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Default Extension="bin" ContentType="application/vnd.openxmlformats-officedocument.oleObject"/>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wmf" ContentType="image/x-w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vml" ContentType="application/vnd.openxmlformats-officedocument.vmlDrawing"/>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115" d="100"/>
          <a:sy n="115" d="100"/>
        </p:scale>
        <p:origin x="-1140" y="-108"/>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2.png"/></Relationships>
</file>

<file path=ppt/drawings/_rels/vmlDrawing3.vml.rels><?xml version="1.0" encoding="UTF-8" standalone="yes"?>
<Relationships xmlns="http://schemas.openxmlformats.org/package/2006/relationships"><Relationship Id="rId3" Type="http://schemas.openxmlformats.org/officeDocument/2006/relationships/image" Target="../media/image5.wmf"/><Relationship Id="rId2" Type="http://schemas.openxmlformats.org/officeDocument/2006/relationships/image" Target="../media/image4.wmf"/><Relationship Id="rId1" Type="http://schemas.openxmlformats.org/officeDocument/2006/relationships/image" Target="../media/image3.wmf"/></Relationships>
</file>

<file path=ppt/drawings/_rels/vmlDrawing4.vml.rels><?xml version="1.0" encoding="UTF-8" standalone="yes"?>
<Relationships xmlns="http://schemas.openxmlformats.org/package/2006/relationships"><Relationship Id="rId8" Type="http://schemas.openxmlformats.org/officeDocument/2006/relationships/image" Target="../media/image13.wmf"/><Relationship Id="rId3" Type="http://schemas.openxmlformats.org/officeDocument/2006/relationships/image" Target="../media/image8.wmf"/><Relationship Id="rId7" Type="http://schemas.openxmlformats.org/officeDocument/2006/relationships/image" Target="../media/image12.wmf"/><Relationship Id="rId2" Type="http://schemas.openxmlformats.org/officeDocument/2006/relationships/image" Target="../media/image7.wmf"/><Relationship Id="rId1" Type="http://schemas.openxmlformats.org/officeDocument/2006/relationships/image" Target="../media/image6.wmf"/><Relationship Id="rId6" Type="http://schemas.openxmlformats.org/officeDocument/2006/relationships/image" Target="../media/image11.wmf"/><Relationship Id="rId5" Type="http://schemas.openxmlformats.org/officeDocument/2006/relationships/image" Target="../media/image10.wmf"/><Relationship Id="rId4" Type="http://schemas.openxmlformats.org/officeDocument/2006/relationships/image" Target="../media/image9.wmf"/></Relationships>
</file>

<file path=ppt/drawings/_rels/vmlDrawing5.vml.rels><?xml version="1.0" encoding="UTF-8" standalone="yes"?>
<Relationships xmlns="http://schemas.openxmlformats.org/package/2006/relationships"><Relationship Id="rId3" Type="http://schemas.openxmlformats.org/officeDocument/2006/relationships/image" Target="../media/image16.wmf"/><Relationship Id="rId2" Type="http://schemas.openxmlformats.org/officeDocument/2006/relationships/image" Target="../media/image15.wmf"/><Relationship Id="rId1" Type="http://schemas.openxmlformats.org/officeDocument/2006/relationships/image" Target="../media/image14.png"/><Relationship Id="rId6" Type="http://schemas.openxmlformats.org/officeDocument/2006/relationships/image" Target="../media/image19.wmf"/><Relationship Id="rId5" Type="http://schemas.openxmlformats.org/officeDocument/2006/relationships/image" Target="../media/image18.wmf"/><Relationship Id="rId4" Type="http://schemas.openxmlformats.org/officeDocument/2006/relationships/image" Target="../media/image17.wmf"/></Relationships>
</file>

<file path=ppt/drawings/_rels/vmlDrawing6.v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wmf"/><Relationship Id="rId1" Type="http://schemas.openxmlformats.org/officeDocument/2006/relationships/image" Target="../media/image20.wmf"/></Relationships>
</file>

<file path=ppt/drawings/_rels/vmlDrawing7.vml.rels><?xml version="1.0" encoding="UTF-8" standalone="yes"?>
<Relationships xmlns="http://schemas.openxmlformats.org/package/2006/relationships"><Relationship Id="rId8" Type="http://schemas.openxmlformats.org/officeDocument/2006/relationships/image" Target="../media/image30.wmf"/><Relationship Id="rId13" Type="http://schemas.openxmlformats.org/officeDocument/2006/relationships/image" Target="../media/image35.wmf"/><Relationship Id="rId3" Type="http://schemas.openxmlformats.org/officeDocument/2006/relationships/image" Target="../media/image25.wmf"/><Relationship Id="rId7" Type="http://schemas.openxmlformats.org/officeDocument/2006/relationships/image" Target="../media/image29.wmf"/><Relationship Id="rId12" Type="http://schemas.openxmlformats.org/officeDocument/2006/relationships/image" Target="../media/image34.wmf"/><Relationship Id="rId2" Type="http://schemas.openxmlformats.org/officeDocument/2006/relationships/image" Target="../media/image24.wmf"/><Relationship Id="rId1" Type="http://schemas.openxmlformats.org/officeDocument/2006/relationships/image" Target="../media/image23.wmf"/><Relationship Id="rId6" Type="http://schemas.openxmlformats.org/officeDocument/2006/relationships/image" Target="../media/image28.wmf"/><Relationship Id="rId11" Type="http://schemas.openxmlformats.org/officeDocument/2006/relationships/image" Target="../media/image33.wmf"/><Relationship Id="rId5" Type="http://schemas.openxmlformats.org/officeDocument/2006/relationships/image" Target="../media/image27.wmf"/><Relationship Id="rId10" Type="http://schemas.openxmlformats.org/officeDocument/2006/relationships/image" Target="../media/image32.wmf"/><Relationship Id="rId4" Type="http://schemas.openxmlformats.org/officeDocument/2006/relationships/image" Target="../media/image26.wmf"/><Relationship Id="rId9" Type="http://schemas.openxmlformats.org/officeDocument/2006/relationships/image" Target="../media/image31.wmf"/></Relationships>
</file>

<file path=ppt/drawings/_rels/vmlDrawing8.vml.rels><?xml version="1.0" encoding="UTF-8" standalone="yes"?>
<Relationships xmlns="http://schemas.openxmlformats.org/package/2006/relationships"><Relationship Id="rId3" Type="http://schemas.openxmlformats.org/officeDocument/2006/relationships/image" Target="../media/image38.wmf"/><Relationship Id="rId7" Type="http://schemas.openxmlformats.org/officeDocument/2006/relationships/image" Target="../media/image42.wmf"/><Relationship Id="rId2" Type="http://schemas.openxmlformats.org/officeDocument/2006/relationships/image" Target="../media/image37.wmf"/><Relationship Id="rId1" Type="http://schemas.openxmlformats.org/officeDocument/2006/relationships/image" Target="../media/image36.wmf"/><Relationship Id="rId6" Type="http://schemas.openxmlformats.org/officeDocument/2006/relationships/image" Target="../media/image41.wmf"/><Relationship Id="rId5" Type="http://schemas.openxmlformats.org/officeDocument/2006/relationships/image" Target="../media/image40.wmf"/><Relationship Id="rId4" Type="http://schemas.openxmlformats.org/officeDocument/2006/relationships/image" Target="../media/image39.w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E9E3A797-4946-4026-AF7D-425EBB81DA9D}" type="datetimeFigureOut">
              <a:rPr lang="ru-RU" smtClean="0"/>
              <a:t>01.09.2021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11BF1FD-BBDB-454C-9E84-A2098734261B}" type="slidenum">
              <a:rPr lang="ru-RU" smtClean="0"/>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E9E3A797-4946-4026-AF7D-425EBB81DA9D}" type="datetimeFigureOut">
              <a:rPr lang="ru-RU" smtClean="0"/>
              <a:t>01.09.2021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11BF1FD-BBDB-454C-9E84-A2098734261B}"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E9E3A797-4946-4026-AF7D-425EBB81DA9D}" type="datetimeFigureOut">
              <a:rPr lang="ru-RU" smtClean="0"/>
              <a:t>01.09.2021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11BF1FD-BBDB-454C-9E84-A2098734261B}" type="slidenum">
              <a:rPr lang="ru-RU" smtClean="0"/>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E9E3A797-4946-4026-AF7D-425EBB81DA9D}" type="datetimeFigureOut">
              <a:rPr lang="ru-RU" smtClean="0"/>
              <a:t>01.09.2021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11BF1FD-BBDB-454C-9E84-A2098734261B}" type="slidenum">
              <a:rPr lang="ru-RU" smtClean="0"/>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E9E3A797-4946-4026-AF7D-425EBB81DA9D}" type="datetimeFigureOut">
              <a:rPr lang="ru-RU" smtClean="0"/>
              <a:t>01.09.2021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11BF1FD-BBDB-454C-9E84-A2098734261B}" type="slidenum">
              <a:rPr lang="ru-RU" smtClean="0"/>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E9E3A797-4946-4026-AF7D-425EBB81DA9D}" type="datetimeFigureOut">
              <a:rPr lang="ru-RU" smtClean="0"/>
              <a:t>01.09.2021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D11BF1FD-BBDB-454C-9E84-A2098734261B}" type="slidenum">
              <a:rPr lang="ru-RU" smtClean="0"/>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E9E3A797-4946-4026-AF7D-425EBB81DA9D}" type="datetimeFigureOut">
              <a:rPr lang="ru-RU" smtClean="0"/>
              <a:t>01.09.2021</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D11BF1FD-BBDB-454C-9E84-A2098734261B}" type="slidenum">
              <a:rPr lang="ru-RU" smtClean="0"/>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E9E3A797-4946-4026-AF7D-425EBB81DA9D}" type="datetimeFigureOut">
              <a:rPr lang="ru-RU" smtClean="0"/>
              <a:t>01.09.2021</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D11BF1FD-BBDB-454C-9E84-A2098734261B}" type="slidenum">
              <a:rPr lang="ru-RU" smtClean="0"/>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E9E3A797-4946-4026-AF7D-425EBB81DA9D}" type="datetimeFigureOut">
              <a:rPr lang="ru-RU" smtClean="0"/>
              <a:t>01.09.2021</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D11BF1FD-BBDB-454C-9E84-A2098734261B}"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E9E3A797-4946-4026-AF7D-425EBB81DA9D}" type="datetimeFigureOut">
              <a:rPr lang="ru-RU" smtClean="0"/>
              <a:t>01.09.2021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D11BF1FD-BBDB-454C-9E84-A2098734261B}" type="slidenum">
              <a:rPr lang="ru-RU" smtClean="0"/>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E9E3A797-4946-4026-AF7D-425EBB81DA9D}" type="datetimeFigureOut">
              <a:rPr lang="ru-RU" smtClean="0"/>
              <a:t>01.09.2021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D11BF1FD-BBDB-454C-9E84-A2098734261B}" type="slidenum">
              <a:rPr lang="ru-RU" smtClean="0"/>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9E3A797-4946-4026-AF7D-425EBB81DA9D}" type="datetimeFigureOut">
              <a:rPr lang="ru-RU" smtClean="0"/>
              <a:t>01.09.2021</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11BF1FD-BBDB-454C-9E84-A2098734261B}" type="slidenum">
              <a:rPr lang="ru-RU" smtClean="0"/>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2.xml"/><Relationship Id="rId1" Type="http://schemas.openxmlformats.org/officeDocument/2006/relationships/vmlDrawing" Target="../drawings/vmlDrawing3.vml"/><Relationship Id="rId5" Type="http://schemas.openxmlformats.org/officeDocument/2006/relationships/oleObject" Target="../embeddings/oleObject5.bin"/><Relationship Id="rId4" Type="http://schemas.openxmlformats.org/officeDocument/2006/relationships/oleObject" Target="../embeddings/oleObject4.bin"/></Relationships>
</file>

<file path=ppt/slides/_rels/slide11.xml.rels><?xml version="1.0" encoding="UTF-8" standalone="yes"?>
<Relationships xmlns="http://schemas.openxmlformats.org/package/2006/relationships"><Relationship Id="rId8" Type="http://schemas.openxmlformats.org/officeDocument/2006/relationships/oleObject" Target="../embeddings/oleObject11.bin"/><Relationship Id="rId3" Type="http://schemas.openxmlformats.org/officeDocument/2006/relationships/oleObject" Target="../embeddings/oleObject6.bin"/><Relationship Id="rId7" Type="http://schemas.openxmlformats.org/officeDocument/2006/relationships/oleObject" Target="../embeddings/oleObject10.bin"/><Relationship Id="rId2" Type="http://schemas.openxmlformats.org/officeDocument/2006/relationships/slideLayout" Target="../slideLayouts/slideLayout2.xml"/><Relationship Id="rId1" Type="http://schemas.openxmlformats.org/officeDocument/2006/relationships/vmlDrawing" Target="../drawings/vmlDrawing4.vml"/><Relationship Id="rId6" Type="http://schemas.openxmlformats.org/officeDocument/2006/relationships/oleObject" Target="../embeddings/oleObject9.bin"/><Relationship Id="rId5" Type="http://schemas.openxmlformats.org/officeDocument/2006/relationships/oleObject" Target="../embeddings/oleObject8.bin"/><Relationship Id="rId10" Type="http://schemas.openxmlformats.org/officeDocument/2006/relationships/oleObject" Target="../embeddings/oleObject13.bin"/><Relationship Id="rId4" Type="http://schemas.openxmlformats.org/officeDocument/2006/relationships/oleObject" Target="../embeddings/oleObject7.bin"/><Relationship Id="rId9" Type="http://schemas.openxmlformats.org/officeDocument/2006/relationships/oleObject" Target="../embeddings/oleObject12.bin"/></Relationships>
</file>

<file path=ppt/slides/_rels/slide12.xml.rels><?xml version="1.0" encoding="UTF-8" standalone="yes"?>
<Relationships xmlns="http://schemas.openxmlformats.org/package/2006/relationships"><Relationship Id="rId8" Type="http://schemas.openxmlformats.org/officeDocument/2006/relationships/oleObject" Target="../embeddings/oleObject19.bin"/><Relationship Id="rId3" Type="http://schemas.openxmlformats.org/officeDocument/2006/relationships/oleObject" Target="../embeddings/oleObject14.bin"/><Relationship Id="rId7" Type="http://schemas.openxmlformats.org/officeDocument/2006/relationships/oleObject" Target="../embeddings/oleObject18.bin"/><Relationship Id="rId2" Type="http://schemas.openxmlformats.org/officeDocument/2006/relationships/slideLayout" Target="../slideLayouts/slideLayout2.xml"/><Relationship Id="rId1" Type="http://schemas.openxmlformats.org/officeDocument/2006/relationships/vmlDrawing" Target="../drawings/vmlDrawing5.vml"/><Relationship Id="rId6" Type="http://schemas.openxmlformats.org/officeDocument/2006/relationships/oleObject" Target="../embeddings/oleObject17.bin"/><Relationship Id="rId5" Type="http://schemas.openxmlformats.org/officeDocument/2006/relationships/oleObject" Target="../embeddings/oleObject16.bin"/><Relationship Id="rId4" Type="http://schemas.openxmlformats.org/officeDocument/2006/relationships/oleObject" Target="../embeddings/oleObject15.bin"/></Relationships>
</file>

<file path=ppt/slides/_rels/slide13.xml.rels><?xml version="1.0" encoding="UTF-8" standalone="yes"?>
<Relationships xmlns="http://schemas.openxmlformats.org/package/2006/relationships"><Relationship Id="rId3" Type="http://schemas.openxmlformats.org/officeDocument/2006/relationships/oleObject" Target="../embeddings/oleObject20.bin"/><Relationship Id="rId2" Type="http://schemas.openxmlformats.org/officeDocument/2006/relationships/slideLayout" Target="../slideLayouts/slideLayout2.xml"/><Relationship Id="rId1" Type="http://schemas.openxmlformats.org/officeDocument/2006/relationships/vmlDrawing" Target="../drawings/vmlDrawing6.vml"/><Relationship Id="rId5" Type="http://schemas.openxmlformats.org/officeDocument/2006/relationships/oleObject" Target="../embeddings/oleObject22.bin"/><Relationship Id="rId4" Type="http://schemas.openxmlformats.org/officeDocument/2006/relationships/oleObject" Target="../embeddings/oleObject21.bin"/></Relationships>
</file>

<file path=ppt/slides/_rels/slide14.xml.rels><?xml version="1.0" encoding="UTF-8" standalone="yes"?>
<Relationships xmlns="http://schemas.openxmlformats.org/package/2006/relationships"><Relationship Id="rId8" Type="http://schemas.openxmlformats.org/officeDocument/2006/relationships/oleObject" Target="../embeddings/oleObject28.bin"/><Relationship Id="rId13" Type="http://schemas.openxmlformats.org/officeDocument/2006/relationships/oleObject" Target="../embeddings/oleObject33.bin"/><Relationship Id="rId3" Type="http://schemas.openxmlformats.org/officeDocument/2006/relationships/oleObject" Target="../embeddings/oleObject23.bin"/><Relationship Id="rId7" Type="http://schemas.openxmlformats.org/officeDocument/2006/relationships/oleObject" Target="../embeddings/oleObject27.bin"/><Relationship Id="rId12" Type="http://schemas.openxmlformats.org/officeDocument/2006/relationships/oleObject" Target="../embeddings/oleObject32.bin"/><Relationship Id="rId2" Type="http://schemas.openxmlformats.org/officeDocument/2006/relationships/slideLayout" Target="../slideLayouts/slideLayout2.xml"/><Relationship Id="rId1" Type="http://schemas.openxmlformats.org/officeDocument/2006/relationships/vmlDrawing" Target="../drawings/vmlDrawing7.vml"/><Relationship Id="rId6" Type="http://schemas.openxmlformats.org/officeDocument/2006/relationships/oleObject" Target="../embeddings/oleObject26.bin"/><Relationship Id="rId11" Type="http://schemas.openxmlformats.org/officeDocument/2006/relationships/oleObject" Target="../embeddings/oleObject31.bin"/><Relationship Id="rId5" Type="http://schemas.openxmlformats.org/officeDocument/2006/relationships/oleObject" Target="../embeddings/oleObject25.bin"/><Relationship Id="rId15" Type="http://schemas.openxmlformats.org/officeDocument/2006/relationships/oleObject" Target="../embeddings/oleObject35.bin"/><Relationship Id="rId10" Type="http://schemas.openxmlformats.org/officeDocument/2006/relationships/oleObject" Target="../embeddings/oleObject30.bin"/><Relationship Id="rId4" Type="http://schemas.openxmlformats.org/officeDocument/2006/relationships/oleObject" Target="../embeddings/oleObject24.bin"/><Relationship Id="rId9" Type="http://schemas.openxmlformats.org/officeDocument/2006/relationships/oleObject" Target="../embeddings/oleObject29.bin"/><Relationship Id="rId14" Type="http://schemas.openxmlformats.org/officeDocument/2006/relationships/oleObject" Target="../embeddings/oleObject34.bin"/></Relationships>
</file>

<file path=ppt/slides/_rels/slide15.xml.rels><?xml version="1.0" encoding="UTF-8" standalone="yes"?>
<Relationships xmlns="http://schemas.openxmlformats.org/package/2006/relationships"><Relationship Id="rId8" Type="http://schemas.openxmlformats.org/officeDocument/2006/relationships/oleObject" Target="../embeddings/oleObject41.bin"/><Relationship Id="rId3" Type="http://schemas.openxmlformats.org/officeDocument/2006/relationships/oleObject" Target="../embeddings/oleObject36.bin"/><Relationship Id="rId7" Type="http://schemas.openxmlformats.org/officeDocument/2006/relationships/oleObject" Target="../embeddings/oleObject40.bin"/><Relationship Id="rId2" Type="http://schemas.openxmlformats.org/officeDocument/2006/relationships/slideLayout" Target="../slideLayouts/slideLayout2.xml"/><Relationship Id="rId1" Type="http://schemas.openxmlformats.org/officeDocument/2006/relationships/vmlDrawing" Target="../drawings/vmlDrawing8.vml"/><Relationship Id="rId6" Type="http://schemas.openxmlformats.org/officeDocument/2006/relationships/oleObject" Target="../embeddings/oleObject39.bin"/><Relationship Id="rId11" Type="http://schemas.openxmlformats.org/officeDocument/2006/relationships/oleObject" Target="../embeddings/oleObject44.bin"/><Relationship Id="rId5" Type="http://schemas.openxmlformats.org/officeDocument/2006/relationships/oleObject" Target="../embeddings/oleObject38.bin"/><Relationship Id="rId10" Type="http://schemas.openxmlformats.org/officeDocument/2006/relationships/oleObject" Target="../embeddings/oleObject43.bin"/><Relationship Id="rId4" Type="http://schemas.openxmlformats.org/officeDocument/2006/relationships/oleObject" Target="../embeddings/oleObject37.bin"/><Relationship Id="rId9" Type="http://schemas.openxmlformats.org/officeDocument/2006/relationships/oleObject" Target="../embeddings/oleObject42.bin"/></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vmlDrawing" Target="../drawings/vmlDrawing2.v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214282" y="285728"/>
            <a:ext cx="8786874" cy="618630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0850" algn="ctr" defTabSz="914400" rtl="0" eaLnBrk="1" fontAlgn="base" latinLnBrk="0" hangingPunct="1">
              <a:lnSpc>
                <a:spcPct val="100000"/>
              </a:lnSpc>
              <a:spcBef>
                <a:spcPct val="0"/>
              </a:spcBef>
              <a:spcAft>
                <a:spcPct val="0"/>
              </a:spcAft>
              <a:buClrTx/>
              <a:buSzTx/>
              <a:buFontTx/>
              <a:buNone/>
              <a:tabLst>
                <a:tab pos="274638" algn="l"/>
              </a:tabLst>
            </a:pPr>
            <a:r>
              <a:rPr kumimoji="0" lang="ru-RU"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Лекция 1</a:t>
            </a:r>
            <a:endParaRPr kumimoji="0" lang="ru-RU" b="0" i="0" u="none" strike="noStrike" cap="none" normalizeH="0" baseline="0" dirty="0" smtClean="0">
              <a:ln>
                <a:noFill/>
              </a:ln>
              <a:solidFill>
                <a:schemeClr val="tx1"/>
              </a:solidFill>
              <a:effectLst/>
              <a:latin typeface="Arial" pitchFamily="34" charset="0"/>
              <a:cs typeface="Arial"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tab pos="274638" algn="l"/>
              </a:tabLst>
            </a:pPr>
            <a:r>
              <a:rPr kumimoji="0" lang="ru-RU"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В современном мировом машиностроительном производстве обработка резанием играет ведущую роль, что обеспечивается ее неоспоримыми преимуществами по сравнению с другими методами обработки материалов. Главными из них являются:</a:t>
            </a:r>
            <a:endParaRPr kumimoji="0" lang="ru-RU" b="0" i="0" u="none" strike="noStrike" cap="none" normalizeH="0" baseline="0" dirty="0" smtClean="0">
              <a:ln>
                <a:noFill/>
              </a:ln>
              <a:solidFill>
                <a:schemeClr val="tx1"/>
              </a:solidFill>
              <a:effectLst/>
              <a:latin typeface="Arial" pitchFamily="34" charset="0"/>
              <a:cs typeface="Arial"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tab pos="274638" algn="l"/>
              </a:tabLst>
            </a:pPr>
            <a:r>
              <a:rPr kumimoji="0" lang="ru-RU"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высокая универсальность, что позволяет изготавливать детали разнообразных форм и размеров из различных материалов;</a:t>
            </a:r>
            <a:endParaRPr kumimoji="0" lang="ru-RU" b="0" i="0" u="none" strike="noStrike" cap="none" normalizeH="0" baseline="0" dirty="0" smtClean="0">
              <a:ln>
                <a:noFill/>
              </a:ln>
              <a:solidFill>
                <a:schemeClr val="tx1"/>
              </a:solidFill>
              <a:effectLst/>
              <a:latin typeface="Arial" pitchFamily="34" charset="0"/>
              <a:cs typeface="Arial"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tab pos="274638" algn="l"/>
              </a:tabLst>
            </a:pPr>
            <a:r>
              <a:rPr kumimoji="0" lang="ru-RU"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высокая точность обработки, обеспечивающая точность размеров на уровне 6-го квалитета по </a:t>
            </a:r>
            <a:r>
              <a:rPr kumimoji="0" lang="en-US"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ISO</a:t>
            </a:r>
            <a:r>
              <a:rPr kumimoji="0" lang="ru-RU"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и выше. Наряду с высокой точностью методы обработки резанием обеспечивают высокое качество поверхности детали по показателям шероховатости и волнистости;</a:t>
            </a:r>
            <a:endParaRPr kumimoji="0" lang="ru-RU" b="0" i="0" u="none" strike="noStrike" cap="none" normalizeH="0" baseline="0" dirty="0" smtClean="0">
              <a:ln>
                <a:noFill/>
              </a:ln>
              <a:solidFill>
                <a:schemeClr val="tx1"/>
              </a:solidFill>
              <a:effectLst/>
              <a:latin typeface="Arial" pitchFamily="34" charset="0"/>
              <a:cs typeface="Arial"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tab pos="274638" algn="l"/>
              </a:tabLst>
            </a:pPr>
            <a:r>
              <a:rPr kumimoji="0" lang="ru-RU"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высокая экономичность и гибкость процессов обработки резанием.</a:t>
            </a:r>
            <a:endParaRPr kumimoji="0" lang="ru-RU" b="0" i="0" u="none" strike="noStrike" cap="none" normalizeH="0" baseline="0" dirty="0" smtClean="0">
              <a:ln>
                <a:noFill/>
              </a:ln>
              <a:solidFill>
                <a:schemeClr val="tx1"/>
              </a:solidFill>
              <a:effectLst/>
              <a:latin typeface="Arial" pitchFamily="34" charset="0"/>
              <a:cs typeface="Arial"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tab pos="274638" algn="l"/>
              </a:tabLst>
            </a:pPr>
            <a:r>
              <a:rPr kumimoji="0" lang="ru-RU"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Несмотря на имеющиеся достижения в использовании методов литья и обработки давлением для окончательной обработки деталей, особенно в условиях массового производства, обработка резанием, лезвийная и абразивная, и в обозримом будущем будет превалировать при изготовлении деталей машин.</a:t>
            </a:r>
          </a:p>
          <a:p>
            <a:pPr lvl="0" indent="450850" algn="just" eaLnBrk="0" fontAlgn="base" hangingPunct="0">
              <a:spcBef>
                <a:spcPct val="0"/>
              </a:spcBef>
              <a:spcAft>
                <a:spcPct val="0"/>
              </a:spcAft>
              <a:tabLst>
                <a:tab pos="274638" algn="l"/>
              </a:tabLst>
            </a:pPr>
            <a:r>
              <a:rPr lang="ru-RU" dirty="0">
                <a:latin typeface="Arial" pitchFamily="34" charset="0"/>
                <a:cs typeface="Arial" pitchFamily="34" charset="0"/>
              </a:rPr>
              <a:t>Главной задачей современного машиностроительного </a:t>
            </a:r>
            <a:r>
              <a:rPr lang="ru-RU" dirty="0" smtClean="0">
                <a:latin typeface="Arial" pitchFamily="34" charset="0"/>
                <a:cs typeface="Arial" pitchFamily="34" charset="0"/>
              </a:rPr>
              <a:t>производства </a:t>
            </a:r>
            <a:r>
              <a:rPr lang="ru-RU" dirty="0">
                <a:latin typeface="Arial" pitchFamily="34" charset="0"/>
                <a:cs typeface="Arial" pitchFamily="34" charset="0"/>
              </a:rPr>
              <a:t>является обеспечение выпуска высококачественной, </a:t>
            </a:r>
            <a:r>
              <a:rPr lang="ru-RU" dirty="0" smtClean="0">
                <a:latin typeface="Arial" pitchFamily="34" charset="0"/>
                <a:cs typeface="Arial" pitchFamily="34" charset="0"/>
              </a:rPr>
              <a:t>конкурентоспособной </a:t>
            </a:r>
            <a:r>
              <a:rPr lang="ru-RU" dirty="0">
                <a:latin typeface="Arial" pitchFamily="34" charset="0"/>
                <a:cs typeface="Arial" pitchFamily="34" charset="0"/>
              </a:rPr>
              <a:t>техники. Качество и точность получаемых деталей при заданных параметрах производительности и экономичности </a:t>
            </a:r>
            <a:r>
              <a:rPr lang="ru-RU" dirty="0" smtClean="0">
                <a:latin typeface="Arial" pitchFamily="34" charset="0"/>
                <a:cs typeface="Arial" pitchFamily="34" charset="0"/>
              </a:rPr>
              <a:t>сегодня </a:t>
            </a:r>
            <a:r>
              <a:rPr lang="ru-RU" dirty="0">
                <a:latin typeface="Arial" pitchFamily="34" charset="0"/>
                <a:cs typeface="Arial" pitchFamily="34" charset="0"/>
              </a:rPr>
              <a:t>достигаются исключительно на операциях обработки резанием. </a:t>
            </a:r>
            <a:endParaRPr kumimoji="0" lang="ru-RU"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1"/>
          <p:cNvSpPr>
            <a:spLocks noChangeArrowheads="1"/>
          </p:cNvSpPr>
          <p:nvPr/>
        </p:nvSpPr>
        <p:spPr bwMode="auto">
          <a:xfrm>
            <a:off x="142844" y="142852"/>
            <a:ext cx="8858312" cy="660180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ru-RU"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в) инструмент и заготовка в процессе резания должны перемещаться друг относительно друга строго по заданным траекториям; </a:t>
            </a: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г) все взаимные перемещения должны происходить с определенными скоростями главного движения резания и движения подачи в зависимости от различных технологических факторов и условий обработки.</a:t>
            </a:r>
            <a:r>
              <a:rPr kumimoji="0" lang="ru-RU" b="0" i="0" u="none" strike="noStrike" cap="none" normalizeH="0" baseline="0" dirty="0" smtClean="0">
                <a:ln>
                  <a:noFill/>
                </a:ln>
                <a:solidFill>
                  <a:schemeClr val="tx1"/>
                </a:solidFill>
                <a:effectLst/>
                <a:latin typeface="Arial" pitchFamily="34" charset="0"/>
                <a:cs typeface="Arial" pitchFamily="34" charset="0"/>
              </a:rPr>
              <a:t> </a:t>
            </a:r>
          </a:p>
          <a:p>
            <a:pPr algn="just" eaLnBrk="0" fontAlgn="base" hangingPunct="0">
              <a:spcBef>
                <a:spcPct val="0"/>
              </a:spcBef>
              <a:spcAft>
                <a:spcPct val="0"/>
              </a:spcAft>
            </a:pPr>
            <a:r>
              <a:rPr lang="ru-RU" dirty="0">
                <a:latin typeface="Arial" pitchFamily="34" charset="0"/>
                <a:cs typeface="Arial" pitchFamily="34" charset="0"/>
              </a:rPr>
              <a:t>Для осуществления процесса резания необходимо иметь как минимум два движения, а именно: главное движение резания и движение подачи. </a:t>
            </a:r>
            <a:r>
              <a:rPr lang="ru-RU" i="1" dirty="0">
                <a:latin typeface="Arial" pitchFamily="34" charset="0"/>
                <a:cs typeface="Arial" pitchFamily="34" charset="0"/>
              </a:rPr>
              <a:t>Главное движение резания</a:t>
            </a:r>
            <a:r>
              <a:rPr lang="ru-RU" dirty="0">
                <a:latin typeface="Arial" pitchFamily="34" charset="0"/>
                <a:cs typeface="Arial" pitchFamily="34" charset="0"/>
              </a:rPr>
              <a:t> </a:t>
            </a:r>
            <a:r>
              <a:rPr lang="ru-RU" dirty="0" smtClean="0">
                <a:latin typeface="Arial" pitchFamily="34" charset="0"/>
                <a:cs typeface="Arial" pitchFamily="34" charset="0"/>
              </a:rPr>
              <a:t>(</a:t>
            </a:r>
            <a:r>
              <a:rPr lang="en-US" i="1" dirty="0" smtClean="0">
                <a:latin typeface="Arial" pitchFamily="34" charset="0"/>
                <a:cs typeface="Arial" pitchFamily="34" charset="0"/>
              </a:rPr>
              <a:t>D</a:t>
            </a:r>
            <a:r>
              <a:rPr lang="en-US" sz="1400" i="1" dirty="0" smtClean="0">
                <a:latin typeface="Arial" pitchFamily="34" charset="0"/>
                <a:cs typeface="Arial" pitchFamily="34" charset="0"/>
              </a:rPr>
              <a:t>r</a:t>
            </a:r>
            <a:r>
              <a:rPr lang="ru-RU" dirty="0" smtClean="0">
                <a:latin typeface="Arial" pitchFamily="34" charset="0"/>
                <a:cs typeface="Arial" pitchFamily="34" charset="0"/>
              </a:rPr>
              <a:t>) </a:t>
            </a:r>
            <a:r>
              <a:rPr lang="ru-RU" dirty="0">
                <a:latin typeface="Arial" pitchFamily="34" charset="0"/>
                <a:cs typeface="Arial" pitchFamily="34" charset="0"/>
              </a:rPr>
              <a:t>– это прямолинейное поступательное или вращательное движение заготовки или режущего инструмента, происходящее с наибольшей скоростью. </a:t>
            </a:r>
            <a:r>
              <a:rPr lang="ru-RU" i="1" dirty="0">
                <a:latin typeface="Arial" pitchFamily="34" charset="0"/>
                <a:cs typeface="Arial" pitchFamily="34" charset="0"/>
              </a:rPr>
              <a:t>Движение подачи</a:t>
            </a:r>
            <a:r>
              <a:rPr lang="ru-RU" b="1" dirty="0">
                <a:latin typeface="Arial" pitchFamily="34" charset="0"/>
                <a:cs typeface="Arial" pitchFamily="34" charset="0"/>
              </a:rPr>
              <a:t> </a:t>
            </a:r>
            <a:r>
              <a:rPr lang="en-US" i="1" dirty="0" smtClean="0">
                <a:latin typeface="Arial" pitchFamily="34" charset="0"/>
                <a:cs typeface="Arial" pitchFamily="34" charset="0"/>
              </a:rPr>
              <a:t>(D</a:t>
            </a:r>
            <a:r>
              <a:rPr lang="en-US" sz="1400" i="1" dirty="0" smtClean="0">
                <a:latin typeface="Arial" pitchFamily="34" charset="0"/>
                <a:cs typeface="Arial" pitchFamily="34" charset="0"/>
              </a:rPr>
              <a:t>s</a:t>
            </a:r>
            <a:r>
              <a:rPr lang="en-US" i="1" dirty="0" smtClean="0">
                <a:latin typeface="Arial" pitchFamily="34" charset="0"/>
                <a:cs typeface="Arial" pitchFamily="34" charset="0"/>
              </a:rPr>
              <a:t>)</a:t>
            </a:r>
            <a:r>
              <a:rPr lang="ru-RU" i="1" dirty="0" smtClean="0">
                <a:latin typeface="Arial" pitchFamily="34" charset="0"/>
                <a:cs typeface="Arial" pitchFamily="34" charset="0"/>
              </a:rPr>
              <a:t> </a:t>
            </a:r>
            <a:r>
              <a:rPr lang="ru-RU" dirty="0">
                <a:latin typeface="Arial" pitchFamily="34" charset="0"/>
                <a:cs typeface="Arial" pitchFamily="34" charset="0"/>
              </a:rPr>
              <a:t>– прямолинейное поступательное или вращательное движение режущего инструмента или заготовки, скорость которого меньше скорости главного движения резания и которое предназначено для того, чтобы распространить отделение слоя материала на всю обрабатываемую поверхность</a:t>
            </a:r>
            <a:r>
              <a:rPr lang="ru-RU" dirty="0" smtClean="0">
                <a:latin typeface="Arial" pitchFamily="34" charset="0"/>
                <a:cs typeface="Arial" pitchFamily="34" charset="0"/>
              </a:rPr>
              <a:t>.</a:t>
            </a:r>
            <a:endParaRPr lang="en-US" dirty="0" smtClean="0">
              <a:latin typeface="Arial" pitchFamily="34" charset="0"/>
              <a:cs typeface="Arial" pitchFamily="34" charset="0"/>
            </a:endParaRPr>
          </a:p>
          <a:p>
            <a:pPr algn="just"/>
            <a:r>
              <a:rPr lang="ru-RU" dirty="0">
                <a:latin typeface="Arial" pitchFamily="34" charset="0"/>
                <a:cs typeface="Arial" pitchFamily="34" charset="0"/>
              </a:rPr>
              <a:t>При обработке на токарных станках главное движение резания (вращение) совершает заготовка, а инструмент производит движение подачи (см. рис. 2). В случае работы на расточных, сверлильных и фрезерных станках, наоборот, главное движение совершают инструменты, а движение подачи может осуществлять как заготовка, так и инструмент.</a:t>
            </a:r>
          </a:p>
          <a:p>
            <a:pPr algn="just">
              <a:lnSpc>
                <a:spcPct val="150000"/>
              </a:lnSpc>
            </a:pPr>
            <a:r>
              <a:rPr lang="ru-RU" dirty="0">
                <a:latin typeface="Arial" pitchFamily="34" charset="0"/>
                <a:cs typeface="Arial" pitchFamily="34" charset="0"/>
              </a:rPr>
              <a:t>Скорость главного движения резания при точении задается в (м/мин), которая подсчитывается по </a:t>
            </a:r>
            <a:r>
              <a:rPr lang="ru-RU" dirty="0" smtClean="0">
                <a:latin typeface="Arial" pitchFamily="34" charset="0"/>
                <a:cs typeface="Arial" pitchFamily="34" charset="0"/>
              </a:rPr>
              <a:t>формуле</a:t>
            </a:r>
            <a:r>
              <a:rPr lang="en-US" dirty="0" smtClean="0">
                <a:latin typeface="Arial" pitchFamily="34" charset="0"/>
                <a:cs typeface="Arial" pitchFamily="34" charset="0"/>
              </a:rPr>
              <a:t>            </a:t>
            </a:r>
            <a:r>
              <a:rPr lang="ru-RU" dirty="0" smtClean="0">
                <a:latin typeface="Arial" pitchFamily="34" charset="0"/>
                <a:cs typeface="Arial" pitchFamily="34" charset="0"/>
              </a:rPr>
              <a:t> </a:t>
            </a:r>
            <a:r>
              <a:rPr lang="ru-RU" dirty="0">
                <a:latin typeface="Arial" pitchFamily="34" charset="0"/>
                <a:cs typeface="Arial" pitchFamily="34" charset="0"/>
              </a:rPr>
              <a:t>, где </a:t>
            </a:r>
            <a:r>
              <a:rPr lang="en-US" dirty="0" smtClean="0">
                <a:latin typeface="Arial" pitchFamily="34" charset="0"/>
                <a:cs typeface="Arial" pitchFamily="34" charset="0"/>
              </a:rPr>
              <a:t>    </a:t>
            </a:r>
            <a:r>
              <a:rPr lang="ru-RU" dirty="0" smtClean="0">
                <a:latin typeface="Arial" pitchFamily="34" charset="0"/>
                <a:cs typeface="Arial" pitchFamily="34" charset="0"/>
              </a:rPr>
              <a:t> </a:t>
            </a:r>
            <a:r>
              <a:rPr lang="ru-RU" dirty="0">
                <a:latin typeface="Arial" pitchFamily="34" charset="0"/>
                <a:cs typeface="Arial" pitchFamily="34" charset="0"/>
              </a:rPr>
              <a:t>– диаметр обрабатываемой </a:t>
            </a:r>
            <a:r>
              <a:rPr lang="ru-RU" dirty="0" smtClean="0">
                <a:latin typeface="Arial" pitchFamily="34" charset="0"/>
                <a:cs typeface="Arial" pitchFamily="34" charset="0"/>
              </a:rPr>
              <a:t>заготовки</a:t>
            </a:r>
            <a:r>
              <a:rPr lang="ru-RU" dirty="0">
                <a:latin typeface="Arial" pitchFamily="34" charset="0"/>
                <a:cs typeface="Arial" pitchFamily="34" charset="0"/>
              </a:rPr>
              <a:t>, мм</a:t>
            </a:r>
            <a:r>
              <a:rPr lang="ru-RU" dirty="0" smtClean="0">
                <a:latin typeface="Arial" pitchFamily="34" charset="0"/>
                <a:cs typeface="Arial" pitchFamily="34" charset="0"/>
              </a:rPr>
              <a:t>;</a:t>
            </a:r>
            <a:r>
              <a:rPr lang="en-US" dirty="0" smtClean="0">
                <a:latin typeface="Arial" pitchFamily="34" charset="0"/>
                <a:cs typeface="Arial" pitchFamily="34" charset="0"/>
              </a:rPr>
              <a:t>   </a:t>
            </a:r>
            <a:r>
              <a:rPr lang="ru-RU" dirty="0" smtClean="0">
                <a:latin typeface="Arial" pitchFamily="34" charset="0"/>
                <a:cs typeface="Arial" pitchFamily="34" charset="0"/>
              </a:rPr>
              <a:t>  </a:t>
            </a:r>
            <a:r>
              <a:rPr lang="ru-RU" dirty="0">
                <a:latin typeface="Arial" pitchFamily="34" charset="0"/>
                <a:cs typeface="Arial" pitchFamily="34" charset="0"/>
              </a:rPr>
              <a:t>– частота вращения заготовки, об/мин</a:t>
            </a:r>
            <a:r>
              <a:rPr lang="ru-RU" dirty="0" smtClean="0">
                <a:latin typeface="Arial" pitchFamily="34" charset="0"/>
                <a:cs typeface="Arial" pitchFamily="34" charset="0"/>
              </a:rPr>
              <a:t>.</a:t>
            </a:r>
            <a:endParaRPr kumimoji="0" lang="ru-RU" b="0" i="0" u="none" strike="noStrike" cap="none" normalizeH="0" baseline="0" dirty="0" smtClean="0">
              <a:ln>
                <a:noFill/>
              </a:ln>
              <a:solidFill>
                <a:schemeClr val="tx1"/>
              </a:solidFill>
              <a:effectLst/>
              <a:latin typeface="Arial" pitchFamily="34" charset="0"/>
              <a:cs typeface="Arial" pitchFamily="34" charset="0"/>
            </a:endParaRPr>
          </a:p>
        </p:txBody>
      </p:sp>
      <p:graphicFrame>
        <p:nvGraphicFramePr>
          <p:cNvPr id="22530" name="Object 2"/>
          <p:cNvGraphicFramePr>
            <a:graphicFrameLocks noChangeAspect="1"/>
          </p:cNvGraphicFramePr>
          <p:nvPr/>
        </p:nvGraphicFramePr>
        <p:xfrm>
          <a:off x="3428992" y="5828443"/>
          <a:ext cx="1285884" cy="530085"/>
        </p:xfrm>
        <a:graphic>
          <a:graphicData uri="http://schemas.openxmlformats.org/presentationml/2006/ole">
            <p:oleObj spid="_x0000_s22530" name="Формула" r:id="rId3" imgW="596880" imgH="393480" progId="Equation.3">
              <p:embed/>
            </p:oleObj>
          </a:graphicData>
        </a:graphic>
      </p:graphicFrame>
      <p:graphicFrame>
        <p:nvGraphicFramePr>
          <p:cNvPr id="22531" name="Object 3"/>
          <p:cNvGraphicFramePr>
            <a:graphicFrameLocks noChangeAspect="1"/>
          </p:cNvGraphicFramePr>
          <p:nvPr/>
        </p:nvGraphicFramePr>
        <p:xfrm>
          <a:off x="5357818" y="5929330"/>
          <a:ext cx="285752" cy="260033"/>
        </p:xfrm>
        <a:graphic>
          <a:graphicData uri="http://schemas.openxmlformats.org/presentationml/2006/ole">
            <p:oleObj spid="_x0000_s22531" name="Формула" r:id="rId4" imgW="164880" imgH="164880" progId="Equation.3">
              <p:embed/>
            </p:oleObj>
          </a:graphicData>
        </a:graphic>
      </p:graphicFrame>
      <p:graphicFrame>
        <p:nvGraphicFramePr>
          <p:cNvPr id="22532" name="Object 4"/>
          <p:cNvGraphicFramePr>
            <a:graphicFrameLocks noChangeAspect="1"/>
          </p:cNvGraphicFramePr>
          <p:nvPr/>
        </p:nvGraphicFramePr>
        <p:xfrm>
          <a:off x="1785918" y="6357958"/>
          <a:ext cx="217201" cy="238921"/>
        </p:xfrm>
        <a:graphic>
          <a:graphicData uri="http://schemas.openxmlformats.org/presentationml/2006/ole">
            <p:oleObj spid="_x0000_s22532" name="Формула" r:id="rId5" imgW="126720" imgH="139680" progId="Equation.3">
              <p:embed/>
            </p:oleObj>
          </a:graphicData>
        </a:graphic>
      </p:graphicFrame>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3560" name="Object 8"/>
          <p:cNvGraphicFramePr>
            <a:graphicFrameLocks noChangeAspect="1"/>
          </p:cNvGraphicFramePr>
          <p:nvPr/>
        </p:nvGraphicFramePr>
        <p:xfrm>
          <a:off x="3428992" y="142852"/>
          <a:ext cx="285752" cy="360296"/>
        </p:xfrm>
        <a:graphic>
          <a:graphicData uri="http://schemas.openxmlformats.org/presentationml/2006/ole">
            <p:oleObj spid="_x0000_s23560" name="Формула" r:id="rId3" imgW="215806" imgH="279279" progId="Equation.3">
              <p:embed/>
            </p:oleObj>
          </a:graphicData>
        </a:graphic>
      </p:graphicFrame>
      <p:graphicFrame>
        <p:nvGraphicFramePr>
          <p:cNvPr id="23559" name="Object 7"/>
          <p:cNvGraphicFramePr>
            <a:graphicFrameLocks noChangeAspect="1"/>
          </p:cNvGraphicFramePr>
          <p:nvPr/>
        </p:nvGraphicFramePr>
        <p:xfrm>
          <a:off x="6215074" y="214290"/>
          <a:ext cx="214314" cy="264741"/>
        </p:xfrm>
        <a:graphic>
          <a:graphicData uri="http://schemas.openxmlformats.org/presentationml/2006/ole">
            <p:oleObj spid="_x0000_s23559" name="Формула" r:id="rId4" imgW="164957" imgH="203024" progId="Equation.3">
              <p:embed/>
            </p:oleObj>
          </a:graphicData>
        </a:graphic>
      </p:graphicFrame>
      <p:graphicFrame>
        <p:nvGraphicFramePr>
          <p:cNvPr id="23558" name="Object 6"/>
          <p:cNvGraphicFramePr>
            <a:graphicFrameLocks noChangeAspect="1"/>
          </p:cNvGraphicFramePr>
          <p:nvPr/>
        </p:nvGraphicFramePr>
        <p:xfrm>
          <a:off x="285720" y="714356"/>
          <a:ext cx="285752" cy="331472"/>
        </p:xfrm>
        <a:graphic>
          <a:graphicData uri="http://schemas.openxmlformats.org/presentationml/2006/ole">
            <p:oleObj spid="_x0000_s23558" name="Формула" r:id="rId5" imgW="241195" imgH="279279" progId="Equation.3">
              <p:embed/>
            </p:oleObj>
          </a:graphicData>
        </a:graphic>
      </p:graphicFrame>
      <p:graphicFrame>
        <p:nvGraphicFramePr>
          <p:cNvPr id="23557" name="Object 5"/>
          <p:cNvGraphicFramePr>
            <a:graphicFrameLocks noChangeAspect="1"/>
          </p:cNvGraphicFramePr>
          <p:nvPr/>
        </p:nvGraphicFramePr>
        <p:xfrm>
          <a:off x="285720" y="1285860"/>
          <a:ext cx="287721" cy="347663"/>
        </p:xfrm>
        <a:graphic>
          <a:graphicData uri="http://schemas.openxmlformats.org/presentationml/2006/ole">
            <p:oleObj spid="_x0000_s23557" name="Формула" r:id="rId6" imgW="228600" imgH="279400" progId="Equation.3">
              <p:embed/>
            </p:oleObj>
          </a:graphicData>
        </a:graphic>
      </p:graphicFrame>
      <p:graphicFrame>
        <p:nvGraphicFramePr>
          <p:cNvPr id="23556" name="Object 4"/>
          <p:cNvGraphicFramePr>
            <a:graphicFrameLocks noChangeAspect="1"/>
          </p:cNvGraphicFramePr>
          <p:nvPr/>
        </p:nvGraphicFramePr>
        <p:xfrm>
          <a:off x="3386452" y="1857364"/>
          <a:ext cx="1133154" cy="357190"/>
        </p:xfrm>
        <a:graphic>
          <a:graphicData uri="http://schemas.openxmlformats.org/presentationml/2006/ole">
            <p:oleObj spid="_x0000_s23556" name="Формула" r:id="rId7" imgW="876300" imgH="279400" progId="Equation.3">
              <p:embed/>
            </p:oleObj>
          </a:graphicData>
        </a:graphic>
      </p:graphicFrame>
      <p:graphicFrame>
        <p:nvGraphicFramePr>
          <p:cNvPr id="23555" name="Object 3"/>
          <p:cNvGraphicFramePr>
            <a:graphicFrameLocks noChangeAspect="1"/>
          </p:cNvGraphicFramePr>
          <p:nvPr/>
        </p:nvGraphicFramePr>
        <p:xfrm>
          <a:off x="2857488" y="2285992"/>
          <a:ext cx="1354687" cy="347663"/>
        </p:xfrm>
        <a:graphic>
          <a:graphicData uri="http://schemas.openxmlformats.org/presentationml/2006/ole">
            <p:oleObj spid="_x0000_s23555" name="Формула" r:id="rId8" imgW="1079500" imgH="279400" progId="Equation.3">
              <p:embed/>
            </p:oleObj>
          </a:graphicData>
        </a:graphic>
      </p:graphicFrame>
      <p:graphicFrame>
        <p:nvGraphicFramePr>
          <p:cNvPr id="23554" name="Object 2"/>
          <p:cNvGraphicFramePr>
            <a:graphicFrameLocks noChangeAspect="1"/>
          </p:cNvGraphicFramePr>
          <p:nvPr/>
        </p:nvGraphicFramePr>
        <p:xfrm>
          <a:off x="3428992" y="2643182"/>
          <a:ext cx="146134" cy="252413"/>
        </p:xfrm>
        <a:graphic>
          <a:graphicData uri="http://schemas.openxmlformats.org/presentationml/2006/ole">
            <p:oleObj spid="_x0000_s23554" name="Формула" r:id="rId9" imgW="101468" imgH="177569" progId="Equation.3">
              <p:embed/>
            </p:oleObj>
          </a:graphicData>
        </a:graphic>
      </p:graphicFrame>
      <p:graphicFrame>
        <p:nvGraphicFramePr>
          <p:cNvPr id="23553" name="Object 1"/>
          <p:cNvGraphicFramePr>
            <a:graphicFrameLocks noChangeAspect="1"/>
          </p:cNvGraphicFramePr>
          <p:nvPr/>
        </p:nvGraphicFramePr>
        <p:xfrm>
          <a:off x="3643306" y="3214686"/>
          <a:ext cx="1007708" cy="609601"/>
        </p:xfrm>
        <a:graphic>
          <a:graphicData uri="http://schemas.openxmlformats.org/presentationml/2006/ole">
            <p:oleObj spid="_x0000_s23553" name="Формула" r:id="rId10" imgW="774364" imgH="469696" progId="Equation.3">
              <p:embed/>
            </p:oleObj>
          </a:graphicData>
        </a:graphic>
      </p:graphicFrame>
      <p:sp>
        <p:nvSpPr>
          <p:cNvPr id="23561" name="Rectangle 9"/>
          <p:cNvSpPr>
            <a:spLocks noChangeArrowheads="1"/>
          </p:cNvSpPr>
          <p:nvPr/>
        </p:nvSpPr>
        <p:spPr bwMode="auto">
          <a:xfrm>
            <a:off x="142844" y="142852"/>
            <a:ext cx="8786874" cy="175432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just" fontAlgn="base">
              <a:spcBef>
                <a:spcPct val="0"/>
              </a:spcBef>
              <a:spcAft>
                <a:spcPct val="0"/>
              </a:spcAft>
            </a:pPr>
            <a:r>
              <a:rPr kumimoji="0" lang="ru-RU"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Скорость движения подачи</a:t>
            </a:r>
            <a:r>
              <a:rPr kumimoji="0" lang="en-US"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ru-RU"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или</a:t>
            </a:r>
            <a:r>
              <a:rPr kumimoji="0" lang="ru-RU" b="0" i="0" u="none" strike="noStrike" cap="none" normalizeH="0" dirty="0" smtClean="0">
                <a:ln>
                  <a:noFill/>
                </a:ln>
                <a:solidFill>
                  <a:schemeClr val="tx1"/>
                </a:solidFill>
                <a:effectLst/>
                <a:latin typeface="Arial" pitchFamily="34" charset="0"/>
                <a:ea typeface="Times New Roman" pitchFamily="18" charset="0"/>
                <a:cs typeface="Arial" pitchFamily="34" charset="0"/>
              </a:rPr>
              <a:t> просто подача     </a:t>
            </a:r>
            <a:r>
              <a:rPr kumimoji="0" lang="ru-RU"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может задаваться в (мм/мин) или (мм/об). При токарной обработке различают два вида подач:</a:t>
            </a:r>
            <a:r>
              <a:rPr kumimoji="0" lang="ru-RU"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endParaRPr kumimoji="0" lang="en-US" b="0" i="0" u="none" strike="noStrike" cap="none" normalizeH="0" baseline="0" dirty="0" smtClean="0">
              <a:ln>
                <a:noFill/>
              </a:ln>
              <a:solidFill>
                <a:schemeClr val="tx1"/>
              </a:solidFill>
              <a:effectLst/>
              <a:latin typeface="Arial" pitchFamily="34" charset="0"/>
              <a:ea typeface="Times New Roman" pitchFamily="18" charset="0"/>
              <a:cs typeface="Arial" pitchFamily="34" charset="0"/>
            </a:endParaRPr>
          </a:p>
          <a:p>
            <a:pPr algn="just" fontAlgn="base">
              <a:spcBef>
                <a:spcPct val="0"/>
              </a:spcBef>
              <a:spcAft>
                <a:spcPct val="0"/>
              </a:spcAft>
            </a:pPr>
            <a:r>
              <a:rPr kumimoji="0" lang="en-US"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ru-RU"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минутную подачу (мм/мин), которая показывает на какое расстояние переместится инструмент за 1 минуту</a:t>
            </a:r>
            <a:r>
              <a:rPr lang="en-US" dirty="0" smtClean="0">
                <a:latin typeface="Arial" pitchFamily="34" charset="0"/>
                <a:ea typeface="Times New Roman" pitchFamily="18" charset="0"/>
                <a:cs typeface="Arial" pitchFamily="34" charset="0"/>
              </a:rPr>
              <a:t>;</a:t>
            </a:r>
            <a:endParaRPr lang="ru-RU" dirty="0" smtClean="0">
              <a:latin typeface="Arial" pitchFamily="34" charset="0"/>
              <a:ea typeface="Times New Roman" pitchFamily="18" charset="0"/>
              <a:cs typeface="Arial" pitchFamily="34" charset="0"/>
            </a:endParaRPr>
          </a:p>
          <a:p>
            <a:pPr lvl="0" algn="just" fontAlgn="base">
              <a:spcBef>
                <a:spcPct val="0"/>
              </a:spcBef>
              <a:spcAft>
                <a:spcPct val="0"/>
              </a:spcAft>
            </a:pPr>
            <a:r>
              <a:rPr kumimoji="0" lang="ru-RU"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 подачу на один оборот заготовки (мм/об), которая показывает на какое расстояние переместится инструмент за 1 полный оборот заготовки.</a:t>
            </a:r>
            <a:endParaRPr kumimoji="0" lang="ru-RU" b="0" i="0" u="none" strike="noStrike" cap="none" normalizeH="0" baseline="0" dirty="0" smtClean="0">
              <a:ln>
                <a:noFill/>
              </a:ln>
              <a:solidFill>
                <a:schemeClr val="tx1"/>
              </a:solidFill>
              <a:effectLst/>
              <a:latin typeface="Arial" pitchFamily="34" charset="0"/>
              <a:cs typeface="Arial" pitchFamily="34" charset="0"/>
            </a:endParaRPr>
          </a:p>
        </p:txBody>
      </p:sp>
      <p:sp>
        <p:nvSpPr>
          <p:cNvPr id="23565" name="Rectangle 13"/>
          <p:cNvSpPr>
            <a:spLocks noChangeArrowheads="1"/>
          </p:cNvSpPr>
          <p:nvPr/>
        </p:nvSpPr>
        <p:spPr bwMode="auto">
          <a:xfrm>
            <a:off x="785786" y="3429000"/>
            <a:ext cx="242374" cy="584775"/>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6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ru-RU" sz="16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23567" name="Rectangle 15"/>
          <p:cNvSpPr>
            <a:spLocks noChangeArrowheads="1"/>
          </p:cNvSpPr>
          <p:nvPr/>
        </p:nvSpPr>
        <p:spPr bwMode="auto">
          <a:xfrm>
            <a:off x="214282" y="3357562"/>
            <a:ext cx="7858180" cy="33855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0850" algn="just" defTabSz="914400" rtl="0" eaLnBrk="1" fontAlgn="base" latinLnBrk="0" hangingPunct="1">
              <a:lnSpc>
                <a:spcPct val="100000"/>
              </a:lnSpc>
              <a:spcBef>
                <a:spcPct val="0"/>
              </a:spcBef>
              <a:spcAft>
                <a:spcPct val="0"/>
              </a:spcAft>
              <a:buClrTx/>
              <a:buSzTx/>
              <a:buFontTx/>
              <a:buNone/>
              <a:tabLst/>
            </a:pPr>
            <a:r>
              <a:rPr kumimoji="0" lang="ru-RU" sz="16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23569" name="Rectangle 17"/>
          <p:cNvSpPr>
            <a:spLocks noChangeArrowheads="1"/>
          </p:cNvSpPr>
          <p:nvPr/>
        </p:nvSpPr>
        <p:spPr bwMode="auto">
          <a:xfrm>
            <a:off x="0" y="268605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6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a:t>
            </a:r>
            <a:endParaRPr kumimoji="0" lang="ru-RU" sz="1800" b="0" i="0" u="none" strike="noStrike" cap="none" normalizeH="0" baseline="0" smtClean="0">
              <a:ln>
                <a:noFill/>
              </a:ln>
              <a:solidFill>
                <a:schemeClr val="tx1"/>
              </a:solidFill>
              <a:effectLst/>
              <a:latin typeface="Arial" pitchFamily="34" charset="0"/>
              <a:cs typeface="Arial" pitchFamily="34" charset="0"/>
            </a:endParaRPr>
          </a:p>
        </p:txBody>
      </p:sp>
      <p:sp>
        <p:nvSpPr>
          <p:cNvPr id="22" name="Прямоугольник 21"/>
          <p:cNvSpPr/>
          <p:nvPr/>
        </p:nvSpPr>
        <p:spPr>
          <a:xfrm>
            <a:off x="214282" y="2285992"/>
            <a:ext cx="8786874" cy="923330"/>
          </a:xfrm>
          <a:prstGeom prst="rect">
            <a:avLst/>
          </a:prstGeom>
        </p:spPr>
        <p:txBody>
          <a:bodyPr wrap="square">
            <a:spAutoFit/>
          </a:bodyPr>
          <a:lstStyle/>
          <a:p>
            <a:pPr algn="just"/>
            <a:r>
              <a:rPr kumimoji="0" lang="ru-RU"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При точении задаются                        , которые называются элементами режима резания. Глубина резания  (мм) – это расстояние от обрабатываемой поверхности заготовки до обработанной, измеренное по нормали.</a:t>
            </a:r>
            <a:endParaRPr lang="ru-RU" dirty="0"/>
          </a:p>
        </p:txBody>
      </p:sp>
      <p:sp>
        <p:nvSpPr>
          <p:cNvPr id="23570" name="Rectangle 18"/>
          <p:cNvSpPr>
            <a:spLocks noChangeArrowheads="1"/>
          </p:cNvSpPr>
          <p:nvPr/>
        </p:nvSpPr>
        <p:spPr bwMode="auto">
          <a:xfrm>
            <a:off x="214282" y="3929066"/>
            <a:ext cx="8786874" cy="230832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Геометрические параметры токарного резца</a:t>
            </a:r>
            <a:endParaRPr kumimoji="0" lang="ru-RU"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Токарные резцы имеют универсальную геометрию, элементы которой присутствуют у любого режущего инструмента. Они имеют рабочую (режущую) часть и державку (рис. 3). Рабочая часть изготавливается из соответствующего инструментального материала, а державка из сталей 40, 45, 40Х. Габариты державки определяются шириной </a:t>
            </a:r>
            <a:r>
              <a:rPr kumimoji="0" lang="ru-RU" b="0" i="1" u="none" strike="noStrike" cap="none" normalizeH="0" baseline="0" dirty="0" smtClean="0">
                <a:ln>
                  <a:noFill/>
                </a:ln>
                <a:solidFill>
                  <a:schemeClr val="tx1"/>
                </a:solidFill>
                <a:effectLst/>
                <a:latin typeface="Arial" pitchFamily="34" charset="0"/>
                <a:ea typeface="Times New Roman" pitchFamily="18" charset="0"/>
                <a:cs typeface="Arial" pitchFamily="34" charset="0"/>
              </a:rPr>
              <a:t>В</a:t>
            </a:r>
            <a:r>
              <a:rPr kumimoji="0" lang="ru-RU"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и высотой </a:t>
            </a:r>
            <a:r>
              <a:rPr kumimoji="0" lang="ru-RU" b="0" i="1" u="none" strike="noStrike" cap="none" normalizeH="0" baseline="0" dirty="0" smtClean="0">
                <a:ln>
                  <a:noFill/>
                </a:ln>
                <a:solidFill>
                  <a:schemeClr val="tx1"/>
                </a:solidFill>
                <a:effectLst/>
                <a:latin typeface="Arial" pitchFamily="34" charset="0"/>
                <a:ea typeface="Times New Roman" pitchFamily="18" charset="0"/>
                <a:cs typeface="Arial" pitchFamily="34" charset="0"/>
              </a:rPr>
              <a:t>Н</a:t>
            </a:r>
            <a:r>
              <a:rPr kumimoji="0" lang="ru-RU"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значения которых устанавливаются </a:t>
            </a:r>
            <a:r>
              <a:rPr kumimoji="0" lang="ru-RU"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ГОСТами</a:t>
            </a:r>
            <a:r>
              <a:rPr kumimoji="0" lang="ru-RU"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Элементы рабочей части резца представлены на рис. 3.</a:t>
            </a:r>
            <a:endParaRPr kumimoji="0" lang="ru-RU"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24577" name="Object 1"/>
          <p:cNvGraphicFramePr>
            <a:graphicFrameLocks noChangeAspect="1"/>
          </p:cNvGraphicFramePr>
          <p:nvPr/>
        </p:nvGraphicFramePr>
        <p:xfrm>
          <a:off x="1714479" y="214290"/>
          <a:ext cx="5671667" cy="2714644"/>
        </p:xfrm>
        <a:graphic>
          <a:graphicData uri="http://schemas.openxmlformats.org/presentationml/2006/ole">
            <p:oleObj spid="_x0000_s24577" r:id="rId3" imgW="3334378" imgH="1600203" progId="CorelPhotoPaint.Image.7">
              <p:embed/>
            </p:oleObj>
          </a:graphicData>
        </a:graphic>
      </p:graphicFrame>
      <p:sp>
        <p:nvSpPr>
          <p:cNvPr id="6" name="Прямоугольник 5"/>
          <p:cNvSpPr/>
          <p:nvPr/>
        </p:nvSpPr>
        <p:spPr>
          <a:xfrm>
            <a:off x="1928794" y="3105835"/>
            <a:ext cx="5357850" cy="338554"/>
          </a:xfrm>
          <a:prstGeom prst="rect">
            <a:avLst/>
          </a:prstGeom>
        </p:spPr>
        <p:txBody>
          <a:bodyPr wrap="square">
            <a:spAutoFit/>
          </a:bodyPr>
          <a:lstStyle/>
          <a:p>
            <a:r>
              <a:rPr lang="ru-RU" sz="1600" dirty="0">
                <a:latin typeface="Arial" pitchFamily="34" charset="0"/>
                <a:cs typeface="Arial" pitchFamily="34" charset="0"/>
              </a:rPr>
              <a:t>Рис. 3</a:t>
            </a:r>
            <a:r>
              <a:rPr lang="ru-RU" sz="1600" i="1" dirty="0">
                <a:latin typeface="Arial" pitchFamily="34" charset="0"/>
                <a:cs typeface="Arial" pitchFamily="34" charset="0"/>
              </a:rPr>
              <a:t>.</a:t>
            </a:r>
            <a:r>
              <a:rPr lang="ru-RU" sz="1600" dirty="0">
                <a:latin typeface="Arial" pitchFamily="34" charset="0"/>
                <a:cs typeface="Arial" pitchFamily="34" charset="0"/>
              </a:rPr>
              <a:t> Элементы рабочей части токарного резца</a:t>
            </a:r>
          </a:p>
        </p:txBody>
      </p:sp>
      <p:graphicFrame>
        <p:nvGraphicFramePr>
          <p:cNvPr id="24583" name="Object 7"/>
          <p:cNvGraphicFramePr>
            <a:graphicFrameLocks noChangeAspect="1"/>
          </p:cNvGraphicFramePr>
          <p:nvPr/>
        </p:nvGraphicFramePr>
        <p:xfrm>
          <a:off x="4786314" y="3571876"/>
          <a:ext cx="428596" cy="351669"/>
        </p:xfrm>
        <a:graphic>
          <a:graphicData uri="http://schemas.openxmlformats.org/presentationml/2006/ole">
            <p:oleObj spid="_x0000_s24583" name="Формула" r:id="rId4" imgW="368140" imgH="304668" progId="Equation.3">
              <p:embed/>
            </p:oleObj>
          </a:graphicData>
        </a:graphic>
      </p:graphicFrame>
      <p:graphicFrame>
        <p:nvGraphicFramePr>
          <p:cNvPr id="24582" name="Object 6"/>
          <p:cNvGraphicFramePr>
            <a:graphicFrameLocks noChangeAspect="1"/>
          </p:cNvGraphicFramePr>
          <p:nvPr/>
        </p:nvGraphicFramePr>
        <p:xfrm>
          <a:off x="6215074" y="3571876"/>
          <a:ext cx="480220" cy="323869"/>
        </p:xfrm>
        <a:graphic>
          <a:graphicData uri="http://schemas.openxmlformats.org/presentationml/2006/ole">
            <p:oleObj spid="_x0000_s24582" name="Формула" r:id="rId5" imgW="406224" imgH="279279" progId="Equation.3">
              <p:embed/>
            </p:oleObj>
          </a:graphicData>
        </a:graphic>
      </p:graphicFrame>
      <p:graphicFrame>
        <p:nvGraphicFramePr>
          <p:cNvPr id="24580" name="Object 4"/>
          <p:cNvGraphicFramePr>
            <a:graphicFrameLocks noChangeAspect="1"/>
          </p:cNvGraphicFramePr>
          <p:nvPr/>
        </p:nvGraphicFramePr>
        <p:xfrm>
          <a:off x="5643570" y="3857628"/>
          <a:ext cx="285720" cy="338631"/>
        </p:xfrm>
        <a:graphic>
          <a:graphicData uri="http://schemas.openxmlformats.org/presentationml/2006/ole">
            <p:oleObj spid="_x0000_s24580" name="Формула" r:id="rId6" imgW="253780" imgH="304536" progId="Equation.3">
              <p:embed/>
            </p:oleObj>
          </a:graphicData>
        </a:graphic>
      </p:graphicFrame>
      <p:graphicFrame>
        <p:nvGraphicFramePr>
          <p:cNvPr id="24579" name="Object 3"/>
          <p:cNvGraphicFramePr>
            <a:graphicFrameLocks noChangeAspect="1"/>
          </p:cNvGraphicFramePr>
          <p:nvPr/>
        </p:nvGraphicFramePr>
        <p:xfrm>
          <a:off x="3357554" y="4429132"/>
          <a:ext cx="340285" cy="352438"/>
        </p:xfrm>
        <a:graphic>
          <a:graphicData uri="http://schemas.openxmlformats.org/presentationml/2006/ole">
            <p:oleObj spid="_x0000_s24579" name="Формула" r:id="rId7" imgW="266584" imgH="279279" progId="Equation.3">
              <p:embed/>
            </p:oleObj>
          </a:graphicData>
        </a:graphic>
      </p:graphicFrame>
      <p:sp>
        <p:nvSpPr>
          <p:cNvPr id="24584" name="Rectangle 8"/>
          <p:cNvSpPr>
            <a:spLocks noChangeArrowheads="1"/>
          </p:cNvSpPr>
          <p:nvPr/>
        </p:nvSpPr>
        <p:spPr bwMode="auto">
          <a:xfrm>
            <a:off x="142844" y="3571876"/>
            <a:ext cx="8786874" cy="258532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fontAlgn="base">
              <a:spcBef>
                <a:spcPct val="0"/>
              </a:spcBef>
              <a:spcAft>
                <a:spcPct val="0"/>
              </a:spcAft>
            </a:pPr>
            <a:r>
              <a:rPr kumimoji="0" lang="ru-RU"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Рабочая часть резца содержит переднюю        </a:t>
            </a:r>
            <a:r>
              <a:rPr kumimoji="0" lang="ru-RU"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главную         и вспомогательную </a:t>
            </a:r>
            <a:endParaRPr kumimoji="0" lang="ru-RU" sz="2000" b="0" i="0" u="none" strike="noStrike" cap="none" normalizeH="0" baseline="0" dirty="0" smtClean="0">
              <a:ln>
                <a:noFill/>
              </a:ln>
              <a:solidFill>
                <a:schemeClr val="tx1"/>
              </a:solidFill>
              <a:effectLst/>
              <a:latin typeface="Arial" pitchFamily="34" charset="0"/>
              <a:cs typeface="Arial" pitchFamily="34" charset="0"/>
            </a:endParaRPr>
          </a:p>
          <a:p>
            <a:pPr lvl="0" algn="just" fontAlgn="base">
              <a:spcBef>
                <a:spcPct val="0"/>
              </a:spcBef>
              <a:spcAft>
                <a:spcPct val="0"/>
              </a:spcAft>
            </a:pPr>
            <a:r>
              <a:rPr kumimoji="0" lang="ru-RU"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ru-RU"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задние поверхности.</a:t>
            </a:r>
            <a:r>
              <a:rPr kumimoji="0" lang="ru-RU" b="0" i="1"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Передняя поверхность      </a:t>
            </a:r>
            <a:r>
              <a:rPr kumimoji="0" lang="ru-RU"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это  поверхность лезвия инструмента, по которой в процессе резания сходит стружка. </a:t>
            </a:r>
            <a:r>
              <a:rPr kumimoji="0" lang="ru-RU" b="0" i="1" u="none" strike="noStrike" cap="none" normalizeH="0" baseline="0" dirty="0" smtClean="0">
                <a:ln>
                  <a:noFill/>
                </a:ln>
                <a:solidFill>
                  <a:schemeClr val="tx1"/>
                </a:solidFill>
                <a:effectLst/>
                <a:latin typeface="Arial" pitchFamily="34" charset="0"/>
                <a:ea typeface="Times New Roman" pitchFamily="18" charset="0"/>
                <a:cs typeface="Arial" pitchFamily="34" charset="0"/>
              </a:rPr>
              <a:t>Главная задняя поверхность</a:t>
            </a:r>
            <a:r>
              <a:rPr kumimoji="0" lang="ru-RU"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инструмента      – это поверхность лезвия, обращенная в процессе обработки к поверхности резания заготовки. </a:t>
            </a:r>
            <a:r>
              <a:rPr kumimoji="0" lang="ru-RU" b="0" i="1" u="none" strike="noStrike" cap="none" normalizeH="0" baseline="0" dirty="0" smtClean="0">
                <a:ln>
                  <a:noFill/>
                </a:ln>
                <a:solidFill>
                  <a:schemeClr val="tx1"/>
                </a:solidFill>
                <a:effectLst/>
                <a:latin typeface="Arial" pitchFamily="34" charset="0"/>
                <a:ea typeface="Times New Roman" pitchFamily="18" charset="0"/>
                <a:cs typeface="Arial" pitchFamily="34" charset="0"/>
              </a:rPr>
              <a:t>Вспомогательная задняя поверхность</a:t>
            </a:r>
            <a:r>
              <a:rPr kumimoji="0" lang="ru-RU"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 это поверхность лезвия инструмента, обращенная к обработанной поверхности заготовки. Так как эти поверхности не параллельны между собой, то при пересечении они образуют элементы лезвия резца (см. рис. 3).</a:t>
            </a:r>
            <a:endParaRPr kumimoji="0" lang="ru-RU" b="0" i="0" u="none" strike="noStrike" cap="none" normalizeH="0" baseline="0" dirty="0" smtClean="0">
              <a:ln>
                <a:noFill/>
              </a:ln>
              <a:solidFill>
                <a:schemeClr val="tx1"/>
              </a:solidFill>
              <a:effectLst/>
              <a:latin typeface="Arial" pitchFamily="34" charset="0"/>
              <a:cs typeface="Arial" pitchFamily="34" charset="0"/>
            </a:endParaRPr>
          </a:p>
        </p:txBody>
      </p:sp>
      <p:sp>
        <p:nvSpPr>
          <p:cNvPr id="24586" name="Rectangle 10"/>
          <p:cNvSpPr>
            <a:spLocks noChangeArrowheads="1"/>
          </p:cNvSpPr>
          <p:nvPr/>
        </p:nvSpPr>
        <p:spPr bwMode="auto">
          <a:xfrm>
            <a:off x="0" y="1038225"/>
            <a:ext cx="300082" cy="338554"/>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ru-RU" sz="16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24587" name="Rectangle 11"/>
          <p:cNvSpPr>
            <a:spLocks noChangeArrowheads="1"/>
          </p:cNvSpPr>
          <p:nvPr/>
        </p:nvSpPr>
        <p:spPr bwMode="auto">
          <a:xfrm>
            <a:off x="0" y="1343025"/>
            <a:ext cx="242374" cy="584775"/>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6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endParaRPr kumimoji="0" lang="ru-RU" sz="1600" b="0" i="1" u="none" strike="noStrike" cap="none" normalizeH="0" baseline="0" dirty="0" smtClean="0">
              <a:ln>
                <a:noFill/>
              </a:ln>
              <a:solidFill>
                <a:schemeClr val="tx1"/>
              </a:solidFill>
              <a:effectLst/>
              <a:latin typeface="Arial" pitchFamily="34" charset="0"/>
              <a:ea typeface="Times New Roman" pitchFamily="18"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24588" name="Rectangle 12"/>
          <p:cNvSpPr>
            <a:spLocks noChangeArrowheads="1"/>
          </p:cNvSpPr>
          <p:nvPr/>
        </p:nvSpPr>
        <p:spPr bwMode="auto">
          <a:xfrm>
            <a:off x="142844" y="3429000"/>
            <a:ext cx="242374" cy="338554"/>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6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24589" name="Rectangle 13"/>
          <p:cNvSpPr>
            <a:spLocks noChangeArrowheads="1"/>
          </p:cNvSpPr>
          <p:nvPr/>
        </p:nvSpPr>
        <p:spPr bwMode="auto">
          <a:xfrm>
            <a:off x="142844" y="1142984"/>
            <a:ext cx="300082" cy="338554"/>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6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graphicFrame>
        <p:nvGraphicFramePr>
          <p:cNvPr id="24590" name="Object 14"/>
          <p:cNvGraphicFramePr>
            <a:graphicFrameLocks noChangeAspect="1"/>
          </p:cNvGraphicFramePr>
          <p:nvPr/>
        </p:nvGraphicFramePr>
        <p:xfrm>
          <a:off x="214282" y="3929066"/>
          <a:ext cx="500063" cy="339725"/>
        </p:xfrm>
        <a:graphic>
          <a:graphicData uri="http://schemas.openxmlformats.org/presentationml/2006/ole">
            <p:oleObj spid="_x0000_s24590" name="Формула" r:id="rId8" imgW="444114" imgH="304536" progId="Equation.3">
              <p:embed/>
            </p:oleObj>
          </a:graphicData>
        </a:graphic>
      </p:graphicFrame>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5602" name="Object 2"/>
          <p:cNvGraphicFramePr>
            <a:graphicFrameLocks noChangeAspect="1"/>
          </p:cNvGraphicFramePr>
          <p:nvPr/>
        </p:nvGraphicFramePr>
        <p:xfrm>
          <a:off x="7786710" y="714356"/>
          <a:ext cx="285752" cy="345283"/>
        </p:xfrm>
        <a:graphic>
          <a:graphicData uri="http://schemas.openxmlformats.org/presentationml/2006/ole">
            <p:oleObj spid="_x0000_s25602" name="Формула" r:id="rId3" imgW="228600" imgH="279400" progId="Equation.3">
              <p:embed/>
            </p:oleObj>
          </a:graphicData>
        </a:graphic>
      </p:graphicFrame>
      <p:graphicFrame>
        <p:nvGraphicFramePr>
          <p:cNvPr id="25601" name="Object 1"/>
          <p:cNvGraphicFramePr>
            <a:graphicFrameLocks noChangeAspect="1"/>
          </p:cNvGraphicFramePr>
          <p:nvPr/>
        </p:nvGraphicFramePr>
        <p:xfrm>
          <a:off x="5357818" y="1500174"/>
          <a:ext cx="287721" cy="347663"/>
        </p:xfrm>
        <a:graphic>
          <a:graphicData uri="http://schemas.openxmlformats.org/presentationml/2006/ole">
            <p:oleObj spid="_x0000_s25601" name="Формула" r:id="rId4" imgW="228600" imgH="279400" progId="Equation.3">
              <p:embed/>
            </p:oleObj>
          </a:graphicData>
        </a:graphic>
      </p:graphicFrame>
      <p:sp>
        <p:nvSpPr>
          <p:cNvPr id="25603" name="Rectangle 3"/>
          <p:cNvSpPr>
            <a:spLocks noChangeArrowheads="1"/>
          </p:cNvSpPr>
          <p:nvPr/>
        </p:nvSpPr>
        <p:spPr bwMode="auto">
          <a:xfrm>
            <a:off x="142844" y="142852"/>
            <a:ext cx="8858312" cy="230832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just" fontAlgn="base">
              <a:spcBef>
                <a:spcPct val="0"/>
              </a:spcBef>
              <a:spcAft>
                <a:spcPct val="0"/>
              </a:spcAft>
            </a:pPr>
            <a:r>
              <a:rPr kumimoji="0" lang="ru-RU"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Для ориентации инструмента в пространстве и определения его геометрии установлено понятие координатных плоскостей. Такими плоскостями являются основная плоскость и плоскость резания. </a:t>
            </a:r>
            <a:r>
              <a:rPr kumimoji="0" lang="ru-RU" b="0" i="1" u="none" strike="noStrike" cap="none" normalizeH="0" baseline="0" dirty="0" smtClean="0">
                <a:ln>
                  <a:noFill/>
                </a:ln>
                <a:solidFill>
                  <a:schemeClr val="tx1"/>
                </a:solidFill>
                <a:effectLst/>
                <a:latin typeface="Arial" pitchFamily="34" charset="0"/>
                <a:ea typeface="Times New Roman" pitchFamily="18" charset="0"/>
                <a:cs typeface="Arial" pitchFamily="34" charset="0"/>
              </a:rPr>
              <a:t>Основная плоскость</a:t>
            </a:r>
            <a:r>
              <a:rPr kumimoji="0" lang="ru-RU"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ru-RU"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это координатная плоскость, проведенная через рассматриваемую точку режущей кромки перпендикулярно направлению скорости главного или результирующего движения резания (рис. 4). </a:t>
            </a:r>
            <a:r>
              <a:rPr kumimoji="0" lang="ru-RU" b="0" i="1" u="none" strike="noStrike" cap="none" normalizeH="0" baseline="0" dirty="0" smtClean="0">
                <a:ln>
                  <a:noFill/>
                </a:ln>
                <a:solidFill>
                  <a:schemeClr val="tx1"/>
                </a:solidFill>
                <a:effectLst/>
                <a:latin typeface="Arial" pitchFamily="34" charset="0"/>
                <a:ea typeface="Times New Roman" pitchFamily="18" charset="0"/>
                <a:cs typeface="Arial" pitchFamily="34" charset="0"/>
              </a:rPr>
              <a:t>Плоскость резания     </a:t>
            </a:r>
            <a:r>
              <a:rPr kumimoji="0" lang="ru-RU"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это координатная плоскость, касательная к режущей кромке в рассматриваемой точке и перпендикулярная основной плоскости.</a:t>
            </a:r>
          </a:p>
        </p:txBody>
      </p:sp>
      <p:sp>
        <p:nvSpPr>
          <p:cNvPr id="25605" name="Rectangle 5"/>
          <p:cNvSpPr>
            <a:spLocks noChangeArrowheads="1"/>
          </p:cNvSpPr>
          <p:nvPr/>
        </p:nvSpPr>
        <p:spPr bwMode="auto">
          <a:xfrm>
            <a:off x="1071538" y="2928934"/>
            <a:ext cx="242374" cy="1077218"/>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6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p>
          <a:p>
            <a:pPr marL="0" marR="0" lvl="0" indent="0" algn="l" defTabSz="914400" rtl="0" eaLnBrk="1" fontAlgn="base" latinLnBrk="0" hangingPunct="1">
              <a:lnSpc>
                <a:spcPct val="100000"/>
              </a:lnSpc>
              <a:spcBef>
                <a:spcPct val="0"/>
              </a:spcBef>
              <a:spcAft>
                <a:spcPct val="0"/>
              </a:spcAft>
              <a:buClrTx/>
              <a:buSzTx/>
              <a:buFontTx/>
              <a:buNone/>
              <a:tabLst/>
            </a:pPr>
            <a:endParaRPr lang="ru-RU" sz="1600" dirty="0">
              <a:latin typeface="Arial" pitchFamily="34" charset="0"/>
              <a:ea typeface="Times New Roman" pitchFamily="18"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6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ru-RU" sz="1600" dirty="0">
              <a:latin typeface="Arial" pitchFamily="34" charset="0"/>
              <a:ea typeface="Times New Roman" pitchFamily="18" charset="0"/>
              <a:cs typeface="Arial" pitchFamily="34" charset="0"/>
            </a:endParaRPr>
          </a:p>
        </p:txBody>
      </p:sp>
      <p:sp>
        <p:nvSpPr>
          <p:cNvPr id="25607" name="Rectangle 7"/>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25606" name="Object 6"/>
          <p:cNvGraphicFramePr>
            <a:graphicFrameLocks noChangeAspect="1"/>
          </p:cNvGraphicFramePr>
          <p:nvPr/>
        </p:nvGraphicFramePr>
        <p:xfrm>
          <a:off x="2857488" y="2214554"/>
          <a:ext cx="5500726" cy="4186214"/>
        </p:xfrm>
        <a:graphic>
          <a:graphicData uri="http://schemas.openxmlformats.org/presentationml/2006/ole">
            <p:oleObj spid="_x0000_s25606" r:id="rId5" imgW="4466475" imgH="3403099" progId="CorelPhotoPaint.Image.7">
              <p:embed/>
            </p:oleObj>
          </a:graphicData>
        </a:graphic>
      </p:graphicFrame>
      <p:sp>
        <p:nvSpPr>
          <p:cNvPr id="11" name="Прямоугольник 10"/>
          <p:cNvSpPr/>
          <p:nvPr/>
        </p:nvSpPr>
        <p:spPr>
          <a:xfrm>
            <a:off x="2571736" y="6357958"/>
            <a:ext cx="6429420" cy="369332"/>
          </a:xfrm>
          <a:prstGeom prst="rect">
            <a:avLst/>
          </a:prstGeom>
        </p:spPr>
        <p:txBody>
          <a:bodyPr wrap="square">
            <a:spAutoFit/>
          </a:bodyPr>
          <a:lstStyle/>
          <a:p>
            <a:r>
              <a:rPr lang="ru-RU" dirty="0"/>
              <a:t>Рис. 4.</a:t>
            </a:r>
            <a:r>
              <a:rPr lang="ru-RU" i="1" dirty="0"/>
              <a:t> </a:t>
            </a:r>
            <a:r>
              <a:rPr lang="ru-RU" dirty="0"/>
              <a:t>Геометрические параметры проходного токарного резца</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214282" y="142852"/>
            <a:ext cx="8786874" cy="6463308"/>
          </a:xfrm>
          <a:prstGeom prst="rect">
            <a:avLst/>
          </a:prstGeom>
        </p:spPr>
        <p:txBody>
          <a:bodyPr wrap="square">
            <a:spAutoFit/>
          </a:bodyPr>
          <a:lstStyle/>
          <a:p>
            <a:pPr lvl="0" algn="just" eaLnBrk="0" fontAlgn="base" hangingPunct="0">
              <a:spcBef>
                <a:spcPct val="0"/>
              </a:spcBef>
              <a:spcAft>
                <a:spcPct val="0"/>
              </a:spcAft>
            </a:pPr>
            <a:r>
              <a:rPr kumimoji="0" lang="ru-RU"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Геометрию резца рекомендуется рассматривать в главной и вспомогательной секущих плоскостях.</a:t>
            </a:r>
            <a:r>
              <a:rPr kumimoji="0" lang="ru-RU" sz="700" b="0" i="0" u="none" strike="noStrike" cap="none" normalizeH="0" baseline="0" dirty="0" smtClean="0">
                <a:ln>
                  <a:noFill/>
                </a:ln>
                <a:solidFill>
                  <a:schemeClr val="tx1"/>
                </a:solidFill>
                <a:effectLst/>
                <a:latin typeface="Arial" pitchFamily="34" charset="0"/>
                <a:cs typeface="Arial" pitchFamily="34" charset="0"/>
              </a:rPr>
              <a:t> </a:t>
            </a:r>
          </a:p>
          <a:p>
            <a:pPr algn="just"/>
            <a:r>
              <a:rPr lang="ru-RU" i="1" dirty="0">
                <a:latin typeface="Arial" pitchFamily="34" charset="0"/>
                <a:cs typeface="Arial" pitchFamily="34" charset="0"/>
              </a:rPr>
              <a:t>Главная секущая плоскость</a:t>
            </a:r>
            <a:r>
              <a:rPr lang="ru-RU" b="1" dirty="0">
                <a:latin typeface="Arial" pitchFamily="34" charset="0"/>
                <a:cs typeface="Arial" pitchFamily="34" charset="0"/>
              </a:rPr>
              <a:t> </a:t>
            </a:r>
            <a:r>
              <a:rPr lang="ru-RU" b="1" dirty="0" smtClean="0">
                <a:latin typeface="Arial" pitchFamily="34" charset="0"/>
                <a:cs typeface="Arial" pitchFamily="34" charset="0"/>
              </a:rPr>
              <a:t>  </a:t>
            </a:r>
            <a:r>
              <a:rPr lang="ru-RU" dirty="0">
                <a:latin typeface="Arial" pitchFamily="34" charset="0"/>
                <a:cs typeface="Arial" pitchFamily="34" charset="0"/>
              </a:rPr>
              <a:t>–</a:t>
            </a:r>
            <a:r>
              <a:rPr lang="ru-RU" b="1" dirty="0">
                <a:latin typeface="Arial" pitchFamily="34" charset="0"/>
                <a:cs typeface="Arial" pitchFamily="34" charset="0"/>
              </a:rPr>
              <a:t> </a:t>
            </a:r>
            <a:r>
              <a:rPr lang="ru-RU" dirty="0">
                <a:latin typeface="Arial" pitchFamily="34" charset="0"/>
                <a:cs typeface="Arial" pitchFamily="34" charset="0"/>
              </a:rPr>
              <a:t>это</a:t>
            </a:r>
            <a:r>
              <a:rPr lang="ru-RU" b="1" dirty="0">
                <a:latin typeface="Arial" pitchFamily="34" charset="0"/>
                <a:cs typeface="Arial" pitchFamily="34" charset="0"/>
              </a:rPr>
              <a:t> </a:t>
            </a:r>
            <a:r>
              <a:rPr lang="ru-RU" dirty="0">
                <a:latin typeface="Arial" pitchFamily="34" charset="0"/>
                <a:cs typeface="Arial" pitchFamily="34" charset="0"/>
              </a:rPr>
              <a:t>плоскость перпендикулярная линии пересечения основной плоскости и плоскости резания.</a:t>
            </a:r>
          </a:p>
          <a:p>
            <a:pPr algn="just"/>
            <a:r>
              <a:rPr lang="ru-RU" i="1" dirty="0">
                <a:latin typeface="Arial" pitchFamily="34" charset="0"/>
                <a:cs typeface="Arial" pitchFamily="34" charset="0"/>
              </a:rPr>
              <a:t>Вспомогательная секущая </a:t>
            </a:r>
            <a:r>
              <a:rPr lang="ru-RU" i="1" dirty="0" smtClean="0">
                <a:latin typeface="Arial" pitchFamily="34" charset="0"/>
                <a:cs typeface="Arial" pitchFamily="34" charset="0"/>
              </a:rPr>
              <a:t>плоскость </a:t>
            </a:r>
            <a:r>
              <a:rPr lang="ru-RU" b="1" dirty="0" smtClean="0">
                <a:latin typeface="Arial" pitchFamily="34" charset="0"/>
                <a:cs typeface="Arial" pitchFamily="34" charset="0"/>
              </a:rPr>
              <a:t>  </a:t>
            </a:r>
            <a:r>
              <a:rPr lang="ru-RU" dirty="0">
                <a:latin typeface="Arial" pitchFamily="34" charset="0"/>
                <a:cs typeface="Arial" pitchFamily="34" charset="0"/>
              </a:rPr>
              <a:t>–</a:t>
            </a:r>
            <a:r>
              <a:rPr lang="ru-RU" b="1" dirty="0">
                <a:latin typeface="Arial" pitchFamily="34" charset="0"/>
                <a:cs typeface="Arial" pitchFamily="34" charset="0"/>
              </a:rPr>
              <a:t> </a:t>
            </a:r>
            <a:r>
              <a:rPr lang="ru-RU" dirty="0">
                <a:latin typeface="Arial" pitchFamily="34" charset="0"/>
                <a:cs typeface="Arial" pitchFamily="34" charset="0"/>
              </a:rPr>
              <a:t>это плоскость перпендикулярная проекции вспомогательной режущей кромки на основную плоскость.</a:t>
            </a:r>
          </a:p>
          <a:p>
            <a:pPr algn="just"/>
            <a:r>
              <a:rPr lang="ru-RU" dirty="0">
                <a:latin typeface="Arial" pitchFamily="34" charset="0"/>
                <a:cs typeface="Arial" pitchFamily="34" charset="0"/>
              </a:rPr>
              <a:t>В главной секущей плоскости рассматриваются (см. рис. 4</a:t>
            </a:r>
            <a:r>
              <a:rPr lang="ru-RU" dirty="0" smtClean="0">
                <a:latin typeface="Arial" pitchFamily="34" charset="0"/>
                <a:cs typeface="Arial" pitchFamily="34" charset="0"/>
              </a:rPr>
              <a:t>):</a:t>
            </a:r>
          </a:p>
          <a:p>
            <a:pPr algn="just"/>
            <a:r>
              <a:rPr lang="ru-RU" dirty="0">
                <a:latin typeface="Arial" pitchFamily="34" charset="0"/>
                <a:cs typeface="Arial" pitchFamily="34" charset="0"/>
              </a:rPr>
              <a:t>-</a:t>
            </a:r>
            <a:r>
              <a:rPr lang="ru-RU" b="1" dirty="0">
                <a:latin typeface="Arial" pitchFamily="34" charset="0"/>
                <a:cs typeface="Arial" pitchFamily="34" charset="0"/>
              </a:rPr>
              <a:t> </a:t>
            </a:r>
            <a:r>
              <a:rPr lang="ru-RU" i="1" dirty="0">
                <a:latin typeface="Arial" pitchFamily="34" charset="0"/>
                <a:cs typeface="Arial" pitchFamily="34" charset="0"/>
              </a:rPr>
              <a:t>главный передний угол</a:t>
            </a:r>
            <a:r>
              <a:rPr lang="ru-RU" b="1" dirty="0">
                <a:latin typeface="Arial" pitchFamily="34" charset="0"/>
                <a:cs typeface="Arial" pitchFamily="34" charset="0"/>
              </a:rPr>
              <a:t>  </a:t>
            </a:r>
            <a:r>
              <a:rPr lang="ru-RU" b="1" dirty="0" smtClean="0">
                <a:latin typeface="Arial" pitchFamily="34" charset="0"/>
                <a:cs typeface="Arial" pitchFamily="34" charset="0"/>
              </a:rPr>
              <a:t> </a:t>
            </a:r>
            <a:r>
              <a:rPr lang="ru-RU" dirty="0" smtClean="0">
                <a:latin typeface="Arial" pitchFamily="34" charset="0"/>
                <a:cs typeface="Arial" pitchFamily="34" charset="0"/>
              </a:rPr>
              <a:t>–</a:t>
            </a:r>
            <a:r>
              <a:rPr lang="ru-RU" b="1" dirty="0" smtClean="0">
                <a:latin typeface="Arial" pitchFamily="34" charset="0"/>
                <a:cs typeface="Arial" pitchFamily="34" charset="0"/>
              </a:rPr>
              <a:t> </a:t>
            </a:r>
            <a:r>
              <a:rPr lang="ru-RU" dirty="0">
                <a:latin typeface="Arial" pitchFamily="34" charset="0"/>
                <a:cs typeface="Arial" pitchFamily="34" charset="0"/>
              </a:rPr>
              <a:t>это угол между передней поверхностью лезвия инструмента и основной плоскостью, проведенной через рассматриваемую точку главной режущей кромки;</a:t>
            </a:r>
          </a:p>
          <a:p>
            <a:pPr algn="just"/>
            <a:r>
              <a:rPr lang="ru-RU" dirty="0">
                <a:latin typeface="Arial" pitchFamily="34" charset="0"/>
                <a:cs typeface="Arial" pitchFamily="34" charset="0"/>
              </a:rPr>
              <a:t>-</a:t>
            </a:r>
            <a:r>
              <a:rPr lang="ru-RU" b="1" dirty="0">
                <a:latin typeface="Arial" pitchFamily="34" charset="0"/>
                <a:cs typeface="Arial" pitchFamily="34" charset="0"/>
              </a:rPr>
              <a:t> </a:t>
            </a:r>
            <a:r>
              <a:rPr lang="ru-RU" i="1" dirty="0">
                <a:latin typeface="Arial" pitchFamily="34" charset="0"/>
                <a:cs typeface="Arial" pitchFamily="34" charset="0"/>
              </a:rPr>
              <a:t>главный задний </a:t>
            </a:r>
            <a:r>
              <a:rPr lang="ru-RU" i="1" dirty="0" smtClean="0">
                <a:latin typeface="Arial" pitchFamily="34" charset="0"/>
                <a:cs typeface="Arial" pitchFamily="34" charset="0"/>
              </a:rPr>
              <a:t>угол </a:t>
            </a:r>
            <a:r>
              <a:rPr lang="ru-RU" b="1" dirty="0" smtClean="0">
                <a:latin typeface="Arial" pitchFamily="34" charset="0"/>
                <a:cs typeface="Arial" pitchFamily="34" charset="0"/>
              </a:rPr>
              <a:t>   </a:t>
            </a:r>
            <a:r>
              <a:rPr lang="ru-RU" dirty="0">
                <a:latin typeface="Arial" pitchFamily="34" charset="0"/>
                <a:cs typeface="Arial" pitchFamily="34" charset="0"/>
              </a:rPr>
              <a:t>–</a:t>
            </a:r>
            <a:r>
              <a:rPr lang="ru-RU" b="1" dirty="0">
                <a:latin typeface="Arial" pitchFamily="34" charset="0"/>
                <a:cs typeface="Arial" pitchFamily="34" charset="0"/>
              </a:rPr>
              <a:t> </a:t>
            </a:r>
            <a:r>
              <a:rPr lang="ru-RU" dirty="0">
                <a:latin typeface="Arial" pitchFamily="34" charset="0"/>
                <a:cs typeface="Arial" pitchFamily="34" charset="0"/>
              </a:rPr>
              <a:t>это угол между главной задней поверхностью лезвия инструмента и плоскостью резания;</a:t>
            </a:r>
          </a:p>
          <a:p>
            <a:pPr algn="just"/>
            <a:r>
              <a:rPr lang="ru-RU" dirty="0">
                <a:latin typeface="Arial" pitchFamily="34" charset="0"/>
                <a:cs typeface="Arial" pitchFamily="34" charset="0"/>
              </a:rPr>
              <a:t>-</a:t>
            </a:r>
            <a:r>
              <a:rPr lang="ru-RU" b="1" dirty="0">
                <a:latin typeface="Arial" pitchFamily="34" charset="0"/>
                <a:cs typeface="Arial" pitchFamily="34" charset="0"/>
              </a:rPr>
              <a:t> </a:t>
            </a:r>
            <a:r>
              <a:rPr lang="ru-RU" i="1" dirty="0">
                <a:latin typeface="Arial" pitchFamily="34" charset="0"/>
                <a:cs typeface="Arial" pitchFamily="34" charset="0"/>
              </a:rPr>
              <a:t>угол заострения </a:t>
            </a:r>
            <a:r>
              <a:rPr lang="ru-RU" b="1" dirty="0">
                <a:latin typeface="Arial" pitchFamily="34" charset="0"/>
                <a:cs typeface="Arial" pitchFamily="34" charset="0"/>
              </a:rPr>
              <a:t> </a:t>
            </a:r>
            <a:r>
              <a:rPr lang="ru-RU" dirty="0">
                <a:latin typeface="Arial" pitchFamily="34" charset="0"/>
                <a:cs typeface="Arial" pitchFamily="34" charset="0"/>
              </a:rPr>
              <a:t>–</a:t>
            </a:r>
            <a:r>
              <a:rPr lang="ru-RU" b="1" dirty="0">
                <a:latin typeface="Arial" pitchFamily="34" charset="0"/>
                <a:cs typeface="Arial" pitchFamily="34" charset="0"/>
              </a:rPr>
              <a:t> </a:t>
            </a:r>
            <a:r>
              <a:rPr lang="ru-RU" dirty="0">
                <a:latin typeface="Arial" pitchFamily="34" charset="0"/>
                <a:cs typeface="Arial" pitchFamily="34" charset="0"/>
              </a:rPr>
              <a:t>это угол между передней и главной задней поверхностями;</a:t>
            </a:r>
          </a:p>
          <a:p>
            <a:pPr algn="just"/>
            <a:r>
              <a:rPr lang="ru-RU" dirty="0" smtClean="0">
                <a:latin typeface="Arial" pitchFamily="34" charset="0"/>
                <a:cs typeface="Arial" pitchFamily="34" charset="0"/>
              </a:rPr>
              <a:t>-</a:t>
            </a:r>
            <a:r>
              <a:rPr lang="ru-RU" b="1" dirty="0" smtClean="0">
                <a:latin typeface="Arial" pitchFamily="34" charset="0"/>
                <a:cs typeface="Arial" pitchFamily="34" charset="0"/>
              </a:rPr>
              <a:t> </a:t>
            </a:r>
            <a:r>
              <a:rPr lang="ru-RU" i="1" dirty="0" smtClean="0">
                <a:latin typeface="Arial" pitchFamily="34" charset="0"/>
                <a:cs typeface="Arial" pitchFamily="34" charset="0"/>
              </a:rPr>
              <a:t>угол </a:t>
            </a:r>
            <a:r>
              <a:rPr lang="ru-RU" i="1" dirty="0">
                <a:latin typeface="Arial" pitchFamily="34" charset="0"/>
                <a:cs typeface="Arial" pitchFamily="34" charset="0"/>
              </a:rPr>
              <a:t>резания</a:t>
            </a:r>
            <a:r>
              <a:rPr lang="ru-RU" b="1" dirty="0">
                <a:latin typeface="Arial" pitchFamily="34" charset="0"/>
                <a:cs typeface="Arial" pitchFamily="34" charset="0"/>
              </a:rPr>
              <a:t>  </a:t>
            </a:r>
            <a:r>
              <a:rPr lang="ru-RU" b="1" dirty="0" smtClean="0">
                <a:latin typeface="Arial" pitchFamily="34" charset="0"/>
                <a:cs typeface="Arial" pitchFamily="34" charset="0"/>
              </a:rPr>
              <a:t>  </a:t>
            </a:r>
            <a:r>
              <a:rPr lang="ru-RU" dirty="0" smtClean="0">
                <a:latin typeface="Arial" pitchFamily="34" charset="0"/>
                <a:cs typeface="Arial" pitchFamily="34" charset="0"/>
              </a:rPr>
              <a:t>–</a:t>
            </a:r>
            <a:r>
              <a:rPr lang="ru-RU" b="1" dirty="0" smtClean="0">
                <a:latin typeface="Arial" pitchFamily="34" charset="0"/>
                <a:cs typeface="Arial" pitchFamily="34" charset="0"/>
              </a:rPr>
              <a:t> </a:t>
            </a:r>
            <a:r>
              <a:rPr lang="ru-RU" dirty="0">
                <a:latin typeface="Arial" pitchFamily="34" charset="0"/>
                <a:cs typeface="Arial" pitchFamily="34" charset="0"/>
              </a:rPr>
              <a:t>это угол между передней поверхностью лезвия инструмента и плоскостью резания; </a:t>
            </a:r>
            <a:r>
              <a:rPr lang="ru-RU" dirty="0" smtClean="0">
                <a:latin typeface="Arial" pitchFamily="34" charset="0"/>
                <a:cs typeface="Arial" pitchFamily="34" charset="0"/>
              </a:rPr>
              <a:t>                , </a:t>
            </a:r>
            <a:r>
              <a:rPr lang="ru-RU" dirty="0">
                <a:latin typeface="Arial" pitchFamily="34" charset="0"/>
                <a:cs typeface="Arial" pitchFamily="34" charset="0"/>
              </a:rPr>
              <a:t>т.е. </a:t>
            </a:r>
            <a:r>
              <a:rPr lang="ru-RU" dirty="0" smtClean="0">
                <a:latin typeface="Arial" pitchFamily="34" charset="0"/>
                <a:cs typeface="Arial" pitchFamily="34" charset="0"/>
              </a:rPr>
              <a:t>если            ,то          , если          , </a:t>
            </a:r>
            <a:r>
              <a:rPr lang="ru-RU" dirty="0">
                <a:latin typeface="Arial" pitchFamily="34" charset="0"/>
                <a:cs typeface="Arial" pitchFamily="34" charset="0"/>
              </a:rPr>
              <a:t>то </a:t>
            </a:r>
            <a:r>
              <a:rPr lang="ru-RU" dirty="0" smtClean="0">
                <a:latin typeface="Arial" pitchFamily="34" charset="0"/>
                <a:cs typeface="Arial" pitchFamily="34" charset="0"/>
              </a:rPr>
              <a:t>        .</a:t>
            </a:r>
          </a:p>
          <a:p>
            <a:r>
              <a:rPr lang="ru-RU" dirty="0">
                <a:latin typeface="Arial" pitchFamily="34" charset="0"/>
                <a:cs typeface="Arial" pitchFamily="34" charset="0"/>
              </a:rPr>
              <a:t>В вспомогательной секущей плоскости рассматриваются:</a:t>
            </a:r>
          </a:p>
          <a:p>
            <a:r>
              <a:rPr lang="ru-RU" dirty="0">
                <a:latin typeface="Arial" pitchFamily="34" charset="0"/>
                <a:cs typeface="Arial" pitchFamily="34" charset="0"/>
              </a:rPr>
              <a:t>- </a:t>
            </a:r>
            <a:r>
              <a:rPr lang="ru-RU" i="1" dirty="0">
                <a:latin typeface="Arial" pitchFamily="34" charset="0"/>
                <a:cs typeface="Arial" pitchFamily="34" charset="0"/>
              </a:rPr>
              <a:t>вспомогательный передний угол</a:t>
            </a:r>
            <a:r>
              <a:rPr lang="ru-RU" b="1" dirty="0">
                <a:latin typeface="Arial" pitchFamily="34" charset="0"/>
                <a:cs typeface="Arial" pitchFamily="34" charset="0"/>
              </a:rPr>
              <a:t>  </a:t>
            </a:r>
            <a:r>
              <a:rPr lang="ru-RU" b="1" dirty="0" smtClean="0">
                <a:latin typeface="Arial" pitchFamily="34" charset="0"/>
                <a:cs typeface="Arial" pitchFamily="34" charset="0"/>
              </a:rPr>
              <a:t>   </a:t>
            </a:r>
            <a:r>
              <a:rPr lang="ru-RU" dirty="0" smtClean="0">
                <a:latin typeface="Arial" pitchFamily="34" charset="0"/>
                <a:cs typeface="Arial" pitchFamily="34" charset="0"/>
              </a:rPr>
              <a:t>–</a:t>
            </a:r>
            <a:r>
              <a:rPr lang="ru-RU" b="1" dirty="0" smtClean="0">
                <a:latin typeface="Arial" pitchFamily="34" charset="0"/>
                <a:cs typeface="Arial" pitchFamily="34" charset="0"/>
              </a:rPr>
              <a:t> </a:t>
            </a:r>
            <a:r>
              <a:rPr lang="ru-RU" dirty="0">
                <a:latin typeface="Arial" pitchFamily="34" charset="0"/>
                <a:cs typeface="Arial" pitchFamily="34" charset="0"/>
              </a:rPr>
              <a:t>это угол между передней поверхностью лезвия инструмента и основной плоскостью, проведенной через рассматриваемую точку вспомогательной режущей кромки;  </a:t>
            </a:r>
          </a:p>
          <a:p>
            <a:r>
              <a:rPr lang="ru-RU" dirty="0">
                <a:latin typeface="Arial" pitchFamily="34" charset="0"/>
                <a:cs typeface="Arial" pitchFamily="34" charset="0"/>
              </a:rPr>
              <a:t>- </a:t>
            </a:r>
            <a:r>
              <a:rPr lang="ru-RU" i="1" dirty="0">
                <a:latin typeface="Arial" pitchFamily="34" charset="0"/>
                <a:cs typeface="Arial" pitchFamily="34" charset="0"/>
              </a:rPr>
              <a:t>вспомогательный задний </a:t>
            </a:r>
            <a:r>
              <a:rPr lang="ru-RU" i="1" dirty="0" smtClean="0">
                <a:latin typeface="Arial" pitchFamily="34" charset="0"/>
                <a:cs typeface="Arial" pitchFamily="34" charset="0"/>
              </a:rPr>
              <a:t>угол </a:t>
            </a:r>
            <a:r>
              <a:rPr lang="ru-RU" b="1" dirty="0" smtClean="0">
                <a:latin typeface="Arial" pitchFamily="34" charset="0"/>
                <a:cs typeface="Arial" pitchFamily="34" charset="0"/>
              </a:rPr>
              <a:t>     </a:t>
            </a:r>
            <a:r>
              <a:rPr lang="ru-RU" dirty="0" smtClean="0">
                <a:latin typeface="Arial" pitchFamily="34" charset="0"/>
                <a:cs typeface="Arial" pitchFamily="34" charset="0"/>
              </a:rPr>
              <a:t>–</a:t>
            </a:r>
            <a:r>
              <a:rPr lang="ru-RU" b="1" dirty="0" smtClean="0">
                <a:latin typeface="Arial" pitchFamily="34" charset="0"/>
                <a:cs typeface="Arial" pitchFamily="34" charset="0"/>
              </a:rPr>
              <a:t> </a:t>
            </a:r>
            <a:r>
              <a:rPr lang="ru-RU" dirty="0">
                <a:latin typeface="Arial" pitchFamily="34" charset="0"/>
                <a:cs typeface="Arial" pitchFamily="34" charset="0"/>
              </a:rPr>
              <a:t>это угол между вспомогательной задней поверхностью лезвия инструмента и плоскостью, проходящей через вспомогательную режущую кромку перпендикулярно основной плоскости</a:t>
            </a:r>
            <a:r>
              <a:rPr lang="ru-RU" dirty="0" smtClean="0">
                <a:latin typeface="Arial" pitchFamily="34" charset="0"/>
                <a:cs typeface="Arial" pitchFamily="34" charset="0"/>
              </a:rPr>
              <a:t>.</a:t>
            </a:r>
            <a:endParaRPr kumimoji="0" lang="ru-RU" b="0" i="0" u="none" strike="noStrike" cap="none" normalizeH="0" baseline="0" dirty="0" smtClean="0">
              <a:ln>
                <a:noFill/>
              </a:ln>
              <a:solidFill>
                <a:schemeClr val="tx1"/>
              </a:solidFill>
              <a:effectLst/>
              <a:latin typeface="Arial" pitchFamily="34" charset="0"/>
              <a:cs typeface="Arial" pitchFamily="34" charset="0"/>
            </a:endParaRPr>
          </a:p>
        </p:txBody>
      </p:sp>
      <p:graphicFrame>
        <p:nvGraphicFramePr>
          <p:cNvPr id="26625" name="Object 1"/>
          <p:cNvGraphicFramePr>
            <a:graphicFrameLocks noChangeAspect="1"/>
          </p:cNvGraphicFramePr>
          <p:nvPr/>
        </p:nvGraphicFramePr>
        <p:xfrm>
          <a:off x="3714744" y="714356"/>
          <a:ext cx="225426" cy="312128"/>
        </p:xfrm>
        <a:graphic>
          <a:graphicData uri="http://schemas.openxmlformats.org/presentationml/2006/ole">
            <p:oleObj spid="_x0000_s26625" name="Формула" r:id="rId3" imgW="164880" imgH="228600" progId="Equation.3">
              <p:embed/>
            </p:oleObj>
          </a:graphicData>
        </a:graphic>
      </p:graphicFrame>
      <p:graphicFrame>
        <p:nvGraphicFramePr>
          <p:cNvPr id="26626" name="Object 2"/>
          <p:cNvGraphicFramePr>
            <a:graphicFrameLocks noChangeAspect="1"/>
          </p:cNvGraphicFramePr>
          <p:nvPr/>
        </p:nvGraphicFramePr>
        <p:xfrm>
          <a:off x="4714876" y="1285860"/>
          <a:ext cx="225594" cy="285752"/>
        </p:xfrm>
        <a:graphic>
          <a:graphicData uri="http://schemas.openxmlformats.org/presentationml/2006/ole">
            <p:oleObj spid="_x0000_s26626" name="Формула" r:id="rId4" imgW="190440" imgH="241200" progId="Equation.3">
              <p:embed/>
            </p:oleObj>
          </a:graphicData>
        </a:graphic>
      </p:graphicFrame>
      <p:graphicFrame>
        <p:nvGraphicFramePr>
          <p:cNvPr id="26627" name="Object 3"/>
          <p:cNvGraphicFramePr>
            <a:graphicFrameLocks noChangeAspect="1"/>
          </p:cNvGraphicFramePr>
          <p:nvPr/>
        </p:nvGraphicFramePr>
        <p:xfrm>
          <a:off x="3143240" y="2143116"/>
          <a:ext cx="206376" cy="268289"/>
        </p:xfrm>
        <a:graphic>
          <a:graphicData uri="http://schemas.openxmlformats.org/presentationml/2006/ole">
            <p:oleObj spid="_x0000_s26627" name="Формула" r:id="rId5" imgW="126720" imgH="164880" progId="Equation.3">
              <p:embed/>
            </p:oleObj>
          </a:graphicData>
        </a:graphic>
      </p:graphicFrame>
      <p:graphicFrame>
        <p:nvGraphicFramePr>
          <p:cNvPr id="26628" name="Object 4"/>
          <p:cNvGraphicFramePr>
            <a:graphicFrameLocks noChangeAspect="1"/>
          </p:cNvGraphicFramePr>
          <p:nvPr/>
        </p:nvGraphicFramePr>
        <p:xfrm>
          <a:off x="2786050" y="3000372"/>
          <a:ext cx="232065" cy="212726"/>
        </p:xfrm>
        <a:graphic>
          <a:graphicData uri="http://schemas.openxmlformats.org/presentationml/2006/ole">
            <p:oleObj spid="_x0000_s26628" name="Формула" r:id="rId6" imgW="152280" imgH="139680" progId="Equation.3">
              <p:embed/>
            </p:oleObj>
          </a:graphicData>
        </a:graphic>
      </p:graphicFrame>
      <p:graphicFrame>
        <p:nvGraphicFramePr>
          <p:cNvPr id="26629" name="Object 5"/>
          <p:cNvGraphicFramePr>
            <a:graphicFrameLocks noChangeAspect="1"/>
          </p:cNvGraphicFramePr>
          <p:nvPr/>
        </p:nvGraphicFramePr>
        <p:xfrm>
          <a:off x="2714612" y="3500438"/>
          <a:ext cx="219076" cy="292101"/>
        </p:xfrm>
        <a:graphic>
          <a:graphicData uri="http://schemas.openxmlformats.org/presentationml/2006/ole">
            <p:oleObj spid="_x0000_s26629" name="Формула" r:id="rId7" imgW="152280" imgH="203040" progId="Equation.3">
              <p:embed/>
            </p:oleObj>
          </a:graphicData>
        </a:graphic>
      </p:graphicFrame>
      <p:graphicFrame>
        <p:nvGraphicFramePr>
          <p:cNvPr id="26630" name="Object 6"/>
          <p:cNvGraphicFramePr>
            <a:graphicFrameLocks noChangeAspect="1"/>
          </p:cNvGraphicFramePr>
          <p:nvPr/>
        </p:nvGraphicFramePr>
        <p:xfrm>
          <a:off x="1928794" y="4000504"/>
          <a:ext cx="212726" cy="270742"/>
        </p:xfrm>
        <a:graphic>
          <a:graphicData uri="http://schemas.openxmlformats.org/presentationml/2006/ole">
            <p:oleObj spid="_x0000_s26630" name="Формула" r:id="rId8" imgW="139680" imgH="177480" progId="Equation.3">
              <p:embed/>
            </p:oleObj>
          </a:graphicData>
        </a:graphic>
      </p:graphicFrame>
      <p:graphicFrame>
        <p:nvGraphicFramePr>
          <p:cNvPr id="26631" name="Object 7"/>
          <p:cNvGraphicFramePr>
            <a:graphicFrameLocks noChangeAspect="1"/>
          </p:cNvGraphicFramePr>
          <p:nvPr/>
        </p:nvGraphicFramePr>
        <p:xfrm>
          <a:off x="2857488" y="4286256"/>
          <a:ext cx="927104" cy="297998"/>
        </p:xfrm>
        <a:graphic>
          <a:graphicData uri="http://schemas.openxmlformats.org/presentationml/2006/ole">
            <p:oleObj spid="_x0000_s26631" name="Формула" r:id="rId9" imgW="711000" imgH="228600" progId="Equation.3">
              <p:embed/>
            </p:oleObj>
          </a:graphicData>
        </a:graphic>
      </p:graphicFrame>
      <p:graphicFrame>
        <p:nvGraphicFramePr>
          <p:cNvPr id="26632" name="Object 8"/>
          <p:cNvGraphicFramePr>
            <a:graphicFrameLocks noChangeAspect="1"/>
          </p:cNvGraphicFramePr>
          <p:nvPr/>
        </p:nvGraphicFramePr>
        <p:xfrm>
          <a:off x="4929190" y="4286256"/>
          <a:ext cx="598490" cy="251996"/>
        </p:xfrm>
        <a:graphic>
          <a:graphicData uri="http://schemas.openxmlformats.org/presentationml/2006/ole">
            <p:oleObj spid="_x0000_s26632" name="Формула" r:id="rId10" imgW="482400" imgH="203040" progId="Equation.3">
              <p:embed/>
            </p:oleObj>
          </a:graphicData>
        </a:graphic>
      </p:graphicFrame>
      <p:graphicFrame>
        <p:nvGraphicFramePr>
          <p:cNvPr id="26633" name="Object 9"/>
          <p:cNvGraphicFramePr>
            <a:graphicFrameLocks noChangeAspect="1"/>
          </p:cNvGraphicFramePr>
          <p:nvPr/>
        </p:nvGraphicFramePr>
        <p:xfrm>
          <a:off x="6000760" y="4286256"/>
          <a:ext cx="488952" cy="275036"/>
        </p:xfrm>
        <a:graphic>
          <a:graphicData uri="http://schemas.openxmlformats.org/presentationml/2006/ole">
            <p:oleObj spid="_x0000_s26633" name="Формула" r:id="rId11" imgW="406080" imgH="228600" progId="Equation.3">
              <p:embed/>
            </p:oleObj>
          </a:graphicData>
        </a:graphic>
      </p:graphicFrame>
      <p:graphicFrame>
        <p:nvGraphicFramePr>
          <p:cNvPr id="26634" name="Object 10"/>
          <p:cNvGraphicFramePr>
            <a:graphicFrameLocks noChangeAspect="1"/>
          </p:cNvGraphicFramePr>
          <p:nvPr/>
        </p:nvGraphicFramePr>
        <p:xfrm>
          <a:off x="7215206" y="4286256"/>
          <a:ext cx="595910" cy="244476"/>
        </p:xfrm>
        <a:graphic>
          <a:graphicData uri="http://schemas.openxmlformats.org/presentationml/2006/ole">
            <p:oleObj spid="_x0000_s26634" name="Формула" r:id="rId12" imgW="495000" imgH="203040" progId="Equation.3">
              <p:embed/>
            </p:oleObj>
          </a:graphicData>
        </a:graphic>
      </p:graphicFrame>
      <p:graphicFrame>
        <p:nvGraphicFramePr>
          <p:cNvPr id="26635" name="Object 11"/>
          <p:cNvGraphicFramePr>
            <a:graphicFrameLocks noChangeAspect="1"/>
          </p:cNvGraphicFramePr>
          <p:nvPr/>
        </p:nvGraphicFramePr>
        <p:xfrm>
          <a:off x="8215338" y="4286256"/>
          <a:ext cx="488952" cy="275036"/>
        </p:xfrm>
        <a:graphic>
          <a:graphicData uri="http://schemas.openxmlformats.org/presentationml/2006/ole">
            <p:oleObj spid="_x0000_s26635" name="Формула" r:id="rId13" imgW="406080" imgH="228600" progId="Equation.3">
              <p:embed/>
            </p:oleObj>
          </a:graphicData>
        </a:graphic>
      </p:graphicFrame>
      <p:graphicFrame>
        <p:nvGraphicFramePr>
          <p:cNvPr id="26636" name="Object 12"/>
          <p:cNvGraphicFramePr>
            <a:graphicFrameLocks noChangeAspect="1"/>
          </p:cNvGraphicFramePr>
          <p:nvPr/>
        </p:nvGraphicFramePr>
        <p:xfrm>
          <a:off x="4071934" y="4857760"/>
          <a:ext cx="219076" cy="310358"/>
        </p:xfrm>
        <a:graphic>
          <a:graphicData uri="http://schemas.openxmlformats.org/presentationml/2006/ole">
            <p:oleObj spid="_x0000_s26636" name="Формула" r:id="rId14" imgW="152280" imgH="215640" progId="Equation.3">
              <p:embed/>
            </p:oleObj>
          </a:graphicData>
        </a:graphic>
      </p:graphicFrame>
      <p:graphicFrame>
        <p:nvGraphicFramePr>
          <p:cNvPr id="26637" name="Object 13"/>
          <p:cNvGraphicFramePr>
            <a:graphicFrameLocks noChangeAspect="1"/>
          </p:cNvGraphicFramePr>
          <p:nvPr/>
        </p:nvGraphicFramePr>
        <p:xfrm>
          <a:off x="3857620" y="5715016"/>
          <a:ext cx="231776" cy="281442"/>
        </p:xfrm>
        <a:graphic>
          <a:graphicData uri="http://schemas.openxmlformats.org/presentationml/2006/ole">
            <p:oleObj spid="_x0000_s26637" name="Формула" r:id="rId15" imgW="177480" imgH="215640" progId="Equation.3">
              <p:embed/>
            </p:oleObj>
          </a:graphicData>
        </a:graphic>
      </p:graphicFrame>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60" name="Rectangle 12"/>
          <p:cNvSpPr>
            <a:spLocks noChangeArrowheads="1"/>
          </p:cNvSpPr>
          <p:nvPr/>
        </p:nvSpPr>
        <p:spPr bwMode="auto">
          <a:xfrm>
            <a:off x="142844" y="142852"/>
            <a:ext cx="8858312" cy="507831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ru-RU"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Геометрия резца, кроме того, определяется главным и вспомогательным углами в плане, углом при вершине резца, а также углами наклона главной и вспомогательной режущих кромок (см. рис. 4).</a:t>
            </a:r>
          </a:p>
          <a:p>
            <a:pPr lvl="0" algn="just" fontAlgn="base">
              <a:spcBef>
                <a:spcPct val="0"/>
              </a:spcBef>
              <a:spcAft>
                <a:spcPct val="0"/>
              </a:spcAft>
            </a:pPr>
            <a:r>
              <a:rPr lang="ru-RU" i="1" dirty="0">
                <a:latin typeface="Arial" pitchFamily="34" charset="0"/>
                <a:cs typeface="Arial" pitchFamily="34" charset="0"/>
              </a:rPr>
              <a:t>Главный угол в плане</a:t>
            </a:r>
            <a:r>
              <a:rPr lang="ru-RU" b="1" dirty="0">
                <a:latin typeface="Arial" pitchFamily="34" charset="0"/>
                <a:cs typeface="Arial" pitchFamily="34" charset="0"/>
              </a:rPr>
              <a:t>  </a:t>
            </a:r>
            <a:r>
              <a:rPr lang="ru-RU" dirty="0">
                <a:latin typeface="Arial" pitchFamily="34" charset="0"/>
                <a:cs typeface="Arial" pitchFamily="34" charset="0"/>
              </a:rPr>
              <a:t>–</a:t>
            </a:r>
            <a:r>
              <a:rPr lang="ru-RU" b="1" dirty="0">
                <a:latin typeface="Arial" pitchFamily="34" charset="0"/>
                <a:cs typeface="Arial" pitchFamily="34" charset="0"/>
              </a:rPr>
              <a:t> </a:t>
            </a:r>
            <a:r>
              <a:rPr lang="ru-RU" dirty="0">
                <a:latin typeface="Arial" pitchFamily="34" charset="0"/>
                <a:cs typeface="Arial" pitchFamily="34" charset="0"/>
              </a:rPr>
              <a:t>это угол между плоскостью резания и рабочей плоскостью. </a:t>
            </a:r>
            <a:r>
              <a:rPr lang="ru-RU" i="1" dirty="0">
                <a:latin typeface="Arial" pitchFamily="34" charset="0"/>
                <a:cs typeface="Arial" pitchFamily="34" charset="0"/>
              </a:rPr>
              <a:t>Рабочая </a:t>
            </a:r>
            <a:r>
              <a:rPr lang="ru-RU" i="1" dirty="0" smtClean="0">
                <a:latin typeface="Arial" pitchFamily="34" charset="0"/>
                <a:cs typeface="Arial" pitchFamily="34" charset="0"/>
              </a:rPr>
              <a:t>плоскость </a:t>
            </a:r>
            <a:r>
              <a:rPr lang="ru-RU" dirty="0" smtClean="0">
                <a:latin typeface="Arial" pitchFamily="34" charset="0"/>
                <a:cs typeface="Arial" pitchFamily="34" charset="0"/>
              </a:rPr>
              <a:t>   </a:t>
            </a:r>
            <a:r>
              <a:rPr lang="ru-RU" dirty="0">
                <a:latin typeface="Arial" pitchFamily="34" charset="0"/>
                <a:cs typeface="Arial" pitchFamily="34" charset="0"/>
              </a:rPr>
              <a:t>– </a:t>
            </a:r>
            <a:r>
              <a:rPr lang="ru-RU" dirty="0" err="1">
                <a:latin typeface="Arial" pitchFamily="34" charset="0"/>
                <a:cs typeface="Arial" pitchFamily="34" charset="0"/>
              </a:rPr>
              <a:t>плоскость</a:t>
            </a:r>
            <a:r>
              <a:rPr lang="ru-RU" dirty="0">
                <a:latin typeface="Arial" pitchFamily="34" charset="0"/>
                <a:cs typeface="Arial" pitchFamily="34" charset="0"/>
              </a:rPr>
              <a:t>, в которой расположены векторы скоростей главного движения резания и движения подачи. </a:t>
            </a:r>
            <a:r>
              <a:rPr lang="ru-RU" i="1" dirty="0">
                <a:latin typeface="Arial" pitchFamily="34" charset="0"/>
                <a:cs typeface="Arial" pitchFamily="34" charset="0"/>
              </a:rPr>
              <a:t>Вспомогательный угол в плане</a:t>
            </a:r>
            <a:r>
              <a:rPr lang="ru-RU" b="1" dirty="0">
                <a:latin typeface="Arial" pitchFamily="34" charset="0"/>
                <a:cs typeface="Arial" pitchFamily="34" charset="0"/>
              </a:rPr>
              <a:t>  </a:t>
            </a:r>
            <a:r>
              <a:rPr lang="ru-RU" b="1" dirty="0" smtClean="0">
                <a:latin typeface="Arial" pitchFamily="34" charset="0"/>
                <a:cs typeface="Arial" pitchFamily="34" charset="0"/>
              </a:rPr>
              <a:t>   </a:t>
            </a:r>
            <a:r>
              <a:rPr lang="ru-RU" dirty="0" smtClean="0">
                <a:latin typeface="Arial" pitchFamily="34" charset="0"/>
                <a:cs typeface="Arial" pitchFamily="34" charset="0"/>
              </a:rPr>
              <a:t>–</a:t>
            </a:r>
            <a:r>
              <a:rPr lang="ru-RU" b="1" dirty="0" smtClean="0">
                <a:latin typeface="Arial" pitchFamily="34" charset="0"/>
                <a:cs typeface="Arial" pitchFamily="34" charset="0"/>
              </a:rPr>
              <a:t> </a:t>
            </a:r>
            <a:r>
              <a:rPr lang="ru-RU" dirty="0">
                <a:latin typeface="Arial" pitchFamily="34" charset="0"/>
                <a:cs typeface="Arial" pitchFamily="34" charset="0"/>
              </a:rPr>
              <a:t>это угол между проекцией вспомогательной режущей кромки на основную плоскость и рабочей плоскостью. </a:t>
            </a:r>
            <a:r>
              <a:rPr lang="ru-RU" i="1" dirty="0">
                <a:latin typeface="Arial" pitchFamily="34" charset="0"/>
                <a:cs typeface="Arial" pitchFamily="34" charset="0"/>
              </a:rPr>
              <a:t>Угол при вершине резца</a:t>
            </a:r>
            <a:r>
              <a:rPr lang="ru-RU" dirty="0">
                <a:latin typeface="Arial" pitchFamily="34" charset="0"/>
                <a:cs typeface="Arial" pitchFamily="34" charset="0"/>
              </a:rPr>
              <a:t> </a:t>
            </a:r>
            <a:r>
              <a:rPr lang="ru-RU" dirty="0" smtClean="0">
                <a:latin typeface="Arial" pitchFamily="34" charset="0"/>
                <a:cs typeface="Arial" pitchFamily="34" charset="0"/>
              </a:rPr>
              <a:t>   </a:t>
            </a:r>
            <a:r>
              <a:rPr lang="ru-RU" dirty="0">
                <a:latin typeface="Arial" pitchFamily="34" charset="0"/>
                <a:cs typeface="Arial" pitchFamily="34" charset="0"/>
              </a:rPr>
              <a:t>– это угол между проекциями главной и вспомогательной режущих кромок на основную плоскость; </a:t>
            </a:r>
            <a:r>
              <a:rPr lang="ru-RU" dirty="0" smtClean="0">
                <a:latin typeface="Arial" pitchFamily="34" charset="0"/>
                <a:cs typeface="Arial" pitchFamily="34" charset="0"/>
              </a:rPr>
              <a:t>                        .</a:t>
            </a:r>
          </a:p>
          <a:p>
            <a:pPr algn="just" fontAlgn="base">
              <a:spcBef>
                <a:spcPct val="0"/>
              </a:spcBef>
              <a:spcAft>
                <a:spcPct val="0"/>
              </a:spcAft>
            </a:pPr>
            <a:r>
              <a:rPr lang="ru-RU" i="1" dirty="0">
                <a:latin typeface="Arial" pitchFamily="34" charset="0"/>
                <a:cs typeface="Arial" pitchFamily="34" charset="0"/>
              </a:rPr>
              <a:t>Угол наклона главной режущей кромки</a:t>
            </a:r>
            <a:r>
              <a:rPr lang="ru-RU" b="1" dirty="0">
                <a:latin typeface="Arial" pitchFamily="34" charset="0"/>
                <a:cs typeface="Arial" pitchFamily="34" charset="0"/>
              </a:rPr>
              <a:t> </a:t>
            </a:r>
            <a:r>
              <a:rPr lang="ru-RU" b="1" dirty="0" smtClean="0">
                <a:latin typeface="Arial" pitchFamily="34" charset="0"/>
                <a:cs typeface="Arial" pitchFamily="34" charset="0"/>
              </a:rPr>
              <a:t>  </a:t>
            </a:r>
            <a:r>
              <a:rPr lang="ru-RU" dirty="0" smtClean="0">
                <a:latin typeface="Arial" pitchFamily="34" charset="0"/>
                <a:cs typeface="Arial" pitchFamily="34" charset="0"/>
              </a:rPr>
              <a:t> – </a:t>
            </a:r>
            <a:r>
              <a:rPr lang="ru-RU" dirty="0">
                <a:latin typeface="Arial" pitchFamily="34" charset="0"/>
                <a:cs typeface="Arial" pitchFamily="34" charset="0"/>
              </a:rPr>
              <a:t>это угол между основной плоскостью, проведенной через вершину резца, и главной режущей кромкой инструмента. </a:t>
            </a:r>
            <a:r>
              <a:rPr lang="ru-RU" i="1" dirty="0">
                <a:latin typeface="Arial" pitchFamily="34" charset="0"/>
                <a:cs typeface="Arial" pitchFamily="34" charset="0"/>
              </a:rPr>
              <a:t>Угол наклона вспомогательной режущей кромки</a:t>
            </a:r>
            <a:r>
              <a:rPr lang="ru-RU" dirty="0">
                <a:latin typeface="Arial" pitchFamily="34" charset="0"/>
                <a:cs typeface="Arial" pitchFamily="34" charset="0"/>
              </a:rPr>
              <a:t> </a:t>
            </a:r>
            <a:r>
              <a:rPr lang="ru-RU" dirty="0" smtClean="0">
                <a:latin typeface="Arial" pitchFamily="34" charset="0"/>
                <a:cs typeface="Arial" pitchFamily="34" charset="0"/>
              </a:rPr>
              <a:t>  </a:t>
            </a:r>
            <a:r>
              <a:rPr lang="ru-RU" dirty="0">
                <a:latin typeface="Arial" pitchFamily="34" charset="0"/>
                <a:cs typeface="Arial" pitchFamily="34" charset="0"/>
              </a:rPr>
              <a:t>– это угол между основной плоскостью, проведенной через вершину резца, и вспомогательной режущей </a:t>
            </a:r>
            <a:r>
              <a:rPr lang="ru-RU" dirty="0" smtClean="0">
                <a:latin typeface="Arial" pitchFamily="34" charset="0"/>
                <a:cs typeface="Arial" pitchFamily="34" charset="0"/>
              </a:rPr>
              <a:t>кромкой. Углы   </a:t>
            </a:r>
            <a:r>
              <a:rPr lang="ru-RU" dirty="0">
                <a:latin typeface="Arial" pitchFamily="34" charset="0"/>
                <a:cs typeface="Arial" pitchFamily="34" charset="0"/>
              </a:rPr>
              <a:t>и </a:t>
            </a:r>
            <a:r>
              <a:rPr lang="ru-RU" dirty="0" smtClean="0">
                <a:latin typeface="Arial" pitchFamily="34" charset="0"/>
                <a:cs typeface="Arial" pitchFamily="34" charset="0"/>
              </a:rPr>
              <a:t>  принято считать </a:t>
            </a:r>
            <a:r>
              <a:rPr lang="ru-RU" dirty="0">
                <a:latin typeface="Arial" pitchFamily="34" charset="0"/>
                <a:cs typeface="Arial" pitchFamily="34" charset="0"/>
              </a:rPr>
              <a:t>положительными, если вершина резца является </a:t>
            </a:r>
            <a:r>
              <a:rPr lang="ru-RU" dirty="0" err="1">
                <a:latin typeface="Arial" pitchFamily="34" charset="0"/>
                <a:cs typeface="Arial" pitchFamily="34" charset="0"/>
              </a:rPr>
              <a:t>наинизшей</a:t>
            </a:r>
            <a:r>
              <a:rPr lang="ru-RU" dirty="0">
                <a:latin typeface="Arial" pitchFamily="34" charset="0"/>
                <a:cs typeface="Arial" pitchFamily="34" charset="0"/>
              </a:rPr>
              <a:t> точкой соответствующей режущей кромки. В противном случае – отрицательными.</a:t>
            </a:r>
          </a:p>
          <a:p>
            <a:pPr lvl="0" algn="just" fontAlgn="base">
              <a:spcBef>
                <a:spcPct val="0"/>
              </a:spcBef>
              <a:spcAft>
                <a:spcPct val="0"/>
              </a:spcAft>
            </a:pPr>
            <a:endParaRPr kumimoji="0" lang="ru-RU" b="0" i="0" u="none" strike="noStrike" cap="none" normalizeH="0" baseline="0" dirty="0" smtClean="0">
              <a:ln>
                <a:noFill/>
              </a:ln>
              <a:solidFill>
                <a:schemeClr val="tx1"/>
              </a:solidFill>
              <a:effectLst/>
              <a:latin typeface="Arial" pitchFamily="34" charset="0"/>
              <a:cs typeface="Arial" pitchFamily="34" charset="0"/>
            </a:endParaRPr>
          </a:p>
        </p:txBody>
      </p:sp>
      <p:graphicFrame>
        <p:nvGraphicFramePr>
          <p:cNvPr id="27661" name="Object 13"/>
          <p:cNvGraphicFramePr>
            <a:graphicFrameLocks noChangeAspect="1"/>
          </p:cNvGraphicFramePr>
          <p:nvPr/>
        </p:nvGraphicFramePr>
        <p:xfrm>
          <a:off x="2857488" y="1071546"/>
          <a:ext cx="214314" cy="253280"/>
        </p:xfrm>
        <a:graphic>
          <a:graphicData uri="http://schemas.openxmlformats.org/presentationml/2006/ole">
            <p:oleObj spid="_x0000_s27661" name="Формула" r:id="rId3" imgW="139680" imgH="164880" progId="Equation.3">
              <p:embed/>
            </p:oleObj>
          </a:graphicData>
        </a:graphic>
      </p:graphicFrame>
      <p:graphicFrame>
        <p:nvGraphicFramePr>
          <p:cNvPr id="27662" name="Object 14"/>
          <p:cNvGraphicFramePr>
            <a:graphicFrameLocks noChangeAspect="1"/>
          </p:cNvGraphicFramePr>
          <p:nvPr/>
        </p:nvGraphicFramePr>
        <p:xfrm>
          <a:off x="3786182" y="1285860"/>
          <a:ext cx="255591" cy="353894"/>
        </p:xfrm>
        <a:graphic>
          <a:graphicData uri="http://schemas.openxmlformats.org/presentationml/2006/ole">
            <p:oleObj spid="_x0000_s27662" name="Формула" r:id="rId4" imgW="164880" imgH="228600" progId="Equation.3">
              <p:embed/>
            </p:oleObj>
          </a:graphicData>
        </a:graphic>
      </p:graphicFrame>
      <p:graphicFrame>
        <p:nvGraphicFramePr>
          <p:cNvPr id="27663" name="Object 15"/>
          <p:cNvGraphicFramePr>
            <a:graphicFrameLocks noChangeAspect="1"/>
          </p:cNvGraphicFramePr>
          <p:nvPr/>
        </p:nvGraphicFramePr>
        <p:xfrm>
          <a:off x="1643042" y="1785926"/>
          <a:ext cx="285752" cy="373676"/>
        </p:xfrm>
        <a:graphic>
          <a:graphicData uri="http://schemas.openxmlformats.org/presentationml/2006/ole">
            <p:oleObj spid="_x0000_s27663" name="Формула" r:id="rId5" imgW="164880" imgH="215640" progId="Equation.3">
              <p:embed/>
            </p:oleObj>
          </a:graphicData>
        </a:graphic>
      </p:graphicFrame>
      <p:graphicFrame>
        <p:nvGraphicFramePr>
          <p:cNvPr id="27664" name="Object 16"/>
          <p:cNvGraphicFramePr>
            <a:graphicFrameLocks noChangeAspect="1"/>
          </p:cNvGraphicFramePr>
          <p:nvPr/>
        </p:nvGraphicFramePr>
        <p:xfrm>
          <a:off x="7598372" y="2143117"/>
          <a:ext cx="259775" cy="285752"/>
        </p:xfrm>
        <a:graphic>
          <a:graphicData uri="http://schemas.openxmlformats.org/presentationml/2006/ole">
            <p:oleObj spid="_x0000_s27664" name="Формула" r:id="rId6" imgW="126720" imgH="139680" progId="Equation.3">
              <p:embed/>
            </p:oleObj>
          </a:graphicData>
        </a:graphic>
      </p:graphicFrame>
      <p:graphicFrame>
        <p:nvGraphicFramePr>
          <p:cNvPr id="27665" name="Object 17"/>
          <p:cNvGraphicFramePr>
            <a:graphicFrameLocks noChangeAspect="1"/>
          </p:cNvGraphicFramePr>
          <p:nvPr/>
        </p:nvGraphicFramePr>
        <p:xfrm>
          <a:off x="1428728" y="2643182"/>
          <a:ext cx="1500189" cy="300038"/>
        </p:xfrm>
        <a:graphic>
          <a:graphicData uri="http://schemas.openxmlformats.org/presentationml/2006/ole">
            <p:oleObj spid="_x0000_s27665" name="Формула" r:id="rId7" imgW="1143000" imgH="228600" progId="Equation.3">
              <p:embed/>
            </p:oleObj>
          </a:graphicData>
        </a:graphic>
      </p:graphicFrame>
      <p:graphicFrame>
        <p:nvGraphicFramePr>
          <p:cNvPr id="27666" name="Object 18"/>
          <p:cNvGraphicFramePr>
            <a:graphicFrameLocks noChangeAspect="1"/>
          </p:cNvGraphicFramePr>
          <p:nvPr/>
        </p:nvGraphicFramePr>
        <p:xfrm>
          <a:off x="5072066" y="2928934"/>
          <a:ext cx="224520" cy="285752"/>
        </p:xfrm>
        <a:graphic>
          <a:graphicData uri="http://schemas.openxmlformats.org/presentationml/2006/ole">
            <p:oleObj spid="_x0000_s27666" name="Формула" r:id="rId8" imgW="139680" imgH="177480" progId="Equation.3">
              <p:embed/>
            </p:oleObj>
          </a:graphicData>
        </a:graphic>
      </p:graphicFrame>
      <p:graphicFrame>
        <p:nvGraphicFramePr>
          <p:cNvPr id="27667" name="Object 19"/>
          <p:cNvGraphicFramePr>
            <a:graphicFrameLocks noChangeAspect="1"/>
          </p:cNvGraphicFramePr>
          <p:nvPr/>
        </p:nvGraphicFramePr>
        <p:xfrm>
          <a:off x="7429520" y="3500437"/>
          <a:ext cx="214314" cy="280257"/>
        </p:xfrm>
        <a:graphic>
          <a:graphicData uri="http://schemas.openxmlformats.org/presentationml/2006/ole">
            <p:oleObj spid="_x0000_s27667" name="Формула" r:id="rId9" imgW="164880" imgH="215640" progId="Equation.3">
              <p:embed/>
            </p:oleObj>
          </a:graphicData>
        </a:graphic>
      </p:graphicFrame>
      <p:graphicFrame>
        <p:nvGraphicFramePr>
          <p:cNvPr id="27668" name="Object 20"/>
          <p:cNvGraphicFramePr>
            <a:graphicFrameLocks noChangeAspect="1"/>
          </p:cNvGraphicFramePr>
          <p:nvPr/>
        </p:nvGraphicFramePr>
        <p:xfrm>
          <a:off x="4643438" y="4071942"/>
          <a:ext cx="223837" cy="285752"/>
        </p:xfrm>
        <a:graphic>
          <a:graphicData uri="http://schemas.openxmlformats.org/presentationml/2006/ole">
            <p:oleObj spid="_x0000_s27668" name="Формула" r:id="rId10" imgW="139680" imgH="177480" progId="Equation.3">
              <p:embed/>
            </p:oleObj>
          </a:graphicData>
        </a:graphic>
      </p:graphicFrame>
      <p:graphicFrame>
        <p:nvGraphicFramePr>
          <p:cNvPr id="27669" name="Object 21"/>
          <p:cNvGraphicFramePr>
            <a:graphicFrameLocks noChangeAspect="1"/>
          </p:cNvGraphicFramePr>
          <p:nvPr/>
        </p:nvGraphicFramePr>
        <p:xfrm>
          <a:off x="5000628" y="4071942"/>
          <a:ext cx="214313" cy="280987"/>
        </p:xfrm>
        <a:graphic>
          <a:graphicData uri="http://schemas.openxmlformats.org/presentationml/2006/ole">
            <p:oleObj spid="_x0000_s27669" name="Формула" r:id="rId11" imgW="164880" imgH="215640" progId="Equation.3">
              <p:embed/>
            </p:oleObj>
          </a:graphicData>
        </a:graphic>
      </p:graphicFrame>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Rectangle 1"/>
          <p:cNvSpPr>
            <a:spLocks noChangeArrowheads="1"/>
          </p:cNvSpPr>
          <p:nvPr/>
        </p:nvSpPr>
        <p:spPr bwMode="auto">
          <a:xfrm>
            <a:off x="142844" y="71414"/>
            <a:ext cx="8858312" cy="646330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8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Основная (1.) и дополнительная (2.) литература по курсу РСИ:</a:t>
            </a:r>
            <a:endParaRPr kumimoji="0" lang="ru-RU" sz="6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endParaRPr>
          </a:p>
          <a:p>
            <a:pPr marL="0" marR="0" lvl="0" indent="0" algn="just" defTabSz="914400" rtl="0" eaLnBrk="1" fontAlgn="base" latinLnBrk="0" hangingPunct="1">
              <a:lnSpc>
                <a:spcPct val="100000"/>
              </a:lnSpc>
              <a:spcBef>
                <a:spcPct val="0"/>
              </a:spcBef>
              <a:spcAft>
                <a:spcPct val="0"/>
              </a:spcAft>
              <a:buClrTx/>
              <a:buSzTx/>
              <a:buFontTx/>
              <a:buNone/>
              <a:tabLst/>
            </a:pPr>
            <a:r>
              <a:rPr kumimoji="0" lang="ru-RU" sz="18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1.1. Основы технологии машиностроения [Текст]: учебник: [для вузов по направлению </a:t>
            </a:r>
            <a:r>
              <a:rPr kumimoji="0" lang="ru-RU" sz="18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подгот</a:t>
            </a:r>
            <a:r>
              <a:rPr kumimoji="0" lang="ru-RU" sz="18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ru-RU" sz="18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Дипломир</a:t>
            </a:r>
            <a:r>
              <a:rPr kumimoji="0" lang="ru-RU" sz="18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Специалистов – «</a:t>
            </a:r>
            <a:r>
              <a:rPr kumimoji="0" lang="ru-RU" sz="18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конструкт.-технол</a:t>
            </a:r>
            <a:r>
              <a:rPr kumimoji="0" lang="ru-RU" sz="18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Обеспечение </a:t>
            </a:r>
            <a:r>
              <a:rPr kumimoji="0" lang="ru-RU" sz="18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машиносроит</a:t>
            </a:r>
            <a:r>
              <a:rPr kumimoji="0" lang="ru-RU" sz="18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Пр-в»] / Е.И. </a:t>
            </a:r>
            <a:r>
              <a:rPr kumimoji="0" lang="ru-RU" sz="18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Махаринский</a:t>
            </a:r>
            <a:r>
              <a:rPr kumimoji="0" lang="ru-RU" sz="18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В.А. Горохов, </a:t>
            </a:r>
            <a:r>
              <a:rPr kumimoji="0" lang="ru-RU" sz="18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А.Г.Схиртладзе</a:t>
            </a:r>
            <a:r>
              <a:rPr kumimoji="0" lang="ru-RU" sz="18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[и др.]; под общ. Ред. П.И. Ящерицына. – 3-е изд., доп. И </a:t>
            </a:r>
            <a:r>
              <a:rPr kumimoji="0" lang="ru-RU" sz="18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перераб</a:t>
            </a:r>
            <a:r>
              <a:rPr kumimoji="0" lang="ru-RU" sz="18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 М.: Глобус, 2005. - 412 с. </a:t>
            </a:r>
          </a:p>
          <a:p>
            <a:pPr marL="0" marR="0" lvl="0" indent="0" algn="just" defTabSz="914400" rtl="0" eaLnBrk="1" fontAlgn="base" latinLnBrk="0" hangingPunct="1">
              <a:lnSpc>
                <a:spcPct val="100000"/>
              </a:lnSpc>
              <a:spcBef>
                <a:spcPct val="0"/>
              </a:spcBef>
              <a:spcAft>
                <a:spcPct val="0"/>
              </a:spcAft>
              <a:buClrTx/>
              <a:buSzTx/>
              <a:buFontTx/>
              <a:buNone/>
              <a:tabLst/>
            </a:pPr>
            <a:r>
              <a:rPr lang="ru-RU" dirty="0" smtClean="0">
                <a:latin typeface="Arial" pitchFamily="34" charset="0"/>
                <a:ea typeface="Times New Roman" pitchFamily="18" charset="0"/>
                <a:cs typeface="Arial" pitchFamily="34" charset="0"/>
              </a:rPr>
              <a:t>1.2. </a:t>
            </a:r>
            <a:r>
              <a:rPr kumimoji="0" lang="ru-RU" sz="18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Резание материалов [Текст]: учеб. Для вузов / Д.В. Кожевников, С.В. Кирсанов; под общ. Ред. Проф., д.т.н. С.В. Кирсанова. – М.: Машиностроение, 2007. – 303 с.</a:t>
            </a:r>
          </a:p>
          <a:p>
            <a:pPr marL="0" marR="0" lvl="0" indent="0" algn="just" defTabSz="914400" rtl="0" eaLnBrk="1" fontAlgn="base" latinLnBrk="0" hangingPunct="1">
              <a:lnSpc>
                <a:spcPct val="100000"/>
              </a:lnSpc>
              <a:spcBef>
                <a:spcPct val="0"/>
              </a:spcBef>
              <a:spcAft>
                <a:spcPct val="0"/>
              </a:spcAft>
              <a:buClrTx/>
              <a:buSzTx/>
              <a:buFontTx/>
              <a:buNone/>
              <a:tabLst/>
            </a:pPr>
            <a:r>
              <a:rPr kumimoji="0" lang="ru-RU" sz="18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1.3. Скуратов, Д. Л. Обработка конструкционных материалов. Процессы, инструменты и станки. [Текст] : [учеб. пособие] / Д. Л. Скуратов, В. Н. Трусов ; </a:t>
            </a:r>
            <a:r>
              <a:rPr kumimoji="0" lang="ru-RU" sz="18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Самар</a:t>
            </a:r>
            <a:r>
              <a:rPr kumimoji="0" lang="ru-RU" sz="18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ru-RU" sz="18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гос</a:t>
            </a:r>
            <a:r>
              <a:rPr kumimoji="0" lang="ru-RU" sz="18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ru-RU" sz="18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Аэрокос</a:t>
            </a:r>
            <a:r>
              <a:rPr kumimoji="0" lang="ru-RU" sz="18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ун-т им. С. П. Королева (</a:t>
            </a:r>
            <a:r>
              <a:rPr kumimoji="0" lang="ru-RU" sz="18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Самар</a:t>
            </a:r>
            <a:r>
              <a:rPr kumimoji="0" lang="ru-RU" sz="18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ун-т). - 2012. - Ч. 1.-196 с. </a:t>
            </a:r>
          </a:p>
          <a:p>
            <a:pPr marL="0" marR="0" lvl="0" indent="0" algn="just" defTabSz="914400" rtl="0" eaLnBrk="1" fontAlgn="base" latinLnBrk="0" hangingPunct="1">
              <a:lnSpc>
                <a:spcPct val="100000"/>
              </a:lnSpc>
              <a:spcBef>
                <a:spcPct val="0"/>
              </a:spcBef>
              <a:spcAft>
                <a:spcPct val="0"/>
              </a:spcAft>
              <a:buClrTx/>
              <a:buSzTx/>
              <a:buFontTx/>
              <a:buNone/>
              <a:tabLst/>
            </a:pPr>
            <a:r>
              <a:rPr lang="ru-RU" dirty="0" smtClean="0">
                <a:latin typeface="Arial" pitchFamily="34" charset="0"/>
                <a:ea typeface="Times New Roman" pitchFamily="18" charset="0"/>
                <a:cs typeface="Arial" pitchFamily="34" charset="0"/>
              </a:rPr>
              <a:t>1.4. </a:t>
            </a:r>
            <a:r>
              <a:rPr kumimoji="0" lang="ru-RU" sz="18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Скуратов, Д. Л. Обработка конструкционных материалов. Процессы, инструменты и станки. [Электронный ресурс] : [учеб. пособие] / Д. Л. Скуратов, А. И. Хаймович, С. Р. </a:t>
            </a:r>
            <a:r>
              <a:rPr kumimoji="0" lang="ru-RU" sz="18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Абульханов</a:t>
            </a:r>
            <a:r>
              <a:rPr kumimoji="0" lang="ru-RU" sz="18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 </a:t>
            </a:r>
            <a:r>
              <a:rPr kumimoji="0" lang="ru-RU" sz="18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М-во</a:t>
            </a:r>
            <a:r>
              <a:rPr kumimoji="0" lang="ru-RU" sz="18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науки и </a:t>
            </a:r>
            <a:r>
              <a:rPr kumimoji="0" lang="ru-RU" sz="18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высш</a:t>
            </a:r>
            <a:r>
              <a:rPr kumimoji="0" lang="ru-RU" sz="18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образования Рос. Федерации, </a:t>
            </a:r>
            <a:r>
              <a:rPr kumimoji="0" lang="ru-RU" sz="18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Самар</a:t>
            </a:r>
            <a:r>
              <a:rPr kumimoji="0" lang="ru-RU" sz="18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ru-RU" sz="18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нац</a:t>
            </a:r>
            <a:r>
              <a:rPr kumimoji="0" lang="ru-RU" sz="18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ru-RU" sz="18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исслед</a:t>
            </a:r>
            <a:r>
              <a:rPr kumimoji="0" lang="ru-RU" sz="18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ун-т им. С. П. Королева (</a:t>
            </a:r>
            <a:r>
              <a:rPr kumimoji="0" lang="ru-RU" sz="18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Самар</a:t>
            </a:r>
            <a:r>
              <a:rPr kumimoji="0" lang="ru-RU" sz="18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ун-т). - 2018. - Ч. 2. </a:t>
            </a:r>
          </a:p>
          <a:p>
            <a:pPr marL="0" marR="0" lvl="0" indent="0" algn="just" defTabSz="914400" rtl="0" eaLnBrk="1" fontAlgn="base" latinLnBrk="0" hangingPunct="1">
              <a:lnSpc>
                <a:spcPct val="100000"/>
              </a:lnSpc>
              <a:spcBef>
                <a:spcPct val="0"/>
              </a:spcBef>
              <a:spcAft>
                <a:spcPct val="0"/>
              </a:spcAft>
              <a:buClrTx/>
              <a:buSzTx/>
              <a:buFontTx/>
              <a:buNone/>
              <a:tabLst/>
            </a:pPr>
            <a:r>
              <a:rPr kumimoji="0" lang="ru-RU" sz="18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1.5. Программирование автоматизированного оборудования [Текст]: [в 2-х ч.]: учеб. Для вузов/ П.П. </a:t>
            </a:r>
            <a:r>
              <a:rPr kumimoji="0" lang="ru-RU" sz="18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Серебреницкий</a:t>
            </a:r>
            <a:r>
              <a:rPr kumimoji="0" lang="ru-RU" sz="18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А.Г. </a:t>
            </a:r>
            <a:r>
              <a:rPr kumimoji="0" lang="ru-RU" sz="18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Схиртладзе</a:t>
            </a:r>
            <a:r>
              <a:rPr kumimoji="0" lang="ru-RU" sz="18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 М.: Дрофа, 2008. – (Высшее образование). Ч.1. -2008. – 571 с.</a:t>
            </a:r>
          </a:p>
          <a:p>
            <a:pPr marL="0" marR="0" lvl="0" indent="0" algn="just" defTabSz="914400" rtl="0" eaLnBrk="1" fontAlgn="base" latinLnBrk="0" hangingPunct="1">
              <a:lnSpc>
                <a:spcPct val="100000"/>
              </a:lnSpc>
              <a:spcBef>
                <a:spcPct val="0"/>
              </a:spcBef>
              <a:spcAft>
                <a:spcPct val="0"/>
              </a:spcAft>
              <a:buClrTx/>
              <a:buSzTx/>
              <a:buFontTx/>
              <a:buNone/>
              <a:tabLst/>
            </a:pPr>
            <a:r>
              <a:rPr lang="ru-RU" dirty="0" smtClean="0">
                <a:latin typeface="Arial" pitchFamily="34" charset="0"/>
                <a:ea typeface="Times New Roman" pitchFamily="18" charset="0"/>
                <a:cs typeface="Arial" pitchFamily="34" charset="0"/>
              </a:rPr>
              <a:t>1.6.</a:t>
            </a:r>
            <a:r>
              <a:rPr kumimoji="0" lang="ru-RU" sz="18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Программирование автоматизированного оборудования [Текст]: [в 2-х ч.]: учеб. Для вузов/ П.П. </a:t>
            </a:r>
            <a:r>
              <a:rPr kumimoji="0" lang="ru-RU" sz="18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Серебреницкий</a:t>
            </a:r>
            <a:r>
              <a:rPr kumimoji="0" lang="ru-RU" sz="18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А.Г. </a:t>
            </a:r>
            <a:r>
              <a:rPr kumimoji="0" lang="ru-RU" sz="18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Схиртладзе</a:t>
            </a:r>
            <a:r>
              <a:rPr kumimoji="0" lang="ru-RU" sz="18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 М.: Дрофа, 2008. – (Высшее образование). Ч.2. -2008. – 301 с.</a:t>
            </a:r>
            <a:endParaRPr kumimoji="0" lang="ru-RU" sz="6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214282" y="285728"/>
            <a:ext cx="8643998" cy="4524315"/>
          </a:xfrm>
          <a:prstGeom prst="rect">
            <a:avLst/>
          </a:prstGeom>
        </p:spPr>
        <p:txBody>
          <a:bodyPr wrap="square">
            <a:spAutoFit/>
          </a:bodyPr>
          <a:lstStyle/>
          <a:p>
            <a:pPr lvl="0" eaLnBrk="0" fontAlgn="base" hangingPunct="0">
              <a:spcBef>
                <a:spcPct val="0"/>
              </a:spcBef>
              <a:spcAft>
                <a:spcPct val="0"/>
              </a:spcAft>
            </a:pPr>
            <a:r>
              <a:rPr lang="ru-RU" dirty="0" smtClean="0">
                <a:latin typeface="Arial" pitchFamily="34" charset="0"/>
                <a:ea typeface="Times New Roman" pitchFamily="18" charset="0"/>
                <a:cs typeface="Arial" pitchFamily="34" charset="0"/>
              </a:rPr>
              <a:t>2.1 Металлорежущие </a:t>
            </a:r>
            <a:r>
              <a:rPr lang="ru-RU" dirty="0">
                <a:latin typeface="Arial" pitchFamily="34" charset="0"/>
                <a:ea typeface="Times New Roman" pitchFamily="18" charset="0"/>
                <a:cs typeface="Arial" pitchFamily="34" charset="0"/>
              </a:rPr>
              <a:t>станки [Электронный ресурс] : [лаб. практикум / М. Б. Сазонов, Д. Л. Скуратов, Ю. А. Шабалин, С. Р. </a:t>
            </a:r>
            <a:r>
              <a:rPr lang="ru-RU" dirty="0" err="1">
                <a:latin typeface="Arial" pitchFamily="34" charset="0"/>
                <a:ea typeface="Times New Roman" pitchFamily="18" charset="0"/>
                <a:cs typeface="Arial" pitchFamily="34" charset="0"/>
              </a:rPr>
              <a:t>Абульханов</a:t>
            </a:r>
            <a:r>
              <a:rPr lang="ru-RU" dirty="0">
                <a:latin typeface="Arial" pitchFamily="34" charset="0"/>
                <a:ea typeface="Times New Roman" pitchFamily="18" charset="0"/>
                <a:cs typeface="Arial" pitchFamily="34" charset="0"/>
              </a:rPr>
              <a:t>, А. Н. Швецов] ; </a:t>
            </a:r>
            <a:r>
              <a:rPr lang="ru-RU" dirty="0" err="1">
                <a:latin typeface="Arial" pitchFamily="34" charset="0"/>
                <a:ea typeface="Times New Roman" pitchFamily="18" charset="0"/>
                <a:cs typeface="Arial" pitchFamily="34" charset="0"/>
              </a:rPr>
              <a:t>М-во</a:t>
            </a:r>
            <a:r>
              <a:rPr lang="ru-RU" dirty="0">
                <a:latin typeface="Arial" pitchFamily="34" charset="0"/>
                <a:ea typeface="Times New Roman" pitchFamily="18" charset="0"/>
                <a:cs typeface="Arial" pitchFamily="34" charset="0"/>
              </a:rPr>
              <a:t> образования и науки Рос. Федерации, </a:t>
            </a:r>
            <a:r>
              <a:rPr lang="ru-RU" dirty="0" err="1">
                <a:latin typeface="Arial" pitchFamily="34" charset="0"/>
                <a:ea typeface="Times New Roman" pitchFamily="18" charset="0"/>
                <a:cs typeface="Arial" pitchFamily="34" charset="0"/>
              </a:rPr>
              <a:t>Самар</a:t>
            </a:r>
            <a:r>
              <a:rPr lang="ru-RU" dirty="0">
                <a:latin typeface="Arial" pitchFamily="34" charset="0"/>
                <a:ea typeface="Times New Roman" pitchFamily="18" charset="0"/>
                <a:cs typeface="Arial" pitchFamily="34" charset="0"/>
              </a:rPr>
              <a:t>. </a:t>
            </a:r>
            <a:r>
              <a:rPr lang="ru-RU" dirty="0" err="1">
                <a:latin typeface="Arial" pitchFamily="34" charset="0"/>
                <a:ea typeface="Times New Roman" pitchFamily="18" charset="0"/>
                <a:cs typeface="Arial" pitchFamily="34" charset="0"/>
              </a:rPr>
              <a:t>нац</a:t>
            </a:r>
            <a:r>
              <a:rPr lang="ru-RU" dirty="0">
                <a:latin typeface="Arial" pitchFamily="34" charset="0"/>
                <a:ea typeface="Times New Roman" pitchFamily="18" charset="0"/>
                <a:cs typeface="Arial" pitchFamily="34" charset="0"/>
              </a:rPr>
              <a:t>. </a:t>
            </a:r>
            <a:r>
              <a:rPr lang="ru-RU" dirty="0" err="1">
                <a:latin typeface="Arial" pitchFamily="34" charset="0"/>
                <a:ea typeface="Times New Roman" pitchFamily="18" charset="0"/>
                <a:cs typeface="Arial" pitchFamily="34" charset="0"/>
              </a:rPr>
              <a:t>исслед</a:t>
            </a:r>
            <a:r>
              <a:rPr lang="ru-RU" dirty="0">
                <a:latin typeface="Arial" pitchFamily="34" charset="0"/>
                <a:ea typeface="Times New Roman" pitchFamily="18" charset="0"/>
                <a:cs typeface="Arial" pitchFamily="34" charset="0"/>
              </a:rPr>
              <a:t>. ун-т им. С. П. Королева (</a:t>
            </a:r>
            <a:r>
              <a:rPr lang="ru-RU" dirty="0" err="1">
                <a:latin typeface="Arial" pitchFamily="34" charset="0"/>
                <a:ea typeface="Times New Roman" pitchFamily="18" charset="0"/>
                <a:cs typeface="Arial" pitchFamily="34" charset="0"/>
              </a:rPr>
              <a:t>Самар</a:t>
            </a:r>
            <a:r>
              <a:rPr lang="ru-RU" dirty="0">
                <a:latin typeface="Arial" pitchFamily="34" charset="0"/>
                <a:ea typeface="Times New Roman" pitchFamily="18" charset="0"/>
                <a:cs typeface="Arial" pitchFamily="34" charset="0"/>
              </a:rPr>
              <a:t>. ун-т). - Самара : Изд-во </a:t>
            </a:r>
            <a:r>
              <a:rPr lang="ru-RU" dirty="0" err="1">
                <a:latin typeface="Arial" pitchFamily="34" charset="0"/>
                <a:ea typeface="Times New Roman" pitchFamily="18" charset="0"/>
                <a:cs typeface="Arial" pitchFamily="34" charset="0"/>
              </a:rPr>
              <a:t>Самар</a:t>
            </a:r>
            <a:r>
              <a:rPr lang="ru-RU" dirty="0">
                <a:latin typeface="Arial" pitchFamily="34" charset="0"/>
                <a:ea typeface="Times New Roman" pitchFamily="18" charset="0"/>
                <a:cs typeface="Arial" pitchFamily="34" charset="0"/>
              </a:rPr>
              <a:t>. ун-та, </a:t>
            </a:r>
            <a:r>
              <a:rPr lang="ru-RU" dirty="0" smtClean="0">
                <a:latin typeface="Arial" pitchFamily="34" charset="0"/>
                <a:ea typeface="Times New Roman" pitchFamily="18" charset="0"/>
                <a:cs typeface="Arial" pitchFamily="34" charset="0"/>
              </a:rPr>
              <a:t>2017.</a:t>
            </a:r>
            <a:endParaRPr lang="ru-RU" sz="600" dirty="0">
              <a:latin typeface="Arial" pitchFamily="34" charset="0"/>
              <a:ea typeface="Times New Roman" pitchFamily="18" charset="0"/>
              <a:cs typeface="Arial" pitchFamily="34" charset="0"/>
            </a:endParaRPr>
          </a:p>
          <a:p>
            <a:pPr lvl="0" eaLnBrk="0" fontAlgn="base" hangingPunct="0">
              <a:spcBef>
                <a:spcPct val="0"/>
              </a:spcBef>
              <a:spcAft>
                <a:spcPct val="0"/>
              </a:spcAft>
            </a:pPr>
            <a:r>
              <a:rPr lang="ru-RU" dirty="0" smtClean="0">
                <a:latin typeface="Arial" pitchFamily="34" charset="0"/>
                <a:ea typeface="Times New Roman" pitchFamily="18" charset="0"/>
                <a:cs typeface="Arial" pitchFamily="34" charset="0"/>
              </a:rPr>
              <a:t>2.2. Автоматизация </a:t>
            </a:r>
            <a:r>
              <a:rPr lang="ru-RU" dirty="0">
                <a:latin typeface="Arial" pitchFamily="34" charset="0"/>
                <a:ea typeface="Times New Roman" pitchFamily="18" charset="0"/>
                <a:cs typeface="Arial" pitchFamily="34" charset="0"/>
              </a:rPr>
              <a:t>производственных процессов в машиностроении. [Текст]: Учебное пособие / Н.М. Капустин, П.М. Кузнецов, А.Г. </a:t>
            </a:r>
            <a:r>
              <a:rPr lang="ru-RU" dirty="0" err="1">
                <a:latin typeface="Arial" pitchFamily="34" charset="0"/>
                <a:ea typeface="Times New Roman" pitchFamily="18" charset="0"/>
                <a:cs typeface="Arial" pitchFamily="34" charset="0"/>
              </a:rPr>
              <a:t>Схиртладзе</a:t>
            </a:r>
            <a:r>
              <a:rPr lang="ru-RU" dirty="0">
                <a:latin typeface="Arial" pitchFamily="34" charset="0"/>
                <a:ea typeface="Times New Roman" pitchFamily="18" charset="0"/>
                <a:cs typeface="Arial" pitchFamily="34" charset="0"/>
              </a:rPr>
              <a:t> [и др.]; под ред. Н.М. Капустина. – М.: </a:t>
            </a:r>
            <a:r>
              <a:rPr lang="ru-RU" dirty="0" err="1">
                <a:latin typeface="Arial" pitchFamily="34" charset="0"/>
                <a:ea typeface="Times New Roman" pitchFamily="18" charset="0"/>
                <a:cs typeface="Arial" pitchFamily="34" charset="0"/>
              </a:rPr>
              <a:t>Высш</a:t>
            </a:r>
            <a:r>
              <a:rPr lang="ru-RU" dirty="0">
                <a:latin typeface="Arial" pitchFamily="34" charset="0"/>
                <a:ea typeface="Times New Roman" pitchFamily="18" charset="0"/>
                <a:cs typeface="Arial" pitchFamily="34" charset="0"/>
              </a:rPr>
              <a:t>. </a:t>
            </a:r>
            <a:r>
              <a:rPr lang="ru-RU" dirty="0" err="1">
                <a:latin typeface="Arial" pitchFamily="34" charset="0"/>
                <a:ea typeface="Times New Roman" pitchFamily="18" charset="0"/>
                <a:cs typeface="Arial" pitchFamily="34" charset="0"/>
              </a:rPr>
              <a:t>Шк</a:t>
            </a:r>
            <a:r>
              <a:rPr lang="ru-RU" dirty="0">
                <a:latin typeface="Arial" pitchFamily="34" charset="0"/>
                <a:ea typeface="Times New Roman" pitchFamily="18" charset="0"/>
                <a:cs typeface="Arial" pitchFamily="34" charset="0"/>
              </a:rPr>
              <a:t>., 2004. – 415 </a:t>
            </a:r>
            <a:r>
              <a:rPr lang="ru-RU" dirty="0" smtClean="0">
                <a:latin typeface="Arial" pitchFamily="34" charset="0"/>
                <a:ea typeface="Times New Roman" pitchFamily="18" charset="0"/>
                <a:cs typeface="Arial" pitchFamily="34" charset="0"/>
              </a:rPr>
              <a:t>с.</a:t>
            </a:r>
            <a:endParaRPr lang="ru-RU" sz="600" dirty="0">
              <a:latin typeface="Arial" pitchFamily="34" charset="0"/>
              <a:ea typeface="Times New Roman" pitchFamily="18" charset="0"/>
              <a:cs typeface="Arial" pitchFamily="34" charset="0"/>
            </a:endParaRPr>
          </a:p>
          <a:p>
            <a:pPr lvl="0" eaLnBrk="0" fontAlgn="base" hangingPunct="0">
              <a:spcBef>
                <a:spcPct val="0"/>
              </a:spcBef>
              <a:spcAft>
                <a:spcPct val="0"/>
              </a:spcAft>
            </a:pPr>
            <a:r>
              <a:rPr lang="ru-RU" dirty="0" smtClean="0">
                <a:latin typeface="Arial" pitchFamily="34" charset="0"/>
                <a:ea typeface="Times New Roman" pitchFamily="18" charset="0"/>
                <a:cs typeface="Arial" pitchFamily="34" charset="0"/>
              </a:rPr>
              <a:t>2.3. Обработка </a:t>
            </a:r>
            <a:r>
              <a:rPr lang="ru-RU" dirty="0">
                <a:latin typeface="Arial" pitchFamily="34" charset="0"/>
                <a:ea typeface="Times New Roman" pitchFamily="18" charset="0"/>
                <a:cs typeface="Arial" pitchFamily="34" charset="0"/>
              </a:rPr>
              <a:t>металлов резанием: справ. Технолога [Текст]: / А.А. Панов [и др.]; под общ. ред. А.А. Панова. – 2-е изд., </a:t>
            </a:r>
            <a:r>
              <a:rPr lang="ru-RU" dirty="0" err="1">
                <a:latin typeface="Arial" pitchFamily="34" charset="0"/>
                <a:ea typeface="Times New Roman" pitchFamily="18" charset="0"/>
                <a:cs typeface="Arial" pitchFamily="34" charset="0"/>
              </a:rPr>
              <a:t>пераб</a:t>
            </a:r>
            <a:r>
              <a:rPr lang="ru-RU" dirty="0">
                <a:latin typeface="Arial" pitchFamily="34" charset="0"/>
                <a:ea typeface="Times New Roman" pitchFamily="18" charset="0"/>
                <a:cs typeface="Arial" pitchFamily="34" charset="0"/>
              </a:rPr>
              <a:t> и доп. – М.: Машиностроение, 2004. – 784 </a:t>
            </a:r>
            <a:r>
              <a:rPr lang="ru-RU" dirty="0" smtClean="0">
                <a:latin typeface="Arial" pitchFamily="34" charset="0"/>
                <a:ea typeface="Times New Roman" pitchFamily="18" charset="0"/>
                <a:cs typeface="Arial" pitchFamily="34" charset="0"/>
              </a:rPr>
              <a:t>с.</a:t>
            </a:r>
            <a:endParaRPr lang="ru-RU" sz="600" dirty="0">
              <a:latin typeface="Arial" pitchFamily="34" charset="0"/>
              <a:ea typeface="Times New Roman" pitchFamily="18" charset="0"/>
              <a:cs typeface="Arial" pitchFamily="34" charset="0"/>
            </a:endParaRPr>
          </a:p>
          <a:p>
            <a:pPr lvl="0" eaLnBrk="0" fontAlgn="base" hangingPunct="0">
              <a:spcBef>
                <a:spcPct val="0"/>
              </a:spcBef>
              <a:spcAft>
                <a:spcPct val="0"/>
              </a:spcAft>
            </a:pPr>
            <a:r>
              <a:rPr lang="ru-RU" dirty="0" smtClean="0">
                <a:latin typeface="Arial" pitchFamily="34" charset="0"/>
                <a:ea typeface="Times New Roman" pitchFamily="18" charset="0"/>
                <a:cs typeface="Arial" pitchFamily="34" charset="0"/>
              </a:rPr>
              <a:t>2.4. </a:t>
            </a:r>
            <a:r>
              <a:rPr lang="ru-RU" dirty="0" err="1" smtClean="0">
                <a:latin typeface="Arial" pitchFamily="34" charset="0"/>
                <a:ea typeface="Times New Roman" pitchFamily="18" charset="0"/>
                <a:cs typeface="Arial" pitchFamily="34" charset="0"/>
              </a:rPr>
              <a:t>Жидяев</a:t>
            </a:r>
            <a:r>
              <a:rPr lang="ru-RU" dirty="0">
                <a:latin typeface="Arial" pitchFamily="34" charset="0"/>
                <a:ea typeface="Times New Roman" pitchFamily="18" charset="0"/>
                <a:cs typeface="Arial" pitchFamily="34" charset="0"/>
              </a:rPr>
              <a:t>, А. Н. Наладка и обработка на станках с ЧПУ : учеб. пособие. - Текст : электронный / А. Н. </a:t>
            </a:r>
            <a:r>
              <a:rPr lang="ru-RU" dirty="0" err="1">
                <a:latin typeface="Arial" pitchFamily="34" charset="0"/>
                <a:ea typeface="Times New Roman" pitchFamily="18" charset="0"/>
                <a:cs typeface="Arial" pitchFamily="34" charset="0"/>
              </a:rPr>
              <a:t>Жидяев</a:t>
            </a:r>
            <a:r>
              <a:rPr lang="ru-RU" dirty="0">
                <a:latin typeface="Arial" pitchFamily="34" charset="0"/>
                <a:ea typeface="Times New Roman" pitchFamily="18" charset="0"/>
                <a:cs typeface="Arial" pitchFamily="34" charset="0"/>
              </a:rPr>
              <a:t>, С. Р. </a:t>
            </a:r>
            <a:r>
              <a:rPr lang="ru-RU" dirty="0" err="1">
                <a:latin typeface="Arial" pitchFamily="34" charset="0"/>
                <a:ea typeface="Times New Roman" pitchFamily="18" charset="0"/>
                <a:cs typeface="Arial" pitchFamily="34" charset="0"/>
              </a:rPr>
              <a:t>Абульханов</a:t>
            </a:r>
            <a:r>
              <a:rPr lang="ru-RU" dirty="0">
                <a:latin typeface="Arial" pitchFamily="34" charset="0"/>
                <a:ea typeface="Times New Roman" pitchFamily="18" charset="0"/>
                <a:cs typeface="Arial" pitchFamily="34" charset="0"/>
              </a:rPr>
              <a:t> ; </a:t>
            </a:r>
            <a:r>
              <a:rPr lang="ru-RU" dirty="0" err="1">
                <a:latin typeface="Arial" pitchFamily="34" charset="0"/>
                <a:ea typeface="Times New Roman" pitchFamily="18" charset="0"/>
                <a:cs typeface="Arial" pitchFamily="34" charset="0"/>
              </a:rPr>
              <a:t>М-во</a:t>
            </a:r>
            <a:r>
              <a:rPr lang="ru-RU" dirty="0">
                <a:latin typeface="Arial" pitchFamily="34" charset="0"/>
                <a:ea typeface="Times New Roman" pitchFamily="18" charset="0"/>
                <a:cs typeface="Arial" pitchFamily="34" charset="0"/>
              </a:rPr>
              <a:t> науки и </a:t>
            </a:r>
            <a:r>
              <a:rPr lang="ru-RU" dirty="0" err="1">
                <a:latin typeface="Arial" pitchFamily="34" charset="0"/>
                <a:ea typeface="Times New Roman" pitchFamily="18" charset="0"/>
                <a:cs typeface="Arial" pitchFamily="34" charset="0"/>
              </a:rPr>
              <a:t>высш</a:t>
            </a:r>
            <a:r>
              <a:rPr lang="ru-RU" dirty="0">
                <a:latin typeface="Arial" pitchFamily="34" charset="0"/>
                <a:ea typeface="Times New Roman" pitchFamily="18" charset="0"/>
                <a:cs typeface="Arial" pitchFamily="34" charset="0"/>
              </a:rPr>
              <a:t>. образования Рос. Федерации, </a:t>
            </a:r>
            <a:r>
              <a:rPr lang="ru-RU" dirty="0" err="1">
                <a:latin typeface="Arial" pitchFamily="34" charset="0"/>
                <a:ea typeface="Times New Roman" pitchFamily="18" charset="0"/>
                <a:cs typeface="Arial" pitchFamily="34" charset="0"/>
              </a:rPr>
              <a:t>Самар</a:t>
            </a:r>
            <a:r>
              <a:rPr lang="ru-RU" dirty="0">
                <a:latin typeface="Arial" pitchFamily="34" charset="0"/>
                <a:ea typeface="Times New Roman" pitchFamily="18" charset="0"/>
                <a:cs typeface="Arial" pitchFamily="34" charset="0"/>
              </a:rPr>
              <a:t>. </a:t>
            </a:r>
            <a:r>
              <a:rPr lang="ru-RU" dirty="0" err="1">
                <a:latin typeface="Arial" pitchFamily="34" charset="0"/>
                <a:ea typeface="Times New Roman" pitchFamily="18" charset="0"/>
                <a:cs typeface="Arial" pitchFamily="34" charset="0"/>
              </a:rPr>
              <a:t>нац</a:t>
            </a:r>
            <a:r>
              <a:rPr lang="ru-RU" dirty="0">
                <a:latin typeface="Arial" pitchFamily="34" charset="0"/>
                <a:ea typeface="Times New Roman" pitchFamily="18" charset="0"/>
                <a:cs typeface="Arial" pitchFamily="34" charset="0"/>
              </a:rPr>
              <a:t>. </a:t>
            </a:r>
            <a:r>
              <a:rPr lang="ru-RU" dirty="0" err="1">
                <a:latin typeface="Arial" pitchFamily="34" charset="0"/>
                <a:ea typeface="Times New Roman" pitchFamily="18" charset="0"/>
                <a:cs typeface="Arial" pitchFamily="34" charset="0"/>
              </a:rPr>
              <a:t>исслед</a:t>
            </a:r>
            <a:r>
              <a:rPr lang="ru-RU" dirty="0">
                <a:latin typeface="Arial" pitchFamily="34" charset="0"/>
                <a:ea typeface="Times New Roman" pitchFamily="18" charset="0"/>
                <a:cs typeface="Arial" pitchFamily="34" charset="0"/>
              </a:rPr>
              <a:t>. ун-т им. С. П. Королева (</a:t>
            </a:r>
            <a:r>
              <a:rPr lang="ru-RU" dirty="0" err="1">
                <a:latin typeface="Arial" pitchFamily="34" charset="0"/>
                <a:ea typeface="Times New Roman" pitchFamily="18" charset="0"/>
                <a:cs typeface="Arial" pitchFamily="34" charset="0"/>
              </a:rPr>
              <a:t>Самар</a:t>
            </a:r>
            <a:r>
              <a:rPr lang="ru-RU" dirty="0">
                <a:latin typeface="Arial" pitchFamily="34" charset="0"/>
                <a:ea typeface="Times New Roman" pitchFamily="18" charset="0"/>
                <a:cs typeface="Arial" pitchFamily="34" charset="0"/>
              </a:rPr>
              <a:t>. ун-т). - Самара : Изд-во </a:t>
            </a:r>
            <a:r>
              <a:rPr lang="ru-RU" dirty="0" err="1">
                <a:latin typeface="Arial" pitchFamily="34" charset="0"/>
                <a:ea typeface="Times New Roman" pitchFamily="18" charset="0"/>
                <a:cs typeface="Arial" pitchFamily="34" charset="0"/>
              </a:rPr>
              <a:t>Самар</a:t>
            </a:r>
            <a:r>
              <a:rPr lang="ru-RU" dirty="0">
                <a:latin typeface="Arial" pitchFamily="34" charset="0"/>
                <a:ea typeface="Times New Roman" pitchFamily="18" charset="0"/>
                <a:cs typeface="Arial" pitchFamily="34" charset="0"/>
              </a:rPr>
              <a:t>. ун-та, </a:t>
            </a:r>
            <a:r>
              <a:rPr lang="ru-RU" dirty="0" smtClean="0">
                <a:latin typeface="Arial" pitchFamily="34" charset="0"/>
                <a:ea typeface="Times New Roman" pitchFamily="18" charset="0"/>
                <a:cs typeface="Arial" pitchFamily="34" charset="0"/>
              </a:rPr>
              <a:t>2020</a:t>
            </a:r>
            <a:r>
              <a:rPr kumimoji="0" lang="ru-RU" sz="1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a:t>
            </a:r>
            <a:endParaRPr lang="ru-RU" sz="600" dirty="0">
              <a:latin typeface="Arial" pitchFamily="34" charset="0"/>
              <a:ea typeface="Times New Roman" pitchFamily="18" charset="0"/>
              <a:cs typeface="Arial" pitchFamily="34" charset="0"/>
            </a:endParaRPr>
          </a:p>
          <a:p>
            <a:pPr lvl="0" eaLnBrk="0" fontAlgn="base" hangingPunct="0">
              <a:spcBef>
                <a:spcPct val="0"/>
              </a:spcBef>
              <a:spcAft>
                <a:spcPct val="0"/>
              </a:spcAft>
            </a:pPr>
            <a:r>
              <a:rPr lang="ru-RU" dirty="0" smtClean="0">
                <a:latin typeface="Arial" pitchFamily="34" charset="0"/>
                <a:ea typeface="Times New Roman" pitchFamily="18" charset="0"/>
                <a:cs typeface="Arial" pitchFamily="34" charset="0"/>
              </a:rPr>
              <a:t>2.5. Обработка </a:t>
            </a:r>
            <a:r>
              <a:rPr lang="ru-RU" dirty="0">
                <a:latin typeface="Arial" pitchFamily="34" charset="0"/>
                <a:ea typeface="Times New Roman" pitchFamily="18" charset="0"/>
                <a:cs typeface="Arial" pitchFamily="34" charset="0"/>
              </a:rPr>
              <a:t>деталей на станках с ЧПУ. [Текст]: Учебное пособие / Е.Э. </a:t>
            </a:r>
            <a:r>
              <a:rPr lang="ru-RU" dirty="0" err="1">
                <a:latin typeface="Arial" pitchFamily="34" charset="0"/>
                <a:ea typeface="Times New Roman" pitchFamily="18" charset="0"/>
                <a:cs typeface="Arial" pitchFamily="34" charset="0"/>
              </a:rPr>
              <a:t>Фельдштейн</a:t>
            </a:r>
            <a:r>
              <a:rPr lang="ru-RU" dirty="0">
                <a:latin typeface="Arial" pitchFamily="34" charset="0"/>
                <a:ea typeface="Times New Roman" pitchFamily="18" charset="0"/>
                <a:cs typeface="Arial" pitchFamily="34" charset="0"/>
              </a:rPr>
              <a:t>, М.А. </a:t>
            </a:r>
            <a:r>
              <a:rPr lang="ru-RU" dirty="0" err="1">
                <a:latin typeface="Arial" pitchFamily="34" charset="0"/>
                <a:ea typeface="Times New Roman" pitchFamily="18" charset="0"/>
                <a:cs typeface="Arial" pitchFamily="34" charset="0"/>
              </a:rPr>
              <a:t>Корниевич</a:t>
            </a:r>
            <a:r>
              <a:rPr lang="ru-RU" dirty="0">
                <a:latin typeface="Arial" pitchFamily="34" charset="0"/>
                <a:ea typeface="Times New Roman" pitchFamily="18" charset="0"/>
                <a:cs typeface="Arial" pitchFamily="34" charset="0"/>
              </a:rPr>
              <a:t>. – Минск: Новое знание, 2005. – 286 с.</a:t>
            </a:r>
            <a:endParaRPr lang="ru-RU"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214282" y="117693"/>
            <a:ext cx="8786874" cy="6740307"/>
          </a:xfrm>
          <a:prstGeom prst="rect">
            <a:avLst/>
          </a:prstGeom>
        </p:spPr>
        <p:txBody>
          <a:bodyPr wrap="square">
            <a:spAutoFit/>
          </a:bodyPr>
          <a:lstStyle/>
          <a:p>
            <a:pPr algn="just"/>
            <a:r>
              <a:rPr lang="ru-RU" dirty="0" smtClean="0">
                <a:latin typeface="Arial" pitchFamily="34" charset="0"/>
                <a:cs typeface="Arial" pitchFamily="34" charset="0"/>
              </a:rPr>
              <a:t>Поэтому дальнейшее повышение эффективности процесса резания, особенно в условиях автоматизированного производства, является важнейшей задачей, которая на современном этапе получила ранг не только технической, но и социальной проблемы</a:t>
            </a:r>
            <a:r>
              <a:rPr lang="ru-RU" dirty="0" smtClean="0"/>
              <a:t>.</a:t>
            </a:r>
          </a:p>
          <a:p>
            <a:pPr algn="just"/>
            <a:r>
              <a:rPr lang="ru-RU" dirty="0">
                <a:latin typeface="Arial" pitchFamily="34" charset="0"/>
                <a:cs typeface="Arial" pitchFamily="34" charset="0"/>
              </a:rPr>
              <a:t>Повышение эффективности процесса резания может быть обеспечено за счет </a:t>
            </a:r>
            <a:r>
              <a:rPr lang="ru-RU" dirty="0" smtClean="0">
                <a:latin typeface="Arial" pitchFamily="34" charset="0"/>
                <a:cs typeface="Arial" pitchFamily="34" charset="0"/>
              </a:rPr>
              <a:t>совершенствования </a:t>
            </a:r>
            <a:r>
              <a:rPr lang="ru-RU" dirty="0">
                <a:latin typeface="Arial" pitchFamily="34" charset="0"/>
                <a:cs typeface="Arial" pitchFamily="34" charset="0"/>
              </a:rPr>
              <a:t>качества режущего инструмента, как важного звена технологической системы, интенсификации режимов обработки и сокращения вспомогательного времени.</a:t>
            </a:r>
          </a:p>
          <a:p>
            <a:pPr algn="just"/>
            <a:r>
              <a:rPr lang="ru-RU" dirty="0">
                <a:latin typeface="Arial" pitchFamily="34" charset="0"/>
                <a:cs typeface="Arial" pitchFamily="34" charset="0"/>
              </a:rPr>
              <a:t>Наблюдается тенденция дальнейшего повышения скоростей </a:t>
            </a:r>
            <a:r>
              <a:rPr lang="ru-RU" dirty="0" smtClean="0">
                <a:latin typeface="Arial" pitchFamily="34" charset="0"/>
                <a:cs typeface="Arial" pitchFamily="34" charset="0"/>
              </a:rPr>
              <a:t>резания </a:t>
            </a:r>
            <a:r>
              <a:rPr lang="ru-RU" dirty="0">
                <a:latin typeface="Arial" pitchFamily="34" charset="0"/>
                <a:cs typeface="Arial" pitchFamily="34" charset="0"/>
              </a:rPr>
              <a:t>на станках средних размеров до 10000 м/мин и </a:t>
            </a:r>
            <a:r>
              <a:rPr lang="ru-RU" dirty="0" smtClean="0">
                <a:latin typeface="Arial" pitchFamily="34" charset="0"/>
                <a:cs typeface="Arial" pitchFamily="34" charset="0"/>
              </a:rPr>
              <a:t>соответственно </a:t>
            </a:r>
            <a:r>
              <a:rPr lang="ru-RU" dirty="0">
                <a:latin typeface="Arial" pitchFamily="34" charset="0"/>
                <a:cs typeface="Arial" pitchFamily="34" charset="0"/>
              </a:rPr>
              <a:t>частоты вращения шпинделя до 40000 – 50000 об/мин (</a:t>
            </a:r>
            <a:r>
              <a:rPr lang="ru-RU" dirty="0" smtClean="0">
                <a:latin typeface="Arial" pitchFamily="34" charset="0"/>
                <a:cs typeface="Arial" pitchFamily="34" charset="0"/>
              </a:rPr>
              <a:t>сверхскоростное </a:t>
            </a:r>
            <a:r>
              <a:rPr lang="ru-RU" dirty="0">
                <a:latin typeface="Arial" pitchFamily="34" charset="0"/>
                <a:cs typeface="Arial" pitchFamily="34" charset="0"/>
              </a:rPr>
              <a:t>резание). Этот вид резания применим для изготовления сложных деталей из легких сплавов, при обработке которых в стружку уходит до 80…90% массы заготовок. Широкое применение скоростного резания требует повышения точности (1–2 мкм) и жесткости шпиндельных узлов, создания надежных систем контроля состояния режущего инструмента и качества обработки с включе­нием их в систему ЧПУ станка, повышения эффективности отвода стружки из зоны резания, в том числе путем совершенствования СОЖ и систем ее подачи в зону резания</a:t>
            </a:r>
            <a:r>
              <a:rPr lang="ru-RU" dirty="0" smtClean="0">
                <a:latin typeface="Arial" pitchFamily="34" charset="0"/>
                <a:cs typeface="Arial" pitchFamily="34" charset="0"/>
              </a:rPr>
              <a:t>.</a:t>
            </a:r>
          </a:p>
          <a:p>
            <a:pPr algn="just"/>
            <a:r>
              <a:rPr lang="ru-RU" dirty="0">
                <a:latin typeface="Arial" pitchFamily="34" charset="0"/>
                <a:cs typeface="Arial" pitchFamily="34" charset="0"/>
              </a:rPr>
              <a:t>Первые отечественные теоретические и экспериментальные исследования процесса резания были проведены в 1868 – 1869 гг. проф. Петербургского горного института И.А. Тиме. Им впервые были даны научные основы процесса резания. Он провел исследования процесса стружкообразования, создал схему этого процесса, дал классификацию стружек, предложил формулы для подсчета силы резания и усадки стружки. </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214282" y="214290"/>
            <a:ext cx="8786874" cy="6463308"/>
          </a:xfrm>
          <a:prstGeom prst="rect">
            <a:avLst/>
          </a:prstGeom>
        </p:spPr>
        <p:txBody>
          <a:bodyPr wrap="square">
            <a:spAutoFit/>
          </a:bodyPr>
          <a:lstStyle/>
          <a:p>
            <a:pPr algn="just"/>
            <a:r>
              <a:rPr lang="ru-RU" dirty="0" smtClean="0">
                <a:latin typeface="Arial" pitchFamily="34" charset="0"/>
                <a:cs typeface="Arial" pitchFamily="34" charset="0"/>
              </a:rPr>
              <a:t>Вслед за Тиме проф. П.А. Афанасьев и акад. А.В. </a:t>
            </a:r>
            <a:r>
              <a:rPr lang="ru-RU" dirty="0" err="1" smtClean="0">
                <a:latin typeface="Arial" pitchFamily="34" charset="0"/>
                <a:cs typeface="Arial" pitchFamily="34" charset="0"/>
              </a:rPr>
              <a:t>Гадолин</a:t>
            </a:r>
            <a:r>
              <a:rPr lang="ru-RU" dirty="0" smtClean="0">
                <a:latin typeface="Arial" pitchFamily="34" charset="0"/>
                <a:cs typeface="Arial" pitchFamily="34" charset="0"/>
              </a:rPr>
              <a:t> предложили новые уравнения для подсчета силы резания с учетом сил  трения  по передней  и задней поверхностям резца.</a:t>
            </a:r>
          </a:p>
          <a:p>
            <a:pPr algn="just"/>
            <a:r>
              <a:rPr lang="ru-RU" dirty="0">
                <a:latin typeface="Arial" pitchFamily="34" charset="0"/>
                <a:cs typeface="Arial" pitchFamily="34" charset="0"/>
              </a:rPr>
              <a:t>Значительный вклад в развитие науки о резании металлов внес проф. К.А. Зворыкин. Он создал схему сил, действующих на резец в процессе резания, сконструировал и впервые применил в своих экспериментальных исследованиях </a:t>
            </a:r>
            <a:r>
              <a:rPr lang="ru-RU" dirty="0" smtClean="0">
                <a:latin typeface="Arial" pitchFamily="34" charset="0"/>
                <a:cs typeface="Arial" pitchFamily="34" charset="0"/>
              </a:rPr>
              <a:t>самопишущий </a:t>
            </a:r>
            <a:r>
              <a:rPr lang="ru-RU" dirty="0">
                <a:latin typeface="Arial" pitchFamily="34" charset="0"/>
                <a:cs typeface="Arial" pitchFamily="34" charset="0"/>
              </a:rPr>
              <a:t>гидравлический динамометр.</a:t>
            </a:r>
          </a:p>
          <a:p>
            <a:pPr algn="just"/>
            <a:r>
              <a:rPr lang="ru-RU" dirty="0">
                <a:latin typeface="Arial" pitchFamily="34" charset="0"/>
                <a:cs typeface="Arial" pitchFamily="34" charset="0"/>
              </a:rPr>
              <a:t>Схема сил, предложенная К.А. Зворыкиным, с </a:t>
            </a:r>
            <a:r>
              <a:rPr lang="ru-RU" dirty="0" smtClean="0">
                <a:latin typeface="Arial" pitchFamily="34" charset="0"/>
                <a:cs typeface="Arial" pitchFamily="34" charset="0"/>
              </a:rPr>
              <a:t>дополнениями</a:t>
            </a:r>
            <a:r>
              <a:rPr lang="ru-RU" dirty="0">
                <a:latin typeface="Arial" pitchFamily="34" charset="0"/>
                <a:cs typeface="Arial" pitchFamily="34" charset="0"/>
              </a:rPr>
              <a:t>, сделанными проф. С.С. Рудником, действительна и в </a:t>
            </a:r>
            <a:r>
              <a:rPr lang="ru-RU" dirty="0" smtClean="0">
                <a:latin typeface="Arial" pitchFamily="34" charset="0"/>
                <a:cs typeface="Arial" pitchFamily="34" charset="0"/>
              </a:rPr>
              <a:t>настоящее   </a:t>
            </a:r>
            <a:r>
              <a:rPr lang="ru-RU" dirty="0">
                <a:latin typeface="Arial" pitchFamily="34" charset="0"/>
                <a:cs typeface="Arial" pitchFamily="34" charset="0"/>
              </a:rPr>
              <a:t>время</a:t>
            </a:r>
            <a:r>
              <a:rPr lang="ru-RU" dirty="0" smtClean="0">
                <a:latin typeface="Arial" pitchFamily="34" charset="0"/>
                <a:cs typeface="Arial" pitchFamily="34" charset="0"/>
              </a:rPr>
              <a:t>.</a:t>
            </a:r>
          </a:p>
          <a:p>
            <a:pPr algn="just"/>
            <a:r>
              <a:rPr lang="ru-RU" dirty="0">
                <a:latin typeface="Arial" pitchFamily="34" charset="0"/>
                <a:cs typeface="Arial" pitchFamily="34" charset="0"/>
              </a:rPr>
              <a:t>В 1896 г. была опубликована работа А.А. </a:t>
            </a:r>
            <a:r>
              <a:rPr lang="ru-RU" dirty="0" err="1">
                <a:latin typeface="Arial" pitchFamily="34" charset="0"/>
                <a:cs typeface="Arial" pitchFamily="34" charset="0"/>
              </a:rPr>
              <a:t>Брикса</a:t>
            </a:r>
            <a:r>
              <a:rPr lang="ru-RU" dirty="0">
                <a:latin typeface="Arial" pitchFamily="34" charset="0"/>
                <a:cs typeface="Arial" pitchFamily="34" charset="0"/>
              </a:rPr>
              <a:t>, в которой приведен глубокий анализ работ отечественных и зарубежных исследований и сделаны попытки их обобщения.</a:t>
            </a:r>
          </a:p>
          <a:p>
            <a:pPr algn="just"/>
            <a:r>
              <a:rPr lang="ru-RU" dirty="0">
                <a:latin typeface="Arial" pitchFamily="34" charset="0"/>
                <a:cs typeface="Arial" pitchFamily="34" charset="0"/>
              </a:rPr>
              <a:t>Русские исследователи – И.А. Тиме, П.А. Афанасьев, А.В. </a:t>
            </a:r>
            <a:r>
              <a:rPr lang="ru-RU" dirty="0" err="1">
                <a:latin typeface="Arial" pitchFamily="34" charset="0"/>
                <a:cs typeface="Arial" pitchFamily="34" charset="0"/>
              </a:rPr>
              <a:t>Гадолин</a:t>
            </a:r>
            <a:r>
              <a:rPr lang="ru-RU" dirty="0">
                <a:latin typeface="Arial" pitchFamily="34" charset="0"/>
                <a:cs typeface="Arial" pitchFamily="34" charset="0"/>
              </a:rPr>
              <a:t>, К.А. Зворыкин, А.А. </a:t>
            </a:r>
            <a:r>
              <a:rPr lang="ru-RU" dirty="0" err="1">
                <a:latin typeface="Arial" pitchFamily="34" charset="0"/>
                <a:cs typeface="Arial" pitchFamily="34" charset="0"/>
              </a:rPr>
              <a:t>Брикс</a:t>
            </a:r>
            <a:r>
              <a:rPr lang="ru-RU" dirty="0">
                <a:latin typeface="Arial" pitchFamily="34" charset="0"/>
                <a:cs typeface="Arial" pitchFamily="34" charset="0"/>
              </a:rPr>
              <a:t> и др.– своими работами (1865- 1900 гг.) впервые  заложили основы механики резания  металлов.</a:t>
            </a:r>
          </a:p>
          <a:p>
            <a:pPr algn="just"/>
            <a:r>
              <a:rPr lang="ru-RU" dirty="0">
                <a:latin typeface="Arial" pitchFamily="34" charset="0"/>
                <a:cs typeface="Arial" pitchFamily="34" charset="0"/>
              </a:rPr>
              <a:t>Новое направление в исследовании процесса резания </a:t>
            </a:r>
            <a:r>
              <a:rPr lang="ru-RU" dirty="0" smtClean="0">
                <a:latin typeface="Arial" pitchFamily="34" charset="0"/>
                <a:cs typeface="Arial" pitchFamily="34" charset="0"/>
              </a:rPr>
              <a:t>металлов </a:t>
            </a:r>
            <a:r>
              <a:rPr lang="ru-RU" dirty="0">
                <a:latin typeface="Arial" pitchFamily="34" charset="0"/>
                <a:cs typeface="Arial" pitchFamily="34" charset="0"/>
              </a:rPr>
              <a:t>было создано мастером-механиком Петербургского политехнического института Я. Г. Усачевым. Если И.А. Тиме и К.А. Зворыкина можно назвать основоположниками меха­ники процесса резания, то Я. Г.</a:t>
            </a:r>
            <a:r>
              <a:rPr lang="ru-RU" i="1" dirty="0">
                <a:latin typeface="Arial" pitchFamily="34" charset="0"/>
                <a:cs typeface="Arial" pitchFamily="34" charset="0"/>
              </a:rPr>
              <a:t> </a:t>
            </a:r>
            <a:r>
              <a:rPr lang="ru-RU" dirty="0">
                <a:latin typeface="Arial" pitchFamily="34" charset="0"/>
                <a:cs typeface="Arial" pitchFamily="34" charset="0"/>
              </a:rPr>
              <a:t>Усачева - основоположником физики резания металлов. Он впервые применил микроскоп при изучении процесса резания металлов. Это позволило ему доказать, что, кроме «плоскости скалывания» (установленной Тиме) имеют место «плоскости скольжения», представляющие собой кристаллографические сдвиги. </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214282" y="214290"/>
            <a:ext cx="8715436" cy="6463308"/>
          </a:xfrm>
          <a:prstGeom prst="rect">
            <a:avLst/>
          </a:prstGeom>
        </p:spPr>
        <p:txBody>
          <a:bodyPr wrap="square">
            <a:spAutoFit/>
          </a:bodyPr>
          <a:lstStyle/>
          <a:p>
            <a:pPr algn="just"/>
            <a:r>
              <a:rPr lang="ru-RU" dirty="0" smtClean="0">
                <a:latin typeface="Arial" pitchFamily="34" charset="0"/>
                <a:cs typeface="Arial" pitchFamily="34" charset="0"/>
              </a:rPr>
              <a:t>Я.Г. Усачев первый разработал методы измерения температур на поверхностях резца и экспериментально определил зависимость температур от скорости резания, глубины резания и подачи. В своих исследованиях Усачев применил калориметр и созданные им термопары (используемые и в наши дни). Он также создал теорию </a:t>
            </a:r>
            <a:r>
              <a:rPr lang="ru-RU" dirty="0" err="1" smtClean="0">
                <a:latin typeface="Arial" pitchFamily="34" charset="0"/>
                <a:cs typeface="Arial" pitchFamily="34" charset="0"/>
              </a:rPr>
              <a:t>наростообразования</a:t>
            </a:r>
            <a:r>
              <a:rPr lang="ru-RU" dirty="0" smtClean="0">
                <a:latin typeface="Arial" pitchFamily="34" charset="0"/>
                <a:cs typeface="Arial" pitchFamily="34" charset="0"/>
              </a:rPr>
              <a:t>, установил явление упрочнения (наклеп)  обработанной  поверхности.</a:t>
            </a:r>
          </a:p>
          <a:p>
            <a:pPr algn="just"/>
            <a:r>
              <a:rPr lang="ru-RU" dirty="0">
                <a:latin typeface="Arial" pitchFamily="34" charset="0"/>
                <a:cs typeface="Arial" pitchFamily="34" charset="0"/>
              </a:rPr>
              <a:t>В советское время (1918 – 1935) А.Н. Челюсткин своими исследованиями развил формулу К.А. Зворыкина для </a:t>
            </a:r>
            <a:r>
              <a:rPr lang="ru-RU" dirty="0" smtClean="0">
                <a:latin typeface="Arial" pitchFamily="34" charset="0"/>
                <a:cs typeface="Arial" pitchFamily="34" charset="0"/>
              </a:rPr>
              <a:t>определения </a:t>
            </a:r>
            <a:r>
              <a:rPr lang="ru-RU" dirty="0">
                <a:latin typeface="Arial" pitchFamily="34" charset="0"/>
                <a:cs typeface="Arial" pitchFamily="34" charset="0"/>
              </a:rPr>
              <a:t>силы резания, учтя влияние геометрических параметров резца  и  др.</a:t>
            </a:r>
          </a:p>
          <a:p>
            <a:pPr algn="just"/>
            <a:r>
              <a:rPr lang="ru-RU" dirty="0">
                <a:latin typeface="Arial" pitchFamily="34" charset="0"/>
                <a:cs typeface="Arial" pitchFamily="34" charset="0"/>
              </a:rPr>
              <a:t>В 1936 г. при Техническом Совете НКТП была создана Комиссия но резанию металлов в составе Е.П. </a:t>
            </a:r>
            <a:r>
              <a:rPr lang="ru-RU" dirty="0" err="1">
                <a:latin typeface="Arial" pitchFamily="34" charset="0"/>
                <a:cs typeface="Arial" pitchFamily="34" charset="0"/>
              </a:rPr>
              <a:t>Надеенской</a:t>
            </a:r>
            <a:r>
              <a:rPr lang="ru-RU" dirty="0">
                <a:latin typeface="Arial" pitchFamily="34" charset="0"/>
                <a:cs typeface="Arial" pitchFamily="34" charset="0"/>
              </a:rPr>
              <a:t> (председатель), А.И. Каширина, В.А. </a:t>
            </a:r>
            <a:r>
              <a:rPr lang="ru-RU" dirty="0" err="1">
                <a:latin typeface="Arial" pitchFamily="34" charset="0"/>
                <a:cs typeface="Arial" pitchFamily="34" charset="0"/>
              </a:rPr>
              <a:t>Кривоухова</a:t>
            </a:r>
            <a:r>
              <a:rPr lang="ru-RU" dirty="0">
                <a:latin typeface="Arial" pitchFamily="34" charset="0"/>
                <a:cs typeface="Arial" pitchFamily="34" charset="0"/>
              </a:rPr>
              <a:t>, И.М. Беспрозванного и С.Д. Тишина. В течение пяти лет Комиссия по резанию металлов являлась всесоюзным центром по планированию и координации всех научно-исследовательских работ по резанию металлов в Советском Союзе. За эти годы было выполнено около 250 научных исследований и обобщен опыт заводов</a:t>
            </a:r>
            <a:r>
              <a:rPr lang="ru-RU" dirty="0" smtClean="0">
                <a:latin typeface="Arial" pitchFamily="34" charset="0"/>
                <a:cs typeface="Arial" pitchFamily="34" charset="0"/>
              </a:rPr>
              <a:t>.</a:t>
            </a:r>
            <a:r>
              <a:rPr lang="ru-RU" dirty="0">
                <a:latin typeface="Arial" pitchFamily="34" charset="0"/>
                <a:cs typeface="Arial" pitchFamily="34" charset="0"/>
              </a:rPr>
              <a:t> Исследования проводились коллективами, </a:t>
            </a:r>
            <a:r>
              <a:rPr lang="ru-RU" dirty="0" smtClean="0">
                <a:latin typeface="Arial" pitchFamily="34" charset="0"/>
                <a:cs typeface="Arial" pitchFamily="34" charset="0"/>
              </a:rPr>
              <a:t>возглавляемыми </a:t>
            </a:r>
            <a:r>
              <a:rPr lang="ru-RU" dirty="0">
                <a:latin typeface="Arial" pitchFamily="34" charset="0"/>
                <a:cs typeface="Arial" pitchFamily="34" charset="0"/>
              </a:rPr>
              <a:t>А.В. Панкиным, С.Ф. Глебовым, В.Д. </a:t>
            </a:r>
            <a:r>
              <a:rPr lang="ru-RU" dirty="0" smtClean="0">
                <a:latin typeface="Arial" pitchFamily="34" charset="0"/>
                <a:cs typeface="Arial" pitchFamily="34" charset="0"/>
              </a:rPr>
              <a:t>Кузнецовым</a:t>
            </a:r>
            <a:r>
              <a:rPr lang="ru-RU" dirty="0">
                <a:latin typeface="Arial" pitchFamily="34" charset="0"/>
                <a:cs typeface="Arial" pitchFamily="34" charset="0"/>
              </a:rPr>
              <a:t>,   В.А. </a:t>
            </a:r>
            <a:r>
              <a:rPr lang="ru-RU" dirty="0" err="1">
                <a:latin typeface="Arial" pitchFamily="34" charset="0"/>
                <a:cs typeface="Arial" pitchFamily="34" charset="0"/>
              </a:rPr>
              <a:t>Кривоуховым</a:t>
            </a:r>
            <a:r>
              <a:rPr lang="ru-RU" dirty="0">
                <a:latin typeface="Arial" pitchFamily="34" charset="0"/>
                <a:cs typeface="Arial" pitchFamily="34" charset="0"/>
              </a:rPr>
              <a:t>, Н.И. </a:t>
            </a:r>
            <a:r>
              <a:rPr lang="ru-RU" dirty="0" err="1">
                <a:latin typeface="Arial" pitchFamily="34" charset="0"/>
                <a:cs typeface="Arial" pitchFamily="34" charset="0"/>
              </a:rPr>
              <a:t>Резниковым</a:t>
            </a:r>
            <a:r>
              <a:rPr lang="ru-RU" dirty="0">
                <a:latin typeface="Arial" pitchFamily="34" charset="0"/>
                <a:cs typeface="Arial" pitchFamily="34" charset="0"/>
              </a:rPr>
              <a:t>, М.Н. Лариным, П.П. Трудовым, П.А. </a:t>
            </a:r>
            <a:r>
              <a:rPr lang="ru-RU" dirty="0" err="1">
                <a:latin typeface="Arial" pitchFamily="34" charset="0"/>
                <a:cs typeface="Arial" pitchFamily="34" charset="0"/>
              </a:rPr>
              <a:t>Ребиндером</a:t>
            </a:r>
            <a:r>
              <a:rPr lang="ru-RU" dirty="0">
                <a:latin typeface="Arial" pitchFamily="34" charset="0"/>
                <a:cs typeface="Arial" pitchFamily="34" charset="0"/>
              </a:rPr>
              <a:t>  и  др</a:t>
            </a:r>
            <a:r>
              <a:rPr lang="ru-RU" dirty="0" smtClean="0">
                <a:latin typeface="Arial" pitchFamily="34" charset="0"/>
                <a:cs typeface="Arial" pitchFamily="34" charset="0"/>
              </a:rPr>
              <a:t>.</a:t>
            </a:r>
          </a:p>
          <a:p>
            <a:pPr algn="just"/>
            <a:r>
              <a:rPr lang="ru-RU" dirty="0">
                <a:latin typeface="Arial" pitchFamily="34" charset="0"/>
                <a:cs typeface="Arial" pitchFamily="34" charset="0"/>
              </a:rPr>
              <a:t>Комиссия по резанию металлов разработала единую </a:t>
            </a:r>
            <a:r>
              <a:rPr lang="ru-RU" dirty="0" smtClean="0">
                <a:latin typeface="Arial" pitchFamily="34" charset="0"/>
                <a:cs typeface="Arial" pitchFamily="34" charset="0"/>
              </a:rPr>
              <a:t>методику </a:t>
            </a:r>
            <a:r>
              <a:rPr lang="ru-RU" dirty="0">
                <a:latin typeface="Arial" pitchFamily="34" charset="0"/>
                <a:cs typeface="Arial" pitchFamily="34" charset="0"/>
              </a:rPr>
              <a:t>экспериментального исследования основных </a:t>
            </a:r>
            <a:r>
              <a:rPr lang="ru-RU" dirty="0" err="1">
                <a:latin typeface="Arial" pitchFamily="34" charset="0"/>
                <a:cs typeface="Arial" pitchFamily="34" charset="0"/>
              </a:rPr>
              <a:t>стойкостных</a:t>
            </a:r>
            <a:r>
              <a:rPr lang="ru-RU" dirty="0">
                <a:latin typeface="Arial" pitchFamily="34" charset="0"/>
                <a:cs typeface="Arial" pitchFamily="34" charset="0"/>
              </a:rPr>
              <a:t> и силовых зависимостей, справочные материалы по режимам резания для всех видов инструментов.</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7" name="Rectangle 1"/>
          <p:cNvSpPr>
            <a:spLocks noChangeArrowheads="1"/>
          </p:cNvSpPr>
          <p:nvPr/>
        </p:nvSpPr>
        <p:spPr bwMode="auto">
          <a:xfrm>
            <a:off x="214282" y="142852"/>
            <a:ext cx="8786874" cy="618630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0850" algn="just" defTabSz="914400" rtl="0" eaLnBrk="1" fontAlgn="base" latinLnBrk="0" hangingPunct="1">
              <a:lnSpc>
                <a:spcPct val="100000"/>
              </a:lnSpc>
              <a:spcBef>
                <a:spcPct val="0"/>
              </a:spcBef>
              <a:spcAft>
                <a:spcPct val="0"/>
              </a:spcAft>
              <a:buClrTx/>
              <a:buSzTx/>
              <a:buFontTx/>
              <a:buNone/>
              <a:tabLst/>
            </a:pPr>
            <a:r>
              <a:rPr kumimoji="0" lang="ru-RU"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Большое значение имело развитие инженерных методов расчета оптимальных режимов резания, которые позволяли сравнительно просто рассчитывать важные для практики характеристики   процесса  резания.</a:t>
            </a:r>
            <a:endParaRPr kumimoji="0" lang="ru-RU" b="0" i="0" u="none" strike="noStrike" cap="none" normalizeH="0" baseline="0" dirty="0" smtClean="0">
              <a:ln>
                <a:noFill/>
              </a:ln>
              <a:solidFill>
                <a:schemeClr val="tx1"/>
              </a:solidFill>
              <a:effectLst/>
              <a:latin typeface="Arial" pitchFamily="34" charset="0"/>
              <a:cs typeface="Arial"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ru-RU"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Как в довоенный период, так и в течение первого десятилетия после Великой Отечественной войны были проведены исследования по внедрению в производство твердосплавного инструмента, созданы новые марки твердых сплавов и их модификации.</a:t>
            </a:r>
            <a:endParaRPr kumimoji="0" lang="ru-RU" b="0" i="0" u="none" strike="noStrike" cap="none" normalizeH="0" baseline="0" dirty="0" smtClean="0">
              <a:ln>
                <a:noFill/>
              </a:ln>
              <a:solidFill>
                <a:schemeClr val="tx1"/>
              </a:solidFill>
              <a:effectLst/>
              <a:latin typeface="Arial" pitchFamily="34" charset="0"/>
              <a:cs typeface="Arial"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ru-RU"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Основы конструирования и расчета режущего инструмента разработаны коллективами Московского </a:t>
            </a:r>
            <a:r>
              <a:rPr kumimoji="0" lang="ru-RU"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станкоинструментального</a:t>
            </a:r>
            <a:r>
              <a:rPr kumimoji="0" lang="ru-RU"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института. Всесоюзного научно-исследовательского инструментального института (ВНИИ), Всесоюзного научно-исследовательского института абразивов и шлифования (ВНИИАШ), Московского высшего технического училища, заводов «Фрезер», Московского инструментального завода (МИЗ) и другими при непосредственном участии таких ученых, как И.И. </a:t>
            </a:r>
            <a:r>
              <a:rPr kumimoji="0" lang="ru-RU"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Семенченко</a:t>
            </a:r>
            <a:r>
              <a:rPr kumimoji="0" lang="ru-RU"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Г.И. Грановский,   В.М. Матюшин,  С.С. Четвериков   и  др.</a:t>
            </a:r>
          </a:p>
          <a:p>
            <a:pPr indent="450850" algn="just" eaLnBrk="0" fontAlgn="base" hangingPunct="0">
              <a:spcBef>
                <a:spcPct val="0"/>
              </a:spcBef>
              <a:spcAft>
                <a:spcPct val="0"/>
              </a:spcAft>
            </a:pPr>
            <a:r>
              <a:rPr lang="ru-RU" dirty="0">
                <a:latin typeface="Arial" pitchFamily="34" charset="0"/>
                <a:cs typeface="Arial" pitchFamily="34" charset="0"/>
              </a:rPr>
              <a:t>В послевоенные годы в машиностроении началось освоение новых типов турбин, двигателей, химических аппаратов, </a:t>
            </a:r>
            <a:r>
              <a:rPr lang="ru-RU" dirty="0" smtClean="0">
                <a:latin typeface="Arial" pitchFamily="34" charset="0"/>
                <a:cs typeface="Arial" pitchFamily="34" charset="0"/>
              </a:rPr>
              <a:t>атомных </a:t>
            </a:r>
            <a:r>
              <a:rPr lang="ru-RU" dirty="0">
                <a:latin typeface="Arial" pitchFamily="34" charset="0"/>
                <a:cs typeface="Arial" pitchFamily="34" charset="0"/>
              </a:rPr>
              <a:t>реакторов и другого оборудования, работающего при высоких температурах, в агрессивных средах и других </a:t>
            </a:r>
            <a:r>
              <a:rPr lang="ru-RU" dirty="0" smtClean="0">
                <a:latin typeface="Arial" pitchFamily="34" charset="0"/>
                <a:cs typeface="Arial" pitchFamily="34" charset="0"/>
              </a:rPr>
              <a:t>специфических </a:t>
            </a:r>
            <a:r>
              <a:rPr lang="ru-RU" dirty="0">
                <a:latin typeface="Arial" pitchFamily="34" charset="0"/>
                <a:cs typeface="Arial" pitchFamily="34" charset="0"/>
              </a:rPr>
              <a:t>условиях. В связи с этим возникла необходимость обработки большого количества деталей из новых </a:t>
            </a:r>
            <a:r>
              <a:rPr lang="ru-RU" dirty="0" smtClean="0">
                <a:latin typeface="Arial" pitchFamily="34" charset="0"/>
                <a:cs typeface="Arial" pitchFamily="34" charset="0"/>
              </a:rPr>
              <a:t>жаропрочных</a:t>
            </a:r>
            <a:r>
              <a:rPr lang="ru-RU" dirty="0">
                <a:latin typeface="Arial" pitchFamily="34" charset="0"/>
                <a:cs typeface="Arial" pitchFamily="34" charset="0"/>
              </a:rPr>
              <a:t>, нержавеющих, эрозионно-стойких, тугоплавких и других специальных сталей и сплавов.</a:t>
            </a:r>
          </a:p>
          <a:p>
            <a:pPr marL="0" marR="0" lvl="0" indent="450850" algn="just" defTabSz="914400" rtl="0" eaLnBrk="0" fontAlgn="base" latinLnBrk="0" hangingPunct="0">
              <a:lnSpc>
                <a:spcPct val="100000"/>
              </a:lnSpc>
              <a:spcBef>
                <a:spcPct val="0"/>
              </a:spcBef>
              <a:spcAft>
                <a:spcPct val="0"/>
              </a:spcAft>
              <a:buClrTx/>
              <a:buSzTx/>
              <a:buFontTx/>
              <a:buNone/>
              <a:tabLst/>
            </a:pPr>
            <a:endParaRPr kumimoji="0" lang="ru-RU"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1"/>
          <p:cNvSpPr>
            <a:spLocks noChangeArrowheads="1"/>
          </p:cNvSpPr>
          <p:nvPr/>
        </p:nvSpPr>
        <p:spPr bwMode="auto">
          <a:xfrm>
            <a:off x="142844" y="71414"/>
            <a:ext cx="8858312" cy="646330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0850" algn="just" defTabSz="914400" rtl="0" eaLnBrk="1" fontAlgn="base" latinLnBrk="0" hangingPunct="1">
              <a:lnSpc>
                <a:spcPct val="100000"/>
              </a:lnSpc>
              <a:spcBef>
                <a:spcPct val="0"/>
              </a:spcBef>
              <a:spcAft>
                <a:spcPct val="0"/>
              </a:spcAft>
              <a:buClrTx/>
              <a:buSzTx/>
              <a:buFontTx/>
              <a:buNone/>
              <a:tabLst/>
            </a:pPr>
            <a:r>
              <a:rPr kumimoji="0" lang="ru-RU"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Благодаря трудам В.А. </a:t>
            </a:r>
            <a:r>
              <a:rPr kumimoji="0" lang="ru-RU"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Кривоухова</a:t>
            </a:r>
            <a:r>
              <a:rPr kumimoji="0" lang="ru-RU"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Г.И. Грановского, Н.Н. </a:t>
            </a:r>
            <a:r>
              <a:rPr kumimoji="0" lang="ru-RU"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Зорева</a:t>
            </a:r>
            <a:r>
              <a:rPr kumimoji="0" lang="ru-RU"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А.И. Исаева, Т.Н. </a:t>
            </a:r>
            <a:r>
              <a:rPr kumimoji="0" lang="ru-RU"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Лоладзе</a:t>
            </a:r>
            <a:r>
              <a:rPr kumimoji="0" lang="ru-RU"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А.М. Розенберга, М.И. Клушина, В. Н. </a:t>
            </a:r>
            <a:r>
              <a:rPr kumimoji="0" lang="ru-RU"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Подураева</a:t>
            </a:r>
            <a:r>
              <a:rPr kumimoji="0" lang="ru-RU"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М.Ф. Полетика, Н.В. </a:t>
            </a:r>
            <a:r>
              <a:rPr kumimoji="0" lang="ru-RU"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Талантова</a:t>
            </a:r>
            <a:r>
              <a:rPr kumimoji="0" lang="ru-RU"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А.Д. Макарова, С.С. Силина, В.Ф. Боброва, А.Н. </a:t>
            </a:r>
            <a:r>
              <a:rPr kumimoji="0" lang="ru-RU"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Резникова</a:t>
            </a:r>
            <a:r>
              <a:rPr kumimoji="0" lang="ru-RU"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и других ученых были созданы теоретические основы процесса  резания.</a:t>
            </a:r>
            <a:endParaRPr kumimoji="0" lang="ru-RU" b="0" i="0" u="none" strike="noStrike" cap="none" normalizeH="0" baseline="0" dirty="0" smtClean="0">
              <a:ln>
                <a:noFill/>
              </a:ln>
              <a:solidFill>
                <a:schemeClr val="tx1"/>
              </a:solidFill>
              <a:effectLst/>
              <a:latin typeface="Arial" pitchFamily="34" charset="0"/>
              <a:cs typeface="Arial" pitchFamily="34" charset="0"/>
            </a:endParaRPr>
          </a:p>
          <a:p>
            <a:pPr marL="0" marR="0" lvl="0" indent="450850" algn="l" defTabSz="914400" rtl="0" eaLnBrk="0" fontAlgn="base" latinLnBrk="0" hangingPunct="0">
              <a:lnSpc>
                <a:spcPct val="100000"/>
              </a:lnSpc>
              <a:spcBef>
                <a:spcPct val="0"/>
              </a:spcBef>
              <a:spcAft>
                <a:spcPct val="0"/>
              </a:spcAft>
              <a:buClrTx/>
              <a:buSzTx/>
              <a:buFontTx/>
              <a:buNone/>
              <a:tabLst/>
            </a:pPr>
            <a:r>
              <a:rPr kumimoji="0" lang="ru-RU"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1. Общие сведения о резании материалов</a:t>
            </a:r>
            <a:endParaRPr kumimoji="0" lang="ru-RU" b="0" i="0" u="none" strike="noStrike" cap="none" normalizeH="0" baseline="0" dirty="0" smtClean="0">
              <a:ln>
                <a:noFill/>
              </a:ln>
              <a:solidFill>
                <a:schemeClr val="tx1"/>
              </a:solidFill>
              <a:effectLst/>
              <a:latin typeface="Arial" pitchFamily="34" charset="0"/>
              <a:cs typeface="Arial" pitchFamily="34" charset="0"/>
            </a:endParaRPr>
          </a:p>
          <a:p>
            <a:pPr marL="0" marR="0" lvl="0" indent="450850" algn="l" defTabSz="914400" rtl="0" eaLnBrk="0" fontAlgn="base" latinLnBrk="0" hangingPunct="0">
              <a:lnSpc>
                <a:spcPct val="100000"/>
              </a:lnSpc>
              <a:spcBef>
                <a:spcPct val="0"/>
              </a:spcBef>
              <a:spcAft>
                <a:spcPct val="0"/>
              </a:spcAft>
              <a:buClrTx/>
              <a:buSzTx/>
              <a:buFontTx/>
              <a:buNone/>
              <a:tabLst/>
            </a:pPr>
            <a:r>
              <a:rPr kumimoji="0" lang="ru-RU"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1.1. Виды обработки материалов резанием</a:t>
            </a:r>
            <a:endParaRPr kumimoji="0" lang="ru-RU" b="0" i="0" u="none" strike="noStrike" cap="none" normalizeH="0" baseline="0" dirty="0" smtClean="0">
              <a:ln>
                <a:noFill/>
              </a:ln>
              <a:solidFill>
                <a:schemeClr val="tx1"/>
              </a:solidFill>
              <a:effectLst/>
              <a:latin typeface="Arial" pitchFamily="34" charset="0"/>
              <a:cs typeface="Arial"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ru-RU" b="0" i="1" u="none" strike="noStrike" cap="none" normalizeH="0" baseline="0" dirty="0" smtClean="0">
                <a:ln>
                  <a:noFill/>
                </a:ln>
                <a:solidFill>
                  <a:schemeClr val="tx1"/>
                </a:solidFill>
                <a:effectLst/>
                <a:latin typeface="Arial" pitchFamily="34" charset="0"/>
                <a:ea typeface="Times New Roman" pitchFamily="18" charset="0"/>
                <a:cs typeface="Arial" pitchFamily="34" charset="0"/>
              </a:rPr>
              <a:t>Процесс резания</a:t>
            </a:r>
            <a:r>
              <a:rPr kumimoji="0" lang="ru-RU"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 </a:t>
            </a:r>
            <a:r>
              <a:rPr kumimoji="0" lang="ru-RU"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это</a:t>
            </a:r>
            <a:r>
              <a:rPr kumimoji="0" lang="ru-RU"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ru-RU"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последовательное срезание металла заготовки режущим инструментом, удаление его в виде стружки с целью получения детали определенной формы и размеров, заданных чертежом, и обеспечения определенного технологией качества поверхности.</a:t>
            </a:r>
            <a:endParaRPr kumimoji="0" lang="ru-RU" b="0" i="0" u="none" strike="noStrike" cap="none" normalizeH="0" baseline="0" dirty="0" smtClean="0">
              <a:ln>
                <a:noFill/>
              </a:ln>
              <a:solidFill>
                <a:schemeClr val="tx1"/>
              </a:solidFill>
              <a:effectLst/>
              <a:latin typeface="Arial" pitchFamily="34" charset="0"/>
              <a:cs typeface="Arial"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ru-RU"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Существует множество видов обработки материалов резанием, различающихся конструкцией инструментов и станков, а также кинематикой относительного движения инструментов и заготовок. Из них наибольшее распространение получили следующие виды обработки:</a:t>
            </a:r>
            <a:endParaRPr kumimoji="0" lang="ru-RU" b="0" i="0" u="none" strike="noStrike" cap="none" normalizeH="0" baseline="0" dirty="0" smtClean="0">
              <a:ln>
                <a:noFill/>
              </a:ln>
              <a:solidFill>
                <a:schemeClr val="tx1"/>
              </a:solidFill>
              <a:effectLst/>
              <a:latin typeface="Arial" pitchFamily="34" charset="0"/>
              <a:cs typeface="Arial" pitchFamily="34" charset="0"/>
            </a:endParaRPr>
          </a:p>
          <a:p>
            <a:pPr marL="0" marR="0" lvl="0" indent="450850" algn="l" defTabSz="914400" rtl="0" eaLnBrk="0" fontAlgn="base" latinLnBrk="0" hangingPunct="0">
              <a:lnSpc>
                <a:spcPct val="100000"/>
              </a:lnSpc>
              <a:spcBef>
                <a:spcPct val="0"/>
              </a:spcBef>
              <a:spcAft>
                <a:spcPct val="0"/>
              </a:spcAft>
              <a:buClrTx/>
              <a:buSzTx/>
              <a:buFontTx/>
              <a:buNone/>
              <a:tabLst/>
            </a:pPr>
            <a:r>
              <a:rPr kumimoji="0" lang="ru-RU"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лезвийная обработка точением, фрезерованием, протягиванием;</a:t>
            </a:r>
            <a:endParaRPr kumimoji="0" lang="ru-RU" b="0" i="0" u="none" strike="noStrike" cap="none" normalizeH="0" baseline="0" dirty="0" smtClean="0">
              <a:ln>
                <a:noFill/>
              </a:ln>
              <a:solidFill>
                <a:schemeClr val="tx1"/>
              </a:solidFill>
              <a:effectLst/>
              <a:latin typeface="Arial" pitchFamily="34" charset="0"/>
              <a:cs typeface="Arial"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ru-RU"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обработка осевыми инструментами (сверлами, зенкерами и развертками);</a:t>
            </a:r>
            <a:endParaRPr kumimoji="0" lang="ru-RU" b="0" i="0" u="none" strike="noStrike" cap="none" normalizeH="0" baseline="0" dirty="0" smtClean="0">
              <a:ln>
                <a:noFill/>
              </a:ln>
              <a:solidFill>
                <a:schemeClr val="tx1"/>
              </a:solidFill>
              <a:effectLst/>
              <a:latin typeface="Arial" pitchFamily="34" charset="0"/>
              <a:cs typeface="Arial" pitchFamily="34" charset="0"/>
            </a:endParaRPr>
          </a:p>
          <a:p>
            <a:pPr marL="0" marR="0" lvl="0" indent="450850" algn="l" defTabSz="914400" rtl="0" eaLnBrk="0" fontAlgn="base" latinLnBrk="0" hangingPunct="0">
              <a:lnSpc>
                <a:spcPct val="100000"/>
              </a:lnSpc>
              <a:spcBef>
                <a:spcPct val="0"/>
              </a:spcBef>
              <a:spcAft>
                <a:spcPct val="0"/>
              </a:spcAft>
              <a:buClrTx/>
              <a:buSzTx/>
              <a:buFontTx/>
              <a:buNone/>
              <a:tabLst/>
            </a:pPr>
            <a:r>
              <a:rPr kumimoji="0" lang="ru-RU"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нарезание </a:t>
            </a:r>
            <a:r>
              <a:rPr kumimoji="0" lang="ru-RU"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резьб</a:t>
            </a:r>
            <a:r>
              <a:rPr kumimoji="0" lang="ru-RU"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и зубчатых колес;</a:t>
            </a:r>
            <a:endParaRPr kumimoji="0" lang="ru-RU" b="0" i="0" u="none" strike="noStrike" cap="none" normalizeH="0" baseline="0" dirty="0" smtClean="0">
              <a:ln>
                <a:noFill/>
              </a:ln>
              <a:solidFill>
                <a:schemeClr val="tx1"/>
              </a:solidFill>
              <a:effectLst/>
              <a:latin typeface="Arial" pitchFamily="34" charset="0"/>
              <a:cs typeface="Arial" pitchFamily="34" charset="0"/>
            </a:endParaRPr>
          </a:p>
          <a:p>
            <a:pPr marL="0" marR="0" lvl="0" indent="450850" algn="l" defTabSz="914400" rtl="0" eaLnBrk="0" fontAlgn="base" latinLnBrk="0" hangingPunct="0">
              <a:lnSpc>
                <a:spcPct val="100000"/>
              </a:lnSpc>
              <a:spcBef>
                <a:spcPct val="0"/>
              </a:spcBef>
              <a:spcAft>
                <a:spcPct val="0"/>
              </a:spcAft>
              <a:buClrTx/>
              <a:buSzTx/>
              <a:buFontTx/>
              <a:buNone/>
              <a:tabLst/>
            </a:pPr>
            <a:r>
              <a:rPr kumimoji="0" lang="ru-RU"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абразивная обработка шлифованием.</a:t>
            </a:r>
            <a:endParaRPr kumimoji="0" lang="ru-RU" b="0" i="0" u="none" strike="noStrike" cap="none" normalizeH="0" baseline="0" dirty="0" smtClean="0">
              <a:ln>
                <a:noFill/>
              </a:ln>
              <a:solidFill>
                <a:schemeClr val="tx1"/>
              </a:solidFill>
              <a:effectLst/>
              <a:latin typeface="Arial" pitchFamily="34" charset="0"/>
              <a:cs typeface="Arial"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ru-RU"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Весь существующий режущий инструмент делится на два класса – лезвийный и абразивный инструмент.</a:t>
            </a: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ru-RU"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Лезвийный режущий инструмент состоит из державки или корпуса и одного или нескольких режущих зубьев. </a:t>
            </a:r>
            <a:endParaRPr kumimoji="0" lang="ru-RU"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214282" y="214290"/>
            <a:ext cx="8786874" cy="1477328"/>
          </a:xfrm>
          <a:prstGeom prst="rect">
            <a:avLst/>
          </a:prstGeom>
        </p:spPr>
        <p:txBody>
          <a:bodyPr wrap="square">
            <a:spAutoFit/>
          </a:bodyPr>
          <a:lstStyle/>
          <a:p>
            <a:pPr algn="just"/>
            <a:r>
              <a:rPr kumimoji="0" lang="ru-RU"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Любой режущий зуб в своей основе состоит из передней и задней поверхностей, при  пересечении которых формируется режущая кромка (режущее лезвие). </a:t>
            </a:r>
            <a:r>
              <a:rPr kumimoji="0" lang="ru-RU"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Наивыгоднейшей</a:t>
            </a:r>
            <a:r>
              <a:rPr kumimoji="0" lang="ru-RU"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формой режущего зуба является </a:t>
            </a:r>
            <a:r>
              <a:rPr kumimoji="0" lang="ru-RU" b="0" i="1" u="none" strike="noStrike" cap="none" normalizeH="0" baseline="0" dirty="0" smtClean="0">
                <a:ln>
                  <a:noFill/>
                </a:ln>
                <a:solidFill>
                  <a:schemeClr val="tx1"/>
                </a:solidFill>
                <a:effectLst/>
                <a:latin typeface="Arial" pitchFamily="34" charset="0"/>
                <a:ea typeface="Times New Roman" pitchFamily="18" charset="0"/>
                <a:cs typeface="Arial" pitchFamily="34" charset="0"/>
              </a:rPr>
              <a:t>клин</a:t>
            </a:r>
            <a:r>
              <a:rPr kumimoji="0" lang="ru-RU"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ru-RU"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(рис. 1). Форма</a:t>
            </a:r>
            <a:r>
              <a:rPr kumimoji="0" lang="ru-RU"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ru-RU"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клина может быть самой различной (острой, тупой, несимметричной и т.д.) и зависит от конструкции режущего инструмента.</a:t>
            </a:r>
            <a:r>
              <a:rPr kumimoji="0" lang="ru-RU" b="0" i="0" u="none" strike="noStrike" cap="none" normalizeH="0" baseline="0" dirty="0" smtClean="0">
                <a:ln>
                  <a:noFill/>
                </a:ln>
                <a:solidFill>
                  <a:schemeClr val="tx1"/>
                </a:solidFill>
                <a:effectLst/>
                <a:latin typeface="Arial" pitchFamily="34" charset="0"/>
                <a:cs typeface="Arial" pitchFamily="34" charset="0"/>
              </a:rPr>
              <a:t> </a:t>
            </a:r>
            <a:endParaRPr lang="ru-RU" dirty="0"/>
          </a:p>
        </p:txBody>
      </p:sp>
      <p:sp>
        <p:nvSpPr>
          <p:cNvPr id="19458"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19457" name="Object 1"/>
          <p:cNvGraphicFramePr>
            <a:graphicFrameLocks noChangeAspect="1"/>
          </p:cNvGraphicFramePr>
          <p:nvPr/>
        </p:nvGraphicFramePr>
        <p:xfrm>
          <a:off x="1928794" y="1785926"/>
          <a:ext cx="4842442" cy="2733045"/>
        </p:xfrm>
        <a:graphic>
          <a:graphicData uri="http://schemas.openxmlformats.org/presentationml/2006/ole">
            <p:oleObj spid="_x0000_s19457" r:id="rId3" imgW="2900178" imgH="1636571" progId="CorelPhotoPaint.Image.7">
              <p:embed/>
            </p:oleObj>
          </a:graphicData>
        </a:graphic>
      </p:graphicFrame>
      <p:sp>
        <p:nvSpPr>
          <p:cNvPr id="8" name="Прямоугольник 7"/>
          <p:cNvSpPr/>
          <p:nvPr/>
        </p:nvSpPr>
        <p:spPr>
          <a:xfrm>
            <a:off x="3071802" y="4714884"/>
            <a:ext cx="2433871" cy="369332"/>
          </a:xfrm>
          <a:prstGeom prst="rect">
            <a:avLst/>
          </a:prstGeom>
        </p:spPr>
        <p:txBody>
          <a:bodyPr wrap="none">
            <a:spAutoFit/>
          </a:bodyPr>
          <a:lstStyle/>
          <a:p>
            <a:r>
              <a:rPr lang="ru-RU" spc="100" dirty="0" smtClean="0">
                <a:latin typeface="Times New Roman"/>
                <a:ea typeface="Times New Roman"/>
              </a:rPr>
              <a:t>Рис. 1.</a:t>
            </a:r>
            <a:r>
              <a:rPr lang="ru-RU" dirty="0" smtClean="0">
                <a:latin typeface="Times New Roman"/>
                <a:ea typeface="Times New Roman"/>
              </a:rPr>
              <a:t> Режущий клин</a:t>
            </a:r>
            <a:endParaRPr lang="ru-RU" dirty="0"/>
          </a:p>
        </p:txBody>
      </p:sp>
      <p:sp>
        <p:nvSpPr>
          <p:cNvPr id="9" name="Прямоугольник 8"/>
          <p:cNvSpPr/>
          <p:nvPr/>
        </p:nvSpPr>
        <p:spPr>
          <a:xfrm>
            <a:off x="285720" y="5143512"/>
            <a:ext cx="8715436" cy="1477328"/>
          </a:xfrm>
          <a:prstGeom prst="rect">
            <a:avLst/>
          </a:prstGeom>
        </p:spPr>
        <p:txBody>
          <a:bodyPr wrap="square">
            <a:spAutoFit/>
          </a:bodyPr>
          <a:lstStyle/>
          <a:p>
            <a:pPr algn="just"/>
            <a:r>
              <a:rPr lang="ru-RU" dirty="0">
                <a:latin typeface="Arial" pitchFamily="34" charset="0"/>
                <a:cs typeface="Arial" pitchFamily="34" charset="0"/>
              </a:rPr>
              <a:t>Абразивный режущий инструмент состоит из отдельных зерен абразивного материала (искусственного или естественного), объединенных в одно целое с помощью специальной связки. Он имеет форму кругов, головок, сегментов, брусков, лент и применяется при шлифовании, заточке, хонинговании, суперфинише и доводке</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Rectangle 1"/>
          <p:cNvSpPr>
            <a:spLocks noChangeArrowheads="1"/>
          </p:cNvSpPr>
          <p:nvPr/>
        </p:nvSpPr>
        <p:spPr bwMode="auto">
          <a:xfrm>
            <a:off x="142844" y="117693"/>
            <a:ext cx="8858312" cy="674030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0850" algn="just" defTabSz="914400" rtl="0" eaLnBrk="1" fontAlgn="base" latinLnBrk="0" hangingPunct="1">
              <a:lnSpc>
                <a:spcPct val="100000"/>
              </a:lnSpc>
              <a:spcBef>
                <a:spcPct val="0"/>
              </a:spcBef>
              <a:spcAft>
                <a:spcPct val="0"/>
              </a:spcAft>
              <a:buClrTx/>
              <a:buSzTx/>
              <a:buFontTx/>
              <a:buNone/>
              <a:tabLst/>
            </a:pPr>
            <a:r>
              <a:rPr kumimoji="0" lang="ru-RU"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Микротвердость</a:t>
            </a:r>
            <a:r>
              <a:rPr kumimoji="0" lang="ru-RU"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абразивного материала в среднем на порядок выше </a:t>
            </a:r>
            <a:r>
              <a:rPr kumimoji="0" lang="ru-RU"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микротвердости</a:t>
            </a:r>
            <a:r>
              <a:rPr kumimoji="0" lang="ru-RU"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любого конструкционного материала.</a:t>
            </a:r>
            <a:endParaRPr kumimoji="0" lang="ru-RU" b="0" i="0" u="none" strike="noStrike" cap="none" normalizeH="0" baseline="0" dirty="0" smtClean="0">
              <a:ln>
                <a:noFill/>
              </a:ln>
              <a:solidFill>
                <a:schemeClr val="tx1"/>
              </a:solidFill>
              <a:effectLst/>
              <a:latin typeface="Arial" pitchFamily="34" charset="0"/>
              <a:cs typeface="Arial"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ru-RU"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При всем многообразии лезвийных и абразивных инструментов в основе их взаимодействия с обрабатываемым материалом лежат общие закономерности процесса резания. Суть этих закономерностей можно изучить на примере простейшего однолезвийного инструмента – токарного резца.</a:t>
            </a:r>
          </a:p>
          <a:p>
            <a:endParaRPr lang="ru-RU" b="1" dirty="0" smtClean="0">
              <a:latin typeface="Arial" pitchFamily="34" charset="0"/>
              <a:cs typeface="Arial" pitchFamily="34" charset="0"/>
            </a:endParaRPr>
          </a:p>
          <a:p>
            <a:pPr algn="ctr"/>
            <a:r>
              <a:rPr lang="ru-RU" b="1" dirty="0" smtClean="0">
                <a:latin typeface="Arial" pitchFamily="34" charset="0"/>
                <a:cs typeface="Arial" pitchFamily="34" charset="0"/>
              </a:rPr>
              <a:t>1.2</a:t>
            </a:r>
            <a:r>
              <a:rPr lang="ru-RU" b="1" dirty="0">
                <a:latin typeface="Arial" pitchFamily="34" charset="0"/>
                <a:cs typeface="Arial" pitchFamily="34" charset="0"/>
              </a:rPr>
              <a:t>. Кинематика продольного точения, элементы режима резания. Геометрические параметры токарного резца</a:t>
            </a:r>
            <a:endParaRPr lang="ru-RU" dirty="0">
              <a:latin typeface="Arial" pitchFamily="34" charset="0"/>
              <a:cs typeface="Arial" pitchFamily="34" charset="0"/>
            </a:endParaRPr>
          </a:p>
          <a:p>
            <a:pPr algn="ctr"/>
            <a:r>
              <a:rPr lang="ru-RU" b="1" dirty="0">
                <a:latin typeface="Arial" pitchFamily="34" charset="0"/>
                <a:cs typeface="Arial" pitchFamily="34" charset="0"/>
              </a:rPr>
              <a:t> </a:t>
            </a:r>
            <a:r>
              <a:rPr lang="ru-RU" b="1" dirty="0" smtClean="0">
                <a:latin typeface="Arial" pitchFamily="34" charset="0"/>
                <a:cs typeface="Arial" pitchFamily="34" charset="0"/>
              </a:rPr>
              <a:t>Кинематика </a:t>
            </a:r>
            <a:r>
              <a:rPr lang="ru-RU" b="1" dirty="0">
                <a:latin typeface="Arial" pitchFamily="34" charset="0"/>
                <a:cs typeface="Arial" pitchFamily="34" charset="0"/>
              </a:rPr>
              <a:t>продольного точения, элементы режима резания</a:t>
            </a:r>
            <a:endParaRPr lang="ru-RU" dirty="0">
              <a:latin typeface="Arial" pitchFamily="34" charset="0"/>
              <a:cs typeface="Arial" pitchFamily="34" charset="0"/>
            </a:endParaRPr>
          </a:p>
          <a:p>
            <a:pPr algn="just"/>
            <a:r>
              <a:rPr lang="ru-RU" b="1" dirty="0">
                <a:latin typeface="Arial" pitchFamily="34" charset="0"/>
                <a:cs typeface="Arial" pitchFamily="34" charset="0"/>
              </a:rPr>
              <a:t> </a:t>
            </a:r>
            <a:r>
              <a:rPr lang="ru-RU" dirty="0" smtClean="0">
                <a:latin typeface="Arial" pitchFamily="34" charset="0"/>
                <a:cs typeface="Arial" pitchFamily="34" charset="0"/>
              </a:rPr>
              <a:t>Токарная </a:t>
            </a:r>
            <a:r>
              <a:rPr lang="ru-RU" dirty="0">
                <a:latin typeface="Arial" pitchFamily="34" charset="0"/>
                <a:cs typeface="Arial" pitchFamily="34" charset="0"/>
              </a:rPr>
              <a:t>обработка (точение) является наиболее распространенным методом обработки тел вращения, совершаемым резцами на станках токарной группы. Основными операциями токарной обработки являются: обточка, расточка, подрезка торцов, прорезка канавок, отрезка заготовок, снятие фасок, получение галтелей, нарезание </a:t>
            </a:r>
            <a:r>
              <a:rPr lang="ru-RU" dirty="0" err="1">
                <a:latin typeface="Arial" pitchFamily="34" charset="0"/>
                <a:cs typeface="Arial" pitchFamily="34" charset="0"/>
              </a:rPr>
              <a:t>резьб</a:t>
            </a:r>
            <a:r>
              <a:rPr lang="ru-RU" dirty="0">
                <a:latin typeface="Arial" pitchFamily="34" charset="0"/>
                <a:cs typeface="Arial" pitchFamily="34" charset="0"/>
              </a:rPr>
              <a:t> и т.д.</a:t>
            </a:r>
          </a:p>
          <a:p>
            <a:pPr algn="just"/>
            <a:r>
              <a:rPr lang="ru-RU" dirty="0">
                <a:latin typeface="Arial" pitchFamily="34" charset="0"/>
                <a:cs typeface="Arial" pitchFamily="34" charset="0"/>
              </a:rPr>
              <a:t>На заготовке подвергаемой обработке различают: обрабатываемую поверхность, обработанную поверхность и поверхность резания.</a:t>
            </a:r>
          </a:p>
          <a:p>
            <a:pPr algn="just"/>
            <a:r>
              <a:rPr lang="ru-RU" i="1" dirty="0">
                <a:latin typeface="Arial" pitchFamily="34" charset="0"/>
                <a:cs typeface="Arial" pitchFamily="34" charset="0"/>
              </a:rPr>
              <a:t>Обрабатываемая поверхность</a:t>
            </a:r>
            <a:r>
              <a:rPr lang="ru-RU" dirty="0">
                <a:latin typeface="Arial" pitchFamily="34" charset="0"/>
                <a:cs typeface="Arial" pitchFamily="34" charset="0"/>
              </a:rPr>
              <a:t> – это поверхность, с которой снимается припуск в процессе резания. </a:t>
            </a:r>
            <a:r>
              <a:rPr lang="ru-RU" i="1" dirty="0">
                <a:latin typeface="Arial" pitchFamily="34" charset="0"/>
                <a:cs typeface="Arial" pitchFamily="34" charset="0"/>
              </a:rPr>
              <a:t>Обработанная поверхность</a:t>
            </a:r>
            <a:r>
              <a:rPr lang="ru-RU" dirty="0">
                <a:latin typeface="Arial" pitchFamily="34" charset="0"/>
                <a:cs typeface="Arial" pitchFamily="34" charset="0"/>
              </a:rPr>
              <a:t> – это поверхность, образующаяся после снятия стружки. </a:t>
            </a:r>
            <a:r>
              <a:rPr lang="ru-RU" i="1" dirty="0">
                <a:latin typeface="Arial" pitchFamily="34" charset="0"/>
                <a:cs typeface="Arial" pitchFamily="34" charset="0"/>
              </a:rPr>
              <a:t>Поверхность резания</a:t>
            </a:r>
            <a:r>
              <a:rPr lang="ru-RU" dirty="0">
                <a:latin typeface="Arial" pitchFamily="34" charset="0"/>
                <a:cs typeface="Arial" pitchFamily="34" charset="0"/>
              </a:rPr>
              <a:t> – это поверхность, которая образуется режущим лезвием инструмента и является переходной между обрабатываемой и обработанной поверхностями. </a:t>
            </a:r>
          </a:p>
          <a:p>
            <a:pPr algn="just"/>
            <a:r>
              <a:rPr lang="ru-RU" dirty="0">
                <a:latin typeface="Arial" pitchFamily="34" charset="0"/>
                <a:cs typeface="Arial" pitchFamily="34" charset="0"/>
              </a:rPr>
              <a:t>На рис. 2. показаны основные поверхности заготовки и основные движения, необходимые для осуществления процесса резания при точении</a:t>
            </a:r>
            <a:r>
              <a:rPr lang="ru-RU" dirty="0" smtClean="0">
                <a:latin typeface="Arial" pitchFamily="34" charset="0"/>
                <a:cs typeface="Arial" pitchFamily="34" charset="0"/>
              </a:rPr>
              <a:t>.</a:t>
            </a:r>
            <a:endParaRPr kumimoji="0" lang="ru-RU"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21505" name="Object 1"/>
          <p:cNvGraphicFramePr>
            <a:graphicFrameLocks noChangeAspect="1"/>
          </p:cNvGraphicFramePr>
          <p:nvPr/>
        </p:nvGraphicFramePr>
        <p:xfrm>
          <a:off x="2143108" y="142852"/>
          <a:ext cx="4643470" cy="3743572"/>
        </p:xfrm>
        <a:graphic>
          <a:graphicData uri="http://schemas.openxmlformats.org/presentationml/2006/ole">
            <p:oleObj spid="_x0000_s21505" r:id="rId3" imgW="3835753" imgH="3085976" progId="CorelPhotoPaint.Image.7">
              <p:embed/>
            </p:oleObj>
          </a:graphicData>
        </a:graphic>
      </p:graphicFrame>
      <p:sp>
        <p:nvSpPr>
          <p:cNvPr id="8" name="Прямоугольник 7"/>
          <p:cNvSpPr/>
          <p:nvPr/>
        </p:nvSpPr>
        <p:spPr>
          <a:xfrm>
            <a:off x="1285852" y="4071942"/>
            <a:ext cx="6643734" cy="757130"/>
          </a:xfrm>
          <a:prstGeom prst="rect">
            <a:avLst/>
          </a:prstGeom>
        </p:spPr>
        <p:txBody>
          <a:bodyPr wrap="square">
            <a:spAutoFit/>
          </a:bodyPr>
          <a:lstStyle/>
          <a:p>
            <a:pPr algn="ctr">
              <a:lnSpc>
                <a:spcPct val="120000"/>
              </a:lnSpc>
              <a:spcAft>
                <a:spcPts val="0"/>
              </a:spcAft>
            </a:pPr>
            <a:r>
              <a:rPr lang="ru-RU" spc="100" dirty="0" smtClean="0">
                <a:latin typeface="Times New Roman"/>
                <a:ea typeface="Times New Roman"/>
              </a:rPr>
              <a:t>Рис. 2</a:t>
            </a:r>
            <a:r>
              <a:rPr lang="ru-RU" dirty="0" smtClean="0">
                <a:latin typeface="Times New Roman"/>
                <a:ea typeface="Times New Roman"/>
              </a:rPr>
              <a:t>. Основные поверхности заготовки и основные движения, необходимые для осуществления процесса резания</a:t>
            </a:r>
            <a:r>
              <a:rPr kumimoji="0" lang="ru-RU" sz="1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lang="ru-RU" dirty="0">
                <a:latin typeface="Times New Roman"/>
                <a:ea typeface="Times New Roman"/>
              </a:rPr>
              <a:t>при</a:t>
            </a:r>
            <a:r>
              <a:rPr kumimoji="0" lang="ru-RU"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lang="ru-RU" dirty="0">
                <a:latin typeface="Times New Roman"/>
                <a:ea typeface="Times New Roman"/>
              </a:rPr>
              <a:t>точении</a:t>
            </a:r>
          </a:p>
        </p:txBody>
      </p:sp>
      <p:sp>
        <p:nvSpPr>
          <p:cNvPr id="21508" name="Rectangle 4"/>
          <p:cNvSpPr>
            <a:spLocks noChangeArrowheads="1"/>
          </p:cNvSpPr>
          <p:nvPr/>
        </p:nvSpPr>
        <p:spPr bwMode="auto">
          <a:xfrm>
            <a:off x="214282" y="4857760"/>
            <a:ext cx="8786874" cy="175432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Для осуществления процесса резания необходимы как минимум следующие условия:</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а) инструмент должен иметь соответствующую форму и рациональную геометрию заточки;</a:t>
            </a:r>
            <a:r>
              <a:rPr kumimoji="0" lang="ru-RU" b="0" i="0" u="none" strike="noStrike" cap="none" normalizeH="0" baseline="0" dirty="0" smtClean="0">
                <a:ln>
                  <a:noFill/>
                </a:ln>
                <a:solidFill>
                  <a:schemeClr val="tx1"/>
                </a:solidFill>
                <a:effectLst/>
                <a:latin typeface="Arial" pitchFamily="34" charset="0"/>
                <a:cs typeface="Arial" pitchFamily="34" charset="0"/>
              </a:rPr>
              <a:t> </a:t>
            </a:r>
          </a:p>
          <a:p>
            <a:pPr lvl="0" eaLnBrk="0" fontAlgn="base" hangingPunct="0">
              <a:spcBef>
                <a:spcPct val="0"/>
              </a:spcBef>
              <a:spcAft>
                <a:spcPct val="0"/>
              </a:spcAft>
            </a:pPr>
            <a:r>
              <a:rPr lang="ru-RU" dirty="0">
                <a:latin typeface="Arial" pitchFamily="34" charset="0"/>
                <a:cs typeface="Arial" pitchFamily="34" charset="0"/>
              </a:rPr>
              <a:t>б) твердость режущей части инструмента должна быть значительно выше твердости обрабатываемого материала;</a:t>
            </a:r>
            <a:endParaRPr kumimoji="0" lang="ru-RU"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313</TotalTime>
  <Words>2896</Words>
  <Application>Microsoft Office PowerPoint</Application>
  <PresentationFormat>Экран (4:3)</PresentationFormat>
  <Paragraphs>105</Paragraphs>
  <Slides>17</Slides>
  <Notes>0</Notes>
  <HiddenSlides>0</HiddenSlides>
  <MMClips>0</MMClips>
  <ScaleCrop>false</ScaleCrop>
  <HeadingPairs>
    <vt:vector size="6" baseType="variant">
      <vt:variant>
        <vt:lpstr>Тема</vt:lpstr>
      </vt:variant>
      <vt:variant>
        <vt:i4>1</vt:i4>
      </vt:variant>
      <vt:variant>
        <vt:lpstr>Внедренные серверы OLE</vt:lpstr>
      </vt:variant>
      <vt:variant>
        <vt:i4>2</vt:i4>
      </vt:variant>
      <vt:variant>
        <vt:lpstr>Заголовки слайдов</vt:lpstr>
      </vt:variant>
      <vt:variant>
        <vt:i4>17</vt:i4>
      </vt:variant>
    </vt:vector>
  </HeadingPairs>
  <TitlesOfParts>
    <vt:vector size="20" baseType="lpstr">
      <vt:lpstr>Тема Office</vt:lpstr>
      <vt:lpstr>CorelPhotoPaint.Image.7</vt:lpstr>
      <vt:lpstr>Microsoft Equation 3.0</vt:lpstr>
      <vt:lpstr>Слайд 1</vt:lpstr>
      <vt:lpstr>Слайд 2</vt:lpstr>
      <vt:lpstr>Слайд 3</vt:lpstr>
      <vt:lpstr>Слайд 4</vt:lpstr>
      <vt:lpstr>Слайд 5</vt:lpstr>
      <vt:lpstr>Слайд 6</vt:lpstr>
      <vt:lpstr>Слайд 7</vt:lpstr>
      <vt:lpstr>Слайд 8</vt:lpstr>
      <vt:lpstr>Слайд 9</vt:lpstr>
      <vt:lpstr>Слайд 10</vt:lpstr>
      <vt:lpstr>Слайд 11</vt:lpstr>
      <vt:lpstr>Слайд 12</vt:lpstr>
      <vt:lpstr>Слайд 13</vt:lpstr>
      <vt:lpstr>Слайд 14</vt:lpstr>
      <vt:lpstr>Слайд 15</vt:lpstr>
      <vt:lpstr>Слайд 16</vt:lpstr>
      <vt:lpstr>Слайд 17</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Alex</dc:creator>
  <cp:lastModifiedBy>Alex</cp:lastModifiedBy>
  <cp:revision>32</cp:revision>
  <dcterms:created xsi:type="dcterms:W3CDTF">2021-09-01T04:14:35Z</dcterms:created>
  <dcterms:modified xsi:type="dcterms:W3CDTF">2021-09-01T09:28:27Z</dcterms:modified>
</cp:coreProperties>
</file>