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5" d="100"/>
          <a:sy n="115" d="100"/>
        </p:scale>
        <p:origin x="-11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png"/><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image" Target="../media/image35.wmf"/><Relationship Id="rId3" Type="http://schemas.openxmlformats.org/officeDocument/2006/relationships/image" Target="../media/image25.wmf"/><Relationship Id="rId7" Type="http://schemas.openxmlformats.org/officeDocument/2006/relationships/image" Target="../media/image29.wmf"/><Relationship Id="rId12" Type="http://schemas.openxmlformats.org/officeDocument/2006/relationships/image" Target="../media/image34.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11" Type="http://schemas.openxmlformats.org/officeDocument/2006/relationships/image" Target="../media/image33.wmf"/><Relationship Id="rId5" Type="http://schemas.openxmlformats.org/officeDocument/2006/relationships/image" Target="../media/image27.wmf"/><Relationship Id="rId10" Type="http://schemas.openxmlformats.org/officeDocument/2006/relationships/image" Target="../media/image32.wmf"/><Relationship Id="rId4" Type="http://schemas.openxmlformats.org/officeDocument/2006/relationships/image" Target="../media/image26.wmf"/><Relationship Id="rId9"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9E3A797-4946-4026-AF7D-425EBB81DA9D}" type="datetimeFigureOut">
              <a:rPr lang="ru-RU" smtClean="0"/>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9E3A797-4946-4026-AF7D-425EBB81DA9D}" type="datetimeFigureOut">
              <a:rPr lang="ru-RU" smtClean="0"/>
              <a:t>01.09.2021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9E3A797-4946-4026-AF7D-425EBB81DA9D}" type="datetimeFigureOut">
              <a:rPr lang="ru-RU" smtClean="0"/>
              <a:t>01.09.2021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E3A797-4946-4026-AF7D-425EBB81DA9D}" type="datetimeFigureOut">
              <a:rPr lang="ru-RU" smtClean="0"/>
              <a:t>01.09.2021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3A797-4946-4026-AF7D-425EBB81DA9D}" type="datetimeFigureOut">
              <a:rPr lang="ru-RU" smtClean="0"/>
              <a:t>01.09.2021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BF1FD-BBDB-454C-9E84-A2098734261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oleObject" Target="../embeddings/oleObject8.bin"/><Relationship Id="rId10" Type="http://schemas.openxmlformats.org/officeDocument/2006/relationships/oleObject" Target="../embeddings/oleObject13.bin"/><Relationship Id="rId4" Type="http://schemas.openxmlformats.org/officeDocument/2006/relationships/oleObject" Target="../embeddings/oleObject7.bin"/><Relationship Id="rId9" Type="http://schemas.openxmlformats.org/officeDocument/2006/relationships/oleObject" Target="../embeddings/oleObject1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oleObject" Target="../embeddings/oleObject33.bin"/><Relationship Id="rId3" Type="http://schemas.openxmlformats.org/officeDocument/2006/relationships/oleObject" Target="../embeddings/oleObject23.bin"/><Relationship Id="rId7" Type="http://schemas.openxmlformats.org/officeDocument/2006/relationships/oleObject" Target="../embeddings/oleObject27.bin"/><Relationship Id="rId12"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6.bin"/><Relationship Id="rId11" Type="http://schemas.openxmlformats.org/officeDocument/2006/relationships/oleObject" Target="../embeddings/oleObject31.bin"/><Relationship Id="rId5" Type="http://schemas.openxmlformats.org/officeDocument/2006/relationships/oleObject" Target="../embeddings/oleObject25.bin"/><Relationship Id="rId15" Type="http://schemas.openxmlformats.org/officeDocument/2006/relationships/oleObject" Target="../embeddings/oleObject35.bin"/><Relationship Id="rId10" Type="http://schemas.openxmlformats.org/officeDocument/2006/relationships/oleObject" Target="../embeddings/oleObject30.bin"/><Relationship Id="rId4" Type="http://schemas.openxmlformats.org/officeDocument/2006/relationships/oleObject" Target="../embeddings/oleObject24.bin"/><Relationship Id="rId9" Type="http://schemas.openxmlformats.org/officeDocument/2006/relationships/oleObject" Target="../embeddings/oleObject29.bin"/><Relationship Id="rId14" Type="http://schemas.openxmlformats.org/officeDocument/2006/relationships/oleObject" Target="../embeddings/oleObject3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9.bin"/><Relationship Id="rId11" Type="http://schemas.openxmlformats.org/officeDocument/2006/relationships/oleObject" Target="../embeddings/oleObject44.bin"/><Relationship Id="rId5" Type="http://schemas.openxmlformats.org/officeDocument/2006/relationships/oleObject" Target="../embeddings/oleObject38.bin"/><Relationship Id="rId10" Type="http://schemas.openxmlformats.org/officeDocument/2006/relationships/oleObject" Target="../embeddings/oleObject43.bin"/><Relationship Id="rId4" Type="http://schemas.openxmlformats.org/officeDocument/2006/relationships/oleObject" Target="../embeddings/oleObject37.bin"/><Relationship Id="rId9" Type="http://schemas.openxmlformats.org/officeDocument/2006/relationships/oleObject" Target="../embeddings/oleObject42.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285728"/>
            <a:ext cx="878687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tab pos="274638" algn="l"/>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Лекция 1</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74638"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современном мировом машиностроительном производстве обработка резанием играет ведущую роль, что обеспечивается ее неоспоримыми преимуществами по сравнению с другими методами обработки материалов. Главными из них являются: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74638"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высокая универсальность, что позволяет изготавливать детали разнообразных форм и размеров из различных материалов;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74638"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высокая точность обработки, обеспечивающая точность размеров на уровне 6-го квалитета по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ISO</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выше. Наряду с высокой точностью методы обработки резанием обеспечивают высокое качество поверхности детали по показателям шероховатости и волнистости;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74638"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высокая экономичность и гибкость процессов обработки резанием.</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74638"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Несмотря на имеющиеся достижения в использовании методов литья и обработки давлением для окончательной обработки деталей, особенно в условиях массового производства, обработка резанием, лезвийная и абразивная, и в обозримом будущем будет превалировать при изготовлении деталей машин.</a:t>
            </a:r>
          </a:p>
          <a:p>
            <a:pPr lvl="0" indent="450850" algn="just" eaLnBrk="0" fontAlgn="base" hangingPunct="0">
              <a:spcBef>
                <a:spcPct val="0"/>
              </a:spcBef>
              <a:spcAft>
                <a:spcPct val="0"/>
              </a:spcAft>
              <a:tabLst>
                <a:tab pos="274638" algn="l"/>
              </a:tabLst>
            </a:pPr>
            <a:r>
              <a:rPr lang="ru-RU" dirty="0">
                <a:latin typeface="Arial" pitchFamily="34" charset="0"/>
                <a:cs typeface="Arial" pitchFamily="34" charset="0"/>
              </a:rPr>
              <a:t>Главной задачей современного машиностроительного </a:t>
            </a:r>
            <a:r>
              <a:rPr lang="ru-RU" dirty="0" smtClean="0">
                <a:latin typeface="Arial" pitchFamily="34" charset="0"/>
                <a:cs typeface="Arial" pitchFamily="34" charset="0"/>
              </a:rPr>
              <a:t>производства </a:t>
            </a:r>
            <a:r>
              <a:rPr lang="ru-RU" dirty="0">
                <a:latin typeface="Arial" pitchFamily="34" charset="0"/>
                <a:cs typeface="Arial" pitchFamily="34" charset="0"/>
              </a:rPr>
              <a:t>является обеспечение выпуска высококачественной, </a:t>
            </a:r>
            <a:r>
              <a:rPr lang="ru-RU" dirty="0" smtClean="0">
                <a:latin typeface="Arial" pitchFamily="34" charset="0"/>
                <a:cs typeface="Arial" pitchFamily="34" charset="0"/>
              </a:rPr>
              <a:t>конкурентоспособной </a:t>
            </a:r>
            <a:r>
              <a:rPr lang="ru-RU" dirty="0">
                <a:latin typeface="Arial" pitchFamily="34" charset="0"/>
                <a:cs typeface="Arial" pitchFamily="34" charset="0"/>
              </a:rPr>
              <a:t>техники. Качество и точность получаемых деталей при заданных параметрах производительности и экономичности </a:t>
            </a:r>
            <a:r>
              <a:rPr lang="ru-RU" dirty="0" smtClean="0">
                <a:latin typeface="Arial" pitchFamily="34" charset="0"/>
                <a:cs typeface="Arial" pitchFamily="34" charset="0"/>
              </a:rPr>
              <a:t>сегодня </a:t>
            </a:r>
            <a:r>
              <a:rPr lang="ru-RU" dirty="0">
                <a:latin typeface="Arial" pitchFamily="34" charset="0"/>
                <a:cs typeface="Arial" pitchFamily="34" charset="0"/>
              </a:rPr>
              <a:t>достигаются исключительно на операциях обработки резанием.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42844" y="142852"/>
            <a:ext cx="8858312" cy="66018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инструмент и заготовка в процессе резания должны перемещаться друг относительно друга строго по заданным траекториям;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 все взаимные перемещения должны происходить с определенными скоростями главного движения резания и движения подачи в зависимости от различных технологических факторов и условий обработки.</a:t>
            </a:r>
            <a:r>
              <a:rPr kumimoji="0" lang="ru-RU" b="0" i="0" u="none" strike="noStrike" cap="none" normalizeH="0" baseline="0" dirty="0" smtClean="0">
                <a:ln>
                  <a:noFill/>
                </a:ln>
                <a:solidFill>
                  <a:schemeClr val="tx1"/>
                </a:solidFill>
                <a:effectLst/>
                <a:latin typeface="Arial" pitchFamily="34" charset="0"/>
                <a:cs typeface="Arial" pitchFamily="34" charset="0"/>
              </a:rPr>
              <a:t> </a:t>
            </a:r>
          </a:p>
          <a:p>
            <a:pPr algn="just" eaLnBrk="0" fontAlgn="base" hangingPunct="0">
              <a:spcBef>
                <a:spcPct val="0"/>
              </a:spcBef>
              <a:spcAft>
                <a:spcPct val="0"/>
              </a:spcAft>
            </a:pPr>
            <a:r>
              <a:rPr lang="ru-RU" dirty="0">
                <a:latin typeface="Arial" pitchFamily="34" charset="0"/>
                <a:cs typeface="Arial" pitchFamily="34" charset="0"/>
              </a:rPr>
              <a:t>Для осуществления процесса резания необходимо иметь как минимум два движения, а именно: главное движение резания и движение подачи. </a:t>
            </a:r>
            <a:r>
              <a:rPr lang="ru-RU" i="1" dirty="0">
                <a:latin typeface="Arial" pitchFamily="34" charset="0"/>
                <a:cs typeface="Arial" pitchFamily="34" charset="0"/>
              </a:rPr>
              <a:t>Главное движение резания</a:t>
            </a:r>
            <a:r>
              <a:rPr lang="ru-RU" dirty="0">
                <a:latin typeface="Arial" pitchFamily="34" charset="0"/>
                <a:cs typeface="Arial" pitchFamily="34" charset="0"/>
              </a:rPr>
              <a:t> </a:t>
            </a:r>
            <a:r>
              <a:rPr lang="ru-RU" dirty="0" smtClean="0">
                <a:latin typeface="Arial" pitchFamily="34" charset="0"/>
                <a:cs typeface="Arial" pitchFamily="34" charset="0"/>
              </a:rPr>
              <a:t>(</a:t>
            </a:r>
            <a:r>
              <a:rPr lang="en-US" i="1" dirty="0" smtClean="0">
                <a:latin typeface="Arial" pitchFamily="34" charset="0"/>
                <a:cs typeface="Arial" pitchFamily="34" charset="0"/>
              </a:rPr>
              <a:t>D</a:t>
            </a:r>
            <a:r>
              <a:rPr lang="en-US" sz="1400" i="1" dirty="0" smtClean="0">
                <a:latin typeface="Arial" pitchFamily="34" charset="0"/>
                <a:cs typeface="Arial" pitchFamily="34" charset="0"/>
              </a:rPr>
              <a:t>r</a:t>
            </a:r>
            <a:r>
              <a:rPr lang="ru-RU" dirty="0" smtClean="0">
                <a:latin typeface="Arial" pitchFamily="34" charset="0"/>
                <a:cs typeface="Arial" pitchFamily="34" charset="0"/>
              </a:rPr>
              <a:t>) </a:t>
            </a:r>
            <a:r>
              <a:rPr lang="ru-RU" dirty="0">
                <a:latin typeface="Arial" pitchFamily="34" charset="0"/>
                <a:cs typeface="Arial" pitchFamily="34" charset="0"/>
              </a:rPr>
              <a:t>– это прямолинейное поступательное или вращательное движение заготовки или режущего инструмента, происходящее с наибольшей скоростью. </a:t>
            </a:r>
            <a:r>
              <a:rPr lang="ru-RU" i="1" dirty="0">
                <a:latin typeface="Arial" pitchFamily="34" charset="0"/>
                <a:cs typeface="Arial" pitchFamily="34" charset="0"/>
              </a:rPr>
              <a:t>Движение подачи</a:t>
            </a:r>
            <a:r>
              <a:rPr lang="ru-RU" b="1" dirty="0">
                <a:latin typeface="Arial" pitchFamily="34" charset="0"/>
                <a:cs typeface="Arial" pitchFamily="34" charset="0"/>
              </a:rPr>
              <a:t> </a:t>
            </a:r>
            <a:r>
              <a:rPr lang="en-US" i="1" dirty="0" smtClean="0">
                <a:latin typeface="Arial" pitchFamily="34" charset="0"/>
                <a:cs typeface="Arial" pitchFamily="34" charset="0"/>
              </a:rPr>
              <a:t>(D</a:t>
            </a:r>
            <a:r>
              <a:rPr lang="en-US" sz="1400" i="1" dirty="0" smtClean="0">
                <a:latin typeface="Arial" pitchFamily="34" charset="0"/>
                <a:cs typeface="Arial" pitchFamily="34" charset="0"/>
              </a:rPr>
              <a:t>s</a:t>
            </a:r>
            <a:r>
              <a:rPr lang="en-US" i="1" dirty="0" smtClean="0">
                <a:latin typeface="Arial" pitchFamily="34" charset="0"/>
                <a:cs typeface="Arial" pitchFamily="34" charset="0"/>
              </a:rPr>
              <a:t>)</a:t>
            </a:r>
            <a:r>
              <a:rPr lang="ru-RU" i="1" dirty="0" smtClean="0">
                <a:latin typeface="Arial" pitchFamily="34" charset="0"/>
                <a:cs typeface="Arial" pitchFamily="34" charset="0"/>
              </a:rPr>
              <a:t> </a:t>
            </a:r>
            <a:r>
              <a:rPr lang="ru-RU" dirty="0">
                <a:latin typeface="Arial" pitchFamily="34" charset="0"/>
                <a:cs typeface="Arial" pitchFamily="34" charset="0"/>
              </a:rPr>
              <a:t>– прямолинейное поступательное или вращательное движение режущего инструмента или заготовки, скорость которого меньше скорости главного движения резания и которое предназначено для того, чтобы распространить отделение слоя материала на всю обрабатываемую поверхность</a:t>
            </a:r>
            <a:r>
              <a:rPr lang="ru-RU" dirty="0" smtClean="0">
                <a:latin typeface="Arial" pitchFamily="34" charset="0"/>
                <a:cs typeface="Arial" pitchFamily="34" charset="0"/>
              </a:rPr>
              <a:t>.</a:t>
            </a:r>
            <a:endParaRPr lang="en-US" dirty="0" smtClean="0">
              <a:latin typeface="Arial" pitchFamily="34" charset="0"/>
              <a:cs typeface="Arial" pitchFamily="34" charset="0"/>
            </a:endParaRPr>
          </a:p>
          <a:p>
            <a:pPr algn="just"/>
            <a:r>
              <a:rPr lang="ru-RU" dirty="0">
                <a:latin typeface="Arial" pitchFamily="34" charset="0"/>
                <a:cs typeface="Arial" pitchFamily="34" charset="0"/>
              </a:rPr>
              <a:t>При обработке на токарных станках главное движение резания (вращение) совершает заготовка, а инструмент производит движение подачи (см. рис. 2). В случае работы на расточных, сверлильных и фрезерных станках, наоборот, главное движение совершают инструменты, а движение подачи может осуществлять как заготовка, так и инструмент.</a:t>
            </a:r>
          </a:p>
          <a:p>
            <a:pPr algn="just">
              <a:lnSpc>
                <a:spcPct val="150000"/>
              </a:lnSpc>
            </a:pPr>
            <a:r>
              <a:rPr lang="ru-RU" dirty="0">
                <a:latin typeface="Arial" pitchFamily="34" charset="0"/>
                <a:cs typeface="Arial" pitchFamily="34" charset="0"/>
              </a:rPr>
              <a:t>Скорость главного движения резания при точении задается в (м/мин), которая подсчитывается по </a:t>
            </a:r>
            <a:r>
              <a:rPr lang="ru-RU" dirty="0" smtClean="0">
                <a:latin typeface="Arial" pitchFamily="34" charset="0"/>
                <a:cs typeface="Arial" pitchFamily="34" charset="0"/>
              </a:rPr>
              <a:t>формуле</a:t>
            </a:r>
            <a:r>
              <a:rPr lang="en-US" dirty="0" smtClean="0">
                <a:latin typeface="Arial" pitchFamily="34" charset="0"/>
                <a:cs typeface="Arial" pitchFamily="34" charset="0"/>
              </a:rPr>
              <a:t>            </a:t>
            </a:r>
            <a:r>
              <a:rPr lang="ru-RU" dirty="0" smtClean="0">
                <a:latin typeface="Arial" pitchFamily="34" charset="0"/>
                <a:cs typeface="Arial" pitchFamily="34" charset="0"/>
              </a:rPr>
              <a:t> </a:t>
            </a:r>
            <a:r>
              <a:rPr lang="ru-RU" dirty="0">
                <a:latin typeface="Arial" pitchFamily="34" charset="0"/>
                <a:cs typeface="Arial" pitchFamily="34" charset="0"/>
              </a:rPr>
              <a:t>, где </a:t>
            </a:r>
            <a:r>
              <a:rPr lang="en-US" dirty="0" smtClean="0">
                <a:latin typeface="Arial" pitchFamily="34" charset="0"/>
                <a:cs typeface="Arial" pitchFamily="34" charset="0"/>
              </a:rPr>
              <a:t>    </a:t>
            </a:r>
            <a:r>
              <a:rPr lang="ru-RU" dirty="0" smtClean="0">
                <a:latin typeface="Arial" pitchFamily="34" charset="0"/>
                <a:cs typeface="Arial" pitchFamily="34" charset="0"/>
              </a:rPr>
              <a:t> </a:t>
            </a:r>
            <a:r>
              <a:rPr lang="ru-RU" dirty="0">
                <a:latin typeface="Arial" pitchFamily="34" charset="0"/>
                <a:cs typeface="Arial" pitchFamily="34" charset="0"/>
              </a:rPr>
              <a:t>– диаметр обрабатываемой </a:t>
            </a:r>
            <a:r>
              <a:rPr lang="ru-RU" dirty="0" smtClean="0">
                <a:latin typeface="Arial" pitchFamily="34" charset="0"/>
                <a:cs typeface="Arial" pitchFamily="34" charset="0"/>
              </a:rPr>
              <a:t>заготовки</a:t>
            </a:r>
            <a:r>
              <a:rPr lang="ru-RU" dirty="0">
                <a:latin typeface="Arial" pitchFamily="34" charset="0"/>
                <a:cs typeface="Arial" pitchFamily="34" charset="0"/>
              </a:rPr>
              <a:t>, мм</a:t>
            </a:r>
            <a:r>
              <a:rPr lang="ru-RU" dirty="0" smtClean="0">
                <a:latin typeface="Arial" pitchFamily="34" charset="0"/>
                <a:cs typeface="Arial" pitchFamily="34" charset="0"/>
              </a:rPr>
              <a:t>;</a:t>
            </a:r>
            <a:r>
              <a:rPr lang="en-US" dirty="0" smtClean="0">
                <a:latin typeface="Arial" pitchFamily="34" charset="0"/>
                <a:cs typeface="Arial" pitchFamily="34" charset="0"/>
              </a:rPr>
              <a:t>   </a:t>
            </a:r>
            <a:r>
              <a:rPr lang="ru-RU" dirty="0" smtClean="0">
                <a:latin typeface="Arial" pitchFamily="34" charset="0"/>
                <a:cs typeface="Arial" pitchFamily="34" charset="0"/>
              </a:rPr>
              <a:t>  </a:t>
            </a:r>
            <a:r>
              <a:rPr lang="ru-RU" dirty="0">
                <a:latin typeface="Arial" pitchFamily="34" charset="0"/>
                <a:cs typeface="Arial" pitchFamily="34" charset="0"/>
              </a:rPr>
              <a:t>– частота вращения заготовки, об/мин</a:t>
            </a:r>
            <a:r>
              <a:rPr lang="ru-RU" dirty="0" smtClean="0">
                <a:latin typeface="Arial" pitchFamily="34"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2530" name="Object 2"/>
          <p:cNvGraphicFramePr>
            <a:graphicFrameLocks noChangeAspect="1"/>
          </p:cNvGraphicFramePr>
          <p:nvPr/>
        </p:nvGraphicFramePr>
        <p:xfrm>
          <a:off x="3428992" y="5828443"/>
          <a:ext cx="1285884" cy="530085"/>
        </p:xfrm>
        <a:graphic>
          <a:graphicData uri="http://schemas.openxmlformats.org/presentationml/2006/ole">
            <p:oleObj spid="_x0000_s22530" name="Формула" r:id="rId3" imgW="596880" imgH="393480" progId="Equation.3">
              <p:embed/>
            </p:oleObj>
          </a:graphicData>
        </a:graphic>
      </p:graphicFrame>
      <p:graphicFrame>
        <p:nvGraphicFramePr>
          <p:cNvPr id="22531" name="Object 3"/>
          <p:cNvGraphicFramePr>
            <a:graphicFrameLocks noChangeAspect="1"/>
          </p:cNvGraphicFramePr>
          <p:nvPr/>
        </p:nvGraphicFramePr>
        <p:xfrm>
          <a:off x="5357818" y="5929330"/>
          <a:ext cx="285752" cy="260033"/>
        </p:xfrm>
        <a:graphic>
          <a:graphicData uri="http://schemas.openxmlformats.org/presentationml/2006/ole">
            <p:oleObj spid="_x0000_s22531" name="Формула" r:id="rId4" imgW="164880" imgH="164880" progId="Equation.3">
              <p:embed/>
            </p:oleObj>
          </a:graphicData>
        </a:graphic>
      </p:graphicFrame>
      <p:graphicFrame>
        <p:nvGraphicFramePr>
          <p:cNvPr id="22532" name="Object 4"/>
          <p:cNvGraphicFramePr>
            <a:graphicFrameLocks noChangeAspect="1"/>
          </p:cNvGraphicFramePr>
          <p:nvPr/>
        </p:nvGraphicFramePr>
        <p:xfrm>
          <a:off x="1785918" y="6357958"/>
          <a:ext cx="217201" cy="238921"/>
        </p:xfrm>
        <a:graphic>
          <a:graphicData uri="http://schemas.openxmlformats.org/presentationml/2006/ole">
            <p:oleObj spid="_x0000_s22532" name="Формула" r:id="rId5" imgW="126720" imgH="139680" progId="Equation.3">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60" name="Object 8"/>
          <p:cNvGraphicFramePr>
            <a:graphicFrameLocks noChangeAspect="1"/>
          </p:cNvGraphicFramePr>
          <p:nvPr/>
        </p:nvGraphicFramePr>
        <p:xfrm>
          <a:off x="3428992" y="142852"/>
          <a:ext cx="285752" cy="360296"/>
        </p:xfrm>
        <a:graphic>
          <a:graphicData uri="http://schemas.openxmlformats.org/presentationml/2006/ole">
            <p:oleObj spid="_x0000_s23560" name="Формула" r:id="rId3" imgW="215806" imgH="279279" progId="Equation.3">
              <p:embed/>
            </p:oleObj>
          </a:graphicData>
        </a:graphic>
      </p:graphicFrame>
      <p:graphicFrame>
        <p:nvGraphicFramePr>
          <p:cNvPr id="23559" name="Object 7"/>
          <p:cNvGraphicFramePr>
            <a:graphicFrameLocks noChangeAspect="1"/>
          </p:cNvGraphicFramePr>
          <p:nvPr/>
        </p:nvGraphicFramePr>
        <p:xfrm>
          <a:off x="6215074" y="214290"/>
          <a:ext cx="214314" cy="264741"/>
        </p:xfrm>
        <a:graphic>
          <a:graphicData uri="http://schemas.openxmlformats.org/presentationml/2006/ole">
            <p:oleObj spid="_x0000_s23559" name="Формула" r:id="rId4" imgW="164957" imgH="203024" progId="Equation.3">
              <p:embed/>
            </p:oleObj>
          </a:graphicData>
        </a:graphic>
      </p:graphicFrame>
      <p:graphicFrame>
        <p:nvGraphicFramePr>
          <p:cNvPr id="23558" name="Object 6"/>
          <p:cNvGraphicFramePr>
            <a:graphicFrameLocks noChangeAspect="1"/>
          </p:cNvGraphicFramePr>
          <p:nvPr/>
        </p:nvGraphicFramePr>
        <p:xfrm>
          <a:off x="285720" y="714356"/>
          <a:ext cx="285752" cy="331472"/>
        </p:xfrm>
        <a:graphic>
          <a:graphicData uri="http://schemas.openxmlformats.org/presentationml/2006/ole">
            <p:oleObj spid="_x0000_s23558" name="Формула" r:id="rId5" imgW="241195" imgH="279279" progId="Equation.3">
              <p:embed/>
            </p:oleObj>
          </a:graphicData>
        </a:graphic>
      </p:graphicFrame>
      <p:graphicFrame>
        <p:nvGraphicFramePr>
          <p:cNvPr id="23557" name="Object 5"/>
          <p:cNvGraphicFramePr>
            <a:graphicFrameLocks noChangeAspect="1"/>
          </p:cNvGraphicFramePr>
          <p:nvPr/>
        </p:nvGraphicFramePr>
        <p:xfrm>
          <a:off x="285720" y="1285860"/>
          <a:ext cx="287721" cy="347663"/>
        </p:xfrm>
        <a:graphic>
          <a:graphicData uri="http://schemas.openxmlformats.org/presentationml/2006/ole">
            <p:oleObj spid="_x0000_s23557" name="Формула" r:id="rId6" imgW="228600" imgH="279400" progId="Equation.3">
              <p:embed/>
            </p:oleObj>
          </a:graphicData>
        </a:graphic>
      </p:graphicFrame>
      <p:graphicFrame>
        <p:nvGraphicFramePr>
          <p:cNvPr id="23556" name="Object 4"/>
          <p:cNvGraphicFramePr>
            <a:graphicFrameLocks noChangeAspect="1"/>
          </p:cNvGraphicFramePr>
          <p:nvPr/>
        </p:nvGraphicFramePr>
        <p:xfrm>
          <a:off x="3386452" y="1857364"/>
          <a:ext cx="1133154" cy="357190"/>
        </p:xfrm>
        <a:graphic>
          <a:graphicData uri="http://schemas.openxmlformats.org/presentationml/2006/ole">
            <p:oleObj spid="_x0000_s23556" name="Формула" r:id="rId7" imgW="876300" imgH="279400" progId="Equation.3">
              <p:embed/>
            </p:oleObj>
          </a:graphicData>
        </a:graphic>
      </p:graphicFrame>
      <p:graphicFrame>
        <p:nvGraphicFramePr>
          <p:cNvPr id="23555" name="Object 3"/>
          <p:cNvGraphicFramePr>
            <a:graphicFrameLocks noChangeAspect="1"/>
          </p:cNvGraphicFramePr>
          <p:nvPr/>
        </p:nvGraphicFramePr>
        <p:xfrm>
          <a:off x="2857488" y="2285992"/>
          <a:ext cx="1354687" cy="347663"/>
        </p:xfrm>
        <a:graphic>
          <a:graphicData uri="http://schemas.openxmlformats.org/presentationml/2006/ole">
            <p:oleObj spid="_x0000_s23555" name="Формула" r:id="rId8" imgW="1079500" imgH="279400" progId="Equation.3">
              <p:embed/>
            </p:oleObj>
          </a:graphicData>
        </a:graphic>
      </p:graphicFrame>
      <p:graphicFrame>
        <p:nvGraphicFramePr>
          <p:cNvPr id="23554" name="Object 2"/>
          <p:cNvGraphicFramePr>
            <a:graphicFrameLocks noChangeAspect="1"/>
          </p:cNvGraphicFramePr>
          <p:nvPr/>
        </p:nvGraphicFramePr>
        <p:xfrm>
          <a:off x="3428992" y="2643182"/>
          <a:ext cx="146134" cy="252413"/>
        </p:xfrm>
        <a:graphic>
          <a:graphicData uri="http://schemas.openxmlformats.org/presentationml/2006/ole">
            <p:oleObj spid="_x0000_s23554" name="Формула" r:id="rId9" imgW="101468" imgH="177569" progId="Equation.3">
              <p:embed/>
            </p:oleObj>
          </a:graphicData>
        </a:graphic>
      </p:graphicFrame>
      <p:graphicFrame>
        <p:nvGraphicFramePr>
          <p:cNvPr id="23553" name="Object 1"/>
          <p:cNvGraphicFramePr>
            <a:graphicFrameLocks noChangeAspect="1"/>
          </p:cNvGraphicFramePr>
          <p:nvPr/>
        </p:nvGraphicFramePr>
        <p:xfrm>
          <a:off x="3643306" y="3214686"/>
          <a:ext cx="1007708" cy="609601"/>
        </p:xfrm>
        <a:graphic>
          <a:graphicData uri="http://schemas.openxmlformats.org/presentationml/2006/ole">
            <p:oleObj spid="_x0000_s23553" name="Формула" r:id="rId10" imgW="774364" imgH="469696" progId="Equation.3">
              <p:embed/>
            </p:oleObj>
          </a:graphicData>
        </a:graphic>
      </p:graphicFrame>
      <p:sp>
        <p:nvSpPr>
          <p:cNvPr id="23561" name="Rectangle 9"/>
          <p:cNvSpPr>
            <a:spLocks noChangeArrowheads="1"/>
          </p:cNvSpPr>
          <p:nvPr/>
        </p:nvSpPr>
        <p:spPr bwMode="auto">
          <a:xfrm>
            <a:off x="142844" y="142852"/>
            <a:ext cx="878687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Скорость движения подачи</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или</a:t>
            </a:r>
            <a:r>
              <a:rPr kumimoji="0" lang="ru-RU" b="0" i="0" u="none" strike="noStrike" cap="none" normalizeH="0" dirty="0" smtClean="0">
                <a:ln>
                  <a:noFill/>
                </a:ln>
                <a:solidFill>
                  <a:schemeClr val="tx1"/>
                </a:solidFill>
                <a:effectLst/>
                <a:latin typeface="Arial" pitchFamily="34" charset="0"/>
                <a:ea typeface="Times New Roman" pitchFamily="18" charset="0"/>
                <a:cs typeface="Arial" pitchFamily="34" charset="0"/>
              </a:rPr>
              <a:t> просто подача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может задаваться в (мм/мин) или (мм/об). При токарной обработке различают два вида подач:</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algn="just" fontAlgn="base">
              <a:spcBef>
                <a:spcPct val="0"/>
              </a:spcBef>
              <a:spcAft>
                <a:spcPct val="0"/>
              </a:spcAf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минутную подачу (мм/мин), которая показывает на какое расстояние переместится инструмент за 1 минуту</a:t>
            </a:r>
            <a:r>
              <a:rPr lang="en-US" dirty="0" smtClean="0">
                <a:latin typeface="Arial" pitchFamily="34" charset="0"/>
                <a:ea typeface="Times New Roman" pitchFamily="18" charset="0"/>
                <a:cs typeface="Arial" pitchFamily="34" charset="0"/>
              </a:rPr>
              <a:t>;</a:t>
            </a:r>
            <a:endParaRPr lang="ru-RU" dirty="0" smtClean="0">
              <a:latin typeface="Arial" pitchFamily="34" charset="0"/>
              <a:ea typeface="Times New Roman" pitchFamily="18" charset="0"/>
              <a:cs typeface="Arial" pitchFamily="34" charset="0"/>
            </a:endParaRPr>
          </a:p>
          <a:p>
            <a:pPr lvl="0" algn="just" fontAlgn="base">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подачу на один оборот заготовки (мм/об), которая показывает на какое расстояние переместится инструмент за 1 полный оборот заготовки.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23565" name="Rectangle 13"/>
          <p:cNvSpPr>
            <a:spLocks noChangeArrowheads="1"/>
          </p:cNvSpPr>
          <p:nvPr/>
        </p:nvSpPr>
        <p:spPr bwMode="auto">
          <a:xfrm>
            <a:off x="785786" y="3429000"/>
            <a:ext cx="2423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67" name="Rectangle 15"/>
          <p:cNvSpPr>
            <a:spLocks noChangeArrowheads="1"/>
          </p:cNvSpPr>
          <p:nvPr/>
        </p:nvSpPr>
        <p:spPr bwMode="auto">
          <a:xfrm>
            <a:off x="214282" y="3357562"/>
            <a:ext cx="785818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69" name="Rectangle 17"/>
          <p:cNvSpPr>
            <a:spLocks noChangeArrowheads="1"/>
          </p:cNvSpPr>
          <p:nvPr/>
        </p:nvSpPr>
        <p:spPr bwMode="auto">
          <a:xfrm>
            <a:off x="0" y="26860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Прямоугольник 21"/>
          <p:cNvSpPr/>
          <p:nvPr/>
        </p:nvSpPr>
        <p:spPr>
          <a:xfrm>
            <a:off x="214282" y="2285992"/>
            <a:ext cx="8786874" cy="923330"/>
          </a:xfrm>
          <a:prstGeom prst="rect">
            <a:avLst/>
          </a:prstGeom>
        </p:spPr>
        <p:txBody>
          <a:bodyPr wrap="square">
            <a:spAutoFit/>
          </a:bodyPr>
          <a:lstStyle/>
          <a:p>
            <a:pPr algn="just"/>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точении задаются                        , которые называются элементами режима резания. Глубина резания  (мм) – это расстояние от обрабатываемой поверхности заготовки до обработанной, измеренное по нормали.</a:t>
            </a:r>
            <a:endParaRPr lang="ru-RU" dirty="0"/>
          </a:p>
        </p:txBody>
      </p:sp>
      <p:sp>
        <p:nvSpPr>
          <p:cNvPr id="23570" name="Rectangle 18"/>
          <p:cNvSpPr>
            <a:spLocks noChangeArrowheads="1"/>
          </p:cNvSpPr>
          <p:nvPr/>
        </p:nvSpPr>
        <p:spPr bwMode="auto">
          <a:xfrm>
            <a:off x="214282" y="3929066"/>
            <a:ext cx="878687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Геометрические параметры токарного резца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Токарные резцы имеют универсальную геометрию, элементы которой присутствуют у любого режущего инструмента. Они имеют рабочую (режущую) часть и державку (рис. 3). Рабочая часть изготавливается из соответствующего инструментального материала, а державка из сталей 40, 45, 40Х. Габариты державки определяются шириной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высотой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значения которых устанавливаются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ГОСТами</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Элементы рабочей части резца представлены на рис. 3.</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4577" name="Object 1"/>
          <p:cNvGraphicFramePr>
            <a:graphicFrameLocks noChangeAspect="1"/>
          </p:cNvGraphicFramePr>
          <p:nvPr/>
        </p:nvGraphicFramePr>
        <p:xfrm>
          <a:off x="1714479" y="214290"/>
          <a:ext cx="5671667" cy="2714644"/>
        </p:xfrm>
        <a:graphic>
          <a:graphicData uri="http://schemas.openxmlformats.org/presentationml/2006/ole">
            <p:oleObj spid="_x0000_s24577" r:id="rId3" imgW="3334378" imgH="1600203" progId="CorelPhotoPaint.Image.7">
              <p:embed/>
            </p:oleObj>
          </a:graphicData>
        </a:graphic>
      </p:graphicFrame>
      <p:sp>
        <p:nvSpPr>
          <p:cNvPr id="6" name="Прямоугольник 5"/>
          <p:cNvSpPr/>
          <p:nvPr/>
        </p:nvSpPr>
        <p:spPr>
          <a:xfrm>
            <a:off x="1928794" y="3105835"/>
            <a:ext cx="5357850" cy="338554"/>
          </a:xfrm>
          <a:prstGeom prst="rect">
            <a:avLst/>
          </a:prstGeom>
        </p:spPr>
        <p:txBody>
          <a:bodyPr wrap="square">
            <a:spAutoFit/>
          </a:bodyPr>
          <a:lstStyle/>
          <a:p>
            <a:r>
              <a:rPr lang="ru-RU" sz="1600" dirty="0">
                <a:latin typeface="Arial" pitchFamily="34" charset="0"/>
                <a:cs typeface="Arial" pitchFamily="34" charset="0"/>
              </a:rPr>
              <a:t>Рис. 3</a:t>
            </a:r>
            <a:r>
              <a:rPr lang="ru-RU" sz="1600" i="1" dirty="0">
                <a:latin typeface="Arial" pitchFamily="34" charset="0"/>
                <a:cs typeface="Arial" pitchFamily="34" charset="0"/>
              </a:rPr>
              <a:t>.</a:t>
            </a:r>
            <a:r>
              <a:rPr lang="ru-RU" sz="1600" dirty="0">
                <a:latin typeface="Arial" pitchFamily="34" charset="0"/>
                <a:cs typeface="Arial" pitchFamily="34" charset="0"/>
              </a:rPr>
              <a:t> Элементы рабочей части токарного резца</a:t>
            </a:r>
          </a:p>
        </p:txBody>
      </p:sp>
      <p:graphicFrame>
        <p:nvGraphicFramePr>
          <p:cNvPr id="24583" name="Object 7"/>
          <p:cNvGraphicFramePr>
            <a:graphicFrameLocks noChangeAspect="1"/>
          </p:cNvGraphicFramePr>
          <p:nvPr/>
        </p:nvGraphicFramePr>
        <p:xfrm>
          <a:off x="4786314" y="3571876"/>
          <a:ext cx="428596" cy="351669"/>
        </p:xfrm>
        <a:graphic>
          <a:graphicData uri="http://schemas.openxmlformats.org/presentationml/2006/ole">
            <p:oleObj spid="_x0000_s24583" name="Формула" r:id="rId4" imgW="368140" imgH="304668" progId="Equation.3">
              <p:embed/>
            </p:oleObj>
          </a:graphicData>
        </a:graphic>
      </p:graphicFrame>
      <p:graphicFrame>
        <p:nvGraphicFramePr>
          <p:cNvPr id="24582" name="Object 6"/>
          <p:cNvGraphicFramePr>
            <a:graphicFrameLocks noChangeAspect="1"/>
          </p:cNvGraphicFramePr>
          <p:nvPr/>
        </p:nvGraphicFramePr>
        <p:xfrm>
          <a:off x="6215074" y="3571876"/>
          <a:ext cx="480220" cy="323869"/>
        </p:xfrm>
        <a:graphic>
          <a:graphicData uri="http://schemas.openxmlformats.org/presentationml/2006/ole">
            <p:oleObj spid="_x0000_s24582" name="Формула" r:id="rId5" imgW="406224" imgH="279279" progId="Equation.3">
              <p:embed/>
            </p:oleObj>
          </a:graphicData>
        </a:graphic>
      </p:graphicFrame>
      <p:graphicFrame>
        <p:nvGraphicFramePr>
          <p:cNvPr id="24580" name="Object 4"/>
          <p:cNvGraphicFramePr>
            <a:graphicFrameLocks noChangeAspect="1"/>
          </p:cNvGraphicFramePr>
          <p:nvPr/>
        </p:nvGraphicFramePr>
        <p:xfrm>
          <a:off x="5643570" y="3857628"/>
          <a:ext cx="285720" cy="338631"/>
        </p:xfrm>
        <a:graphic>
          <a:graphicData uri="http://schemas.openxmlformats.org/presentationml/2006/ole">
            <p:oleObj spid="_x0000_s24580" name="Формула" r:id="rId6" imgW="253780" imgH="304536" progId="Equation.3">
              <p:embed/>
            </p:oleObj>
          </a:graphicData>
        </a:graphic>
      </p:graphicFrame>
      <p:graphicFrame>
        <p:nvGraphicFramePr>
          <p:cNvPr id="24579" name="Object 3"/>
          <p:cNvGraphicFramePr>
            <a:graphicFrameLocks noChangeAspect="1"/>
          </p:cNvGraphicFramePr>
          <p:nvPr/>
        </p:nvGraphicFramePr>
        <p:xfrm>
          <a:off x="3357554" y="4429132"/>
          <a:ext cx="340285" cy="352438"/>
        </p:xfrm>
        <a:graphic>
          <a:graphicData uri="http://schemas.openxmlformats.org/presentationml/2006/ole">
            <p:oleObj spid="_x0000_s24579" name="Формула" r:id="rId7" imgW="266584" imgH="279279" progId="Equation.3">
              <p:embed/>
            </p:oleObj>
          </a:graphicData>
        </a:graphic>
      </p:graphicFrame>
      <p:sp>
        <p:nvSpPr>
          <p:cNvPr id="24584" name="Rectangle 8"/>
          <p:cNvSpPr>
            <a:spLocks noChangeArrowheads="1"/>
          </p:cNvSpPr>
          <p:nvPr/>
        </p:nvSpPr>
        <p:spPr bwMode="auto">
          <a:xfrm>
            <a:off x="142844" y="3571876"/>
            <a:ext cx="8786874"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Рабочая часть резца содержит переднюю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главную         и вспомогательную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lvl="0" algn="just" fontAlgn="base">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задние поверхности.</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Передняя поверхность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это  поверхность лезвия инструмента, по которой в процессе резания сходит стружка.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Главная задняя поверхность</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инструмента      – это поверхность лезвия, обращенная в процессе обработки к поверхности резания заготовки.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Вспомогательная задняя поверхность</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это поверхность лезвия инструмента, обращенная к обработанной поверхности заготовки. Так как эти поверхности не параллельны между собой, то при пересечении они образуют элементы лезвия резца (см. рис. 3).</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24586" name="Rectangle 10"/>
          <p:cNvSpPr>
            <a:spLocks noChangeArrowheads="1"/>
          </p:cNvSpPr>
          <p:nvPr/>
        </p:nvSpPr>
        <p:spPr bwMode="auto">
          <a:xfrm>
            <a:off x="0" y="1038225"/>
            <a:ext cx="300082"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87" name="Rectangle 11"/>
          <p:cNvSpPr>
            <a:spLocks noChangeArrowheads="1"/>
          </p:cNvSpPr>
          <p:nvPr/>
        </p:nvSpPr>
        <p:spPr bwMode="auto">
          <a:xfrm>
            <a:off x="0" y="1343025"/>
            <a:ext cx="242374"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88" name="Rectangle 12"/>
          <p:cNvSpPr>
            <a:spLocks noChangeArrowheads="1"/>
          </p:cNvSpPr>
          <p:nvPr/>
        </p:nvSpPr>
        <p:spPr bwMode="auto">
          <a:xfrm>
            <a:off x="142844" y="3429000"/>
            <a:ext cx="242374"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89" name="Rectangle 13"/>
          <p:cNvSpPr>
            <a:spLocks noChangeArrowheads="1"/>
          </p:cNvSpPr>
          <p:nvPr/>
        </p:nvSpPr>
        <p:spPr bwMode="auto">
          <a:xfrm>
            <a:off x="142844" y="1142984"/>
            <a:ext cx="300082"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4590" name="Object 14"/>
          <p:cNvGraphicFramePr>
            <a:graphicFrameLocks noChangeAspect="1"/>
          </p:cNvGraphicFramePr>
          <p:nvPr/>
        </p:nvGraphicFramePr>
        <p:xfrm>
          <a:off x="214282" y="3929066"/>
          <a:ext cx="500063" cy="339725"/>
        </p:xfrm>
        <a:graphic>
          <a:graphicData uri="http://schemas.openxmlformats.org/presentationml/2006/ole">
            <p:oleObj spid="_x0000_s24590" name="Формула" r:id="rId8" imgW="444114" imgH="304536"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Object 2"/>
          <p:cNvGraphicFramePr>
            <a:graphicFrameLocks noChangeAspect="1"/>
          </p:cNvGraphicFramePr>
          <p:nvPr/>
        </p:nvGraphicFramePr>
        <p:xfrm>
          <a:off x="7786710" y="714356"/>
          <a:ext cx="285752" cy="345283"/>
        </p:xfrm>
        <a:graphic>
          <a:graphicData uri="http://schemas.openxmlformats.org/presentationml/2006/ole">
            <p:oleObj spid="_x0000_s25602" name="Формула" r:id="rId3" imgW="228600" imgH="279400" progId="Equation.3">
              <p:embed/>
            </p:oleObj>
          </a:graphicData>
        </a:graphic>
      </p:graphicFrame>
      <p:graphicFrame>
        <p:nvGraphicFramePr>
          <p:cNvPr id="25601" name="Object 1"/>
          <p:cNvGraphicFramePr>
            <a:graphicFrameLocks noChangeAspect="1"/>
          </p:cNvGraphicFramePr>
          <p:nvPr/>
        </p:nvGraphicFramePr>
        <p:xfrm>
          <a:off x="5357818" y="1500174"/>
          <a:ext cx="287721" cy="347663"/>
        </p:xfrm>
        <a:graphic>
          <a:graphicData uri="http://schemas.openxmlformats.org/presentationml/2006/ole">
            <p:oleObj spid="_x0000_s25601" name="Формула" r:id="rId4" imgW="228600" imgH="279400" progId="Equation.3">
              <p:embed/>
            </p:oleObj>
          </a:graphicData>
        </a:graphic>
      </p:graphicFrame>
      <p:sp>
        <p:nvSpPr>
          <p:cNvPr id="25603" name="Rectangle 3"/>
          <p:cNvSpPr>
            <a:spLocks noChangeArrowheads="1"/>
          </p:cNvSpPr>
          <p:nvPr/>
        </p:nvSpPr>
        <p:spPr bwMode="auto">
          <a:xfrm>
            <a:off x="142844" y="142852"/>
            <a:ext cx="88583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Для ориентации инструмента в пространстве и определения его геометрии установлено понятие координатных плоскостей. Такими плоскостями являются основная плоскость и плоскость резания.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Основная плоскость</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это координатная плоскость, проведенная через рассматриваемую точку режущей кромки перпендикулярно направлению скорости главного или результирующего движения резания (рис. 4).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Плоскость резания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это координатная плоскость, касательная к режущей кромке в рассматриваемой точке и перпендикулярная основной плоскости.</a:t>
            </a:r>
          </a:p>
        </p:txBody>
      </p:sp>
      <p:sp>
        <p:nvSpPr>
          <p:cNvPr id="25605" name="Rectangle 5"/>
          <p:cNvSpPr>
            <a:spLocks noChangeArrowheads="1"/>
          </p:cNvSpPr>
          <p:nvPr/>
        </p:nvSpPr>
        <p:spPr bwMode="auto">
          <a:xfrm>
            <a:off x="1071538" y="2928934"/>
            <a:ext cx="242374" cy="107721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ru-RU" sz="1600" dirty="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dirty="0">
              <a:latin typeface="Arial" pitchFamily="34" charset="0"/>
              <a:ea typeface="Times New Roman" pitchFamily="18" charset="0"/>
              <a:cs typeface="Arial" pitchFamily="34" charset="0"/>
            </a:endParaRPr>
          </a:p>
        </p:txBody>
      </p:sp>
      <p:sp>
        <p:nvSpPr>
          <p:cNvPr id="25607"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5606" name="Object 6"/>
          <p:cNvGraphicFramePr>
            <a:graphicFrameLocks noChangeAspect="1"/>
          </p:cNvGraphicFramePr>
          <p:nvPr/>
        </p:nvGraphicFramePr>
        <p:xfrm>
          <a:off x="2857488" y="2214554"/>
          <a:ext cx="5500726" cy="4186214"/>
        </p:xfrm>
        <a:graphic>
          <a:graphicData uri="http://schemas.openxmlformats.org/presentationml/2006/ole">
            <p:oleObj spid="_x0000_s25606" r:id="rId5" imgW="4466475" imgH="3403099" progId="CorelPhotoPaint.Image.7">
              <p:embed/>
            </p:oleObj>
          </a:graphicData>
        </a:graphic>
      </p:graphicFrame>
      <p:sp>
        <p:nvSpPr>
          <p:cNvPr id="11" name="Прямоугольник 10"/>
          <p:cNvSpPr/>
          <p:nvPr/>
        </p:nvSpPr>
        <p:spPr>
          <a:xfrm>
            <a:off x="2571736" y="6357958"/>
            <a:ext cx="6429420" cy="369332"/>
          </a:xfrm>
          <a:prstGeom prst="rect">
            <a:avLst/>
          </a:prstGeom>
        </p:spPr>
        <p:txBody>
          <a:bodyPr wrap="square">
            <a:spAutoFit/>
          </a:bodyPr>
          <a:lstStyle/>
          <a:p>
            <a:r>
              <a:rPr lang="ru-RU" dirty="0"/>
              <a:t>Рис. 4.</a:t>
            </a:r>
            <a:r>
              <a:rPr lang="ru-RU" i="1" dirty="0"/>
              <a:t> </a:t>
            </a:r>
            <a:r>
              <a:rPr lang="ru-RU" dirty="0"/>
              <a:t>Геометрические параметры проходного токарного резца</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142852"/>
            <a:ext cx="8786874" cy="6463308"/>
          </a:xfrm>
          <a:prstGeom prst="rect">
            <a:avLst/>
          </a:prstGeom>
        </p:spPr>
        <p:txBody>
          <a:bodyPr wrap="square">
            <a:spAutoFit/>
          </a:bodyPr>
          <a:lstStyle/>
          <a:p>
            <a:pPr lvl="0" algn="just" eaLnBrk="0" fontAlgn="base" hangingPunct="0">
              <a:spcBef>
                <a:spcPct val="0"/>
              </a:spcBef>
              <a:spcAft>
                <a:spcPct val="0"/>
              </a:spcAf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Геометрию резца рекомендуется рассматривать в главной и вспомогательной секущих плоскостях.</a:t>
            </a:r>
            <a:r>
              <a:rPr kumimoji="0" lang="ru-RU" sz="700" b="0" i="0" u="none" strike="noStrike" cap="none" normalizeH="0" baseline="0" dirty="0" smtClean="0">
                <a:ln>
                  <a:noFill/>
                </a:ln>
                <a:solidFill>
                  <a:schemeClr val="tx1"/>
                </a:solidFill>
                <a:effectLst/>
                <a:latin typeface="Arial" pitchFamily="34" charset="0"/>
                <a:cs typeface="Arial" pitchFamily="34" charset="0"/>
              </a:rPr>
              <a:t> </a:t>
            </a:r>
          </a:p>
          <a:p>
            <a:pPr algn="just"/>
            <a:r>
              <a:rPr lang="ru-RU" i="1" dirty="0">
                <a:latin typeface="Arial" pitchFamily="34" charset="0"/>
                <a:cs typeface="Arial" pitchFamily="34" charset="0"/>
              </a:rPr>
              <a:t>Главная секущая плоскость</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a:latin typeface="Arial" pitchFamily="34" charset="0"/>
                <a:cs typeface="Arial" pitchFamily="34" charset="0"/>
              </a:rPr>
              <a:t>–</a:t>
            </a:r>
            <a:r>
              <a:rPr lang="ru-RU" b="1" dirty="0">
                <a:latin typeface="Arial" pitchFamily="34" charset="0"/>
                <a:cs typeface="Arial" pitchFamily="34" charset="0"/>
              </a:rPr>
              <a:t> </a:t>
            </a:r>
            <a:r>
              <a:rPr lang="ru-RU" dirty="0">
                <a:latin typeface="Arial" pitchFamily="34" charset="0"/>
                <a:cs typeface="Arial" pitchFamily="34" charset="0"/>
              </a:rPr>
              <a:t>это</a:t>
            </a:r>
            <a:r>
              <a:rPr lang="ru-RU" b="1" dirty="0">
                <a:latin typeface="Arial" pitchFamily="34" charset="0"/>
                <a:cs typeface="Arial" pitchFamily="34" charset="0"/>
              </a:rPr>
              <a:t> </a:t>
            </a:r>
            <a:r>
              <a:rPr lang="ru-RU" dirty="0">
                <a:latin typeface="Arial" pitchFamily="34" charset="0"/>
                <a:cs typeface="Arial" pitchFamily="34" charset="0"/>
              </a:rPr>
              <a:t>плоскость перпендикулярная линии пересечения основной плоскости и плоскости резания.</a:t>
            </a:r>
          </a:p>
          <a:p>
            <a:pPr algn="just"/>
            <a:r>
              <a:rPr lang="ru-RU" i="1" dirty="0">
                <a:latin typeface="Arial" pitchFamily="34" charset="0"/>
                <a:cs typeface="Arial" pitchFamily="34" charset="0"/>
              </a:rPr>
              <a:t>Вспомогательная секущая </a:t>
            </a:r>
            <a:r>
              <a:rPr lang="ru-RU" i="1" dirty="0" smtClean="0">
                <a:latin typeface="Arial" pitchFamily="34" charset="0"/>
                <a:cs typeface="Arial" pitchFamily="34" charset="0"/>
              </a:rPr>
              <a:t>плоскость </a:t>
            </a:r>
            <a:r>
              <a:rPr lang="ru-RU" b="1" dirty="0" smtClean="0">
                <a:latin typeface="Arial" pitchFamily="34" charset="0"/>
                <a:cs typeface="Arial" pitchFamily="34" charset="0"/>
              </a:rPr>
              <a:t>  </a:t>
            </a:r>
            <a:r>
              <a:rPr lang="ru-RU" dirty="0">
                <a:latin typeface="Arial" pitchFamily="34" charset="0"/>
                <a:cs typeface="Arial" pitchFamily="34" charset="0"/>
              </a:rPr>
              <a:t>–</a:t>
            </a:r>
            <a:r>
              <a:rPr lang="ru-RU" b="1" dirty="0">
                <a:latin typeface="Arial" pitchFamily="34" charset="0"/>
                <a:cs typeface="Arial" pitchFamily="34" charset="0"/>
              </a:rPr>
              <a:t> </a:t>
            </a:r>
            <a:r>
              <a:rPr lang="ru-RU" dirty="0">
                <a:latin typeface="Arial" pitchFamily="34" charset="0"/>
                <a:cs typeface="Arial" pitchFamily="34" charset="0"/>
              </a:rPr>
              <a:t>это плоскость перпендикулярная проекции вспомогательной режущей кромки на основную плоскость.</a:t>
            </a:r>
          </a:p>
          <a:p>
            <a:pPr algn="just"/>
            <a:r>
              <a:rPr lang="ru-RU" dirty="0">
                <a:latin typeface="Arial" pitchFamily="34" charset="0"/>
                <a:cs typeface="Arial" pitchFamily="34" charset="0"/>
              </a:rPr>
              <a:t>В главной секущей плоскости рассматриваются (см. рис. 4</a:t>
            </a:r>
            <a:r>
              <a:rPr lang="ru-RU" dirty="0" smtClean="0">
                <a:latin typeface="Arial" pitchFamily="34" charset="0"/>
                <a:cs typeface="Arial" pitchFamily="34" charset="0"/>
              </a:rPr>
              <a:t>):</a:t>
            </a:r>
          </a:p>
          <a:p>
            <a:pPr algn="just"/>
            <a:r>
              <a:rPr lang="ru-RU" dirty="0">
                <a:latin typeface="Arial" pitchFamily="34" charset="0"/>
                <a:cs typeface="Arial" pitchFamily="34" charset="0"/>
              </a:rPr>
              <a:t>-</a:t>
            </a:r>
            <a:r>
              <a:rPr lang="ru-RU" b="1" dirty="0">
                <a:latin typeface="Arial" pitchFamily="34" charset="0"/>
                <a:cs typeface="Arial" pitchFamily="34" charset="0"/>
              </a:rPr>
              <a:t> </a:t>
            </a:r>
            <a:r>
              <a:rPr lang="ru-RU" i="1" dirty="0">
                <a:latin typeface="Arial" pitchFamily="34" charset="0"/>
                <a:cs typeface="Arial" pitchFamily="34" charset="0"/>
              </a:rPr>
              <a:t>главный передний угол</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dirty="0">
                <a:latin typeface="Arial" pitchFamily="34" charset="0"/>
                <a:cs typeface="Arial" pitchFamily="34" charset="0"/>
              </a:rPr>
              <a:t>это угол между передней поверхностью лезвия инструмента и основной плоскостью, проведенной через рассматриваемую точку главной режущей кромки;</a:t>
            </a:r>
          </a:p>
          <a:p>
            <a:pPr algn="just"/>
            <a:r>
              <a:rPr lang="ru-RU" dirty="0">
                <a:latin typeface="Arial" pitchFamily="34" charset="0"/>
                <a:cs typeface="Arial" pitchFamily="34" charset="0"/>
              </a:rPr>
              <a:t>-</a:t>
            </a:r>
            <a:r>
              <a:rPr lang="ru-RU" b="1" dirty="0">
                <a:latin typeface="Arial" pitchFamily="34" charset="0"/>
                <a:cs typeface="Arial" pitchFamily="34" charset="0"/>
              </a:rPr>
              <a:t> </a:t>
            </a:r>
            <a:r>
              <a:rPr lang="ru-RU" i="1" dirty="0">
                <a:latin typeface="Arial" pitchFamily="34" charset="0"/>
                <a:cs typeface="Arial" pitchFamily="34" charset="0"/>
              </a:rPr>
              <a:t>главный задний </a:t>
            </a:r>
            <a:r>
              <a:rPr lang="ru-RU" i="1" dirty="0" smtClean="0">
                <a:latin typeface="Arial" pitchFamily="34" charset="0"/>
                <a:cs typeface="Arial" pitchFamily="34" charset="0"/>
              </a:rPr>
              <a:t>угол </a:t>
            </a:r>
            <a:r>
              <a:rPr lang="ru-RU" b="1" dirty="0" smtClean="0">
                <a:latin typeface="Arial" pitchFamily="34" charset="0"/>
                <a:cs typeface="Arial" pitchFamily="34" charset="0"/>
              </a:rPr>
              <a:t>   </a:t>
            </a:r>
            <a:r>
              <a:rPr lang="ru-RU" dirty="0">
                <a:latin typeface="Arial" pitchFamily="34" charset="0"/>
                <a:cs typeface="Arial" pitchFamily="34" charset="0"/>
              </a:rPr>
              <a:t>–</a:t>
            </a:r>
            <a:r>
              <a:rPr lang="ru-RU" b="1" dirty="0">
                <a:latin typeface="Arial" pitchFamily="34" charset="0"/>
                <a:cs typeface="Arial" pitchFamily="34" charset="0"/>
              </a:rPr>
              <a:t> </a:t>
            </a:r>
            <a:r>
              <a:rPr lang="ru-RU" dirty="0">
                <a:latin typeface="Arial" pitchFamily="34" charset="0"/>
                <a:cs typeface="Arial" pitchFamily="34" charset="0"/>
              </a:rPr>
              <a:t>это угол между главной задней поверхностью лезвия инструмента и плоскостью резания;</a:t>
            </a:r>
          </a:p>
          <a:p>
            <a:pPr algn="just"/>
            <a:r>
              <a:rPr lang="ru-RU" dirty="0">
                <a:latin typeface="Arial" pitchFamily="34" charset="0"/>
                <a:cs typeface="Arial" pitchFamily="34" charset="0"/>
              </a:rPr>
              <a:t>-</a:t>
            </a:r>
            <a:r>
              <a:rPr lang="ru-RU" b="1" dirty="0">
                <a:latin typeface="Arial" pitchFamily="34" charset="0"/>
                <a:cs typeface="Arial" pitchFamily="34" charset="0"/>
              </a:rPr>
              <a:t> </a:t>
            </a:r>
            <a:r>
              <a:rPr lang="ru-RU" i="1" dirty="0">
                <a:latin typeface="Arial" pitchFamily="34" charset="0"/>
                <a:cs typeface="Arial" pitchFamily="34" charset="0"/>
              </a:rPr>
              <a:t>угол заострения </a:t>
            </a:r>
            <a:r>
              <a:rPr lang="ru-RU" b="1" dirty="0">
                <a:latin typeface="Arial" pitchFamily="34" charset="0"/>
                <a:cs typeface="Arial" pitchFamily="34" charset="0"/>
              </a:rPr>
              <a:t> </a:t>
            </a:r>
            <a:r>
              <a:rPr lang="ru-RU" dirty="0">
                <a:latin typeface="Arial" pitchFamily="34" charset="0"/>
                <a:cs typeface="Arial" pitchFamily="34" charset="0"/>
              </a:rPr>
              <a:t>–</a:t>
            </a:r>
            <a:r>
              <a:rPr lang="ru-RU" b="1" dirty="0">
                <a:latin typeface="Arial" pitchFamily="34" charset="0"/>
                <a:cs typeface="Arial" pitchFamily="34" charset="0"/>
              </a:rPr>
              <a:t> </a:t>
            </a:r>
            <a:r>
              <a:rPr lang="ru-RU" dirty="0">
                <a:latin typeface="Arial" pitchFamily="34" charset="0"/>
                <a:cs typeface="Arial" pitchFamily="34" charset="0"/>
              </a:rPr>
              <a:t>это угол между передней и главной задней поверхностями;</a:t>
            </a:r>
          </a:p>
          <a:p>
            <a:pPr algn="just"/>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i="1" dirty="0" smtClean="0">
                <a:latin typeface="Arial" pitchFamily="34" charset="0"/>
                <a:cs typeface="Arial" pitchFamily="34" charset="0"/>
              </a:rPr>
              <a:t>угол </a:t>
            </a:r>
            <a:r>
              <a:rPr lang="ru-RU" i="1" dirty="0">
                <a:latin typeface="Arial" pitchFamily="34" charset="0"/>
                <a:cs typeface="Arial" pitchFamily="34" charset="0"/>
              </a:rPr>
              <a:t>резания</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dirty="0">
                <a:latin typeface="Arial" pitchFamily="34" charset="0"/>
                <a:cs typeface="Arial" pitchFamily="34" charset="0"/>
              </a:rPr>
              <a:t>это угол между передней поверхностью лезвия инструмента и плоскостью резания; </a:t>
            </a:r>
            <a:r>
              <a:rPr lang="ru-RU" dirty="0" smtClean="0">
                <a:latin typeface="Arial" pitchFamily="34" charset="0"/>
                <a:cs typeface="Arial" pitchFamily="34" charset="0"/>
              </a:rPr>
              <a:t>                , </a:t>
            </a:r>
            <a:r>
              <a:rPr lang="ru-RU" dirty="0">
                <a:latin typeface="Arial" pitchFamily="34" charset="0"/>
                <a:cs typeface="Arial" pitchFamily="34" charset="0"/>
              </a:rPr>
              <a:t>т.е. </a:t>
            </a:r>
            <a:r>
              <a:rPr lang="ru-RU" dirty="0" smtClean="0">
                <a:latin typeface="Arial" pitchFamily="34" charset="0"/>
                <a:cs typeface="Arial" pitchFamily="34" charset="0"/>
              </a:rPr>
              <a:t>если            ,то          , если          , </a:t>
            </a:r>
            <a:r>
              <a:rPr lang="ru-RU" dirty="0">
                <a:latin typeface="Arial" pitchFamily="34" charset="0"/>
                <a:cs typeface="Arial" pitchFamily="34" charset="0"/>
              </a:rPr>
              <a:t>то </a:t>
            </a:r>
            <a:r>
              <a:rPr lang="ru-RU" dirty="0" smtClean="0">
                <a:latin typeface="Arial" pitchFamily="34" charset="0"/>
                <a:cs typeface="Arial" pitchFamily="34" charset="0"/>
              </a:rPr>
              <a:t>        .</a:t>
            </a:r>
          </a:p>
          <a:p>
            <a:r>
              <a:rPr lang="ru-RU" dirty="0">
                <a:latin typeface="Arial" pitchFamily="34" charset="0"/>
                <a:cs typeface="Arial" pitchFamily="34" charset="0"/>
              </a:rPr>
              <a:t>В вспомогательной секущей плоскости рассматриваются:</a:t>
            </a:r>
          </a:p>
          <a:p>
            <a:r>
              <a:rPr lang="ru-RU" dirty="0">
                <a:latin typeface="Arial" pitchFamily="34" charset="0"/>
                <a:cs typeface="Arial" pitchFamily="34" charset="0"/>
              </a:rPr>
              <a:t>- </a:t>
            </a:r>
            <a:r>
              <a:rPr lang="ru-RU" i="1" dirty="0">
                <a:latin typeface="Arial" pitchFamily="34" charset="0"/>
                <a:cs typeface="Arial" pitchFamily="34" charset="0"/>
              </a:rPr>
              <a:t>вспомогательный передний угол</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dirty="0">
                <a:latin typeface="Arial" pitchFamily="34" charset="0"/>
                <a:cs typeface="Arial" pitchFamily="34" charset="0"/>
              </a:rPr>
              <a:t>это угол между передней поверхностью лезвия инструмента и основной плоскостью, проведенной через рассматриваемую точку вспомогательной режущей кромки;  </a:t>
            </a:r>
          </a:p>
          <a:p>
            <a:r>
              <a:rPr lang="ru-RU" dirty="0">
                <a:latin typeface="Arial" pitchFamily="34" charset="0"/>
                <a:cs typeface="Arial" pitchFamily="34" charset="0"/>
              </a:rPr>
              <a:t>- </a:t>
            </a:r>
            <a:r>
              <a:rPr lang="ru-RU" i="1" dirty="0">
                <a:latin typeface="Arial" pitchFamily="34" charset="0"/>
                <a:cs typeface="Arial" pitchFamily="34" charset="0"/>
              </a:rPr>
              <a:t>вспомогательный задний </a:t>
            </a:r>
            <a:r>
              <a:rPr lang="ru-RU" i="1" dirty="0" smtClean="0">
                <a:latin typeface="Arial" pitchFamily="34" charset="0"/>
                <a:cs typeface="Arial" pitchFamily="34" charset="0"/>
              </a:rPr>
              <a:t>угол </a:t>
            </a:r>
            <a:r>
              <a:rPr lang="ru-RU" b="1" dirty="0" smtClean="0">
                <a:latin typeface="Arial" pitchFamily="34" charset="0"/>
                <a:cs typeface="Arial" pitchFamily="34" charset="0"/>
              </a:rPr>
              <a:t>     </a:t>
            </a:r>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dirty="0">
                <a:latin typeface="Arial" pitchFamily="34" charset="0"/>
                <a:cs typeface="Arial" pitchFamily="34" charset="0"/>
              </a:rPr>
              <a:t>это угол между вспомогательной задней поверхностью лезвия инструмента и плоскостью, проходящей через вспомогательную режущую кромку перпендикулярно основной плоскости</a:t>
            </a:r>
            <a:r>
              <a:rPr lang="ru-RU" dirty="0" smtClean="0">
                <a:latin typeface="Arial" pitchFamily="34"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6625" name="Object 1"/>
          <p:cNvGraphicFramePr>
            <a:graphicFrameLocks noChangeAspect="1"/>
          </p:cNvGraphicFramePr>
          <p:nvPr/>
        </p:nvGraphicFramePr>
        <p:xfrm>
          <a:off x="3714744" y="714356"/>
          <a:ext cx="225426" cy="312128"/>
        </p:xfrm>
        <a:graphic>
          <a:graphicData uri="http://schemas.openxmlformats.org/presentationml/2006/ole">
            <p:oleObj spid="_x0000_s26625" name="Формула" r:id="rId3" imgW="164880" imgH="228600" progId="Equation.3">
              <p:embed/>
            </p:oleObj>
          </a:graphicData>
        </a:graphic>
      </p:graphicFrame>
      <p:graphicFrame>
        <p:nvGraphicFramePr>
          <p:cNvPr id="26626" name="Object 2"/>
          <p:cNvGraphicFramePr>
            <a:graphicFrameLocks noChangeAspect="1"/>
          </p:cNvGraphicFramePr>
          <p:nvPr/>
        </p:nvGraphicFramePr>
        <p:xfrm>
          <a:off x="4714876" y="1285860"/>
          <a:ext cx="225594" cy="285752"/>
        </p:xfrm>
        <a:graphic>
          <a:graphicData uri="http://schemas.openxmlformats.org/presentationml/2006/ole">
            <p:oleObj spid="_x0000_s26626" name="Формула" r:id="rId4" imgW="190440" imgH="241200" progId="Equation.3">
              <p:embed/>
            </p:oleObj>
          </a:graphicData>
        </a:graphic>
      </p:graphicFrame>
      <p:graphicFrame>
        <p:nvGraphicFramePr>
          <p:cNvPr id="26627" name="Object 3"/>
          <p:cNvGraphicFramePr>
            <a:graphicFrameLocks noChangeAspect="1"/>
          </p:cNvGraphicFramePr>
          <p:nvPr/>
        </p:nvGraphicFramePr>
        <p:xfrm>
          <a:off x="3143240" y="2143116"/>
          <a:ext cx="206376" cy="268289"/>
        </p:xfrm>
        <a:graphic>
          <a:graphicData uri="http://schemas.openxmlformats.org/presentationml/2006/ole">
            <p:oleObj spid="_x0000_s26627" name="Формула" r:id="rId5" imgW="126720" imgH="164880" progId="Equation.3">
              <p:embed/>
            </p:oleObj>
          </a:graphicData>
        </a:graphic>
      </p:graphicFrame>
      <p:graphicFrame>
        <p:nvGraphicFramePr>
          <p:cNvPr id="26628" name="Object 4"/>
          <p:cNvGraphicFramePr>
            <a:graphicFrameLocks noChangeAspect="1"/>
          </p:cNvGraphicFramePr>
          <p:nvPr/>
        </p:nvGraphicFramePr>
        <p:xfrm>
          <a:off x="2786050" y="3000372"/>
          <a:ext cx="232065" cy="212726"/>
        </p:xfrm>
        <a:graphic>
          <a:graphicData uri="http://schemas.openxmlformats.org/presentationml/2006/ole">
            <p:oleObj spid="_x0000_s26628" name="Формула" r:id="rId6" imgW="152280" imgH="139680" progId="Equation.3">
              <p:embed/>
            </p:oleObj>
          </a:graphicData>
        </a:graphic>
      </p:graphicFrame>
      <p:graphicFrame>
        <p:nvGraphicFramePr>
          <p:cNvPr id="26629" name="Object 5"/>
          <p:cNvGraphicFramePr>
            <a:graphicFrameLocks noChangeAspect="1"/>
          </p:cNvGraphicFramePr>
          <p:nvPr/>
        </p:nvGraphicFramePr>
        <p:xfrm>
          <a:off x="2714612" y="3500438"/>
          <a:ext cx="219076" cy="292101"/>
        </p:xfrm>
        <a:graphic>
          <a:graphicData uri="http://schemas.openxmlformats.org/presentationml/2006/ole">
            <p:oleObj spid="_x0000_s26629" name="Формула" r:id="rId7" imgW="152280" imgH="203040" progId="Equation.3">
              <p:embed/>
            </p:oleObj>
          </a:graphicData>
        </a:graphic>
      </p:graphicFrame>
      <p:graphicFrame>
        <p:nvGraphicFramePr>
          <p:cNvPr id="26630" name="Object 6"/>
          <p:cNvGraphicFramePr>
            <a:graphicFrameLocks noChangeAspect="1"/>
          </p:cNvGraphicFramePr>
          <p:nvPr/>
        </p:nvGraphicFramePr>
        <p:xfrm>
          <a:off x="1928794" y="4000504"/>
          <a:ext cx="212726" cy="270742"/>
        </p:xfrm>
        <a:graphic>
          <a:graphicData uri="http://schemas.openxmlformats.org/presentationml/2006/ole">
            <p:oleObj spid="_x0000_s26630" name="Формула" r:id="rId8" imgW="139680" imgH="177480" progId="Equation.3">
              <p:embed/>
            </p:oleObj>
          </a:graphicData>
        </a:graphic>
      </p:graphicFrame>
      <p:graphicFrame>
        <p:nvGraphicFramePr>
          <p:cNvPr id="26631" name="Object 7"/>
          <p:cNvGraphicFramePr>
            <a:graphicFrameLocks noChangeAspect="1"/>
          </p:cNvGraphicFramePr>
          <p:nvPr/>
        </p:nvGraphicFramePr>
        <p:xfrm>
          <a:off x="2857488" y="4286256"/>
          <a:ext cx="927104" cy="297998"/>
        </p:xfrm>
        <a:graphic>
          <a:graphicData uri="http://schemas.openxmlformats.org/presentationml/2006/ole">
            <p:oleObj spid="_x0000_s26631" name="Формула" r:id="rId9" imgW="711000" imgH="228600" progId="Equation.3">
              <p:embed/>
            </p:oleObj>
          </a:graphicData>
        </a:graphic>
      </p:graphicFrame>
      <p:graphicFrame>
        <p:nvGraphicFramePr>
          <p:cNvPr id="26632" name="Object 8"/>
          <p:cNvGraphicFramePr>
            <a:graphicFrameLocks noChangeAspect="1"/>
          </p:cNvGraphicFramePr>
          <p:nvPr/>
        </p:nvGraphicFramePr>
        <p:xfrm>
          <a:off x="4929190" y="4286256"/>
          <a:ext cx="598490" cy="251996"/>
        </p:xfrm>
        <a:graphic>
          <a:graphicData uri="http://schemas.openxmlformats.org/presentationml/2006/ole">
            <p:oleObj spid="_x0000_s26632" name="Формула" r:id="rId10" imgW="482400" imgH="203040" progId="Equation.3">
              <p:embed/>
            </p:oleObj>
          </a:graphicData>
        </a:graphic>
      </p:graphicFrame>
      <p:graphicFrame>
        <p:nvGraphicFramePr>
          <p:cNvPr id="26633" name="Object 9"/>
          <p:cNvGraphicFramePr>
            <a:graphicFrameLocks noChangeAspect="1"/>
          </p:cNvGraphicFramePr>
          <p:nvPr/>
        </p:nvGraphicFramePr>
        <p:xfrm>
          <a:off x="6000760" y="4286256"/>
          <a:ext cx="488952" cy="275036"/>
        </p:xfrm>
        <a:graphic>
          <a:graphicData uri="http://schemas.openxmlformats.org/presentationml/2006/ole">
            <p:oleObj spid="_x0000_s26633" name="Формула" r:id="rId11" imgW="406080" imgH="228600" progId="Equation.3">
              <p:embed/>
            </p:oleObj>
          </a:graphicData>
        </a:graphic>
      </p:graphicFrame>
      <p:graphicFrame>
        <p:nvGraphicFramePr>
          <p:cNvPr id="26634" name="Object 10"/>
          <p:cNvGraphicFramePr>
            <a:graphicFrameLocks noChangeAspect="1"/>
          </p:cNvGraphicFramePr>
          <p:nvPr/>
        </p:nvGraphicFramePr>
        <p:xfrm>
          <a:off x="7215206" y="4286256"/>
          <a:ext cx="595910" cy="244476"/>
        </p:xfrm>
        <a:graphic>
          <a:graphicData uri="http://schemas.openxmlformats.org/presentationml/2006/ole">
            <p:oleObj spid="_x0000_s26634" name="Формула" r:id="rId12" imgW="495000" imgH="203040" progId="Equation.3">
              <p:embed/>
            </p:oleObj>
          </a:graphicData>
        </a:graphic>
      </p:graphicFrame>
      <p:graphicFrame>
        <p:nvGraphicFramePr>
          <p:cNvPr id="26635" name="Object 11"/>
          <p:cNvGraphicFramePr>
            <a:graphicFrameLocks noChangeAspect="1"/>
          </p:cNvGraphicFramePr>
          <p:nvPr/>
        </p:nvGraphicFramePr>
        <p:xfrm>
          <a:off x="8215338" y="4286256"/>
          <a:ext cx="488952" cy="275036"/>
        </p:xfrm>
        <a:graphic>
          <a:graphicData uri="http://schemas.openxmlformats.org/presentationml/2006/ole">
            <p:oleObj spid="_x0000_s26635" name="Формула" r:id="rId13" imgW="406080" imgH="228600" progId="Equation.3">
              <p:embed/>
            </p:oleObj>
          </a:graphicData>
        </a:graphic>
      </p:graphicFrame>
      <p:graphicFrame>
        <p:nvGraphicFramePr>
          <p:cNvPr id="26636" name="Object 12"/>
          <p:cNvGraphicFramePr>
            <a:graphicFrameLocks noChangeAspect="1"/>
          </p:cNvGraphicFramePr>
          <p:nvPr/>
        </p:nvGraphicFramePr>
        <p:xfrm>
          <a:off x="4071934" y="4857760"/>
          <a:ext cx="219076" cy="310358"/>
        </p:xfrm>
        <a:graphic>
          <a:graphicData uri="http://schemas.openxmlformats.org/presentationml/2006/ole">
            <p:oleObj spid="_x0000_s26636" name="Формула" r:id="rId14" imgW="152280" imgH="215640" progId="Equation.3">
              <p:embed/>
            </p:oleObj>
          </a:graphicData>
        </a:graphic>
      </p:graphicFrame>
      <p:graphicFrame>
        <p:nvGraphicFramePr>
          <p:cNvPr id="26637" name="Object 13"/>
          <p:cNvGraphicFramePr>
            <a:graphicFrameLocks noChangeAspect="1"/>
          </p:cNvGraphicFramePr>
          <p:nvPr/>
        </p:nvGraphicFramePr>
        <p:xfrm>
          <a:off x="3857620" y="5715016"/>
          <a:ext cx="231776" cy="281442"/>
        </p:xfrm>
        <a:graphic>
          <a:graphicData uri="http://schemas.openxmlformats.org/presentationml/2006/ole">
            <p:oleObj spid="_x0000_s26637" name="Формула" r:id="rId15" imgW="177480" imgH="215640" progId="Equation.3">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0" name="Rectangle 12"/>
          <p:cNvSpPr>
            <a:spLocks noChangeArrowheads="1"/>
          </p:cNvSpPr>
          <p:nvPr/>
        </p:nvSpPr>
        <p:spPr bwMode="auto">
          <a:xfrm>
            <a:off x="142844" y="142852"/>
            <a:ext cx="885831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Геометрия резца, кроме того, определяется главным и вспомогательным углами в плане, углом при вершине резца, а также углами наклона главной и вспомогательной режущих кромок (см. рис. 4).</a:t>
            </a:r>
          </a:p>
          <a:p>
            <a:pPr lvl="0" algn="just" fontAlgn="base">
              <a:spcBef>
                <a:spcPct val="0"/>
              </a:spcBef>
              <a:spcAft>
                <a:spcPct val="0"/>
              </a:spcAft>
            </a:pPr>
            <a:r>
              <a:rPr lang="ru-RU" i="1" dirty="0">
                <a:latin typeface="Arial" pitchFamily="34" charset="0"/>
                <a:cs typeface="Arial" pitchFamily="34" charset="0"/>
              </a:rPr>
              <a:t>Главный угол в плане</a:t>
            </a:r>
            <a:r>
              <a:rPr lang="ru-RU" b="1" dirty="0">
                <a:latin typeface="Arial" pitchFamily="34" charset="0"/>
                <a:cs typeface="Arial" pitchFamily="34" charset="0"/>
              </a:rPr>
              <a:t>  </a:t>
            </a:r>
            <a:r>
              <a:rPr lang="ru-RU" dirty="0">
                <a:latin typeface="Arial" pitchFamily="34" charset="0"/>
                <a:cs typeface="Arial" pitchFamily="34" charset="0"/>
              </a:rPr>
              <a:t>–</a:t>
            </a:r>
            <a:r>
              <a:rPr lang="ru-RU" b="1" dirty="0">
                <a:latin typeface="Arial" pitchFamily="34" charset="0"/>
                <a:cs typeface="Arial" pitchFamily="34" charset="0"/>
              </a:rPr>
              <a:t> </a:t>
            </a:r>
            <a:r>
              <a:rPr lang="ru-RU" dirty="0">
                <a:latin typeface="Arial" pitchFamily="34" charset="0"/>
                <a:cs typeface="Arial" pitchFamily="34" charset="0"/>
              </a:rPr>
              <a:t>это угол между плоскостью резания и рабочей плоскостью. </a:t>
            </a:r>
            <a:r>
              <a:rPr lang="ru-RU" i="1" dirty="0">
                <a:latin typeface="Arial" pitchFamily="34" charset="0"/>
                <a:cs typeface="Arial" pitchFamily="34" charset="0"/>
              </a:rPr>
              <a:t>Рабочая </a:t>
            </a:r>
            <a:r>
              <a:rPr lang="ru-RU" i="1" dirty="0" smtClean="0">
                <a:latin typeface="Arial" pitchFamily="34" charset="0"/>
                <a:cs typeface="Arial" pitchFamily="34" charset="0"/>
              </a:rPr>
              <a:t>плоскость </a:t>
            </a:r>
            <a:r>
              <a:rPr lang="ru-RU" dirty="0" smtClean="0">
                <a:latin typeface="Arial" pitchFamily="34" charset="0"/>
                <a:cs typeface="Arial" pitchFamily="34" charset="0"/>
              </a:rPr>
              <a:t>   </a:t>
            </a:r>
            <a:r>
              <a:rPr lang="ru-RU" dirty="0">
                <a:latin typeface="Arial" pitchFamily="34" charset="0"/>
                <a:cs typeface="Arial" pitchFamily="34" charset="0"/>
              </a:rPr>
              <a:t>– </a:t>
            </a:r>
            <a:r>
              <a:rPr lang="ru-RU" dirty="0" err="1">
                <a:latin typeface="Arial" pitchFamily="34" charset="0"/>
                <a:cs typeface="Arial" pitchFamily="34" charset="0"/>
              </a:rPr>
              <a:t>плоскость</a:t>
            </a:r>
            <a:r>
              <a:rPr lang="ru-RU" dirty="0">
                <a:latin typeface="Arial" pitchFamily="34" charset="0"/>
                <a:cs typeface="Arial" pitchFamily="34" charset="0"/>
              </a:rPr>
              <a:t>, в которой расположены векторы скоростей главного движения резания и движения подачи. </a:t>
            </a:r>
            <a:r>
              <a:rPr lang="ru-RU" i="1" dirty="0">
                <a:latin typeface="Arial" pitchFamily="34" charset="0"/>
                <a:cs typeface="Arial" pitchFamily="34" charset="0"/>
              </a:rPr>
              <a:t>Вспомогательный угол в плане</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smtClean="0">
                <a:latin typeface="Arial" pitchFamily="34" charset="0"/>
                <a:cs typeface="Arial" pitchFamily="34" charset="0"/>
              </a:rPr>
              <a:t>–</a:t>
            </a:r>
            <a:r>
              <a:rPr lang="ru-RU" b="1" dirty="0" smtClean="0">
                <a:latin typeface="Arial" pitchFamily="34" charset="0"/>
                <a:cs typeface="Arial" pitchFamily="34" charset="0"/>
              </a:rPr>
              <a:t> </a:t>
            </a:r>
            <a:r>
              <a:rPr lang="ru-RU" dirty="0">
                <a:latin typeface="Arial" pitchFamily="34" charset="0"/>
                <a:cs typeface="Arial" pitchFamily="34" charset="0"/>
              </a:rPr>
              <a:t>это угол между проекцией вспомогательной режущей кромки на основную плоскость и рабочей плоскостью. </a:t>
            </a:r>
            <a:r>
              <a:rPr lang="ru-RU" i="1" dirty="0">
                <a:latin typeface="Arial" pitchFamily="34" charset="0"/>
                <a:cs typeface="Arial" pitchFamily="34" charset="0"/>
              </a:rPr>
              <a:t>Угол при вершине резца</a:t>
            </a:r>
            <a:r>
              <a:rPr lang="ru-RU" dirty="0">
                <a:latin typeface="Arial" pitchFamily="34" charset="0"/>
                <a:cs typeface="Arial" pitchFamily="34" charset="0"/>
              </a:rPr>
              <a:t> </a:t>
            </a:r>
            <a:r>
              <a:rPr lang="ru-RU" dirty="0" smtClean="0">
                <a:latin typeface="Arial" pitchFamily="34" charset="0"/>
                <a:cs typeface="Arial" pitchFamily="34" charset="0"/>
              </a:rPr>
              <a:t>   </a:t>
            </a:r>
            <a:r>
              <a:rPr lang="ru-RU" dirty="0">
                <a:latin typeface="Arial" pitchFamily="34" charset="0"/>
                <a:cs typeface="Arial" pitchFamily="34" charset="0"/>
              </a:rPr>
              <a:t>– это угол между проекциями главной и вспомогательной режущих кромок на основную плоскость; </a:t>
            </a:r>
            <a:r>
              <a:rPr lang="ru-RU" dirty="0" smtClean="0">
                <a:latin typeface="Arial" pitchFamily="34" charset="0"/>
                <a:cs typeface="Arial" pitchFamily="34" charset="0"/>
              </a:rPr>
              <a:t>                        .</a:t>
            </a:r>
          </a:p>
          <a:p>
            <a:pPr algn="just" fontAlgn="base">
              <a:spcBef>
                <a:spcPct val="0"/>
              </a:spcBef>
              <a:spcAft>
                <a:spcPct val="0"/>
              </a:spcAft>
            </a:pPr>
            <a:r>
              <a:rPr lang="ru-RU" i="1" dirty="0">
                <a:latin typeface="Arial" pitchFamily="34" charset="0"/>
                <a:cs typeface="Arial" pitchFamily="34" charset="0"/>
              </a:rPr>
              <a:t>Угол наклона главной режущей кромки</a:t>
            </a:r>
            <a:r>
              <a:rPr lang="ru-RU" b="1" dirty="0">
                <a:latin typeface="Arial" pitchFamily="34" charset="0"/>
                <a:cs typeface="Arial" pitchFamily="34" charset="0"/>
              </a:rPr>
              <a:t> </a:t>
            </a:r>
            <a:r>
              <a:rPr lang="ru-RU" b="1" dirty="0" smtClean="0">
                <a:latin typeface="Arial" pitchFamily="34" charset="0"/>
                <a:cs typeface="Arial" pitchFamily="34" charset="0"/>
              </a:rPr>
              <a:t>  </a:t>
            </a:r>
            <a:r>
              <a:rPr lang="ru-RU" dirty="0" smtClean="0">
                <a:latin typeface="Arial" pitchFamily="34" charset="0"/>
                <a:cs typeface="Arial" pitchFamily="34" charset="0"/>
              </a:rPr>
              <a:t> – </a:t>
            </a:r>
            <a:r>
              <a:rPr lang="ru-RU" dirty="0">
                <a:latin typeface="Arial" pitchFamily="34" charset="0"/>
                <a:cs typeface="Arial" pitchFamily="34" charset="0"/>
              </a:rPr>
              <a:t>это угол между основной плоскостью, проведенной через вершину резца, и главной режущей кромкой инструмента. </a:t>
            </a:r>
            <a:r>
              <a:rPr lang="ru-RU" i="1" dirty="0">
                <a:latin typeface="Arial" pitchFamily="34" charset="0"/>
                <a:cs typeface="Arial" pitchFamily="34" charset="0"/>
              </a:rPr>
              <a:t>Угол наклона вспомогательной режущей кромки</a:t>
            </a:r>
            <a:r>
              <a:rPr lang="ru-RU" dirty="0">
                <a:latin typeface="Arial" pitchFamily="34" charset="0"/>
                <a:cs typeface="Arial" pitchFamily="34" charset="0"/>
              </a:rPr>
              <a:t> </a:t>
            </a:r>
            <a:r>
              <a:rPr lang="ru-RU" dirty="0" smtClean="0">
                <a:latin typeface="Arial" pitchFamily="34" charset="0"/>
                <a:cs typeface="Arial" pitchFamily="34" charset="0"/>
              </a:rPr>
              <a:t>  </a:t>
            </a:r>
            <a:r>
              <a:rPr lang="ru-RU" dirty="0">
                <a:latin typeface="Arial" pitchFamily="34" charset="0"/>
                <a:cs typeface="Arial" pitchFamily="34" charset="0"/>
              </a:rPr>
              <a:t>– это угол между основной плоскостью, проведенной через вершину резца, и вспомогательной режущей </a:t>
            </a:r>
            <a:r>
              <a:rPr lang="ru-RU" dirty="0" smtClean="0">
                <a:latin typeface="Arial" pitchFamily="34" charset="0"/>
                <a:cs typeface="Arial" pitchFamily="34" charset="0"/>
              </a:rPr>
              <a:t>кромкой. Углы   </a:t>
            </a:r>
            <a:r>
              <a:rPr lang="ru-RU" dirty="0">
                <a:latin typeface="Arial" pitchFamily="34" charset="0"/>
                <a:cs typeface="Arial" pitchFamily="34" charset="0"/>
              </a:rPr>
              <a:t>и </a:t>
            </a:r>
            <a:r>
              <a:rPr lang="ru-RU" dirty="0" smtClean="0">
                <a:latin typeface="Arial" pitchFamily="34" charset="0"/>
                <a:cs typeface="Arial" pitchFamily="34" charset="0"/>
              </a:rPr>
              <a:t>  принято считать </a:t>
            </a:r>
            <a:r>
              <a:rPr lang="ru-RU" dirty="0">
                <a:latin typeface="Arial" pitchFamily="34" charset="0"/>
                <a:cs typeface="Arial" pitchFamily="34" charset="0"/>
              </a:rPr>
              <a:t>положительными, если вершина резца является </a:t>
            </a:r>
            <a:r>
              <a:rPr lang="ru-RU" dirty="0" err="1">
                <a:latin typeface="Arial" pitchFamily="34" charset="0"/>
                <a:cs typeface="Arial" pitchFamily="34" charset="0"/>
              </a:rPr>
              <a:t>наинизшей</a:t>
            </a:r>
            <a:r>
              <a:rPr lang="ru-RU" dirty="0">
                <a:latin typeface="Arial" pitchFamily="34" charset="0"/>
                <a:cs typeface="Arial" pitchFamily="34" charset="0"/>
              </a:rPr>
              <a:t> точкой соответствующей режущей кромки. В противном случае – отрицательными.</a:t>
            </a:r>
          </a:p>
          <a:p>
            <a:pPr lvl="0" algn="just" fontAlgn="base">
              <a:spcBef>
                <a:spcPct val="0"/>
              </a:spcBef>
              <a:spcAft>
                <a:spcPct val="0"/>
              </a:spcAf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7661" name="Object 13"/>
          <p:cNvGraphicFramePr>
            <a:graphicFrameLocks noChangeAspect="1"/>
          </p:cNvGraphicFramePr>
          <p:nvPr/>
        </p:nvGraphicFramePr>
        <p:xfrm>
          <a:off x="2857488" y="1071546"/>
          <a:ext cx="214314" cy="253280"/>
        </p:xfrm>
        <a:graphic>
          <a:graphicData uri="http://schemas.openxmlformats.org/presentationml/2006/ole">
            <p:oleObj spid="_x0000_s27661" name="Формула" r:id="rId3" imgW="139680" imgH="164880" progId="Equation.3">
              <p:embed/>
            </p:oleObj>
          </a:graphicData>
        </a:graphic>
      </p:graphicFrame>
      <p:graphicFrame>
        <p:nvGraphicFramePr>
          <p:cNvPr id="27662" name="Object 14"/>
          <p:cNvGraphicFramePr>
            <a:graphicFrameLocks noChangeAspect="1"/>
          </p:cNvGraphicFramePr>
          <p:nvPr/>
        </p:nvGraphicFramePr>
        <p:xfrm>
          <a:off x="3786182" y="1285860"/>
          <a:ext cx="255591" cy="353894"/>
        </p:xfrm>
        <a:graphic>
          <a:graphicData uri="http://schemas.openxmlformats.org/presentationml/2006/ole">
            <p:oleObj spid="_x0000_s27662" name="Формула" r:id="rId4" imgW="164880" imgH="228600" progId="Equation.3">
              <p:embed/>
            </p:oleObj>
          </a:graphicData>
        </a:graphic>
      </p:graphicFrame>
      <p:graphicFrame>
        <p:nvGraphicFramePr>
          <p:cNvPr id="27663" name="Object 15"/>
          <p:cNvGraphicFramePr>
            <a:graphicFrameLocks noChangeAspect="1"/>
          </p:cNvGraphicFramePr>
          <p:nvPr/>
        </p:nvGraphicFramePr>
        <p:xfrm>
          <a:off x="1643042" y="1785926"/>
          <a:ext cx="285752" cy="373676"/>
        </p:xfrm>
        <a:graphic>
          <a:graphicData uri="http://schemas.openxmlformats.org/presentationml/2006/ole">
            <p:oleObj spid="_x0000_s27663" name="Формула" r:id="rId5" imgW="164880" imgH="215640" progId="Equation.3">
              <p:embed/>
            </p:oleObj>
          </a:graphicData>
        </a:graphic>
      </p:graphicFrame>
      <p:graphicFrame>
        <p:nvGraphicFramePr>
          <p:cNvPr id="27664" name="Object 16"/>
          <p:cNvGraphicFramePr>
            <a:graphicFrameLocks noChangeAspect="1"/>
          </p:cNvGraphicFramePr>
          <p:nvPr/>
        </p:nvGraphicFramePr>
        <p:xfrm>
          <a:off x="7598372" y="2143117"/>
          <a:ext cx="259775" cy="285752"/>
        </p:xfrm>
        <a:graphic>
          <a:graphicData uri="http://schemas.openxmlformats.org/presentationml/2006/ole">
            <p:oleObj spid="_x0000_s27664" name="Формула" r:id="rId6" imgW="126720" imgH="139680" progId="Equation.3">
              <p:embed/>
            </p:oleObj>
          </a:graphicData>
        </a:graphic>
      </p:graphicFrame>
      <p:graphicFrame>
        <p:nvGraphicFramePr>
          <p:cNvPr id="27665" name="Object 17"/>
          <p:cNvGraphicFramePr>
            <a:graphicFrameLocks noChangeAspect="1"/>
          </p:cNvGraphicFramePr>
          <p:nvPr/>
        </p:nvGraphicFramePr>
        <p:xfrm>
          <a:off x="1428728" y="2643182"/>
          <a:ext cx="1500189" cy="300038"/>
        </p:xfrm>
        <a:graphic>
          <a:graphicData uri="http://schemas.openxmlformats.org/presentationml/2006/ole">
            <p:oleObj spid="_x0000_s27665" name="Формула" r:id="rId7" imgW="1143000" imgH="228600" progId="Equation.3">
              <p:embed/>
            </p:oleObj>
          </a:graphicData>
        </a:graphic>
      </p:graphicFrame>
      <p:graphicFrame>
        <p:nvGraphicFramePr>
          <p:cNvPr id="27666" name="Object 18"/>
          <p:cNvGraphicFramePr>
            <a:graphicFrameLocks noChangeAspect="1"/>
          </p:cNvGraphicFramePr>
          <p:nvPr/>
        </p:nvGraphicFramePr>
        <p:xfrm>
          <a:off x="5072066" y="2928934"/>
          <a:ext cx="224520" cy="285752"/>
        </p:xfrm>
        <a:graphic>
          <a:graphicData uri="http://schemas.openxmlformats.org/presentationml/2006/ole">
            <p:oleObj spid="_x0000_s27666" name="Формула" r:id="rId8" imgW="139680" imgH="177480" progId="Equation.3">
              <p:embed/>
            </p:oleObj>
          </a:graphicData>
        </a:graphic>
      </p:graphicFrame>
      <p:graphicFrame>
        <p:nvGraphicFramePr>
          <p:cNvPr id="27667" name="Object 19"/>
          <p:cNvGraphicFramePr>
            <a:graphicFrameLocks noChangeAspect="1"/>
          </p:cNvGraphicFramePr>
          <p:nvPr/>
        </p:nvGraphicFramePr>
        <p:xfrm>
          <a:off x="7429520" y="3500437"/>
          <a:ext cx="214314" cy="280257"/>
        </p:xfrm>
        <a:graphic>
          <a:graphicData uri="http://schemas.openxmlformats.org/presentationml/2006/ole">
            <p:oleObj spid="_x0000_s27667" name="Формула" r:id="rId9" imgW="164880" imgH="215640" progId="Equation.3">
              <p:embed/>
            </p:oleObj>
          </a:graphicData>
        </a:graphic>
      </p:graphicFrame>
      <p:graphicFrame>
        <p:nvGraphicFramePr>
          <p:cNvPr id="27668" name="Object 20"/>
          <p:cNvGraphicFramePr>
            <a:graphicFrameLocks noChangeAspect="1"/>
          </p:cNvGraphicFramePr>
          <p:nvPr/>
        </p:nvGraphicFramePr>
        <p:xfrm>
          <a:off x="4643438" y="4071942"/>
          <a:ext cx="223837" cy="285752"/>
        </p:xfrm>
        <a:graphic>
          <a:graphicData uri="http://schemas.openxmlformats.org/presentationml/2006/ole">
            <p:oleObj spid="_x0000_s27668" name="Формула" r:id="rId10" imgW="139680" imgH="177480" progId="Equation.3">
              <p:embed/>
            </p:oleObj>
          </a:graphicData>
        </a:graphic>
      </p:graphicFrame>
      <p:graphicFrame>
        <p:nvGraphicFramePr>
          <p:cNvPr id="27669" name="Object 21"/>
          <p:cNvGraphicFramePr>
            <a:graphicFrameLocks noChangeAspect="1"/>
          </p:cNvGraphicFramePr>
          <p:nvPr/>
        </p:nvGraphicFramePr>
        <p:xfrm>
          <a:off x="5000628" y="4071942"/>
          <a:ext cx="214313" cy="280987"/>
        </p:xfrm>
        <a:graphic>
          <a:graphicData uri="http://schemas.openxmlformats.org/presentationml/2006/ole">
            <p:oleObj spid="_x0000_s27669" name="Формула" r:id="rId11" imgW="164880" imgH="215640" progId="Equation.3">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42844" y="71414"/>
            <a:ext cx="8858312"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Основная (1.) и дополнительная (2.) литература по курсу РСИ:</a:t>
            </a:r>
            <a:endParaRPr kumimoji="0" lang="ru-RU" sz="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1.1. Основы технологии машиностроения [Текст]: учебник: [для вузов по направлению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подгот</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Дипломир</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Специалистов –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конструкт.-технол</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Обеспечение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машиносроит</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Пр-в»] / Е.И.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Махаринский</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В.А. Горохов,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А.Г.Схиртладзе</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др.]; под общ. Ред. П.И. Ящерицына. – 3-е изд., доп. И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перераб</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М.: Глобус, 2005. - 412 с. </a:t>
            </a:r>
          </a:p>
          <a:p>
            <a:pPr marL="0" marR="0" lvl="0" indent="0" algn="just" defTabSz="914400" rtl="0" eaLnBrk="1" fontAlgn="base" latinLnBrk="0" hangingPunct="1">
              <a:lnSpc>
                <a:spcPct val="100000"/>
              </a:lnSpc>
              <a:spcBef>
                <a:spcPct val="0"/>
              </a:spcBef>
              <a:spcAft>
                <a:spcPct val="0"/>
              </a:spcAft>
              <a:buClrTx/>
              <a:buSzTx/>
              <a:buFontTx/>
              <a:buNone/>
              <a:tabLst/>
            </a:pPr>
            <a:r>
              <a:rPr lang="ru-RU" dirty="0" smtClean="0">
                <a:latin typeface="Arial" pitchFamily="34" charset="0"/>
                <a:ea typeface="Times New Roman" pitchFamily="18" charset="0"/>
                <a:cs typeface="Arial" pitchFamily="34" charset="0"/>
              </a:rPr>
              <a:t>1.2. </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Резание материалов [Текст]: учеб. Для вузов / Д.В. Кожевников, С.В. Кирсанов; под общ. Ред. Проф., д.т.н. С.В. Кирсанова. – М.: Машиностроение, 2007. – 303 с.</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1.3. Скуратов, Д. Л. Обработка конструкционных материалов. Процессы, инструменты и станки. [Текст] : [учеб. пособие] / Д. Л. Скуратов, В. Н. Трусов ;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Самар</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гос</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Аэрокос</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ун-т им. С. П. Королева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Самар</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ун-т). - 2012. - Ч. 1.-196 с. </a:t>
            </a:r>
          </a:p>
          <a:p>
            <a:pPr marL="0" marR="0" lvl="0" indent="0" algn="just" defTabSz="914400" rtl="0" eaLnBrk="1" fontAlgn="base" latinLnBrk="0" hangingPunct="1">
              <a:lnSpc>
                <a:spcPct val="100000"/>
              </a:lnSpc>
              <a:spcBef>
                <a:spcPct val="0"/>
              </a:spcBef>
              <a:spcAft>
                <a:spcPct val="0"/>
              </a:spcAft>
              <a:buClrTx/>
              <a:buSzTx/>
              <a:buFontTx/>
              <a:buNone/>
              <a:tabLst/>
            </a:pPr>
            <a:r>
              <a:rPr lang="ru-RU" dirty="0" smtClean="0">
                <a:latin typeface="Arial" pitchFamily="34" charset="0"/>
                <a:ea typeface="Times New Roman" pitchFamily="18" charset="0"/>
                <a:cs typeface="Arial" pitchFamily="34" charset="0"/>
              </a:rPr>
              <a:t>1.4. </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Скуратов, Д. Л. Обработка конструкционных материалов. Процессы, инструменты и станки. [Электронный ресурс] : [учеб. пособие] / Д. Л. Скуратов, А. И. Хаймович, С. Р.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Абульханов</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М-во</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науки и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высш</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образования Рос. Федерации,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Самар</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нац</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исслед</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ун-т им. С. П. Королева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Самар</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ун-т). - 2018. - Ч. 2.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1.5. Программирование автоматизированного оборудования [Текст]: [в 2-х ч.]: учеб. Для вузов/ П.П.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Серебреницкий</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А.Г.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Схиртладзе</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М.: Дрофа, 2008. – (Высшее образование). Ч.1. -2008. – 571 с.</a:t>
            </a:r>
          </a:p>
          <a:p>
            <a:pPr marL="0" marR="0" lvl="0" indent="0" algn="just" defTabSz="914400" rtl="0" eaLnBrk="1" fontAlgn="base" latinLnBrk="0" hangingPunct="1">
              <a:lnSpc>
                <a:spcPct val="100000"/>
              </a:lnSpc>
              <a:spcBef>
                <a:spcPct val="0"/>
              </a:spcBef>
              <a:spcAft>
                <a:spcPct val="0"/>
              </a:spcAft>
              <a:buClrTx/>
              <a:buSzTx/>
              <a:buFontTx/>
              <a:buNone/>
              <a:tabLst/>
            </a:pPr>
            <a:r>
              <a:rPr lang="ru-RU" dirty="0" smtClean="0">
                <a:latin typeface="Arial" pitchFamily="34" charset="0"/>
                <a:ea typeface="Times New Roman" pitchFamily="18" charset="0"/>
                <a:cs typeface="Arial" pitchFamily="34" charset="0"/>
              </a:rPr>
              <a:t>1.6.</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Программирование автоматизированного оборудования [Текст]: [в 2-х ч.]: учеб. Для вузов/ П.П.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Серебреницкий</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А.Г. </a:t>
            </a:r>
            <a:r>
              <a:rPr kumimoji="0" lang="ru-RU"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Схиртладзе</a:t>
            </a:r>
            <a:r>
              <a:rPr kumimoji="0" lang="ru-RU"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М.: Дрофа, 2008. – (Высшее образование). Ч.2. -2008. – 301 с.</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85728"/>
            <a:ext cx="8643998" cy="4524315"/>
          </a:xfrm>
          <a:prstGeom prst="rect">
            <a:avLst/>
          </a:prstGeom>
        </p:spPr>
        <p:txBody>
          <a:bodyPr wrap="square">
            <a:spAutoFit/>
          </a:bodyPr>
          <a:lstStyle/>
          <a:p>
            <a:pPr lvl="0" eaLnBrk="0" fontAlgn="base" hangingPunct="0">
              <a:spcBef>
                <a:spcPct val="0"/>
              </a:spcBef>
              <a:spcAft>
                <a:spcPct val="0"/>
              </a:spcAft>
            </a:pPr>
            <a:r>
              <a:rPr lang="ru-RU" dirty="0" smtClean="0">
                <a:latin typeface="Arial" pitchFamily="34" charset="0"/>
                <a:ea typeface="Times New Roman" pitchFamily="18" charset="0"/>
                <a:cs typeface="Arial" pitchFamily="34" charset="0"/>
              </a:rPr>
              <a:t>2.1 Металлорежущие </a:t>
            </a:r>
            <a:r>
              <a:rPr lang="ru-RU" dirty="0">
                <a:latin typeface="Arial" pitchFamily="34" charset="0"/>
                <a:ea typeface="Times New Roman" pitchFamily="18" charset="0"/>
                <a:cs typeface="Arial" pitchFamily="34" charset="0"/>
              </a:rPr>
              <a:t>станки [Электронный ресурс] : [лаб. практикум / М. Б. Сазонов, Д. Л. Скуратов, Ю. А. Шабалин, С. Р. </a:t>
            </a:r>
            <a:r>
              <a:rPr lang="ru-RU" dirty="0" err="1">
                <a:latin typeface="Arial" pitchFamily="34" charset="0"/>
                <a:ea typeface="Times New Roman" pitchFamily="18" charset="0"/>
                <a:cs typeface="Arial" pitchFamily="34" charset="0"/>
              </a:rPr>
              <a:t>Абульханов</a:t>
            </a:r>
            <a:r>
              <a:rPr lang="ru-RU" dirty="0">
                <a:latin typeface="Arial" pitchFamily="34" charset="0"/>
                <a:ea typeface="Times New Roman" pitchFamily="18" charset="0"/>
                <a:cs typeface="Arial" pitchFamily="34" charset="0"/>
              </a:rPr>
              <a:t>, А. Н. Швецов] ; </a:t>
            </a:r>
            <a:r>
              <a:rPr lang="ru-RU" dirty="0" err="1">
                <a:latin typeface="Arial" pitchFamily="34" charset="0"/>
                <a:ea typeface="Times New Roman" pitchFamily="18" charset="0"/>
                <a:cs typeface="Arial" pitchFamily="34" charset="0"/>
              </a:rPr>
              <a:t>М-во</a:t>
            </a:r>
            <a:r>
              <a:rPr lang="ru-RU" dirty="0">
                <a:latin typeface="Arial" pitchFamily="34" charset="0"/>
                <a:ea typeface="Times New Roman" pitchFamily="18" charset="0"/>
                <a:cs typeface="Arial" pitchFamily="34" charset="0"/>
              </a:rPr>
              <a:t> образования и науки Рос. Федерации,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a:t>
            </a:r>
            <a:r>
              <a:rPr lang="ru-RU" dirty="0" err="1">
                <a:latin typeface="Arial" pitchFamily="34" charset="0"/>
                <a:ea typeface="Times New Roman" pitchFamily="18" charset="0"/>
                <a:cs typeface="Arial" pitchFamily="34" charset="0"/>
              </a:rPr>
              <a:t>нац</a:t>
            </a:r>
            <a:r>
              <a:rPr lang="ru-RU" dirty="0">
                <a:latin typeface="Arial" pitchFamily="34" charset="0"/>
                <a:ea typeface="Times New Roman" pitchFamily="18" charset="0"/>
                <a:cs typeface="Arial" pitchFamily="34" charset="0"/>
              </a:rPr>
              <a:t>. </a:t>
            </a:r>
            <a:r>
              <a:rPr lang="ru-RU" dirty="0" err="1">
                <a:latin typeface="Arial" pitchFamily="34" charset="0"/>
                <a:ea typeface="Times New Roman" pitchFamily="18" charset="0"/>
                <a:cs typeface="Arial" pitchFamily="34" charset="0"/>
              </a:rPr>
              <a:t>исслед</a:t>
            </a:r>
            <a:r>
              <a:rPr lang="ru-RU" dirty="0">
                <a:latin typeface="Arial" pitchFamily="34" charset="0"/>
                <a:ea typeface="Times New Roman" pitchFamily="18" charset="0"/>
                <a:cs typeface="Arial" pitchFamily="34" charset="0"/>
              </a:rPr>
              <a:t>. ун-т им. С. П. Королева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ун-т). - Самара : Изд-во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ун-та, </a:t>
            </a:r>
            <a:r>
              <a:rPr lang="ru-RU" dirty="0" smtClean="0">
                <a:latin typeface="Arial" pitchFamily="34" charset="0"/>
                <a:ea typeface="Times New Roman" pitchFamily="18" charset="0"/>
                <a:cs typeface="Arial" pitchFamily="34" charset="0"/>
              </a:rPr>
              <a:t>2017.</a:t>
            </a:r>
            <a:endParaRPr lang="ru-RU" sz="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ru-RU" dirty="0" smtClean="0">
                <a:latin typeface="Arial" pitchFamily="34" charset="0"/>
                <a:ea typeface="Times New Roman" pitchFamily="18" charset="0"/>
                <a:cs typeface="Arial" pitchFamily="34" charset="0"/>
              </a:rPr>
              <a:t>2.2. Автоматизация </a:t>
            </a:r>
            <a:r>
              <a:rPr lang="ru-RU" dirty="0">
                <a:latin typeface="Arial" pitchFamily="34" charset="0"/>
                <a:ea typeface="Times New Roman" pitchFamily="18" charset="0"/>
                <a:cs typeface="Arial" pitchFamily="34" charset="0"/>
              </a:rPr>
              <a:t>производственных процессов в машиностроении. [Текст]: Учебное пособие / Н.М. Капустин, П.М. Кузнецов, А.Г. </a:t>
            </a:r>
            <a:r>
              <a:rPr lang="ru-RU" dirty="0" err="1">
                <a:latin typeface="Arial" pitchFamily="34" charset="0"/>
                <a:ea typeface="Times New Roman" pitchFamily="18" charset="0"/>
                <a:cs typeface="Arial" pitchFamily="34" charset="0"/>
              </a:rPr>
              <a:t>Схиртладзе</a:t>
            </a:r>
            <a:r>
              <a:rPr lang="ru-RU" dirty="0">
                <a:latin typeface="Arial" pitchFamily="34" charset="0"/>
                <a:ea typeface="Times New Roman" pitchFamily="18" charset="0"/>
                <a:cs typeface="Arial" pitchFamily="34" charset="0"/>
              </a:rPr>
              <a:t> [и др.]; под ред. Н.М. Капустина. – М.: </a:t>
            </a:r>
            <a:r>
              <a:rPr lang="ru-RU" dirty="0" err="1">
                <a:latin typeface="Arial" pitchFamily="34" charset="0"/>
                <a:ea typeface="Times New Roman" pitchFamily="18" charset="0"/>
                <a:cs typeface="Arial" pitchFamily="34" charset="0"/>
              </a:rPr>
              <a:t>Высш</a:t>
            </a:r>
            <a:r>
              <a:rPr lang="ru-RU" dirty="0">
                <a:latin typeface="Arial" pitchFamily="34" charset="0"/>
                <a:ea typeface="Times New Roman" pitchFamily="18" charset="0"/>
                <a:cs typeface="Arial" pitchFamily="34" charset="0"/>
              </a:rPr>
              <a:t>. </a:t>
            </a:r>
            <a:r>
              <a:rPr lang="ru-RU" dirty="0" err="1">
                <a:latin typeface="Arial" pitchFamily="34" charset="0"/>
                <a:ea typeface="Times New Roman" pitchFamily="18" charset="0"/>
                <a:cs typeface="Arial" pitchFamily="34" charset="0"/>
              </a:rPr>
              <a:t>Шк</a:t>
            </a:r>
            <a:r>
              <a:rPr lang="ru-RU" dirty="0">
                <a:latin typeface="Arial" pitchFamily="34" charset="0"/>
                <a:ea typeface="Times New Roman" pitchFamily="18" charset="0"/>
                <a:cs typeface="Arial" pitchFamily="34" charset="0"/>
              </a:rPr>
              <a:t>., 2004. – 415 </a:t>
            </a:r>
            <a:r>
              <a:rPr lang="ru-RU" dirty="0" smtClean="0">
                <a:latin typeface="Arial" pitchFamily="34" charset="0"/>
                <a:ea typeface="Times New Roman" pitchFamily="18" charset="0"/>
                <a:cs typeface="Arial" pitchFamily="34" charset="0"/>
              </a:rPr>
              <a:t>с.</a:t>
            </a:r>
            <a:endParaRPr lang="ru-RU" sz="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ru-RU" dirty="0" smtClean="0">
                <a:latin typeface="Arial" pitchFamily="34" charset="0"/>
                <a:ea typeface="Times New Roman" pitchFamily="18" charset="0"/>
                <a:cs typeface="Arial" pitchFamily="34" charset="0"/>
              </a:rPr>
              <a:t>2.3. Обработка </a:t>
            </a:r>
            <a:r>
              <a:rPr lang="ru-RU" dirty="0">
                <a:latin typeface="Arial" pitchFamily="34" charset="0"/>
                <a:ea typeface="Times New Roman" pitchFamily="18" charset="0"/>
                <a:cs typeface="Arial" pitchFamily="34" charset="0"/>
              </a:rPr>
              <a:t>металлов резанием: справ. Технолога [Текст]: / А.А. Панов [и др.]; под общ. ред. А.А. Панова. – 2-е изд., </a:t>
            </a:r>
            <a:r>
              <a:rPr lang="ru-RU" dirty="0" err="1">
                <a:latin typeface="Arial" pitchFamily="34" charset="0"/>
                <a:ea typeface="Times New Roman" pitchFamily="18" charset="0"/>
                <a:cs typeface="Arial" pitchFamily="34" charset="0"/>
              </a:rPr>
              <a:t>пераб</a:t>
            </a:r>
            <a:r>
              <a:rPr lang="ru-RU" dirty="0">
                <a:latin typeface="Arial" pitchFamily="34" charset="0"/>
                <a:ea typeface="Times New Roman" pitchFamily="18" charset="0"/>
                <a:cs typeface="Arial" pitchFamily="34" charset="0"/>
              </a:rPr>
              <a:t> и доп. – М.: Машиностроение, 2004. – 784 </a:t>
            </a:r>
            <a:r>
              <a:rPr lang="ru-RU" dirty="0" smtClean="0">
                <a:latin typeface="Arial" pitchFamily="34" charset="0"/>
                <a:ea typeface="Times New Roman" pitchFamily="18" charset="0"/>
                <a:cs typeface="Arial" pitchFamily="34" charset="0"/>
              </a:rPr>
              <a:t>с.</a:t>
            </a:r>
            <a:endParaRPr lang="ru-RU" sz="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ru-RU" dirty="0" smtClean="0">
                <a:latin typeface="Arial" pitchFamily="34" charset="0"/>
                <a:ea typeface="Times New Roman" pitchFamily="18" charset="0"/>
                <a:cs typeface="Arial" pitchFamily="34" charset="0"/>
              </a:rPr>
              <a:t>2.4. </a:t>
            </a:r>
            <a:r>
              <a:rPr lang="ru-RU" dirty="0" err="1" smtClean="0">
                <a:latin typeface="Arial" pitchFamily="34" charset="0"/>
                <a:ea typeface="Times New Roman" pitchFamily="18" charset="0"/>
                <a:cs typeface="Arial" pitchFamily="34" charset="0"/>
              </a:rPr>
              <a:t>Жидяев</a:t>
            </a:r>
            <a:r>
              <a:rPr lang="ru-RU" dirty="0">
                <a:latin typeface="Arial" pitchFamily="34" charset="0"/>
                <a:ea typeface="Times New Roman" pitchFamily="18" charset="0"/>
                <a:cs typeface="Arial" pitchFamily="34" charset="0"/>
              </a:rPr>
              <a:t>, А. Н. Наладка и обработка на станках с ЧПУ : учеб. пособие. - Текст : электронный / А. Н. </a:t>
            </a:r>
            <a:r>
              <a:rPr lang="ru-RU" dirty="0" err="1">
                <a:latin typeface="Arial" pitchFamily="34" charset="0"/>
                <a:ea typeface="Times New Roman" pitchFamily="18" charset="0"/>
                <a:cs typeface="Arial" pitchFamily="34" charset="0"/>
              </a:rPr>
              <a:t>Жидяев</a:t>
            </a:r>
            <a:r>
              <a:rPr lang="ru-RU" dirty="0">
                <a:latin typeface="Arial" pitchFamily="34" charset="0"/>
                <a:ea typeface="Times New Roman" pitchFamily="18" charset="0"/>
                <a:cs typeface="Arial" pitchFamily="34" charset="0"/>
              </a:rPr>
              <a:t>, С. Р. </a:t>
            </a:r>
            <a:r>
              <a:rPr lang="ru-RU" dirty="0" err="1">
                <a:latin typeface="Arial" pitchFamily="34" charset="0"/>
                <a:ea typeface="Times New Roman" pitchFamily="18" charset="0"/>
                <a:cs typeface="Arial" pitchFamily="34" charset="0"/>
              </a:rPr>
              <a:t>Абульханов</a:t>
            </a:r>
            <a:r>
              <a:rPr lang="ru-RU" dirty="0">
                <a:latin typeface="Arial" pitchFamily="34" charset="0"/>
                <a:ea typeface="Times New Roman" pitchFamily="18" charset="0"/>
                <a:cs typeface="Arial" pitchFamily="34" charset="0"/>
              </a:rPr>
              <a:t> ; </a:t>
            </a:r>
            <a:r>
              <a:rPr lang="ru-RU" dirty="0" err="1">
                <a:latin typeface="Arial" pitchFamily="34" charset="0"/>
                <a:ea typeface="Times New Roman" pitchFamily="18" charset="0"/>
                <a:cs typeface="Arial" pitchFamily="34" charset="0"/>
              </a:rPr>
              <a:t>М-во</a:t>
            </a:r>
            <a:r>
              <a:rPr lang="ru-RU" dirty="0">
                <a:latin typeface="Arial" pitchFamily="34" charset="0"/>
                <a:ea typeface="Times New Roman" pitchFamily="18" charset="0"/>
                <a:cs typeface="Arial" pitchFamily="34" charset="0"/>
              </a:rPr>
              <a:t> науки и </a:t>
            </a:r>
            <a:r>
              <a:rPr lang="ru-RU" dirty="0" err="1">
                <a:latin typeface="Arial" pitchFamily="34" charset="0"/>
                <a:ea typeface="Times New Roman" pitchFamily="18" charset="0"/>
                <a:cs typeface="Arial" pitchFamily="34" charset="0"/>
              </a:rPr>
              <a:t>высш</a:t>
            </a:r>
            <a:r>
              <a:rPr lang="ru-RU" dirty="0">
                <a:latin typeface="Arial" pitchFamily="34" charset="0"/>
                <a:ea typeface="Times New Roman" pitchFamily="18" charset="0"/>
                <a:cs typeface="Arial" pitchFamily="34" charset="0"/>
              </a:rPr>
              <a:t>. образования Рос. Федерации,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a:t>
            </a:r>
            <a:r>
              <a:rPr lang="ru-RU" dirty="0" err="1">
                <a:latin typeface="Arial" pitchFamily="34" charset="0"/>
                <a:ea typeface="Times New Roman" pitchFamily="18" charset="0"/>
                <a:cs typeface="Arial" pitchFamily="34" charset="0"/>
              </a:rPr>
              <a:t>нац</a:t>
            </a:r>
            <a:r>
              <a:rPr lang="ru-RU" dirty="0">
                <a:latin typeface="Arial" pitchFamily="34" charset="0"/>
                <a:ea typeface="Times New Roman" pitchFamily="18" charset="0"/>
                <a:cs typeface="Arial" pitchFamily="34" charset="0"/>
              </a:rPr>
              <a:t>. </a:t>
            </a:r>
            <a:r>
              <a:rPr lang="ru-RU" dirty="0" err="1">
                <a:latin typeface="Arial" pitchFamily="34" charset="0"/>
                <a:ea typeface="Times New Roman" pitchFamily="18" charset="0"/>
                <a:cs typeface="Arial" pitchFamily="34" charset="0"/>
              </a:rPr>
              <a:t>исслед</a:t>
            </a:r>
            <a:r>
              <a:rPr lang="ru-RU" dirty="0">
                <a:latin typeface="Arial" pitchFamily="34" charset="0"/>
                <a:ea typeface="Times New Roman" pitchFamily="18" charset="0"/>
                <a:cs typeface="Arial" pitchFamily="34" charset="0"/>
              </a:rPr>
              <a:t>. ун-т им. С. П. Королева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ун-т). - Самара : Изд-во </a:t>
            </a:r>
            <a:r>
              <a:rPr lang="ru-RU" dirty="0" err="1">
                <a:latin typeface="Arial" pitchFamily="34" charset="0"/>
                <a:ea typeface="Times New Roman" pitchFamily="18" charset="0"/>
                <a:cs typeface="Arial" pitchFamily="34" charset="0"/>
              </a:rPr>
              <a:t>Самар</a:t>
            </a:r>
            <a:r>
              <a:rPr lang="ru-RU" dirty="0">
                <a:latin typeface="Arial" pitchFamily="34" charset="0"/>
                <a:ea typeface="Times New Roman" pitchFamily="18" charset="0"/>
                <a:cs typeface="Arial" pitchFamily="34" charset="0"/>
              </a:rPr>
              <a:t>. ун-та, </a:t>
            </a:r>
            <a:r>
              <a:rPr lang="ru-RU" dirty="0" smtClean="0">
                <a:latin typeface="Arial" pitchFamily="34" charset="0"/>
                <a:ea typeface="Times New Roman" pitchFamily="18" charset="0"/>
                <a:cs typeface="Arial" pitchFamily="34" charset="0"/>
              </a:rPr>
              <a:t>2020</a:t>
            </a: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lang="ru-RU" sz="600" dirty="0">
              <a:latin typeface="Arial" pitchFamily="34" charset="0"/>
              <a:ea typeface="Times New Roman" pitchFamily="18" charset="0"/>
              <a:cs typeface="Arial" pitchFamily="34" charset="0"/>
            </a:endParaRPr>
          </a:p>
          <a:p>
            <a:pPr lvl="0" eaLnBrk="0" fontAlgn="base" hangingPunct="0">
              <a:spcBef>
                <a:spcPct val="0"/>
              </a:spcBef>
              <a:spcAft>
                <a:spcPct val="0"/>
              </a:spcAft>
            </a:pPr>
            <a:r>
              <a:rPr lang="ru-RU" dirty="0" smtClean="0">
                <a:latin typeface="Arial" pitchFamily="34" charset="0"/>
                <a:ea typeface="Times New Roman" pitchFamily="18" charset="0"/>
                <a:cs typeface="Arial" pitchFamily="34" charset="0"/>
              </a:rPr>
              <a:t>2.5. Обработка </a:t>
            </a:r>
            <a:r>
              <a:rPr lang="ru-RU" dirty="0">
                <a:latin typeface="Arial" pitchFamily="34" charset="0"/>
                <a:ea typeface="Times New Roman" pitchFamily="18" charset="0"/>
                <a:cs typeface="Arial" pitchFamily="34" charset="0"/>
              </a:rPr>
              <a:t>деталей на станках с ЧПУ. [Текст]: Учебное пособие / Е.Э. </a:t>
            </a:r>
            <a:r>
              <a:rPr lang="ru-RU" dirty="0" err="1">
                <a:latin typeface="Arial" pitchFamily="34" charset="0"/>
                <a:ea typeface="Times New Roman" pitchFamily="18" charset="0"/>
                <a:cs typeface="Arial" pitchFamily="34" charset="0"/>
              </a:rPr>
              <a:t>Фельдштейн</a:t>
            </a:r>
            <a:r>
              <a:rPr lang="ru-RU" dirty="0">
                <a:latin typeface="Arial" pitchFamily="34" charset="0"/>
                <a:ea typeface="Times New Roman" pitchFamily="18" charset="0"/>
                <a:cs typeface="Arial" pitchFamily="34" charset="0"/>
              </a:rPr>
              <a:t>, М.А. </a:t>
            </a:r>
            <a:r>
              <a:rPr lang="ru-RU" dirty="0" err="1">
                <a:latin typeface="Arial" pitchFamily="34" charset="0"/>
                <a:ea typeface="Times New Roman" pitchFamily="18" charset="0"/>
                <a:cs typeface="Arial" pitchFamily="34" charset="0"/>
              </a:rPr>
              <a:t>Корниевич</a:t>
            </a:r>
            <a:r>
              <a:rPr lang="ru-RU" dirty="0">
                <a:latin typeface="Arial" pitchFamily="34" charset="0"/>
                <a:ea typeface="Times New Roman" pitchFamily="18" charset="0"/>
                <a:cs typeface="Arial" pitchFamily="34" charset="0"/>
              </a:rPr>
              <a:t>. – Минск: Новое знание, 2005. – 286 с.</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117693"/>
            <a:ext cx="8786874" cy="6740307"/>
          </a:xfrm>
          <a:prstGeom prst="rect">
            <a:avLst/>
          </a:prstGeom>
        </p:spPr>
        <p:txBody>
          <a:bodyPr wrap="square">
            <a:spAutoFit/>
          </a:bodyPr>
          <a:lstStyle/>
          <a:p>
            <a:pPr algn="just"/>
            <a:r>
              <a:rPr lang="ru-RU" dirty="0" smtClean="0">
                <a:latin typeface="Arial" pitchFamily="34" charset="0"/>
                <a:cs typeface="Arial" pitchFamily="34" charset="0"/>
              </a:rPr>
              <a:t>Поэтому дальнейшее повышение эффективности процесса резания, особенно в условиях автоматизированного производства, является важнейшей задачей, которая на современном этапе получила ранг не только технической, но и социальной проблемы</a:t>
            </a:r>
            <a:r>
              <a:rPr lang="ru-RU" dirty="0" smtClean="0"/>
              <a:t>.</a:t>
            </a:r>
          </a:p>
          <a:p>
            <a:pPr algn="just"/>
            <a:r>
              <a:rPr lang="ru-RU" dirty="0">
                <a:latin typeface="Arial" pitchFamily="34" charset="0"/>
                <a:cs typeface="Arial" pitchFamily="34" charset="0"/>
              </a:rPr>
              <a:t>Повышение эффективности процесса резания может быть обеспечено за счет </a:t>
            </a:r>
            <a:r>
              <a:rPr lang="ru-RU" dirty="0" smtClean="0">
                <a:latin typeface="Arial" pitchFamily="34" charset="0"/>
                <a:cs typeface="Arial" pitchFamily="34" charset="0"/>
              </a:rPr>
              <a:t>совершенствования </a:t>
            </a:r>
            <a:r>
              <a:rPr lang="ru-RU" dirty="0">
                <a:latin typeface="Arial" pitchFamily="34" charset="0"/>
                <a:cs typeface="Arial" pitchFamily="34" charset="0"/>
              </a:rPr>
              <a:t>качества режущего инструмента, как важного звена технологической системы, интенсификации режимов обработки и сокращения вспомогательного времени.</a:t>
            </a:r>
          </a:p>
          <a:p>
            <a:pPr algn="just"/>
            <a:r>
              <a:rPr lang="ru-RU" dirty="0">
                <a:latin typeface="Arial" pitchFamily="34" charset="0"/>
                <a:cs typeface="Arial" pitchFamily="34" charset="0"/>
              </a:rPr>
              <a:t>Наблюдается тенденция дальнейшего повышения скоростей </a:t>
            </a:r>
            <a:r>
              <a:rPr lang="ru-RU" dirty="0" smtClean="0">
                <a:latin typeface="Arial" pitchFamily="34" charset="0"/>
                <a:cs typeface="Arial" pitchFamily="34" charset="0"/>
              </a:rPr>
              <a:t>резания </a:t>
            </a:r>
            <a:r>
              <a:rPr lang="ru-RU" dirty="0">
                <a:latin typeface="Arial" pitchFamily="34" charset="0"/>
                <a:cs typeface="Arial" pitchFamily="34" charset="0"/>
              </a:rPr>
              <a:t>на станках средних размеров до 10000 м/мин и </a:t>
            </a:r>
            <a:r>
              <a:rPr lang="ru-RU" dirty="0" smtClean="0">
                <a:latin typeface="Arial" pitchFamily="34" charset="0"/>
                <a:cs typeface="Arial" pitchFamily="34" charset="0"/>
              </a:rPr>
              <a:t>соответственно </a:t>
            </a:r>
            <a:r>
              <a:rPr lang="ru-RU" dirty="0">
                <a:latin typeface="Arial" pitchFamily="34" charset="0"/>
                <a:cs typeface="Arial" pitchFamily="34" charset="0"/>
              </a:rPr>
              <a:t>частоты вращения шпинделя до 40000 – 50000 об/мин (</a:t>
            </a:r>
            <a:r>
              <a:rPr lang="ru-RU" dirty="0" smtClean="0">
                <a:latin typeface="Arial" pitchFamily="34" charset="0"/>
                <a:cs typeface="Arial" pitchFamily="34" charset="0"/>
              </a:rPr>
              <a:t>сверхскоростное </a:t>
            </a:r>
            <a:r>
              <a:rPr lang="ru-RU" dirty="0">
                <a:latin typeface="Arial" pitchFamily="34" charset="0"/>
                <a:cs typeface="Arial" pitchFamily="34" charset="0"/>
              </a:rPr>
              <a:t>резание). Этот вид резания применим для изготовления сложных деталей из легких сплавов, при обработке которых в стружку уходит до 80…90% массы заготовок. Широкое применение скоростного резания требует повышения точности (1–2 мкм) и жесткости шпиндельных узлов, создания надежных систем контроля состояния режущего инструмента и качества обработки с включе­нием их в систему ЧПУ станка, повышения эффективности отвода стружки из зоны резания, в том числе путем совершенствования СОЖ и систем ее подачи в зону резания</a:t>
            </a:r>
            <a:r>
              <a:rPr lang="ru-RU" dirty="0" smtClean="0">
                <a:latin typeface="Arial" pitchFamily="34" charset="0"/>
                <a:cs typeface="Arial" pitchFamily="34" charset="0"/>
              </a:rPr>
              <a:t>.</a:t>
            </a:r>
          </a:p>
          <a:p>
            <a:pPr algn="just"/>
            <a:r>
              <a:rPr lang="ru-RU" dirty="0">
                <a:latin typeface="Arial" pitchFamily="34" charset="0"/>
                <a:cs typeface="Arial" pitchFamily="34" charset="0"/>
              </a:rPr>
              <a:t>Первые отечественные теоретические и экспериментальные исследования процесса резания были проведены в 1868 – 1869 гг. проф. Петербургского горного института И.А. Тиме. Им впервые были даны научные основы процесса резания. Он провел исследования процесса стружкообразования, создал схему этого процесса, дал классификацию стружек, предложил формулы для подсчета силы резания и усадки стружки.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14290"/>
            <a:ext cx="8786874" cy="6463308"/>
          </a:xfrm>
          <a:prstGeom prst="rect">
            <a:avLst/>
          </a:prstGeom>
        </p:spPr>
        <p:txBody>
          <a:bodyPr wrap="square">
            <a:spAutoFit/>
          </a:bodyPr>
          <a:lstStyle/>
          <a:p>
            <a:pPr algn="just"/>
            <a:r>
              <a:rPr lang="ru-RU" dirty="0" smtClean="0">
                <a:latin typeface="Arial" pitchFamily="34" charset="0"/>
                <a:cs typeface="Arial" pitchFamily="34" charset="0"/>
              </a:rPr>
              <a:t>Вслед за Тиме проф. П.А. Афанасьев и акад. А.В. </a:t>
            </a:r>
            <a:r>
              <a:rPr lang="ru-RU" dirty="0" err="1" smtClean="0">
                <a:latin typeface="Arial" pitchFamily="34" charset="0"/>
                <a:cs typeface="Arial" pitchFamily="34" charset="0"/>
              </a:rPr>
              <a:t>Гадолин</a:t>
            </a:r>
            <a:r>
              <a:rPr lang="ru-RU" dirty="0" smtClean="0">
                <a:latin typeface="Arial" pitchFamily="34" charset="0"/>
                <a:cs typeface="Arial" pitchFamily="34" charset="0"/>
              </a:rPr>
              <a:t> предложили новые уравнения для подсчета силы резания с учетом сил  трения  по передней  и задней поверхностям резца.</a:t>
            </a:r>
          </a:p>
          <a:p>
            <a:pPr algn="just"/>
            <a:r>
              <a:rPr lang="ru-RU" dirty="0">
                <a:latin typeface="Arial" pitchFamily="34" charset="0"/>
                <a:cs typeface="Arial" pitchFamily="34" charset="0"/>
              </a:rPr>
              <a:t>Значительный вклад в развитие науки о резании металлов внес проф. К.А. Зворыкин. Он создал схему сил, действующих на резец в процессе резания, сконструировал и впервые применил в своих экспериментальных исследованиях </a:t>
            </a:r>
            <a:r>
              <a:rPr lang="ru-RU" dirty="0" smtClean="0">
                <a:latin typeface="Arial" pitchFamily="34" charset="0"/>
                <a:cs typeface="Arial" pitchFamily="34" charset="0"/>
              </a:rPr>
              <a:t>самопишущий </a:t>
            </a:r>
            <a:r>
              <a:rPr lang="ru-RU" dirty="0">
                <a:latin typeface="Arial" pitchFamily="34" charset="0"/>
                <a:cs typeface="Arial" pitchFamily="34" charset="0"/>
              </a:rPr>
              <a:t>гидравлический динамометр.</a:t>
            </a:r>
          </a:p>
          <a:p>
            <a:pPr algn="just"/>
            <a:r>
              <a:rPr lang="ru-RU" dirty="0">
                <a:latin typeface="Arial" pitchFamily="34" charset="0"/>
                <a:cs typeface="Arial" pitchFamily="34" charset="0"/>
              </a:rPr>
              <a:t>Схема сил, предложенная К.А. Зворыкиным, с </a:t>
            </a:r>
            <a:r>
              <a:rPr lang="ru-RU" dirty="0" smtClean="0">
                <a:latin typeface="Arial" pitchFamily="34" charset="0"/>
                <a:cs typeface="Arial" pitchFamily="34" charset="0"/>
              </a:rPr>
              <a:t>дополнениями</a:t>
            </a:r>
            <a:r>
              <a:rPr lang="ru-RU" dirty="0">
                <a:latin typeface="Arial" pitchFamily="34" charset="0"/>
                <a:cs typeface="Arial" pitchFamily="34" charset="0"/>
              </a:rPr>
              <a:t>, сделанными проф. С.С. Рудником, действительна и в </a:t>
            </a:r>
            <a:r>
              <a:rPr lang="ru-RU" dirty="0" smtClean="0">
                <a:latin typeface="Arial" pitchFamily="34" charset="0"/>
                <a:cs typeface="Arial" pitchFamily="34" charset="0"/>
              </a:rPr>
              <a:t>настоящее   </a:t>
            </a:r>
            <a:r>
              <a:rPr lang="ru-RU" dirty="0">
                <a:latin typeface="Arial" pitchFamily="34" charset="0"/>
                <a:cs typeface="Arial" pitchFamily="34" charset="0"/>
              </a:rPr>
              <a:t>время</a:t>
            </a:r>
            <a:r>
              <a:rPr lang="ru-RU" dirty="0" smtClean="0">
                <a:latin typeface="Arial" pitchFamily="34" charset="0"/>
                <a:cs typeface="Arial" pitchFamily="34" charset="0"/>
              </a:rPr>
              <a:t>.</a:t>
            </a:r>
          </a:p>
          <a:p>
            <a:pPr algn="just"/>
            <a:r>
              <a:rPr lang="ru-RU" dirty="0">
                <a:latin typeface="Arial" pitchFamily="34" charset="0"/>
                <a:cs typeface="Arial" pitchFamily="34" charset="0"/>
              </a:rPr>
              <a:t>В 1896 г. была опубликована работа А.А. </a:t>
            </a:r>
            <a:r>
              <a:rPr lang="ru-RU" dirty="0" err="1">
                <a:latin typeface="Arial" pitchFamily="34" charset="0"/>
                <a:cs typeface="Arial" pitchFamily="34" charset="0"/>
              </a:rPr>
              <a:t>Брикса</a:t>
            </a:r>
            <a:r>
              <a:rPr lang="ru-RU" dirty="0">
                <a:latin typeface="Arial" pitchFamily="34" charset="0"/>
                <a:cs typeface="Arial" pitchFamily="34" charset="0"/>
              </a:rPr>
              <a:t>, в которой приведен глубокий анализ работ отечественных и зарубежных исследований и сделаны попытки их обобщения.</a:t>
            </a:r>
          </a:p>
          <a:p>
            <a:pPr algn="just"/>
            <a:r>
              <a:rPr lang="ru-RU" dirty="0">
                <a:latin typeface="Arial" pitchFamily="34" charset="0"/>
                <a:cs typeface="Arial" pitchFamily="34" charset="0"/>
              </a:rPr>
              <a:t>Русские исследователи – И.А. Тиме, П.А. Афанасьев, А.В. </a:t>
            </a:r>
            <a:r>
              <a:rPr lang="ru-RU" dirty="0" err="1">
                <a:latin typeface="Arial" pitchFamily="34" charset="0"/>
                <a:cs typeface="Arial" pitchFamily="34" charset="0"/>
              </a:rPr>
              <a:t>Гадолин</a:t>
            </a:r>
            <a:r>
              <a:rPr lang="ru-RU" dirty="0">
                <a:latin typeface="Arial" pitchFamily="34" charset="0"/>
                <a:cs typeface="Arial" pitchFamily="34" charset="0"/>
              </a:rPr>
              <a:t>, К.А. Зворыкин, А.А. </a:t>
            </a:r>
            <a:r>
              <a:rPr lang="ru-RU" dirty="0" err="1">
                <a:latin typeface="Arial" pitchFamily="34" charset="0"/>
                <a:cs typeface="Arial" pitchFamily="34" charset="0"/>
              </a:rPr>
              <a:t>Брикс</a:t>
            </a:r>
            <a:r>
              <a:rPr lang="ru-RU" dirty="0">
                <a:latin typeface="Arial" pitchFamily="34" charset="0"/>
                <a:cs typeface="Arial" pitchFamily="34" charset="0"/>
              </a:rPr>
              <a:t> и др.– своими работами (1865- 1900 гг.) впервые  заложили основы механики резания  металлов.</a:t>
            </a:r>
          </a:p>
          <a:p>
            <a:pPr algn="just"/>
            <a:r>
              <a:rPr lang="ru-RU" dirty="0">
                <a:latin typeface="Arial" pitchFamily="34" charset="0"/>
                <a:cs typeface="Arial" pitchFamily="34" charset="0"/>
              </a:rPr>
              <a:t>Новое направление в исследовании процесса резания </a:t>
            </a:r>
            <a:r>
              <a:rPr lang="ru-RU" dirty="0" smtClean="0">
                <a:latin typeface="Arial" pitchFamily="34" charset="0"/>
                <a:cs typeface="Arial" pitchFamily="34" charset="0"/>
              </a:rPr>
              <a:t>металлов </a:t>
            </a:r>
            <a:r>
              <a:rPr lang="ru-RU" dirty="0">
                <a:latin typeface="Arial" pitchFamily="34" charset="0"/>
                <a:cs typeface="Arial" pitchFamily="34" charset="0"/>
              </a:rPr>
              <a:t>было создано мастером-механиком Петербургского политехнического института Я. Г. Усачевым. Если И.А. Тиме и К.А. Зворыкина можно назвать основоположниками меха­ники процесса резания, то Я. Г.</a:t>
            </a:r>
            <a:r>
              <a:rPr lang="ru-RU" i="1" dirty="0">
                <a:latin typeface="Arial" pitchFamily="34" charset="0"/>
                <a:cs typeface="Arial" pitchFamily="34" charset="0"/>
              </a:rPr>
              <a:t> </a:t>
            </a:r>
            <a:r>
              <a:rPr lang="ru-RU" dirty="0">
                <a:latin typeface="Arial" pitchFamily="34" charset="0"/>
                <a:cs typeface="Arial" pitchFamily="34" charset="0"/>
              </a:rPr>
              <a:t>Усачева - основоположником физики резания металлов. Он впервые применил микроскоп при изучении процесса резания металлов. Это позволило ему доказать, что, кроме «плоскости скалывания» (установленной Тиме) имеют место «плоскости скольжения», представляющие собой кристаллографические сдвиги.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14290"/>
            <a:ext cx="8715436" cy="6463308"/>
          </a:xfrm>
          <a:prstGeom prst="rect">
            <a:avLst/>
          </a:prstGeom>
        </p:spPr>
        <p:txBody>
          <a:bodyPr wrap="square">
            <a:spAutoFit/>
          </a:bodyPr>
          <a:lstStyle/>
          <a:p>
            <a:pPr algn="just"/>
            <a:r>
              <a:rPr lang="ru-RU" dirty="0" smtClean="0">
                <a:latin typeface="Arial" pitchFamily="34" charset="0"/>
                <a:cs typeface="Arial" pitchFamily="34" charset="0"/>
              </a:rPr>
              <a:t>Я.Г. Усачев первый разработал методы измерения температур на поверхностях резца и экспериментально определил зависимость температур от скорости резания, глубины резания и подачи. В своих исследованиях Усачев применил калориметр и созданные им термопары (используемые и в наши дни). Он также создал теорию </a:t>
            </a:r>
            <a:r>
              <a:rPr lang="ru-RU" dirty="0" err="1" smtClean="0">
                <a:latin typeface="Arial" pitchFamily="34" charset="0"/>
                <a:cs typeface="Arial" pitchFamily="34" charset="0"/>
              </a:rPr>
              <a:t>наростообразования</a:t>
            </a:r>
            <a:r>
              <a:rPr lang="ru-RU" dirty="0" smtClean="0">
                <a:latin typeface="Arial" pitchFamily="34" charset="0"/>
                <a:cs typeface="Arial" pitchFamily="34" charset="0"/>
              </a:rPr>
              <a:t>, установил явление упрочнения (наклеп)  обработанной  поверхности.</a:t>
            </a:r>
          </a:p>
          <a:p>
            <a:pPr algn="just"/>
            <a:r>
              <a:rPr lang="ru-RU" dirty="0">
                <a:latin typeface="Arial" pitchFamily="34" charset="0"/>
                <a:cs typeface="Arial" pitchFamily="34" charset="0"/>
              </a:rPr>
              <a:t>В советское время (1918 – 1935) А.Н. Челюсткин своими исследованиями развил формулу К.А. Зворыкина для </a:t>
            </a:r>
            <a:r>
              <a:rPr lang="ru-RU" dirty="0" smtClean="0">
                <a:latin typeface="Arial" pitchFamily="34" charset="0"/>
                <a:cs typeface="Arial" pitchFamily="34" charset="0"/>
              </a:rPr>
              <a:t>определения </a:t>
            </a:r>
            <a:r>
              <a:rPr lang="ru-RU" dirty="0">
                <a:latin typeface="Arial" pitchFamily="34" charset="0"/>
                <a:cs typeface="Arial" pitchFamily="34" charset="0"/>
              </a:rPr>
              <a:t>силы резания, учтя влияние геометрических параметров резца  и  др.</a:t>
            </a:r>
          </a:p>
          <a:p>
            <a:pPr algn="just"/>
            <a:r>
              <a:rPr lang="ru-RU" dirty="0">
                <a:latin typeface="Arial" pitchFamily="34" charset="0"/>
                <a:cs typeface="Arial" pitchFamily="34" charset="0"/>
              </a:rPr>
              <a:t>В 1936 г. при Техническом Совете НКТП была создана Комиссия но резанию металлов в составе Е.П. </a:t>
            </a:r>
            <a:r>
              <a:rPr lang="ru-RU" dirty="0" err="1">
                <a:latin typeface="Arial" pitchFamily="34" charset="0"/>
                <a:cs typeface="Arial" pitchFamily="34" charset="0"/>
              </a:rPr>
              <a:t>Надеенской</a:t>
            </a:r>
            <a:r>
              <a:rPr lang="ru-RU" dirty="0">
                <a:latin typeface="Arial" pitchFamily="34" charset="0"/>
                <a:cs typeface="Arial" pitchFamily="34" charset="0"/>
              </a:rPr>
              <a:t> (председатель), А.И. Каширина, В.А. </a:t>
            </a:r>
            <a:r>
              <a:rPr lang="ru-RU" dirty="0" err="1">
                <a:latin typeface="Arial" pitchFamily="34" charset="0"/>
                <a:cs typeface="Arial" pitchFamily="34" charset="0"/>
              </a:rPr>
              <a:t>Кривоухова</a:t>
            </a:r>
            <a:r>
              <a:rPr lang="ru-RU" dirty="0">
                <a:latin typeface="Arial" pitchFamily="34" charset="0"/>
                <a:cs typeface="Arial" pitchFamily="34" charset="0"/>
              </a:rPr>
              <a:t>, И.М. Беспрозванного и С.Д. Тишина. В течение пяти лет Комиссия по резанию металлов являлась всесоюзным центром по планированию и координации всех научно-исследовательских работ по резанию металлов в Советском Союзе. За эти годы было выполнено около 250 научных исследований и обобщен опыт заводов</a:t>
            </a:r>
            <a:r>
              <a:rPr lang="ru-RU" dirty="0" smtClean="0">
                <a:latin typeface="Arial" pitchFamily="34" charset="0"/>
                <a:cs typeface="Arial" pitchFamily="34" charset="0"/>
              </a:rPr>
              <a:t>.</a:t>
            </a:r>
            <a:r>
              <a:rPr lang="ru-RU" dirty="0">
                <a:latin typeface="Arial" pitchFamily="34" charset="0"/>
                <a:cs typeface="Arial" pitchFamily="34" charset="0"/>
              </a:rPr>
              <a:t> Исследования проводились коллективами, </a:t>
            </a:r>
            <a:r>
              <a:rPr lang="ru-RU" dirty="0" smtClean="0">
                <a:latin typeface="Arial" pitchFamily="34" charset="0"/>
                <a:cs typeface="Arial" pitchFamily="34" charset="0"/>
              </a:rPr>
              <a:t>возглавляемыми </a:t>
            </a:r>
            <a:r>
              <a:rPr lang="ru-RU" dirty="0">
                <a:latin typeface="Arial" pitchFamily="34" charset="0"/>
                <a:cs typeface="Arial" pitchFamily="34" charset="0"/>
              </a:rPr>
              <a:t>А.В. Панкиным, С.Ф. Глебовым, В.Д. </a:t>
            </a:r>
            <a:r>
              <a:rPr lang="ru-RU" dirty="0" smtClean="0">
                <a:latin typeface="Arial" pitchFamily="34" charset="0"/>
                <a:cs typeface="Arial" pitchFamily="34" charset="0"/>
              </a:rPr>
              <a:t>Кузнецовым</a:t>
            </a:r>
            <a:r>
              <a:rPr lang="ru-RU" dirty="0">
                <a:latin typeface="Arial" pitchFamily="34" charset="0"/>
                <a:cs typeface="Arial" pitchFamily="34" charset="0"/>
              </a:rPr>
              <a:t>,   В.А. </a:t>
            </a:r>
            <a:r>
              <a:rPr lang="ru-RU" dirty="0" err="1">
                <a:latin typeface="Arial" pitchFamily="34" charset="0"/>
                <a:cs typeface="Arial" pitchFamily="34" charset="0"/>
              </a:rPr>
              <a:t>Кривоуховым</a:t>
            </a:r>
            <a:r>
              <a:rPr lang="ru-RU" dirty="0">
                <a:latin typeface="Arial" pitchFamily="34" charset="0"/>
                <a:cs typeface="Arial" pitchFamily="34" charset="0"/>
              </a:rPr>
              <a:t>, Н.И. </a:t>
            </a:r>
            <a:r>
              <a:rPr lang="ru-RU" dirty="0" err="1">
                <a:latin typeface="Arial" pitchFamily="34" charset="0"/>
                <a:cs typeface="Arial" pitchFamily="34" charset="0"/>
              </a:rPr>
              <a:t>Резниковым</a:t>
            </a:r>
            <a:r>
              <a:rPr lang="ru-RU" dirty="0">
                <a:latin typeface="Arial" pitchFamily="34" charset="0"/>
                <a:cs typeface="Arial" pitchFamily="34" charset="0"/>
              </a:rPr>
              <a:t>, М.Н. Лариным, П.П. Трудовым, П.А. </a:t>
            </a:r>
            <a:r>
              <a:rPr lang="ru-RU" dirty="0" err="1">
                <a:latin typeface="Arial" pitchFamily="34" charset="0"/>
                <a:cs typeface="Arial" pitchFamily="34" charset="0"/>
              </a:rPr>
              <a:t>Ребиндером</a:t>
            </a:r>
            <a:r>
              <a:rPr lang="ru-RU" dirty="0">
                <a:latin typeface="Arial" pitchFamily="34" charset="0"/>
                <a:cs typeface="Arial" pitchFamily="34" charset="0"/>
              </a:rPr>
              <a:t>  и  др</a:t>
            </a:r>
            <a:r>
              <a:rPr lang="ru-RU" dirty="0" smtClean="0">
                <a:latin typeface="Arial" pitchFamily="34" charset="0"/>
                <a:cs typeface="Arial" pitchFamily="34" charset="0"/>
              </a:rPr>
              <a:t>.</a:t>
            </a:r>
          </a:p>
          <a:p>
            <a:pPr algn="just"/>
            <a:r>
              <a:rPr lang="ru-RU" dirty="0">
                <a:latin typeface="Arial" pitchFamily="34" charset="0"/>
                <a:cs typeface="Arial" pitchFamily="34" charset="0"/>
              </a:rPr>
              <a:t>Комиссия по резанию металлов разработала единую </a:t>
            </a:r>
            <a:r>
              <a:rPr lang="ru-RU" dirty="0" smtClean="0">
                <a:latin typeface="Arial" pitchFamily="34" charset="0"/>
                <a:cs typeface="Arial" pitchFamily="34" charset="0"/>
              </a:rPr>
              <a:t>методику </a:t>
            </a:r>
            <a:r>
              <a:rPr lang="ru-RU" dirty="0">
                <a:latin typeface="Arial" pitchFamily="34" charset="0"/>
                <a:cs typeface="Arial" pitchFamily="34" charset="0"/>
              </a:rPr>
              <a:t>экспериментального исследования основных </a:t>
            </a:r>
            <a:r>
              <a:rPr lang="ru-RU" dirty="0" err="1">
                <a:latin typeface="Arial" pitchFamily="34" charset="0"/>
                <a:cs typeface="Arial" pitchFamily="34" charset="0"/>
              </a:rPr>
              <a:t>стойкостных</a:t>
            </a:r>
            <a:r>
              <a:rPr lang="ru-RU" dirty="0">
                <a:latin typeface="Arial" pitchFamily="34" charset="0"/>
                <a:cs typeface="Arial" pitchFamily="34" charset="0"/>
              </a:rPr>
              <a:t> и силовых зависимостей, справочные материалы по режимам резания для всех видов инструментов.</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42852"/>
            <a:ext cx="878687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Большое значение имело развитие инженерных методов расчета оптимальных режимов резания, которые позволяли сравнительно просто рассчитывать важные для практики характеристики   процесса  резания.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Как в довоенный период, так и в течение первого десятилетия после Великой Отечественной войны были проведены исследования по внедрению в производство твердосплавного инструмента, созданы новые марки твердых сплавов и их модификации.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Основы конструирования и расчета режущего инструмента разработаны коллективами Московского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станкоинструментального</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института. Всесоюзного научно-исследовательского инструментального института (ВНИИ), Всесоюзного научно-исследовательского института абразивов и шлифования (ВНИИАШ), Московского высшего технического училища, заводов «Фрезер», Московского инструментального завода (МИЗ) и другими при непосредственном участии таких ученых, как И.И.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Семенченко</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Г.И. Грановский,   В.М. Матюшин,  С.С. Четвериков   и  др.</a:t>
            </a:r>
          </a:p>
          <a:p>
            <a:pPr indent="450850" algn="just" eaLnBrk="0" fontAlgn="base" hangingPunct="0">
              <a:spcBef>
                <a:spcPct val="0"/>
              </a:spcBef>
              <a:spcAft>
                <a:spcPct val="0"/>
              </a:spcAft>
            </a:pPr>
            <a:r>
              <a:rPr lang="ru-RU" dirty="0">
                <a:latin typeface="Arial" pitchFamily="34" charset="0"/>
                <a:cs typeface="Arial" pitchFamily="34" charset="0"/>
              </a:rPr>
              <a:t>В послевоенные годы в машиностроении началось освоение новых типов турбин, двигателей, химических аппаратов, </a:t>
            </a:r>
            <a:r>
              <a:rPr lang="ru-RU" dirty="0" smtClean="0">
                <a:latin typeface="Arial" pitchFamily="34" charset="0"/>
                <a:cs typeface="Arial" pitchFamily="34" charset="0"/>
              </a:rPr>
              <a:t>атомных </a:t>
            </a:r>
            <a:r>
              <a:rPr lang="ru-RU" dirty="0">
                <a:latin typeface="Arial" pitchFamily="34" charset="0"/>
                <a:cs typeface="Arial" pitchFamily="34" charset="0"/>
              </a:rPr>
              <a:t>реакторов и другого оборудования, работающего при высоких температурах, в агрессивных средах и других </a:t>
            </a:r>
            <a:r>
              <a:rPr lang="ru-RU" dirty="0" smtClean="0">
                <a:latin typeface="Arial" pitchFamily="34" charset="0"/>
                <a:cs typeface="Arial" pitchFamily="34" charset="0"/>
              </a:rPr>
              <a:t>специфических </a:t>
            </a:r>
            <a:r>
              <a:rPr lang="ru-RU" dirty="0">
                <a:latin typeface="Arial" pitchFamily="34" charset="0"/>
                <a:cs typeface="Arial" pitchFamily="34" charset="0"/>
              </a:rPr>
              <a:t>условиях. В связи с этим возникла необходимость обработки большого количества деталей из новых </a:t>
            </a:r>
            <a:r>
              <a:rPr lang="ru-RU" dirty="0" smtClean="0">
                <a:latin typeface="Arial" pitchFamily="34" charset="0"/>
                <a:cs typeface="Arial" pitchFamily="34" charset="0"/>
              </a:rPr>
              <a:t>жаропрочных</a:t>
            </a:r>
            <a:r>
              <a:rPr lang="ru-RU" dirty="0">
                <a:latin typeface="Arial" pitchFamily="34" charset="0"/>
                <a:cs typeface="Arial" pitchFamily="34" charset="0"/>
              </a:rPr>
              <a:t>, нержавеющих, эрозионно-стойких, тугоплавких и других специальных сталей и сплавов.</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42844" y="71414"/>
            <a:ext cx="8858312"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Благодаря трудам В.А.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Кривоухова</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Г.И. Грановского, Н.Н.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Зорева</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А.И. Исаева, Т.Н.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Лоладзе</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А.М. Розенберга, М.И. Клушина, В. Н.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Подураева</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М.Ф. Полетика, Н.В.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Талантова</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А.Д. Макарова, С.С. Силина, В.Ф. Боброва, А.Н.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Резникова</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других ученых были созданы теоретические основы процесса  резания.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Общие сведения о резании материалов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1.1. Виды обработки материалов резанием</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Процесс резания</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это</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последовательное срезание металла заготовки режущим инструментом, удаление его в виде стружки с целью получения детали определенной формы и размеров, заданных чертежом, и обеспечения определенного технологией качества поверхности.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Существует множество видов обработки материалов резанием, различающихся конструкцией инструментов и станков, а также кинематикой относительного движения инструментов и заготовок. Из них наибольшее распространение получили следующие виды обработки: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лезвийная обработка точением, фрезерованием, протягиванием;</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обработка осевыми инструментами (сверлами, зенкерами и развертками);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нарезание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резьб</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зубчатых колес;</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абразивная обработка шлифованием.</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Весь существующий режущий инструмент делится на два класса – лезвийный и абразивный инструмент.</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Лезвийный режущий инструмент состоит из державки или корпуса и одного или нескольких режущих зубьев.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14290"/>
            <a:ext cx="8786874" cy="1477328"/>
          </a:xfrm>
          <a:prstGeom prst="rect">
            <a:avLst/>
          </a:prstGeom>
        </p:spPr>
        <p:txBody>
          <a:bodyPr wrap="square">
            <a:spAutoFit/>
          </a:bodyPr>
          <a:lstStyle/>
          <a:p>
            <a:pPr algn="just"/>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Любой режущий зуб в своей основе состоит из передней и задней поверхностей, при  пересечении которых формируется режущая кромка (режущее лезвие).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Наивыгоднейшей</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формой режущего зуба является </a:t>
            </a:r>
            <a:r>
              <a:rPr kumimoji="0" lang="ru-RU"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клин</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1). Форма</a:t>
            </a: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клина может быть самой различной (острой, тупой, несимметричной и т.д.) и зависит от конструкции режущего инструмента.</a:t>
            </a:r>
            <a:r>
              <a:rPr kumimoji="0" lang="ru-RU" b="0" i="0" u="none" strike="noStrike" cap="none" normalizeH="0" baseline="0" dirty="0" smtClean="0">
                <a:ln>
                  <a:noFill/>
                </a:ln>
                <a:solidFill>
                  <a:schemeClr val="tx1"/>
                </a:solidFill>
                <a:effectLst/>
                <a:latin typeface="Arial" pitchFamily="34" charset="0"/>
                <a:cs typeface="Arial" pitchFamily="34" charset="0"/>
              </a:rPr>
              <a:t> </a:t>
            </a:r>
            <a:endParaRPr lang="ru-RU" dirty="0"/>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57" name="Object 1"/>
          <p:cNvGraphicFramePr>
            <a:graphicFrameLocks noChangeAspect="1"/>
          </p:cNvGraphicFramePr>
          <p:nvPr/>
        </p:nvGraphicFramePr>
        <p:xfrm>
          <a:off x="1928794" y="1785926"/>
          <a:ext cx="4842442" cy="2733045"/>
        </p:xfrm>
        <a:graphic>
          <a:graphicData uri="http://schemas.openxmlformats.org/presentationml/2006/ole">
            <p:oleObj spid="_x0000_s19457" r:id="rId3" imgW="2900178" imgH="1636571" progId="CorelPhotoPaint.Image.7">
              <p:embed/>
            </p:oleObj>
          </a:graphicData>
        </a:graphic>
      </p:graphicFrame>
      <p:sp>
        <p:nvSpPr>
          <p:cNvPr id="8" name="Прямоугольник 7"/>
          <p:cNvSpPr/>
          <p:nvPr/>
        </p:nvSpPr>
        <p:spPr>
          <a:xfrm>
            <a:off x="3071802" y="4714884"/>
            <a:ext cx="2433871" cy="369332"/>
          </a:xfrm>
          <a:prstGeom prst="rect">
            <a:avLst/>
          </a:prstGeom>
        </p:spPr>
        <p:txBody>
          <a:bodyPr wrap="none">
            <a:spAutoFit/>
          </a:bodyPr>
          <a:lstStyle/>
          <a:p>
            <a:r>
              <a:rPr lang="ru-RU" spc="100" dirty="0" smtClean="0">
                <a:latin typeface="Times New Roman"/>
                <a:ea typeface="Times New Roman"/>
              </a:rPr>
              <a:t>Рис. 1.</a:t>
            </a:r>
            <a:r>
              <a:rPr lang="ru-RU" dirty="0" smtClean="0">
                <a:latin typeface="Times New Roman"/>
                <a:ea typeface="Times New Roman"/>
              </a:rPr>
              <a:t> Режущий клин</a:t>
            </a:r>
            <a:endParaRPr lang="ru-RU" dirty="0"/>
          </a:p>
        </p:txBody>
      </p:sp>
      <p:sp>
        <p:nvSpPr>
          <p:cNvPr id="9" name="Прямоугольник 8"/>
          <p:cNvSpPr/>
          <p:nvPr/>
        </p:nvSpPr>
        <p:spPr>
          <a:xfrm>
            <a:off x="285720" y="5143512"/>
            <a:ext cx="8715436" cy="1477328"/>
          </a:xfrm>
          <a:prstGeom prst="rect">
            <a:avLst/>
          </a:prstGeom>
        </p:spPr>
        <p:txBody>
          <a:bodyPr wrap="square">
            <a:spAutoFit/>
          </a:bodyPr>
          <a:lstStyle/>
          <a:p>
            <a:pPr algn="just"/>
            <a:r>
              <a:rPr lang="ru-RU" dirty="0">
                <a:latin typeface="Arial" pitchFamily="34" charset="0"/>
                <a:cs typeface="Arial" pitchFamily="34" charset="0"/>
              </a:rPr>
              <a:t>Абразивный режущий инструмент состоит из отдельных зерен абразивного материала (искусственного или естественного), объединенных в одно целое с помощью специальной связки. Он имеет форму кругов, головок, сегментов, брусков, лент и применяется при шлифовании, заточке, хонинговании, суперфинише и доводке</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42844" y="117693"/>
            <a:ext cx="885831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Микротвердость</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абразивного материала в среднем на порядок выше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микротвердости</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любого конструкционного материала.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всем многообразии лезвийных и абразивных инструментов в основе их взаимодействия с обрабатываемым материалом лежат общие закономерности процесса резания. Суть этих закономерностей можно изучить на примере простейшего однолезвийного инструмента – токарного резца.</a:t>
            </a:r>
          </a:p>
          <a:p>
            <a:endParaRPr lang="ru-RU" b="1" dirty="0" smtClean="0">
              <a:latin typeface="Arial" pitchFamily="34" charset="0"/>
              <a:cs typeface="Arial" pitchFamily="34" charset="0"/>
            </a:endParaRPr>
          </a:p>
          <a:p>
            <a:pPr algn="ctr"/>
            <a:r>
              <a:rPr lang="ru-RU" b="1" dirty="0" smtClean="0">
                <a:latin typeface="Arial" pitchFamily="34" charset="0"/>
                <a:cs typeface="Arial" pitchFamily="34" charset="0"/>
              </a:rPr>
              <a:t>1.2</a:t>
            </a:r>
            <a:r>
              <a:rPr lang="ru-RU" b="1" dirty="0">
                <a:latin typeface="Arial" pitchFamily="34" charset="0"/>
                <a:cs typeface="Arial" pitchFamily="34" charset="0"/>
              </a:rPr>
              <a:t>. Кинематика продольного точения, элементы режима резания. Геометрические параметры токарного резца</a:t>
            </a:r>
            <a:endParaRPr lang="ru-RU" dirty="0">
              <a:latin typeface="Arial" pitchFamily="34" charset="0"/>
              <a:cs typeface="Arial" pitchFamily="34" charset="0"/>
            </a:endParaRPr>
          </a:p>
          <a:p>
            <a:pPr algn="ctr"/>
            <a:r>
              <a:rPr lang="ru-RU" b="1" dirty="0">
                <a:latin typeface="Arial" pitchFamily="34" charset="0"/>
                <a:cs typeface="Arial" pitchFamily="34" charset="0"/>
              </a:rPr>
              <a:t> </a:t>
            </a:r>
            <a:r>
              <a:rPr lang="ru-RU" b="1" dirty="0" smtClean="0">
                <a:latin typeface="Arial" pitchFamily="34" charset="0"/>
                <a:cs typeface="Arial" pitchFamily="34" charset="0"/>
              </a:rPr>
              <a:t>Кинематика </a:t>
            </a:r>
            <a:r>
              <a:rPr lang="ru-RU" b="1" dirty="0">
                <a:latin typeface="Arial" pitchFamily="34" charset="0"/>
                <a:cs typeface="Arial" pitchFamily="34" charset="0"/>
              </a:rPr>
              <a:t>продольного точения, элементы режима резания</a:t>
            </a:r>
            <a:endParaRPr lang="ru-RU" dirty="0">
              <a:latin typeface="Arial" pitchFamily="34" charset="0"/>
              <a:cs typeface="Arial" pitchFamily="34" charset="0"/>
            </a:endParaRPr>
          </a:p>
          <a:p>
            <a:pPr algn="just"/>
            <a:r>
              <a:rPr lang="ru-RU" b="1" dirty="0">
                <a:latin typeface="Arial" pitchFamily="34" charset="0"/>
                <a:cs typeface="Arial" pitchFamily="34" charset="0"/>
              </a:rPr>
              <a:t> </a:t>
            </a:r>
            <a:r>
              <a:rPr lang="ru-RU" dirty="0" smtClean="0">
                <a:latin typeface="Arial" pitchFamily="34" charset="0"/>
                <a:cs typeface="Arial" pitchFamily="34" charset="0"/>
              </a:rPr>
              <a:t>Токарная </a:t>
            </a:r>
            <a:r>
              <a:rPr lang="ru-RU" dirty="0">
                <a:latin typeface="Arial" pitchFamily="34" charset="0"/>
                <a:cs typeface="Arial" pitchFamily="34" charset="0"/>
              </a:rPr>
              <a:t>обработка (точение) является наиболее распространенным методом обработки тел вращения, совершаемым резцами на станках токарной группы. Основными операциями токарной обработки являются: обточка, расточка, подрезка торцов, прорезка канавок, отрезка заготовок, снятие фасок, получение галтелей, нарезание </a:t>
            </a:r>
            <a:r>
              <a:rPr lang="ru-RU" dirty="0" err="1">
                <a:latin typeface="Arial" pitchFamily="34" charset="0"/>
                <a:cs typeface="Arial" pitchFamily="34" charset="0"/>
              </a:rPr>
              <a:t>резьб</a:t>
            </a:r>
            <a:r>
              <a:rPr lang="ru-RU" dirty="0">
                <a:latin typeface="Arial" pitchFamily="34" charset="0"/>
                <a:cs typeface="Arial" pitchFamily="34" charset="0"/>
              </a:rPr>
              <a:t> и т.д.</a:t>
            </a:r>
          </a:p>
          <a:p>
            <a:pPr algn="just"/>
            <a:r>
              <a:rPr lang="ru-RU" dirty="0">
                <a:latin typeface="Arial" pitchFamily="34" charset="0"/>
                <a:cs typeface="Arial" pitchFamily="34" charset="0"/>
              </a:rPr>
              <a:t>На заготовке подвергаемой обработке различают: обрабатываемую поверхность, обработанную поверхность и поверхность резания.</a:t>
            </a:r>
          </a:p>
          <a:p>
            <a:pPr algn="just"/>
            <a:r>
              <a:rPr lang="ru-RU" i="1" dirty="0">
                <a:latin typeface="Arial" pitchFamily="34" charset="0"/>
                <a:cs typeface="Arial" pitchFamily="34" charset="0"/>
              </a:rPr>
              <a:t>Обрабатываемая поверхность</a:t>
            </a:r>
            <a:r>
              <a:rPr lang="ru-RU" dirty="0">
                <a:latin typeface="Arial" pitchFamily="34" charset="0"/>
                <a:cs typeface="Arial" pitchFamily="34" charset="0"/>
              </a:rPr>
              <a:t> – это поверхность, с которой снимается припуск в процессе резания. </a:t>
            </a:r>
            <a:r>
              <a:rPr lang="ru-RU" i="1" dirty="0">
                <a:latin typeface="Arial" pitchFamily="34" charset="0"/>
                <a:cs typeface="Arial" pitchFamily="34" charset="0"/>
              </a:rPr>
              <a:t>Обработанная поверхность</a:t>
            </a:r>
            <a:r>
              <a:rPr lang="ru-RU" dirty="0">
                <a:latin typeface="Arial" pitchFamily="34" charset="0"/>
                <a:cs typeface="Arial" pitchFamily="34" charset="0"/>
              </a:rPr>
              <a:t> – это поверхность, образующаяся после снятия стружки. </a:t>
            </a:r>
            <a:r>
              <a:rPr lang="ru-RU" i="1" dirty="0">
                <a:latin typeface="Arial" pitchFamily="34" charset="0"/>
                <a:cs typeface="Arial" pitchFamily="34" charset="0"/>
              </a:rPr>
              <a:t>Поверхность резания</a:t>
            </a:r>
            <a:r>
              <a:rPr lang="ru-RU" dirty="0">
                <a:latin typeface="Arial" pitchFamily="34" charset="0"/>
                <a:cs typeface="Arial" pitchFamily="34" charset="0"/>
              </a:rPr>
              <a:t> – это поверхность, которая образуется режущим лезвием инструмента и является переходной между обрабатываемой и обработанной поверхностями. </a:t>
            </a:r>
          </a:p>
          <a:p>
            <a:pPr algn="just"/>
            <a:r>
              <a:rPr lang="ru-RU" dirty="0">
                <a:latin typeface="Arial" pitchFamily="34" charset="0"/>
                <a:cs typeface="Arial" pitchFamily="34" charset="0"/>
              </a:rPr>
              <a:t>На рис. 2. показаны основные поверхности заготовки и основные движения, необходимые для осуществления процесса резания при точении</a:t>
            </a:r>
            <a:r>
              <a:rPr lang="ru-RU" dirty="0" smtClean="0">
                <a:latin typeface="Arial" pitchFamily="34"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5" name="Object 1"/>
          <p:cNvGraphicFramePr>
            <a:graphicFrameLocks noChangeAspect="1"/>
          </p:cNvGraphicFramePr>
          <p:nvPr/>
        </p:nvGraphicFramePr>
        <p:xfrm>
          <a:off x="2143108" y="142852"/>
          <a:ext cx="4643470" cy="3743572"/>
        </p:xfrm>
        <a:graphic>
          <a:graphicData uri="http://schemas.openxmlformats.org/presentationml/2006/ole">
            <p:oleObj spid="_x0000_s21505" r:id="rId3" imgW="3835753" imgH="3085976" progId="CorelPhotoPaint.Image.7">
              <p:embed/>
            </p:oleObj>
          </a:graphicData>
        </a:graphic>
      </p:graphicFrame>
      <p:sp>
        <p:nvSpPr>
          <p:cNvPr id="8" name="Прямоугольник 7"/>
          <p:cNvSpPr/>
          <p:nvPr/>
        </p:nvSpPr>
        <p:spPr>
          <a:xfrm>
            <a:off x="1285852" y="4071942"/>
            <a:ext cx="6643734" cy="757130"/>
          </a:xfrm>
          <a:prstGeom prst="rect">
            <a:avLst/>
          </a:prstGeom>
        </p:spPr>
        <p:txBody>
          <a:bodyPr wrap="square">
            <a:spAutoFit/>
          </a:bodyPr>
          <a:lstStyle/>
          <a:p>
            <a:pPr algn="ctr">
              <a:lnSpc>
                <a:spcPct val="120000"/>
              </a:lnSpc>
              <a:spcAft>
                <a:spcPts val="0"/>
              </a:spcAft>
            </a:pPr>
            <a:r>
              <a:rPr lang="ru-RU" spc="100" dirty="0" smtClean="0">
                <a:latin typeface="Times New Roman"/>
                <a:ea typeface="Times New Roman"/>
              </a:rPr>
              <a:t>Рис. 2</a:t>
            </a:r>
            <a:r>
              <a:rPr lang="ru-RU" dirty="0" smtClean="0">
                <a:latin typeface="Times New Roman"/>
                <a:ea typeface="Times New Roman"/>
              </a:rPr>
              <a:t>. Основные поверхности заготовки и основные движения, необходимые для осуществления процесса резания</a:t>
            </a: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ru-RU" dirty="0">
                <a:latin typeface="Times New Roman"/>
                <a:ea typeface="Times New Roman"/>
              </a:rPr>
              <a:t>при</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ru-RU" dirty="0">
                <a:latin typeface="Times New Roman"/>
                <a:ea typeface="Times New Roman"/>
              </a:rPr>
              <a:t>точении</a:t>
            </a:r>
          </a:p>
        </p:txBody>
      </p:sp>
      <p:sp>
        <p:nvSpPr>
          <p:cNvPr id="21508" name="Rectangle 4"/>
          <p:cNvSpPr>
            <a:spLocks noChangeArrowheads="1"/>
          </p:cNvSpPr>
          <p:nvPr/>
        </p:nvSpPr>
        <p:spPr bwMode="auto">
          <a:xfrm>
            <a:off x="214282" y="4857760"/>
            <a:ext cx="878687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Для осуществления процесса резания необходимы как минимум следующие условия: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 инструмент должен иметь соответствующую форму и рациональную геометрию заточки;</a:t>
            </a:r>
            <a:r>
              <a:rPr kumimoji="0" lang="ru-RU" b="0" i="0" u="none" strike="noStrike" cap="none" normalizeH="0" baseline="0" dirty="0" smtClean="0">
                <a:ln>
                  <a:noFill/>
                </a:ln>
                <a:solidFill>
                  <a:schemeClr val="tx1"/>
                </a:solidFill>
                <a:effectLst/>
                <a:latin typeface="Arial" pitchFamily="34" charset="0"/>
                <a:cs typeface="Arial" pitchFamily="34" charset="0"/>
              </a:rPr>
              <a:t> </a:t>
            </a:r>
          </a:p>
          <a:p>
            <a:pPr lvl="0" eaLnBrk="0" fontAlgn="base" hangingPunct="0">
              <a:spcBef>
                <a:spcPct val="0"/>
              </a:spcBef>
              <a:spcAft>
                <a:spcPct val="0"/>
              </a:spcAft>
            </a:pPr>
            <a:r>
              <a:rPr lang="ru-RU" dirty="0">
                <a:latin typeface="Arial" pitchFamily="34" charset="0"/>
                <a:cs typeface="Arial" pitchFamily="34" charset="0"/>
              </a:rPr>
              <a:t>б) твердость режущей части инструмента должна быть значительно выше твердости обрабатываемого материала;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2896</Words>
  <Application>Microsoft Office PowerPoint</Application>
  <PresentationFormat>Экран (4:3)</PresentationFormat>
  <Paragraphs>105</Paragraphs>
  <Slides>17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17</vt:i4>
      </vt:variant>
    </vt:vector>
  </HeadingPairs>
  <TitlesOfParts>
    <vt:vector size="20" baseType="lpstr">
      <vt:lpstr>Тема Office</vt:lpstr>
      <vt:lpstr>CorelPhotoPaint.Image.7</vt:lpstr>
      <vt:lpstr>Microsoft Equation 3.0</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dc:creator>
  <cp:lastModifiedBy>Alex</cp:lastModifiedBy>
  <cp:revision>32</cp:revision>
  <dcterms:created xsi:type="dcterms:W3CDTF">2021-09-01T04:14:35Z</dcterms:created>
  <dcterms:modified xsi:type="dcterms:W3CDTF">2021-09-01T09:28:27Z</dcterms:modified>
</cp:coreProperties>
</file>