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ppt/notesSlides/notesSlide33.xml" ContentType="application/vnd.openxmlformats-officedocument.presentationml.notesSlide+xml"/>
  <Override PartName="/ppt/tags/tag25.xml" ContentType="application/vnd.openxmlformats-officedocument.presentationml.tags+xml"/>
  <Override PartName="/ppt/notesSlides/notesSlide34.xml" ContentType="application/vnd.openxmlformats-officedocument.presentationml.notesSlide+xml"/>
  <Override PartName="/ppt/tags/tag26.xml" ContentType="application/vnd.openxmlformats-officedocument.presentationml.tags+xml"/>
  <Override PartName="/ppt/notesSlides/notesSlide35.xml" ContentType="application/vnd.openxmlformats-officedocument.presentationml.notesSlide+xml"/>
  <Override PartName="/ppt/tags/tag27.xml" ContentType="application/vnd.openxmlformats-officedocument.presentationml.tags+xml"/>
  <Override PartName="/ppt/notesSlides/notesSlide36.xml" ContentType="application/vnd.openxmlformats-officedocument.presentationml.notesSlide+xml"/>
  <Override PartName="/ppt/tags/tag28.xml" ContentType="application/vnd.openxmlformats-officedocument.presentationml.tags+xml"/>
  <Override PartName="/ppt/notesSlides/notesSlide37.xml" ContentType="application/vnd.openxmlformats-officedocument.presentationml.notesSlide+xml"/>
  <Override PartName="/ppt/tags/tag29.xml" ContentType="application/vnd.openxmlformats-officedocument.presentationml.tags+xml"/>
  <Override PartName="/ppt/notesSlides/notesSlide38.xml" ContentType="application/vnd.openxmlformats-officedocument.presentationml.notesSlide+xml"/>
  <Override PartName="/ppt/tags/tag30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31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32.xml" ContentType="application/vnd.openxmlformats-officedocument.presentationml.tags+xml"/>
  <Override PartName="/ppt/notesSlides/notesSlide43.xml" ContentType="application/vnd.openxmlformats-officedocument.presentationml.notesSlide+xml"/>
  <Override PartName="/ppt/tags/tag33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34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409" r:id="rId3"/>
    <p:sldId id="417" r:id="rId4"/>
    <p:sldId id="418" r:id="rId5"/>
    <p:sldId id="411" r:id="rId6"/>
    <p:sldId id="412" r:id="rId7"/>
    <p:sldId id="413" r:id="rId8"/>
    <p:sldId id="416" r:id="rId9"/>
    <p:sldId id="419" r:id="rId10"/>
    <p:sldId id="414" r:id="rId11"/>
    <p:sldId id="351" r:id="rId12"/>
    <p:sldId id="361" r:id="rId13"/>
    <p:sldId id="362" r:id="rId14"/>
    <p:sldId id="354" r:id="rId15"/>
    <p:sldId id="364" r:id="rId16"/>
    <p:sldId id="366" r:id="rId17"/>
    <p:sldId id="363" r:id="rId18"/>
    <p:sldId id="353" r:id="rId19"/>
    <p:sldId id="369" r:id="rId20"/>
    <p:sldId id="367" r:id="rId21"/>
    <p:sldId id="370" r:id="rId22"/>
    <p:sldId id="372" r:id="rId23"/>
    <p:sldId id="374" r:id="rId24"/>
    <p:sldId id="383" r:id="rId25"/>
    <p:sldId id="384" r:id="rId26"/>
    <p:sldId id="386" r:id="rId27"/>
    <p:sldId id="388" r:id="rId28"/>
    <p:sldId id="387" r:id="rId29"/>
    <p:sldId id="373" r:id="rId30"/>
    <p:sldId id="390" r:id="rId31"/>
    <p:sldId id="391" r:id="rId32"/>
    <p:sldId id="415" r:id="rId33"/>
    <p:sldId id="389" r:id="rId34"/>
    <p:sldId id="393" r:id="rId35"/>
    <p:sldId id="398" r:id="rId36"/>
    <p:sldId id="399" r:id="rId37"/>
    <p:sldId id="400" r:id="rId38"/>
    <p:sldId id="394" r:id="rId39"/>
    <p:sldId id="401" r:id="rId40"/>
    <p:sldId id="395" r:id="rId41"/>
    <p:sldId id="403" r:id="rId42"/>
    <p:sldId id="402" r:id="rId43"/>
    <p:sldId id="404" r:id="rId44"/>
    <p:sldId id="405" r:id="rId45"/>
    <p:sldId id="406" r:id="rId46"/>
    <p:sldId id="407" r:id="rId47"/>
    <p:sldId id="408" r:id="rId48"/>
    <p:sldId id="267" r:id="rId4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02CDE-6D5C-44FC-97DB-1E4622D4E877}" v="19" dt="2020-11-25T11:06:22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4" autoAdjust="0"/>
  </p:normalViewPr>
  <p:slideViewPr>
    <p:cSldViewPr snapToGrid="0"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ег Батурин" userId="cc479cfdcd957b6a" providerId="LiveId" clId="{E678E697-ABE6-4E76-AE7E-39F982DF58F8}"/>
    <pc:docChg chg="delSld modSld">
      <pc:chgData name="Олег Батурин" userId="cc479cfdcd957b6a" providerId="LiveId" clId="{E678E697-ABE6-4E76-AE7E-39F982DF58F8}" dt="2020-11-11T12:06:41.640" v="14" actId="2696"/>
      <pc:docMkLst>
        <pc:docMk/>
      </pc:docMkLst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3482473584" sldId="256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482473584" sldId="256"/>
            <ac:picMk id="12" creationId="{0F47B79E-DDCA-4217-B277-8775AA233824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51246388" sldId="267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51246388" sldId="267"/>
            <ac:picMk id="7" creationId="{6A8470E6-8402-489F-956D-228A07DE9654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51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51"/>
            <ac:picMk id="3" creationId="{B516E84D-736E-40AE-868F-7FC61376878F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51"/>
            <ac:inkMk id="2" creationId="{7C996FF9-FBB1-4FA4-845B-DCE5C3D67A72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5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53"/>
            <ac:picMk id="12" creationId="{CD9661A6-D9C7-454B-A48E-4F9F30F6BA5E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5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54"/>
            <ac:picMk id="13" creationId="{AE295275-875B-41A2-AA1F-D1EA6357A869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54"/>
            <ac:inkMk id="6" creationId="{46C031BE-773D-45CE-BB6C-00CDEDFBEC0A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61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61"/>
            <ac:picMk id="9" creationId="{F98152D7-B498-49AF-90A8-B4E10D67D240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61"/>
            <ac:inkMk id="6" creationId="{7ACFEADB-5BDA-403D-81C6-6848DF6483D4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62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62"/>
            <ac:picMk id="5" creationId="{595494FD-5D7D-4F25-844B-FE629DA65B1D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62"/>
            <ac:inkMk id="3" creationId="{0102ADA6-3DF4-4507-9A71-D48ED94169F9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6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63"/>
            <ac:picMk id="3" creationId="{FA833B75-477F-4252-A92F-AB53EEF656A5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6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64"/>
            <ac:picMk id="6" creationId="{4ED44BE3-E6BC-4C86-8A58-9F957C9D5277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64"/>
            <ac:inkMk id="5" creationId="{ABFEAF1C-BAC6-479E-84AB-D61C168855D6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66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66"/>
            <ac:picMk id="6" creationId="{BE4FC514-3FF8-43EF-BB0E-B1A7864EF4B3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67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67"/>
            <ac:picMk id="3" creationId="{B50896E1-B706-4950-ABE3-544058B57CAF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67"/>
            <ac:inkMk id="2" creationId="{7ED36E3C-11CB-4573-B089-D607E12A91AC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69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69"/>
            <ac:picMk id="11" creationId="{E145C6A0-BB82-4C54-BDEF-5C00A39F37E5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69"/>
            <ac:inkMk id="5" creationId="{5A788AB1-0A32-4626-9C21-A4E2F028F348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70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70"/>
            <ac:picMk id="3" creationId="{53000738-E70A-4747-B68D-1D7911574643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70"/>
            <ac:inkMk id="2" creationId="{D8F9AAB8-15C8-401B-8B8B-8BDA2A798903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06022529" sldId="372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06022529" sldId="372"/>
            <ac:picMk id="5" creationId="{84489063-7DAD-4A7C-B3E7-9DAD7E267FEF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806022529" sldId="372"/>
            <ac:inkMk id="3" creationId="{6973287A-5141-49BC-B5C0-44539247A843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2904745044" sldId="37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904745044" sldId="373"/>
            <ac:picMk id="9" creationId="{EDCE055A-64C5-44E8-BA4E-327E40D234B6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2904745044" sldId="373"/>
            <ac:inkMk id="2" creationId="{9CFC6399-DEB1-4EF6-905A-9D7AE8AE1761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626604185" sldId="37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626604185" sldId="374"/>
            <ac:picMk id="9" creationId="{6BEB6412-9785-45A6-AEB1-2CA93E5E15F9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626604185" sldId="374"/>
            <ac:inkMk id="3" creationId="{A3938557-589E-4A44-8F28-55CB9F31A0BA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3768540047" sldId="38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768540047" sldId="383"/>
            <ac:picMk id="13" creationId="{05184527-8EDB-4E76-B5F6-53F6D00E7BDC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3768540047" sldId="383"/>
            <ac:inkMk id="12" creationId="{E78430D0-3E46-474E-93BC-61AFFFC5D84D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051704355" sldId="38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051704355" sldId="384"/>
            <ac:picMk id="6" creationId="{69DBE15A-4D50-46DF-AB74-06EB0D048D51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051704355" sldId="384"/>
            <ac:inkMk id="5" creationId="{66CA1662-A791-47EF-8541-9D28F2EA1CB8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021614695" sldId="386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21614695" sldId="386"/>
            <ac:picMk id="2" creationId="{61786A06-2434-4DB1-A3CD-5A493E388309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3441927755" sldId="387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441927755" sldId="387"/>
            <ac:picMk id="3" creationId="{EA890CC7-6668-4B98-AC95-01CBC7532626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3441927755" sldId="387"/>
            <ac:inkMk id="2" creationId="{CA2C04C0-E9AB-4CFE-A3D2-43BF1B3ACC1E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2500550766" sldId="388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500550766" sldId="388"/>
            <ac:picMk id="2" creationId="{CC9B3491-855A-4036-B168-A8C48B5C5A52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274758476" sldId="389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74758476" sldId="389"/>
            <ac:picMk id="28" creationId="{FE3E64CB-57E2-4E23-AAC1-6BAF0A8433D8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274758476" sldId="389"/>
            <ac:inkMk id="27" creationId="{3C13F57A-15BB-48A8-A26F-D71CF3F0FFDF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2138382836" sldId="390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138382836" sldId="390"/>
            <ac:picMk id="3" creationId="{8C9C5BD9-A61D-4F50-ADFB-699DDD5FDF01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2138382836" sldId="390"/>
            <ac:inkMk id="2" creationId="{20E8EF61-EB43-455B-A7AF-2293A921D74D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37746073" sldId="391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37746073" sldId="391"/>
            <ac:picMk id="5" creationId="{5C0AD6A8-6CF9-44FC-BB26-6CA0E9E85905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437746073" sldId="391"/>
            <ac:inkMk id="3" creationId="{607372E2-5846-483E-98A0-D6CE1AC6EB10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239682615" sldId="39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239682615" sldId="393"/>
            <ac:picMk id="98" creationId="{4896A668-2B44-4D37-9568-D406BC22A060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4239682615" sldId="393"/>
            <ac:inkMk id="97" creationId="{ED8F65C5-E2A0-4B66-93F7-2B7FF8A4A076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667814663" sldId="39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667814663" sldId="394"/>
            <ac:picMk id="20" creationId="{20370545-000B-4D40-B36C-2063D78EAF4C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667814663" sldId="394"/>
            <ac:inkMk id="17" creationId="{F885175F-7B69-40D7-B875-D44E3F0716C1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870044154" sldId="395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870044154" sldId="395"/>
            <ac:picMk id="2" creationId="{97EF522A-9DCB-41C8-8356-D697079ED6BB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084127446" sldId="398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84127446" sldId="398"/>
            <ac:picMk id="5" creationId="{76036B19-BCB2-435D-B223-9B1C401D6012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4084127446" sldId="398"/>
            <ac:inkMk id="2" creationId="{A5DD2453-149D-4B60-8FF5-A725291B51C1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846016558" sldId="399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846016558" sldId="399"/>
            <ac:picMk id="5" creationId="{89DD2A71-90E3-4B5A-AB37-1A51238B290A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2838441295" sldId="400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838441295" sldId="400"/>
            <ac:picMk id="5" creationId="{CC6C8961-2A74-4BB7-9C54-54B7A85EFFE3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2838441295" sldId="400"/>
            <ac:inkMk id="2" creationId="{AC45D8BD-5E36-406F-88B7-B7E8B304DE2F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3545626905" sldId="401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545626905" sldId="401"/>
            <ac:picMk id="20" creationId="{F26B6644-D5C7-4455-BBFB-8E8B2A5173D7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3545626905" sldId="401"/>
            <ac:inkMk id="19" creationId="{DACC179C-1359-49B9-BC6D-C77257C063EA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870044154" sldId="402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870044154" sldId="402"/>
            <ac:picMk id="3" creationId="{B0C17181-6269-4FCD-97EC-EA9DE3909318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084127446" sldId="40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84127446" sldId="403"/>
            <ac:picMk id="8" creationId="{D185AFAE-AA3E-4467-B315-BC664ED4F0E0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4084127446" sldId="403"/>
            <ac:inkMk id="6" creationId="{7E59714E-DC82-4578-82C7-B81D379DCFDE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870044154" sldId="40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870044154" sldId="404"/>
            <ac:picMk id="12" creationId="{3B0EDC77-0347-45A3-A138-7D105B96F70C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084127446" sldId="405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84127446" sldId="405"/>
            <ac:picMk id="6" creationId="{DBA04C28-BAE7-4BBC-941A-D26DBE672590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870044154" sldId="406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870044154" sldId="406"/>
            <ac:picMk id="3" creationId="{D9C39724-AE91-4994-90ED-23AA2EBE3DC0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084127446" sldId="407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84127446" sldId="407"/>
            <ac:picMk id="9" creationId="{5D355CC5-9E69-4B84-9543-290636B3B6CD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084127446" sldId="408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84127446" sldId="408"/>
            <ac:picMk id="3" creationId="{20180E47-E138-4ECB-B014-05728B9C2120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2916439609" sldId="409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916439609" sldId="409"/>
            <ac:picMk id="3" creationId="{A48514D3-7FE5-4C1F-9084-0300541B2E57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428553729" sldId="411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428553729" sldId="411"/>
            <ac:picMk id="11" creationId="{F2F59217-E269-477B-BE13-37772569EFBC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428553729" sldId="411"/>
            <ac:inkMk id="10" creationId="{916DFD6E-BB00-475E-8803-251B37946C95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127628505" sldId="412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127628505" sldId="412"/>
            <ac:picMk id="13" creationId="{DFE9BA3B-2546-4764-8C64-72CDEEED0A25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127628505" sldId="412"/>
            <ac:inkMk id="12" creationId="{EC4F4EFF-BA4B-4334-8350-4EB188FE25C0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134163844" sldId="41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134163844" sldId="413"/>
            <ac:picMk id="18" creationId="{4DA9D94A-CFA3-44D1-9DC5-0729CA5EA282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4134163844" sldId="413"/>
            <ac:inkMk id="17" creationId="{7E01C377-5B86-4329-BB1D-3598409F72E2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1545270130" sldId="41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545270130" sldId="414"/>
            <ac:picMk id="9" creationId="{1F922730-D282-43A1-956A-D1DFE491946A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1545270130" sldId="414"/>
            <ac:inkMk id="6" creationId="{E2BE4376-BAE7-417F-8EEC-928DA8273816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3772195184" sldId="415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772195184" sldId="415"/>
            <ac:picMk id="10" creationId="{4D4B85B6-88EE-4F76-B98F-7B75592F1FB4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3772195184" sldId="415"/>
            <ac:inkMk id="9" creationId="{F2C7D6EB-FF4D-4F0B-A85B-EBD23FF27F18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73610767" sldId="416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73610767" sldId="416"/>
            <ac:picMk id="2" creationId="{AF1AE1E3-5132-41F9-865D-DAAF38FC0560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4015624168" sldId="417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15624168" sldId="417"/>
            <ac:picMk id="24" creationId="{C6A9AB71-2473-4632-8647-BD5D174F78CE}"/>
          </ac:picMkLst>
        </pc:pic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3977041098" sldId="418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977041098" sldId="418"/>
            <ac:picMk id="12" creationId="{353B4CDA-0949-4771-B94A-60E20B9786E4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3977041098" sldId="418"/>
            <ac:inkMk id="3" creationId="{CA3CDA17-7514-4656-A1BF-702496EFC1A2}"/>
          </ac:inkMkLst>
        </pc:inkChg>
      </pc:sldChg>
      <pc:sldChg chg="delSp modAnim">
        <pc:chgData name="Олег Батурин" userId="cc479cfdcd957b6a" providerId="LiveId" clId="{E678E697-ABE6-4E76-AE7E-39F982DF58F8}" dt="2020-11-11T12:06:19.752" v="0"/>
        <pc:sldMkLst>
          <pc:docMk/>
          <pc:sldMk cId="2950276453" sldId="419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950276453" sldId="419"/>
            <ac:picMk id="20" creationId="{EF460EE3-3A42-4620-A15E-E0E324C05E37}"/>
          </ac:picMkLst>
        </pc:picChg>
      </pc:sldChg>
      <pc:sldChg chg="delSp del modAnim">
        <pc:chgData name="Олег Батурин" userId="cc479cfdcd957b6a" providerId="LiveId" clId="{E678E697-ABE6-4E76-AE7E-39F982DF58F8}" dt="2020-11-11T12:06:26.495" v="4" actId="2696"/>
        <pc:sldMkLst>
          <pc:docMk/>
          <pc:sldMk cId="3146040555" sldId="420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146040555" sldId="420"/>
            <ac:picMk id="7" creationId="{17EB6A8C-ECB5-4D15-9504-F85179143452}"/>
          </ac:picMkLst>
        </pc:picChg>
      </pc:sldChg>
      <pc:sldChg chg="delSp del modAnim">
        <pc:chgData name="Олег Батурин" userId="cc479cfdcd957b6a" providerId="LiveId" clId="{E678E697-ABE6-4E76-AE7E-39F982DF58F8}" dt="2020-11-11T12:06:26.489" v="3" actId="2696"/>
        <pc:sldMkLst>
          <pc:docMk/>
          <pc:sldMk cId="1386561544" sldId="421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386561544" sldId="421"/>
            <ac:picMk id="4" creationId="{EF5FFDE7-9BCC-430D-96BA-BE6DF13F1D28}"/>
          </ac:picMkLst>
        </pc:picChg>
      </pc:sldChg>
      <pc:sldChg chg="delSp del modAnim">
        <pc:chgData name="Олег Батурин" userId="cc479cfdcd957b6a" providerId="LiveId" clId="{E678E697-ABE6-4E76-AE7E-39F982DF58F8}" dt="2020-11-11T12:06:26.484" v="2" actId="2696"/>
        <pc:sldMkLst>
          <pc:docMk/>
          <pc:sldMk cId="2744062229" sldId="422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744062229" sldId="422"/>
            <ac:picMk id="3" creationId="{32EE9386-B0BB-467B-858B-C3D607E49A05}"/>
          </ac:picMkLst>
        </pc:picChg>
      </pc:sldChg>
      <pc:sldChg chg="delSp del modAnim">
        <pc:chgData name="Олег Батурин" userId="cc479cfdcd957b6a" providerId="LiveId" clId="{E678E697-ABE6-4E76-AE7E-39F982DF58F8}" dt="2020-11-11T12:06:26.480" v="1" actId="2696"/>
        <pc:sldMkLst>
          <pc:docMk/>
          <pc:sldMk cId="4279091157" sldId="42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279091157" sldId="423"/>
            <ac:picMk id="3" creationId="{00AB8067-3FFF-4AF9-B8E3-03B9A68E61EA}"/>
          </ac:picMkLst>
        </pc:picChg>
      </pc:sldChg>
      <pc:sldChg chg="delSp del modAnim">
        <pc:chgData name="Олег Батурин" userId="cc479cfdcd957b6a" providerId="LiveId" clId="{E678E697-ABE6-4E76-AE7E-39F982DF58F8}" dt="2020-11-11T12:06:29.592" v="6" actId="2696"/>
        <pc:sldMkLst>
          <pc:docMk/>
          <pc:sldMk cId="4032970267" sldId="424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4032970267" sldId="424"/>
            <ac:picMk id="8" creationId="{FF519076-C20C-432D-BAB1-53FF8BFAACE4}"/>
          </ac:picMkLst>
        </pc:picChg>
      </pc:sldChg>
      <pc:sldChg chg="delSp del modAnim">
        <pc:chgData name="Олег Батурин" userId="cc479cfdcd957b6a" providerId="LiveId" clId="{E678E697-ABE6-4E76-AE7E-39F982DF58F8}" dt="2020-11-11T12:06:29.587" v="5" actId="2696"/>
        <pc:sldMkLst>
          <pc:docMk/>
          <pc:sldMk cId="1371292357" sldId="425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371292357" sldId="425"/>
            <ac:picMk id="3" creationId="{A7131930-5FB0-4FB2-B797-8881DE1C71CE}"/>
          </ac:picMkLst>
        </pc:picChg>
      </pc:sldChg>
      <pc:sldChg chg="delSp del modAnim">
        <pc:chgData name="Олег Батурин" userId="cc479cfdcd957b6a" providerId="LiveId" clId="{E678E697-ABE6-4E76-AE7E-39F982DF58F8}" dt="2020-11-11T12:06:32.575" v="8" actId="2696"/>
        <pc:sldMkLst>
          <pc:docMk/>
          <pc:sldMk cId="3989347277" sldId="426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989347277" sldId="426"/>
            <ac:picMk id="3" creationId="{0AEF68F6-1ECF-43C6-B7B6-CA7150860B68}"/>
          </ac:picMkLst>
        </pc:picChg>
      </pc:sldChg>
      <pc:sldChg chg="delSp del modAnim">
        <pc:chgData name="Олег Батурин" userId="cc479cfdcd957b6a" providerId="LiveId" clId="{E678E697-ABE6-4E76-AE7E-39F982DF58F8}" dt="2020-11-11T12:06:32.571" v="7" actId="2696"/>
        <pc:sldMkLst>
          <pc:docMk/>
          <pc:sldMk cId="2673469398" sldId="427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673469398" sldId="427"/>
            <ac:picMk id="3" creationId="{4CDA86B9-7DD8-4260-8E0D-475264E36EA4}"/>
          </ac:picMkLst>
        </pc:picChg>
      </pc:sldChg>
      <pc:sldChg chg="delSp del modAnim">
        <pc:chgData name="Олег Батурин" userId="cc479cfdcd957b6a" providerId="LiveId" clId="{E678E697-ABE6-4E76-AE7E-39F982DF58F8}" dt="2020-11-11T12:06:35.654" v="10" actId="2696"/>
        <pc:sldMkLst>
          <pc:docMk/>
          <pc:sldMk cId="1528373763" sldId="428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528373763" sldId="428"/>
            <ac:picMk id="3" creationId="{33A6D696-4FBC-4DA1-8361-40363FB8CF45}"/>
          </ac:picMkLst>
        </pc:picChg>
      </pc:sldChg>
      <pc:sldChg chg="delSp del modAnim">
        <pc:chgData name="Олег Батурин" userId="cc479cfdcd957b6a" providerId="LiveId" clId="{E678E697-ABE6-4E76-AE7E-39F982DF58F8}" dt="2020-11-11T12:06:35.650" v="9" actId="2696"/>
        <pc:sldMkLst>
          <pc:docMk/>
          <pc:sldMk cId="2805242976" sldId="429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805242976" sldId="429"/>
            <ac:picMk id="4" creationId="{DF1CFCAF-FF04-40A0-959C-B59F22724FDB}"/>
          </ac:picMkLst>
        </pc:picChg>
      </pc:sldChg>
      <pc:sldChg chg="delSp del modAnim">
        <pc:chgData name="Олег Батурин" userId="cc479cfdcd957b6a" providerId="LiveId" clId="{E678E697-ABE6-4E76-AE7E-39F982DF58F8}" dt="2020-11-11T12:06:38.182" v="12" actId="2696"/>
        <pc:sldMkLst>
          <pc:docMk/>
          <pc:sldMk cId="2536525956" sldId="430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2536525956" sldId="430"/>
            <ac:picMk id="9" creationId="{E96805FE-CBFA-4089-A2F5-325FD1E05A3C}"/>
          </ac:picMkLst>
        </pc:picChg>
        <pc:inkChg chg="del">
          <ac:chgData name="Олег Батурин" userId="cc479cfdcd957b6a" providerId="LiveId" clId="{E678E697-ABE6-4E76-AE7E-39F982DF58F8}" dt="2020-11-11T12:06:19.752" v="0"/>
          <ac:inkMkLst>
            <pc:docMk/>
            <pc:sldMk cId="2536525956" sldId="430"/>
            <ac:inkMk id="8" creationId="{7027C3D3-AA5F-4950-82C8-424D8248108D}"/>
          </ac:inkMkLst>
        </pc:inkChg>
      </pc:sldChg>
      <pc:sldChg chg="delSp del modAnim">
        <pc:chgData name="Олег Батурин" userId="cc479cfdcd957b6a" providerId="LiveId" clId="{E678E697-ABE6-4E76-AE7E-39F982DF58F8}" dt="2020-11-11T12:06:38.179" v="11" actId="2696"/>
        <pc:sldMkLst>
          <pc:docMk/>
          <pc:sldMk cId="3950751819" sldId="431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950751819" sldId="431"/>
            <ac:picMk id="3" creationId="{FB947C58-1166-4F2B-A7B3-14A9C5A7EA2A}"/>
          </ac:picMkLst>
        </pc:picChg>
      </pc:sldChg>
      <pc:sldChg chg="delSp del modAnim">
        <pc:chgData name="Олег Батурин" userId="cc479cfdcd957b6a" providerId="LiveId" clId="{E678E697-ABE6-4E76-AE7E-39F982DF58F8}" dt="2020-11-11T12:06:41.640" v="14" actId="2696"/>
        <pc:sldMkLst>
          <pc:docMk/>
          <pc:sldMk cId="3084803565" sldId="432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3084803565" sldId="432"/>
            <ac:picMk id="3" creationId="{1E02716B-665C-4709-B14E-A0B1E788E6E3}"/>
          </ac:picMkLst>
        </pc:picChg>
      </pc:sldChg>
      <pc:sldChg chg="delSp del modAnim">
        <pc:chgData name="Олег Батурин" userId="cc479cfdcd957b6a" providerId="LiveId" clId="{E678E697-ABE6-4E76-AE7E-39F982DF58F8}" dt="2020-11-11T12:06:41.637" v="13" actId="2696"/>
        <pc:sldMkLst>
          <pc:docMk/>
          <pc:sldMk cId="1307941546" sldId="433"/>
        </pc:sldMkLst>
        <pc:picChg chg="del">
          <ac:chgData name="Олег Батурин" userId="cc479cfdcd957b6a" providerId="LiveId" clId="{E678E697-ABE6-4E76-AE7E-39F982DF58F8}" dt="2020-11-11T12:06:19.752" v="0"/>
          <ac:picMkLst>
            <pc:docMk/>
            <pc:sldMk cId="1307941546" sldId="433"/>
            <ac:picMk id="3" creationId="{54EFAC70-0D99-4C76-A2F8-85154959F62F}"/>
          </ac:picMkLst>
        </pc:picChg>
      </pc:sldChg>
    </pc:docChg>
  </pc:docChgLst>
  <pc:docChgLst>
    <pc:chgData name="Олег Батурин" userId="cc479cfdcd957b6a" providerId="LiveId" clId="{2CC02CDE-6D5C-44FC-97DB-1E4622D4E877}"/>
    <pc:docChg chg="modSld">
      <pc:chgData name="Олег Батурин" userId="cc479cfdcd957b6a" providerId="LiveId" clId="{2CC02CDE-6D5C-44FC-97DB-1E4622D4E877}" dt="2020-11-25T11:06:22.599" v="17" actId="20577"/>
      <pc:docMkLst>
        <pc:docMk/>
      </pc:docMkLst>
      <pc:sldChg chg="modSp">
        <pc:chgData name="Олег Батурин" userId="cc479cfdcd957b6a" providerId="LiveId" clId="{2CC02CDE-6D5C-44FC-97DB-1E4622D4E877}" dt="2020-11-25T11:06:12.444" v="11" actId="20577"/>
        <pc:sldMkLst>
          <pc:docMk/>
          <pc:sldMk cId="1127628505" sldId="412"/>
        </pc:sldMkLst>
        <pc:spChg chg="mod">
          <ac:chgData name="Олег Батурин" userId="cc479cfdcd957b6a" providerId="LiveId" clId="{2CC02CDE-6D5C-44FC-97DB-1E4622D4E877}" dt="2020-11-25T11:06:12.444" v="11" actId="20577"/>
          <ac:spMkLst>
            <pc:docMk/>
            <pc:sldMk cId="1127628505" sldId="412"/>
            <ac:spMk id="91" creationId="{00000000-0000-0000-0000-000000000000}"/>
          </ac:spMkLst>
        </pc:spChg>
      </pc:sldChg>
      <pc:sldChg chg="modSp">
        <pc:chgData name="Олег Батурин" userId="cc479cfdcd957b6a" providerId="LiveId" clId="{2CC02CDE-6D5C-44FC-97DB-1E4622D4E877}" dt="2020-11-25T11:06:22.599" v="17" actId="20577"/>
        <pc:sldMkLst>
          <pc:docMk/>
          <pc:sldMk cId="1545270130" sldId="414"/>
        </pc:sldMkLst>
        <pc:spChg chg="mod">
          <ac:chgData name="Олег Батурин" userId="cc479cfdcd957b6a" providerId="LiveId" clId="{2CC02CDE-6D5C-44FC-97DB-1E4622D4E877}" dt="2020-11-25T11:06:22.599" v="17" actId="20577"/>
          <ac:spMkLst>
            <pc:docMk/>
            <pc:sldMk cId="1545270130" sldId="414"/>
            <ac:spMk id="9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8EA00-185D-437C-8C26-0592C715EC02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1C80-269D-4FF7-9078-EB68CA864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20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3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27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07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01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5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8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9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00.png"/><Relationship Id="rId9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9" Type="http://schemas.openxmlformats.org/officeDocument/2006/relationships/image" Target="../media/image4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11" Type="http://schemas.openxmlformats.org/officeDocument/2006/relationships/image" Target="../media/image540.png"/><Relationship Id="rId5" Type="http://schemas.openxmlformats.org/officeDocument/2006/relationships/image" Target="../media/image41.png"/><Relationship Id="rId10" Type="http://schemas.openxmlformats.org/officeDocument/2006/relationships/image" Target="../media/image530.png"/><Relationship Id="rId4" Type="http://schemas.openxmlformats.org/officeDocument/2006/relationships/image" Target="../media/image40.png"/><Relationship Id="rId9" Type="http://schemas.openxmlformats.org/officeDocument/2006/relationships/image" Target="../media/image5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5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0.pn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88.png"/><Relationship Id="rId4" Type="http://schemas.openxmlformats.org/officeDocument/2006/relationships/image" Target="../media/image59.gif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710.png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OB\Desktop\&#1051;&#1077;&#1082;&#1094;&#1080;&#1080;%20&#1090;&#1077;&#1082;&#1091;&#1097;&#1080;&#1077;\&#1055;&#1086;&#1084;&#1087;&#1072;&#1078;.AVI" TargetMode="External"/><Relationship Id="rId1" Type="http://schemas.openxmlformats.org/officeDocument/2006/relationships/tags" Target="../tags/tag2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11.png"/><Relationship Id="rId15" Type="http://schemas.openxmlformats.org/officeDocument/2006/relationships/image" Target="../media/image14.png"/><Relationship Id="rId10" Type="http://schemas.openxmlformats.org/officeDocument/2006/relationships/image" Target="../media/image91.png"/><Relationship Id="rId9" Type="http://schemas.openxmlformats.org/officeDocument/2006/relationships/image" Target="../media/image80.png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3.jpeg"/><Relationship Id="rId2" Type="http://schemas.openxmlformats.org/officeDocument/2006/relationships/video" Target="file:///C:\Users\OB\Desktop\&#1051;&#1077;&#1082;&#1094;&#1080;&#1080;%20&#1090;&#1077;&#1082;&#1091;&#1097;&#1080;&#1077;\VIGVs%20in%20action%20part%203.mp4" TargetMode="External"/><Relationship Id="rId1" Type="http://schemas.openxmlformats.org/officeDocument/2006/relationships/tags" Target="../tags/tag3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10" Type="http://schemas.openxmlformats.org/officeDocument/2006/relationships/image" Target="../media/image76.jpeg"/><Relationship Id="rId4" Type="http://schemas.openxmlformats.org/officeDocument/2006/relationships/notesSlide" Target="../notesSlides/notesSlide43.xml"/><Relationship Id="rId9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3102369"/>
            <a:ext cx="3831772" cy="76944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200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Рабочий процесс осевого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9270" y="4359128"/>
            <a:ext cx="3846286" cy="160043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Доцент каф. ТДЛА Самарского университета,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6093311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 2020</a:t>
            </a: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8"/>
    </mc:Choice>
    <mc:Fallback xmlns="">
      <p:transition spd="slow" advTm="256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8636" y="787698"/>
                <a:ext cx="8125637" cy="791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dirty="0"/>
                  <a:t>Изменение рабочего процесса осевого компрессора при изменении </a:t>
                </a:r>
                <a:r>
                  <a:rPr lang="ru-RU" sz="1600" i="1" u="sng" dirty="0"/>
                  <a:t>степени реактивности</a:t>
                </a:r>
                <a:r>
                  <a:rPr lang="ru-RU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ru-RU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ст</m:t>
                        </m:r>
                      </m:sub>
                    </m:sSub>
                  </m:oMath>
                </a14:m>
                <a:r>
                  <a:rPr lang="ru-RU" sz="1600" dirty="0"/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ru-RU" sz="1600"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ru-RU" sz="1600">
                        <a:latin typeface="Cambria Math"/>
                      </a:rPr>
                      <m:t>=</m:t>
                    </m:r>
                    <m:r>
                      <a:rPr lang="ru-RU" sz="1600">
                        <a:latin typeface="Cambria Math"/>
                      </a:rPr>
                      <m:t>𝑐𝑜𝑛𝑠𝑡</m:t>
                    </m:r>
                    <m:r>
                      <m:rPr>
                        <m:nor/>
                      </m:rPr>
                      <a:rPr lang="ru-RU" sz="1600"/>
                      <m:t>; </m:t>
                    </m:r>
                    <m:f>
                      <m:fPr>
                        <m:type m:val="lin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600"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ru-RU" sz="16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600">
                        <a:latin typeface="Cambria Math"/>
                      </a:rPr>
                      <m:t>=</m:t>
                    </m:r>
                    <m:r>
                      <a:rPr lang="ru-RU" sz="1600">
                        <a:latin typeface="Cambria Math"/>
                      </a:rPr>
                      <m:t>𝑐𝑜𝑛𝑠𝑡</m:t>
                    </m:r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ru-RU" sz="16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36" y="787698"/>
                <a:ext cx="8125637" cy="791114"/>
              </a:xfrm>
              <a:prstGeom prst="rect">
                <a:avLst/>
              </a:prstGeom>
              <a:blipFill rotWithShape="1">
                <a:blip r:embed="rId6"/>
                <a:stretch>
                  <a:fillRect l="-450" b="-7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85112" y="1673245"/>
                <a:ext cx="196171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ru-RU" sz="1600" b="1" i="1">
                            <a:latin typeface="Cambria Math"/>
                          </a:rPr>
                          <m:t>ст</m:t>
                        </m:r>
                      </m:sub>
                    </m:sSub>
                  </m:oMath>
                </a14:m>
                <a:r>
                  <a:rPr lang="ru-RU" sz="1600" b="1" cap="small" dirty="0">
                    <a:sym typeface="Symbol"/>
                  </a:rPr>
                  <a:t></a:t>
                </a:r>
                <a:endParaRPr lang="ru-RU" sz="1600" b="1" cap="small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12" y="1673245"/>
                <a:ext cx="1961716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Прямоугольник 85"/>
          <p:cNvSpPr/>
          <p:nvPr/>
        </p:nvSpPr>
        <p:spPr>
          <a:xfrm>
            <a:off x="5995255" y="2439094"/>
            <a:ext cx="287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Исходный план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6006971" y="2746871"/>
            <a:ext cx="2877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Измененный план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933742" y="2900760"/>
            <a:ext cx="717872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5933742" y="2603615"/>
            <a:ext cx="690197" cy="0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529593" y="5079656"/>
            <a:ext cx="8219048" cy="13388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 увеличением степени реактивности: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Уровень скоростей и потери в НА снижается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Уровень скоростей и потери в РК </a:t>
            </a:r>
            <a:r>
              <a:rPr lang="ru-RU" dirty="0" err="1"/>
              <a:t>ростут</a:t>
            </a:r>
            <a:endParaRPr lang="ru-RU" dirty="0"/>
          </a:p>
        </p:txBody>
      </p:sp>
      <p:pic>
        <p:nvPicPr>
          <p:cNvPr id="201" name="Рисунок 200"/>
          <p:cNvPicPr>
            <a:picLocks noChangeAspect="1"/>
          </p:cNvPicPr>
          <p:nvPr/>
        </p:nvPicPr>
        <p:blipFill>
          <a:blip r:embed="rId8" cstate="print"/>
          <a:srcRect l="10736" t="21089" r="19172" b="1917"/>
          <a:stretch>
            <a:fillRect/>
          </a:stretch>
        </p:blipFill>
        <p:spPr bwMode="auto">
          <a:xfrm>
            <a:off x="5574607" y="3706382"/>
            <a:ext cx="2882382" cy="2520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6292678" y="1655689"/>
                <a:ext cx="2020361" cy="5549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1600">
                              <a:latin typeface="Cambria Math"/>
                            </a:rPr>
                            <m:t>ст</m:t>
                          </m:r>
                        </m:sub>
                      </m:sSub>
                      <m:r>
                        <a:rPr lang="ru-RU" sz="16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ru-RU" sz="1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2∙</m:t>
                          </m:r>
                          <m:r>
                            <a:rPr lang="en-US" sz="1600" i="1">
                              <a:latin typeface="Cambria Math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78" y="1655689"/>
                <a:ext cx="2020361" cy="5549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764452" y="2881829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5429" y="3463395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22801" y="3090374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98845" y="4432859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cap="all" dirty="0">
                <a:solidFill>
                  <a:sysClr val="windowText" lastClr="000000"/>
                </a:solidFill>
              </a:rPr>
              <a:t>=U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774709" y="4432859"/>
            <a:ext cx="3240000" cy="22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07367" y="3810351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06757" y="3146675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74709" y="2613014"/>
            <a:ext cx="3744236" cy="346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870873" y="3291481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08391" y="1883017"/>
            <a:ext cx="612796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774709" y="2613014"/>
            <a:ext cx="2304256" cy="1819845"/>
          </a:xfrm>
          <a:prstGeom prst="line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78965" y="2613014"/>
            <a:ext cx="935744" cy="1819845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214869" y="2616480"/>
            <a:ext cx="1799840" cy="1816379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774709" y="2613014"/>
            <a:ext cx="1440160" cy="183100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014709" y="4432859"/>
            <a:ext cx="504236" cy="2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675118" y="2312000"/>
            <a:ext cx="0" cy="112401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546837" y="2312000"/>
            <a:ext cx="0" cy="112401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82476" y="3533563"/>
            <a:ext cx="203630" cy="17281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682741" y="2312000"/>
            <a:ext cx="864096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74801" y="2616480"/>
            <a:ext cx="1907940" cy="181660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82741" y="2613014"/>
            <a:ext cx="1331968" cy="18198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546837" y="2613014"/>
            <a:ext cx="467872" cy="181984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74799" y="2616480"/>
            <a:ext cx="2772038" cy="181660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66827" y="2613014"/>
            <a:ext cx="0" cy="1831008"/>
          </a:xfrm>
          <a:prstGeom prst="line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4527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48"/>
    </mc:Choice>
    <mc:Fallback xmlns="">
      <p:transition spd="slow" advTm="29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Закрутка потока на входе в компрессор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165304"/>
            <a:ext cx="9144000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771508"/>
            <a:ext cx="90011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>
              <a:lnSpc>
                <a:spcPct val="120000"/>
              </a:lnSpc>
            </a:pPr>
            <a:r>
              <a:rPr lang="ru-RU" dirty="0">
                <a:sym typeface="Symbol"/>
              </a:rPr>
              <a:t>Поток попадает в компрессор в осевом направлении </a:t>
            </a:r>
            <a:r>
              <a:rPr lang="ru-RU" i="1" dirty="0">
                <a:sym typeface="Symbol"/>
              </a:rPr>
              <a:t></a:t>
            </a:r>
            <a:r>
              <a:rPr lang="ru-RU" i="1" baseline="-25000" dirty="0">
                <a:sym typeface="Symbol"/>
              </a:rPr>
              <a:t>0</a:t>
            </a:r>
            <a:r>
              <a:rPr lang="ru-RU" i="1" dirty="0">
                <a:sym typeface="Symbol"/>
              </a:rPr>
              <a:t>=90</a:t>
            </a:r>
            <a:r>
              <a:rPr lang="ru-RU" dirty="0">
                <a:sym typeface="Symbol"/>
              </a:rPr>
              <a:t>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362324"/>
            <a:ext cx="90011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>
              <a:lnSpc>
                <a:spcPct val="120000"/>
              </a:lnSpc>
            </a:pPr>
            <a:r>
              <a:rPr lang="ru-RU" dirty="0">
                <a:sym typeface="Symbol"/>
              </a:rPr>
              <a:t>Если поток отклонится от осевого направления, у абсолютной скорости появится окружная проекция –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закрутка потока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572266" y="4928404"/>
            <a:ext cx="1570842" cy="7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596" y="457121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С</a:t>
            </a:r>
            <a:r>
              <a:rPr lang="ru-RU" baseline="-25000" dirty="0">
                <a:sym typeface="Symbol"/>
              </a:rPr>
              <a:t>1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7125" y="4464057"/>
            <a:ext cx="1571636" cy="92869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428596" y="5714222"/>
            <a:ext cx="928694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4348" y="535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С</a:t>
            </a:r>
            <a:r>
              <a:rPr lang="ru-RU" baseline="-25000" dirty="0">
                <a:sym typeface="Symbol"/>
              </a:rPr>
              <a:t>1</a:t>
            </a:r>
            <a:r>
              <a:rPr lang="en-US" baseline="-25000" dirty="0">
                <a:sym typeface="Symbol"/>
              </a:rPr>
              <a:t>u</a:t>
            </a:r>
            <a:endParaRPr lang="ru-RU" baseline="-25000" dirty="0">
              <a:sym typeface="Symbol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3750463" y="4464851"/>
            <a:ext cx="1143008" cy="107157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6429388" y="4429132"/>
            <a:ext cx="1071570" cy="107157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3786182" y="5572140"/>
            <a:ext cx="928694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14678" y="40719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Закрутка положительная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00760" y="40719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Закрутка отрицательная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 flipH="1">
            <a:off x="6572264" y="5500702"/>
            <a:ext cx="928694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14678" y="564357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ym typeface="Symbol"/>
              </a:rPr>
              <a:t>Направление </a:t>
            </a:r>
            <a:r>
              <a:rPr lang="ru-RU" sz="1600" i="1" dirty="0">
                <a:sym typeface="Symbol"/>
              </a:rPr>
              <a:t>С</a:t>
            </a:r>
            <a:r>
              <a:rPr lang="ru-RU" sz="1600" i="1" baseline="-25000" dirty="0">
                <a:sym typeface="Symbol"/>
              </a:rPr>
              <a:t>1</a:t>
            </a:r>
            <a:r>
              <a:rPr lang="en-US" sz="1600" i="1" baseline="-25000" dirty="0">
                <a:sym typeface="Symbol"/>
              </a:rPr>
              <a:t>u</a:t>
            </a:r>
            <a:endParaRPr lang="ru-RU" sz="1600" i="1" baseline="-25000" dirty="0">
              <a:sym typeface="Symbol"/>
            </a:endParaRPr>
          </a:p>
          <a:p>
            <a:pPr algn="ctr"/>
            <a:r>
              <a:rPr lang="ru-RU" sz="1600" dirty="0">
                <a:sym typeface="Symbol"/>
              </a:rPr>
              <a:t>и </a:t>
            </a:r>
            <a:r>
              <a:rPr lang="en-US" sz="1600" i="1" dirty="0">
                <a:sym typeface="Symbol"/>
              </a:rPr>
              <a:t>U</a:t>
            </a:r>
            <a:r>
              <a:rPr lang="en-US" sz="1600" dirty="0">
                <a:sym typeface="Symbol"/>
              </a:rPr>
              <a:t> </a:t>
            </a:r>
            <a:r>
              <a:rPr lang="ru-RU" sz="1600" dirty="0">
                <a:sym typeface="Symbol"/>
              </a:rPr>
              <a:t>совпадают</a:t>
            </a:r>
          </a:p>
        </p:txBody>
      </p:sp>
      <p:sp>
        <p:nvSpPr>
          <p:cNvPr id="35" name="Стрелка вправо 34"/>
          <p:cNvSpPr/>
          <p:nvPr/>
        </p:nvSpPr>
        <p:spPr>
          <a:xfrm flipH="1">
            <a:off x="4786314" y="4572008"/>
            <a:ext cx="1643074" cy="71438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8" y="564357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ym typeface="Symbol"/>
              </a:rPr>
              <a:t>Направление </a:t>
            </a:r>
            <a:r>
              <a:rPr lang="ru-RU" sz="1600" i="1" dirty="0">
                <a:sym typeface="Symbol"/>
              </a:rPr>
              <a:t>С</a:t>
            </a:r>
            <a:r>
              <a:rPr lang="ru-RU" sz="1600" i="1" baseline="-25000" dirty="0">
                <a:sym typeface="Symbol"/>
              </a:rPr>
              <a:t>1</a:t>
            </a:r>
            <a:r>
              <a:rPr lang="en-US" sz="1600" i="1" baseline="-25000" dirty="0">
                <a:sym typeface="Symbol"/>
              </a:rPr>
              <a:t>u</a:t>
            </a:r>
            <a:endParaRPr lang="ru-RU" sz="1600" i="1" baseline="-25000" dirty="0">
              <a:sym typeface="Symbol"/>
            </a:endParaRPr>
          </a:p>
          <a:p>
            <a:pPr algn="ctr"/>
            <a:r>
              <a:rPr lang="ru-RU" sz="1600" dirty="0">
                <a:sym typeface="Symbol"/>
              </a:rPr>
              <a:t>и </a:t>
            </a:r>
            <a:r>
              <a:rPr lang="en-US" sz="1600" i="1" dirty="0">
                <a:sym typeface="Symbol"/>
              </a:rPr>
              <a:t>U</a:t>
            </a:r>
            <a:r>
              <a:rPr lang="en-US" sz="1600" dirty="0">
                <a:sym typeface="Symbol"/>
              </a:rPr>
              <a:t> </a:t>
            </a:r>
            <a:r>
              <a:rPr lang="ru-RU" sz="1600" dirty="0">
                <a:sym typeface="Symbol"/>
              </a:rPr>
              <a:t>противоположны</a:t>
            </a:r>
          </a:p>
        </p:txBody>
      </p:sp>
      <p:pic>
        <p:nvPicPr>
          <p:cNvPr id="37" name="Рисунок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6399" y="1252650"/>
            <a:ext cx="4471202" cy="180000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0" y="3000358"/>
            <a:ext cx="914400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algn="ctr">
              <a:lnSpc>
                <a:spcPct val="120000"/>
              </a:lnSpc>
            </a:pPr>
            <a:r>
              <a:rPr lang="ru-RU" cap="small" dirty="0">
                <a:sym typeface="Symbol"/>
              </a:rPr>
              <a:t>План скоростей ступени без закрутки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522782" y="4095749"/>
            <a:ext cx="1229944" cy="65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Закрутка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9996" y="43997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С</a:t>
            </a:r>
            <a:r>
              <a:rPr lang="ru-RU" baseline="-25000" dirty="0">
                <a:sym typeface="Symbol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95748" y="518558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С</a:t>
            </a:r>
            <a:r>
              <a:rPr lang="ru-RU" baseline="-25000" dirty="0">
                <a:sym typeface="Symbol"/>
              </a:rPr>
              <a:t>1</a:t>
            </a:r>
            <a:r>
              <a:rPr lang="en-US" baseline="-25000" dirty="0">
                <a:sym typeface="Symbol"/>
              </a:rPr>
              <a:t>u</a:t>
            </a:r>
            <a:endParaRPr lang="ru-RU" baseline="-25000" dirty="0">
              <a:sym typeface="Symbo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7471" y="458073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С</a:t>
            </a:r>
            <a:r>
              <a:rPr lang="ru-RU" baseline="-25000" dirty="0">
                <a:sym typeface="Symbol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86523" y="509985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ym typeface="Symbol"/>
              </a:rPr>
              <a:t>С</a:t>
            </a:r>
            <a:r>
              <a:rPr lang="ru-RU" baseline="-25000" dirty="0">
                <a:sym typeface="Symbol"/>
              </a:rPr>
              <a:t>1</a:t>
            </a:r>
            <a:r>
              <a:rPr lang="en-US" baseline="-25000" dirty="0">
                <a:sym typeface="Symbol"/>
              </a:rPr>
              <a:t>u</a:t>
            </a:r>
            <a:endParaRPr lang="ru-RU" baseline="-25000" dirty="0">
              <a:sym typeface="Symbol"/>
            </a:endParaRPr>
          </a:p>
        </p:txBody>
      </p:sp>
      <p:cxnSp>
        <p:nvCxnSpPr>
          <p:cNvPr id="48" name="Прямая со стрелкой 47"/>
          <p:cNvCxnSpPr>
            <a:endCxn id="22" idx="0"/>
          </p:cNvCxnSpPr>
          <p:nvPr/>
        </p:nvCxnSpPr>
        <p:spPr>
          <a:xfrm flipH="1">
            <a:off x="1002380" y="4752975"/>
            <a:ext cx="512095" cy="60405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495299" y="5414777"/>
            <a:ext cx="847726" cy="58369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922" y="4787400"/>
            <a:ext cx="2306939" cy="1440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193"/>
    </mc:Choice>
    <mc:Fallback xmlns="">
      <p:transition spd="slow" advTm="195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  <p:bldP spid="29" grpId="0"/>
      <p:bldP spid="30" grpId="0"/>
      <p:bldP spid="34" grpId="0"/>
      <p:bldP spid="35" grpId="0" animBg="1"/>
      <p:bldP spid="36" grpId="0"/>
      <p:bldP spid="39" grpId="0" animBg="1"/>
      <p:bldP spid="40" grpId="0"/>
      <p:bldP spid="41" grpId="0"/>
      <p:bldP spid="42" grpId="0"/>
      <p:bldP spid="43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Закрутка потока на входе в компрессор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165304"/>
            <a:ext cx="9144000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9600" y="771508"/>
            <a:ext cx="81248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>
              <a:lnSpc>
                <a:spcPct val="120000"/>
              </a:lnSpc>
            </a:pPr>
            <a:r>
              <a:rPr lang="ru-RU" dirty="0">
                <a:sym typeface="Symbol"/>
              </a:rPr>
              <a:t>Положительная закрутка при </a:t>
            </a:r>
            <a:r>
              <a:rPr lang="en-US" b="1" i="1" u="sng" dirty="0">
                <a:sym typeface="Symbol"/>
              </a:rPr>
              <a:t>u=const</a:t>
            </a:r>
            <a:r>
              <a:rPr lang="en-US" i="1" dirty="0">
                <a:sym typeface="Symbol"/>
              </a:rPr>
              <a:t>; G</a:t>
            </a:r>
            <a:r>
              <a:rPr lang="ru-RU" i="1" baseline="-25000" dirty="0">
                <a:sym typeface="Symbol"/>
              </a:rPr>
              <a:t>в</a:t>
            </a:r>
            <a:r>
              <a:rPr lang="en-US" i="1" dirty="0">
                <a:sym typeface="Symbol"/>
              </a:rPr>
              <a:t>=const; =const</a:t>
            </a:r>
            <a:endParaRPr lang="ru-RU" dirty="0">
              <a:sym typeface="Symbo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750" y="4211130"/>
            <a:ext cx="49244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Уменьшается скорость </a:t>
            </a:r>
            <a:r>
              <a:rPr lang="en-US" dirty="0">
                <a:sym typeface="Symbol"/>
              </a:rPr>
              <a:t>w</a:t>
            </a:r>
            <a:r>
              <a:rPr lang="en-US" baseline="-25000" dirty="0">
                <a:sym typeface="Symbol"/>
              </a:rPr>
              <a:t>1</a:t>
            </a:r>
            <a:endParaRPr lang="ru-RU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Уменьшаются потери в РК, растет КПД</a:t>
            </a:r>
            <a:endParaRPr lang="en-US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Уменьшается затраченный напор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916430" y="3124463"/>
            <a:ext cx="6098824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5643122" y="1229097"/>
            <a:ext cx="0" cy="1905671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2254886" y="1229097"/>
            <a:ext cx="3387859" cy="1905671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254886" y="3124463"/>
            <a:ext cx="3387859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219592" y="1906744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440769" y="1483215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18416" y="1991450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122" y="1737332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678416" y="3092626"/>
            <a:ext cx="0" cy="10164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779592" y="3092626"/>
            <a:ext cx="0" cy="9755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899592" y="1822038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913710" y="1737332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78416" y="4024391"/>
            <a:ext cx="1101177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2868576" y="3660784"/>
            <a:ext cx="720855" cy="434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25475" y="2669097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3525475" y="1229097"/>
            <a:ext cx="2117412" cy="1905671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525475" y="3124463"/>
            <a:ext cx="3387859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643122" y="1229097"/>
            <a:ext cx="1270588" cy="1905671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874081" y="1229097"/>
            <a:ext cx="6098824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66651" y="3092626"/>
            <a:ext cx="0" cy="9755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083122" y="3092626"/>
            <a:ext cx="0" cy="9755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066651" y="3939685"/>
            <a:ext cx="1016471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6236063" y="3516156"/>
            <a:ext cx="624537" cy="434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1916063" y="1229097"/>
            <a:ext cx="0" cy="1905671"/>
          </a:xfrm>
          <a:prstGeom prst="straightConnector1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930181" y="1229097"/>
            <a:ext cx="0" cy="1905671"/>
          </a:xfrm>
          <a:prstGeom prst="straightConnector1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5643122" y="2669097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643122" y="1229097"/>
            <a:ext cx="423529" cy="1905671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678416" y="3124096"/>
            <a:ext cx="3387859" cy="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2678416" y="1229097"/>
            <a:ext cx="2964706" cy="1863529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3779592" y="1229097"/>
            <a:ext cx="1863530" cy="1863529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737404" y="3124096"/>
            <a:ext cx="3387859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643122" y="1229097"/>
            <a:ext cx="1439840" cy="1863529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949004" y="2160862"/>
            <a:ext cx="532139" cy="434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457239" y="1991450"/>
            <a:ext cx="169412" cy="25411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733966" y="5470610"/>
            <a:ext cx="80576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>
                <a:solidFill>
                  <a:srgbClr val="FF0000"/>
                </a:solidFill>
              </a:rPr>
              <a:t>Положительная закрутка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при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u=const</a:t>
            </a:r>
            <a:r>
              <a:rPr lang="ru-RU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позволяет увеличить КПД при </a:t>
            </a:r>
            <a:r>
              <a:rPr lang="ru-RU" dirty="0" err="1">
                <a:solidFill>
                  <a:srgbClr val="FF0000"/>
                </a:solidFill>
                <a:sym typeface="Symbol"/>
              </a:rPr>
              <a:t>уменьшени</a:t>
            </a:r>
            <a:r>
              <a:rPr lang="ru-RU" dirty="0">
                <a:solidFill>
                  <a:srgbClr val="FF0000"/>
                </a:solidFill>
                <a:sym typeface="Symbol"/>
              </a:rPr>
              <a:t> работы ступени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010254" y="4833553"/>
            <a:ext cx="540000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009327" y="4382204"/>
            <a:ext cx="576064" cy="0"/>
          </a:xfrm>
          <a:prstGeom prst="line">
            <a:avLst/>
          </a:prstGeom>
          <a:ln w="25400" cmpd="sng">
            <a:solidFill>
              <a:schemeClr val="tx1"/>
            </a:solidFill>
            <a:prstDash val="lg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913329" y="4660390"/>
            <a:ext cx="1792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 закруткой потока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729213" y="4208857"/>
            <a:ext cx="2138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Без закрутки на входе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254886" y="3124096"/>
            <a:ext cx="0" cy="556054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525475" y="3124463"/>
            <a:ext cx="0" cy="556054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2254886" y="3648347"/>
            <a:ext cx="1270589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2529752" y="3203891"/>
            <a:ext cx="720855" cy="434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98"/>
    </mc:Choice>
    <mc:Fallback xmlns="">
      <p:transition spd="slow" advTm="309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8" grpId="0"/>
      <p:bldP spid="77" grpId="0"/>
      <p:bldP spid="81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Закрутка потока на входе в компрессор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165304"/>
            <a:ext cx="9144000" cy="1588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9600" y="771508"/>
            <a:ext cx="812482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>
              <a:lnSpc>
                <a:spcPct val="120000"/>
              </a:lnSpc>
            </a:pPr>
            <a:r>
              <a:rPr lang="ru-RU" dirty="0">
                <a:sym typeface="Symbol"/>
              </a:rPr>
              <a:t>Положительная закрутка при </a:t>
            </a:r>
            <a:r>
              <a:rPr lang="en-US" b="1" i="1" u="sng" dirty="0">
                <a:sym typeface="Symbol"/>
              </a:rPr>
              <a:t>w=const</a:t>
            </a:r>
            <a:r>
              <a:rPr lang="en-US" i="1" dirty="0">
                <a:sym typeface="Symbol"/>
              </a:rPr>
              <a:t>; G</a:t>
            </a:r>
            <a:r>
              <a:rPr lang="ru-RU" i="1" baseline="-25000" dirty="0">
                <a:sym typeface="Symbol"/>
              </a:rPr>
              <a:t>в</a:t>
            </a:r>
            <a:r>
              <a:rPr lang="en-US" i="1" dirty="0">
                <a:sym typeface="Symbol"/>
              </a:rPr>
              <a:t>=const; =const</a:t>
            </a:r>
            <a:endParaRPr lang="ru-RU" dirty="0">
              <a:sym typeface="Symbo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750" y="4211130"/>
            <a:ext cx="49244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Скорость в РК </a:t>
            </a:r>
            <a:r>
              <a:rPr lang="en-US" dirty="0">
                <a:sym typeface="Symbol"/>
              </a:rPr>
              <a:t>w</a:t>
            </a:r>
            <a:r>
              <a:rPr lang="en-US" baseline="-25000" dirty="0">
                <a:sym typeface="Symbol"/>
              </a:rPr>
              <a:t>1</a:t>
            </a:r>
            <a:r>
              <a:rPr lang="ru-RU" baseline="-25000" dirty="0">
                <a:sym typeface="Symbol"/>
              </a:rPr>
              <a:t> </a:t>
            </a:r>
            <a:r>
              <a:rPr lang="ru-RU" dirty="0">
                <a:sym typeface="Symbol"/>
              </a:rPr>
              <a:t>остается постоянной</a:t>
            </a:r>
            <a:endParaRPr lang="ru-RU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Потери в РК и КПД неизменны</a:t>
            </a:r>
            <a:endParaRPr lang="en-US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Увеличивается затраченный напор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733966" y="5470610"/>
            <a:ext cx="80576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>
                <a:solidFill>
                  <a:srgbClr val="FF0000"/>
                </a:solidFill>
              </a:rPr>
              <a:t>Положительная закрутка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при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w=const</a:t>
            </a:r>
            <a:r>
              <a:rPr lang="ru-RU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позволяет увеличить работу при сохранении КПД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764030" y="3162563"/>
            <a:ext cx="6098824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490722" y="1267197"/>
            <a:ext cx="0" cy="1905671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102486" y="1267197"/>
            <a:ext cx="3387859" cy="1905671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102486" y="3162563"/>
            <a:ext cx="3387859" cy="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5151898" y="2029550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288369" y="1521315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966016" y="2029550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575428" y="1690726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47192" y="1860138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61310" y="1775432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73075" y="2707197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89" name="Прямая со стрелкой 88"/>
          <p:cNvCxnSpPr/>
          <p:nvPr/>
        </p:nvCxnSpPr>
        <p:spPr>
          <a:xfrm flipH="1">
            <a:off x="3373075" y="1267197"/>
            <a:ext cx="2117412" cy="1905671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373075" y="3162563"/>
            <a:ext cx="3387859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490722" y="1267197"/>
            <a:ext cx="1270588" cy="1905671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1721681" y="1267197"/>
            <a:ext cx="6098824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1763663" y="1267197"/>
            <a:ext cx="0" cy="1905671"/>
          </a:xfrm>
          <a:prstGeom prst="straightConnector1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7777781" y="1267197"/>
            <a:ext cx="0" cy="1905671"/>
          </a:xfrm>
          <a:prstGeom prst="straightConnector1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5490722" y="2707197"/>
            <a:ext cx="1524706" cy="508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5490722" y="1267197"/>
            <a:ext cx="423529" cy="1905671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2145164" y="3162196"/>
            <a:ext cx="3768993" cy="0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>
            <a:off x="2102816" y="1267197"/>
            <a:ext cx="3387859" cy="1905671"/>
          </a:xfrm>
          <a:prstGeom prst="straightConnector1">
            <a:avLst/>
          </a:prstGeom>
          <a:ln w="317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3373075" y="1267197"/>
            <a:ext cx="2117647" cy="1863529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3373263" y="3162196"/>
            <a:ext cx="3811577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5490722" y="1267197"/>
            <a:ext cx="1694118" cy="1863529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3627192" y="2198962"/>
            <a:ext cx="532139" cy="434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dirty="0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4135428" y="2029550"/>
            <a:ext cx="169412" cy="25411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2102486" y="3130726"/>
            <a:ext cx="0" cy="10164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3373075" y="3130726"/>
            <a:ext cx="0" cy="9755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2102486" y="4062491"/>
            <a:ext cx="1270588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2356604" y="3554256"/>
            <a:ext cx="720855" cy="434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5914251" y="3130726"/>
            <a:ext cx="0" cy="9755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184839" y="3130726"/>
            <a:ext cx="0" cy="9755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5914251" y="3977785"/>
            <a:ext cx="1270588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6253075" y="3554256"/>
            <a:ext cx="624537" cy="434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010254" y="4833553"/>
            <a:ext cx="540000" cy="0"/>
          </a:xfrm>
          <a:prstGeom prst="line">
            <a:avLst/>
          </a:prstGeom>
          <a:ln w="254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09327" y="4382204"/>
            <a:ext cx="576064" cy="0"/>
          </a:xfrm>
          <a:prstGeom prst="line">
            <a:avLst/>
          </a:prstGeom>
          <a:ln w="25400" cmpd="sng">
            <a:solidFill>
              <a:schemeClr val="tx1"/>
            </a:solidFill>
            <a:prstDash val="lg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913329" y="4660390"/>
            <a:ext cx="1792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 закруткой потока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729213" y="4208857"/>
            <a:ext cx="2138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Без закрутки на входе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07"/>
    </mc:Choice>
    <mc:Fallback xmlns="">
      <p:transition spd="slow" advTm="307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81" grpId="0"/>
      <p:bldP spid="102" grpId="0"/>
      <p:bldP spid="107" grpId="0"/>
      <p:bldP spid="111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Выбор угла атаки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14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Проектировщики хотят увеличить напор без дополнительных потерь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Затраченный напор зависит от угла поворота потока в венце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3123" y="2015162"/>
            <a:ext cx="3279600" cy="252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8598" y="2647592"/>
            <a:ext cx="25431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Геометрический угол поворота </a:t>
            </a:r>
            <a:r>
              <a:rPr lang="ru-RU" baseline="-25000" dirty="0">
                <a:sym typeface="Symbol"/>
              </a:rPr>
              <a:t>2л</a:t>
            </a:r>
            <a:r>
              <a:rPr lang="ru-RU" dirty="0">
                <a:sym typeface="Symbol"/>
              </a:rPr>
              <a:t> - </a:t>
            </a:r>
            <a:r>
              <a:rPr lang="ru-RU" baseline="-25000" dirty="0">
                <a:sym typeface="Symbol"/>
              </a:rPr>
              <a:t>1л</a:t>
            </a:r>
            <a:r>
              <a:rPr lang="ru-RU" dirty="0">
                <a:sym typeface="Symbol"/>
              </a:rPr>
              <a:t> не изменен</a:t>
            </a:r>
            <a:endParaRPr lang="ru-RU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7399" y="2628542"/>
            <a:ext cx="2609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Угол отставания потока  меняется только при сильных отрывах</a:t>
            </a:r>
            <a:endParaRPr lang="ru-RU" baseline="-25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5339" y="4935772"/>
            <a:ext cx="805760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>
                <a:solidFill>
                  <a:srgbClr val="FF0000"/>
                </a:solidFill>
              </a:rPr>
              <a:t>Поворот потока в венце определяется углом атаки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endParaRPr lang="ru-RU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555F470-C611-4940-B7F9-9ED40B63B8C8}"/>
                  </a:ext>
                </a:extLst>
              </p:cNvPr>
              <p:cNvSpPr/>
              <p:nvPr/>
            </p:nvSpPr>
            <p:spPr>
              <a:xfrm>
                <a:off x="3645723" y="5315237"/>
                <a:ext cx="22544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6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2л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1л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sz="16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6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9555F470-C611-4940-B7F9-9ED40B63B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723" y="5315237"/>
                <a:ext cx="2254400" cy="338554"/>
              </a:xfrm>
              <a:prstGeom prst="rect">
                <a:avLst/>
              </a:prstGeom>
              <a:blipFill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773"/>
    </mc:Choice>
    <mc:Fallback xmlns="">
      <p:transition spd="slow" advTm="273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Выбор угла атаки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1438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150000"/>
              </a:lnSpc>
            </a:pPr>
            <a:r>
              <a:rPr lang="ru-RU" dirty="0"/>
              <a:t>Коэффициент потерь энергии </a:t>
            </a:r>
            <a:r>
              <a:rPr lang="ru-RU" dirty="0">
                <a:sym typeface="Symbol"/>
              </a:rPr>
              <a:t></a:t>
            </a: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2729048" y="1370881"/>
            <a:ext cx="3853161" cy="3600000"/>
            <a:chOff x="1233710" y="332656"/>
            <a:chExt cx="4778450" cy="4464496"/>
          </a:xfrm>
        </p:grpSpPr>
        <p:grpSp>
          <p:nvGrpSpPr>
            <p:cNvPr id="14" name="Группа 128"/>
            <p:cNvGrpSpPr/>
            <p:nvPr/>
          </p:nvGrpSpPr>
          <p:grpSpPr>
            <a:xfrm>
              <a:off x="1691680" y="332656"/>
              <a:ext cx="4320480" cy="3672408"/>
              <a:chOff x="1691680" y="332656"/>
              <a:chExt cx="4320480" cy="3672408"/>
            </a:xfrm>
          </p:grpSpPr>
          <p:cxnSp>
            <p:nvCxnSpPr>
              <p:cNvPr id="38" name="Прямая со стрелкой 37"/>
              <p:cNvCxnSpPr/>
              <p:nvPr/>
            </p:nvCxnSpPr>
            <p:spPr>
              <a:xfrm flipV="1">
                <a:off x="1691680" y="332656"/>
                <a:ext cx="0" cy="36724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1691680" y="4005064"/>
                <a:ext cx="432048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lg" len="lg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2843808" y="4077072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ysClr val="windowText" lastClr="000000"/>
                  </a:solidFill>
                </a:rPr>
                <a:t>i</a:t>
              </a:r>
              <a:r>
                <a:rPr lang="en-US" b="1" i="1" dirty="0">
                  <a:solidFill>
                    <a:sysClr val="windowText" lastClr="000000"/>
                  </a:solidFill>
                </a:rPr>
                <a:t>=0</a:t>
              </a:r>
              <a:endParaRPr lang="ru-RU" i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31640" y="4365104"/>
              <a:ext cx="468052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cap="all" dirty="0">
                  <a:solidFill>
                    <a:sysClr val="windowText" lastClr="000000"/>
                  </a:solidFill>
                </a:rPr>
                <a:t>Угол атаки, </a:t>
              </a:r>
              <a:r>
                <a:rPr lang="en-US" sz="1600" b="1" i="1" dirty="0" err="1">
                  <a:solidFill>
                    <a:sysClr val="windowText" lastClr="000000"/>
                  </a:solidFill>
                </a:rPr>
                <a:t>i</a:t>
              </a:r>
              <a:endParaRPr lang="ru-RU" sz="1600" b="1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796902" y="1041991"/>
              <a:ext cx="3923414" cy="2378148"/>
            </a:xfrm>
            <a:custGeom>
              <a:avLst/>
              <a:gdLst>
                <a:gd name="connsiteX0" fmla="*/ 0 w 3923414"/>
                <a:gd name="connsiteY0" fmla="*/ 1881962 h 2378148"/>
                <a:gd name="connsiteX1" fmla="*/ 467833 w 3923414"/>
                <a:gd name="connsiteY1" fmla="*/ 2211572 h 2378148"/>
                <a:gd name="connsiteX2" fmla="*/ 914400 w 3923414"/>
                <a:gd name="connsiteY2" fmla="*/ 2349795 h 2378148"/>
                <a:gd name="connsiteX3" fmla="*/ 1254642 w 3923414"/>
                <a:gd name="connsiteY3" fmla="*/ 2339162 h 2378148"/>
                <a:gd name="connsiteX4" fmla="*/ 1913861 w 3923414"/>
                <a:gd name="connsiteY4" fmla="*/ 2115879 h 2378148"/>
                <a:gd name="connsiteX5" fmla="*/ 2647507 w 3923414"/>
                <a:gd name="connsiteY5" fmla="*/ 1626781 h 2378148"/>
                <a:gd name="connsiteX6" fmla="*/ 3466214 w 3923414"/>
                <a:gd name="connsiteY6" fmla="*/ 754911 h 2378148"/>
                <a:gd name="connsiteX7" fmla="*/ 3923414 w 3923414"/>
                <a:gd name="connsiteY7" fmla="*/ 0 h 237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3414" h="2378148">
                  <a:moveTo>
                    <a:pt x="0" y="1881962"/>
                  </a:moveTo>
                  <a:cubicBezTo>
                    <a:pt x="157716" y="2007781"/>
                    <a:pt x="315433" y="2133600"/>
                    <a:pt x="467833" y="2211572"/>
                  </a:cubicBezTo>
                  <a:cubicBezTo>
                    <a:pt x="620233" y="2289544"/>
                    <a:pt x="783265" y="2328530"/>
                    <a:pt x="914400" y="2349795"/>
                  </a:cubicBezTo>
                  <a:cubicBezTo>
                    <a:pt x="1045535" y="2371060"/>
                    <a:pt x="1088065" y="2378148"/>
                    <a:pt x="1254642" y="2339162"/>
                  </a:cubicBezTo>
                  <a:cubicBezTo>
                    <a:pt x="1421219" y="2300176"/>
                    <a:pt x="1681717" y="2234609"/>
                    <a:pt x="1913861" y="2115879"/>
                  </a:cubicBezTo>
                  <a:cubicBezTo>
                    <a:pt x="2146005" y="1997149"/>
                    <a:pt x="2388782" y="1853609"/>
                    <a:pt x="2647507" y="1626781"/>
                  </a:cubicBezTo>
                  <a:cubicBezTo>
                    <a:pt x="2906232" y="1399953"/>
                    <a:pt x="3253563" y="1026041"/>
                    <a:pt x="3466214" y="754911"/>
                  </a:cubicBezTo>
                  <a:cubicBezTo>
                    <a:pt x="3678865" y="483781"/>
                    <a:pt x="3801139" y="241890"/>
                    <a:pt x="3923414" y="0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>
              <a:stCxn id="17" idx="2"/>
            </p:cNvCxnSpPr>
            <p:nvPr/>
          </p:nvCxnSpPr>
          <p:spPr>
            <a:xfrm flipH="1">
              <a:off x="2699792" y="3391785"/>
              <a:ext cx="11510" cy="613279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2339752" y="4077072"/>
              <a:ext cx="5597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ysClr val="windowText" lastClr="000000"/>
                  </a:solidFill>
                </a:rPr>
                <a:t>i</a:t>
              </a:r>
              <a:r>
                <a:rPr lang="en-US" b="1" i="1" baseline="-25000" dirty="0" err="1">
                  <a:solidFill>
                    <a:sysClr val="windowText" lastClr="000000"/>
                  </a:solidFill>
                  <a:sym typeface="Symbol"/>
                </a:rPr>
                <a:t></a:t>
              </a:r>
              <a:r>
                <a:rPr lang="en-US" b="1" i="1" baseline="-25000" dirty="0" err="1">
                  <a:solidFill>
                    <a:sysClr val="windowText" lastClr="000000"/>
                  </a:solidFill>
                </a:rPr>
                <a:t>min</a:t>
              </a:r>
              <a:endParaRPr lang="ru-RU" i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 rot="16200000">
              <a:off x="855365" y="1821365"/>
              <a:ext cx="1214714" cy="458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cap="all" dirty="0">
                  <a:sym typeface="Symbol"/>
                </a:rPr>
                <a:t>потери</a:t>
              </a:r>
              <a:endParaRPr lang="ru-RU" b="1" i="1" cap="all" dirty="0"/>
            </a:p>
          </p:txBody>
        </p:sp>
      </p:grpSp>
      <p:pic>
        <p:nvPicPr>
          <p:cNvPr id="41" name="Рисунок 40"/>
          <p:cNvPicPr/>
          <p:nvPr/>
        </p:nvPicPr>
        <p:blipFill rotWithShape="1">
          <a:blip r:embed="rId4" cstate="print"/>
          <a:srcRect l="4191" r="5988"/>
          <a:stretch/>
        </p:blipFill>
        <p:spPr bwMode="auto">
          <a:xfrm>
            <a:off x="5973525" y="3979425"/>
            <a:ext cx="2854800" cy="2347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/>
          <p:cNvPicPr/>
          <p:nvPr/>
        </p:nvPicPr>
        <p:blipFill rotWithShape="1">
          <a:blip r:embed="rId5" cstate="print"/>
          <a:srcRect l="4001" r="6427"/>
          <a:stretch/>
        </p:blipFill>
        <p:spPr bwMode="auto">
          <a:xfrm>
            <a:off x="297600" y="3798525"/>
            <a:ext cx="2757600" cy="248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Прямая со стрелкой 43"/>
          <p:cNvCxnSpPr/>
          <p:nvPr/>
        </p:nvCxnSpPr>
        <p:spPr>
          <a:xfrm flipV="1">
            <a:off x="2447925" y="3648075"/>
            <a:ext cx="942975" cy="84772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5181600" y="3409950"/>
            <a:ext cx="1228725" cy="1143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олилиния 47"/>
          <p:cNvSpPr/>
          <p:nvPr/>
        </p:nvSpPr>
        <p:spPr>
          <a:xfrm>
            <a:off x="3231773" y="1541327"/>
            <a:ext cx="3206561" cy="2227731"/>
          </a:xfrm>
          <a:custGeom>
            <a:avLst/>
            <a:gdLst>
              <a:gd name="connsiteX0" fmla="*/ 0 w 3976577"/>
              <a:gd name="connsiteY0" fmla="*/ 2762693 h 2762693"/>
              <a:gd name="connsiteX1" fmla="*/ 584791 w 3976577"/>
              <a:gd name="connsiteY1" fmla="*/ 2029046 h 2762693"/>
              <a:gd name="connsiteX2" fmla="*/ 1180214 w 3976577"/>
              <a:gd name="connsiteY2" fmla="*/ 1295400 h 2762693"/>
              <a:gd name="connsiteX3" fmla="*/ 1935126 w 3976577"/>
              <a:gd name="connsiteY3" fmla="*/ 497958 h 2762693"/>
              <a:gd name="connsiteX4" fmla="*/ 2551814 w 3976577"/>
              <a:gd name="connsiteY4" fmla="*/ 62023 h 2762693"/>
              <a:gd name="connsiteX5" fmla="*/ 3147238 w 3976577"/>
              <a:gd name="connsiteY5" fmla="*/ 125818 h 2762693"/>
              <a:gd name="connsiteX6" fmla="*/ 3625703 w 3976577"/>
              <a:gd name="connsiteY6" fmla="*/ 583018 h 2762693"/>
              <a:gd name="connsiteX7" fmla="*/ 3976577 w 3976577"/>
              <a:gd name="connsiteY7" fmla="*/ 1380460 h 27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577" h="2762693">
                <a:moveTo>
                  <a:pt x="0" y="2762693"/>
                </a:moveTo>
                <a:lnTo>
                  <a:pt x="584791" y="2029046"/>
                </a:lnTo>
                <a:cubicBezTo>
                  <a:pt x="781493" y="1784497"/>
                  <a:pt x="955158" y="1550581"/>
                  <a:pt x="1180214" y="1295400"/>
                </a:cubicBezTo>
                <a:cubicBezTo>
                  <a:pt x="1405270" y="1040219"/>
                  <a:pt x="1706526" y="703521"/>
                  <a:pt x="1935126" y="497958"/>
                </a:cubicBezTo>
                <a:cubicBezTo>
                  <a:pt x="2163726" y="292395"/>
                  <a:pt x="2349795" y="124046"/>
                  <a:pt x="2551814" y="62023"/>
                </a:cubicBezTo>
                <a:cubicBezTo>
                  <a:pt x="2753833" y="0"/>
                  <a:pt x="2968257" y="38986"/>
                  <a:pt x="3147238" y="125818"/>
                </a:cubicBezTo>
                <a:cubicBezTo>
                  <a:pt x="3326220" y="212651"/>
                  <a:pt x="3487480" y="373911"/>
                  <a:pt x="3625703" y="583018"/>
                </a:cubicBezTo>
                <a:cubicBezTo>
                  <a:pt x="3763926" y="792125"/>
                  <a:pt x="3870251" y="1086292"/>
                  <a:pt x="3976577" y="1380460"/>
                </a:cubicBezTo>
              </a:path>
            </a:pathLst>
          </a:custGeom>
          <a:ln w="38100">
            <a:solidFill>
              <a:schemeClr val="tx2"/>
            </a:solidFill>
            <a:prstDash val="lgDashDot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450408" y="1545075"/>
            <a:ext cx="0" cy="2787097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334279" y="4332171"/>
            <a:ext cx="320824" cy="297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</a:rPr>
              <a:t>i</a:t>
            </a:r>
            <a:r>
              <a:rPr lang="ru-RU" b="1" i="1" baseline="-25000" dirty="0" err="1">
                <a:solidFill>
                  <a:sysClr val="windowText" lastClr="000000"/>
                </a:solidFill>
                <a:sym typeface="Symbol"/>
              </a:rPr>
              <a:t>кр</a:t>
            </a:r>
            <a:endParaRPr lang="ru-RU" i="1" dirty="0"/>
          </a:p>
        </p:txBody>
      </p:sp>
      <p:sp>
        <p:nvSpPr>
          <p:cNvPr id="51" name="Прямоугольник 50"/>
          <p:cNvSpPr/>
          <p:nvPr/>
        </p:nvSpPr>
        <p:spPr>
          <a:xfrm rot="16200000">
            <a:off x="2703324" y="2040201"/>
            <a:ext cx="364772" cy="2978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ym typeface="Symbol"/>
              </a:rPr>
              <a:t></a:t>
            </a:r>
            <a:endParaRPr lang="ru-RU" b="1" i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09106" y="1352549"/>
            <a:ext cx="2030043" cy="6572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Сильный отрыв потока приводит к росту угла отставания </a:t>
            </a:r>
            <a:r>
              <a:rPr lang="ru-RU" sz="1400" dirty="0">
                <a:solidFill>
                  <a:sysClr val="windowText" lastClr="000000"/>
                </a:solidFill>
                <a:sym typeface="Symbol"/>
              </a:rPr>
              <a:t>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5886450" y="1695450"/>
            <a:ext cx="466725" cy="381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916987" y="1511419"/>
            <a:ext cx="1447979" cy="86947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893951" y="1108134"/>
            <a:ext cx="2030043" cy="864543"/>
            <a:chOff x="893951" y="1108134"/>
            <a:chExt cx="2030043" cy="86454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893951" y="1108134"/>
              <a:ext cx="2030043" cy="85006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ysClr val="windowText" lastClr="000000"/>
                  </a:solidFill>
                </a:rPr>
                <a:t>Угол поворота потока растет линейно</a:t>
              </a:r>
            </a:p>
            <a:p>
              <a:pPr algn="ctr"/>
              <a:endParaRPr lang="ru-RU" sz="1400" i="1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39302" y="1652677"/>
              <a:ext cx="1794286" cy="320000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499"/>
    </mc:Choice>
    <mc:Fallback xmlns="">
      <p:transition spd="slow" advTm="327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Выбор угла атаки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814387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150000"/>
              </a:lnSpc>
            </a:pPr>
            <a:r>
              <a:rPr lang="ru-RU" dirty="0"/>
              <a:t>Анализ полученных зависимостей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" name="Группа 128"/>
          <p:cNvGrpSpPr/>
          <p:nvPr/>
        </p:nvGrpSpPr>
        <p:grpSpPr>
          <a:xfrm>
            <a:off x="920155" y="1313731"/>
            <a:ext cx="4320480" cy="3672408"/>
            <a:chOff x="1691680" y="332656"/>
            <a:chExt cx="4320480" cy="3672408"/>
          </a:xfrm>
        </p:grpSpPr>
        <p:cxnSp>
          <p:nvCxnSpPr>
            <p:cNvPr id="65" name="Прямая со стрелкой 64"/>
            <p:cNvCxnSpPr/>
            <p:nvPr/>
          </p:nvCxnSpPr>
          <p:spPr>
            <a:xfrm flipV="1">
              <a:off x="1691680" y="332656"/>
              <a:ext cx="0" cy="367240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>
              <a:off x="1691680" y="4005064"/>
              <a:ext cx="432048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3059832" y="332656"/>
              <a:ext cx="0" cy="3672408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2072283" y="505814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</a:rPr>
              <a:t>i</a:t>
            </a:r>
            <a:r>
              <a:rPr lang="en-US" b="1" i="1" dirty="0">
                <a:solidFill>
                  <a:sysClr val="windowText" lastClr="000000"/>
                </a:solidFill>
              </a:rPr>
              <a:t>=0</a:t>
            </a:r>
            <a:endParaRPr lang="ru-RU" i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60115" y="5346179"/>
            <a:ext cx="46805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ysClr val="windowText" lastClr="000000"/>
                </a:solidFill>
              </a:rPr>
              <a:t>Угол атаки, </a:t>
            </a:r>
            <a:r>
              <a:rPr lang="en-US" sz="1600" b="1" i="1" dirty="0" err="1">
                <a:solidFill>
                  <a:sysClr val="windowText" lastClr="000000"/>
                </a:solidFill>
              </a:rPr>
              <a:t>i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1025377" y="2023066"/>
            <a:ext cx="3923414" cy="2378148"/>
          </a:xfrm>
          <a:custGeom>
            <a:avLst/>
            <a:gdLst>
              <a:gd name="connsiteX0" fmla="*/ 0 w 3923414"/>
              <a:gd name="connsiteY0" fmla="*/ 1881962 h 2378148"/>
              <a:gd name="connsiteX1" fmla="*/ 467833 w 3923414"/>
              <a:gd name="connsiteY1" fmla="*/ 2211572 h 2378148"/>
              <a:gd name="connsiteX2" fmla="*/ 914400 w 3923414"/>
              <a:gd name="connsiteY2" fmla="*/ 2349795 h 2378148"/>
              <a:gd name="connsiteX3" fmla="*/ 1254642 w 3923414"/>
              <a:gd name="connsiteY3" fmla="*/ 2339162 h 2378148"/>
              <a:gd name="connsiteX4" fmla="*/ 1913861 w 3923414"/>
              <a:gd name="connsiteY4" fmla="*/ 2115879 h 2378148"/>
              <a:gd name="connsiteX5" fmla="*/ 2647507 w 3923414"/>
              <a:gd name="connsiteY5" fmla="*/ 1626781 h 2378148"/>
              <a:gd name="connsiteX6" fmla="*/ 3466214 w 3923414"/>
              <a:gd name="connsiteY6" fmla="*/ 754911 h 2378148"/>
              <a:gd name="connsiteX7" fmla="*/ 3923414 w 3923414"/>
              <a:gd name="connsiteY7" fmla="*/ 0 h 237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3414" h="2378148">
                <a:moveTo>
                  <a:pt x="0" y="1881962"/>
                </a:moveTo>
                <a:cubicBezTo>
                  <a:pt x="157716" y="2007781"/>
                  <a:pt x="315433" y="2133600"/>
                  <a:pt x="467833" y="2211572"/>
                </a:cubicBezTo>
                <a:cubicBezTo>
                  <a:pt x="620233" y="2289544"/>
                  <a:pt x="783265" y="2328530"/>
                  <a:pt x="914400" y="2349795"/>
                </a:cubicBezTo>
                <a:cubicBezTo>
                  <a:pt x="1045535" y="2371060"/>
                  <a:pt x="1088065" y="2378148"/>
                  <a:pt x="1254642" y="2339162"/>
                </a:cubicBezTo>
                <a:cubicBezTo>
                  <a:pt x="1421219" y="2300176"/>
                  <a:pt x="1681717" y="2234609"/>
                  <a:pt x="1913861" y="2115879"/>
                </a:cubicBezTo>
                <a:cubicBezTo>
                  <a:pt x="2146005" y="1997149"/>
                  <a:pt x="2388782" y="1853609"/>
                  <a:pt x="2647507" y="1626781"/>
                </a:cubicBezTo>
                <a:cubicBezTo>
                  <a:pt x="2906232" y="1399953"/>
                  <a:pt x="3253563" y="1026041"/>
                  <a:pt x="3466214" y="754911"/>
                </a:cubicBezTo>
                <a:cubicBezTo>
                  <a:pt x="3678865" y="483781"/>
                  <a:pt x="3801139" y="241890"/>
                  <a:pt x="3923414" y="0"/>
                </a:cubicBezTo>
              </a:path>
            </a:pathLst>
          </a:custGeom>
          <a:ln w="381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4" idx="2"/>
          </p:cNvCxnSpPr>
          <p:nvPr/>
        </p:nvCxnSpPr>
        <p:spPr>
          <a:xfrm flipH="1">
            <a:off x="1928267" y="4372860"/>
            <a:ext cx="11510" cy="613279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68227" y="5058147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</a:rPr>
              <a:t>i</a:t>
            </a:r>
            <a:r>
              <a:rPr lang="en-US" b="1" i="1" baseline="-25000" dirty="0" err="1">
                <a:solidFill>
                  <a:sysClr val="windowText" lastClr="000000"/>
                </a:solidFill>
                <a:sym typeface="Symbol"/>
              </a:rPr>
              <a:t></a:t>
            </a:r>
            <a:r>
              <a:rPr lang="en-US" b="1" i="1" baseline="-25000" dirty="0" err="1">
                <a:solidFill>
                  <a:sysClr val="windowText" lastClr="000000"/>
                </a:solidFill>
              </a:rPr>
              <a:t>min</a:t>
            </a:r>
            <a:endParaRPr lang="ru-RU" i="1" dirty="0"/>
          </a:p>
        </p:txBody>
      </p:sp>
      <p:sp>
        <p:nvSpPr>
          <p:cNvPr id="47" name="Полилиния 46"/>
          <p:cNvSpPr/>
          <p:nvPr/>
        </p:nvSpPr>
        <p:spPr>
          <a:xfrm>
            <a:off x="1121070" y="1525108"/>
            <a:ext cx="3976577" cy="2762693"/>
          </a:xfrm>
          <a:custGeom>
            <a:avLst/>
            <a:gdLst>
              <a:gd name="connsiteX0" fmla="*/ 0 w 3976577"/>
              <a:gd name="connsiteY0" fmla="*/ 2762693 h 2762693"/>
              <a:gd name="connsiteX1" fmla="*/ 584791 w 3976577"/>
              <a:gd name="connsiteY1" fmla="*/ 2029046 h 2762693"/>
              <a:gd name="connsiteX2" fmla="*/ 1180214 w 3976577"/>
              <a:gd name="connsiteY2" fmla="*/ 1295400 h 2762693"/>
              <a:gd name="connsiteX3" fmla="*/ 1935126 w 3976577"/>
              <a:gd name="connsiteY3" fmla="*/ 497958 h 2762693"/>
              <a:gd name="connsiteX4" fmla="*/ 2551814 w 3976577"/>
              <a:gd name="connsiteY4" fmla="*/ 62023 h 2762693"/>
              <a:gd name="connsiteX5" fmla="*/ 3147238 w 3976577"/>
              <a:gd name="connsiteY5" fmla="*/ 125818 h 2762693"/>
              <a:gd name="connsiteX6" fmla="*/ 3625703 w 3976577"/>
              <a:gd name="connsiteY6" fmla="*/ 583018 h 2762693"/>
              <a:gd name="connsiteX7" fmla="*/ 3976577 w 3976577"/>
              <a:gd name="connsiteY7" fmla="*/ 1380460 h 27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6577" h="2762693">
                <a:moveTo>
                  <a:pt x="0" y="2762693"/>
                </a:moveTo>
                <a:lnTo>
                  <a:pt x="584791" y="2029046"/>
                </a:lnTo>
                <a:cubicBezTo>
                  <a:pt x="781493" y="1784497"/>
                  <a:pt x="955158" y="1550581"/>
                  <a:pt x="1180214" y="1295400"/>
                </a:cubicBezTo>
                <a:cubicBezTo>
                  <a:pt x="1405270" y="1040219"/>
                  <a:pt x="1706526" y="703521"/>
                  <a:pt x="1935126" y="497958"/>
                </a:cubicBezTo>
                <a:cubicBezTo>
                  <a:pt x="2163726" y="292395"/>
                  <a:pt x="2349795" y="124046"/>
                  <a:pt x="2551814" y="62023"/>
                </a:cubicBezTo>
                <a:cubicBezTo>
                  <a:pt x="2753833" y="0"/>
                  <a:pt x="2968257" y="38986"/>
                  <a:pt x="3147238" y="125818"/>
                </a:cubicBezTo>
                <a:cubicBezTo>
                  <a:pt x="3326220" y="212651"/>
                  <a:pt x="3487480" y="373911"/>
                  <a:pt x="3625703" y="583018"/>
                </a:cubicBezTo>
                <a:cubicBezTo>
                  <a:pt x="3763926" y="792125"/>
                  <a:pt x="3870251" y="1086292"/>
                  <a:pt x="3976577" y="1380460"/>
                </a:cubicBezTo>
              </a:path>
            </a:pathLst>
          </a:custGeom>
          <a:ln w="38100">
            <a:solidFill>
              <a:schemeClr val="tx2"/>
            </a:solidFill>
            <a:prstDash val="lgDashDot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872483" y="1529755"/>
            <a:ext cx="0" cy="3456384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728467" y="4986139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</a:rPr>
              <a:t>i</a:t>
            </a:r>
            <a:r>
              <a:rPr lang="ru-RU" b="1" i="1" baseline="-25000" dirty="0" err="1">
                <a:solidFill>
                  <a:sysClr val="windowText" lastClr="000000"/>
                </a:solidFill>
                <a:sym typeface="Symbol"/>
              </a:rPr>
              <a:t>кр</a:t>
            </a:r>
            <a:endParaRPr lang="ru-RU" i="1" dirty="0"/>
          </a:p>
        </p:txBody>
      </p:sp>
      <p:sp>
        <p:nvSpPr>
          <p:cNvPr id="50" name="Полилиния 49"/>
          <p:cNvSpPr/>
          <p:nvPr/>
        </p:nvSpPr>
        <p:spPr>
          <a:xfrm>
            <a:off x="1301824" y="2249894"/>
            <a:ext cx="2488018" cy="2261190"/>
          </a:xfrm>
          <a:custGeom>
            <a:avLst/>
            <a:gdLst>
              <a:gd name="connsiteX0" fmla="*/ 0 w 2488018"/>
              <a:gd name="connsiteY0" fmla="*/ 2250558 h 2261190"/>
              <a:gd name="connsiteX1" fmla="*/ 669851 w 2488018"/>
              <a:gd name="connsiteY1" fmla="*/ 1495646 h 2261190"/>
              <a:gd name="connsiteX2" fmla="*/ 1212111 w 2488018"/>
              <a:gd name="connsiteY2" fmla="*/ 836428 h 2261190"/>
              <a:gd name="connsiteX3" fmla="*/ 1722474 w 2488018"/>
              <a:gd name="connsiteY3" fmla="*/ 294167 h 2261190"/>
              <a:gd name="connsiteX4" fmla="*/ 2052084 w 2488018"/>
              <a:gd name="connsiteY4" fmla="*/ 7088 h 2261190"/>
              <a:gd name="connsiteX5" fmla="*/ 2286000 w 2488018"/>
              <a:gd name="connsiteY5" fmla="*/ 251637 h 2261190"/>
              <a:gd name="connsiteX6" fmla="*/ 2413591 w 2488018"/>
              <a:gd name="connsiteY6" fmla="*/ 1059711 h 2261190"/>
              <a:gd name="connsiteX7" fmla="*/ 2488018 w 2488018"/>
              <a:gd name="connsiteY7" fmla="*/ 2261190 h 226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8018" h="2261190">
                <a:moveTo>
                  <a:pt x="0" y="2250558"/>
                </a:moveTo>
                <a:cubicBezTo>
                  <a:pt x="233916" y="1990946"/>
                  <a:pt x="467833" y="1731334"/>
                  <a:pt x="669851" y="1495646"/>
                </a:cubicBezTo>
                <a:cubicBezTo>
                  <a:pt x="871870" y="1259958"/>
                  <a:pt x="1036674" y="1036674"/>
                  <a:pt x="1212111" y="836428"/>
                </a:cubicBezTo>
                <a:cubicBezTo>
                  <a:pt x="1387548" y="636182"/>
                  <a:pt x="1582479" y="432390"/>
                  <a:pt x="1722474" y="294167"/>
                </a:cubicBezTo>
                <a:cubicBezTo>
                  <a:pt x="1862469" y="155944"/>
                  <a:pt x="1958163" y="14176"/>
                  <a:pt x="2052084" y="7088"/>
                </a:cubicBezTo>
                <a:cubicBezTo>
                  <a:pt x="2146005" y="0"/>
                  <a:pt x="2225749" y="76200"/>
                  <a:pt x="2286000" y="251637"/>
                </a:cubicBezTo>
                <a:cubicBezTo>
                  <a:pt x="2346251" y="427074"/>
                  <a:pt x="2379921" y="724786"/>
                  <a:pt x="2413591" y="1059711"/>
                </a:cubicBezTo>
                <a:cubicBezTo>
                  <a:pt x="2447261" y="1394636"/>
                  <a:pt x="2467639" y="1827913"/>
                  <a:pt x="2488018" y="2261190"/>
                </a:cubicBezTo>
              </a:path>
            </a:pathLst>
          </a:custGeom>
          <a:ln w="38100" cmpd="sng">
            <a:solidFill>
              <a:srgbClr val="FF0000"/>
            </a:solidFill>
            <a:prstDash val="lg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50" idx="4"/>
          </p:cNvCxnSpPr>
          <p:nvPr/>
        </p:nvCxnSpPr>
        <p:spPr>
          <a:xfrm>
            <a:off x="3353908" y="2256982"/>
            <a:ext cx="14519" cy="2729157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152403" y="4986139"/>
            <a:ext cx="456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</a:rPr>
              <a:t>i</a:t>
            </a:r>
            <a:r>
              <a:rPr lang="en-US" b="1" i="1" baseline="-25000" dirty="0" err="1">
                <a:solidFill>
                  <a:sysClr val="windowText" lastClr="000000"/>
                </a:solidFill>
                <a:sym typeface="Symbol"/>
              </a:rPr>
              <a:t>opt</a:t>
            </a:r>
            <a:endParaRPr lang="ru-RU" i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20155" y="3185939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ym typeface="Symbol"/>
              </a:rPr>
              <a:t></a:t>
            </a:r>
            <a:endParaRPr lang="ru-RU" b="1" i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232523" y="3401963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ym typeface="Symbol"/>
              </a:rPr>
              <a:t>потери</a:t>
            </a:r>
            <a:endParaRPr lang="ru-RU" b="1" i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944491" y="210581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ym typeface="Symbol"/>
              </a:rPr>
              <a:t>КПД</a:t>
            </a:r>
            <a:endParaRPr lang="ru-RU" b="1" i="1" dirty="0"/>
          </a:p>
        </p:txBody>
      </p:sp>
      <p:cxnSp>
        <p:nvCxnSpPr>
          <p:cNvPr id="56" name="Прямая со стрелкой 55"/>
          <p:cNvCxnSpPr>
            <a:stCxn id="53" idx="3"/>
          </p:cNvCxnSpPr>
          <p:nvPr/>
        </p:nvCxnSpPr>
        <p:spPr>
          <a:xfrm>
            <a:off x="1372523" y="3370605"/>
            <a:ext cx="339720" cy="17537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3584451" y="2393851"/>
            <a:ext cx="356667" cy="21104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4160515" y="3185939"/>
            <a:ext cx="288032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2792363" y="2753891"/>
            <a:ext cx="0" cy="2232248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920475" y="2781075"/>
            <a:ext cx="1872208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920155" y="2465859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ym typeface="Symbol"/>
              </a:rPr>
              <a:t>=0,8</a:t>
            </a:r>
            <a:r>
              <a:rPr lang="en-US" b="1" i="1" baseline="-25000" dirty="0"/>
              <a:t>max</a:t>
            </a:r>
            <a:endParaRPr lang="ru-RU" b="1" i="1" baseline="-25000" dirty="0"/>
          </a:p>
        </p:txBody>
      </p:sp>
      <p:sp>
        <p:nvSpPr>
          <p:cNvPr id="62" name="Овал 61"/>
          <p:cNvSpPr/>
          <p:nvPr/>
        </p:nvSpPr>
        <p:spPr>
          <a:xfrm>
            <a:off x="2702673" y="2691075"/>
            <a:ext cx="180020" cy="1800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121070" y="1870631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>
                <a:sym typeface="Symbol"/>
              </a:rPr>
              <a:t>Проектная </a:t>
            </a:r>
          </a:p>
          <a:p>
            <a:pPr algn="ctr"/>
            <a:r>
              <a:rPr lang="ru-RU" sz="1400" b="1" i="1" dirty="0">
                <a:sym typeface="Symbol"/>
              </a:rPr>
              <a:t>точка</a:t>
            </a:r>
            <a:endParaRPr lang="ru-RU" sz="1400" b="1" i="1" dirty="0"/>
          </a:p>
        </p:txBody>
      </p:sp>
      <p:cxnSp>
        <p:nvCxnSpPr>
          <p:cNvPr id="64" name="Прямая со стрелкой 63"/>
          <p:cNvCxnSpPr>
            <a:endCxn id="62" idx="1"/>
          </p:cNvCxnSpPr>
          <p:nvPr/>
        </p:nvCxnSpPr>
        <p:spPr>
          <a:xfrm>
            <a:off x="2072283" y="2177827"/>
            <a:ext cx="656753" cy="53960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534024" y="1263650"/>
          <a:ext cx="310515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Угол атаки, </a:t>
                      </a: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/>
                        <a:t>Потери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>
                          <a:sym typeface="Symbol"/>
                        </a:rPr>
                        <a:t></a:t>
                      </a:r>
                      <a:endParaRPr lang="ru-RU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Высокие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Низкий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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Низкие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Низкий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&gt;0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Высокие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Высокий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514976" y="3220530"/>
            <a:ext cx="3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КПД решетки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Выбор максимального КПД не удачен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При изменении режима КПД может сильно упасть</a:t>
            </a:r>
            <a:endParaRPr lang="ru-RU" dirty="0"/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C241D7F-EF96-4C71-B042-A53C74756BB8}"/>
              </a:ext>
            </a:extLst>
          </p:cNvPr>
          <p:cNvCxnSpPr/>
          <p:nvPr/>
        </p:nvCxnSpPr>
        <p:spPr>
          <a:xfrm flipH="1">
            <a:off x="917955" y="1529755"/>
            <a:ext cx="2952328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D2FBC4B-EA54-456F-8E10-11CECE6366D7}"/>
              </a:ext>
            </a:extLst>
          </p:cNvPr>
          <p:cNvSpPr/>
          <p:nvPr/>
        </p:nvSpPr>
        <p:spPr>
          <a:xfrm>
            <a:off x="1028092" y="1148385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>
                <a:sym typeface="Symbol"/>
              </a:rPr>
              <a:t></a:t>
            </a:r>
            <a:r>
              <a:rPr lang="en-US" b="1" i="1" baseline="-25000" dirty="0"/>
              <a:t>max</a:t>
            </a:r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04F7BC9-EDC5-4D29-B7CB-4A7B6A410857}"/>
              </a:ext>
            </a:extLst>
          </p:cNvPr>
          <p:cNvSpPr/>
          <p:nvPr/>
        </p:nvSpPr>
        <p:spPr>
          <a:xfrm>
            <a:off x="2563310" y="5058147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ysClr val="windowText" lastClr="000000"/>
                </a:solidFill>
              </a:rPr>
              <a:t>i</a:t>
            </a:r>
            <a:r>
              <a:rPr lang="ru-RU" b="1" i="1" baseline="-25000" dirty="0">
                <a:solidFill>
                  <a:sysClr val="windowText" lastClr="000000"/>
                </a:solidFill>
                <a:sym typeface="Symbol"/>
              </a:rPr>
              <a:t>ном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420689" y="3699099"/>
                <a:ext cx="1284198" cy="702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р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𝑠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реш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реш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689" y="3699099"/>
                <a:ext cx="1284198" cy="70211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552"/>
    </mc:Choice>
    <mc:Fallback xmlns="">
      <p:transition spd="slow" advTm="313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5" grpId="0"/>
      <p:bldP spid="61" grpId="0"/>
      <p:bldP spid="62" grpId="0" animBg="1"/>
      <p:bldP spid="63" grpId="0"/>
      <p:bldP spid="36" grpId="0"/>
      <p:bldP spid="3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ступеней компрессора на разных радиусах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98713"/>
            <a:ext cx="56197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Рассматриваются треугольники скоростей на входе в РК в трех сечениях: периферийном среднем и втулочном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Допущение: абсолютная скорость на входе в РК – постоянна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63" y="3318150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Втулочное сечение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2638" y="3318150"/>
            <a:ext cx="2019338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Периферийное сечение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33713" y="330862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Среднее сечение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693" y="817563"/>
            <a:ext cx="297130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1115346" y="3638544"/>
            <a:ext cx="407373" cy="12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15346" y="4852990"/>
            <a:ext cx="1337326" cy="1425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699964" y="4905127"/>
            <a:ext cx="1764000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9350" y="4916927"/>
            <a:ext cx="2563841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1376325" y="3776643"/>
            <a:ext cx="1224000" cy="9286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095746" y="3709982"/>
            <a:ext cx="1431610" cy="12167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667514" y="3709982"/>
            <a:ext cx="2171640" cy="12167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7314" y="398053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ru-RU" cap="all" baseline="-25000" dirty="0"/>
              <a:t>1вт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8292" y="48529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  <a:r>
              <a:rPr lang="ru-RU" baseline="-25000" dirty="0"/>
              <a:t>1вт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9730" y="385285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ru-RU" baseline="-25000" dirty="0"/>
              <a:t>1вт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66601" y="5131832"/>
            <a:ext cx="8420100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По высоте лопатки изменяется угол входа в относительном движении </a:t>
            </a:r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Лопатки – закручены по высоте 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Периферийные сечения менее закручены, чем втулочные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05450" y="471118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874201" y="41994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ru-RU" cap="all" baseline="-25000" dirty="0"/>
              <a:t>1ср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35487" y="490061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  <a:r>
              <a:rPr lang="ru-RU" baseline="-25000" dirty="0"/>
              <a:t>1ср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00555" y="38719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ru-RU" baseline="-25000" dirty="0"/>
              <a:t>1ср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12164" y="416520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ru-RU" cap="all" baseline="-25000" dirty="0"/>
              <a:t>1к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23238" y="490943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  <a:r>
              <a:rPr lang="ru-RU" baseline="-25000" dirty="0"/>
              <a:t>1к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39005" y="390048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ru-RU" baseline="-25000" dirty="0"/>
              <a:t>1к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 flipV="1">
            <a:off x="2228850" y="4762500"/>
            <a:ext cx="638175" cy="11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796300" y="478738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5219700" y="4838700"/>
            <a:ext cx="638175" cy="11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8358525" y="4168259"/>
            <a:ext cx="38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endParaRPr lang="ru-RU" dirty="0"/>
          </a:p>
        </p:txBody>
      </p:sp>
      <p:cxnSp>
        <p:nvCxnSpPr>
          <p:cNvPr id="41" name="Прямая со стрелкой 40"/>
          <p:cNvCxnSpPr>
            <a:stCxn id="40" idx="2"/>
          </p:cNvCxnSpPr>
          <p:nvPr/>
        </p:nvCxnSpPr>
        <p:spPr>
          <a:xfrm flipH="1">
            <a:off x="8305802" y="4537591"/>
            <a:ext cx="247648" cy="31063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C35FA4-1D36-4E6A-B987-F4AD6A91D128}"/>
              </a:ext>
            </a:extLst>
          </p:cNvPr>
          <p:cNvSpPr/>
          <p:nvPr/>
        </p:nvSpPr>
        <p:spPr>
          <a:xfrm>
            <a:off x="581024" y="2851833"/>
            <a:ext cx="56483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От радиуса зависит окружная скорость: </a:t>
            </a:r>
            <a:r>
              <a:rPr lang="en-US" i="1" dirty="0"/>
              <a:t>u=</a:t>
            </a:r>
            <a:r>
              <a:rPr lang="en-US" i="1" dirty="0">
                <a:sym typeface="Symbol"/>
              </a:rPr>
              <a:t>r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3688373" y="3718645"/>
            <a:ext cx="407373" cy="12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275073" y="3702708"/>
            <a:ext cx="407373" cy="12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062"/>
    </mc:Choice>
    <mc:Fallback xmlns="">
      <p:transition spd="slow" advTm="312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9" grpId="0"/>
      <p:bldP spid="22" grpId="0"/>
      <p:bldP spid="25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4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ступеней компрессора на разных радиусах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4" name="Рисунок 3" descr="user33393_pic608_1266038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502" y="919145"/>
            <a:ext cx="3780000" cy="2520000"/>
          </a:xfrm>
          <a:prstGeom prst="rect">
            <a:avLst/>
          </a:prstGeom>
        </p:spPr>
      </p:pic>
      <p:pic>
        <p:nvPicPr>
          <p:cNvPr id="5" name="Рисунок 4" descr="11184855_Gas_Turbine_Compressor_Bla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7019" y="919145"/>
            <a:ext cx="2404581" cy="2520000"/>
          </a:xfrm>
          <a:prstGeom prst="rect">
            <a:avLst/>
          </a:prstGeom>
        </p:spPr>
      </p:pic>
      <p:pic>
        <p:nvPicPr>
          <p:cNvPr id="6" name="Рисунок 5" descr="609703204_3ad1b8251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28670"/>
            <a:ext cx="3360000" cy="2520000"/>
          </a:xfrm>
          <a:prstGeom prst="rect">
            <a:avLst/>
          </a:prstGeom>
        </p:spPr>
      </p:pic>
      <p:pic>
        <p:nvPicPr>
          <p:cNvPr id="9" name="Рисунок 8" descr="810630242_b5bed51e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3360000" cy="2520000"/>
          </a:xfrm>
          <a:prstGeom prst="rect">
            <a:avLst/>
          </a:prstGeom>
        </p:spPr>
      </p:pic>
      <p:pic>
        <p:nvPicPr>
          <p:cNvPr id="10" name="Рисунок 9" descr="РК ЦБК -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3429000"/>
            <a:ext cx="3130029" cy="2520000"/>
          </a:xfrm>
          <a:prstGeom prst="rect">
            <a:avLst/>
          </a:prstGeom>
        </p:spPr>
      </p:pic>
      <p:pic>
        <p:nvPicPr>
          <p:cNvPr id="11" name="Рисунок 10" descr="2113336110_ea051374a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3429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84"/>
    </mc:Choice>
    <mc:Fallback xmlns="">
      <p:transition spd="slow" advTm="13158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ступеней компрессора на разных радиусах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абсолютная скорость на входе в РК меняется реально?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0063" y="2956200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Втулочное сечение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00738" y="2956200"/>
            <a:ext cx="2019338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Периферийное сечение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71813" y="294667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Среднее сечение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1419202" y="3419470"/>
            <a:ext cx="1214446" cy="9286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3846" y="3348032"/>
            <a:ext cx="1431610" cy="12167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05614" y="3348032"/>
            <a:ext cx="2106626" cy="11858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6364" y="362533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ru-RU" cap="all" baseline="-25000" dirty="0"/>
              <a:t>1вт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76392" y="4491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  <a:r>
              <a:rPr lang="ru-RU" baseline="-25000" dirty="0"/>
              <a:t>1вт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7830" y="34909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ru-RU" baseline="-25000" dirty="0"/>
              <a:t>1вт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43550" y="43492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383677" y="36433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ru-RU" cap="all" baseline="-25000" dirty="0"/>
              <a:t>1ср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95792" y="45386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  <a:r>
              <a:rPr lang="ru-RU" baseline="-25000" dirty="0"/>
              <a:t>1ср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8655" y="350995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ru-RU" baseline="-25000" dirty="0"/>
              <a:t>1ср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67425" y="364330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ru-RU" cap="all" baseline="-25000" dirty="0"/>
              <a:t>1к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05692" y="453866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  <a:r>
              <a:rPr lang="ru-RU" baseline="-25000" dirty="0"/>
              <a:t>1к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52514" y="335386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</a:t>
            </a:r>
            <a:r>
              <a:rPr lang="ru-RU" baseline="-25000" dirty="0"/>
              <a:t>1к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2266950" y="4400550"/>
            <a:ext cx="638175" cy="11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872500" y="419683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463300" y="3520559"/>
            <a:ext cx="38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3786191" y="3338515"/>
            <a:ext cx="339030" cy="966785"/>
          </a:xfrm>
          <a:prstGeom prst="straightConnector1">
            <a:avLst/>
          </a:prstGeom>
          <a:ln w="317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434563" y="3330290"/>
            <a:ext cx="252000" cy="785818"/>
          </a:xfrm>
          <a:prstGeom prst="straightConnector1">
            <a:avLst/>
          </a:prstGeom>
          <a:ln w="317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114795" y="3338515"/>
            <a:ext cx="1571636" cy="1000132"/>
          </a:xfrm>
          <a:prstGeom prst="straightConnector1">
            <a:avLst/>
          </a:prstGeom>
          <a:ln w="317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86563" y="3338515"/>
            <a:ext cx="2311841" cy="777593"/>
          </a:xfrm>
          <a:prstGeom prst="straightConnector1">
            <a:avLst/>
          </a:prstGeom>
          <a:ln w="317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DB47549-772A-4BC2-AA8D-A48F0DBA8318}"/>
                  </a:ext>
                </a:extLst>
              </p:cNvPr>
              <p:cNvSpPr/>
              <p:nvPr/>
            </p:nvSpPr>
            <p:spPr>
              <a:xfrm>
                <a:off x="3786191" y="1378121"/>
                <a:ext cx="1190582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B47549-772A-4BC2-AA8D-A48F0DBA8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91" y="1378121"/>
                <a:ext cx="1190582" cy="64812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D6D991-98AE-425C-9B5C-827259953C72}"/>
              </a:ext>
            </a:extLst>
          </p:cNvPr>
          <p:cNvSpPr/>
          <p:nvPr/>
        </p:nvSpPr>
        <p:spPr>
          <a:xfrm>
            <a:off x="642719" y="4933561"/>
            <a:ext cx="80832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В реальности лопатка еще более закручена по высоте</a:t>
            </a:r>
            <a:endParaRPr lang="en-US" dirty="0">
              <a:sym typeface="Symbol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7357087-BC85-4681-8617-0888687EAF85}"/>
              </a:ext>
            </a:extLst>
          </p:cNvPr>
          <p:cNvSpPr/>
          <p:nvPr/>
        </p:nvSpPr>
        <p:spPr>
          <a:xfrm>
            <a:off x="625009" y="2025572"/>
            <a:ext cx="8100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Слоистое течение существует при наличии радиального градиента давления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К периферии давление растет, скорость падает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F09A2F1-CA47-4CA1-9CE7-744AAD90CFDB}"/>
              </a:ext>
            </a:extLst>
          </p:cNvPr>
          <p:cNvSpPr/>
          <p:nvPr/>
        </p:nvSpPr>
        <p:spPr>
          <a:xfrm>
            <a:off x="6800164" y="5007371"/>
            <a:ext cx="213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baseline="-25000" dirty="0"/>
              <a:t>1</a:t>
            </a:r>
            <a:r>
              <a:rPr lang="ru-RU" dirty="0"/>
              <a:t>=</a:t>
            </a:r>
            <a:r>
              <a:rPr lang="en-US" dirty="0"/>
              <a:t>𝑓</a:t>
            </a:r>
            <a:r>
              <a:rPr lang="ru-RU" dirty="0"/>
              <a:t>(</a:t>
            </a:r>
            <a:r>
              <a:rPr lang="en-US" dirty="0"/>
              <a:t>𝑟)</a:t>
            </a:r>
            <a:r>
              <a:rPr lang="ru-RU" dirty="0"/>
              <a:t>=𝑐𝑜𝑛𝑠𝑡</a:t>
            </a:r>
            <a:endParaRPr lang="ru-RU" sz="1600" cap="small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552E40C-386F-402F-9428-92608CD11BC9}"/>
              </a:ext>
            </a:extLst>
          </p:cNvPr>
          <p:cNvSpPr/>
          <p:nvPr/>
        </p:nvSpPr>
        <p:spPr>
          <a:xfrm>
            <a:off x="6787144" y="5402308"/>
            <a:ext cx="2138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baseline="-25000" dirty="0"/>
              <a:t>1</a:t>
            </a:r>
            <a:r>
              <a:rPr lang="ru-RU" dirty="0"/>
              <a:t>=</a:t>
            </a:r>
            <a:r>
              <a:rPr lang="en-US" dirty="0"/>
              <a:t>𝑓</a:t>
            </a:r>
            <a:r>
              <a:rPr lang="ru-RU" dirty="0"/>
              <a:t>(</a:t>
            </a:r>
            <a:r>
              <a:rPr lang="en-US" dirty="0"/>
              <a:t>𝑟)</a:t>
            </a:r>
            <a:r>
              <a:rPr lang="ru-RU" dirty="0"/>
              <a:t>=</a:t>
            </a:r>
            <a:r>
              <a:rPr lang="en-US" dirty="0" err="1"/>
              <a:t>var</a:t>
            </a:r>
            <a:endParaRPr lang="ru-RU" sz="1600" cap="small" dirty="0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32F5C81-D6B6-4F95-AD1D-030D2AD0C2DD}"/>
              </a:ext>
            </a:extLst>
          </p:cNvPr>
          <p:cNvCxnSpPr/>
          <p:nvPr/>
        </p:nvCxnSpPr>
        <p:spPr>
          <a:xfrm>
            <a:off x="6542876" y="5214037"/>
            <a:ext cx="514575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52A0C8B1-E4DE-4232-9644-F6AAB17865E5}"/>
              </a:ext>
            </a:extLst>
          </p:cNvPr>
          <p:cNvCxnSpPr/>
          <p:nvPr/>
        </p:nvCxnSpPr>
        <p:spPr>
          <a:xfrm flipV="1">
            <a:off x="6542876" y="5629662"/>
            <a:ext cx="514575" cy="0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1134396" y="3276594"/>
            <a:ext cx="427682" cy="12058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134395" y="4472860"/>
            <a:ext cx="1337326" cy="1425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719013" y="4562515"/>
            <a:ext cx="1846443" cy="3651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248399" y="4536797"/>
            <a:ext cx="2563841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3707422" y="3338515"/>
            <a:ext cx="407373" cy="12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6294122" y="3322578"/>
            <a:ext cx="407373" cy="12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382000" y="3810000"/>
            <a:ext cx="152400" cy="21907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434563" y="4116108"/>
            <a:ext cx="2563841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"/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786889" y="4305300"/>
            <a:ext cx="1846443" cy="3651"/>
          </a:xfrm>
          <a:prstGeom prst="straightConnector1">
            <a:avLst/>
          </a:prstGeom>
          <a:ln w="31750">
            <a:solidFill>
              <a:srgbClr val="FF0000"/>
            </a:solidFill>
            <a:prstDash val="lgDash"/>
            <a:headEnd type="arrow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5295900" y="4248150"/>
            <a:ext cx="638175" cy="1143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25"/>
    </mc:Choice>
    <mc:Fallback xmlns="">
      <p:transition spd="slow" advTm="24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Ключевые вопросы проектирования компрессоров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3D0F159-B37F-4F28-A918-38370855E24A}"/>
                  </a:ext>
                </a:extLst>
              </p:cNvPr>
              <p:cNvSpPr/>
              <p:nvPr/>
            </p:nvSpPr>
            <p:spPr>
              <a:xfrm>
                <a:off x="609601" y="810242"/>
                <a:ext cx="4167050" cy="5803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sz="1400" dirty="0"/>
                  <a:t>Каким образом разделить работу между степенями многоступенчатой турбомашины?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sz="1400" dirty="0"/>
                  <a:t>Какое сочетание основных параметров рабочего процесса турбомашины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</a:rPr>
                              <m:t>ср</m:t>
                            </m:r>
                          </m:sub>
                          <m:sup>
                            <m:r>
                              <a:rPr lang="ru-RU" sz="140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400"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</a:rPr>
                              <m:t>а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ru-RU" sz="1400">
                                <a:latin typeface="Cambria Math"/>
                              </a:rPr>
                              <m:t>ср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ru-RU" sz="1400">
                            <a:latin typeface="Cambria Math"/>
                          </a:rPr>
                          <m:t>ст</m:t>
                        </m:r>
                      </m:sub>
                    </m:sSub>
                  </m:oMath>
                </a14:m>
                <a:r>
                  <a:rPr lang="ru-RU" sz="1400" dirty="0"/>
                  <a:t>) позволит добиться наивысшей эффективности?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sz="1400" dirty="0"/>
                  <a:t>Как рассчитать изменения параметров потока по высоте лопатки?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sz="1400" dirty="0"/>
                  <a:t>Как спрофилировать лопатку, чтобы она повернула поток на заданный угол </a:t>
                </a:r>
                <a:r>
                  <a:rPr lang="ru-RU" sz="1400" dirty="0">
                    <a:sym typeface="Symbol"/>
                  </a:rPr>
                  <a:t></a:t>
                </a:r>
                <a:r>
                  <a:rPr lang="ru-RU" sz="1400" dirty="0"/>
                  <a:t> с минимальными потерями энергии?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sz="1400" dirty="0"/>
                  <a:t>Как выбрать углы атаки, обеспечивающие получение высокой работы с минимальными потерями энергии?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sz="1400" dirty="0"/>
                  <a:t>Как обеспечить устойчивую работу компрессора?</a:t>
                </a:r>
              </a:p>
              <a:p>
                <a:pPr marL="285750" lvl="0" indent="-285750">
                  <a:lnSpc>
                    <a:spcPct val="150000"/>
                  </a:lnSpc>
                  <a:buFont typeface="Wingdings" pitchFamily="2" charset="2"/>
                  <a:buChar char="ü"/>
                </a:pPr>
                <a:r>
                  <a:rPr lang="ru-RU" sz="1400" dirty="0"/>
                  <a:t>Как уменьшить число ступеней турбомашины?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endParaRPr lang="ru-RU" sz="14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A3D0F159-B37F-4F28-A918-38370855E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810242"/>
                <a:ext cx="4167050" cy="580389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58956C08-2809-46A2-A4AF-BE70477A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89" y="987663"/>
            <a:ext cx="3960000" cy="31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43"/>
    </mc:Choice>
    <mc:Fallback xmlns="">
      <p:transition spd="slow" advTm="23784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ступеней компрессора на разных радиусах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B992B5-1406-46D2-A501-31F199C446B2}"/>
              </a:ext>
            </a:extLst>
          </p:cNvPr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рассчитать изменение параметров по высоте канала?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>
              <a:sym typeface="Symbol"/>
            </a:endParaRPr>
          </a:p>
        </p:txBody>
      </p:sp>
      <p:pic>
        <p:nvPicPr>
          <p:cNvPr id="11" name="Рисунок 10" descr="11.png">
            <a:extLst>
              <a:ext uri="{FF2B5EF4-FFF2-40B4-BE49-F238E27FC236}">
                <a16:creationId xmlns:a16="http://schemas.microsoft.com/office/drawing/2014/main" id="{1778F06B-604A-4D8F-831C-2CD3C3085B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1297" y="1278657"/>
            <a:ext cx="2156825" cy="756000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6233E779-5AA8-4664-BAAA-E7AE61B61964}"/>
              </a:ext>
            </a:extLst>
          </p:cNvPr>
          <p:cNvSpPr/>
          <p:nvPr/>
        </p:nvSpPr>
        <p:spPr>
          <a:xfrm>
            <a:off x="3463305" y="1350665"/>
            <a:ext cx="576064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EB2E387-43D9-435D-8A75-B1D60F2F3CEA}"/>
              </a:ext>
            </a:extLst>
          </p:cNvPr>
          <p:cNvSpPr/>
          <p:nvPr/>
        </p:nvSpPr>
        <p:spPr>
          <a:xfrm>
            <a:off x="4543425" y="1350665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C70B41-4849-4057-9EDE-517ACBB9FA1A}"/>
              </a:ext>
            </a:extLst>
          </p:cNvPr>
          <p:cNvSpPr/>
          <p:nvPr/>
        </p:nvSpPr>
        <p:spPr>
          <a:xfrm>
            <a:off x="590190" y="5279620"/>
            <a:ext cx="337804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0513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Как выбрать закон закрутки?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DDEEC5C-F27E-4E97-A435-564C4C5325D0}"/>
              </a:ext>
            </a:extLst>
          </p:cNvPr>
          <p:cNvSpPr/>
          <p:nvPr/>
        </p:nvSpPr>
        <p:spPr>
          <a:xfrm>
            <a:off x="590190" y="3219429"/>
            <a:ext cx="811639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Закон закрутки обычно представляется в виде: </a:t>
            </a:r>
            <a:r>
              <a:rPr lang="en-US" i="1" dirty="0" err="1"/>
              <a:t>c</a:t>
            </a:r>
            <a:r>
              <a:rPr lang="en-US" i="1" baseline="-25000" dirty="0" err="1"/>
              <a:t>u</a:t>
            </a:r>
            <a:r>
              <a:rPr lang="en-US" i="1" dirty="0" err="1"/>
              <a:t>r</a:t>
            </a:r>
            <a:r>
              <a:rPr lang="en-US" i="1" baseline="30000" dirty="0" err="1"/>
              <a:t>m</a:t>
            </a:r>
            <a:r>
              <a:rPr lang="en-US" i="1" dirty="0"/>
              <a:t>=</a:t>
            </a:r>
            <a:r>
              <a:rPr lang="en-US" i="1" dirty="0" err="1"/>
              <a:t>const</a:t>
            </a:r>
            <a:endParaRPr lang="en-US" i="1" dirty="0"/>
          </a:p>
          <a:p>
            <a:pPr marL="1000125" indent="-10477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ym typeface="Symbol"/>
              </a:rPr>
              <a:t>если </a:t>
            </a:r>
            <a:r>
              <a:rPr lang="en-US" dirty="0">
                <a:sym typeface="Symbol"/>
              </a:rPr>
              <a:t>m=1 - </a:t>
            </a:r>
            <a:r>
              <a:rPr lang="en-US" i="1" dirty="0"/>
              <a:t>c</a:t>
            </a:r>
            <a:r>
              <a:rPr lang="en-US" i="1" baseline="-25000" dirty="0"/>
              <a:t>u</a:t>
            </a:r>
            <a:r>
              <a:rPr lang="en-US" i="1" dirty="0"/>
              <a:t>r=</a:t>
            </a:r>
            <a:r>
              <a:rPr lang="en-US" i="1" dirty="0" err="1"/>
              <a:t>const</a:t>
            </a:r>
            <a:r>
              <a:rPr lang="en-US" dirty="0"/>
              <a:t> – </a:t>
            </a:r>
            <a:r>
              <a:rPr lang="ru-RU" dirty="0"/>
              <a:t>закон постоянства  циркуляции</a:t>
            </a:r>
          </a:p>
          <a:p>
            <a:pPr marL="1000125" indent="-10477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ym typeface="Symbol"/>
              </a:rPr>
              <a:t>если </a:t>
            </a:r>
            <a:r>
              <a:rPr lang="en-US" dirty="0">
                <a:sym typeface="Symbol"/>
              </a:rPr>
              <a:t>m=</a:t>
            </a:r>
            <a:r>
              <a:rPr lang="ru-RU" dirty="0">
                <a:sym typeface="Symbol"/>
              </a:rPr>
              <a:t>-</a:t>
            </a:r>
            <a:r>
              <a:rPr lang="en-US" dirty="0">
                <a:sym typeface="Symbol"/>
              </a:rPr>
              <a:t>1 – </a:t>
            </a:r>
            <a:r>
              <a:rPr lang="en-US" i="1" dirty="0"/>
              <a:t>c</a:t>
            </a:r>
            <a:r>
              <a:rPr lang="en-US" i="1" baseline="-25000" dirty="0"/>
              <a:t>u</a:t>
            </a:r>
            <a:r>
              <a:rPr lang="ru-RU" i="1" dirty="0"/>
              <a:t>/</a:t>
            </a:r>
            <a:r>
              <a:rPr lang="en-US" i="1" dirty="0"/>
              <a:t>r=</a:t>
            </a:r>
            <a:r>
              <a:rPr lang="en-US" i="1" dirty="0" err="1"/>
              <a:t>const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ru-RU" dirty="0"/>
              <a:t>закон твердого тела</a:t>
            </a:r>
          </a:p>
          <a:p>
            <a:pPr marL="1000125" indent="-104775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ym typeface="Symbol"/>
              </a:rPr>
              <a:t>если </a:t>
            </a:r>
            <a:r>
              <a:rPr lang="en-US" i="1" dirty="0">
                <a:sym typeface="Symbol"/>
              </a:rPr>
              <a:t>m=cos</a:t>
            </a:r>
            <a:r>
              <a:rPr lang="en-US" i="1" baseline="30000" dirty="0">
                <a:sym typeface="Symbol"/>
              </a:rPr>
              <a:t>2</a:t>
            </a:r>
            <a:r>
              <a:rPr lang="en-US" i="1" dirty="0">
                <a:sym typeface="Symbol"/>
              </a:rPr>
              <a:t></a:t>
            </a:r>
            <a:r>
              <a:rPr lang="en-US" i="1" baseline="-25000" dirty="0">
                <a:sym typeface="Symbol"/>
              </a:rPr>
              <a:t>1</a:t>
            </a:r>
            <a:r>
              <a:rPr lang="en-US" i="1" dirty="0">
                <a:sym typeface="Symbol"/>
              </a:rPr>
              <a:t>– </a:t>
            </a:r>
            <a:r>
              <a:rPr lang="en-US" i="1" baseline="-25000" dirty="0">
                <a:sym typeface="Symbol"/>
              </a:rPr>
              <a:t>1</a:t>
            </a:r>
            <a:r>
              <a:rPr lang="en-US" i="1" dirty="0"/>
              <a:t>=</a:t>
            </a:r>
            <a:r>
              <a:rPr lang="en-US" i="1" dirty="0" err="1"/>
              <a:t>const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ru-RU" dirty="0"/>
              <a:t>закон постоянства угла в абсолютном движении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CE7D98-6127-4D4A-AB5B-19F18A436B79}"/>
              </a:ext>
            </a:extLst>
          </p:cNvPr>
          <p:cNvSpPr/>
          <p:nvPr/>
        </p:nvSpPr>
        <p:spPr>
          <a:xfrm>
            <a:off x="609599" y="1984797"/>
            <a:ext cx="811639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В этом уравнении две переменных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Для решения необходимо второе уравнение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Обычно применяют уравнение </a:t>
            </a:r>
            <a:r>
              <a:rPr lang="en-US" i="1" dirty="0"/>
              <a:t>c</a:t>
            </a:r>
            <a:r>
              <a:rPr lang="en-US" i="1" baseline="-25000" dirty="0"/>
              <a:t>u</a:t>
            </a:r>
            <a:r>
              <a:rPr lang="en-US" i="1" dirty="0"/>
              <a:t>=f(r)</a:t>
            </a:r>
            <a:r>
              <a:rPr lang="ru-RU" i="1" dirty="0"/>
              <a:t> </a:t>
            </a:r>
            <a:r>
              <a:rPr lang="ru-RU" dirty="0"/>
              <a:t>- закон закрутки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7928D5-6291-4E49-8A05-D8A901DA2E3C}"/>
              </a:ext>
            </a:extLst>
          </p:cNvPr>
          <p:cNvSpPr/>
          <p:nvPr/>
        </p:nvSpPr>
        <p:spPr>
          <a:xfrm>
            <a:off x="560948" y="5700556"/>
            <a:ext cx="797569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Лопатка должна иметь низкие потери и быть технологичной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487"/>
    </mc:Choice>
    <mc:Fallback xmlns="">
      <p:transition spd="slow" advTm="277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ступеней компрессора на разных радиусах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150000"/>
              </a:lnSpc>
            </a:pPr>
            <a:r>
              <a:rPr lang="ru-RU" dirty="0"/>
              <a:t>Закон постоянства циркуляции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r=const</a:t>
            </a: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</p:txBody>
      </p:sp>
      <p:pic>
        <p:nvPicPr>
          <p:cNvPr id="11" name="Picture 2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285860"/>
            <a:ext cx="5015499" cy="2520000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6286512" y="1857364"/>
            <a:ext cx="792088" cy="13681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9163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Изменение параметров по высоте лопатки при использовании закона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400" i="1" baseline="-25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r=const</a:t>
            </a:r>
            <a:r>
              <a:rPr lang="ru-RU" sz="1400" cap="small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99" y="4137300"/>
            <a:ext cx="3971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Достоинства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1373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Недостатки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451" y="4408688"/>
            <a:ext cx="4019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Потенциально высокий КПД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Постоянный по высоте лопатки затраченный напор</a:t>
            </a:r>
            <a:endParaRPr lang="en-US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294388"/>
            <a:ext cx="43529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Возможность появления отрицательной реактивности на втулке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Большие скорости на периферии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Лопатка сильно закручена по высоте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Большие потери в радиальном зазоре</a:t>
            </a:r>
            <a:endParaRPr lang="en-US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91"/>
    </mc:Choice>
    <mc:Fallback xmlns="">
      <p:transition spd="slow" advTm="337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ступеней компрессора на разных радиусах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ctr">
              <a:lnSpc>
                <a:spcPct val="150000"/>
              </a:lnSpc>
            </a:pPr>
            <a:r>
              <a:rPr lang="ru-RU" dirty="0"/>
              <a:t>Закон постоянства степени реактивности </a:t>
            </a:r>
            <a:r>
              <a:rPr lang="ru-RU" i="1" dirty="0">
                <a:sym typeface="Symbol"/>
              </a:rPr>
              <a:t></a:t>
            </a:r>
            <a:r>
              <a:rPr lang="ru-RU" i="1" baseline="-25000" dirty="0" err="1">
                <a:sym typeface="Symbol"/>
              </a:rPr>
              <a:t>ст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=const</a:t>
            </a: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9638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Изменение параметров по высоте лопатки при использовании закона </a:t>
            </a:r>
            <a:r>
              <a:rPr lang="ru-RU" sz="1400" i="1" dirty="0">
                <a:sym typeface="Symbol"/>
              </a:rPr>
              <a:t></a:t>
            </a:r>
            <a:r>
              <a:rPr lang="ru-RU" sz="1400" i="1" baseline="-25000" dirty="0" err="1">
                <a:sym typeface="Symbol"/>
              </a:rPr>
              <a:t>ст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=const</a:t>
            </a:r>
            <a:endParaRPr lang="ru-RU" sz="1400" cap="small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99" y="4137300"/>
            <a:ext cx="3971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Достоинства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62475" y="415635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Недостатки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451" y="4408688"/>
            <a:ext cx="40195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Устранены основные недостатки закона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r=const</a:t>
            </a:r>
            <a:r>
              <a:rPr lang="ru-RU" dirty="0"/>
              <a:t> 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Постоянный по высоте лопатки затраченный напор</a:t>
            </a:r>
            <a:endParaRPr lang="en-US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294388"/>
            <a:ext cx="435292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Необходим входной направляющий аппарат</a:t>
            </a:r>
            <a:endParaRPr lang="en-US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>
              <a:sym typeface="Symbol"/>
            </a:endParaRPr>
          </a:p>
        </p:txBody>
      </p:sp>
      <p:pic>
        <p:nvPicPr>
          <p:cNvPr id="18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214422"/>
            <a:ext cx="4686342" cy="2160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761156" y="3286124"/>
            <a:ext cx="362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dirty="0">
                <a:latin typeface="Times New Roman" pitchFamily="18" charset="0"/>
                <a:sym typeface="Symbol" pitchFamily="18" charset="2"/>
              </a:rPr>
              <a:t>         </a:t>
            </a:r>
            <a:r>
              <a:rPr lang="en-US" dirty="0">
                <a:latin typeface="Calibri" pitchFamily="34" charset="0"/>
              </a:rPr>
              <a:t>-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i="1" baseline="-25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r=const</a:t>
            </a:r>
            <a:r>
              <a:rPr lang="ru-RU" dirty="0"/>
              <a:t> </a:t>
            </a:r>
            <a:r>
              <a:rPr lang="en-US" dirty="0">
                <a:latin typeface="Calibri" pitchFamily="34" charset="0"/>
              </a:rPr>
              <a:t>;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>
                <a:latin typeface="Times New Roman" pitchFamily="18" charset="0"/>
                <a:sym typeface="Symbol" pitchFamily="18" charset="2"/>
              </a:rPr>
              <a:t>        </a:t>
            </a:r>
            <a:r>
              <a:rPr lang="en-US" dirty="0">
                <a:latin typeface="Calibri" pitchFamily="34" charset="0"/>
              </a:rPr>
              <a:t> - </a:t>
            </a:r>
            <a:r>
              <a:rPr lang="ru-RU" i="1" dirty="0"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i="1" baseline="-25000" dirty="0" err="1">
                <a:latin typeface="Calibri" pitchFamily="34" charset="0"/>
              </a:rPr>
              <a:t>ст</a:t>
            </a:r>
            <a:r>
              <a:rPr lang="en-US" i="1" dirty="0">
                <a:latin typeface="Calibri" pitchFamily="34" charset="0"/>
              </a:rPr>
              <a:t> = const</a:t>
            </a:r>
            <a:endParaRPr lang="ru-RU" sz="4800" i="1" dirty="0">
              <a:latin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675517" y="3485072"/>
            <a:ext cx="500332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92083" y="3473570"/>
            <a:ext cx="500332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673"/>
    </mc:Choice>
    <mc:Fallback xmlns="">
      <p:transition spd="slow" advTm="226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Многоступенчатые компрессоры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Степень повышения давления компрессора современного ГТД </a:t>
            </a:r>
            <a:r>
              <a:rPr lang="en-US" dirty="0"/>
              <a:t>&gt;40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Степень повышения ступени осевого компрессора </a:t>
            </a:r>
            <a:r>
              <a:rPr lang="en-US" dirty="0"/>
              <a:t>&lt;2</a:t>
            </a: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Степень повышения ступени центробежного компрессора </a:t>
            </a:r>
            <a:r>
              <a:rPr lang="en-US" dirty="0"/>
              <a:t>&lt;</a:t>
            </a:r>
            <a:r>
              <a:rPr lang="ru-RU" dirty="0"/>
              <a:t>10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Компрессоры современных ГТД – многоступенчатые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Основные параметры многоступенчатого компрессора: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2652" b="38011"/>
          <a:stretch>
            <a:fillRect/>
          </a:stretch>
        </p:blipFill>
        <p:spPr bwMode="auto">
          <a:xfrm>
            <a:off x="3063556" y="2507493"/>
            <a:ext cx="3168311" cy="216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5046" y="4979009"/>
            <a:ext cx="180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Степень повышения давления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44417" y="5078946"/>
            <a:ext cx="18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Затраченный напор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64902" y="5502229"/>
                <a:ext cx="820288" cy="577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ru-RU" sz="1400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02" y="5502229"/>
                <a:ext cx="820288" cy="57753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644416" y="4989633"/>
            <a:ext cx="2657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Изоэнтропический напор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44417" y="5097354"/>
            <a:ext cx="18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Мощность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164496" y="5549040"/>
                <a:ext cx="122431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 sz="140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400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sz="1400" i="1">
                          <a:latin typeface="Cambria Math"/>
                        </a:rPr>
                        <m:t>−</m:t>
                      </m:r>
                      <m:r>
                        <a:rPr lang="ru-RU" sz="140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sz="1400">
                              <a:latin typeface="Cambria Math"/>
                            </a:rPr>
                            <m:t>в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96" y="5549040"/>
                <a:ext cx="122431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36472" y="5430172"/>
                <a:ext cx="2473562" cy="545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к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ru-RU" sz="1400" i="1">
                              <a:latin typeface="Cambria Math"/>
                            </a:rPr>
                            <m:t>𝑘</m:t>
                          </m:r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r>
                            <a:rPr lang="ru-RU" sz="140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ru-RU" sz="1400" i="1">
                          <a:latin typeface="Cambria Math"/>
                        </a:rPr>
                        <m:t>𝑅</m:t>
                      </m:r>
                      <m:sSubSup>
                        <m:sSubSup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e>
                        <m:sub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в</m:t>
                          </m:r>
                        </m:sub>
                        <m:sup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ru-RU" sz="1400"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ru-RU" sz="1400">
                                      <a:latin typeface="Cambria Math"/>
                                    </a:rPr>
                                    <m:t>k</m:t>
                                  </m:r>
                                </m:den>
                              </m:f>
                            </m:sup>
                          </m:sSubSup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r>
                            <a:rPr lang="ru-RU" sz="1400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472" y="5430172"/>
                <a:ext cx="2473562" cy="545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392984" y="5565480"/>
                <a:ext cx="11028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в</m:t>
                          </m:r>
                        </m:sub>
                      </m:sSub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  <m:sup>
                          <m:r>
                            <a:rPr lang="ru-RU" sz="1400" i="1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84" y="5565480"/>
                <a:ext cx="1102866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60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997"/>
    </mc:Choice>
    <mc:Fallback xmlns="">
      <p:transition spd="slow" advTm="2099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Многоступенчатые компрессоры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Связь параметров многоступенчатого компрессора с параметрами ступеней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Затраченный напор:</a:t>
            </a:r>
            <a:endParaRPr lang="ru-RU" sz="1400" dirty="0"/>
          </a:p>
        </p:txBody>
      </p:sp>
      <p:pic>
        <p:nvPicPr>
          <p:cNvPr id="16" name="Рисунок 15" descr="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033" y="4892760"/>
            <a:ext cx="154669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8018" y="2904098"/>
            <a:ext cx="1613713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744041" y="2398920"/>
            <a:ext cx="2193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cap="small" dirty="0"/>
              <a:t>P-v </a:t>
            </a:r>
            <a:r>
              <a:rPr lang="ru-RU" sz="1400" cap="small" dirty="0"/>
              <a:t>диаграмма многоступенчатого сжатия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55765" y="4403554"/>
            <a:ext cx="2193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Связь КПД компрессора с КПД ступени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604403-5910-472B-B56F-FC27687886D5}"/>
              </a:ext>
            </a:extLst>
          </p:cNvPr>
          <p:cNvSpPr/>
          <p:nvPr/>
        </p:nvSpPr>
        <p:spPr>
          <a:xfrm>
            <a:off x="609599" y="4926774"/>
            <a:ext cx="89159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КПД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C1ED63-8F5A-436C-9B19-0F5B928F540A}"/>
              </a:ext>
            </a:extLst>
          </p:cNvPr>
          <p:cNvSpPr/>
          <p:nvPr/>
        </p:nvSpPr>
        <p:spPr>
          <a:xfrm>
            <a:off x="609599" y="3747736"/>
            <a:ext cx="3038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Изоэнтропический напор: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36C194-A7E0-4D28-8647-01EE9CAD7B14}"/>
              </a:ext>
            </a:extLst>
          </p:cNvPr>
          <p:cNvSpPr/>
          <p:nvPr/>
        </p:nvSpPr>
        <p:spPr>
          <a:xfrm>
            <a:off x="609599" y="2446425"/>
            <a:ext cx="35212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Степень повышения давления: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7BD54A69-ABD9-4F77-8966-67D5E0ED27E8}"/>
                  </a:ext>
                </a:extLst>
              </p:cNvPr>
              <p:cNvSpPr/>
              <p:nvPr/>
            </p:nvSpPr>
            <p:spPr>
              <a:xfrm>
                <a:off x="874813" y="1634310"/>
                <a:ext cx="7670595" cy="846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в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  <m:r>
                            <a:rPr lang="ru-RU" i="1">
                              <a:latin typeface="Cambria Math"/>
                            </a:rPr>
                            <m:t>−</m:t>
                          </m:r>
                          <m:r>
                            <a:rPr lang="ru-RU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>
                          <a:latin typeface="Cambria Math"/>
                        </a:rPr>
                        <m:t>…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𝐼𝐼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𝐼𝐼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 i="1">
                          <a:latin typeface="Cambria Math"/>
                        </a:rPr>
                        <m:t>−</m:t>
                      </m:r>
                      <m:r>
                        <a:rPr lang="ru-RU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в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r>
                            <a:rPr lang="ru-RU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ст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D54A69-ABD9-4F77-8966-67D5E0ED2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13" y="1634310"/>
                <a:ext cx="7670595" cy="84683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E24785D-B827-42A0-BB0D-47185A26E8AC}"/>
                  </a:ext>
                </a:extLst>
              </p:cNvPr>
              <p:cNvSpPr/>
              <p:nvPr/>
            </p:nvSpPr>
            <p:spPr>
              <a:xfrm>
                <a:off x="3476472" y="5455261"/>
                <a:ext cx="2053896" cy="70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η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к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𝑧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latin typeface="Cambria Math"/>
                                        </a:rPr>
                                        <m:t>ст</m:t>
                                      </m:r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𝑠𝑖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ru-RU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24785D-B827-42A0-BB0D-47185A26E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472" y="5455261"/>
                <a:ext cx="2053896" cy="701987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0F58DDE-482A-4FDF-AF55-686E19489311}"/>
                  </a:ext>
                </a:extLst>
              </p:cNvPr>
              <p:cNvSpPr/>
              <p:nvPr/>
            </p:nvSpPr>
            <p:spPr>
              <a:xfrm>
                <a:off x="3647610" y="4167753"/>
                <a:ext cx="1815690" cy="846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к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ru-RU">
                          <a:latin typeface="Cambria Math"/>
                        </a:rPr>
                        <m:t>&lt;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r>
                            <a:rPr lang="ru-RU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/>
                                    </a:rPr>
                                    <m:t>ст</m:t>
                                  </m:r>
                                  <m:r>
                                    <a:rPr lang="ru-RU" i="1">
                                      <a:latin typeface="Cambria Math"/>
                                    </a:rPr>
                                    <m:t>𝑠𝑖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F58DDE-482A-4FDF-AF55-686E194893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610" y="4167753"/>
                <a:ext cx="1815690" cy="84683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8D3FFE1-7DD1-4CD3-82CD-1AF3D66A23A5}"/>
                  </a:ext>
                </a:extLst>
              </p:cNvPr>
              <p:cNvSpPr/>
              <p:nvPr/>
            </p:nvSpPr>
            <p:spPr>
              <a:xfrm>
                <a:off x="2725371" y="2950855"/>
                <a:ext cx="3660168" cy="846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к</m:t>
                          </m:r>
                        </m:sub>
                        <m:sup>
                          <m:r>
                            <a:rPr lang="ru-RU" i="1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II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в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III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/>
                                </a:rPr>
                                <m:t>II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>
                          <a:latin typeface="Cambria Math"/>
                        </a:rPr>
                        <m:t>…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к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к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den>
                      </m:f>
                      <m:r>
                        <a:rPr lang="ru-RU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  <m:r>
                            <a:rPr lang="ru-RU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ru-RU">
                              <a:latin typeface="Cambria Math"/>
                            </a:rPr>
                            <m:t>z</m:t>
                          </m:r>
                        </m:sup>
                        <m:e>
                          <m:sSubSup>
                            <m:sSub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ст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8D3FFE1-7DD1-4CD3-82CD-1AF3D66A2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71" y="2950855"/>
                <a:ext cx="3660168" cy="84683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685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074"/>
    </mc:Choice>
    <mc:Fallback xmlns="">
      <p:transition spd="slow" advTm="54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3" grpId="0"/>
      <p:bldP spid="5" grpId="0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Изменение осевой скорости в многоступенчатом компрессоре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Из-за роста плотности в компрессоре уменьшается высота лопаток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 ступенях с малыми лопатками – большие потери</a:t>
            </a:r>
            <a:endParaRPr lang="en-US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82282" y="2598191"/>
            <a:ext cx="2628681" cy="2139385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10963" y="2598191"/>
            <a:ext cx="855850" cy="2139623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2282" y="4737576"/>
            <a:ext cx="3484531" cy="238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390454" y="3592806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7922" y="3009614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1508" y="4354519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873583" y="2598191"/>
            <a:ext cx="1437381" cy="2123121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29054" y="3559802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73583" y="4721312"/>
            <a:ext cx="3484531" cy="238"/>
          </a:xfrm>
          <a:prstGeom prst="straightConnector1">
            <a:avLst/>
          </a:prstGeom>
          <a:ln w="15875">
            <a:solidFill>
              <a:schemeClr val="tx2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52075" y="4354519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310963" y="2598191"/>
            <a:ext cx="2047151" cy="2123121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52075" y="3743198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991321" y="4537915"/>
            <a:ext cx="149205" cy="20275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740870" y="4391042"/>
            <a:ext cx="276358" cy="35261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78865" y="4406182"/>
            <a:ext cx="183396" cy="33139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056979" y="4415651"/>
            <a:ext cx="170701" cy="29913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73205" y="4232255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79622" y="4171123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51319" y="4171123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57736" y="4171123"/>
            <a:ext cx="1100378" cy="366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12072" y="5332632"/>
            <a:ext cx="1161381" cy="0"/>
          </a:xfrm>
          <a:prstGeom prst="straightConnector1">
            <a:avLst/>
          </a:prstGeom>
          <a:ln w="15875">
            <a:solidFill>
              <a:schemeClr val="tx2"/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139997" y="4965840"/>
            <a:ext cx="520240" cy="31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67544" y="4721312"/>
            <a:ext cx="3484531" cy="238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506790" y="4721312"/>
            <a:ext cx="3484531" cy="238"/>
          </a:xfrm>
          <a:prstGeom prst="straightConnector1">
            <a:avLst/>
          </a:prstGeom>
          <a:ln w="317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12073" y="4721312"/>
            <a:ext cx="0" cy="7040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73583" y="4721312"/>
            <a:ext cx="0" cy="7040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67544" y="5699425"/>
            <a:ext cx="1039246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10191" y="2581689"/>
            <a:ext cx="0" cy="2139623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310191" y="3254142"/>
            <a:ext cx="611321" cy="146717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467544" y="3254142"/>
            <a:ext cx="2842328" cy="146700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506790" y="3246719"/>
            <a:ext cx="1803591" cy="147459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310191" y="3254142"/>
            <a:ext cx="1681130" cy="146717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06790" y="4721312"/>
            <a:ext cx="0" cy="110037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67544" y="4721312"/>
            <a:ext cx="0" cy="110037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834337" y="5393764"/>
            <a:ext cx="520240" cy="31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32022" y="2165868"/>
            <a:ext cx="33939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 Уменьшается затраченный напор ступени</a:t>
            </a:r>
            <a:endParaRPr lang="ru-RU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 Уменьшается угол </a:t>
            </a:r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r>
              <a:rPr lang="ru-RU" i="1" dirty="0">
                <a:sym typeface="Symbol"/>
              </a:rPr>
              <a:t> </a:t>
            </a:r>
            <a:r>
              <a:rPr lang="ru-RU" dirty="0">
                <a:sym typeface="Symbol"/>
              </a:rPr>
              <a:t>(допустимое значение </a:t>
            </a:r>
            <a:r>
              <a:rPr lang="ru-RU" i="1" dirty="0">
                <a:sym typeface="Symbol"/>
              </a:rPr>
              <a:t>25-30</a:t>
            </a:r>
            <a:r>
              <a:rPr lang="ru-RU" dirty="0">
                <a:sym typeface="Symbol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 Уменьшается запас устойчивой работы</a:t>
            </a:r>
            <a:endParaRPr lang="en-US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 Снижение осевой скорости – не более </a:t>
            </a:r>
            <a:r>
              <a:rPr lang="ru-RU" i="1" dirty="0">
                <a:sym typeface="Symbol"/>
              </a:rPr>
              <a:t>15м/с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0" name="Рисунок 4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31" y="5978868"/>
            <a:ext cx="539750" cy="153035"/>
          </a:xfrm>
          <a:prstGeom prst="rect">
            <a:avLst/>
          </a:prstGeom>
          <a:noFill/>
        </p:spPr>
      </p:pic>
      <p:sp>
        <p:nvSpPr>
          <p:cNvPr id="51" name="Прямоугольник 50"/>
          <p:cNvSpPr/>
          <p:nvPr/>
        </p:nvSpPr>
        <p:spPr>
          <a:xfrm>
            <a:off x="905100" y="5901496"/>
            <a:ext cx="201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Исходная осевая скорость</a:t>
            </a:r>
          </a:p>
        </p:txBody>
      </p:sp>
      <p:pic>
        <p:nvPicPr>
          <p:cNvPr id="52" name="Рисунок 5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68593" y="5985394"/>
            <a:ext cx="539750" cy="210185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3442030" y="594728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Осевая скорость снижена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612D8F-50FC-4131-9959-07831C98E7BC}"/>
              </a:ext>
            </a:extLst>
          </p:cNvPr>
          <p:cNvSpPr/>
          <p:nvPr/>
        </p:nvSpPr>
        <p:spPr>
          <a:xfrm>
            <a:off x="589672" y="1639133"/>
            <a:ext cx="8220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Для увеличения эффективности нужно снизить осевую скорость </a:t>
            </a:r>
            <a:r>
              <a:rPr lang="ru-RU" i="1" dirty="0" err="1"/>
              <a:t>с</a:t>
            </a:r>
            <a:r>
              <a:rPr lang="ru-RU" i="1" baseline="-25000" dirty="0" err="1"/>
              <a:t>а</a:t>
            </a:r>
            <a:r>
              <a:rPr lang="ru-RU" dirty="0"/>
              <a:t> на выходе компрессора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7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250"/>
    </mc:Choice>
    <mc:Fallback xmlns="">
      <p:transition spd="slow" advTm="41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Изменение осевой скорости в многоступенчатом компрессоре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1" y="809364"/>
            <a:ext cx="5030404" cy="4320000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5332022" y="809364"/>
            <a:ext cx="339396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 Осевая скорость изменяется только на последних ступенях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На первых ступенях осевая скорость постоянная</a:t>
            </a:r>
            <a:endParaRPr lang="ru-RU" baseline="-25000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Снижение осевой скорости – не более 15м/с в одной ступени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6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44"/>
    </mc:Choice>
    <mc:Fallback xmlns="">
      <p:transition spd="slow" advTm="11354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Распределение работ сжатия в многоступенчатом компрессоре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507130" y="2680731"/>
                <a:ext cx="8129740" cy="415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36575" indent="-179388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1600" dirty="0"/>
                  <a:t>В первых ступенях имеет место окружная и радиальная неравномерность потока</a:t>
                </a:r>
              </a:p>
              <a:p>
                <a:pPr marL="536575" indent="-179388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1600" dirty="0"/>
                  <a:t>Малый запас устойчивости первых ступеней из-за неравномерности требует снижать подводимую работу</a:t>
                </a:r>
              </a:p>
              <a:p>
                <a:pPr marL="536575" indent="-179388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1600" dirty="0"/>
                  <a:t>На первых ступенях рабочее тело имеет низкую температуру и скорость звука</a:t>
                </a:r>
              </a:p>
              <a:p>
                <a:pPr marL="536575" indent="-179388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1600" dirty="0"/>
                  <a:t>Большие сверхзвуковые скорости на периферии лопатки</a:t>
                </a:r>
              </a:p>
              <a:p>
                <a:pPr marL="536575" indent="-179388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1600" dirty="0"/>
                  <a:t>Средний диаметр проточной части компрессора увеличивался к выходу. Значение окружных скоростей </a:t>
                </a:r>
                <a:r>
                  <a:rPr lang="en-US" sz="1600" i="1" dirty="0"/>
                  <a:t>u </a:t>
                </a:r>
                <a:r>
                  <a:rPr lang="ru-RU" sz="1600" dirty="0"/>
                  <a:t>на первых ступенях невелико.</a:t>
                </a:r>
              </a:p>
              <a:p>
                <a:pPr marL="536575" indent="-179388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1600" dirty="0"/>
                  <a:t>В последних ступенях, где высоты лопаток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л</m:t>
                        </m:r>
                      </m:sub>
                    </m:sSub>
                  </m:oMath>
                </a14:m>
                <a:r>
                  <a:rPr lang="ru-RU" sz="1600" dirty="0"/>
                  <a:t> не велики, имеют место большие потери энергии</a:t>
                </a:r>
              </a:p>
              <a:p>
                <a:pPr marL="536575" indent="-179388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ru-RU" sz="1600" dirty="0"/>
                  <a:t>Снижение осевой скорости на последних ступенях приводит к уменьшению работы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ü"/>
                </a:pPr>
                <a:endParaRPr lang="ru-RU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30" y="2680731"/>
                <a:ext cx="8129740" cy="4158190"/>
              </a:xfrm>
              <a:prstGeom prst="rect">
                <a:avLst/>
              </a:prstGeom>
              <a:blipFill>
                <a:blip r:embed="rId6"/>
                <a:stretch>
                  <a:fillRect r="-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91CD65-447B-4E86-B0AF-315BF00EB6EA}"/>
              </a:ext>
            </a:extLst>
          </p:cNvPr>
          <p:cNvSpPr/>
          <p:nvPr/>
        </p:nvSpPr>
        <p:spPr>
          <a:xfrm>
            <a:off x="347871" y="809364"/>
            <a:ext cx="8464660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  <a:sym typeface="Symbol"/>
              </a:rPr>
              <a:t>Что нужно учитывать при разделении работы между ступенями компрессора?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830159-D2C2-4E6F-8C6A-1F5C0C93B746}"/>
              </a:ext>
            </a:extLst>
          </p:cNvPr>
          <p:cNvSpPr/>
          <p:nvPr/>
        </p:nvSpPr>
        <p:spPr>
          <a:xfrm>
            <a:off x="596249" y="1152664"/>
            <a:ext cx="8129740" cy="1208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</a:t>
            </a:r>
            <a:r>
              <a:rPr lang="ru-RU" sz="1600" dirty="0">
                <a:sym typeface="Symbol"/>
              </a:rPr>
              <a:t>Холодный воздух проще сжать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Не следует подводить большую работу туда, где есть большие потери энергии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>
                <a:sym typeface="Symbol"/>
              </a:rPr>
              <a:t>Нужно учитывать форму проточной части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DC0553-8DA4-4B56-91D0-331D63CEC862}"/>
              </a:ext>
            </a:extLst>
          </p:cNvPr>
          <p:cNvSpPr/>
          <p:nvPr/>
        </p:nvSpPr>
        <p:spPr>
          <a:xfrm>
            <a:off x="668510" y="2355476"/>
            <a:ext cx="8216281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  <a:sym typeface="Symbol"/>
              </a:rPr>
              <a:t>Особенности работы различных ступеней?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5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953"/>
    </mc:Choice>
    <mc:Fallback xmlns="">
      <p:transition spd="slow" advTm="362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Распределение работ сжатия в многоступенчатом компрессоре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9" y="1100407"/>
            <a:ext cx="3960000" cy="370596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84" y="3229029"/>
            <a:ext cx="4320000" cy="301208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9079" y="792630"/>
            <a:ext cx="3917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Однокаскадный компрессор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08025" y="791141"/>
            <a:ext cx="3917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Двухкаскадный компрессор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728" y="1017661"/>
            <a:ext cx="1799590" cy="2037715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7" cstate="print"/>
          <a:srcRect l="13090"/>
          <a:stretch>
            <a:fillRect/>
          </a:stretch>
        </p:blipFill>
        <p:spPr bwMode="auto">
          <a:xfrm>
            <a:off x="6845119" y="978446"/>
            <a:ext cx="1880870" cy="2156460"/>
          </a:xfrm>
          <a:prstGeom prst="rect">
            <a:avLst/>
          </a:prstGeom>
          <a:noFill/>
        </p:spPr>
      </p:pic>
      <p:pic>
        <p:nvPicPr>
          <p:cNvPr id="14" name="Рисунок 13" descr="J85_ge_17a_turbojet_engine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7826" y="4623340"/>
            <a:ext cx="1979930" cy="17094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19269" y="2493836"/>
            <a:ext cx="1810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cap="small" dirty="0"/>
              <a:t>Трансзвуковая ступень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587260" y="2725947"/>
            <a:ext cx="534838" cy="25879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419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259"/>
    </mc:Choice>
    <mc:Fallback xmlns="">
      <p:transition spd="slow" advTm="578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компрессора в условиях неравномерности на входе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Причины неравномерности потока на входе в компрессор: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Неоднородность атмосферы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Влияние элементов самолета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Влияние элементов входного устройства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Различают два вида неравномерности: окружную и радиальную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Более опасной считается окружная неравномерность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678" y="3396540"/>
            <a:ext cx="6222639" cy="252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6678" y="5911667"/>
            <a:ext cx="6222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Входное устройство современного военного самолета</a:t>
            </a:r>
          </a:p>
        </p:txBody>
      </p:sp>
      <p:pic>
        <p:nvPicPr>
          <p:cNvPr id="3" name="Рисунок 2" descr="Изображение выглядит как мотоцикл, внутренний, объект,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DB838FCF-32E5-4DBC-8B52-8E7BDFB210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r="18370"/>
          <a:stretch/>
        </p:blipFill>
        <p:spPr>
          <a:xfrm>
            <a:off x="7062219" y="798713"/>
            <a:ext cx="170608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55"/>
    </mc:Choice>
    <mc:Fallback xmlns="">
      <p:transition spd="slow" advTm="3012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0A481C6-E85C-49CB-B29E-5A17C98B2F5F}"/>
              </a:ext>
            </a:extLst>
          </p:cNvPr>
          <p:cNvSpPr/>
          <p:nvPr/>
        </p:nvSpPr>
        <p:spPr>
          <a:xfrm>
            <a:off x="609601" y="795751"/>
            <a:ext cx="811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Важнейшая задача проектирования  - определение плана скоростей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C978447-7CA2-4DBB-B4B9-046CAF7CB6D1}"/>
              </a:ext>
            </a:extLst>
          </p:cNvPr>
          <p:cNvSpPr/>
          <p:nvPr/>
        </p:nvSpPr>
        <p:spPr>
          <a:xfrm>
            <a:off x="522242" y="4063702"/>
            <a:ext cx="4137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Допущения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121076-C244-47FA-BEF8-8CE04944C73F}"/>
              </a:ext>
            </a:extLst>
          </p:cNvPr>
          <p:cNvSpPr/>
          <p:nvPr/>
        </p:nvSpPr>
        <p:spPr>
          <a:xfrm>
            <a:off x="609601" y="4446061"/>
            <a:ext cx="3962399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средний диаметр РК не меняется</a:t>
            </a:r>
          </a:p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marL="355600" lvl="0" indent="-35560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осевая скорость в ступени неизменна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0F74-EBA6-410E-BC8B-7004DDE4F2D3}"/>
                  </a:ext>
                </a:extLst>
              </p:cNvPr>
              <p:cNvSpPr txBox="1"/>
              <p:nvPr/>
            </p:nvSpPr>
            <p:spPr>
              <a:xfrm>
                <a:off x="2590800" y="4962364"/>
                <a:ext cx="1163139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60F74-EBA6-410E-BC8B-7004DDE4F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962364"/>
                <a:ext cx="1163139" cy="301878"/>
              </a:xfrm>
              <a:prstGeom prst="rect">
                <a:avLst/>
              </a:prstGeom>
              <a:blipFill>
                <a:blip r:embed="rId6"/>
                <a:stretch>
                  <a:fillRect l="-2618" r="-209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767624-F7FF-43FF-B502-2F311D29F2CF}"/>
                  </a:ext>
                </a:extLst>
              </p:cNvPr>
              <p:cNvSpPr txBox="1"/>
              <p:nvPr/>
            </p:nvSpPr>
            <p:spPr>
              <a:xfrm>
                <a:off x="1063255" y="4998436"/>
                <a:ext cx="1190582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ср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767624-F7FF-43FF-B502-2F311D29F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5" y="4998436"/>
                <a:ext cx="1190582" cy="301878"/>
              </a:xfrm>
              <a:prstGeom prst="rect">
                <a:avLst/>
              </a:prstGeom>
              <a:blipFill>
                <a:blip r:embed="rId7"/>
                <a:stretch>
                  <a:fillRect l="-4082" r="-1531" b="-22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DC4FCC-807B-4D14-B85E-B87AFF0EE948}"/>
                  </a:ext>
                </a:extLst>
              </p:cNvPr>
              <p:cNvSpPr txBox="1"/>
              <p:nvPr/>
            </p:nvSpPr>
            <p:spPr>
              <a:xfrm>
                <a:off x="2503442" y="5818382"/>
                <a:ext cx="983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DC4FCC-807B-4D14-B85E-B87AFF0E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42" y="5818382"/>
                <a:ext cx="983731" cy="276999"/>
              </a:xfrm>
              <a:prstGeom prst="rect">
                <a:avLst/>
              </a:prstGeom>
              <a:blipFill>
                <a:blip r:embed="rId8"/>
                <a:stretch>
                  <a:fillRect l="-3106" r="-124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6DBFB37-95F7-4F6E-9A51-4C0E8F1E4A32}"/>
              </a:ext>
            </a:extLst>
          </p:cNvPr>
          <p:cNvSpPr/>
          <p:nvPr/>
        </p:nvSpPr>
        <p:spPr>
          <a:xfrm>
            <a:off x="4776651" y="1257416"/>
            <a:ext cx="4137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Рабочий процесс ступени определяется следующими параметрами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0F4430CC-8B85-400E-886B-9BA9CC8A9B5F}"/>
                  </a:ext>
                </a:extLst>
              </p:cNvPr>
              <p:cNvSpPr/>
              <p:nvPr/>
            </p:nvSpPr>
            <p:spPr>
              <a:xfrm>
                <a:off x="5340999" y="3534275"/>
                <a:ext cx="2701765" cy="4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sz="1200">
                              <a:latin typeface="Cambria Math"/>
                            </a:rPr>
                            <m:t>ст</m:t>
                          </m:r>
                        </m:sub>
                      </m:sSub>
                      <m:r>
                        <a:rPr lang="ru-RU" sz="1200">
                          <a:latin typeface="Cambria Math"/>
                        </a:rPr>
                        <m:t>=1</m:t>
                      </m:r>
                      <m:r>
                        <a:rPr lang="ru-RU" sz="1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20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ru-RU" sz="1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2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ru-RU" sz="1200">
                              <a:latin typeface="Cambria Math"/>
                            </a:rPr>
                            <m:t>2∙</m:t>
                          </m:r>
                          <m:r>
                            <a:rPr lang="ru-RU" sz="12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ru-RU" sz="1200">
                          <a:latin typeface="Cambria Math"/>
                        </a:rPr>
                        <m:t>=1</m:t>
                      </m:r>
                      <m:r>
                        <a:rPr lang="ru-RU" sz="1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200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sz="12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ru-RU" sz="12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200">
                              <a:latin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ru-RU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 i="1">
                              <a:latin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ru-RU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ru-RU" sz="12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0F4430CC-8B85-400E-886B-9BA9CC8A9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999" y="3534275"/>
                <a:ext cx="2701765" cy="439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06C974AD-4A69-42A0-9854-1DCBBD7F56C2}"/>
                  </a:ext>
                </a:extLst>
              </p:cNvPr>
              <p:cNvSpPr/>
              <p:nvPr/>
            </p:nvSpPr>
            <p:spPr>
              <a:xfrm>
                <a:off x="4137115" y="1903747"/>
                <a:ext cx="5153449" cy="1238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2000" indent="-2520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𝜓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/>
                  <a:t> – коэффициент напора</a:t>
                </a:r>
              </a:p>
              <a:p>
                <a:pPr marL="972000" indent="-2520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>
                        <a:latin typeface="Cambria Math"/>
                      </a:rPr>
                      <m:t>𝜑</m:t>
                    </m:r>
                    <m:r>
                      <a:rPr lang="ru-RU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ru-RU">
                                <a:latin typeface="Cambria Math"/>
                              </a:rPr>
                              <m:t>а</m:t>
                            </m:r>
                          </m:sub>
                        </m:sSub>
                      </m:num>
                      <m:den>
                        <m:r>
                          <a:rPr lang="ru-RU">
                            <a:latin typeface="Cambria Math"/>
                          </a:rPr>
                          <m:t>𝑢</m:t>
                        </m:r>
                      </m:den>
                    </m:f>
                  </m:oMath>
                </a14:m>
                <a:r>
                  <a:rPr lang="ru-RU" dirty="0"/>
                  <a:t> – коэффициент расхода</a:t>
                </a:r>
              </a:p>
            </p:txBody>
          </p:sp>
        </mc:Choice>
        <mc:Fallback xmlns=""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06C974AD-4A69-42A0-9854-1DCBBD7F5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15" y="1903747"/>
                <a:ext cx="5153449" cy="12382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CE9C78DA-E7AB-4C43-8B7E-D630144807EA}"/>
                  </a:ext>
                </a:extLst>
              </p:cNvPr>
              <p:cNvSpPr/>
              <p:nvPr/>
            </p:nvSpPr>
            <p:spPr>
              <a:xfrm>
                <a:off x="4137115" y="3039119"/>
                <a:ext cx="5103628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2000" indent="-2520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ru-RU">
                            <a:latin typeface="Cambria Math"/>
                          </a:rPr>
                          <m:t>ст</m:t>
                        </m:r>
                      </m:sub>
                    </m:sSub>
                  </m:oMath>
                </a14:m>
                <a:r>
                  <a:rPr lang="ru-RU" dirty="0"/>
                  <a:t> – степень реактивности</a:t>
                </a:r>
              </a:p>
            </p:txBody>
          </p:sp>
        </mc:Choice>
        <mc:Fallback xmlns=""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CE9C78DA-E7AB-4C43-8B7E-D63014480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15" y="3039119"/>
                <a:ext cx="5103628" cy="464166"/>
              </a:xfrm>
              <a:prstGeom prst="rect">
                <a:avLst/>
              </a:prstGeom>
              <a:blipFill>
                <a:blip r:embed="rId11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D34FEA94-E46E-4321-BD83-7C18C6B663A2}"/>
              </a:ext>
            </a:extLst>
          </p:cNvPr>
          <p:cNvSpPr/>
          <p:nvPr/>
        </p:nvSpPr>
        <p:spPr>
          <a:xfrm>
            <a:off x="8042764" y="3599496"/>
            <a:ext cx="1029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cap="small" dirty="0"/>
              <a:t>компрессор</a:t>
            </a:r>
            <a:endParaRPr lang="ru-RU" sz="1400" i="1" cap="small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3CBD4FF-018A-44CA-9737-9832AC8BF316}"/>
              </a:ext>
            </a:extLst>
          </p:cNvPr>
          <p:cNvSpPr/>
          <p:nvPr/>
        </p:nvSpPr>
        <p:spPr>
          <a:xfrm>
            <a:off x="4857750" y="4091285"/>
            <a:ext cx="396239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olidFill>
                  <a:srgbClr val="FF0000"/>
                </a:solidFill>
                <a:sym typeface="Symbol"/>
              </a:rPr>
              <a:t>Какое сочетание основных параметров рабочего процесса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L/u</a:t>
            </a:r>
            <a:r>
              <a:rPr lang="en-US" i="1" baseline="30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c</a:t>
            </a:r>
            <a:r>
              <a:rPr lang="en-US" i="1" baseline="-25000" dirty="0">
                <a:solidFill>
                  <a:srgbClr val="FF0000"/>
                </a:solidFill>
              </a:rPr>
              <a:t>a</a:t>
            </a:r>
            <a:r>
              <a:rPr lang="en-US" i="1" dirty="0">
                <a:solidFill>
                  <a:srgbClr val="FF0000"/>
                </a:solidFill>
              </a:rPr>
              <a:t>/u, 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</a:t>
            </a:r>
            <a:r>
              <a:rPr lang="ru-RU" i="1" baseline="-25000" dirty="0" err="1">
                <a:solidFill>
                  <a:srgbClr val="FF0000"/>
                </a:solidFill>
                <a:sym typeface="Symbol"/>
              </a:rPr>
              <a:t>ст</a:t>
            </a:r>
            <a:r>
              <a:rPr lang="ru-RU" i="1" baseline="-25000" dirty="0">
                <a:solidFill>
                  <a:srgbClr val="FF0000"/>
                </a:solidFill>
                <a:sym typeface="Symbol"/>
              </a:rPr>
              <a:t> </a:t>
            </a:r>
            <a:r>
              <a:rPr lang="ru-RU" dirty="0">
                <a:solidFill>
                  <a:srgbClr val="FF0000"/>
                </a:solidFill>
                <a:sym typeface="Symbol"/>
              </a:rPr>
              <a:t>) обеспечивает максимальную эффективность ступени компрессора?</a:t>
            </a:r>
            <a:endParaRPr lang="ru-RU" dirty="0">
              <a:sym typeface="Symbol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3AD9CFC-BE0A-43D8-BE27-A99F51B849ED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6" y="1269730"/>
            <a:ext cx="3536802" cy="2704133"/>
          </a:xfrm>
          <a:prstGeom prst="rect">
            <a:avLst/>
          </a:prstGeom>
          <a:noFill/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5241A97-C891-4763-83B2-72ABD21CC3BB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6" y="1269365"/>
            <a:ext cx="3536802" cy="270413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6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52"/>
    </mc:Choice>
    <mc:Fallback xmlns="">
      <p:transition spd="slow" advTm="210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12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компрессора в условиях неравномерности на входе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Пример полей скоростей в компрессоре в условиях неравномерности потока на входе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 t="1726" b="1295"/>
          <a:stretch>
            <a:fillRect/>
          </a:stretch>
        </p:blipFill>
        <p:spPr>
          <a:xfrm>
            <a:off x="609599" y="1636898"/>
            <a:ext cx="3960000" cy="20042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 t="1295" b="863"/>
          <a:stretch>
            <a:fillRect/>
          </a:stretch>
        </p:blipFill>
        <p:spPr>
          <a:xfrm>
            <a:off x="609599" y="4177760"/>
            <a:ext cx="3960000" cy="2008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9600" y="3755321"/>
            <a:ext cx="396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Меридиональные сечения</a:t>
            </a:r>
          </a:p>
        </p:txBody>
      </p:sp>
      <p:pic>
        <p:nvPicPr>
          <p:cNvPr id="12" name="Рисунок 11" descr="D:\Popov_Work\NK-56_19.09.2014\Single_Counter\250_7_2\3_t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t="2729" r="606" b="5459"/>
          <a:stretch>
            <a:fillRect/>
          </a:stretch>
        </p:blipFill>
        <p:spPr bwMode="auto">
          <a:xfrm>
            <a:off x="5452603" y="1636898"/>
            <a:ext cx="2616569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4765989" y="3753832"/>
            <a:ext cx="396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Сечение на выходе входного устройства</a:t>
            </a:r>
          </a:p>
        </p:txBody>
      </p:sp>
      <p:pic>
        <p:nvPicPr>
          <p:cNvPr id="14" name="Рисунок 13" descr="D:\Popov_Work\NK-56_19.09.2014\Single_Counter\250_7_2\095_Mabs_Y_t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54" y="4061609"/>
            <a:ext cx="299207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850624" y="6041609"/>
            <a:ext cx="396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Сечение на периферии компрессора</a:t>
            </a:r>
          </a:p>
        </p:txBody>
      </p:sp>
    </p:spTree>
    <p:extLst>
      <p:ext uri="{BB962C8B-B14F-4D97-AF65-F5344CB8AC3E}">
        <p14:creationId xmlns:p14="http://schemas.microsoft.com/office/powerpoint/2010/main" val="21383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851"/>
    </mc:Choice>
    <mc:Fallback xmlns="">
      <p:transition spd="slow" advTm="17685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Вращающийся срыв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3327312" y="2217614"/>
            <a:ext cx="1440000" cy="1800000"/>
          </a:xfrm>
          <a:custGeom>
            <a:avLst/>
            <a:gdLst/>
            <a:ahLst/>
            <a:cxnLst>
              <a:cxn ang="0">
                <a:pos x="290" y="239"/>
              </a:cxn>
              <a:cxn ang="0">
                <a:pos x="394" y="143"/>
              </a:cxn>
              <a:cxn ang="0">
                <a:pos x="478" y="79"/>
              </a:cxn>
              <a:cxn ang="0">
                <a:pos x="562" y="15"/>
              </a:cxn>
              <a:cxn ang="0">
                <a:pos x="502" y="3"/>
              </a:cxn>
              <a:cxn ang="0">
                <a:pos x="430" y="35"/>
              </a:cxn>
              <a:cxn ang="0">
                <a:pos x="362" y="79"/>
              </a:cxn>
              <a:cxn ang="0">
                <a:pos x="242" y="187"/>
              </a:cxn>
              <a:cxn ang="0">
                <a:pos x="98" y="347"/>
              </a:cxn>
              <a:cxn ang="0">
                <a:pos x="2" y="511"/>
              </a:cxn>
              <a:cxn ang="0">
                <a:pos x="110" y="411"/>
              </a:cxn>
              <a:cxn ang="0">
                <a:pos x="194" y="323"/>
              </a:cxn>
              <a:cxn ang="0">
                <a:pos x="290" y="239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5364088" y="2217614"/>
            <a:ext cx="1440000" cy="1800000"/>
          </a:xfrm>
          <a:custGeom>
            <a:avLst/>
            <a:gdLst/>
            <a:ahLst/>
            <a:cxnLst>
              <a:cxn ang="0">
                <a:pos x="290" y="239"/>
              </a:cxn>
              <a:cxn ang="0">
                <a:pos x="394" y="143"/>
              </a:cxn>
              <a:cxn ang="0">
                <a:pos x="478" y="79"/>
              </a:cxn>
              <a:cxn ang="0">
                <a:pos x="562" y="15"/>
              </a:cxn>
              <a:cxn ang="0">
                <a:pos x="502" y="3"/>
              </a:cxn>
              <a:cxn ang="0">
                <a:pos x="430" y="35"/>
              </a:cxn>
              <a:cxn ang="0">
                <a:pos x="362" y="79"/>
              </a:cxn>
              <a:cxn ang="0">
                <a:pos x="242" y="187"/>
              </a:cxn>
              <a:cxn ang="0">
                <a:pos x="98" y="347"/>
              </a:cxn>
              <a:cxn ang="0">
                <a:pos x="2" y="511"/>
              </a:cxn>
              <a:cxn ang="0">
                <a:pos x="110" y="411"/>
              </a:cxn>
              <a:cxn ang="0">
                <a:pos x="194" y="323"/>
              </a:cxn>
              <a:cxn ang="0">
                <a:pos x="290" y="239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839744" y="1209502"/>
            <a:ext cx="2304256" cy="924134"/>
          </a:xfrm>
          <a:prstGeom prst="straightConnector1">
            <a:avLst/>
          </a:prstGeom>
          <a:ln w="444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19864" y="106548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ru-RU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1403648" y="2217614"/>
            <a:ext cx="1440000" cy="1800000"/>
          </a:xfrm>
          <a:custGeom>
            <a:avLst/>
            <a:gdLst/>
            <a:ahLst/>
            <a:cxnLst>
              <a:cxn ang="0">
                <a:pos x="290" y="239"/>
              </a:cxn>
              <a:cxn ang="0">
                <a:pos x="394" y="143"/>
              </a:cxn>
              <a:cxn ang="0">
                <a:pos x="478" y="79"/>
              </a:cxn>
              <a:cxn ang="0">
                <a:pos x="562" y="15"/>
              </a:cxn>
              <a:cxn ang="0">
                <a:pos x="502" y="3"/>
              </a:cxn>
              <a:cxn ang="0">
                <a:pos x="430" y="35"/>
              </a:cxn>
              <a:cxn ang="0">
                <a:pos x="362" y="79"/>
              </a:cxn>
              <a:cxn ang="0">
                <a:pos x="242" y="187"/>
              </a:cxn>
              <a:cxn ang="0">
                <a:pos x="98" y="347"/>
              </a:cxn>
              <a:cxn ang="0">
                <a:pos x="2" y="511"/>
              </a:cxn>
              <a:cxn ang="0">
                <a:pos x="110" y="411"/>
              </a:cxn>
              <a:cxn ang="0">
                <a:pos x="194" y="323"/>
              </a:cxn>
              <a:cxn ang="0">
                <a:pos x="290" y="239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864224" y="2240775"/>
            <a:ext cx="2666540" cy="2259493"/>
          </a:xfrm>
          <a:custGeom>
            <a:avLst/>
            <a:gdLst>
              <a:gd name="connsiteX0" fmla="*/ 2666540 w 2666540"/>
              <a:gd name="connsiteY0" fmla="*/ 0 h 2259493"/>
              <a:gd name="connsiteX1" fmla="*/ 2524036 w 2666540"/>
              <a:gd name="connsiteY1" fmla="*/ 23750 h 2259493"/>
              <a:gd name="connsiteX2" fmla="*/ 2464660 w 2666540"/>
              <a:gd name="connsiteY2" fmla="*/ 35626 h 2259493"/>
              <a:gd name="connsiteX3" fmla="*/ 2357782 w 2666540"/>
              <a:gd name="connsiteY3" fmla="*/ 59376 h 2259493"/>
              <a:gd name="connsiteX4" fmla="*/ 2322156 w 2666540"/>
              <a:gd name="connsiteY4" fmla="*/ 95002 h 2259493"/>
              <a:gd name="connsiteX5" fmla="*/ 2369657 w 2666540"/>
              <a:gd name="connsiteY5" fmla="*/ 237506 h 2259493"/>
              <a:gd name="connsiteX6" fmla="*/ 2405283 w 2666540"/>
              <a:gd name="connsiteY6" fmla="*/ 261257 h 2259493"/>
              <a:gd name="connsiteX7" fmla="*/ 2440909 w 2666540"/>
              <a:gd name="connsiteY7" fmla="*/ 249382 h 2259493"/>
              <a:gd name="connsiteX8" fmla="*/ 2393408 w 2666540"/>
              <a:gd name="connsiteY8" fmla="*/ 178130 h 2259493"/>
              <a:gd name="connsiteX9" fmla="*/ 2357782 w 2666540"/>
              <a:gd name="connsiteY9" fmla="*/ 166254 h 2259493"/>
              <a:gd name="connsiteX10" fmla="*/ 2239028 w 2666540"/>
              <a:gd name="connsiteY10" fmla="*/ 142504 h 2259493"/>
              <a:gd name="connsiteX11" fmla="*/ 1930270 w 2666540"/>
              <a:gd name="connsiteY11" fmla="*/ 154379 h 2259493"/>
              <a:gd name="connsiteX12" fmla="*/ 1906519 w 2666540"/>
              <a:gd name="connsiteY12" fmla="*/ 261257 h 2259493"/>
              <a:gd name="connsiteX13" fmla="*/ 1965896 w 2666540"/>
              <a:gd name="connsiteY13" fmla="*/ 344384 h 2259493"/>
              <a:gd name="connsiteX14" fmla="*/ 2001522 w 2666540"/>
              <a:gd name="connsiteY14" fmla="*/ 356259 h 2259493"/>
              <a:gd name="connsiteX15" fmla="*/ 2084649 w 2666540"/>
              <a:gd name="connsiteY15" fmla="*/ 380010 h 2259493"/>
              <a:gd name="connsiteX16" fmla="*/ 2203402 w 2666540"/>
              <a:gd name="connsiteY16" fmla="*/ 368135 h 2259493"/>
              <a:gd name="connsiteX17" fmla="*/ 2155901 w 2666540"/>
              <a:gd name="connsiteY17" fmla="*/ 356259 h 2259493"/>
              <a:gd name="connsiteX18" fmla="*/ 1942145 w 2666540"/>
              <a:gd name="connsiteY18" fmla="*/ 368135 h 2259493"/>
              <a:gd name="connsiteX19" fmla="*/ 1835267 w 2666540"/>
              <a:gd name="connsiteY19" fmla="*/ 451262 h 2259493"/>
              <a:gd name="connsiteX20" fmla="*/ 1752140 w 2666540"/>
              <a:gd name="connsiteY20" fmla="*/ 510639 h 2259493"/>
              <a:gd name="connsiteX21" fmla="*/ 1680888 w 2666540"/>
              <a:gd name="connsiteY21" fmla="*/ 570015 h 2259493"/>
              <a:gd name="connsiteX22" fmla="*/ 1657137 w 2666540"/>
              <a:gd name="connsiteY22" fmla="*/ 605641 h 2259493"/>
              <a:gd name="connsiteX23" fmla="*/ 1680888 w 2666540"/>
              <a:gd name="connsiteY23" fmla="*/ 688769 h 2259493"/>
              <a:gd name="connsiteX24" fmla="*/ 1740265 w 2666540"/>
              <a:gd name="connsiteY24" fmla="*/ 760021 h 2259493"/>
              <a:gd name="connsiteX25" fmla="*/ 1704639 w 2666540"/>
              <a:gd name="connsiteY25" fmla="*/ 748145 h 2259493"/>
              <a:gd name="connsiteX26" fmla="*/ 1621511 w 2666540"/>
              <a:gd name="connsiteY26" fmla="*/ 736270 h 2259493"/>
              <a:gd name="connsiteX27" fmla="*/ 1585886 w 2666540"/>
              <a:gd name="connsiteY27" fmla="*/ 724395 h 2259493"/>
              <a:gd name="connsiteX28" fmla="*/ 1300878 w 2666540"/>
              <a:gd name="connsiteY28" fmla="*/ 748145 h 2259493"/>
              <a:gd name="connsiteX29" fmla="*/ 1289002 w 2666540"/>
              <a:gd name="connsiteY29" fmla="*/ 831272 h 2259493"/>
              <a:gd name="connsiteX30" fmla="*/ 1324628 w 2666540"/>
              <a:gd name="connsiteY30" fmla="*/ 855023 h 2259493"/>
              <a:gd name="connsiteX31" fmla="*/ 1372130 w 2666540"/>
              <a:gd name="connsiteY31" fmla="*/ 890649 h 2259493"/>
              <a:gd name="connsiteX32" fmla="*/ 1455257 w 2666540"/>
              <a:gd name="connsiteY32" fmla="*/ 914400 h 2259493"/>
              <a:gd name="connsiteX33" fmla="*/ 1158374 w 2666540"/>
              <a:gd name="connsiteY33" fmla="*/ 938150 h 2259493"/>
              <a:gd name="connsiteX34" fmla="*/ 1075247 w 2666540"/>
              <a:gd name="connsiteY34" fmla="*/ 961901 h 2259493"/>
              <a:gd name="connsiteX35" fmla="*/ 885241 w 2666540"/>
              <a:gd name="connsiteY35" fmla="*/ 1021278 h 2259493"/>
              <a:gd name="connsiteX36" fmla="*/ 837740 w 2666540"/>
              <a:gd name="connsiteY36" fmla="*/ 1056904 h 2259493"/>
              <a:gd name="connsiteX37" fmla="*/ 790239 w 2666540"/>
              <a:gd name="connsiteY37" fmla="*/ 1104405 h 2259493"/>
              <a:gd name="connsiteX38" fmla="*/ 742737 w 2666540"/>
              <a:gd name="connsiteY38" fmla="*/ 1128156 h 2259493"/>
              <a:gd name="connsiteX39" fmla="*/ 718987 w 2666540"/>
              <a:gd name="connsiteY39" fmla="*/ 1163782 h 2259493"/>
              <a:gd name="connsiteX40" fmla="*/ 683361 w 2666540"/>
              <a:gd name="connsiteY40" fmla="*/ 1199408 h 2259493"/>
              <a:gd name="connsiteX41" fmla="*/ 707111 w 2666540"/>
              <a:gd name="connsiteY41" fmla="*/ 1246909 h 2259493"/>
              <a:gd name="connsiteX42" fmla="*/ 861491 w 2666540"/>
              <a:gd name="connsiteY42" fmla="*/ 1282535 h 2259493"/>
              <a:gd name="connsiteX43" fmla="*/ 813989 w 2666540"/>
              <a:gd name="connsiteY43" fmla="*/ 1306285 h 2259493"/>
              <a:gd name="connsiteX44" fmla="*/ 635860 w 2666540"/>
              <a:gd name="connsiteY44" fmla="*/ 1389413 h 2259493"/>
              <a:gd name="connsiteX45" fmla="*/ 564608 w 2666540"/>
              <a:gd name="connsiteY45" fmla="*/ 1460665 h 2259493"/>
              <a:gd name="connsiteX46" fmla="*/ 564608 w 2666540"/>
              <a:gd name="connsiteY46" fmla="*/ 1555667 h 2259493"/>
              <a:gd name="connsiteX47" fmla="*/ 612109 w 2666540"/>
              <a:gd name="connsiteY47" fmla="*/ 1567543 h 2259493"/>
              <a:gd name="connsiteX48" fmla="*/ 647735 w 2666540"/>
              <a:gd name="connsiteY48" fmla="*/ 1579418 h 2259493"/>
              <a:gd name="connsiteX49" fmla="*/ 576483 w 2666540"/>
              <a:gd name="connsiteY49" fmla="*/ 1603169 h 2259493"/>
              <a:gd name="connsiteX50" fmla="*/ 540857 w 2666540"/>
              <a:gd name="connsiteY50" fmla="*/ 1626919 h 2259493"/>
              <a:gd name="connsiteX51" fmla="*/ 505231 w 2666540"/>
              <a:gd name="connsiteY51" fmla="*/ 1638795 h 2259493"/>
              <a:gd name="connsiteX52" fmla="*/ 445854 w 2666540"/>
              <a:gd name="connsiteY52" fmla="*/ 1674421 h 2259493"/>
              <a:gd name="connsiteX53" fmla="*/ 422104 w 2666540"/>
              <a:gd name="connsiteY53" fmla="*/ 1710046 h 2259493"/>
              <a:gd name="connsiteX54" fmla="*/ 350852 w 2666540"/>
              <a:gd name="connsiteY54" fmla="*/ 1769423 h 2259493"/>
              <a:gd name="connsiteX55" fmla="*/ 303350 w 2666540"/>
              <a:gd name="connsiteY55" fmla="*/ 1816924 h 2259493"/>
              <a:gd name="connsiteX56" fmla="*/ 291475 w 2666540"/>
              <a:gd name="connsiteY56" fmla="*/ 2006930 h 2259493"/>
              <a:gd name="connsiteX57" fmla="*/ 184597 w 2666540"/>
              <a:gd name="connsiteY57" fmla="*/ 2018805 h 2259493"/>
              <a:gd name="connsiteX58" fmla="*/ 137096 w 2666540"/>
              <a:gd name="connsiteY58" fmla="*/ 2054431 h 2259493"/>
              <a:gd name="connsiteX59" fmla="*/ 42093 w 2666540"/>
              <a:gd name="connsiteY59" fmla="*/ 2113808 h 2259493"/>
              <a:gd name="connsiteX60" fmla="*/ 18343 w 2666540"/>
              <a:gd name="connsiteY60" fmla="*/ 2149433 h 2259493"/>
              <a:gd name="connsiteX61" fmla="*/ 18343 w 2666540"/>
              <a:gd name="connsiteY61" fmla="*/ 2208810 h 22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66540" h="2259493">
                <a:moveTo>
                  <a:pt x="2666540" y="0"/>
                </a:moveTo>
                <a:cubicBezTo>
                  <a:pt x="2589962" y="25525"/>
                  <a:pt x="2663246" y="3862"/>
                  <a:pt x="2524036" y="23750"/>
                </a:cubicBezTo>
                <a:cubicBezTo>
                  <a:pt x="2504055" y="26605"/>
                  <a:pt x="2484518" y="32015"/>
                  <a:pt x="2464660" y="35626"/>
                </a:cubicBezTo>
                <a:cubicBezTo>
                  <a:pt x="2372695" y="52347"/>
                  <a:pt x="2420600" y="38437"/>
                  <a:pt x="2357782" y="59376"/>
                </a:cubicBezTo>
                <a:cubicBezTo>
                  <a:pt x="2345907" y="71251"/>
                  <a:pt x="2324917" y="78436"/>
                  <a:pt x="2322156" y="95002"/>
                </a:cubicBezTo>
                <a:cubicBezTo>
                  <a:pt x="2308921" y="174412"/>
                  <a:pt x="2321318" y="197223"/>
                  <a:pt x="2369657" y="237506"/>
                </a:cubicBezTo>
                <a:cubicBezTo>
                  <a:pt x="2380621" y="246643"/>
                  <a:pt x="2393408" y="253340"/>
                  <a:pt x="2405283" y="261257"/>
                </a:cubicBezTo>
                <a:cubicBezTo>
                  <a:pt x="2417158" y="257299"/>
                  <a:pt x="2435311" y="260578"/>
                  <a:pt x="2440909" y="249382"/>
                </a:cubicBezTo>
                <a:cubicBezTo>
                  <a:pt x="2451803" y="227594"/>
                  <a:pt x="2400212" y="182666"/>
                  <a:pt x="2393408" y="178130"/>
                </a:cubicBezTo>
                <a:cubicBezTo>
                  <a:pt x="2382993" y="171186"/>
                  <a:pt x="2369818" y="169693"/>
                  <a:pt x="2357782" y="166254"/>
                </a:cubicBezTo>
                <a:cubicBezTo>
                  <a:pt x="2308185" y="152083"/>
                  <a:pt x="2295008" y="151834"/>
                  <a:pt x="2239028" y="142504"/>
                </a:cubicBezTo>
                <a:cubicBezTo>
                  <a:pt x="2136109" y="146462"/>
                  <a:pt x="2032719" y="143781"/>
                  <a:pt x="1930270" y="154379"/>
                </a:cubicBezTo>
                <a:cubicBezTo>
                  <a:pt x="1868817" y="160736"/>
                  <a:pt x="1897602" y="228562"/>
                  <a:pt x="1906519" y="261257"/>
                </a:cubicBezTo>
                <a:cubicBezTo>
                  <a:pt x="1914774" y="291525"/>
                  <a:pt x="1939578" y="326839"/>
                  <a:pt x="1965896" y="344384"/>
                </a:cubicBezTo>
                <a:cubicBezTo>
                  <a:pt x="1976311" y="351328"/>
                  <a:pt x="1989486" y="352820"/>
                  <a:pt x="2001522" y="356259"/>
                </a:cubicBezTo>
                <a:cubicBezTo>
                  <a:pt x="2105901" y="386082"/>
                  <a:pt x="1999230" y="351538"/>
                  <a:pt x="2084649" y="380010"/>
                </a:cubicBezTo>
                <a:cubicBezTo>
                  <a:pt x="2124233" y="376052"/>
                  <a:pt x="2165662" y="380715"/>
                  <a:pt x="2203402" y="368135"/>
                </a:cubicBezTo>
                <a:cubicBezTo>
                  <a:pt x="2218885" y="362974"/>
                  <a:pt x="2172222" y="356259"/>
                  <a:pt x="2155901" y="356259"/>
                </a:cubicBezTo>
                <a:cubicBezTo>
                  <a:pt x="2084539" y="356259"/>
                  <a:pt x="2013397" y="364176"/>
                  <a:pt x="1942145" y="368135"/>
                </a:cubicBezTo>
                <a:cubicBezTo>
                  <a:pt x="1906519" y="395844"/>
                  <a:pt x="1872820" y="426226"/>
                  <a:pt x="1835267" y="451262"/>
                </a:cubicBezTo>
                <a:cubicBezTo>
                  <a:pt x="1751288" y="507248"/>
                  <a:pt x="1855274" y="436972"/>
                  <a:pt x="1752140" y="510639"/>
                </a:cubicBezTo>
                <a:cubicBezTo>
                  <a:pt x="1713674" y="538115"/>
                  <a:pt x="1713505" y="530875"/>
                  <a:pt x="1680888" y="570015"/>
                </a:cubicBezTo>
                <a:cubicBezTo>
                  <a:pt x="1671751" y="580979"/>
                  <a:pt x="1665054" y="593766"/>
                  <a:pt x="1657137" y="605641"/>
                </a:cubicBezTo>
                <a:cubicBezTo>
                  <a:pt x="1665054" y="633350"/>
                  <a:pt x="1668000" y="662993"/>
                  <a:pt x="1680888" y="688769"/>
                </a:cubicBezTo>
                <a:cubicBezTo>
                  <a:pt x="1681131" y="689255"/>
                  <a:pt x="1745845" y="748862"/>
                  <a:pt x="1740265" y="760021"/>
                </a:cubicBezTo>
                <a:cubicBezTo>
                  <a:pt x="1734667" y="771217"/>
                  <a:pt x="1716914" y="750600"/>
                  <a:pt x="1704639" y="748145"/>
                </a:cubicBezTo>
                <a:cubicBezTo>
                  <a:pt x="1677192" y="742656"/>
                  <a:pt x="1649220" y="740228"/>
                  <a:pt x="1621511" y="736270"/>
                </a:cubicBezTo>
                <a:cubicBezTo>
                  <a:pt x="1609636" y="732312"/>
                  <a:pt x="1598403" y="724395"/>
                  <a:pt x="1585886" y="724395"/>
                </a:cubicBezTo>
                <a:cubicBezTo>
                  <a:pt x="1450695" y="724395"/>
                  <a:pt x="1411444" y="732350"/>
                  <a:pt x="1300878" y="748145"/>
                </a:cubicBezTo>
                <a:cubicBezTo>
                  <a:pt x="1251535" y="764594"/>
                  <a:pt x="1241229" y="754834"/>
                  <a:pt x="1289002" y="831272"/>
                </a:cubicBezTo>
                <a:cubicBezTo>
                  <a:pt x="1296566" y="843375"/>
                  <a:pt x="1313014" y="846727"/>
                  <a:pt x="1324628" y="855023"/>
                </a:cubicBezTo>
                <a:cubicBezTo>
                  <a:pt x="1340734" y="866527"/>
                  <a:pt x="1354945" y="880829"/>
                  <a:pt x="1372130" y="890649"/>
                </a:cubicBezTo>
                <a:cubicBezTo>
                  <a:pt x="1385378" y="898219"/>
                  <a:pt x="1444978" y="911830"/>
                  <a:pt x="1455257" y="914400"/>
                </a:cubicBezTo>
                <a:cubicBezTo>
                  <a:pt x="1413346" y="917019"/>
                  <a:pt x="1224462" y="925758"/>
                  <a:pt x="1158374" y="938150"/>
                </a:cubicBezTo>
                <a:cubicBezTo>
                  <a:pt x="1130050" y="943461"/>
                  <a:pt x="1103092" y="954476"/>
                  <a:pt x="1075247" y="961901"/>
                </a:cubicBezTo>
                <a:cubicBezTo>
                  <a:pt x="927767" y="1001230"/>
                  <a:pt x="1031184" y="966550"/>
                  <a:pt x="885241" y="1021278"/>
                </a:cubicBezTo>
                <a:cubicBezTo>
                  <a:pt x="869407" y="1033153"/>
                  <a:pt x="852635" y="1043871"/>
                  <a:pt x="837740" y="1056904"/>
                </a:cubicBezTo>
                <a:cubicBezTo>
                  <a:pt x="820888" y="1071649"/>
                  <a:pt x="808153" y="1090970"/>
                  <a:pt x="790239" y="1104405"/>
                </a:cubicBezTo>
                <a:cubicBezTo>
                  <a:pt x="776077" y="1115027"/>
                  <a:pt x="758571" y="1120239"/>
                  <a:pt x="742737" y="1128156"/>
                </a:cubicBezTo>
                <a:cubicBezTo>
                  <a:pt x="734820" y="1140031"/>
                  <a:pt x="728124" y="1152818"/>
                  <a:pt x="718987" y="1163782"/>
                </a:cubicBezTo>
                <a:cubicBezTo>
                  <a:pt x="708236" y="1176684"/>
                  <a:pt x="685736" y="1182783"/>
                  <a:pt x="683361" y="1199408"/>
                </a:cubicBezTo>
                <a:cubicBezTo>
                  <a:pt x="680857" y="1216933"/>
                  <a:pt x="692949" y="1236288"/>
                  <a:pt x="707111" y="1246909"/>
                </a:cubicBezTo>
                <a:cubicBezTo>
                  <a:pt x="737793" y="1269921"/>
                  <a:pt x="828627" y="1277840"/>
                  <a:pt x="861491" y="1282535"/>
                </a:cubicBezTo>
                <a:cubicBezTo>
                  <a:pt x="845657" y="1290452"/>
                  <a:pt x="830783" y="1300687"/>
                  <a:pt x="813989" y="1306285"/>
                </a:cubicBezTo>
                <a:cubicBezTo>
                  <a:pt x="724114" y="1336243"/>
                  <a:pt x="738145" y="1287128"/>
                  <a:pt x="635860" y="1389413"/>
                </a:cubicBezTo>
                <a:lnTo>
                  <a:pt x="564608" y="1460665"/>
                </a:lnTo>
                <a:cubicBezTo>
                  <a:pt x="554390" y="1491317"/>
                  <a:pt x="537311" y="1522911"/>
                  <a:pt x="564608" y="1555667"/>
                </a:cubicBezTo>
                <a:cubicBezTo>
                  <a:pt x="575057" y="1568205"/>
                  <a:pt x="596416" y="1563059"/>
                  <a:pt x="612109" y="1567543"/>
                </a:cubicBezTo>
                <a:cubicBezTo>
                  <a:pt x="624145" y="1570982"/>
                  <a:pt x="635860" y="1575460"/>
                  <a:pt x="647735" y="1579418"/>
                </a:cubicBezTo>
                <a:cubicBezTo>
                  <a:pt x="623984" y="1587335"/>
                  <a:pt x="597314" y="1589282"/>
                  <a:pt x="576483" y="1603169"/>
                </a:cubicBezTo>
                <a:cubicBezTo>
                  <a:pt x="564608" y="1611086"/>
                  <a:pt x="553622" y="1620536"/>
                  <a:pt x="540857" y="1626919"/>
                </a:cubicBezTo>
                <a:cubicBezTo>
                  <a:pt x="529661" y="1632517"/>
                  <a:pt x="516427" y="1633197"/>
                  <a:pt x="505231" y="1638795"/>
                </a:cubicBezTo>
                <a:cubicBezTo>
                  <a:pt x="484586" y="1649117"/>
                  <a:pt x="465646" y="1662546"/>
                  <a:pt x="445854" y="1674421"/>
                </a:cubicBezTo>
                <a:cubicBezTo>
                  <a:pt x="437937" y="1686296"/>
                  <a:pt x="431241" y="1699082"/>
                  <a:pt x="422104" y="1710046"/>
                </a:cubicBezTo>
                <a:cubicBezTo>
                  <a:pt x="370633" y="1771811"/>
                  <a:pt x="405341" y="1722719"/>
                  <a:pt x="350852" y="1769423"/>
                </a:cubicBezTo>
                <a:cubicBezTo>
                  <a:pt x="333850" y="1783996"/>
                  <a:pt x="319184" y="1801090"/>
                  <a:pt x="303350" y="1816924"/>
                </a:cubicBezTo>
                <a:cubicBezTo>
                  <a:pt x="267020" y="1925917"/>
                  <a:pt x="277109" y="1863265"/>
                  <a:pt x="291475" y="2006930"/>
                </a:cubicBezTo>
                <a:cubicBezTo>
                  <a:pt x="255849" y="2010888"/>
                  <a:pt x="218857" y="2008263"/>
                  <a:pt x="184597" y="2018805"/>
                </a:cubicBezTo>
                <a:cubicBezTo>
                  <a:pt x="165680" y="2024626"/>
                  <a:pt x="153880" y="2043941"/>
                  <a:pt x="137096" y="2054431"/>
                </a:cubicBezTo>
                <a:cubicBezTo>
                  <a:pt x="6680" y="2135942"/>
                  <a:pt x="176667" y="2012879"/>
                  <a:pt x="42093" y="2113808"/>
                </a:cubicBezTo>
                <a:cubicBezTo>
                  <a:pt x="34176" y="2125683"/>
                  <a:pt x="20689" y="2135355"/>
                  <a:pt x="18343" y="2149433"/>
                </a:cubicBezTo>
                <a:cubicBezTo>
                  <a:pt x="0" y="2259493"/>
                  <a:pt x="59163" y="2127167"/>
                  <a:pt x="18343" y="2208810"/>
                </a:cubicBez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039544" y="401781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79304" y="401781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1072" y="4017814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4595086" y="1005741"/>
            <a:ext cx="1448790" cy="1175657"/>
          </a:xfrm>
          <a:custGeom>
            <a:avLst/>
            <a:gdLst>
              <a:gd name="connsiteX0" fmla="*/ 1448790 w 1448790"/>
              <a:gd name="connsiteY0" fmla="*/ 0 h 1175657"/>
              <a:gd name="connsiteX1" fmla="*/ 1092530 w 1448790"/>
              <a:gd name="connsiteY1" fmla="*/ 463138 h 1175657"/>
              <a:gd name="connsiteX2" fmla="*/ 866899 w 1448790"/>
              <a:gd name="connsiteY2" fmla="*/ 748145 h 1175657"/>
              <a:gd name="connsiteX3" fmla="*/ 427512 w 1448790"/>
              <a:gd name="connsiteY3" fmla="*/ 1021278 h 1175657"/>
              <a:gd name="connsiteX4" fmla="*/ 0 w 1448790"/>
              <a:gd name="connsiteY4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90" h="1175657">
                <a:moveTo>
                  <a:pt x="1448790" y="0"/>
                </a:moveTo>
                <a:lnTo>
                  <a:pt x="1092530" y="463138"/>
                </a:lnTo>
                <a:cubicBezTo>
                  <a:pt x="995548" y="587829"/>
                  <a:pt x="977735" y="655122"/>
                  <a:pt x="866899" y="748145"/>
                </a:cubicBezTo>
                <a:cubicBezTo>
                  <a:pt x="756063" y="841168"/>
                  <a:pt x="571995" y="950026"/>
                  <a:pt x="427512" y="1021278"/>
                </a:cubicBezTo>
                <a:cubicBezTo>
                  <a:pt x="283029" y="1092530"/>
                  <a:pt x="67294" y="1136073"/>
                  <a:pt x="0" y="1175657"/>
                </a:cubicBezTo>
              </a:path>
            </a:pathLst>
          </a:cu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6368468" y="1017616"/>
            <a:ext cx="387927" cy="1116281"/>
          </a:xfrm>
          <a:custGeom>
            <a:avLst/>
            <a:gdLst>
              <a:gd name="connsiteX0" fmla="*/ 387927 w 387927"/>
              <a:gd name="connsiteY0" fmla="*/ 0 h 1116281"/>
              <a:gd name="connsiteX1" fmla="*/ 67293 w 387927"/>
              <a:gd name="connsiteY1" fmla="*/ 558141 h 1116281"/>
              <a:gd name="connsiteX2" fmla="*/ 19792 w 387927"/>
              <a:gd name="connsiteY2" fmla="*/ 783772 h 1116281"/>
              <a:gd name="connsiteX3" fmla="*/ 186047 w 387927"/>
              <a:gd name="connsiteY3" fmla="*/ 1116281 h 111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27" h="1116281">
                <a:moveTo>
                  <a:pt x="387927" y="0"/>
                </a:moveTo>
                <a:cubicBezTo>
                  <a:pt x="258288" y="213756"/>
                  <a:pt x="128649" y="427512"/>
                  <a:pt x="67293" y="558141"/>
                </a:cubicBezTo>
                <a:cubicBezTo>
                  <a:pt x="5937" y="688770"/>
                  <a:pt x="0" y="690749"/>
                  <a:pt x="19792" y="783772"/>
                </a:cubicBezTo>
                <a:cubicBezTo>
                  <a:pt x="39584" y="876795"/>
                  <a:pt x="112815" y="996538"/>
                  <a:pt x="186047" y="1116281"/>
                </a:cubicBezTo>
              </a:path>
            </a:pathLst>
          </a:cu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690098" y="981603"/>
            <a:ext cx="1448790" cy="1175657"/>
          </a:xfrm>
          <a:custGeom>
            <a:avLst/>
            <a:gdLst>
              <a:gd name="connsiteX0" fmla="*/ 1448790 w 1448790"/>
              <a:gd name="connsiteY0" fmla="*/ 0 h 1175657"/>
              <a:gd name="connsiteX1" fmla="*/ 1092530 w 1448790"/>
              <a:gd name="connsiteY1" fmla="*/ 463138 h 1175657"/>
              <a:gd name="connsiteX2" fmla="*/ 866899 w 1448790"/>
              <a:gd name="connsiteY2" fmla="*/ 748145 h 1175657"/>
              <a:gd name="connsiteX3" fmla="*/ 427512 w 1448790"/>
              <a:gd name="connsiteY3" fmla="*/ 1021278 h 1175657"/>
              <a:gd name="connsiteX4" fmla="*/ 0 w 1448790"/>
              <a:gd name="connsiteY4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790" h="1175657">
                <a:moveTo>
                  <a:pt x="1448790" y="0"/>
                </a:moveTo>
                <a:lnTo>
                  <a:pt x="1092530" y="463138"/>
                </a:lnTo>
                <a:cubicBezTo>
                  <a:pt x="995548" y="587829"/>
                  <a:pt x="977735" y="655122"/>
                  <a:pt x="866899" y="748145"/>
                </a:cubicBezTo>
                <a:cubicBezTo>
                  <a:pt x="756063" y="841168"/>
                  <a:pt x="571995" y="950026"/>
                  <a:pt x="427512" y="1021278"/>
                </a:cubicBezTo>
                <a:cubicBezTo>
                  <a:pt x="283029" y="1092530"/>
                  <a:pt x="67294" y="1136073"/>
                  <a:pt x="0" y="1175657"/>
                </a:cubicBezTo>
              </a:path>
            </a:pathLst>
          </a:cu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463480" y="993478"/>
            <a:ext cx="387927" cy="1116281"/>
          </a:xfrm>
          <a:custGeom>
            <a:avLst/>
            <a:gdLst>
              <a:gd name="connsiteX0" fmla="*/ 387927 w 387927"/>
              <a:gd name="connsiteY0" fmla="*/ 0 h 1116281"/>
              <a:gd name="connsiteX1" fmla="*/ 67293 w 387927"/>
              <a:gd name="connsiteY1" fmla="*/ 558141 h 1116281"/>
              <a:gd name="connsiteX2" fmla="*/ 19792 w 387927"/>
              <a:gd name="connsiteY2" fmla="*/ 783772 h 1116281"/>
              <a:gd name="connsiteX3" fmla="*/ 186047 w 387927"/>
              <a:gd name="connsiteY3" fmla="*/ 1116281 h 111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27" h="1116281">
                <a:moveTo>
                  <a:pt x="387927" y="0"/>
                </a:moveTo>
                <a:cubicBezTo>
                  <a:pt x="258288" y="213756"/>
                  <a:pt x="128649" y="427512"/>
                  <a:pt x="67293" y="558141"/>
                </a:cubicBezTo>
                <a:cubicBezTo>
                  <a:pt x="5937" y="688770"/>
                  <a:pt x="0" y="690749"/>
                  <a:pt x="19792" y="783772"/>
                </a:cubicBezTo>
                <a:cubicBezTo>
                  <a:pt x="39584" y="876795"/>
                  <a:pt x="112815" y="996538"/>
                  <a:pt x="186047" y="1116281"/>
                </a:cubicBezTo>
              </a:path>
            </a:pathLst>
          </a:cu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0" y="2217614"/>
            <a:ext cx="2666540" cy="2259493"/>
          </a:xfrm>
          <a:custGeom>
            <a:avLst/>
            <a:gdLst>
              <a:gd name="connsiteX0" fmla="*/ 2666540 w 2666540"/>
              <a:gd name="connsiteY0" fmla="*/ 0 h 2259493"/>
              <a:gd name="connsiteX1" fmla="*/ 2524036 w 2666540"/>
              <a:gd name="connsiteY1" fmla="*/ 23750 h 2259493"/>
              <a:gd name="connsiteX2" fmla="*/ 2464660 w 2666540"/>
              <a:gd name="connsiteY2" fmla="*/ 35626 h 2259493"/>
              <a:gd name="connsiteX3" fmla="*/ 2357782 w 2666540"/>
              <a:gd name="connsiteY3" fmla="*/ 59376 h 2259493"/>
              <a:gd name="connsiteX4" fmla="*/ 2322156 w 2666540"/>
              <a:gd name="connsiteY4" fmla="*/ 95002 h 2259493"/>
              <a:gd name="connsiteX5" fmla="*/ 2369657 w 2666540"/>
              <a:gd name="connsiteY5" fmla="*/ 237506 h 2259493"/>
              <a:gd name="connsiteX6" fmla="*/ 2405283 w 2666540"/>
              <a:gd name="connsiteY6" fmla="*/ 261257 h 2259493"/>
              <a:gd name="connsiteX7" fmla="*/ 2440909 w 2666540"/>
              <a:gd name="connsiteY7" fmla="*/ 249382 h 2259493"/>
              <a:gd name="connsiteX8" fmla="*/ 2393408 w 2666540"/>
              <a:gd name="connsiteY8" fmla="*/ 178130 h 2259493"/>
              <a:gd name="connsiteX9" fmla="*/ 2357782 w 2666540"/>
              <a:gd name="connsiteY9" fmla="*/ 166254 h 2259493"/>
              <a:gd name="connsiteX10" fmla="*/ 2239028 w 2666540"/>
              <a:gd name="connsiteY10" fmla="*/ 142504 h 2259493"/>
              <a:gd name="connsiteX11" fmla="*/ 1930270 w 2666540"/>
              <a:gd name="connsiteY11" fmla="*/ 154379 h 2259493"/>
              <a:gd name="connsiteX12" fmla="*/ 1906519 w 2666540"/>
              <a:gd name="connsiteY12" fmla="*/ 261257 h 2259493"/>
              <a:gd name="connsiteX13" fmla="*/ 1965896 w 2666540"/>
              <a:gd name="connsiteY13" fmla="*/ 344384 h 2259493"/>
              <a:gd name="connsiteX14" fmla="*/ 2001522 w 2666540"/>
              <a:gd name="connsiteY14" fmla="*/ 356259 h 2259493"/>
              <a:gd name="connsiteX15" fmla="*/ 2084649 w 2666540"/>
              <a:gd name="connsiteY15" fmla="*/ 380010 h 2259493"/>
              <a:gd name="connsiteX16" fmla="*/ 2203402 w 2666540"/>
              <a:gd name="connsiteY16" fmla="*/ 368135 h 2259493"/>
              <a:gd name="connsiteX17" fmla="*/ 2155901 w 2666540"/>
              <a:gd name="connsiteY17" fmla="*/ 356259 h 2259493"/>
              <a:gd name="connsiteX18" fmla="*/ 1942145 w 2666540"/>
              <a:gd name="connsiteY18" fmla="*/ 368135 h 2259493"/>
              <a:gd name="connsiteX19" fmla="*/ 1835267 w 2666540"/>
              <a:gd name="connsiteY19" fmla="*/ 451262 h 2259493"/>
              <a:gd name="connsiteX20" fmla="*/ 1752140 w 2666540"/>
              <a:gd name="connsiteY20" fmla="*/ 510639 h 2259493"/>
              <a:gd name="connsiteX21" fmla="*/ 1680888 w 2666540"/>
              <a:gd name="connsiteY21" fmla="*/ 570015 h 2259493"/>
              <a:gd name="connsiteX22" fmla="*/ 1657137 w 2666540"/>
              <a:gd name="connsiteY22" fmla="*/ 605641 h 2259493"/>
              <a:gd name="connsiteX23" fmla="*/ 1680888 w 2666540"/>
              <a:gd name="connsiteY23" fmla="*/ 688769 h 2259493"/>
              <a:gd name="connsiteX24" fmla="*/ 1740265 w 2666540"/>
              <a:gd name="connsiteY24" fmla="*/ 760021 h 2259493"/>
              <a:gd name="connsiteX25" fmla="*/ 1704639 w 2666540"/>
              <a:gd name="connsiteY25" fmla="*/ 748145 h 2259493"/>
              <a:gd name="connsiteX26" fmla="*/ 1621511 w 2666540"/>
              <a:gd name="connsiteY26" fmla="*/ 736270 h 2259493"/>
              <a:gd name="connsiteX27" fmla="*/ 1585886 w 2666540"/>
              <a:gd name="connsiteY27" fmla="*/ 724395 h 2259493"/>
              <a:gd name="connsiteX28" fmla="*/ 1300878 w 2666540"/>
              <a:gd name="connsiteY28" fmla="*/ 748145 h 2259493"/>
              <a:gd name="connsiteX29" fmla="*/ 1289002 w 2666540"/>
              <a:gd name="connsiteY29" fmla="*/ 831272 h 2259493"/>
              <a:gd name="connsiteX30" fmla="*/ 1324628 w 2666540"/>
              <a:gd name="connsiteY30" fmla="*/ 855023 h 2259493"/>
              <a:gd name="connsiteX31" fmla="*/ 1372130 w 2666540"/>
              <a:gd name="connsiteY31" fmla="*/ 890649 h 2259493"/>
              <a:gd name="connsiteX32" fmla="*/ 1455257 w 2666540"/>
              <a:gd name="connsiteY32" fmla="*/ 914400 h 2259493"/>
              <a:gd name="connsiteX33" fmla="*/ 1158374 w 2666540"/>
              <a:gd name="connsiteY33" fmla="*/ 938150 h 2259493"/>
              <a:gd name="connsiteX34" fmla="*/ 1075247 w 2666540"/>
              <a:gd name="connsiteY34" fmla="*/ 961901 h 2259493"/>
              <a:gd name="connsiteX35" fmla="*/ 885241 w 2666540"/>
              <a:gd name="connsiteY35" fmla="*/ 1021278 h 2259493"/>
              <a:gd name="connsiteX36" fmla="*/ 837740 w 2666540"/>
              <a:gd name="connsiteY36" fmla="*/ 1056904 h 2259493"/>
              <a:gd name="connsiteX37" fmla="*/ 790239 w 2666540"/>
              <a:gd name="connsiteY37" fmla="*/ 1104405 h 2259493"/>
              <a:gd name="connsiteX38" fmla="*/ 742737 w 2666540"/>
              <a:gd name="connsiteY38" fmla="*/ 1128156 h 2259493"/>
              <a:gd name="connsiteX39" fmla="*/ 718987 w 2666540"/>
              <a:gd name="connsiteY39" fmla="*/ 1163782 h 2259493"/>
              <a:gd name="connsiteX40" fmla="*/ 683361 w 2666540"/>
              <a:gd name="connsiteY40" fmla="*/ 1199408 h 2259493"/>
              <a:gd name="connsiteX41" fmla="*/ 707111 w 2666540"/>
              <a:gd name="connsiteY41" fmla="*/ 1246909 h 2259493"/>
              <a:gd name="connsiteX42" fmla="*/ 861491 w 2666540"/>
              <a:gd name="connsiteY42" fmla="*/ 1282535 h 2259493"/>
              <a:gd name="connsiteX43" fmla="*/ 813989 w 2666540"/>
              <a:gd name="connsiteY43" fmla="*/ 1306285 h 2259493"/>
              <a:gd name="connsiteX44" fmla="*/ 635860 w 2666540"/>
              <a:gd name="connsiteY44" fmla="*/ 1389413 h 2259493"/>
              <a:gd name="connsiteX45" fmla="*/ 564608 w 2666540"/>
              <a:gd name="connsiteY45" fmla="*/ 1460665 h 2259493"/>
              <a:gd name="connsiteX46" fmla="*/ 564608 w 2666540"/>
              <a:gd name="connsiteY46" fmla="*/ 1555667 h 2259493"/>
              <a:gd name="connsiteX47" fmla="*/ 612109 w 2666540"/>
              <a:gd name="connsiteY47" fmla="*/ 1567543 h 2259493"/>
              <a:gd name="connsiteX48" fmla="*/ 647735 w 2666540"/>
              <a:gd name="connsiteY48" fmla="*/ 1579418 h 2259493"/>
              <a:gd name="connsiteX49" fmla="*/ 576483 w 2666540"/>
              <a:gd name="connsiteY49" fmla="*/ 1603169 h 2259493"/>
              <a:gd name="connsiteX50" fmla="*/ 540857 w 2666540"/>
              <a:gd name="connsiteY50" fmla="*/ 1626919 h 2259493"/>
              <a:gd name="connsiteX51" fmla="*/ 505231 w 2666540"/>
              <a:gd name="connsiteY51" fmla="*/ 1638795 h 2259493"/>
              <a:gd name="connsiteX52" fmla="*/ 445854 w 2666540"/>
              <a:gd name="connsiteY52" fmla="*/ 1674421 h 2259493"/>
              <a:gd name="connsiteX53" fmla="*/ 422104 w 2666540"/>
              <a:gd name="connsiteY53" fmla="*/ 1710046 h 2259493"/>
              <a:gd name="connsiteX54" fmla="*/ 350852 w 2666540"/>
              <a:gd name="connsiteY54" fmla="*/ 1769423 h 2259493"/>
              <a:gd name="connsiteX55" fmla="*/ 303350 w 2666540"/>
              <a:gd name="connsiteY55" fmla="*/ 1816924 h 2259493"/>
              <a:gd name="connsiteX56" fmla="*/ 291475 w 2666540"/>
              <a:gd name="connsiteY56" fmla="*/ 2006930 h 2259493"/>
              <a:gd name="connsiteX57" fmla="*/ 184597 w 2666540"/>
              <a:gd name="connsiteY57" fmla="*/ 2018805 h 2259493"/>
              <a:gd name="connsiteX58" fmla="*/ 137096 w 2666540"/>
              <a:gd name="connsiteY58" fmla="*/ 2054431 h 2259493"/>
              <a:gd name="connsiteX59" fmla="*/ 42093 w 2666540"/>
              <a:gd name="connsiteY59" fmla="*/ 2113808 h 2259493"/>
              <a:gd name="connsiteX60" fmla="*/ 18343 w 2666540"/>
              <a:gd name="connsiteY60" fmla="*/ 2149433 h 2259493"/>
              <a:gd name="connsiteX61" fmla="*/ 18343 w 2666540"/>
              <a:gd name="connsiteY61" fmla="*/ 2208810 h 22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66540" h="2259493">
                <a:moveTo>
                  <a:pt x="2666540" y="0"/>
                </a:moveTo>
                <a:cubicBezTo>
                  <a:pt x="2589962" y="25525"/>
                  <a:pt x="2663246" y="3862"/>
                  <a:pt x="2524036" y="23750"/>
                </a:cubicBezTo>
                <a:cubicBezTo>
                  <a:pt x="2504055" y="26605"/>
                  <a:pt x="2484518" y="32015"/>
                  <a:pt x="2464660" y="35626"/>
                </a:cubicBezTo>
                <a:cubicBezTo>
                  <a:pt x="2372695" y="52347"/>
                  <a:pt x="2420600" y="38437"/>
                  <a:pt x="2357782" y="59376"/>
                </a:cubicBezTo>
                <a:cubicBezTo>
                  <a:pt x="2345907" y="71251"/>
                  <a:pt x="2324917" y="78436"/>
                  <a:pt x="2322156" y="95002"/>
                </a:cubicBezTo>
                <a:cubicBezTo>
                  <a:pt x="2308921" y="174412"/>
                  <a:pt x="2321318" y="197223"/>
                  <a:pt x="2369657" y="237506"/>
                </a:cubicBezTo>
                <a:cubicBezTo>
                  <a:pt x="2380621" y="246643"/>
                  <a:pt x="2393408" y="253340"/>
                  <a:pt x="2405283" y="261257"/>
                </a:cubicBezTo>
                <a:cubicBezTo>
                  <a:pt x="2417158" y="257299"/>
                  <a:pt x="2435311" y="260578"/>
                  <a:pt x="2440909" y="249382"/>
                </a:cubicBezTo>
                <a:cubicBezTo>
                  <a:pt x="2451803" y="227594"/>
                  <a:pt x="2400212" y="182666"/>
                  <a:pt x="2393408" y="178130"/>
                </a:cubicBezTo>
                <a:cubicBezTo>
                  <a:pt x="2382993" y="171186"/>
                  <a:pt x="2369818" y="169693"/>
                  <a:pt x="2357782" y="166254"/>
                </a:cubicBezTo>
                <a:cubicBezTo>
                  <a:pt x="2308185" y="152083"/>
                  <a:pt x="2295008" y="151834"/>
                  <a:pt x="2239028" y="142504"/>
                </a:cubicBezTo>
                <a:cubicBezTo>
                  <a:pt x="2136109" y="146462"/>
                  <a:pt x="2032719" y="143781"/>
                  <a:pt x="1930270" y="154379"/>
                </a:cubicBezTo>
                <a:cubicBezTo>
                  <a:pt x="1868817" y="160736"/>
                  <a:pt x="1897602" y="228562"/>
                  <a:pt x="1906519" y="261257"/>
                </a:cubicBezTo>
                <a:cubicBezTo>
                  <a:pt x="1914774" y="291525"/>
                  <a:pt x="1939578" y="326839"/>
                  <a:pt x="1965896" y="344384"/>
                </a:cubicBezTo>
                <a:cubicBezTo>
                  <a:pt x="1976311" y="351328"/>
                  <a:pt x="1989486" y="352820"/>
                  <a:pt x="2001522" y="356259"/>
                </a:cubicBezTo>
                <a:cubicBezTo>
                  <a:pt x="2105901" y="386082"/>
                  <a:pt x="1999230" y="351538"/>
                  <a:pt x="2084649" y="380010"/>
                </a:cubicBezTo>
                <a:cubicBezTo>
                  <a:pt x="2124233" y="376052"/>
                  <a:pt x="2165662" y="380715"/>
                  <a:pt x="2203402" y="368135"/>
                </a:cubicBezTo>
                <a:cubicBezTo>
                  <a:pt x="2218885" y="362974"/>
                  <a:pt x="2172222" y="356259"/>
                  <a:pt x="2155901" y="356259"/>
                </a:cubicBezTo>
                <a:cubicBezTo>
                  <a:pt x="2084539" y="356259"/>
                  <a:pt x="2013397" y="364176"/>
                  <a:pt x="1942145" y="368135"/>
                </a:cubicBezTo>
                <a:cubicBezTo>
                  <a:pt x="1906519" y="395844"/>
                  <a:pt x="1872820" y="426226"/>
                  <a:pt x="1835267" y="451262"/>
                </a:cubicBezTo>
                <a:cubicBezTo>
                  <a:pt x="1751288" y="507248"/>
                  <a:pt x="1855274" y="436972"/>
                  <a:pt x="1752140" y="510639"/>
                </a:cubicBezTo>
                <a:cubicBezTo>
                  <a:pt x="1713674" y="538115"/>
                  <a:pt x="1713505" y="530875"/>
                  <a:pt x="1680888" y="570015"/>
                </a:cubicBezTo>
                <a:cubicBezTo>
                  <a:pt x="1671751" y="580979"/>
                  <a:pt x="1665054" y="593766"/>
                  <a:pt x="1657137" y="605641"/>
                </a:cubicBezTo>
                <a:cubicBezTo>
                  <a:pt x="1665054" y="633350"/>
                  <a:pt x="1668000" y="662993"/>
                  <a:pt x="1680888" y="688769"/>
                </a:cubicBezTo>
                <a:cubicBezTo>
                  <a:pt x="1681131" y="689255"/>
                  <a:pt x="1745845" y="748862"/>
                  <a:pt x="1740265" y="760021"/>
                </a:cubicBezTo>
                <a:cubicBezTo>
                  <a:pt x="1734667" y="771217"/>
                  <a:pt x="1716914" y="750600"/>
                  <a:pt x="1704639" y="748145"/>
                </a:cubicBezTo>
                <a:cubicBezTo>
                  <a:pt x="1677192" y="742656"/>
                  <a:pt x="1649220" y="740228"/>
                  <a:pt x="1621511" y="736270"/>
                </a:cubicBezTo>
                <a:cubicBezTo>
                  <a:pt x="1609636" y="732312"/>
                  <a:pt x="1598403" y="724395"/>
                  <a:pt x="1585886" y="724395"/>
                </a:cubicBezTo>
                <a:cubicBezTo>
                  <a:pt x="1450695" y="724395"/>
                  <a:pt x="1411444" y="732350"/>
                  <a:pt x="1300878" y="748145"/>
                </a:cubicBezTo>
                <a:cubicBezTo>
                  <a:pt x="1251535" y="764594"/>
                  <a:pt x="1241229" y="754834"/>
                  <a:pt x="1289002" y="831272"/>
                </a:cubicBezTo>
                <a:cubicBezTo>
                  <a:pt x="1296566" y="843375"/>
                  <a:pt x="1313014" y="846727"/>
                  <a:pt x="1324628" y="855023"/>
                </a:cubicBezTo>
                <a:cubicBezTo>
                  <a:pt x="1340734" y="866527"/>
                  <a:pt x="1354945" y="880829"/>
                  <a:pt x="1372130" y="890649"/>
                </a:cubicBezTo>
                <a:cubicBezTo>
                  <a:pt x="1385378" y="898219"/>
                  <a:pt x="1444978" y="911830"/>
                  <a:pt x="1455257" y="914400"/>
                </a:cubicBezTo>
                <a:cubicBezTo>
                  <a:pt x="1413346" y="917019"/>
                  <a:pt x="1224462" y="925758"/>
                  <a:pt x="1158374" y="938150"/>
                </a:cubicBezTo>
                <a:cubicBezTo>
                  <a:pt x="1130050" y="943461"/>
                  <a:pt x="1103092" y="954476"/>
                  <a:pt x="1075247" y="961901"/>
                </a:cubicBezTo>
                <a:cubicBezTo>
                  <a:pt x="927767" y="1001230"/>
                  <a:pt x="1031184" y="966550"/>
                  <a:pt x="885241" y="1021278"/>
                </a:cubicBezTo>
                <a:cubicBezTo>
                  <a:pt x="869407" y="1033153"/>
                  <a:pt x="852635" y="1043871"/>
                  <a:pt x="837740" y="1056904"/>
                </a:cubicBezTo>
                <a:cubicBezTo>
                  <a:pt x="820888" y="1071649"/>
                  <a:pt x="808153" y="1090970"/>
                  <a:pt x="790239" y="1104405"/>
                </a:cubicBezTo>
                <a:cubicBezTo>
                  <a:pt x="776077" y="1115027"/>
                  <a:pt x="758571" y="1120239"/>
                  <a:pt x="742737" y="1128156"/>
                </a:cubicBezTo>
                <a:cubicBezTo>
                  <a:pt x="734820" y="1140031"/>
                  <a:pt x="728124" y="1152818"/>
                  <a:pt x="718987" y="1163782"/>
                </a:cubicBezTo>
                <a:cubicBezTo>
                  <a:pt x="708236" y="1176684"/>
                  <a:pt x="685736" y="1182783"/>
                  <a:pt x="683361" y="1199408"/>
                </a:cubicBezTo>
                <a:cubicBezTo>
                  <a:pt x="680857" y="1216933"/>
                  <a:pt x="692949" y="1236288"/>
                  <a:pt x="707111" y="1246909"/>
                </a:cubicBezTo>
                <a:cubicBezTo>
                  <a:pt x="737793" y="1269921"/>
                  <a:pt x="828627" y="1277840"/>
                  <a:pt x="861491" y="1282535"/>
                </a:cubicBezTo>
                <a:cubicBezTo>
                  <a:pt x="845657" y="1290452"/>
                  <a:pt x="830783" y="1300687"/>
                  <a:pt x="813989" y="1306285"/>
                </a:cubicBezTo>
                <a:cubicBezTo>
                  <a:pt x="724114" y="1336243"/>
                  <a:pt x="738145" y="1287128"/>
                  <a:pt x="635860" y="1389413"/>
                </a:cubicBezTo>
                <a:lnTo>
                  <a:pt x="564608" y="1460665"/>
                </a:lnTo>
                <a:cubicBezTo>
                  <a:pt x="554390" y="1491317"/>
                  <a:pt x="537311" y="1522911"/>
                  <a:pt x="564608" y="1555667"/>
                </a:cubicBezTo>
                <a:cubicBezTo>
                  <a:pt x="575057" y="1568205"/>
                  <a:pt x="596416" y="1563059"/>
                  <a:pt x="612109" y="1567543"/>
                </a:cubicBezTo>
                <a:cubicBezTo>
                  <a:pt x="624145" y="1570982"/>
                  <a:pt x="635860" y="1575460"/>
                  <a:pt x="647735" y="1579418"/>
                </a:cubicBezTo>
                <a:cubicBezTo>
                  <a:pt x="623984" y="1587335"/>
                  <a:pt x="597314" y="1589282"/>
                  <a:pt x="576483" y="1603169"/>
                </a:cubicBezTo>
                <a:cubicBezTo>
                  <a:pt x="564608" y="1611086"/>
                  <a:pt x="553622" y="1620536"/>
                  <a:pt x="540857" y="1626919"/>
                </a:cubicBezTo>
                <a:cubicBezTo>
                  <a:pt x="529661" y="1632517"/>
                  <a:pt x="516427" y="1633197"/>
                  <a:pt x="505231" y="1638795"/>
                </a:cubicBezTo>
                <a:cubicBezTo>
                  <a:pt x="484586" y="1649117"/>
                  <a:pt x="465646" y="1662546"/>
                  <a:pt x="445854" y="1674421"/>
                </a:cubicBezTo>
                <a:cubicBezTo>
                  <a:pt x="437937" y="1686296"/>
                  <a:pt x="431241" y="1699082"/>
                  <a:pt x="422104" y="1710046"/>
                </a:cubicBezTo>
                <a:cubicBezTo>
                  <a:pt x="370633" y="1771811"/>
                  <a:pt x="405341" y="1722719"/>
                  <a:pt x="350852" y="1769423"/>
                </a:cubicBezTo>
                <a:cubicBezTo>
                  <a:pt x="333850" y="1783996"/>
                  <a:pt x="319184" y="1801090"/>
                  <a:pt x="303350" y="1816924"/>
                </a:cubicBezTo>
                <a:cubicBezTo>
                  <a:pt x="267020" y="1925917"/>
                  <a:pt x="277109" y="1863265"/>
                  <a:pt x="291475" y="2006930"/>
                </a:cubicBezTo>
                <a:cubicBezTo>
                  <a:pt x="255849" y="2010888"/>
                  <a:pt x="218857" y="2008263"/>
                  <a:pt x="184597" y="2018805"/>
                </a:cubicBezTo>
                <a:cubicBezTo>
                  <a:pt x="165680" y="2024626"/>
                  <a:pt x="153880" y="2043941"/>
                  <a:pt x="137096" y="2054431"/>
                </a:cubicBezTo>
                <a:cubicBezTo>
                  <a:pt x="6680" y="2135942"/>
                  <a:pt x="176667" y="2012879"/>
                  <a:pt x="42093" y="2113808"/>
                </a:cubicBezTo>
                <a:cubicBezTo>
                  <a:pt x="34176" y="2125683"/>
                  <a:pt x="20689" y="2135355"/>
                  <a:pt x="18343" y="2149433"/>
                </a:cubicBezTo>
                <a:cubicBezTo>
                  <a:pt x="0" y="2259493"/>
                  <a:pt x="59163" y="2127167"/>
                  <a:pt x="18343" y="2208810"/>
                </a:cubicBez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1943200" y="2217614"/>
            <a:ext cx="2666540" cy="2259493"/>
          </a:xfrm>
          <a:custGeom>
            <a:avLst/>
            <a:gdLst>
              <a:gd name="connsiteX0" fmla="*/ 2666540 w 2666540"/>
              <a:gd name="connsiteY0" fmla="*/ 0 h 2259493"/>
              <a:gd name="connsiteX1" fmla="*/ 2524036 w 2666540"/>
              <a:gd name="connsiteY1" fmla="*/ 23750 h 2259493"/>
              <a:gd name="connsiteX2" fmla="*/ 2464660 w 2666540"/>
              <a:gd name="connsiteY2" fmla="*/ 35626 h 2259493"/>
              <a:gd name="connsiteX3" fmla="*/ 2357782 w 2666540"/>
              <a:gd name="connsiteY3" fmla="*/ 59376 h 2259493"/>
              <a:gd name="connsiteX4" fmla="*/ 2322156 w 2666540"/>
              <a:gd name="connsiteY4" fmla="*/ 95002 h 2259493"/>
              <a:gd name="connsiteX5" fmla="*/ 2369657 w 2666540"/>
              <a:gd name="connsiteY5" fmla="*/ 237506 h 2259493"/>
              <a:gd name="connsiteX6" fmla="*/ 2405283 w 2666540"/>
              <a:gd name="connsiteY6" fmla="*/ 261257 h 2259493"/>
              <a:gd name="connsiteX7" fmla="*/ 2440909 w 2666540"/>
              <a:gd name="connsiteY7" fmla="*/ 249382 h 2259493"/>
              <a:gd name="connsiteX8" fmla="*/ 2393408 w 2666540"/>
              <a:gd name="connsiteY8" fmla="*/ 178130 h 2259493"/>
              <a:gd name="connsiteX9" fmla="*/ 2357782 w 2666540"/>
              <a:gd name="connsiteY9" fmla="*/ 166254 h 2259493"/>
              <a:gd name="connsiteX10" fmla="*/ 2239028 w 2666540"/>
              <a:gd name="connsiteY10" fmla="*/ 142504 h 2259493"/>
              <a:gd name="connsiteX11" fmla="*/ 1930270 w 2666540"/>
              <a:gd name="connsiteY11" fmla="*/ 154379 h 2259493"/>
              <a:gd name="connsiteX12" fmla="*/ 1906519 w 2666540"/>
              <a:gd name="connsiteY12" fmla="*/ 261257 h 2259493"/>
              <a:gd name="connsiteX13" fmla="*/ 1965896 w 2666540"/>
              <a:gd name="connsiteY13" fmla="*/ 344384 h 2259493"/>
              <a:gd name="connsiteX14" fmla="*/ 2001522 w 2666540"/>
              <a:gd name="connsiteY14" fmla="*/ 356259 h 2259493"/>
              <a:gd name="connsiteX15" fmla="*/ 2084649 w 2666540"/>
              <a:gd name="connsiteY15" fmla="*/ 380010 h 2259493"/>
              <a:gd name="connsiteX16" fmla="*/ 2203402 w 2666540"/>
              <a:gd name="connsiteY16" fmla="*/ 368135 h 2259493"/>
              <a:gd name="connsiteX17" fmla="*/ 2155901 w 2666540"/>
              <a:gd name="connsiteY17" fmla="*/ 356259 h 2259493"/>
              <a:gd name="connsiteX18" fmla="*/ 1942145 w 2666540"/>
              <a:gd name="connsiteY18" fmla="*/ 368135 h 2259493"/>
              <a:gd name="connsiteX19" fmla="*/ 1835267 w 2666540"/>
              <a:gd name="connsiteY19" fmla="*/ 451262 h 2259493"/>
              <a:gd name="connsiteX20" fmla="*/ 1752140 w 2666540"/>
              <a:gd name="connsiteY20" fmla="*/ 510639 h 2259493"/>
              <a:gd name="connsiteX21" fmla="*/ 1680888 w 2666540"/>
              <a:gd name="connsiteY21" fmla="*/ 570015 h 2259493"/>
              <a:gd name="connsiteX22" fmla="*/ 1657137 w 2666540"/>
              <a:gd name="connsiteY22" fmla="*/ 605641 h 2259493"/>
              <a:gd name="connsiteX23" fmla="*/ 1680888 w 2666540"/>
              <a:gd name="connsiteY23" fmla="*/ 688769 h 2259493"/>
              <a:gd name="connsiteX24" fmla="*/ 1740265 w 2666540"/>
              <a:gd name="connsiteY24" fmla="*/ 760021 h 2259493"/>
              <a:gd name="connsiteX25" fmla="*/ 1704639 w 2666540"/>
              <a:gd name="connsiteY25" fmla="*/ 748145 h 2259493"/>
              <a:gd name="connsiteX26" fmla="*/ 1621511 w 2666540"/>
              <a:gd name="connsiteY26" fmla="*/ 736270 h 2259493"/>
              <a:gd name="connsiteX27" fmla="*/ 1585886 w 2666540"/>
              <a:gd name="connsiteY27" fmla="*/ 724395 h 2259493"/>
              <a:gd name="connsiteX28" fmla="*/ 1300878 w 2666540"/>
              <a:gd name="connsiteY28" fmla="*/ 748145 h 2259493"/>
              <a:gd name="connsiteX29" fmla="*/ 1289002 w 2666540"/>
              <a:gd name="connsiteY29" fmla="*/ 831272 h 2259493"/>
              <a:gd name="connsiteX30" fmla="*/ 1324628 w 2666540"/>
              <a:gd name="connsiteY30" fmla="*/ 855023 h 2259493"/>
              <a:gd name="connsiteX31" fmla="*/ 1372130 w 2666540"/>
              <a:gd name="connsiteY31" fmla="*/ 890649 h 2259493"/>
              <a:gd name="connsiteX32" fmla="*/ 1455257 w 2666540"/>
              <a:gd name="connsiteY32" fmla="*/ 914400 h 2259493"/>
              <a:gd name="connsiteX33" fmla="*/ 1158374 w 2666540"/>
              <a:gd name="connsiteY33" fmla="*/ 938150 h 2259493"/>
              <a:gd name="connsiteX34" fmla="*/ 1075247 w 2666540"/>
              <a:gd name="connsiteY34" fmla="*/ 961901 h 2259493"/>
              <a:gd name="connsiteX35" fmla="*/ 885241 w 2666540"/>
              <a:gd name="connsiteY35" fmla="*/ 1021278 h 2259493"/>
              <a:gd name="connsiteX36" fmla="*/ 837740 w 2666540"/>
              <a:gd name="connsiteY36" fmla="*/ 1056904 h 2259493"/>
              <a:gd name="connsiteX37" fmla="*/ 790239 w 2666540"/>
              <a:gd name="connsiteY37" fmla="*/ 1104405 h 2259493"/>
              <a:gd name="connsiteX38" fmla="*/ 742737 w 2666540"/>
              <a:gd name="connsiteY38" fmla="*/ 1128156 h 2259493"/>
              <a:gd name="connsiteX39" fmla="*/ 718987 w 2666540"/>
              <a:gd name="connsiteY39" fmla="*/ 1163782 h 2259493"/>
              <a:gd name="connsiteX40" fmla="*/ 683361 w 2666540"/>
              <a:gd name="connsiteY40" fmla="*/ 1199408 h 2259493"/>
              <a:gd name="connsiteX41" fmla="*/ 707111 w 2666540"/>
              <a:gd name="connsiteY41" fmla="*/ 1246909 h 2259493"/>
              <a:gd name="connsiteX42" fmla="*/ 861491 w 2666540"/>
              <a:gd name="connsiteY42" fmla="*/ 1282535 h 2259493"/>
              <a:gd name="connsiteX43" fmla="*/ 813989 w 2666540"/>
              <a:gd name="connsiteY43" fmla="*/ 1306285 h 2259493"/>
              <a:gd name="connsiteX44" fmla="*/ 635860 w 2666540"/>
              <a:gd name="connsiteY44" fmla="*/ 1389413 h 2259493"/>
              <a:gd name="connsiteX45" fmla="*/ 564608 w 2666540"/>
              <a:gd name="connsiteY45" fmla="*/ 1460665 h 2259493"/>
              <a:gd name="connsiteX46" fmla="*/ 564608 w 2666540"/>
              <a:gd name="connsiteY46" fmla="*/ 1555667 h 2259493"/>
              <a:gd name="connsiteX47" fmla="*/ 612109 w 2666540"/>
              <a:gd name="connsiteY47" fmla="*/ 1567543 h 2259493"/>
              <a:gd name="connsiteX48" fmla="*/ 647735 w 2666540"/>
              <a:gd name="connsiteY48" fmla="*/ 1579418 h 2259493"/>
              <a:gd name="connsiteX49" fmla="*/ 576483 w 2666540"/>
              <a:gd name="connsiteY49" fmla="*/ 1603169 h 2259493"/>
              <a:gd name="connsiteX50" fmla="*/ 540857 w 2666540"/>
              <a:gd name="connsiteY50" fmla="*/ 1626919 h 2259493"/>
              <a:gd name="connsiteX51" fmla="*/ 505231 w 2666540"/>
              <a:gd name="connsiteY51" fmla="*/ 1638795 h 2259493"/>
              <a:gd name="connsiteX52" fmla="*/ 445854 w 2666540"/>
              <a:gd name="connsiteY52" fmla="*/ 1674421 h 2259493"/>
              <a:gd name="connsiteX53" fmla="*/ 422104 w 2666540"/>
              <a:gd name="connsiteY53" fmla="*/ 1710046 h 2259493"/>
              <a:gd name="connsiteX54" fmla="*/ 350852 w 2666540"/>
              <a:gd name="connsiteY54" fmla="*/ 1769423 h 2259493"/>
              <a:gd name="connsiteX55" fmla="*/ 303350 w 2666540"/>
              <a:gd name="connsiteY55" fmla="*/ 1816924 h 2259493"/>
              <a:gd name="connsiteX56" fmla="*/ 291475 w 2666540"/>
              <a:gd name="connsiteY56" fmla="*/ 2006930 h 2259493"/>
              <a:gd name="connsiteX57" fmla="*/ 184597 w 2666540"/>
              <a:gd name="connsiteY57" fmla="*/ 2018805 h 2259493"/>
              <a:gd name="connsiteX58" fmla="*/ 137096 w 2666540"/>
              <a:gd name="connsiteY58" fmla="*/ 2054431 h 2259493"/>
              <a:gd name="connsiteX59" fmla="*/ 42093 w 2666540"/>
              <a:gd name="connsiteY59" fmla="*/ 2113808 h 2259493"/>
              <a:gd name="connsiteX60" fmla="*/ 18343 w 2666540"/>
              <a:gd name="connsiteY60" fmla="*/ 2149433 h 2259493"/>
              <a:gd name="connsiteX61" fmla="*/ 18343 w 2666540"/>
              <a:gd name="connsiteY61" fmla="*/ 2208810 h 225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666540" h="2259493">
                <a:moveTo>
                  <a:pt x="2666540" y="0"/>
                </a:moveTo>
                <a:cubicBezTo>
                  <a:pt x="2589962" y="25525"/>
                  <a:pt x="2663246" y="3862"/>
                  <a:pt x="2524036" y="23750"/>
                </a:cubicBezTo>
                <a:cubicBezTo>
                  <a:pt x="2504055" y="26605"/>
                  <a:pt x="2484518" y="32015"/>
                  <a:pt x="2464660" y="35626"/>
                </a:cubicBezTo>
                <a:cubicBezTo>
                  <a:pt x="2372695" y="52347"/>
                  <a:pt x="2420600" y="38437"/>
                  <a:pt x="2357782" y="59376"/>
                </a:cubicBezTo>
                <a:cubicBezTo>
                  <a:pt x="2345907" y="71251"/>
                  <a:pt x="2324917" y="78436"/>
                  <a:pt x="2322156" y="95002"/>
                </a:cubicBezTo>
                <a:cubicBezTo>
                  <a:pt x="2308921" y="174412"/>
                  <a:pt x="2321318" y="197223"/>
                  <a:pt x="2369657" y="237506"/>
                </a:cubicBezTo>
                <a:cubicBezTo>
                  <a:pt x="2380621" y="246643"/>
                  <a:pt x="2393408" y="253340"/>
                  <a:pt x="2405283" y="261257"/>
                </a:cubicBezTo>
                <a:cubicBezTo>
                  <a:pt x="2417158" y="257299"/>
                  <a:pt x="2435311" y="260578"/>
                  <a:pt x="2440909" y="249382"/>
                </a:cubicBezTo>
                <a:cubicBezTo>
                  <a:pt x="2451803" y="227594"/>
                  <a:pt x="2400212" y="182666"/>
                  <a:pt x="2393408" y="178130"/>
                </a:cubicBezTo>
                <a:cubicBezTo>
                  <a:pt x="2382993" y="171186"/>
                  <a:pt x="2369818" y="169693"/>
                  <a:pt x="2357782" y="166254"/>
                </a:cubicBezTo>
                <a:cubicBezTo>
                  <a:pt x="2308185" y="152083"/>
                  <a:pt x="2295008" y="151834"/>
                  <a:pt x="2239028" y="142504"/>
                </a:cubicBezTo>
                <a:cubicBezTo>
                  <a:pt x="2136109" y="146462"/>
                  <a:pt x="2032719" y="143781"/>
                  <a:pt x="1930270" y="154379"/>
                </a:cubicBezTo>
                <a:cubicBezTo>
                  <a:pt x="1868817" y="160736"/>
                  <a:pt x="1897602" y="228562"/>
                  <a:pt x="1906519" y="261257"/>
                </a:cubicBezTo>
                <a:cubicBezTo>
                  <a:pt x="1914774" y="291525"/>
                  <a:pt x="1939578" y="326839"/>
                  <a:pt x="1965896" y="344384"/>
                </a:cubicBezTo>
                <a:cubicBezTo>
                  <a:pt x="1976311" y="351328"/>
                  <a:pt x="1989486" y="352820"/>
                  <a:pt x="2001522" y="356259"/>
                </a:cubicBezTo>
                <a:cubicBezTo>
                  <a:pt x="2105901" y="386082"/>
                  <a:pt x="1999230" y="351538"/>
                  <a:pt x="2084649" y="380010"/>
                </a:cubicBezTo>
                <a:cubicBezTo>
                  <a:pt x="2124233" y="376052"/>
                  <a:pt x="2165662" y="380715"/>
                  <a:pt x="2203402" y="368135"/>
                </a:cubicBezTo>
                <a:cubicBezTo>
                  <a:pt x="2218885" y="362974"/>
                  <a:pt x="2172222" y="356259"/>
                  <a:pt x="2155901" y="356259"/>
                </a:cubicBezTo>
                <a:cubicBezTo>
                  <a:pt x="2084539" y="356259"/>
                  <a:pt x="2013397" y="364176"/>
                  <a:pt x="1942145" y="368135"/>
                </a:cubicBezTo>
                <a:cubicBezTo>
                  <a:pt x="1906519" y="395844"/>
                  <a:pt x="1872820" y="426226"/>
                  <a:pt x="1835267" y="451262"/>
                </a:cubicBezTo>
                <a:cubicBezTo>
                  <a:pt x="1751288" y="507248"/>
                  <a:pt x="1855274" y="436972"/>
                  <a:pt x="1752140" y="510639"/>
                </a:cubicBezTo>
                <a:cubicBezTo>
                  <a:pt x="1713674" y="538115"/>
                  <a:pt x="1713505" y="530875"/>
                  <a:pt x="1680888" y="570015"/>
                </a:cubicBezTo>
                <a:cubicBezTo>
                  <a:pt x="1671751" y="580979"/>
                  <a:pt x="1665054" y="593766"/>
                  <a:pt x="1657137" y="605641"/>
                </a:cubicBezTo>
                <a:cubicBezTo>
                  <a:pt x="1665054" y="633350"/>
                  <a:pt x="1668000" y="662993"/>
                  <a:pt x="1680888" y="688769"/>
                </a:cubicBezTo>
                <a:cubicBezTo>
                  <a:pt x="1681131" y="689255"/>
                  <a:pt x="1745845" y="748862"/>
                  <a:pt x="1740265" y="760021"/>
                </a:cubicBezTo>
                <a:cubicBezTo>
                  <a:pt x="1734667" y="771217"/>
                  <a:pt x="1716914" y="750600"/>
                  <a:pt x="1704639" y="748145"/>
                </a:cubicBezTo>
                <a:cubicBezTo>
                  <a:pt x="1677192" y="742656"/>
                  <a:pt x="1649220" y="740228"/>
                  <a:pt x="1621511" y="736270"/>
                </a:cubicBezTo>
                <a:cubicBezTo>
                  <a:pt x="1609636" y="732312"/>
                  <a:pt x="1598403" y="724395"/>
                  <a:pt x="1585886" y="724395"/>
                </a:cubicBezTo>
                <a:cubicBezTo>
                  <a:pt x="1450695" y="724395"/>
                  <a:pt x="1411444" y="732350"/>
                  <a:pt x="1300878" y="748145"/>
                </a:cubicBezTo>
                <a:cubicBezTo>
                  <a:pt x="1251535" y="764594"/>
                  <a:pt x="1241229" y="754834"/>
                  <a:pt x="1289002" y="831272"/>
                </a:cubicBezTo>
                <a:cubicBezTo>
                  <a:pt x="1296566" y="843375"/>
                  <a:pt x="1313014" y="846727"/>
                  <a:pt x="1324628" y="855023"/>
                </a:cubicBezTo>
                <a:cubicBezTo>
                  <a:pt x="1340734" y="866527"/>
                  <a:pt x="1354945" y="880829"/>
                  <a:pt x="1372130" y="890649"/>
                </a:cubicBezTo>
                <a:cubicBezTo>
                  <a:pt x="1385378" y="898219"/>
                  <a:pt x="1444978" y="911830"/>
                  <a:pt x="1455257" y="914400"/>
                </a:cubicBezTo>
                <a:cubicBezTo>
                  <a:pt x="1413346" y="917019"/>
                  <a:pt x="1224462" y="925758"/>
                  <a:pt x="1158374" y="938150"/>
                </a:cubicBezTo>
                <a:cubicBezTo>
                  <a:pt x="1130050" y="943461"/>
                  <a:pt x="1103092" y="954476"/>
                  <a:pt x="1075247" y="961901"/>
                </a:cubicBezTo>
                <a:cubicBezTo>
                  <a:pt x="927767" y="1001230"/>
                  <a:pt x="1031184" y="966550"/>
                  <a:pt x="885241" y="1021278"/>
                </a:cubicBezTo>
                <a:cubicBezTo>
                  <a:pt x="869407" y="1033153"/>
                  <a:pt x="852635" y="1043871"/>
                  <a:pt x="837740" y="1056904"/>
                </a:cubicBezTo>
                <a:cubicBezTo>
                  <a:pt x="820888" y="1071649"/>
                  <a:pt x="808153" y="1090970"/>
                  <a:pt x="790239" y="1104405"/>
                </a:cubicBezTo>
                <a:cubicBezTo>
                  <a:pt x="776077" y="1115027"/>
                  <a:pt x="758571" y="1120239"/>
                  <a:pt x="742737" y="1128156"/>
                </a:cubicBezTo>
                <a:cubicBezTo>
                  <a:pt x="734820" y="1140031"/>
                  <a:pt x="728124" y="1152818"/>
                  <a:pt x="718987" y="1163782"/>
                </a:cubicBezTo>
                <a:cubicBezTo>
                  <a:pt x="708236" y="1176684"/>
                  <a:pt x="685736" y="1182783"/>
                  <a:pt x="683361" y="1199408"/>
                </a:cubicBezTo>
                <a:cubicBezTo>
                  <a:pt x="680857" y="1216933"/>
                  <a:pt x="692949" y="1236288"/>
                  <a:pt x="707111" y="1246909"/>
                </a:cubicBezTo>
                <a:cubicBezTo>
                  <a:pt x="737793" y="1269921"/>
                  <a:pt x="828627" y="1277840"/>
                  <a:pt x="861491" y="1282535"/>
                </a:cubicBezTo>
                <a:cubicBezTo>
                  <a:pt x="845657" y="1290452"/>
                  <a:pt x="830783" y="1300687"/>
                  <a:pt x="813989" y="1306285"/>
                </a:cubicBezTo>
                <a:cubicBezTo>
                  <a:pt x="724114" y="1336243"/>
                  <a:pt x="738145" y="1287128"/>
                  <a:pt x="635860" y="1389413"/>
                </a:cubicBezTo>
                <a:lnTo>
                  <a:pt x="564608" y="1460665"/>
                </a:lnTo>
                <a:cubicBezTo>
                  <a:pt x="554390" y="1491317"/>
                  <a:pt x="537311" y="1522911"/>
                  <a:pt x="564608" y="1555667"/>
                </a:cubicBezTo>
                <a:cubicBezTo>
                  <a:pt x="575057" y="1568205"/>
                  <a:pt x="596416" y="1563059"/>
                  <a:pt x="612109" y="1567543"/>
                </a:cubicBezTo>
                <a:cubicBezTo>
                  <a:pt x="624145" y="1570982"/>
                  <a:pt x="635860" y="1575460"/>
                  <a:pt x="647735" y="1579418"/>
                </a:cubicBezTo>
                <a:cubicBezTo>
                  <a:pt x="623984" y="1587335"/>
                  <a:pt x="597314" y="1589282"/>
                  <a:pt x="576483" y="1603169"/>
                </a:cubicBezTo>
                <a:cubicBezTo>
                  <a:pt x="564608" y="1611086"/>
                  <a:pt x="553622" y="1620536"/>
                  <a:pt x="540857" y="1626919"/>
                </a:cubicBezTo>
                <a:cubicBezTo>
                  <a:pt x="529661" y="1632517"/>
                  <a:pt x="516427" y="1633197"/>
                  <a:pt x="505231" y="1638795"/>
                </a:cubicBezTo>
                <a:cubicBezTo>
                  <a:pt x="484586" y="1649117"/>
                  <a:pt x="465646" y="1662546"/>
                  <a:pt x="445854" y="1674421"/>
                </a:cubicBezTo>
                <a:cubicBezTo>
                  <a:pt x="437937" y="1686296"/>
                  <a:pt x="431241" y="1699082"/>
                  <a:pt x="422104" y="1710046"/>
                </a:cubicBezTo>
                <a:cubicBezTo>
                  <a:pt x="370633" y="1771811"/>
                  <a:pt x="405341" y="1722719"/>
                  <a:pt x="350852" y="1769423"/>
                </a:cubicBezTo>
                <a:cubicBezTo>
                  <a:pt x="333850" y="1783996"/>
                  <a:pt x="319184" y="1801090"/>
                  <a:pt x="303350" y="1816924"/>
                </a:cubicBezTo>
                <a:cubicBezTo>
                  <a:pt x="267020" y="1925917"/>
                  <a:pt x="277109" y="1863265"/>
                  <a:pt x="291475" y="2006930"/>
                </a:cubicBezTo>
                <a:cubicBezTo>
                  <a:pt x="255849" y="2010888"/>
                  <a:pt x="218857" y="2008263"/>
                  <a:pt x="184597" y="2018805"/>
                </a:cubicBezTo>
                <a:cubicBezTo>
                  <a:pt x="165680" y="2024626"/>
                  <a:pt x="153880" y="2043941"/>
                  <a:pt x="137096" y="2054431"/>
                </a:cubicBezTo>
                <a:cubicBezTo>
                  <a:pt x="6680" y="2135942"/>
                  <a:pt x="176667" y="2012879"/>
                  <a:pt x="42093" y="2113808"/>
                </a:cubicBezTo>
                <a:cubicBezTo>
                  <a:pt x="34176" y="2125683"/>
                  <a:pt x="20689" y="2135355"/>
                  <a:pt x="18343" y="2149433"/>
                </a:cubicBezTo>
                <a:cubicBezTo>
                  <a:pt x="0" y="2259493"/>
                  <a:pt x="59163" y="2127167"/>
                  <a:pt x="18343" y="2208810"/>
                </a:cubicBezTo>
              </a:path>
            </a:pathLst>
          </a:cu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6623720" y="849462"/>
            <a:ext cx="1440160" cy="1440160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 rot="16200000">
            <a:off x="6804268" y="2721650"/>
            <a:ext cx="36000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209082" y="2518953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23528" y="2145606"/>
            <a:ext cx="8820472" cy="0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4017814"/>
            <a:ext cx="8820472" cy="0"/>
          </a:xfrm>
          <a:prstGeom prst="line">
            <a:avLst/>
          </a:prstGeom>
          <a:ln w="15875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7"/>
          <p:cNvSpPr>
            <a:spLocks/>
          </p:cNvSpPr>
          <p:nvPr/>
        </p:nvSpPr>
        <p:spPr bwMode="auto">
          <a:xfrm>
            <a:off x="7092280" y="2217614"/>
            <a:ext cx="1440000" cy="1800000"/>
          </a:xfrm>
          <a:custGeom>
            <a:avLst/>
            <a:gdLst/>
            <a:ahLst/>
            <a:cxnLst>
              <a:cxn ang="0">
                <a:pos x="290" y="239"/>
              </a:cxn>
              <a:cxn ang="0">
                <a:pos x="394" y="143"/>
              </a:cxn>
              <a:cxn ang="0">
                <a:pos x="478" y="79"/>
              </a:cxn>
              <a:cxn ang="0">
                <a:pos x="562" y="15"/>
              </a:cxn>
              <a:cxn ang="0">
                <a:pos x="502" y="3"/>
              </a:cxn>
              <a:cxn ang="0">
                <a:pos x="430" y="35"/>
              </a:cxn>
              <a:cxn ang="0">
                <a:pos x="362" y="79"/>
              </a:cxn>
              <a:cxn ang="0">
                <a:pos x="242" y="187"/>
              </a:cxn>
              <a:cxn ang="0">
                <a:pos x="98" y="347"/>
              </a:cxn>
              <a:cxn ang="0">
                <a:pos x="2" y="511"/>
              </a:cxn>
              <a:cxn ang="0">
                <a:pos x="110" y="411"/>
              </a:cxn>
              <a:cxn ang="0">
                <a:pos x="194" y="323"/>
              </a:cxn>
              <a:cxn ang="0">
                <a:pos x="290" y="239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7797" y="791141"/>
            <a:ext cx="809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Механизм возникновения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3900D9-C107-4D64-91BB-3EACCFE938B1}"/>
              </a:ext>
            </a:extLst>
          </p:cNvPr>
          <p:cNvSpPr txBox="1"/>
          <p:nvPr/>
        </p:nvSpPr>
        <p:spPr>
          <a:xfrm>
            <a:off x="676139" y="4402373"/>
            <a:ext cx="503886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Отрыв вращается в сторону вращения ротора со скоростью 40 -</a:t>
            </a:r>
            <a:r>
              <a:rPr lang="en-US" dirty="0"/>
              <a:t> </a:t>
            </a:r>
            <a:r>
              <a:rPr lang="ru-RU" dirty="0"/>
              <a:t>60%</a:t>
            </a:r>
            <a:r>
              <a:rPr lang="en-US" dirty="0"/>
              <a:t>U</a:t>
            </a: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Срывных зон может быть несколько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Размеры зон зависят от относительного диаметра втулки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7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353"/>
    </mc:Choice>
    <mc:Fallback xmlns="">
      <p:transition spd="slow" advTm="438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Вращающийся срыв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20253" y="3884488"/>
            <a:ext cx="809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СПОСОБ УМЕНЬШЕНИЯ ПОТЕРЬ – ЩЕЛЕВОЙ ПЕРЕПУСК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45808" y="4180952"/>
            <a:ext cx="2473960" cy="1336675"/>
            <a:chOff x="1089606" y="4816341"/>
            <a:chExt cx="2473960" cy="1336675"/>
          </a:xfrm>
        </p:grpSpPr>
        <p:pic>
          <p:nvPicPr>
            <p:cNvPr id="40" name="Рисунок 39" descr="http://files.studfiles.ru/2706/247/html_or3CZKxa3C.oUfv/htmlconvd-t_AUNM_html_m13700a7.gif"/>
            <p:cNvPicPr/>
            <p:nvPr/>
          </p:nvPicPr>
          <p:blipFill>
            <a:blip r:embed="rId4" cstate="print"/>
            <a:srcRect r="55267" b="32030"/>
            <a:stretch>
              <a:fillRect/>
            </a:stretch>
          </p:blipFill>
          <p:spPr bwMode="auto">
            <a:xfrm>
              <a:off x="1089606" y="4816341"/>
              <a:ext cx="247396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Полилиния 1"/>
            <p:cNvSpPr/>
            <p:nvPr/>
          </p:nvSpPr>
          <p:spPr>
            <a:xfrm>
              <a:off x="1959699" y="5007629"/>
              <a:ext cx="578928" cy="506067"/>
            </a:xfrm>
            <a:custGeom>
              <a:avLst/>
              <a:gdLst>
                <a:gd name="connsiteX0" fmla="*/ 374068 w 578928"/>
                <a:gd name="connsiteY0" fmla="*/ 506067 h 506067"/>
                <a:gd name="connsiteX1" fmla="*/ 578785 w 578928"/>
                <a:gd name="connsiteY1" fmla="*/ 192168 h 506067"/>
                <a:gd name="connsiteX2" fmla="*/ 346773 w 578928"/>
                <a:gd name="connsiteY2" fmla="*/ 28395 h 506067"/>
                <a:gd name="connsiteX3" fmla="*/ 5579 w 578928"/>
                <a:gd name="connsiteY3" fmla="*/ 42043 h 506067"/>
                <a:gd name="connsiteX4" fmla="*/ 142056 w 578928"/>
                <a:gd name="connsiteY4" fmla="*/ 437828 h 50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28" h="506067">
                  <a:moveTo>
                    <a:pt x="374068" y="506067"/>
                  </a:moveTo>
                  <a:cubicBezTo>
                    <a:pt x="478701" y="388923"/>
                    <a:pt x="583334" y="271780"/>
                    <a:pt x="578785" y="192168"/>
                  </a:cubicBezTo>
                  <a:cubicBezTo>
                    <a:pt x="574236" y="112556"/>
                    <a:pt x="442307" y="53416"/>
                    <a:pt x="346773" y="28395"/>
                  </a:cubicBezTo>
                  <a:cubicBezTo>
                    <a:pt x="251239" y="3374"/>
                    <a:pt x="39698" y="-26196"/>
                    <a:pt x="5579" y="42043"/>
                  </a:cubicBezTo>
                  <a:cubicBezTo>
                    <a:pt x="-28540" y="110282"/>
                    <a:pt x="103387" y="383237"/>
                    <a:pt x="142056" y="437828"/>
                  </a:cubicBezTo>
                </a:path>
              </a:pathLst>
            </a:cu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918368" y="4112260"/>
            <a:ext cx="2575560" cy="1336675"/>
            <a:chOff x="4838277" y="4686851"/>
            <a:chExt cx="2575560" cy="1336675"/>
          </a:xfrm>
        </p:grpSpPr>
        <p:pic>
          <p:nvPicPr>
            <p:cNvPr id="41" name="Рисунок 40" descr="http://files.studfiles.ru/2706/247/html_or3CZKxa3C.oUfv/htmlconvd-t_AUNM_html_m13700a7.gif"/>
            <p:cNvPicPr/>
            <p:nvPr/>
          </p:nvPicPr>
          <p:blipFill>
            <a:blip r:embed="rId4" cstate="print"/>
            <a:srcRect l="53484" b="32030"/>
            <a:stretch>
              <a:fillRect/>
            </a:stretch>
          </p:blipFill>
          <p:spPr bwMode="auto">
            <a:xfrm>
              <a:off x="4838277" y="4686851"/>
              <a:ext cx="2575560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Полилиния 41"/>
            <p:cNvSpPr/>
            <p:nvPr/>
          </p:nvSpPr>
          <p:spPr>
            <a:xfrm rot="398884">
              <a:off x="5621928" y="5076000"/>
              <a:ext cx="900610" cy="396000"/>
            </a:xfrm>
            <a:custGeom>
              <a:avLst/>
              <a:gdLst>
                <a:gd name="connsiteX0" fmla="*/ 374068 w 578928"/>
                <a:gd name="connsiteY0" fmla="*/ 506067 h 506067"/>
                <a:gd name="connsiteX1" fmla="*/ 578785 w 578928"/>
                <a:gd name="connsiteY1" fmla="*/ 192168 h 506067"/>
                <a:gd name="connsiteX2" fmla="*/ 346773 w 578928"/>
                <a:gd name="connsiteY2" fmla="*/ 28395 h 506067"/>
                <a:gd name="connsiteX3" fmla="*/ 5579 w 578928"/>
                <a:gd name="connsiteY3" fmla="*/ 42043 h 506067"/>
                <a:gd name="connsiteX4" fmla="*/ 142056 w 578928"/>
                <a:gd name="connsiteY4" fmla="*/ 437828 h 50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928" h="506067">
                  <a:moveTo>
                    <a:pt x="374068" y="506067"/>
                  </a:moveTo>
                  <a:cubicBezTo>
                    <a:pt x="478701" y="388923"/>
                    <a:pt x="583334" y="271780"/>
                    <a:pt x="578785" y="192168"/>
                  </a:cubicBezTo>
                  <a:cubicBezTo>
                    <a:pt x="574236" y="112556"/>
                    <a:pt x="442307" y="53416"/>
                    <a:pt x="346773" y="28395"/>
                  </a:cubicBezTo>
                  <a:cubicBezTo>
                    <a:pt x="251239" y="3374"/>
                    <a:pt x="39698" y="-26196"/>
                    <a:pt x="5579" y="42043"/>
                  </a:cubicBezTo>
                  <a:cubicBezTo>
                    <a:pt x="-28540" y="110282"/>
                    <a:pt x="103387" y="383237"/>
                    <a:pt x="142056" y="437828"/>
                  </a:cubicBezTo>
                </a:path>
              </a:pathLst>
            </a:custGeom>
            <a:ln w="317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373760" y="5410569"/>
            <a:ext cx="3876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 кольцевой щелью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67130" y="5369413"/>
            <a:ext cx="3876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 перфорацией</a:t>
            </a:r>
          </a:p>
        </p:txBody>
      </p:sp>
      <p:pic>
        <p:nvPicPr>
          <p:cNvPr id="45" name="Рисунок 44" descr="Изображение выглядит как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25707B9-1E8E-4ACA-9FFA-D61A6170F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7682" y="4223041"/>
            <a:ext cx="1726895" cy="162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38300-3C49-4A13-913B-F4DB66E1A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6450" y="1230831"/>
            <a:ext cx="4142467" cy="1963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B101B60-9782-4774-B214-EED5999C322B}"/>
                  </a:ext>
                </a:extLst>
              </p:cNvPr>
              <p:cNvSpPr/>
              <p:nvPr/>
            </p:nvSpPr>
            <p:spPr>
              <a:xfrm>
                <a:off x="2628345" y="3194000"/>
                <a:ext cx="2019338" cy="312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cap="small" dirty="0"/>
                  <a:t>Большой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cap="small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cap="small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ru-RU" sz="1400" cap="small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B101B60-9782-4774-B214-EED5999C3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45" y="3194000"/>
                <a:ext cx="2019338" cy="312521"/>
              </a:xfrm>
              <a:prstGeom prst="rect">
                <a:avLst/>
              </a:prstGeom>
              <a:blipFill>
                <a:blip r:embed="rId9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98CDEEB-A82A-4F51-B30E-9F8910F1B94E}"/>
                  </a:ext>
                </a:extLst>
              </p:cNvPr>
              <p:cNvSpPr/>
              <p:nvPr/>
            </p:nvSpPr>
            <p:spPr>
              <a:xfrm>
                <a:off x="4390263" y="3193599"/>
                <a:ext cx="2019338" cy="312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cap="small" dirty="0"/>
                  <a:t>Малый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b="0" i="1" cap="small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b="0" i="1" cap="small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endParaRPr lang="ru-RU" sz="1400" cap="small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498CDEEB-A82A-4F51-B30E-9F8910F1B9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263" y="3193599"/>
                <a:ext cx="2019338" cy="312521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F50FDB-CA89-47B2-A846-BC9168AABE51}"/>
              </a:ext>
            </a:extLst>
          </p:cNvPr>
          <p:cNvSpPr/>
          <p:nvPr/>
        </p:nvSpPr>
        <p:spPr>
          <a:xfrm>
            <a:off x="598588" y="898430"/>
            <a:ext cx="809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ВЛИЯНИЕ ОТНОСИТЕЛЬНОГО ДИАМЕТРА ВТУЛКИ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1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08"/>
    </mc:Choice>
    <mc:Fallback xmlns="">
      <p:transition spd="slow" advTm="399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Закономерности Работы многоступенчатого компрессора на нерасчетных режимах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8" y="2085443"/>
            <a:ext cx="820102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Изменение осевой скорости в многоступенчатом компрессоре: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45685" y="2735362"/>
                <a:ext cx="1976438" cy="397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  <m:r>
                            <a:rPr lang="ru-RU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ru-RU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𝑖𝑎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85" y="2735362"/>
                <a:ext cx="1976438" cy="39773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54665" y="2592375"/>
                <a:ext cx="1651991" cy="813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665" y="2592375"/>
                <a:ext cx="1651991" cy="813492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/>
          <p:cNvSpPr/>
          <p:nvPr/>
        </p:nvSpPr>
        <p:spPr>
          <a:xfrm>
            <a:off x="6542613" y="2879658"/>
            <a:ext cx="809625" cy="52620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622123" y="4353226"/>
                <a:ext cx="1899751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123" y="4353226"/>
                <a:ext cx="1899751" cy="65620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CFM56-7B компр.png"/>
          <p:cNvPicPr>
            <a:picLocks/>
          </p:cNvPicPr>
          <p:nvPr/>
        </p:nvPicPr>
        <p:blipFill rotWithShape="1">
          <a:blip r:embed="rId9" cstate="print"/>
          <a:srcRect b="39797"/>
          <a:stretch/>
        </p:blipFill>
        <p:spPr>
          <a:xfrm>
            <a:off x="2479064" y="936909"/>
            <a:ext cx="4185867" cy="13012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04641" y="740759"/>
            <a:ext cx="27317" cy="213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3904" y="698075"/>
            <a:ext cx="128053" cy="256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16820" y="1150922"/>
            <a:ext cx="27317" cy="2134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6083" y="1108238"/>
            <a:ext cx="128053" cy="256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</a:rPr>
              <a:t>i</a:t>
            </a:r>
            <a:endParaRPr lang="ru-RU" i="1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7276" y="3115416"/>
            <a:ext cx="2552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Уравнение неразрывности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0ECA5B9-B620-4898-9B36-9E7CC20E911E}"/>
              </a:ext>
            </a:extLst>
          </p:cNvPr>
          <p:cNvSpPr/>
          <p:nvPr/>
        </p:nvSpPr>
        <p:spPr>
          <a:xfrm>
            <a:off x="609597" y="5069682"/>
            <a:ext cx="8116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</a:rPr>
              <a:t>Вывод. Планы скоростей в разных ступенях меняются не одинаково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E3E7A86-12CB-414E-9F62-6C76067654B8}"/>
              </a:ext>
            </a:extLst>
          </p:cNvPr>
          <p:cNvSpPr/>
          <p:nvPr/>
        </p:nvSpPr>
        <p:spPr>
          <a:xfrm>
            <a:off x="609596" y="3852770"/>
            <a:ext cx="81163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Соотношение между окружными скоростями не меняется: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8015A0-76B3-4587-B076-70BAE9B17463}"/>
              </a:ext>
            </a:extLst>
          </p:cNvPr>
          <p:cNvSpPr/>
          <p:nvPr/>
        </p:nvSpPr>
        <p:spPr>
          <a:xfrm>
            <a:off x="609596" y="3415818"/>
            <a:ext cx="77914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Изменение осевой скорости зависит от степени повышения давления!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61"/>
    </mc:Choice>
    <mc:Fallback xmlns="">
      <p:transition spd="slow" advTm="446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FM56-7B компр.png"/>
          <p:cNvPicPr>
            <a:picLocks/>
          </p:cNvPicPr>
          <p:nvPr/>
        </p:nvPicPr>
        <p:blipFill rotWithShape="1">
          <a:blip r:embed="rId4" cstate="print"/>
          <a:srcRect b="39797"/>
          <a:stretch/>
        </p:blipFill>
        <p:spPr>
          <a:xfrm>
            <a:off x="2548030" y="1196217"/>
            <a:ext cx="4185867" cy="130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многоступенчатого компрессора на нерасчетных режимах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Работа многоступенчатого компрессора при </a:t>
            </a:r>
            <a:r>
              <a:rPr lang="ru-RU" b="1" u="sng" dirty="0"/>
              <a:t>уменьшении</a:t>
            </a:r>
            <a:r>
              <a:rPr lang="ru-RU" dirty="0"/>
              <a:t> частоты вращения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674728" y="3543802"/>
            <a:ext cx="2397053" cy="195087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71781" y="3543802"/>
            <a:ext cx="780436" cy="1951089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74728" y="5494674"/>
            <a:ext cx="3177488" cy="217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172027" y="4380418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61057" y="3751736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48691" y="5487171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5761057" y="3543802"/>
            <a:ext cx="1310725" cy="193604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168610" y="4429766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761057" y="5479843"/>
            <a:ext cx="3177488" cy="217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722572" y="5488662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7071781" y="3543802"/>
            <a:ext cx="1866764" cy="193604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852703" y="4339923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8604073" y="5312607"/>
            <a:ext cx="136058" cy="1848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463807" y="5178676"/>
            <a:ext cx="252006" cy="3215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36367" y="5192481"/>
            <a:ext cx="167236" cy="30219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928293" y="5201116"/>
            <a:ext cx="155660" cy="27278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869837" y="5114501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60290" y="5104673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70012" y="5101762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90874" y="5089625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761057" y="5479843"/>
            <a:ext cx="0" cy="6689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674291" y="5486913"/>
            <a:ext cx="0" cy="66187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681567" y="6081154"/>
            <a:ext cx="1079491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941641" y="5764136"/>
            <a:ext cx="588570" cy="285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r>
              <a:rPr lang="ru-RU" b="1" baseline="-25000" dirty="0">
                <a:solidFill>
                  <a:sysClr val="windowText" lastClr="000000"/>
                </a:solidFill>
              </a:rPr>
              <a:t>ср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071077" y="3549922"/>
            <a:ext cx="613200" cy="15051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59348" y="5033880"/>
            <a:ext cx="239705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231683" y="3549922"/>
            <a:ext cx="1839394" cy="15051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95530" y="5033880"/>
            <a:ext cx="2397053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098947" y="3584499"/>
            <a:ext cx="1393635" cy="1449381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039902" y="3549922"/>
            <a:ext cx="1031176" cy="150512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39784" y="4364935"/>
            <a:ext cx="0" cy="6689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59348" y="4364935"/>
            <a:ext cx="0" cy="6689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59348" y="4476426"/>
            <a:ext cx="780436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71545" y="4084580"/>
            <a:ext cx="588570" cy="285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r>
              <a:rPr lang="ru-RU" b="1" baseline="-25000" dirty="0">
                <a:solidFill>
                  <a:sysClr val="windowText" lastClr="000000"/>
                </a:solidFill>
              </a:rPr>
              <a:t>ср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7113" y="2675294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Первая ступень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908806" y="3166248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Средняя ступень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2824724" y="1337481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86" name="Овал 85"/>
          <p:cNvSpPr/>
          <p:nvPr/>
        </p:nvSpPr>
        <p:spPr>
          <a:xfrm>
            <a:off x="4503993" y="1489881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745818" y="2138683"/>
            <a:ext cx="357408" cy="53661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86" idx="5"/>
            <a:endCxn id="84" idx="0"/>
          </p:cNvCxnSpPr>
          <p:nvPr/>
        </p:nvCxnSpPr>
        <p:spPr>
          <a:xfrm>
            <a:off x="5195051" y="2173750"/>
            <a:ext cx="1714114" cy="99249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570660" y="3062180"/>
            <a:ext cx="2281263" cy="1856636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851924" y="3062180"/>
            <a:ext cx="742737" cy="185684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70660" y="4918816"/>
            <a:ext cx="3024000" cy="206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941937" y="3785148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57475" y="3196045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34203" y="4905436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H="1">
            <a:off x="1604514" y="3062180"/>
            <a:ext cx="1247410" cy="184252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082660" y="3751736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1604514" y="4904701"/>
            <a:ext cx="3024000" cy="206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419995" y="4882800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851924" y="3062180"/>
            <a:ext cx="1776591" cy="184252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419995" y="3495383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4310199" y="4745543"/>
            <a:ext cx="129486" cy="17596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3225012" y="4618082"/>
            <a:ext cx="239833" cy="3060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914830" y="4631220"/>
            <a:ext cx="159158" cy="28759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763672" y="4639438"/>
            <a:ext cx="148140" cy="25960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756344" y="4474008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745818" y="4547654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686836" y="4533333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726620" y="4533333"/>
            <a:ext cx="954947" cy="318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604514" y="4904701"/>
            <a:ext cx="0" cy="63663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570244" y="4911429"/>
            <a:ext cx="0" cy="62990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77168" y="5476966"/>
            <a:ext cx="1027346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827314" y="5132944"/>
            <a:ext cx="566044" cy="272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u_1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2851254" y="3068005"/>
            <a:ext cx="503944" cy="12200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073988" y="4268070"/>
            <a:ext cx="228126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1073988" y="3068005"/>
            <a:ext cx="1777266" cy="120006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028935" y="4268070"/>
            <a:ext cx="2281263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877777" y="3100911"/>
            <a:ext cx="1432421" cy="116715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2028935" y="3068005"/>
            <a:ext cx="822319" cy="1200065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028935" y="3790596"/>
            <a:ext cx="0" cy="47747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073988" y="3843648"/>
            <a:ext cx="0" cy="47747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073988" y="3896701"/>
            <a:ext cx="954947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303733" y="3518487"/>
            <a:ext cx="566044" cy="272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u_1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6" name="Freeform 7"/>
          <p:cNvSpPr>
            <a:spLocks noChangeAspect="1"/>
          </p:cNvSpPr>
          <p:nvPr/>
        </p:nvSpPr>
        <p:spPr bwMode="auto">
          <a:xfrm>
            <a:off x="1989150" y="5233255"/>
            <a:ext cx="862774" cy="795701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7" name="Полилиния 46"/>
          <p:cNvSpPr/>
          <p:nvPr/>
        </p:nvSpPr>
        <p:spPr>
          <a:xfrm>
            <a:off x="1990064" y="5184344"/>
            <a:ext cx="806866" cy="438684"/>
          </a:xfrm>
          <a:custGeom>
            <a:avLst/>
            <a:gdLst>
              <a:gd name="connsiteX0" fmla="*/ 1095154 w 1095154"/>
              <a:gd name="connsiteY0" fmla="*/ 83288 h 595423"/>
              <a:gd name="connsiteX1" fmla="*/ 776177 w 1095154"/>
              <a:gd name="connsiteY1" fmla="*/ 8860 h 595423"/>
              <a:gd name="connsiteX2" fmla="*/ 659219 w 1095154"/>
              <a:gd name="connsiteY2" fmla="*/ 136451 h 595423"/>
              <a:gd name="connsiteX3" fmla="*/ 818707 w 1095154"/>
              <a:gd name="connsiteY3" fmla="*/ 115185 h 595423"/>
              <a:gd name="connsiteX4" fmla="*/ 584791 w 1095154"/>
              <a:gd name="connsiteY4" fmla="*/ 8860 h 595423"/>
              <a:gd name="connsiteX5" fmla="*/ 520996 w 1095154"/>
              <a:gd name="connsiteY5" fmla="*/ 104553 h 595423"/>
              <a:gd name="connsiteX6" fmla="*/ 637954 w 1095154"/>
              <a:gd name="connsiteY6" fmla="*/ 210878 h 595423"/>
              <a:gd name="connsiteX7" fmla="*/ 542261 w 1095154"/>
              <a:gd name="connsiteY7" fmla="*/ 83288 h 595423"/>
              <a:gd name="connsiteX8" fmla="*/ 340242 w 1095154"/>
              <a:gd name="connsiteY8" fmla="*/ 232144 h 595423"/>
              <a:gd name="connsiteX9" fmla="*/ 435935 w 1095154"/>
              <a:gd name="connsiteY9" fmla="*/ 359734 h 595423"/>
              <a:gd name="connsiteX10" fmla="*/ 584791 w 1095154"/>
              <a:gd name="connsiteY10" fmla="*/ 242776 h 595423"/>
              <a:gd name="connsiteX11" fmla="*/ 255182 w 1095154"/>
              <a:gd name="connsiteY11" fmla="*/ 210878 h 595423"/>
              <a:gd name="connsiteX12" fmla="*/ 202019 w 1095154"/>
              <a:gd name="connsiteY12" fmla="*/ 540488 h 595423"/>
              <a:gd name="connsiteX13" fmla="*/ 329610 w 1095154"/>
              <a:gd name="connsiteY13" fmla="*/ 540488 h 595423"/>
              <a:gd name="connsiteX14" fmla="*/ 308345 w 1095154"/>
              <a:gd name="connsiteY14" fmla="*/ 380999 h 595423"/>
              <a:gd name="connsiteX15" fmla="*/ 0 w 1095154"/>
              <a:gd name="connsiteY15" fmla="*/ 583018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5154" h="595423">
                <a:moveTo>
                  <a:pt x="1095154" y="83288"/>
                </a:moveTo>
                <a:cubicBezTo>
                  <a:pt x="971993" y="41644"/>
                  <a:pt x="848833" y="0"/>
                  <a:pt x="776177" y="8860"/>
                </a:cubicBezTo>
                <a:cubicBezTo>
                  <a:pt x="703521" y="17720"/>
                  <a:pt x="652131" y="118730"/>
                  <a:pt x="659219" y="136451"/>
                </a:cubicBezTo>
                <a:cubicBezTo>
                  <a:pt x="666307" y="154172"/>
                  <a:pt x="831112" y="136450"/>
                  <a:pt x="818707" y="115185"/>
                </a:cubicBezTo>
                <a:cubicBezTo>
                  <a:pt x="806302" y="93920"/>
                  <a:pt x="634410" y="10632"/>
                  <a:pt x="584791" y="8860"/>
                </a:cubicBezTo>
                <a:cubicBezTo>
                  <a:pt x="535173" y="7088"/>
                  <a:pt x="512136" y="70883"/>
                  <a:pt x="520996" y="104553"/>
                </a:cubicBezTo>
                <a:cubicBezTo>
                  <a:pt x="529856" y="138223"/>
                  <a:pt x="634410" y="214422"/>
                  <a:pt x="637954" y="210878"/>
                </a:cubicBezTo>
                <a:cubicBezTo>
                  <a:pt x="641498" y="207334"/>
                  <a:pt x="591880" y="79744"/>
                  <a:pt x="542261" y="83288"/>
                </a:cubicBezTo>
                <a:cubicBezTo>
                  <a:pt x="492642" y="86832"/>
                  <a:pt x="357963" y="186070"/>
                  <a:pt x="340242" y="232144"/>
                </a:cubicBezTo>
                <a:cubicBezTo>
                  <a:pt x="322521" y="278218"/>
                  <a:pt x="395177" y="357962"/>
                  <a:pt x="435935" y="359734"/>
                </a:cubicBezTo>
                <a:cubicBezTo>
                  <a:pt x="476693" y="361506"/>
                  <a:pt x="614916" y="267585"/>
                  <a:pt x="584791" y="242776"/>
                </a:cubicBezTo>
                <a:cubicBezTo>
                  <a:pt x="554666" y="217967"/>
                  <a:pt x="318977" y="161259"/>
                  <a:pt x="255182" y="210878"/>
                </a:cubicBezTo>
                <a:cubicBezTo>
                  <a:pt x="191387" y="260497"/>
                  <a:pt x="189614" y="485553"/>
                  <a:pt x="202019" y="540488"/>
                </a:cubicBezTo>
                <a:cubicBezTo>
                  <a:pt x="214424" y="595423"/>
                  <a:pt x="311889" y="567070"/>
                  <a:pt x="329610" y="540488"/>
                </a:cubicBezTo>
                <a:cubicBezTo>
                  <a:pt x="347331" y="513907"/>
                  <a:pt x="363280" y="373911"/>
                  <a:pt x="308345" y="380999"/>
                </a:cubicBezTo>
                <a:cubicBezTo>
                  <a:pt x="253410" y="388087"/>
                  <a:pt x="136451" y="549348"/>
                  <a:pt x="0" y="583018"/>
                </a:cubicBezTo>
              </a:path>
            </a:pathLst>
          </a:custGeom>
          <a:ln w="190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45" y="1262884"/>
            <a:ext cx="539750" cy="153035"/>
          </a:xfrm>
          <a:prstGeom prst="rect">
            <a:avLst/>
          </a:prstGeom>
          <a:noFill/>
        </p:spPr>
      </p:pic>
      <p:sp>
        <p:nvSpPr>
          <p:cNvPr id="89" name="Прямоугольник 88"/>
          <p:cNvSpPr/>
          <p:nvPr/>
        </p:nvSpPr>
        <p:spPr>
          <a:xfrm>
            <a:off x="7020793" y="144430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90" name="Рисунок 8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325" y="1743862"/>
            <a:ext cx="539750" cy="210185"/>
          </a:xfrm>
          <a:prstGeom prst="rect">
            <a:avLst/>
          </a:prstGeom>
          <a:noFill/>
        </p:spPr>
      </p:pic>
      <p:sp>
        <p:nvSpPr>
          <p:cNvPr id="91" name="Прямоугольник 90"/>
          <p:cNvSpPr/>
          <p:nvPr/>
        </p:nvSpPr>
        <p:spPr>
          <a:xfrm>
            <a:off x="7012931" y="199042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68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199"/>
    </mc:Choice>
    <mc:Fallback xmlns="">
      <p:transition spd="slow" advTm="55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/>
      <p:bldP spid="47" grpId="0" animBg="1"/>
      <p:bldP spid="9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FM56-7B компр.png"/>
          <p:cNvPicPr>
            <a:picLocks/>
          </p:cNvPicPr>
          <p:nvPr/>
        </p:nvPicPr>
        <p:blipFill rotWithShape="1">
          <a:blip r:embed="rId4" cstate="print"/>
          <a:srcRect b="39797"/>
          <a:stretch/>
        </p:blipFill>
        <p:spPr>
          <a:xfrm>
            <a:off x="2548030" y="1196217"/>
            <a:ext cx="4185867" cy="130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многоступенчатого компрессора на нерасчетных режимах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Работа многоступенчатого компрессора при </a:t>
            </a:r>
            <a:r>
              <a:rPr lang="ru-RU" b="1" u="sng" dirty="0"/>
              <a:t>уменьшении</a:t>
            </a:r>
            <a:r>
              <a:rPr lang="ru-RU" dirty="0"/>
              <a:t> частоты вращения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82593" y="3320820"/>
            <a:ext cx="2397053" cy="1950872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79646" y="3320820"/>
            <a:ext cx="780436" cy="1951089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82593" y="5271692"/>
            <a:ext cx="3177488" cy="217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679892" y="4157436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68922" y="3528754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6556" y="5264189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268922" y="3320820"/>
            <a:ext cx="1310725" cy="193604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676475" y="4206784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268922" y="5256861"/>
            <a:ext cx="3177488" cy="217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30437" y="5265680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579646" y="3320820"/>
            <a:ext cx="1866764" cy="193604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360568" y="4116941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4111938" y="5089625"/>
            <a:ext cx="136058" cy="1848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2971672" y="4955694"/>
            <a:ext cx="252006" cy="32154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44232" y="4969499"/>
            <a:ext cx="167236" cy="30219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36158" y="4978134"/>
            <a:ext cx="155660" cy="27278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77702" y="4891519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468155" y="4881691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7877" y="4878780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98739" y="4866643"/>
            <a:ext cx="1003417" cy="334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268922" y="5256861"/>
            <a:ext cx="0" cy="6689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82156" y="5263931"/>
            <a:ext cx="0" cy="66187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89432" y="5858172"/>
            <a:ext cx="1079491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49506" y="5541154"/>
            <a:ext cx="588570" cy="285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r>
              <a:rPr lang="ru-RU" b="1" baseline="-25000" dirty="0">
                <a:solidFill>
                  <a:sysClr val="windowText" lastClr="000000"/>
                </a:solidFill>
              </a:rPr>
              <a:t>ср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78942" y="3326940"/>
            <a:ext cx="613200" cy="15051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67213" y="4810898"/>
            <a:ext cx="239705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39548" y="3326940"/>
            <a:ext cx="1839394" cy="15051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03395" y="4810898"/>
            <a:ext cx="2397053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06812" y="3361517"/>
            <a:ext cx="1393635" cy="1449381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547767" y="3326940"/>
            <a:ext cx="1031176" cy="150512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47649" y="4141953"/>
            <a:ext cx="0" cy="6689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67213" y="4141953"/>
            <a:ext cx="0" cy="66894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213" y="4253444"/>
            <a:ext cx="780436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79410" y="3861598"/>
            <a:ext cx="588570" cy="285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r>
              <a:rPr lang="ru-RU" b="1" baseline="-25000" dirty="0">
                <a:solidFill>
                  <a:sysClr val="windowText" lastClr="000000"/>
                </a:solidFill>
              </a:rPr>
              <a:t>ср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993574" y="2844571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Последняя ступень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15541" y="2996971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Средняя ступень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5468441" y="1605786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86" name="Овал 85"/>
          <p:cNvSpPr/>
          <p:nvPr/>
        </p:nvSpPr>
        <p:spPr>
          <a:xfrm>
            <a:off x="4503993" y="1489881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3" name="Прямая со стрелкой 2"/>
          <p:cNvCxnSpPr>
            <a:stCxn id="85" idx="5"/>
            <a:endCxn id="83" idx="0"/>
          </p:cNvCxnSpPr>
          <p:nvPr/>
        </p:nvCxnSpPr>
        <p:spPr>
          <a:xfrm>
            <a:off x="6159499" y="2289655"/>
            <a:ext cx="834434" cy="55491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2548030" y="2173750"/>
            <a:ext cx="2092934" cy="82322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4465453" y="3291520"/>
            <a:ext cx="2593043" cy="2110381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7058496" y="3291520"/>
            <a:ext cx="844247" cy="2110616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4465453" y="5401901"/>
            <a:ext cx="3437289" cy="23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/>
          <p:cNvSpPr/>
          <p:nvPr/>
        </p:nvSpPr>
        <p:spPr>
          <a:xfrm>
            <a:off x="7136909" y="4272651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640603" y="3516455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925590" y="5394892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09" name="Прямая со стрелкой 108"/>
          <p:cNvCxnSpPr/>
          <p:nvPr/>
        </p:nvCxnSpPr>
        <p:spPr>
          <a:xfrm flipH="1">
            <a:off x="5640603" y="3291520"/>
            <a:ext cx="1417893" cy="2094337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6049349" y="4291101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5640603" y="5385857"/>
            <a:ext cx="3437289" cy="234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7742674" y="5369013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7058496" y="3291520"/>
            <a:ext cx="2019397" cy="2094337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7751220" y="4481308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 flipH="1">
            <a:off x="8716073" y="5204947"/>
            <a:ext cx="147182" cy="20001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7482575" y="5060066"/>
            <a:ext cx="272611" cy="34783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4856660" y="5075000"/>
            <a:ext cx="180910" cy="32690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821513" y="5084341"/>
            <a:ext cx="168387" cy="29508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4555144" y="5004938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937889" y="4980013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519997" y="4963734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8052736" y="4963734"/>
            <a:ext cx="1085460" cy="361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5640603" y="5385857"/>
            <a:ext cx="0" cy="7236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4464980" y="5393505"/>
            <a:ext cx="0" cy="71599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4472850" y="6036333"/>
            <a:ext cx="1167753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/>
          <p:cNvSpPr/>
          <p:nvPr/>
        </p:nvSpPr>
        <p:spPr>
          <a:xfrm>
            <a:off x="4790435" y="5693394"/>
            <a:ext cx="564201" cy="309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 err="1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uz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7057735" y="3298141"/>
            <a:ext cx="723559" cy="178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5188539" y="5076891"/>
            <a:ext cx="2593043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5158177" y="3298141"/>
            <a:ext cx="1899558" cy="178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5851802" y="5076891"/>
            <a:ext cx="2593043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7087883" y="3335545"/>
            <a:ext cx="1326673" cy="174879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>
            <a:off x="5851802" y="3298141"/>
            <a:ext cx="1205932" cy="177875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881817" y="4360701"/>
            <a:ext cx="0" cy="7236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158177" y="4360701"/>
            <a:ext cx="0" cy="72364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5158177" y="4481308"/>
            <a:ext cx="723640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5278783" y="4098795"/>
            <a:ext cx="564201" cy="309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 err="1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uz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90" name="Freeform 7"/>
          <p:cNvSpPr>
            <a:spLocks noChangeAspect="1"/>
          </p:cNvSpPr>
          <p:nvPr/>
        </p:nvSpPr>
        <p:spPr bwMode="auto">
          <a:xfrm>
            <a:off x="6378558" y="5584108"/>
            <a:ext cx="980689" cy="904449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1" name="Полилиния 90"/>
          <p:cNvSpPr>
            <a:spLocks noChangeAspect="1"/>
          </p:cNvSpPr>
          <p:nvPr/>
        </p:nvSpPr>
        <p:spPr>
          <a:xfrm>
            <a:off x="6981591" y="5584108"/>
            <a:ext cx="396580" cy="825266"/>
          </a:xfrm>
          <a:custGeom>
            <a:avLst/>
            <a:gdLst>
              <a:gd name="connsiteX0" fmla="*/ 748145 w 781814"/>
              <a:gd name="connsiteY0" fmla="*/ 0 h 1626920"/>
              <a:gd name="connsiteX1" fmla="*/ 712519 w 781814"/>
              <a:gd name="connsiteY1" fmla="*/ 23751 h 1626920"/>
              <a:gd name="connsiteX2" fmla="*/ 665018 w 781814"/>
              <a:gd name="connsiteY2" fmla="*/ 95003 h 1626920"/>
              <a:gd name="connsiteX3" fmla="*/ 653143 w 781814"/>
              <a:gd name="connsiteY3" fmla="*/ 142504 h 1626920"/>
              <a:gd name="connsiteX4" fmla="*/ 653143 w 781814"/>
              <a:gd name="connsiteY4" fmla="*/ 213756 h 1626920"/>
              <a:gd name="connsiteX5" fmla="*/ 688769 w 781814"/>
              <a:gd name="connsiteY5" fmla="*/ 237507 h 1626920"/>
              <a:gd name="connsiteX6" fmla="*/ 724395 w 781814"/>
              <a:gd name="connsiteY6" fmla="*/ 190005 h 1626920"/>
              <a:gd name="connsiteX7" fmla="*/ 653143 w 781814"/>
              <a:gd name="connsiteY7" fmla="*/ 166255 h 1626920"/>
              <a:gd name="connsiteX8" fmla="*/ 617517 w 781814"/>
              <a:gd name="connsiteY8" fmla="*/ 178130 h 1626920"/>
              <a:gd name="connsiteX9" fmla="*/ 593766 w 781814"/>
              <a:gd name="connsiteY9" fmla="*/ 249382 h 1626920"/>
              <a:gd name="connsiteX10" fmla="*/ 570016 w 781814"/>
              <a:gd name="connsiteY10" fmla="*/ 296883 h 1626920"/>
              <a:gd name="connsiteX11" fmla="*/ 546265 w 781814"/>
              <a:gd name="connsiteY11" fmla="*/ 380010 h 1626920"/>
              <a:gd name="connsiteX12" fmla="*/ 558140 w 781814"/>
              <a:gd name="connsiteY12" fmla="*/ 522514 h 1626920"/>
              <a:gd name="connsiteX13" fmla="*/ 688769 w 781814"/>
              <a:gd name="connsiteY13" fmla="*/ 475013 h 1626920"/>
              <a:gd name="connsiteX14" fmla="*/ 653143 w 781814"/>
              <a:gd name="connsiteY14" fmla="*/ 451262 h 1626920"/>
              <a:gd name="connsiteX15" fmla="*/ 546265 w 781814"/>
              <a:gd name="connsiteY15" fmla="*/ 463138 h 1626920"/>
              <a:gd name="connsiteX16" fmla="*/ 475013 w 781814"/>
              <a:gd name="connsiteY16" fmla="*/ 522514 h 1626920"/>
              <a:gd name="connsiteX17" fmla="*/ 391886 w 781814"/>
              <a:gd name="connsiteY17" fmla="*/ 629392 h 1626920"/>
              <a:gd name="connsiteX18" fmla="*/ 380010 w 781814"/>
              <a:gd name="connsiteY18" fmla="*/ 700644 h 1626920"/>
              <a:gd name="connsiteX19" fmla="*/ 356260 w 781814"/>
              <a:gd name="connsiteY19" fmla="*/ 795647 h 1626920"/>
              <a:gd name="connsiteX20" fmla="*/ 380010 w 781814"/>
              <a:gd name="connsiteY20" fmla="*/ 878774 h 1626920"/>
              <a:gd name="connsiteX21" fmla="*/ 427512 w 781814"/>
              <a:gd name="connsiteY21" fmla="*/ 866899 h 1626920"/>
              <a:gd name="connsiteX22" fmla="*/ 475013 w 781814"/>
              <a:gd name="connsiteY22" fmla="*/ 843148 h 1626920"/>
              <a:gd name="connsiteX23" fmla="*/ 510639 w 781814"/>
              <a:gd name="connsiteY23" fmla="*/ 831273 h 1626920"/>
              <a:gd name="connsiteX24" fmla="*/ 475013 w 781814"/>
              <a:gd name="connsiteY24" fmla="*/ 807522 h 1626920"/>
              <a:gd name="connsiteX25" fmla="*/ 190005 w 781814"/>
              <a:gd name="connsiteY25" fmla="*/ 807522 h 1626920"/>
              <a:gd name="connsiteX26" fmla="*/ 83127 w 781814"/>
              <a:gd name="connsiteY26" fmla="*/ 926275 h 1626920"/>
              <a:gd name="connsiteX27" fmla="*/ 83127 w 781814"/>
              <a:gd name="connsiteY27" fmla="*/ 1021278 h 1626920"/>
              <a:gd name="connsiteX28" fmla="*/ 178130 w 781814"/>
              <a:gd name="connsiteY28" fmla="*/ 1092530 h 1626920"/>
              <a:gd name="connsiteX29" fmla="*/ 296883 w 781814"/>
              <a:gd name="connsiteY29" fmla="*/ 1163782 h 1626920"/>
              <a:gd name="connsiteX30" fmla="*/ 237506 w 781814"/>
              <a:gd name="connsiteY30" fmla="*/ 1187533 h 1626920"/>
              <a:gd name="connsiteX31" fmla="*/ 95003 w 781814"/>
              <a:gd name="connsiteY31" fmla="*/ 1341912 h 1626920"/>
              <a:gd name="connsiteX32" fmla="*/ 71252 w 781814"/>
              <a:gd name="connsiteY32" fmla="*/ 1389413 h 1626920"/>
              <a:gd name="connsiteX33" fmla="*/ 23751 w 781814"/>
              <a:gd name="connsiteY33" fmla="*/ 1460665 h 1626920"/>
              <a:gd name="connsiteX34" fmla="*/ 118753 w 781814"/>
              <a:gd name="connsiteY34" fmla="*/ 1531917 h 1626920"/>
              <a:gd name="connsiteX35" fmla="*/ 106878 w 781814"/>
              <a:gd name="connsiteY35" fmla="*/ 1567543 h 1626920"/>
              <a:gd name="connsiteX36" fmla="*/ 83127 w 781814"/>
              <a:gd name="connsiteY36" fmla="*/ 1603169 h 1626920"/>
              <a:gd name="connsiteX37" fmla="*/ 71252 w 781814"/>
              <a:gd name="connsiteY37" fmla="*/ 1626920 h 16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1814" h="1626920">
                <a:moveTo>
                  <a:pt x="748145" y="0"/>
                </a:moveTo>
                <a:cubicBezTo>
                  <a:pt x="736270" y="7917"/>
                  <a:pt x="721917" y="13010"/>
                  <a:pt x="712519" y="23751"/>
                </a:cubicBezTo>
                <a:cubicBezTo>
                  <a:pt x="693722" y="45233"/>
                  <a:pt x="665018" y="95003"/>
                  <a:pt x="665018" y="95003"/>
                </a:cubicBezTo>
                <a:cubicBezTo>
                  <a:pt x="661060" y="110837"/>
                  <a:pt x="657627" y="126811"/>
                  <a:pt x="653143" y="142504"/>
                </a:cubicBezTo>
                <a:cubicBezTo>
                  <a:pt x="644809" y="171673"/>
                  <a:pt x="629808" y="184587"/>
                  <a:pt x="653143" y="213756"/>
                </a:cubicBezTo>
                <a:cubicBezTo>
                  <a:pt x="662059" y="224901"/>
                  <a:pt x="676894" y="229590"/>
                  <a:pt x="688769" y="237507"/>
                </a:cubicBezTo>
                <a:cubicBezTo>
                  <a:pt x="695761" y="235759"/>
                  <a:pt x="781814" y="231018"/>
                  <a:pt x="724395" y="190005"/>
                </a:cubicBezTo>
                <a:cubicBezTo>
                  <a:pt x="704023" y="175454"/>
                  <a:pt x="653143" y="166255"/>
                  <a:pt x="653143" y="166255"/>
                </a:cubicBezTo>
                <a:cubicBezTo>
                  <a:pt x="641268" y="170213"/>
                  <a:pt x="624793" y="167944"/>
                  <a:pt x="617517" y="178130"/>
                </a:cubicBezTo>
                <a:cubicBezTo>
                  <a:pt x="602965" y="198502"/>
                  <a:pt x="604962" y="226990"/>
                  <a:pt x="593766" y="249382"/>
                </a:cubicBezTo>
                <a:cubicBezTo>
                  <a:pt x="585849" y="265216"/>
                  <a:pt x="576989" y="280612"/>
                  <a:pt x="570016" y="296883"/>
                </a:cubicBezTo>
                <a:cubicBezTo>
                  <a:pt x="559792" y="320740"/>
                  <a:pt x="552293" y="355897"/>
                  <a:pt x="546265" y="380010"/>
                </a:cubicBezTo>
                <a:cubicBezTo>
                  <a:pt x="550223" y="427511"/>
                  <a:pt x="524435" y="488809"/>
                  <a:pt x="558140" y="522514"/>
                </a:cubicBezTo>
                <a:cubicBezTo>
                  <a:pt x="653265" y="617639"/>
                  <a:pt x="675667" y="514318"/>
                  <a:pt x="688769" y="475013"/>
                </a:cubicBezTo>
                <a:cubicBezTo>
                  <a:pt x="676894" y="467096"/>
                  <a:pt x="667366" y="452447"/>
                  <a:pt x="653143" y="451262"/>
                </a:cubicBezTo>
                <a:cubicBezTo>
                  <a:pt x="617422" y="448285"/>
                  <a:pt x="581040" y="454444"/>
                  <a:pt x="546265" y="463138"/>
                </a:cubicBezTo>
                <a:cubicBezTo>
                  <a:pt x="526598" y="468055"/>
                  <a:pt x="485509" y="509919"/>
                  <a:pt x="475013" y="522514"/>
                </a:cubicBezTo>
                <a:cubicBezTo>
                  <a:pt x="446120" y="557186"/>
                  <a:pt x="391886" y="629392"/>
                  <a:pt x="391886" y="629392"/>
                </a:cubicBezTo>
                <a:cubicBezTo>
                  <a:pt x="387927" y="653143"/>
                  <a:pt x="385055" y="677100"/>
                  <a:pt x="380010" y="700644"/>
                </a:cubicBezTo>
                <a:cubicBezTo>
                  <a:pt x="373171" y="732562"/>
                  <a:pt x="356260" y="795647"/>
                  <a:pt x="356260" y="795647"/>
                </a:cubicBezTo>
                <a:cubicBezTo>
                  <a:pt x="364177" y="823356"/>
                  <a:pt x="359633" y="858397"/>
                  <a:pt x="380010" y="878774"/>
                </a:cubicBezTo>
                <a:cubicBezTo>
                  <a:pt x="391551" y="890315"/>
                  <a:pt x="412230" y="872630"/>
                  <a:pt x="427512" y="866899"/>
                </a:cubicBezTo>
                <a:cubicBezTo>
                  <a:pt x="444088" y="860683"/>
                  <a:pt x="458742" y="850121"/>
                  <a:pt x="475013" y="843148"/>
                </a:cubicBezTo>
                <a:cubicBezTo>
                  <a:pt x="486519" y="838217"/>
                  <a:pt x="498764" y="835231"/>
                  <a:pt x="510639" y="831273"/>
                </a:cubicBezTo>
                <a:cubicBezTo>
                  <a:pt x="498764" y="823356"/>
                  <a:pt x="488377" y="812533"/>
                  <a:pt x="475013" y="807522"/>
                </a:cubicBezTo>
                <a:cubicBezTo>
                  <a:pt x="396307" y="778008"/>
                  <a:pt x="232347" y="805294"/>
                  <a:pt x="190005" y="807522"/>
                </a:cubicBezTo>
                <a:cubicBezTo>
                  <a:pt x="104758" y="892769"/>
                  <a:pt x="138906" y="851903"/>
                  <a:pt x="83127" y="926275"/>
                </a:cubicBezTo>
                <a:cubicBezTo>
                  <a:pt x="72821" y="957194"/>
                  <a:pt x="55975" y="988093"/>
                  <a:pt x="83127" y="1021278"/>
                </a:cubicBezTo>
                <a:cubicBezTo>
                  <a:pt x="108193" y="1051915"/>
                  <a:pt x="145194" y="1070573"/>
                  <a:pt x="178130" y="1092530"/>
                </a:cubicBezTo>
                <a:cubicBezTo>
                  <a:pt x="264112" y="1149851"/>
                  <a:pt x="223851" y="1127265"/>
                  <a:pt x="296883" y="1163782"/>
                </a:cubicBezTo>
                <a:cubicBezTo>
                  <a:pt x="277091" y="1171699"/>
                  <a:pt x="254268" y="1174363"/>
                  <a:pt x="237506" y="1187533"/>
                </a:cubicBezTo>
                <a:cubicBezTo>
                  <a:pt x="203337" y="1214380"/>
                  <a:pt x="126797" y="1291041"/>
                  <a:pt x="95003" y="1341912"/>
                </a:cubicBezTo>
                <a:cubicBezTo>
                  <a:pt x="85621" y="1356924"/>
                  <a:pt x="80360" y="1374233"/>
                  <a:pt x="71252" y="1389413"/>
                </a:cubicBezTo>
                <a:cubicBezTo>
                  <a:pt x="56566" y="1413890"/>
                  <a:pt x="23751" y="1460665"/>
                  <a:pt x="23751" y="1460665"/>
                </a:cubicBezTo>
                <a:cubicBezTo>
                  <a:pt x="47501" y="1626919"/>
                  <a:pt x="0" y="1492332"/>
                  <a:pt x="118753" y="1531917"/>
                </a:cubicBezTo>
                <a:cubicBezTo>
                  <a:pt x="130628" y="1535875"/>
                  <a:pt x="112476" y="1556347"/>
                  <a:pt x="106878" y="1567543"/>
                </a:cubicBezTo>
                <a:cubicBezTo>
                  <a:pt x="100495" y="1580309"/>
                  <a:pt x="90470" y="1590930"/>
                  <a:pt x="83127" y="1603169"/>
                </a:cubicBezTo>
                <a:cubicBezTo>
                  <a:pt x="78573" y="1610759"/>
                  <a:pt x="75210" y="1619003"/>
                  <a:pt x="71252" y="1626920"/>
                </a:cubicBezTo>
              </a:path>
            </a:pathLst>
          </a:custGeom>
          <a:ln w="317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45" y="1262884"/>
            <a:ext cx="539750" cy="153035"/>
          </a:xfrm>
          <a:prstGeom prst="rect">
            <a:avLst/>
          </a:prstGeom>
          <a:noFill/>
        </p:spPr>
      </p:pic>
      <p:sp>
        <p:nvSpPr>
          <p:cNvPr id="87" name="Прямоугольник 86"/>
          <p:cNvSpPr/>
          <p:nvPr/>
        </p:nvSpPr>
        <p:spPr>
          <a:xfrm>
            <a:off x="7020793" y="144430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89" name="Рисунок 8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325" y="1743862"/>
            <a:ext cx="539750" cy="210185"/>
          </a:xfrm>
          <a:prstGeom prst="rect">
            <a:avLst/>
          </a:prstGeom>
          <a:noFill/>
        </p:spPr>
      </p:pic>
      <p:sp>
        <p:nvSpPr>
          <p:cNvPr id="92" name="Прямоугольник 91"/>
          <p:cNvSpPr/>
          <p:nvPr/>
        </p:nvSpPr>
        <p:spPr>
          <a:xfrm>
            <a:off x="7012931" y="199042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59"/>
    </mc:Choice>
    <mc:Fallback xmlns="">
      <p:transition spd="slow" advTm="208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91" grpId="0" animBg="1"/>
      <p:bldP spid="9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FM56-7B компр.png"/>
          <p:cNvPicPr>
            <a:picLocks/>
          </p:cNvPicPr>
          <p:nvPr/>
        </p:nvPicPr>
        <p:blipFill rotWithShape="1">
          <a:blip r:embed="rId4" cstate="print"/>
          <a:srcRect b="39797"/>
          <a:stretch/>
        </p:blipFill>
        <p:spPr>
          <a:xfrm>
            <a:off x="2548030" y="1196217"/>
            <a:ext cx="4185867" cy="130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многоступенчатого компрессора на нерасчетных режимах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Работа многоступенчатого компрессора при </a:t>
            </a:r>
            <a:r>
              <a:rPr lang="ru-RU" b="1" u="sng" dirty="0"/>
              <a:t>увеличении</a:t>
            </a:r>
            <a:r>
              <a:rPr lang="ru-RU" dirty="0"/>
              <a:t> частоты вращения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617113" y="2675294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Первая ступень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908806" y="3166248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Средняя ступень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2824724" y="1337481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86" name="Овал 85"/>
          <p:cNvSpPr/>
          <p:nvPr/>
        </p:nvSpPr>
        <p:spPr>
          <a:xfrm>
            <a:off x="4503993" y="1489881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745818" y="2138683"/>
            <a:ext cx="357408" cy="53661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86" idx="5"/>
            <a:endCxn id="84" idx="0"/>
          </p:cNvCxnSpPr>
          <p:nvPr/>
        </p:nvCxnSpPr>
        <p:spPr>
          <a:xfrm>
            <a:off x="5195051" y="2173750"/>
            <a:ext cx="1714114" cy="99249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4818010" y="3519484"/>
            <a:ext cx="2177476" cy="1772167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6995486" y="3519484"/>
            <a:ext cx="708946" cy="177236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4818010" y="5291651"/>
            <a:ext cx="2886422" cy="197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7159298" y="4330668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02941" y="3829667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825812" y="5314766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5804828" y="3519484"/>
            <a:ext cx="1190659" cy="175869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6094542" y="4495294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5804828" y="5278178"/>
            <a:ext cx="2886422" cy="197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7704432" y="5292184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6995486" y="3519484"/>
            <a:ext cx="1695764" cy="175869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7757131" y="4271172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H="1">
            <a:off x="8387416" y="5126261"/>
            <a:ext cx="123595" cy="16795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7351601" y="5004599"/>
            <a:ext cx="228922" cy="29208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146522" y="5017140"/>
            <a:ext cx="151917" cy="27451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5956745" y="5024983"/>
            <a:ext cx="141401" cy="24779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5020095" y="4923706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845629" y="4845045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934127" y="4923706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790031" y="4865223"/>
            <a:ext cx="911502" cy="303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ср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5804963" y="4670511"/>
            <a:ext cx="0" cy="60766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4842930" y="4689611"/>
            <a:ext cx="0" cy="6012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4858414" y="4806572"/>
            <a:ext cx="936717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5041507" y="4372677"/>
            <a:ext cx="534655" cy="259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r>
              <a:rPr lang="ru-RU" b="1" baseline="-25000" dirty="0">
                <a:solidFill>
                  <a:sysClr val="windowText" lastClr="000000"/>
                </a:solidFill>
              </a:rPr>
              <a:t>ср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6994847" y="3525043"/>
            <a:ext cx="911502" cy="22787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>
            <a:off x="4235329" y="3525043"/>
            <a:ext cx="2734201" cy="225318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4260646" y="5778228"/>
            <a:ext cx="364560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>
            <a:off x="5475846" y="3505814"/>
            <a:ext cx="1519000" cy="2253184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5501163" y="5778228"/>
            <a:ext cx="3670918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6969525" y="3505814"/>
            <a:ext cx="2202551" cy="2253184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H="1">
            <a:off x="4235020" y="5784568"/>
            <a:ext cx="0" cy="6012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5500994" y="5784568"/>
            <a:ext cx="0" cy="6012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4235020" y="6341597"/>
            <a:ext cx="1265974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4687825" y="5955326"/>
            <a:ext cx="534655" cy="259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r>
              <a:rPr lang="ru-RU" b="1" baseline="-25000" dirty="0">
                <a:solidFill>
                  <a:sysClr val="windowText" lastClr="000000"/>
                </a:solidFill>
              </a:rPr>
              <a:t>ср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594187" y="2988109"/>
            <a:ext cx="2079455" cy="1692391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>
            <a:off x="2673642" y="2988109"/>
            <a:ext cx="677032" cy="1692579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594187" y="4680501"/>
            <a:ext cx="2756487" cy="188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2831067" y="3774914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198679" y="3335525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858403" y="4700078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30" name="Прямая со стрелкой 129"/>
          <p:cNvCxnSpPr/>
          <p:nvPr/>
        </p:nvCxnSpPr>
        <p:spPr>
          <a:xfrm flipH="1">
            <a:off x="1536583" y="2988109"/>
            <a:ext cx="1137060" cy="167952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1820389" y="3865768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32" name="Прямая со стрелкой 131"/>
          <p:cNvCxnSpPr/>
          <p:nvPr/>
        </p:nvCxnSpPr>
        <p:spPr>
          <a:xfrm>
            <a:off x="1536583" y="4667634"/>
            <a:ext cx="2756487" cy="188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3228775" y="4651635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34" name="Прямая со стрелкой 133"/>
          <p:cNvCxnSpPr/>
          <p:nvPr/>
        </p:nvCxnSpPr>
        <p:spPr>
          <a:xfrm>
            <a:off x="2673642" y="2988109"/>
            <a:ext cx="1619427" cy="167952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>
            <a:off x="3350674" y="3634778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H="1">
            <a:off x="4002913" y="4522556"/>
            <a:ext cx="118031" cy="16039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H="1">
            <a:off x="3013726" y="4406370"/>
            <a:ext cx="218617" cy="2789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907910" y="4418346"/>
            <a:ext cx="145078" cy="26215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1681661" y="4425837"/>
            <a:ext cx="135035" cy="23663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811192" y="4327863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576923" y="4342173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545606" y="4329118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470959" y="4329118"/>
            <a:ext cx="870469" cy="290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1536712" y="4087321"/>
            <a:ext cx="0" cy="58031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H="1">
            <a:off x="617985" y="4105562"/>
            <a:ext cx="0" cy="57418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632772" y="4217258"/>
            <a:ext cx="894550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881638" y="3839064"/>
            <a:ext cx="515970" cy="248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u_1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8" name="Прямая со стрелкой 147"/>
          <p:cNvCxnSpPr/>
          <p:nvPr/>
        </p:nvCxnSpPr>
        <p:spPr>
          <a:xfrm>
            <a:off x="2673031" y="2993419"/>
            <a:ext cx="991365" cy="24479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flipH="1">
            <a:off x="182519" y="2993419"/>
            <a:ext cx="2466335" cy="244796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182519" y="5441385"/>
            <a:ext cx="348149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H="1">
            <a:off x="1004629" y="2975055"/>
            <a:ext cx="1668402" cy="246633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>
            <a:off x="1004629" y="5441385"/>
            <a:ext cx="3505668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>
            <a:off x="2648849" y="2975055"/>
            <a:ext cx="1837658" cy="246633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>
            <a:off x="182519" y="5441385"/>
            <a:ext cx="0" cy="57418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H="1">
            <a:off x="1004629" y="5441385"/>
            <a:ext cx="0" cy="57418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182519" y="5973338"/>
            <a:ext cx="822110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Прямоугольник 156"/>
          <p:cNvSpPr/>
          <p:nvPr/>
        </p:nvSpPr>
        <p:spPr>
          <a:xfrm>
            <a:off x="408128" y="5558564"/>
            <a:ext cx="515970" cy="248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u_1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58" name="Freeform 7"/>
          <p:cNvSpPr>
            <a:spLocks noChangeAspect="1"/>
          </p:cNvSpPr>
          <p:nvPr/>
        </p:nvSpPr>
        <p:spPr bwMode="auto">
          <a:xfrm>
            <a:off x="1862399" y="5556230"/>
            <a:ext cx="786450" cy="725311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9" name="Полилиния 158"/>
          <p:cNvSpPr>
            <a:spLocks noChangeAspect="1"/>
          </p:cNvSpPr>
          <p:nvPr/>
        </p:nvSpPr>
        <p:spPr>
          <a:xfrm>
            <a:off x="2345993" y="5556230"/>
            <a:ext cx="318032" cy="661810"/>
          </a:xfrm>
          <a:custGeom>
            <a:avLst/>
            <a:gdLst>
              <a:gd name="connsiteX0" fmla="*/ 748145 w 781814"/>
              <a:gd name="connsiteY0" fmla="*/ 0 h 1626920"/>
              <a:gd name="connsiteX1" fmla="*/ 712519 w 781814"/>
              <a:gd name="connsiteY1" fmla="*/ 23751 h 1626920"/>
              <a:gd name="connsiteX2" fmla="*/ 665018 w 781814"/>
              <a:gd name="connsiteY2" fmla="*/ 95003 h 1626920"/>
              <a:gd name="connsiteX3" fmla="*/ 653143 w 781814"/>
              <a:gd name="connsiteY3" fmla="*/ 142504 h 1626920"/>
              <a:gd name="connsiteX4" fmla="*/ 653143 w 781814"/>
              <a:gd name="connsiteY4" fmla="*/ 213756 h 1626920"/>
              <a:gd name="connsiteX5" fmla="*/ 688769 w 781814"/>
              <a:gd name="connsiteY5" fmla="*/ 237507 h 1626920"/>
              <a:gd name="connsiteX6" fmla="*/ 724395 w 781814"/>
              <a:gd name="connsiteY6" fmla="*/ 190005 h 1626920"/>
              <a:gd name="connsiteX7" fmla="*/ 653143 w 781814"/>
              <a:gd name="connsiteY7" fmla="*/ 166255 h 1626920"/>
              <a:gd name="connsiteX8" fmla="*/ 617517 w 781814"/>
              <a:gd name="connsiteY8" fmla="*/ 178130 h 1626920"/>
              <a:gd name="connsiteX9" fmla="*/ 593766 w 781814"/>
              <a:gd name="connsiteY9" fmla="*/ 249382 h 1626920"/>
              <a:gd name="connsiteX10" fmla="*/ 570016 w 781814"/>
              <a:gd name="connsiteY10" fmla="*/ 296883 h 1626920"/>
              <a:gd name="connsiteX11" fmla="*/ 546265 w 781814"/>
              <a:gd name="connsiteY11" fmla="*/ 380010 h 1626920"/>
              <a:gd name="connsiteX12" fmla="*/ 558140 w 781814"/>
              <a:gd name="connsiteY12" fmla="*/ 522514 h 1626920"/>
              <a:gd name="connsiteX13" fmla="*/ 688769 w 781814"/>
              <a:gd name="connsiteY13" fmla="*/ 475013 h 1626920"/>
              <a:gd name="connsiteX14" fmla="*/ 653143 w 781814"/>
              <a:gd name="connsiteY14" fmla="*/ 451262 h 1626920"/>
              <a:gd name="connsiteX15" fmla="*/ 546265 w 781814"/>
              <a:gd name="connsiteY15" fmla="*/ 463138 h 1626920"/>
              <a:gd name="connsiteX16" fmla="*/ 475013 w 781814"/>
              <a:gd name="connsiteY16" fmla="*/ 522514 h 1626920"/>
              <a:gd name="connsiteX17" fmla="*/ 391886 w 781814"/>
              <a:gd name="connsiteY17" fmla="*/ 629392 h 1626920"/>
              <a:gd name="connsiteX18" fmla="*/ 380010 w 781814"/>
              <a:gd name="connsiteY18" fmla="*/ 700644 h 1626920"/>
              <a:gd name="connsiteX19" fmla="*/ 356260 w 781814"/>
              <a:gd name="connsiteY19" fmla="*/ 795647 h 1626920"/>
              <a:gd name="connsiteX20" fmla="*/ 380010 w 781814"/>
              <a:gd name="connsiteY20" fmla="*/ 878774 h 1626920"/>
              <a:gd name="connsiteX21" fmla="*/ 427512 w 781814"/>
              <a:gd name="connsiteY21" fmla="*/ 866899 h 1626920"/>
              <a:gd name="connsiteX22" fmla="*/ 475013 w 781814"/>
              <a:gd name="connsiteY22" fmla="*/ 843148 h 1626920"/>
              <a:gd name="connsiteX23" fmla="*/ 510639 w 781814"/>
              <a:gd name="connsiteY23" fmla="*/ 831273 h 1626920"/>
              <a:gd name="connsiteX24" fmla="*/ 475013 w 781814"/>
              <a:gd name="connsiteY24" fmla="*/ 807522 h 1626920"/>
              <a:gd name="connsiteX25" fmla="*/ 190005 w 781814"/>
              <a:gd name="connsiteY25" fmla="*/ 807522 h 1626920"/>
              <a:gd name="connsiteX26" fmla="*/ 83127 w 781814"/>
              <a:gd name="connsiteY26" fmla="*/ 926275 h 1626920"/>
              <a:gd name="connsiteX27" fmla="*/ 83127 w 781814"/>
              <a:gd name="connsiteY27" fmla="*/ 1021278 h 1626920"/>
              <a:gd name="connsiteX28" fmla="*/ 178130 w 781814"/>
              <a:gd name="connsiteY28" fmla="*/ 1092530 h 1626920"/>
              <a:gd name="connsiteX29" fmla="*/ 296883 w 781814"/>
              <a:gd name="connsiteY29" fmla="*/ 1163782 h 1626920"/>
              <a:gd name="connsiteX30" fmla="*/ 237506 w 781814"/>
              <a:gd name="connsiteY30" fmla="*/ 1187533 h 1626920"/>
              <a:gd name="connsiteX31" fmla="*/ 95003 w 781814"/>
              <a:gd name="connsiteY31" fmla="*/ 1341912 h 1626920"/>
              <a:gd name="connsiteX32" fmla="*/ 71252 w 781814"/>
              <a:gd name="connsiteY32" fmla="*/ 1389413 h 1626920"/>
              <a:gd name="connsiteX33" fmla="*/ 23751 w 781814"/>
              <a:gd name="connsiteY33" fmla="*/ 1460665 h 1626920"/>
              <a:gd name="connsiteX34" fmla="*/ 118753 w 781814"/>
              <a:gd name="connsiteY34" fmla="*/ 1531917 h 1626920"/>
              <a:gd name="connsiteX35" fmla="*/ 106878 w 781814"/>
              <a:gd name="connsiteY35" fmla="*/ 1567543 h 1626920"/>
              <a:gd name="connsiteX36" fmla="*/ 83127 w 781814"/>
              <a:gd name="connsiteY36" fmla="*/ 1603169 h 1626920"/>
              <a:gd name="connsiteX37" fmla="*/ 71252 w 781814"/>
              <a:gd name="connsiteY37" fmla="*/ 1626920 h 16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1814" h="1626920">
                <a:moveTo>
                  <a:pt x="748145" y="0"/>
                </a:moveTo>
                <a:cubicBezTo>
                  <a:pt x="736270" y="7917"/>
                  <a:pt x="721917" y="13010"/>
                  <a:pt x="712519" y="23751"/>
                </a:cubicBezTo>
                <a:cubicBezTo>
                  <a:pt x="693722" y="45233"/>
                  <a:pt x="665018" y="95003"/>
                  <a:pt x="665018" y="95003"/>
                </a:cubicBezTo>
                <a:cubicBezTo>
                  <a:pt x="661060" y="110837"/>
                  <a:pt x="657627" y="126811"/>
                  <a:pt x="653143" y="142504"/>
                </a:cubicBezTo>
                <a:cubicBezTo>
                  <a:pt x="644809" y="171673"/>
                  <a:pt x="629808" y="184587"/>
                  <a:pt x="653143" y="213756"/>
                </a:cubicBezTo>
                <a:cubicBezTo>
                  <a:pt x="662059" y="224901"/>
                  <a:pt x="676894" y="229590"/>
                  <a:pt x="688769" y="237507"/>
                </a:cubicBezTo>
                <a:cubicBezTo>
                  <a:pt x="695761" y="235759"/>
                  <a:pt x="781814" y="231018"/>
                  <a:pt x="724395" y="190005"/>
                </a:cubicBezTo>
                <a:cubicBezTo>
                  <a:pt x="704023" y="175454"/>
                  <a:pt x="653143" y="166255"/>
                  <a:pt x="653143" y="166255"/>
                </a:cubicBezTo>
                <a:cubicBezTo>
                  <a:pt x="641268" y="170213"/>
                  <a:pt x="624793" y="167944"/>
                  <a:pt x="617517" y="178130"/>
                </a:cubicBezTo>
                <a:cubicBezTo>
                  <a:pt x="602965" y="198502"/>
                  <a:pt x="604962" y="226990"/>
                  <a:pt x="593766" y="249382"/>
                </a:cubicBezTo>
                <a:cubicBezTo>
                  <a:pt x="585849" y="265216"/>
                  <a:pt x="576989" y="280612"/>
                  <a:pt x="570016" y="296883"/>
                </a:cubicBezTo>
                <a:cubicBezTo>
                  <a:pt x="559792" y="320740"/>
                  <a:pt x="552293" y="355897"/>
                  <a:pt x="546265" y="380010"/>
                </a:cubicBezTo>
                <a:cubicBezTo>
                  <a:pt x="550223" y="427511"/>
                  <a:pt x="524435" y="488809"/>
                  <a:pt x="558140" y="522514"/>
                </a:cubicBezTo>
                <a:cubicBezTo>
                  <a:pt x="653265" y="617639"/>
                  <a:pt x="675667" y="514318"/>
                  <a:pt x="688769" y="475013"/>
                </a:cubicBezTo>
                <a:cubicBezTo>
                  <a:pt x="676894" y="467096"/>
                  <a:pt x="667366" y="452447"/>
                  <a:pt x="653143" y="451262"/>
                </a:cubicBezTo>
                <a:cubicBezTo>
                  <a:pt x="617422" y="448285"/>
                  <a:pt x="581040" y="454444"/>
                  <a:pt x="546265" y="463138"/>
                </a:cubicBezTo>
                <a:cubicBezTo>
                  <a:pt x="526598" y="468055"/>
                  <a:pt x="485509" y="509919"/>
                  <a:pt x="475013" y="522514"/>
                </a:cubicBezTo>
                <a:cubicBezTo>
                  <a:pt x="446120" y="557186"/>
                  <a:pt x="391886" y="629392"/>
                  <a:pt x="391886" y="629392"/>
                </a:cubicBezTo>
                <a:cubicBezTo>
                  <a:pt x="387927" y="653143"/>
                  <a:pt x="385055" y="677100"/>
                  <a:pt x="380010" y="700644"/>
                </a:cubicBezTo>
                <a:cubicBezTo>
                  <a:pt x="373171" y="732562"/>
                  <a:pt x="356260" y="795647"/>
                  <a:pt x="356260" y="795647"/>
                </a:cubicBezTo>
                <a:cubicBezTo>
                  <a:pt x="364177" y="823356"/>
                  <a:pt x="359633" y="858397"/>
                  <a:pt x="380010" y="878774"/>
                </a:cubicBezTo>
                <a:cubicBezTo>
                  <a:pt x="391551" y="890315"/>
                  <a:pt x="412230" y="872630"/>
                  <a:pt x="427512" y="866899"/>
                </a:cubicBezTo>
                <a:cubicBezTo>
                  <a:pt x="444088" y="860683"/>
                  <a:pt x="458742" y="850121"/>
                  <a:pt x="475013" y="843148"/>
                </a:cubicBezTo>
                <a:cubicBezTo>
                  <a:pt x="486519" y="838217"/>
                  <a:pt x="498764" y="835231"/>
                  <a:pt x="510639" y="831273"/>
                </a:cubicBezTo>
                <a:cubicBezTo>
                  <a:pt x="498764" y="823356"/>
                  <a:pt x="488377" y="812533"/>
                  <a:pt x="475013" y="807522"/>
                </a:cubicBezTo>
                <a:cubicBezTo>
                  <a:pt x="396307" y="778008"/>
                  <a:pt x="232347" y="805294"/>
                  <a:pt x="190005" y="807522"/>
                </a:cubicBezTo>
                <a:cubicBezTo>
                  <a:pt x="104758" y="892769"/>
                  <a:pt x="138906" y="851903"/>
                  <a:pt x="83127" y="926275"/>
                </a:cubicBezTo>
                <a:cubicBezTo>
                  <a:pt x="72821" y="957194"/>
                  <a:pt x="55975" y="988093"/>
                  <a:pt x="83127" y="1021278"/>
                </a:cubicBezTo>
                <a:cubicBezTo>
                  <a:pt x="108193" y="1051915"/>
                  <a:pt x="145194" y="1070573"/>
                  <a:pt x="178130" y="1092530"/>
                </a:cubicBezTo>
                <a:cubicBezTo>
                  <a:pt x="264112" y="1149851"/>
                  <a:pt x="223851" y="1127265"/>
                  <a:pt x="296883" y="1163782"/>
                </a:cubicBezTo>
                <a:cubicBezTo>
                  <a:pt x="277091" y="1171699"/>
                  <a:pt x="254268" y="1174363"/>
                  <a:pt x="237506" y="1187533"/>
                </a:cubicBezTo>
                <a:cubicBezTo>
                  <a:pt x="203337" y="1214380"/>
                  <a:pt x="126797" y="1291041"/>
                  <a:pt x="95003" y="1341912"/>
                </a:cubicBezTo>
                <a:cubicBezTo>
                  <a:pt x="85621" y="1356924"/>
                  <a:pt x="80360" y="1374233"/>
                  <a:pt x="71252" y="1389413"/>
                </a:cubicBezTo>
                <a:cubicBezTo>
                  <a:pt x="56566" y="1413890"/>
                  <a:pt x="23751" y="1460665"/>
                  <a:pt x="23751" y="1460665"/>
                </a:cubicBezTo>
                <a:cubicBezTo>
                  <a:pt x="47501" y="1626919"/>
                  <a:pt x="0" y="1492332"/>
                  <a:pt x="118753" y="1531917"/>
                </a:cubicBezTo>
                <a:cubicBezTo>
                  <a:pt x="130628" y="1535875"/>
                  <a:pt x="112476" y="1556347"/>
                  <a:pt x="106878" y="1567543"/>
                </a:cubicBezTo>
                <a:cubicBezTo>
                  <a:pt x="100495" y="1580309"/>
                  <a:pt x="90470" y="1590930"/>
                  <a:pt x="83127" y="1603169"/>
                </a:cubicBezTo>
                <a:cubicBezTo>
                  <a:pt x="78573" y="1610759"/>
                  <a:pt x="75210" y="1619003"/>
                  <a:pt x="71252" y="1626920"/>
                </a:cubicBezTo>
              </a:path>
            </a:pathLst>
          </a:custGeom>
          <a:ln w="317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45" y="1262884"/>
            <a:ext cx="539750" cy="153035"/>
          </a:xfrm>
          <a:prstGeom prst="rect">
            <a:avLst/>
          </a:prstGeom>
          <a:noFill/>
        </p:spPr>
      </p:pic>
      <p:sp>
        <p:nvSpPr>
          <p:cNvPr id="87" name="Прямоугольник 86"/>
          <p:cNvSpPr/>
          <p:nvPr/>
        </p:nvSpPr>
        <p:spPr>
          <a:xfrm>
            <a:off x="7020793" y="144430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123" name="Рисунок 1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325" y="1743862"/>
            <a:ext cx="539750" cy="210185"/>
          </a:xfrm>
          <a:prstGeom prst="rect">
            <a:avLst/>
          </a:prstGeom>
          <a:noFill/>
        </p:spPr>
      </p:pic>
      <p:sp>
        <p:nvSpPr>
          <p:cNvPr id="160" name="Прямоугольник 159"/>
          <p:cNvSpPr/>
          <p:nvPr/>
        </p:nvSpPr>
        <p:spPr>
          <a:xfrm>
            <a:off x="7012931" y="199042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0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20"/>
    </mc:Choice>
    <mc:Fallback xmlns="">
      <p:transition spd="slow" advTm="109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57" grpId="0"/>
      <p:bldP spid="159" grpId="0" animBg="1"/>
      <p:bldP spid="1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FM56-7B компр.png"/>
          <p:cNvPicPr>
            <a:picLocks/>
          </p:cNvPicPr>
          <p:nvPr/>
        </p:nvPicPr>
        <p:blipFill rotWithShape="1">
          <a:blip r:embed="rId4" cstate="print"/>
          <a:srcRect b="39797"/>
          <a:stretch/>
        </p:blipFill>
        <p:spPr>
          <a:xfrm>
            <a:off x="2548030" y="1196217"/>
            <a:ext cx="4185867" cy="130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многоступенчатого компрессора на нерасчетных режимах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Работа многоступенчатого компрессора при </a:t>
            </a:r>
            <a:r>
              <a:rPr lang="ru-RU" b="1" u="sng" dirty="0"/>
              <a:t>увеличении</a:t>
            </a:r>
            <a:r>
              <a:rPr lang="ru-RU" dirty="0"/>
              <a:t> частоты вращения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907208" y="3399375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Последняя ступень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53255" y="2545572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Средняя ступень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5468441" y="1605786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86" name="Овал 85"/>
          <p:cNvSpPr/>
          <p:nvPr/>
        </p:nvSpPr>
        <p:spPr>
          <a:xfrm>
            <a:off x="4503993" y="1489881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3" name="Прямая со стрелкой 2"/>
          <p:cNvCxnSpPr>
            <a:stCxn id="85" idx="5"/>
            <a:endCxn id="83" idx="0"/>
          </p:cNvCxnSpPr>
          <p:nvPr/>
        </p:nvCxnSpPr>
        <p:spPr>
          <a:xfrm>
            <a:off x="6159499" y="2289655"/>
            <a:ext cx="748068" cy="110972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stCxn id="86" idx="2"/>
          </p:cNvCxnSpPr>
          <p:nvPr/>
        </p:nvCxnSpPr>
        <p:spPr>
          <a:xfrm flipH="1">
            <a:off x="2982820" y="1890482"/>
            <a:ext cx="1521173" cy="69487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Группа 81"/>
          <p:cNvGrpSpPr>
            <a:grpSpLocks noChangeAspect="1"/>
          </p:cNvGrpSpPr>
          <p:nvPr/>
        </p:nvGrpSpPr>
        <p:grpSpPr>
          <a:xfrm>
            <a:off x="58541" y="2871066"/>
            <a:ext cx="4937061" cy="2880000"/>
            <a:chOff x="611560" y="332656"/>
            <a:chExt cx="7020440" cy="4095324"/>
          </a:xfrm>
        </p:grpSpPr>
        <p:cxnSp>
          <p:nvCxnSpPr>
            <p:cNvPr id="87" name="Прямая со стрелкой 86"/>
            <p:cNvCxnSpPr/>
            <p:nvPr/>
          </p:nvCxnSpPr>
          <p:spPr>
            <a:xfrm flipH="1">
              <a:off x="1440565" y="352094"/>
              <a:ext cx="3096344" cy="2520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>
              <a:off x="4536909" y="352094"/>
              <a:ext cx="1008112" cy="25202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>
              <a:off x="1440565" y="2872094"/>
              <a:ext cx="4104456" cy="2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lg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Прямоугольник 126"/>
            <p:cNvSpPr/>
            <p:nvPr/>
          </p:nvSpPr>
          <p:spPr>
            <a:xfrm>
              <a:off x="4769847" y="1505588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С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2414528" y="793171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W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1451659" y="2904963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U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0" name="Прямая со стрелкой 129"/>
            <p:cNvCxnSpPr/>
            <p:nvPr/>
          </p:nvCxnSpPr>
          <p:spPr>
            <a:xfrm flipH="1">
              <a:off x="2843808" y="352094"/>
              <a:ext cx="1693102" cy="2500842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Прямоугольник 130"/>
            <p:cNvSpPr/>
            <p:nvPr/>
          </p:nvSpPr>
          <p:spPr>
            <a:xfrm>
              <a:off x="3255777" y="1739684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W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2" name="Прямая со стрелкой 131"/>
            <p:cNvCxnSpPr/>
            <p:nvPr/>
          </p:nvCxnSpPr>
          <p:spPr>
            <a:xfrm>
              <a:off x="2843808" y="2852936"/>
              <a:ext cx="4104456" cy="280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lg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Прямоугольник 132"/>
            <p:cNvSpPr/>
            <p:nvPr/>
          </p:nvSpPr>
          <p:spPr>
            <a:xfrm>
              <a:off x="5545021" y="2872852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</a:rPr>
                <a:t>U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4" name="Прямая со стрелкой 133"/>
            <p:cNvCxnSpPr/>
            <p:nvPr/>
          </p:nvCxnSpPr>
          <p:spPr>
            <a:xfrm>
              <a:off x="4536909" y="352094"/>
              <a:ext cx="2411355" cy="2500842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Прямоугольник 134"/>
            <p:cNvSpPr/>
            <p:nvPr/>
          </p:nvSpPr>
          <p:spPr>
            <a:xfrm>
              <a:off x="5619959" y="1420986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С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6516216" y="2636912"/>
              <a:ext cx="175750" cy="238831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flipH="1">
              <a:off x="5043300" y="2463909"/>
              <a:ext cx="325524" cy="41534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1907704" y="2481742"/>
              <a:ext cx="216024" cy="390352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3059832" y="2492896"/>
              <a:ext cx="201070" cy="35235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Прямоугольник 139"/>
            <p:cNvSpPr/>
            <p:nvPr/>
          </p:nvSpPr>
          <p:spPr>
            <a:xfrm>
              <a:off x="1727927" y="2348881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  <a:sym typeface="Symbol"/>
                </a:rPr>
                <a:t>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4323814" y="2237026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  <a:sym typeface="Symbol"/>
                </a:rPr>
                <a:t>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1ср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3027669" y="2348881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  <a:sym typeface="Symbol"/>
                </a:rPr>
                <a:t>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5666742" y="2265719"/>
              <a:ext cx="12961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cap="all" dirty="0">
                  <a:solidFill>
                    <a:sysClr val="windowText" lastClr="000000"/>
                  </a:solidFill>
                  <a:sym typeface="Symbol"/>
                </a:rPr>
                <a:t></a:t>
              </a:r>
              <a:r>
                <a:rPr lang="en-US" b="1" cap="all" baseline="-25000" dirty="0">
                  <a:solidFill>
                    <a:sysClr val="windowText" lastClr="000000"/>
                  </a:solidFill>
                </a:rPr>
                <a:t>2</a:t>
              </a:r>
              <a:r>
                <a:rPr lang="ru-RU" b="1" cap="all" baseline="-25000" dirty="0">
                  <a:solidFill>
                    <a:sysClr val="windowText" lastClr="000000"/>
                  </a:solidFill>
                </a:rPr>
                <a:t>ср</a:t>
              </a:r>
              <a:endParaRPr lang="ru-RU" b="1" i="1" cap="all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2844000" y="1988840"/>
              <a:ext cx="0" cy="864096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 flipH="1">
              <a:off x="1476000" y="2016000"/>
              <a:ext cx="0" cy="8549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 стрелкой 145"/>
            <p:cNvCxnSpPr/>
            <p:nvPr/>
          </p:nvCxnSpPr>
          <p:spPr>
            <a:xfrm>
              <a:off x="1498019" y="2182318"/>
              <a:ext cx="1332000" cy="0"/>
            </a:xfrm>
            <a:prstGeom prst="straightConnector1">
              <a:avLst/>
            </a:prstGeom>
            <a:ln w="12700">
              <a:solidFill>
                <a:schemeClr val="tx2"/>
              </a:solidFill>
              <a:prstDash val="lgDash"/>
              <a:headEnd type="stealth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Прямоугольник 146"/>
            <p:cNvSpPr/>
            <p:nvPr/>
          </p:nvSpPr>
          <p:spPr>
            <a:xfrm>
              <a:off x="1758375" y="1565324"/>
              <a:ext cx="76027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  <a:sym typeface="Symbol"/>
                </a:rPr>
                <a:t></a:t>
              </a:r>
              <a:r>
                <a:rPr lang="en-US" b="1" cap="all" dirty="0">
                  <a:solidFill>
                    <a:sysClr val="windowText" lastClr="000000"/>
                  </a:solidFill>
                  <a:sym typeface="Symbol"/>
                </a:rPr>
                <a:t>W</a:t>
              </a:r>
              <a:r>
                <a:rPr lang="en-US" b="1" baseline="-25000" dirty="0">
                  <a:solidFill>
                    <a:sysClr val="windowText" lastClr="000000"/>
                  </a:solidFill>
                </a:rPr>
                <a:t>u</a:t>
              </a:r>
              <a:r>
                <a:rPr lang="ru-RU" b="1" baseline="-25000" dirty="0">
                  <a:solidFill>
                    <a:sysClr val="windowText" lastClr="000000"/>
                  </a:solidFill>
                </a:rPr>
                <a:t>ср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8" name="Прямая со стрелкой 147"/>
            <p:cNvCxnSpPr/>
            <p:nvPr/>
          </p:nvCxnSpPr>
          <p:spPr>
            <a:xfrm>
              <a:off x="4536000" y="360000"/>
              <a:ext cx="1296144" cy="324036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 стрелкой 148"/>
            <p:cNvCxnSpPr/>
            <p:nvPr/>
          </p:nvCxnSpPr>
          <p:spPr>
            <a:xfrm flipH="1">
              <a:off x="612000" y="360000"/>
              <a:ext cx="3888000" cy="3204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Прямая со стрелкой 149"/>
            <p:cNvCxnSpPr/>
            <p:nvPr/>
          </p:nvCxnSpPr>
          <p:spPr>
            <a:xfrm>
              <a:off x="648000" y="3564000"/>
              <a:ext cx="5184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Прямая со стрелкой 150"/>
            <p:cNvCxnSpPr/>
            <p:nvPr/>
          </p:nvCxnSpPr>
          <p:spPr>
            <a:xfrm flipH="1">
              <a:off x="2376000" y="332656"/>
              <a:ext cx="2160000" cy="320400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/>
            <p:nvPr/>
          </p:nvCxnSpPr>
          <p:spPr>
            <a:xfrm>
              <a:off x="2412000" y="3564000"/>
              <a:ext cx="5220000" cy="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/>
            <p:cNvCxnSpPr/>
            <p:nvPr/>
          </p:nvCxnSpPr>
          <p:spPr>
            <a:xfrm>
              <a:off x="4499992" y="332656"/>
              <a:ext cx="3132000" cy="320400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flipH="1">
              <a:off x="611560" y="3573016"/>
              <a:ext cx="0" cy="8549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flipH="1">
              <a:off x="2411760" y="3573016"/>
              <a:ext cx="0" cy="8549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 стрелкой 155"/>
            <p:cNvCxnSpPr/>
            <p:nvPr/>
          </p:nvCxnSpPr>
          <p:spPr>
            <a:xfrm>
              <a:off x="611560" y="4365104"/>
              <a:ext cx="1800200" cy="0"/>
            </a:xfrm>
            <a:prstGeom prst="straightConnector1">
              <a:avLst/>
            </a:prstGeom>
            <a:ln w="31750">
              <a:solidFill>
                <a:schemeClr val="tx2"/>
              </a:solidFill>
              <a:prstDash val="solid"/>
              <a:headEnd type="stealth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Прямоугольник 156"/>
            <p:cNvSpPr/>
            <p:nvPr/>
          </p:nvSpPr>
          <p:spPr>
            <a:xfrm>
              <a:off x="1255443" y="3815831"/>
              <a:ext cx="76027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  <a:sym typeface="Symbol"/>
                </a:rPr>
                <a:t></a:t>
              </a:r>
              <a:r>
                <a:rPr lang="en-US" b="1" cap="all" dirty="0">
                  <a:solidFill>
                    <a:sysClr val="windowText" lastClr="000000"/>
                  </a:solidFill>
                  <a:sym typeface="Symbol"/>
                </a:rPr>
                <a:t>W</a:t>
              </a:r>
              <a:r>
                <a:rPr lang="en-US" b="1" baseline="-25000" dirty="0">
                  <a:solidFill>
                    <a:sysClr val="windowText" lastClr="000000"/>
                  </a:solidFill>
                </a:rPr>
                <a:t>u</a:t>
              </a:r>
              <a:r>
                <a:rPr lang="ru-RU" b="1" baseline="-25000" dirty="0">
                  <a:solidFill>
                    <a:sysClr val="windowText" lastClr="000000"/>
                  </a:solidFill>
                </a:rPr>
                <a:t>ср</a:t>
              </a:r>
              <a:endParaRPr lang="ru-RU" b="1" i="1" baseline="-250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59" name="Прямая со стрелкой 158"/>
          <p:cNvCxnSpPr/>
          <p:nvPr/>
        </p:nvCxnSpPr>
        <p:spPr>
          <a:xfrm flipH="1">
            <a:off x="4690309" y="3752036"/>
            <a:ext cx="2247157" cy="1828878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>
            <a:off x="6937466" y="3752036"/>
            <a:ext cx="731633" cy="1829081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4690309" y="5580914"/>
            <a:ext cx="2978790" cy="203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Прямоугольник 161"/>
          <p:cNvSpPr/>
          <p:nvPr/>
        </p:nvSpPr>
        <p:spPr>
          <a:xfrm>
            <a:off x="7070890" y="4602295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5382416" y="4070788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976865" y="5532896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65" name="Прямая со стрелкой 164"/>
          <p:cNvCxnSpPr/>
          <p:nvPr/>
        </p:nvCxnSpPr>
        <p:spPr>
          <a:xfrm flipH="1">
            <a:off x="5708706" y="3752036"/>
            <a:ext cx="1228761" cy="1814974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5498260" y="4573253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67" name="Прямая со стрелкой 166"/>
          <p:cNvCxnSpPr/>
          <p:nvPr/>
        </p:nvCxnSpPr>
        <p:spPr>
          <a:xfrm>
            <a:off x="5708706" y="5567010"/>
            <a:ext cx="2978790" cy="203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Прямоугольник 167"/>
          <p:cNvSpPr/>
          <p:nvPr/>
        </p:nvSpPr>
        <p:spPr>
          <a:xfrm>
            <a:off x="7485528" y="5550459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69" name="Прямая со стрелкой 168"/>
          <p:cNvCxnSpPr/>
          <p:nvPr/>
        </p:nvCxnSpPr>
        <p:spPr>
          <a:xfrm>
            <a:off x="6937466" y="3752036"/>
            <a:ext cx="1750030" cy="1814974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7741680" y="4514100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71" name="Прямая соединительная линия 170"/>
          <p:cNvCxnSpPr/>
          <p:nvPr/>
        </p:nvCxnSpPr>
        <p:spPr>
          <a:xfrm flipH="1">
            <a:off x="8373939" y="5410232"/>
            <a:ext cx="127550" cy="17333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flipH="1">
            <a:off x="7304977" y="5284676"/>
            <a:ext cx="236248" cy="3014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5029333" y="5297618"/>
            <a:ext cx="156778" cy="28329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5865485" y="5305713"/>
            <a:ext cx="145926" cy="25572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Прямоугольник 174"/>
          <p:cNvSpPr/>
          <p:nvPr/>
        </p:nvSpPr>
        <p:spPr>
          <a:xfrm>
            <a:off x="4836653" y="5194242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6802035" y="5159235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5689164" y="5201194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7799085" y="5201194"/>
            <a:ext cx="940670" cy="31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5708845" y="4939897"/>
            <a:ext cx="0" cy="62711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H="1">
            <a:off x="4716026" y="4959608"/>
            <a:ext cx="0" cy="62048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>
            <a:off x="4742013" y="4985848"/>
            <a:ext cx="966693" cy="0"/>
          </a:xfrm>
          <a:prstGeom prst="straightConnector1">
            <a:avLst/>
          </a:prstGeom>
          <a:ln w="12700">
            <a:solidFill>
              <a:schemeClr val="tx2"/>
            </a:solidFill>
            <a:prstDash val="lgDash"/>
            <a:headEnd type="stealth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5010725" y="4677448"/>
            <a:ext cx="488943" cy="26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 err="1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uz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83" name="Прямая со стрелкой 182"/>
          <p:cNvCxnSpPr/>
          <p:nvPr/>
        </p:nvCxnSpPr>
        <p:spPr>
          <a:xfrm>
            <a:off x="6936807" y="3757774"/>
            <a:ext cx="862278" cy="212279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 flipH="1">
            <a:off x="4036403" y="3757774"/>
            <a:ext cx="2874277" cy="212279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>
            <a:off x="4036403" y="5880567"/>
            <a:ext cx="37622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 flipH="1">
            <a:off x="5499668" y="3737929"/>
            <a:ext cx="1437138" cy="214263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>
            <a:off x="5499668" y="5880567"/>
            <a:ext cx="3788391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>
            <a:off x="6910674" y="3737929"/>
            <a:ext cx="2351676" cy="214263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 flipH="1">
            <a:off x="4036403" y="5880567"/>
            <a:ext cx="0" cy="62048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flipH="1">
            <a:off x="5499668" y="5880567"/>
            <a:ext cx="0" cy="62048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/>
          <p:nvPr/>
        </p:nvCxnSpPr>
        <p:spPr>
          <a:xfrm>
            <a:off x="4036403" y="6326135"/>
            <a:ext cx="1463265" cy="0"/>
          </a:xfrm>
          <a:prstGeom prst="straightConnector1">
            <a:avLst/>
          </a:prstGeom>
          <a:ln w="31750">
            <a:solidFill>
              <a:schemeClr val="tx2"/>
            </a:solidFill>
            <a:prstDash val="solid"/>
            <a:headEnd type="stealth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4592649" y="5964680"/>
            <a:ext cx="488943" cy="26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 err="1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 err="1">
                <a:solidFill>
                  <a:sysClr val="windowText" lastClr="000000"/>
                </a:solidFill>
              </a:rPr>
              <a:t>uz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93" name="Freeform 7"/>
          <p:cNvSpPr>
            <a:spLocks noChangeAspect="1"/>
          </p:cNvSpPr>
          <p:nvPr/>
        </p:nvSpPr>
        <p:spPr bwMode="auto">
          <a:xfrm>
            <a:off x="6363942" y="6061121"/>
            <a:ext cx="849875" cy="783805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" name="Полилиния 193"/>
          <p:cNvSpPr/>
          <p:nvPr/>
        </p:nvSpPr>
        <p:spPr>
          <a:xfrm>
            <a:off x="6364843" y="6012942"/>
            <a:ext cx="794803" cy="432125"/>
          </a:xfrm>
          <a:custGeom>
            <a:avLst/>
            <a:gdLst>
              <a:gd name="connsiteX0" fmla="*/ 1095154 w 1095154"/>
              <a:gd name="connsiteY0" fmla="*/ 83288 h 595423"/>
              <a:gd name="connsiteX1" fmla="*/ 776177 w 1095154"/>
              <a:gd name="connsiteY1" fmla="*/ 8860 h 595423"/>
              <a:gd name="connsiteX2" fmla="*/ 659219 w 1095154"/>
              <a:gd name="connsiteY2" fmla="*/ 136451 h 595423"/>
              <a:gd name="connsiteX3" fmla="*/ 818707 w 1095154"/>
              <a:gd name="connsiteY3" fmla="*/ 115185 h 595423"/>
              <a:gd name="connsiteX4" fmla="*/ 584791 w 1095154"/>
              <a:gd name="connsiteY4" fmla="*/ 8860 h 595423"/>
              <a:gd name="connsiteX5" fmla="*/ 520996 w 1095154"/>
              <a:gd name="connsiteY5" fmla="*/ 104553 h 595423"/>
              <a:gd name="connsiteX6" fmla="*/ 637954 w 1095154"/>
              <a:gd name="connsiteY6" fmla="*/ 210878 h 595423"/>
              <a:gd name="connsiteX7" fmla="*/ 542261 w 1095154"/>
              <a:gd name="connsiteY7" fmla="*/ 83288 h 595423"/>
              <a:gd name="connsiteX8" fmla="*/ 340242 w 1095154"/>
              <a:gd name="connsiteY8" fmla="*/ 232144 h 595423"/>
              <a:gd name="connsiteX9" fmla="*/ 435935 w 1095154"/>
              <a:gd name="connsiteY9" fmla="*/ 359734 h 595423"/>
              <a:gd name="connsiteX10" fmla="*/ 584791 w 1095154"/>
              <a:gd name="connsiteY10" fmla="*/ 242776 h 595423"/>
              <a:gd name="connsiteX11" fmla="*/ 255182 w 1095154"/>
              <a:gd name="connsiteY11" fmla="*/ 210878 h 595423"/>
              <a:gd name="connsiteX12" fmla="*/ 202019 w 1095154"/>
              <a:gd name="connsiteY12" fmla="*/ 540488 h 595423"/>
              <a:gd name="connsiteX13" fmla="*/ 329610 w 1095154"/>
              <a:gd name="connsiteY13" fmla="*/ 540488 h 595423"/>
              <a:gd name="connsiteX14" fmla="*/ 308345 w 1095154"/>
              <a:gd name="connsiteY14" fmla="*/ 380999 h 595423"/>
              <a:gd name="connsiteX15" fmla="*/ 0 w 1095154"/>
              <a:gd name="connsiteY15" fmla="*/ 583018 h 5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5154" h="595423">
                <a:moveTo>
                  <a:pt x="1095154" y="83288"/>
                </a:moveTo>
                <a:cubicBezTo>
                  <a:pt x="971993" y="41644"/>
                  <a:pt x="848833" y="0"/>
                  <a:pt x="776177" y="8860"/>
                </a:cubicBezTo>
                <a:cubicBezTo>
                  <a:pt x="703521" y="17720"/>
                  <a:pt x="652131" y="118730"/>
                  <a:pt x="659219" y="136451"/>
                </a:cubicBezTo>
                <a:cubicBezTo>
                  <a:pt x="666307" y="154172"/>
                  <a:pt x="831112" y="136450"/>
                  <a:pt x="818707" y="115185"/>
                </a:cubicBezTo>
                <a:cubicBezTo>
                  <a:pt x="806302" y="93920"/>
                  <a:pt x="634410" y="10632"/>
                  <a:pt x="584791" y="8860"/>
                </a:cubicBezTo>
                <a:cubicBezTo>
                  <a:pt x="535173" y="7088"/>
                  <a:pt x="512136" y="70883"/>
                  <a:pt x="520996" y="104553"/>
                </a:cubicBezTo>
                <a:cubicBezTo>
                  <a:pt x="529856" y="138223"/>
                  <a:pt x="634410" y="214422"/>
                  <a:pt x="637954" y="210878"/>
                </a:cubicBezTo>
                <a:cubicBezTo>
                  <a:pt x="641498" y="207334"/>
                  <a:pt x="591880" y="79744"/>
                  <a:pt x="542261" y="83288"/>
                </a:cubicBezTo>
                <a:cubicBezTo>
                  <a:pt x="492642" y="86832"/>
                  <a:pt x="357963" y="186070"/>
                  <a:pt x="340242" y="232144"/>
                </a:cubicBezTo>
                <a:cubicBezTo>
                  <a:pt x="322521" y="278218"/>
                  <a:pt x="395177" y="357962"/>
                  <a:pt x="435935" y="359734"/>
                </a:cubicBezTo>
                <a:cubicBezTo>
                  <a:pt x="476693" y="361506"/>
                  <a:pt x="614916" y="267585"/>
                  <a:pt x="584791" y="242776"/>
                </a:cubicBezTo>
                <a:cubicBezTo>
                  <a:pt x="554666" y="217967"/>
                  <a:pt x="318977" y="161259"/>
                  <a:pt x="255182" y="210878"/>
                </a:cubicBezTo>
                <a:cubicBezTo>
                  <a:pt x="191387" y="260497"/>
                  <a:pt x="189614" y="485553"/>
                  <a:pt x="202019" y="540488"/>
                </a:cubicBezTo>
                <a:cubicBezTo>
                  <a:pt x="214424" y="595423"/>
                  <a:pt x="311889" y="567070"/>
                  <a:pt x="329610" y="540488"/>
                </a:cubicBezTo>
                <a:cubicBezTo>
                  <a:pt x="347331" y="513907"/>
                  <a:pt x="363280" y="373911"/>
                  <a:pt x="308345" y="380999"/>
                </a:cubicBezTo>
                <a:cubicBezTo>
                  <a:pt x="253410" y="388087"/>
                  <a:pt x="136451" y="549348"/>
                  <a:pt x="0" y="583018"/>
                </a:cubicBezTo>
              </a:path>
            </a:pathLst>
          </a:custGeom>
          <a:ln w="190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45" y="1262884"/>
            <a:ext cx="539750" cy="153035"/>
          </a:xfrm>
          <a:prstGeom prst="rect">
            <a:avLst/>
          </a:prstGeom>
          <a:noFill/>
        </p:spPr>
      </p:pic>
      <p:sp>
        <p:nvSpPr>
          <p:cNvPr id="91" name="Прямоугольник 90"/>
          <p:cNvSpPr/>
          <p:nvPr/>
        </p:nvSpPr>
        <p:spPr>
          <a:xfrm>
            <a:off x="7020793" y="144430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93" name="Рисунок 9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325" y="1743862"/>
            <a:ext cx="539750" cy="210185"/>
          </a:xfrm>
          <a:prstGeom prst="rect">
            <a:avLst/>
          </a:prstGeom>
          <a:noFill/>
        </p:spPr>
      </p:pic>
      <p:sp>
        <p:nvSpPr>
          <p:cNvPr id="94" name="Прямоугольник 93"/>
          <p:cNvSpPr/>
          <p:nvPr/>
        </p:nvSpPr>
        <p:spPr>
          <a:xfrm>
            <a:off x="7012931" y="199042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4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049"/>
    </mc:Choice>
    <mc:Fallback xmlns="">
      <p:transition spd="slow" advTm="26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4" grpId="0" animBg="1"/>
      <p:bldP spid="9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Работа многоступенчатого компрессора на нерасчетных режимах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93" y="728390"/>
            <a:ext cx="3600000" cy="220665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38091" y="2976042"/>
            <a:ext cx="3692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Диапазоны срывов в зависимости от частоты вращения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493" y="897785"/>
            <a:ext cx="25093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 Срыв на первых ступенях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err="1">
                <a:sym typeface="Symbol"/>
              </a:rPr>
              <a:t>Срывные</a:t>
            </a:r>
            <a:r>
              <a:rPr lang="ru-RU" dirty="0">
                <a:sym typeface="Symbol"/>
              </a:rPr>
              <a:t> зоны локализуются на периферии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При сильном снижении срыв распространяется вниз по потоку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Через </a:t>
            </a:r>
            <a:r>
              <a:rPr lang="ru-RU" dirty="0" err="1">
                <a:sym typeface="Symbol"/>
              </a:rPr>
              <a:t>срывную</a:t>
            </a:r>
            <a:r>
              <a:rPr lang="ru-RU" dirty="0">
                <a:sym typeface="Symbol"/>
              </a:rPr>
              <a:t> зону выбрасывается сжатый воздух вперед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1954" y="825898"/>
            <a:ext cx="249501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  Срыв на последних ступенях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Отрыв сразу на всей лопатке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err="1">
                <a:sym typeface="Symbol"/>
              </a:rPr>
              <a:t>Срывная</a:t>
            </a:r>
            <a:r>
              <a:rPr lang="ru-RU" dirty="0">
                <a:sym typeface="Symbol"/>
              </a:rPr>
              <a:t> зона распространяется вперед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err="1">
                <a:sym typeface="Symbol"/>
              </a:rPr>
              <a:t>Срывная</a:t>
            </a:r>
            <a:r>
              <a:rPr lang="ru-RU" dirty="0">
                <a:sym typeface="Symbol"/>
              </a:rPr>
              <a:t> зона вращается со скоростью </a:t>
            </a:r>
            <a:r>
              <a:rPr lang="ru-RU" i="1" dirty="0">
                <a:sym typeface="Symbol"/>
              </a:rPr>
              <a:t>10-40%</a:t>
            </a:r>
            <a:r>
              <a:rPr lang="en-US" i="1" dirty="0">
                <a:sym typeface="Symbol"/>
              </a:rPr>
              <a:t>u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>
                <a:sym typeface="Symbol"/>
              </a:rPr>
              <a:t>Через </a:t>
            </a:r>
            <a:r>
              <a:rPr lang="ru-RU" dirty="0" err="1">
                <a:sym typeface="Symbol"/>
              </a:rPr>
              <a:t>срывную</a:t>
            </a:r>
            <a:r>
              <a:rPr lang="ru-RU" dirty="0">
                <a:sym typeface="Symbol"/>
              </a:rPr>
              <a:t> зону выбрасывается сжатый воздух вперед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>
              <a:sym typeface="Symbol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458528" y="1061049"/>
            <a:ext cx="388189" cy="1337094"/>
          </a:xfrm>
          <a:prstGeom prst="rightBrac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>
            <a:off x="2846717" y="1729596"/>
            <a:ext cx="802257" cy="219974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Левая фигурная скобка 13"/>
          <p:cNvSpPr/>
          <p:nvPr/>
        </p:nvSpPr>
        <p:spPr>
          <a:xfrm>
            <a:off x="6245524" y="1043796"/>
            <a:ext cx="336431" cy="1570008"/>
          </a:xfrm>
          <a:prstGeom prst="leftBrac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512279" y="1216325"/>
            <a:ext cx="664234" cy="621102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Помпаж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984741" y="3569180"/>
            <a:ext cx="3372928" cy="252969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38733" y="6052797"/>
            <a:ext cx="3453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 err="1"/>
              <a:t>Помпаж</a:t>
            </a:r>
            <a:r>
              <a:rPr lang="ru-RU" sz="1600" cap="small" dirty="0"/>
              <a:t> компрессора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78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066"/>
    </mc:Choice>
    <mc:Fallback xmlns="">
      <p:transition spd="slow" advTm="503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9" grpId="0"/>
      <p:bldP spid="10" grpId="0"/>
      <p:bldP spid="11" grpId="0" animBg="1"/>
      <p:bldP spid="14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798713"/>
            <a:ext cx="820102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Основная причина рассогласования работы ступеней многоступенчатого компрессора при изменении частоты вращения – отклонение углов натекания </a:t>
            </a:r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r>
              <a:rPr lang="ru-RU" dirty="0"/>
              <a:t> от проектных значений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Регулирование многоступенчатых компрессоров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10665" y="2087336"/>
            <a:ext cx="5616374" cy="1744847"/>
            <a:chOff x="1999077" y="2090602"/>
            <a:chExt cx="5616374" cy="1744847"/>
          </a:xfrm>
        </p:grpSpPr>
        <p:pic>
          <p:nvPicPr>
            <p:cNvPr id="5" name="Picture 2" descr="6"/>
            <p:cNvPicPr preferRelativeResize="0">
              <a:picLocks noChangeAspect="1" noChangeArrowheads="1"/>
            </p:cNvPicPr>
            <p:nvPr/>
          </p:nvPicPr>
          <p:blipFill rotWithShape="1">
            <a:blip r:embed="rId4" cstate="print"/>
            <a:srcRect b="10012"/>
            <a:stretch/>
          </p:blipFill>
          <p:spPr bwMode="auto">
            <a:xfrm>
              <a:off x="1999077" y="2090602"/>
              <a:ext cx="5422068" cy="1548000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1999077" y="3472119"/>
              <a:ext cx="15983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cap="small" dirty="0"/>
                <a:t>Первая ступень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10924" y="3493629"/>
              <a:ext cx="15983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cap="small" dirty="0"/>
                <a:t>Средняя ступень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822771" y="3496895"/>
              <a:ext cx="17926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cap="small" dirty="0"/>
                <a:t>Последняя ступень</a:t>
              </a: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6819979" y="2264683"/>
            <a:ext cx="540000" cy="0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879437" y="2805372"/>
            <a:ext cx="576064" cy="0"/>
          </a:xfrm>
          <a:prstGeom prst="line">
            <a:avLst/>
          </a:prstGeom>
          <a:ln w="38100" cmpd="sng">
            <a:solidFill>
              <a:schemeClr val="tx1"/>
            </a:solidFill>
            <a:prstDash val="lg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089979" y="1972295"/>
            <a:ext cx="1792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Нерасчетный режим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89979" y="2536489"/>
            <a:ext cx="1792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Расчетный</a:t>
            </a:r>
          </a:p>
          <a:p>
            <a:pPr algn="ctr"/>
            <a:r>
              <a:rPr lang="ru-RU" sz="1600" cap="small" dirty="0"/>
              <a:t> режим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F88243-4E80-4B86-B766-3AE8598D9DCC}"/>
              </a:ext>
            </a:extLst>
          </p:cNvPr>
          <p:cNvSpPr/>
          <p:nvPr/>
        </p:nvSpPr>
        <p:spPr>
          <a:xfrm>
            <a:off x="609599" y="4579292"/>
            <a:ext cx="6210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Существует 3 способа регулирования: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Клапаны перепуска воздуха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Поворотные лопатки НА</a:t>
            </a:r>
          </a:p>
          <a:p>
            <a:pPr marL="1185863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Разделение компрессора на каскады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11E300-F3CB-48B0-B578-326068CDB8A5}"/>
              </a:ext>
            </a:extLst>
          </p:cNvPr>
          <p:cNvSpPr/>
          <p:nvPr/>
        </p:nvSpPr>
        <p:spPr>
          <a:xfrm>
            <a:off x="609599" y="3749329"/>
            <a:ext cx="8116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Основная идея регулирования – приблизить углы натекания </a:t>
            </a:r>
            <a:r>
              <a:rPr lang="ru-RU" i="1" dirty="0">
                <a:sym typeface="Symbol"/>
              </a:rPr>
              <a:t></a:t>
            </a:r>
            <a:r>
              <a:rPr lang="ru-RU" i="1" baseline="-25000" dirty="0">
                <a:sym typeface="Symbol"/>
              </a:rPr>
              <a:t>1</a:t>
            </a:r>
            <a:r>
              <a:rPr lang="ru-RU" dirty="0"/>
              <a:t> к расчетным значениям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6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19"/>
    </mc:Choice>
    <mc:Fallback xmlns="">
      <p:transition spd="slow" advTm="240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13C73B6-1D59-4687-BAD0-A20B5577FBE7}"/>
                  </a:ext>
                </a:extLst>
              </p:cNvPr>
              <p:cNvSpPr/>
              <p:nvPr/>
            </p:nvSpPr>
            <p:spPr>
              <a:xfrm>
                <a:off x="3752850" y="1149192"/>
                <a:ext cx="1671163" cy="530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b="0" i="0" smtClean="0">
                                  <a:latin typeface="Cambria Math"/>
                                </a:rPr>
                                <m:t>к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 b="0" i="0" smtClean="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ru-RU" sz="1400" b="0" i="0" smtClean="0">
                              <a:latin typeface="Cambria Math"/>
                            </a:rPr>
                            <m:t>н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ζ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рк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713C73B6-1D59-4687-BAD0-A20B5577F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0" y="1149192"/>
                <a:ext cx="1671163" cy="53085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1" y="795751"/>
            <a:ext cx="8116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Баланс энергии в ступени компрессора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95116" y="1434470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05475" y="1434470"/>
            <a:ext cx="400050" cy="0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331973" y="1773793"/>
            <a:ext cx="28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Коэффициенты потерь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93020" y="2182535"/>
            <a:ext cx="3327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cap="small" dirty="0"/>
              <a:t>Потери в направляющем аппарате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0834" y="2258805"/>
            <a:ext cx="3134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cap="small" dirty="0"/>
              <a:t>Потери в рабочем колесе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837277" y="2033587"/>
            <a:ext cx="906048" cy="21907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69059" y="2033587"/>
            <a:ext cx="885828" cy="150555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>
            <a:spLocks noChangeAspect="1"/>
          </p:cNvSpPr>
          <p:nvPr/>
        </p:nvSpPr>
        <p:spPr>
          <a:xfrm>
            <a:off x="4538245" y="1240906"/>
            <a:ext cx="363894" cy="3600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5060119" y="1245222"/>
            <a:ext cx="363894" cy="3600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402241" y="3219461"/>
            <a:ext cx="3240000" cy="7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Потери в направляющем аппарате зависят от скорости </a:t>
            </a:r>
            <a:r>
              <a:rPr lang="ru-RU" sz="1400" i="1" dirty="0">
                <a:solidFill>
                  <a:sysClr val="windowText" lastClr="000000"/>
                </a:solidFill>
              </a:rPr>
              <a:t>с</a:t>
            </a:r>
            <a:r>
              <a:rPr lang="ru-RU" sz="1400" i="1" baseline="-25000" dirty="0">
                <a:solidFill>
                  <a:sysClr val="windowText" lastClr="000000"/>
                </a:solidFill>
              </a:rPr>
              <a:t>2</a:t>
            </a:r>
            <a:r>
              <a:rPr lang="ru-RU" sz="1400" dirty="0">
                <a:solidFill>
                  <a:sysClr val="windowText" lastClr="000000"/>
                </a:solidFill>
              </a:rPr>
              <a:t>, диффузорности канала НА</a:t>
            </a:r>
            <a:r>
              <a:rPr lang="en-US" sz="1400" dirty="0">
                <a:solidFill>
                  <a:sysClr val="windowText" lastClr="000000"/>
                </a:solidFill>
              </a:rPr>
              <a:t> (c3/c2)</a:t>
            </a:r>
            <a:r>
              <a:rPr lang="ru-RU" sz="1400" dirty="0">
                <a:solidFill>
                  <a:sysClr val="windowText" lastClr="000000"/>
                </a:solidFill>
              </a:rPr>
              <a:t> и поворота потока </a:t>
            </a:r>
            <a:r>
              <a:rPr lang="ru-RU" sz="1400" dirty="0">
                <a:solidFill>
                  <a:sysClr val="windowText" lastClr="000000"/>
                </a:solidFill>
                <a:sym typeface="Symbol"/>
              </a:rPr>
              <a:t>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1963" y="3194647"/>
            <a:ext cx="3240000" cy="72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ysClr val="windowText" lastClr="000000"/>
                </a:solidFill>
              </a:rPr>
              <a:t>Потери в рабочем колесе зависят от скорости </a:t>
            </a:r>
            <a:r>
              <a:rPr lang="en-US" sz="1400" b="1" i="1" dirty="0">
                <a:solidFill>
                  <a:sysClr val="windowText" lastClr="000000"/>
                </a:solidFill>
              </a:rPr>
              <a:t>w</a:t>
            </a:r>
            <a:r>
              <a:rPr lang="ru-RU" sz="1400" b="1" i="1" baseline="-25000" dirty="0">
                <a:solidFill>
                  <a:sysClr val="windowText" lastClr="000000"/>
                </a:solidFill>
              </a:rPr>
              <a:t>1</a:t>
            </a:r>
            <a:r>
              <a:rPr lang="ru-RU" sz="1400" dirty="0">
                <a:solidFill>
                  <a:sysClr val="windowText" lastClr="000000"/>
                </a:solidFill>
              </a:rPr>
              <a:t>, диффузорности канала РК (</a:t>
            </a:r>
            <a:r>
              <a:rPr lang="en-US" sz="1400" dirty="0">
                <a:solidFill>
                  <a:sysClr val="windowText" lastClr="000000"/>
                </a:solidFill>
              </a:rPr>
              <a:t>w2/w1)</a:t>
            </a:r>
            <a:r>
              <a:rPr lang="ru-RU" sz="1400" dirty="0">
                <a:solidFill>
                  <a:sysClr val="windowText" lastClr="000000"/>
                </a:solidFill>
              </a:rPr>
              <a:t> и поворота потока </a:t>
            </a:r>
            <a:r>
              <a:rPr lang="ru-RU" sz="1400" i="1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sz="1400" i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BA6EEBF-75C4-4B75-B22C-11B1914AAB3B}"/>
                  </a:ext>
                </a:extLst>
              </p:cNvPr>
              <p:cNvSpPr/>
              <p:nvPr/>
            </p:nvSpPr>
            <p:spPr>
              <a:xfrm>
                <a:off x="243024" y="1286845"/>
                <a:ext cx="3097515" cy="327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b="0" i="0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b="0" i="0" smtClean="0">
                              <a:latin typeface="Cambria Math"/>
                            </a:rPr>
                            <m:t>к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b="0" i="0" smtClean="0">
                              <a:latin typeface="Cambria Math"/>
                            </a:rPr>
                            <m:t>н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рк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ут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д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4BA6EEBF-75C4-4B75-B22C-11B1914AA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24" y="1286845"/>
                <a:ext cx="3097515" cy="32759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214B40E-4E35-4258-84D7-E3A61F3812C6}"/>
              </a:ext>
            </a:extLst>
          </p:cNvPr>
          <p:cNvGrpSpPr/>
          <p:nvPr/>
        </p:nvGrpSpPr>
        <p:grpSpPr>
          <a:xfrm>
            <a:off x="2273108" y="963717"/>
            <a:ext cx="483448" cy="973846"/>
            <a:chOff x="2434856" y="1009662"/>
            <a:chExt cx="483448" cy="973846"/>
          </a:xfrm>
        </p:grpSpPr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7D5AA119-5BA4-464F-BD85-886EDD0D54F7}"/>
                </a:ext>
              </a:extLst>
            </p:cNvPr>
            <p:cNvCxnSpPr/>
            <p:nvPr/>
          </p:nvCxnSpPr>
          <p:spPr>
            <a:xfrm flipV="1">
              <a:off x="2434856" y="1369457"/>
              <a:ext cx="297711" cy="6140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E2E9B71-C8CB-4871-B282-2F3BED9B5859}"/>
                </a:ext>
              </a:extLst>
            </p:cNvPr>
            <p:cNvSpPr/>
            <p:nvPr/>
          </p:nvSpPr>
          <p:spPr>
            <a:xfrm>
              <a:off x="2616618" y="100966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ysClr val="windowText" lastClr="000000"/>
                  </a:solidFill>
                </a:rPr>
                <a:t>0</a:t>
              </a:r>
              <a:endParaRPr lang="ru-RU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0860B3F-0259-4462-86FD-5B92623B339F}"/>
              </a:ext>
            </a:extLst>
          </p:cNvPr>
          <p:cNvGrpSpPr/>
          <p:nvPr/>
        </p:nvGrpSpPr>
        <p:grpSpPr>
          <a:xfrm>
            <a:off x="2837277" y="963717"/>
            <a:ext cx="483448" cy="973846"/>
            <a:chOff x="2434856" y="1009662"/>
            <a:chExt cx="483448" cy="973846"/>
          </a:xfrm>
        </p:grpSpPr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EB8143F6-1367-43EA-A420-AB414842AE0C}"/>
                </a:ext>
              </a:extLst>
            </p:cNvPr>
            <p:cNvCxnSpPr/>
            <p:nvPr/>
          </p:nvCxnSpPr>
          <p:spPr>
            <a:xfrm flipV="1">
              <a:off x="2434856" y="1369457"/>
              <a:ext cx="297711" cy="6140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3096A3BC-86F9-4E1D-84B8-4D85D8DBF3F7}"/>
                </a:ext>
              </a:extLst>
            </p:cNvPr>
            <p:cNvSpPr/>
            <p:nvPr/>
          </p:nvSpPr>
          <p:spPr>
            <a:xfrm>
              <a:off x="2616618" y="100966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dirty="0">
                  <a:solidFill>
                    <a:sysClr val="windowText" lastClr="000000"/>
                  </a:solidFill>
                </a:rPr>
                <a:t>0</a:t>
              </a:r>
              <a:endParaRPr lang="ru-RU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D333EE0-771F-45CE-A304-9CED96B3C95C}"/>
                  </a:ext>
                </a:extLst>
              </p:cNvPr>
              <p:cNvSpPr/>
              <p:nvPr/>
            </p:nvSpPr>
            <p:spPr>
              <a:xfrm>
                <a:off x="6428825" y="1251078"/>
                <a:ext cx="1605439" cy="327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u-RU" sz="1400" b="0" i="0" smtClean="0">
                              <a:latin typeface="Cambria Math"/>
                            </a:rPr>
                            <m:t>к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ru-RU" sz="1400" b="0" i="0" smtClean="0">
                              <a:latin typeface="Cambria Math"/>
                            </a:rPr>
                            <m:t>н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ζ</m:t>
                          </m:r>
                        </m:e>
                        <m: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рк</m:t>
                          </m:r>
                        </m:sub>
                      </m:sSub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D333EE0-771F-45CE-A304-9CED96B3C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825" y="1251078"/>
                <a:ext cx="1605439" cy="3270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610453" y="2554306"/>
                <a:ext cx="1035092" cy="540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ζ</m:t>
                          </m:r>
                        </m:e>
                        <m:sub>
                          <m:r>
                            <a:rPr lang="ru-RU" sz="1400">
                              <a:latin typeface="Cambria Math"/>
                            </a:rPr>
                            <m:t>рк</m:t>
                          </m:r>
                        </m:sub>
                      </m:sSub>
                      <m:r>
                        <a:rPr lang="ru-RU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рк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53" y="2554306"/>
                <a:ext cx="1035092" cy="540404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634229" y="2541341"/>
                <a:ext cx="1044710" cy="532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𝜁</m:t>
                          </m:r>
                        </m:e>
                        <m:sub>
                          <m:r>
                            <a:rPr lang="ru-RU" sz="1400">
                              <a:latin typeface="Cambria Math"/>
                            </a:rPr>
                            <m:t>на</m:t>
                          </m:r>
                        </m:sub>
                      </m:sSub>
                      <m:r>
                        <a:rPr lang="ru-RU" sz="1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на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400">
                                  <a:latin typeface="Cambria Math"/>
                                </a:rPr>
                                <m:t>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229" y="2541341"/>
                <a:ext cx="1044710" cy="53226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7">
            <a:extLst>
              <a:ext uri="{FF2B5EF4-FFF2-40B4-BE49-F238E27FC236}">
                <a16:creationId xmlns:a16="http://schemas.microsoft.com/office/drawing/2014/main" id="{49FEA16A-1CF2-469A-AD16-B0982B1F88B3}"/>
              </a:ext>
            </a:extLst>
          </p:cNvPr>
          <p:cNvSpPr>
            <a:spLocks noChangeAspect="1"/>
          </p:cNvSpPr>
          <p:nvPr/>
        </p:nvSpPr>
        <p:spPr bwMode="auto">
          <a:xfrm>
            <a:off x="1634680" y="4613416"/>
            <a:ext cx="1440000" cy="1328051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1A6CBB1E-6466-4622-AE0E-880D12569DAB}"/>
              </a:ext>
            </a:extLst>
          </p:cNvPr>
          <p:cNvSpPr>
            <a:spLocks noChangeAspect="1"/>
          </p:cNvSpPr>
          <p:nvPr/>
        </p:nvSpPr>
        <p:spPr bwMode="auto">
          <a:xfrm>
            <a:off x="3462139" y="4613416"/>
            <a:ext cx="1440000" cy="1328051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CDD924E2-0A85-44E2-BA9A-A4CE12012AE8}"/>
              </a:ext>
            </a:extLst>
          </p:cNvPr>
          <p:cNvSpPr>
            <a:spLocks noChangeAspect="1"/>
          </p:cNvSpPr>
          <p:nvPr/>
        </p:nvSpPr>
        <p:spPr bwMode="auto">
          <a:xfrm>
            <a:off x="5251916" y="4646569"/>
            <a:ext cx="1440000" cy="1328051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0" name="Стрелка вниз 69">
            <a:extLst>
              <a:ext uri="{FF2B5EF4-FFF2-40B4-BE49-F238E27FC236}">
                <a16:creationId xmlns:a16="http://schemas.microsoft.com/office/drawing/2014/main" id="{437478A2-7D4A-4F4C-82F4-83DE1AE66DDC}"/>
              </a:ext>
            </a:extLst>
          </p:cNvPr>
          <p:cNvSpPr/>
          <p:nvPr/>
        </p:nvSpPr>
        <p:spPr>
          <a:xfrm rot="16200000">
            <a:off x="6998092" y="4780617"/>
            <a:ext cx="487116" cy="87690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F7701C6B-6D56-4BBA-B37B-781417EC917F}"/>
              </a:ext>
            </a:extLst>
          </p:cNvPr>
          <p:cNvCxnSpPr/>
          <p:nvPr/>
        </p:nvCxnSpPr>
        <p:spPr>
          <a:xfrm>
            <a:off x="1396254" y="4621754"/>
            <a:ext cx="58453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35B21228-7680-46CE-AE4F-A0D02ACB83B4}"/>
              </a:ext>
            </a:extLst>
          </p:cNvPr>
          <p:cNvCxnSpPr/>
          <p:nvPr/>
        </p:nvCxnSpPr>
        <p:spPr>
          <a:xfrm>
            <a:off x="1219274" y="5936859"/>
            <a:ext cx="58453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4D01E739-CCE3-4EBD-89A7-32C5799BA6D4}"/>
              </a:ext>
            </a:extLst>
          </p:cNvPr>
          <p:cNvCxnSpPr>
            <a:cxnSpLocks/>
          </p:cNvCxnSpPr>
          <p:nvPr/>
        </p:nvCxnSpPr>
        <p:spPr>
          <a:xfrm flipH="1">
            <a:off x="3834237" y="3823990"/>
            <a:ext cx="1067902" cy="70710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1C66516B-1C34-4D66-9432-6155722C2E18}"/>
              </a:ext>
            </a:extLst>
          </p:cNvPr>
          <p:cNvCxnSpPr>
            <a:cxnSpLocks/>
          </p:cNvCxnSpPr>
          <p:nvPr/>
        </p:nvCxnSpPr>
        <p:spPr>
          <a:xfrm flipH="1">
            <a:off x="1822681" y="5501148"/>
            <a:ext cx="894163" cy="992934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60B33C3-EBAE-46BC-8DE5-8BF4CB972AAA}"/>
              </a:ext>
            </a:extLst>
          </p:cNvPr>
          <p:cNvCxnSpPr/>
          <p:nvPr/>
        </p:nvCxnSpPr>
        <p:spPr>
          <a:xfrm flipH="1">
            <a:off x="2192637" y="4421491"/>
            <a:ext cx="1764086" cy="130549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518B26E-37F3-4677-8B2B-31AB34ECA3CB}"/>
              </a:ext>
            </a:extLst>
          </p:cNvPr>
          <p:cNvCxnSpPr/>
          <p:nvPr/>
        </p:nvCxnSpPr>
        <p:spPr>
          <a:xfrm flipV="1">
            <a:off x="1813783" y="4011817"/>
            <a:ext cx="2105742" cy="25056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3365FF73-D13C-48A3-B47A-AC06ADE44282}"/>
                  </a:ext>
                </a:extLst>
              </p:cNvPr>
              <p:cNvSpPr/>
              <p:nvPr/>
            </p:nvSpPr>
            <p:spPr>
              <a:xfrm>
                <a:off x="4167242" y="4244084"/>
                <a:ext cx="464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3365FF73-D13C-48A3-B47A-AC06ADE44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242" y="4244084"/>
                <a:ext cx="464358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ACE14B67-C17F-454F-927D-C77BC9B0317F}"/>
                  </a:ext>
                </a:extLst>
              </p:cNvPr>
              <p:cNvSpPr/>
              <p:nvPr/>
            </p:nvSpPr>
            <p:spPr>
              <a:xfrm>
                <a:off x="1648328" y="5877583"/>
                <a:ext cx="469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ACE14B67-C17F-454F-927D-C77BC9B03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28" y="5877583"/>
                <a:ext cx="469679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9425D004-57A6-4745-8846-294D5CE55775}"/>
              </a:ext>
            </a:extLst>
          </p:cNvPr>
          <p:cNvSpPr/>
          <p:nvPr/>
        </p:nvSpPr>
        <p:spPr>
          <a:xfrm>
            <a:off x="4318952" y="4051304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8011CDA-669B-45F9-A53F-749725BA23B4}"/>
              </a:ext>
            </a:extLst>
          </p:cNvPr>
          <p:cNvSpPr/>
          <p:nvPr/>
        </p:nvSpPr>
        <p:spPr>
          <a:xfrm>
            <a:off x="1877907" y="6032164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C1B6E40-DC06-48B9-B413-FEABFECFE6AF}"/>
              </a:ext>
            </a:extLst>
          </p:cNvPr>
          <p:cNvSpPr/>
          <p:nvPr/>
        </p:nvSpPr>
        <p:spPr>
          <a:xfrm>
            <a:off x="3417135" y="4296491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ym typeface="Symbol" panose="05050102010706020507" pitchFamily="18" charset="2"/>
              </a:rPr>
              <a:t>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0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74"/>
    </mc:Choice>
    <mc:Fallback xmlns="">
      <p:transition spd="slow" advTm="315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8" grpId="0"/>
      <p:bldP spid="19" grpId="0"/>
      <p:bldP spid="27" grpId="0" animBg="1"/>
      <p:bldP spid="28" grpId="0" animBg="1"/>
      <p:bldP spid="36" grpId="0" animBg="1"/>
      <p:bldP spid="37" grpId="0" animBg="1"/>
      <p:bldP spid="11" grpId="0" animBg="1"/>
      <p:bldP spid="16" grpId="0" animBg="1"/>
      <p:bldP spid="17" grpId="0" animBg="1"/>
      <p:bldP spid="47" grpId="0" animBg="1"/>
      <p:bldP spid="48" grpId="0" animBg="1"/>
      <p:bldP spid="49" grpId="0" animBg="1"/>
      <p:bldP spid="50" grpId="0" animBg="1"/>
      <p:bldP spid="31" grpId="0"/>
      <p:bldP spid="58" grpId="0"/>
      <p:bldP spid="59" grpId="0"/>
      <p:bldP spid="60" grpId="0"/>
      <p:bldP spid="6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Способ 1. Клапаны перепуска воздуха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Выпускается часть воздуха средних степеней в атмосферу или 2 контур  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29918" y="1146842"/>
            <a:ext cx="6120680" cy="1732748"/>
            <a:chOff x="1588974" y="764704"/>
            <a:chExt cx="6120680" cy="1732748"/>
          </a:xfrm>
        </p:grpSpPr>
        <p:pic>
          <p:nvPicPr>
            <p:cNvPr id="6" name="Рисунок 5" descr="CFM56-7B компр.png"/>
            <p:cNvPicPr>
              <a:picLocks/>
            </p:cNvPicPr>
            <p:nvPr/>
          </p:nvPicPr>
          <p:blipFill rotWithShape="1">
            <a:blip r:embed="rId3" cstate="print"/>
            <a:srcRect b="39797"/>
            <a:stretch/>
          </p:blipFill>
          <p:spPr>
            <a:xfrm>
              <a:off x="2548030" y="1196217"/>
              <a:ext cx="4185867" cy="1301235"/>
            </a:xfrm>
            <a:prstGeom prst="rect">
              <a:avLst/>
            </a:prstGeom>
          </p:spPr>
        </p:pic>
        <p:sp>
          <p:nvSpPr>
            <p:cNvPr id="9" name="Стрелка вниз 8"/>
            <p:cNvSpPr/>
            <p:nvPr/>
          </p:nvSpPr>
          <p:spPr>
            <a:xfrm rot="16200000">
              <a:off x="6876276" y="1628780"/>
              <a:ext cx="360000" cy="64807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13510" y="1450596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Выход</a:t>
              </a:r>
              <a:endParaRPr lang="ru-RU" b="1" i="1" cap="all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Стрелка вниз 10"/>
            <p:cNvSpPr/>
            <p:nvPr/>
          </p:nvSpPr>
          <p:spPr>
            <a:xfrm rot="16200000">
              <a:off x="2051740" y="1340748"/>
              <a:ext cx="360000" cy="648072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88974" y="1162564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Вход</a:t>
              </a:r>
              <a:endParaRPr lang="ru-RU" b="1" i="1" cap="all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 rot="13301746">
              <a:off x="5124272" y="1108127"/>
              <a:ext cx="252000" cy="6480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72000" y="764704"/>
              <a:ext cx="129614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cap="all" dirty="0">
                  <a:solidFill>
                    <a:sysClr val="windowText" lastClr="000000"/>
                  </a:solidFill>
                </a:rPr>
                <a:t>Перепуск</a:t>
              </a:r>
              <a:endParaRPr lang="ru-RU" b="1" i="1" cap="all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5" name="Рисунок 14" descr="Pages from The Jet Engine Gas Turbine, Turbojet, Turbofan Rolls-Royc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349" y="2944344"/>
            <a:ext cx="4045813" cy="288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43770" y="5852895"/>
            <a:ext cx="38145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Работа клапана перепуска</a:t>
            </a:r>
          </a:p>
        </p:txBody>
      </p:sp>
      <p:pic>
        <p:nvPicPr>
          <p:cNvPr id="17" name="Рисунок 16" descr="Pages from Иноземцев А.А., Сандрацкий В.Л. Газотурбинные двигатели (2006)-3_Page_2.jpg"/>
          <p:cNvPicPr/>
          <p:nvPr/>
        </p:nvPicPr>
        <p:blipFill>
          <a:blip r:embed="rId5" cstate="print"/>
          <a:srcRect b="24577"/>
          <a:stretch>
            <a:fillRect/>
          </a:stretch>
        </p:blipFill>
        <p:spPr>
          <a:xfrm>
            <a:off x="5118986" y="3317991"/>
            <a:ext cx="1853943" cy="216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04012" y="5554919"/>
            <a:ext cx="2197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Клапан двигателя ПС-90</a:t>
            </a:r>
          </a:p>
        </p:txBody>
      </p:sp>
      <p:pic>
        <p:nvPicPr>
          <p:cNvPr id="19" name="Рисунок 18" descr="Pages from Иноземцев А.А., Сандрацкий В.Л. Газотурбинные двигатели (2006)-3_Page_1.jpg"/>
          <p:cNvPicPr/>
          <p:nvPr/>
        </p:nvPicPr>
        <p:blipFill>
          <a:blip r:embed="rId6" cstate="print"/>
          <a:srcRect l="2514" t="1110" r="2514" b="4442"/>
          <a:stretch>
            <a:fillRect/>
          </a:stretch>
        </p:blipFill>
        <p:spPr>
          <a:xfrm>
            <a:off x="7014283" y="3317991"/>
            <a:ext cx="1912020" cy="2160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110484" y="5570841"/>
            <a:ext cx="1831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Клапан ленточного типа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02257" y="2854937"/>
            <a:ext cx="41489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Схема организации перепуска</a:t>
            </a:r>
          </a:p>
        </p:txBody>
      </p:sp>
    </p:spTree>
    <p:extLst>
      <p:ext uri="{BB962C8B-B14F-4D97-AF65-F5344CB8AC3E}">
        <p14:creationId xmlns:p14="http://schemas.microsoft.com/office/powerpoint/2010/main" val="8700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57"/>
    </mc:Choice>
    <mc:Fallback xmlns="">
      <p:transition spd="slow" advTm="239257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Прямая со стрелкой 205"/>
          <p:cNvCxnSpPr/>
          <p:nvPr/>
        </p:nvCxnSpPr>
        <p:spPr>
          <a:xfrm>
            <a:off x="7030528" y="3424687"/>
            <a:ext cx="43132" cy="175978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 descr="CFM56-7B компр.png"/>
          <p:cNvPicPr>
            <a:picLocks/>
          </p:cNvPicPr>
          <p:nvPr/>
        </p:nvPicPr>
        <p:blipFill rotWithShape="1">
          <a:blip r:embed="rId4" cstate="print"/>
          <a:srcRect b="39797"/>
          <a:stretch/>
        </p:blipFill>
        <p:spPr>
          <a:xfrm>
            <a:off x="2548030" y="1196217"/>
            <a:ext cx="4185867" cy="130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Способ 1. Клапаны перепуска воздуха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Работа многоступенчатого компрессора с </a:t>
            </a:r>
            <a:r>
              <a:rPr lang="ru-RU" b="1" u="sng" dirty="0"/>
              <a:t>перепуском воздуха</a:t>
            </a:r>
            <a:endParaRPr lang="en-US" i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585648" y="2967401"/>
            <a:ext cx="4367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Последняя ступень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0" y="2942380"/>
            <a:ext cx="459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Первая ступень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5468441" y="1605786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86" name="Овал 85"/>
          <p:cNvSpPr/>
          <p:nvPr/>
        </p:nvSpPr>
        <p:spPr>
          <a:xfrm>
            <a:off x="2811670" y="1476233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3" name="Прямая со стрелкой 2"/>
          <p:cNvCxnSpPr>
            <a:stCxn id="85" idx="5"/>
            <a:endCxn id="83" idx="0"/>
          </p:cNvCxnSpPr>
          <p:nvPr/>
        </p:nvCxnSpPr>
        <p:spPr>
          <a:xfrm>
            <a:off x="6159499" y="2289655"/>
            <a:ext cx="609999" cy="67774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2356961" y="2209197"/>
            <a:ext cx="668453" cy="71953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0" y="3270855"/>
            <a:ext cx="2597070" cy="2113659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2597070" y="3270855"/>
            <a:ext cx="845558" cy="211389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0" y="5384514"/>
            <a:ext cx="3442628" cy="2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2675605" y="425351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176975" y="3496139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52212" y="506646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9" name="Прямая со стрелкой 148"/>
          <p:cNvCxnSpPr/>
          <p:nvPr/>
        </p:nvCxnSpPr>
        <p:spPr>
          <a:xfrm flipH="1">
            <a:off x="1176975" y="3270855"/>
            <a:ext cx="1420096" cy="2097590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>
            <a:off x="1478960" y="4220903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51" name="Прямая со стрелкой 150"/>
          <p:cNvCxnSpPr/>
          <p:nvPr/>
        </p:nvCxnSpPr>
        <p:spPr>
          <a:xfrm>
            <a:off x="1176975" y="5368445"/>
            <a:ext cx="3442628" cy="23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3230473" y="506646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>
            <a:off x="2597070" y="3270855"/>
            <a:ext cx="2022533" cy="2097590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Прямоугольник 153"/>
          <p:cNvSpPr/>
          <p:nvPr/>
        </p:nvSpPr>
        <p:spPr>
          <a:xfrm>
            <a:off x="3290870" y="3858521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flipH="1">
            <a:off x="4257221" y="5187254"/>
            <a:ext cx="147411" cy="20032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H="1">
            <a:off x="3021807" y="5042147"/>
            <a:ext cx="273034" cy="3483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391815" y="5057105"/>
            <a:ext cx="181191" cy="3274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1358166" y="5066460"/>
            <a:ext cx="168648" cy="2955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89830" y="498693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2476276" y="496197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056181" y="494566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3592854" y="494566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>
            <a:off x="2596308" y="3277486"/>
            <a:ext cx="573708" cy="138897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573006" y="4643681"/>
            <a:ext cx="259707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H="1">
            <a:off x="573006" y="3277486"/>
            <a:ext cx="2023302" cy="136619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>
            <a:off x="1660151" y="4643681"/>
            <a:ext cx="2597070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2626503" y="3314948"/>
            <a:ext cx="1630718" cy="132873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1660151" y="3277486"/>
            <a:ext cx="936157" cy="1366195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Прямоугольник 141"/>
          <p:cNvSpPr/>
          <p:nvPr/>
        </p:nvSpPr>
        <p:spPr>
          <a:xfrm>
            <a:off x="749384" y="3918918"/>
            <a:ext cx="644404" cy="309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u_1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2596308" y="3261182"/>
            <a:ext cx="664367" cy="1630718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>
            <a:off x="633403" y="4868965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603429" y="3261182"/>
            <a:ext cx="1992879" cy="1630718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>
            <a:off x="1539357" y="4868965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2626503" y="3298644"/>
            <a:ext cx="1509924" cy="1570321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1479088" y="3261182"/>
            <a:ext cx="1117220" cy="1630718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 flipH="1">
            <a:off x="4464000" y="3407333"/>
            <a:ext cx="2597070" cy="2113659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 стрелкой 179"/>
          <p:cNvCxnSpPr/>
          <p:nvPr/>
        </p:nvCxnSpPr>
        <p:spPr>
          <a:xfrm>
            <a:off x="7061070" y="3407333"/>
            <a:ext cx="845558" cy="211389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>
            <a:off x="4464000" y="5520992"/>
            <a:ext cx="3442628" cy="2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Прямоугольник 181"/>
          <p:cNvSpPr/>
          <p:nvPr/>
        </p:nvSpPr>
        <p:spPr>
          <a:xfrm>
            <a:off x="7139605" y="4389988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640975" y="3632617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4916212" y="5202938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85" name="Прямая со стрелкой 184"/>
          <p:cNvCxnSpPr/>
          <p:nvPr/>
        </p:nvCxnSpPr>
        <p:spPr>
          <a:xfrm flipH="1">
            <a:off x="5640975" y="3407333"/>
            <a:ext cx="1420096" cy="2097590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Прямоугольник 185"/>
          <p:cNvSpPr/>
          <p:nvPr/>
        </p:nvSpPr>
        <p:spPr>
          <a:xfrm>
            <a:off x="5942960" y="4357381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87" name="Прямая со стрелкой 186"/>
          <p:cNvCxnSpPr/>
          <p:nvPr/>
        </p:nvCxnSpPr>
        <p:spPr>
          <a:xfrm>
            <a:off x="5640975" y="5504923"/>
            <a:ext cx="3442628" cy="23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Прямоугольник 187"/>
          <p:cNvSpPr/>
          <p:nvPr/>
        </p:nvSpPr>
        <p:spPr>
          <a:xfrm>
            <a:off x="7694473" y="5202938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89" name="Прямая со стрелкой 188"/>
          <p:cNvCxnSpPr/>
          <p:nvPr/>
        </p:nvCxnSpPr>
        <p:spPr>
          <a:xfrm>
            <a:off x="7061070" y="3407333"/>
            <a:ext cx="2022533" cy="2097590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Прямоугольник 189"/>
          <p:cNvSpPr/>
          <p:nvPr/>
        </p:nvSpPr>
        <p:spPr>
          <a:xfrm>
            <a:off x="7754870" y="4598969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 flipH="1">
            <a:off x="8721221" y="5323732"/>
            <a:ext cx="147411" cy="20032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flipH="1">
            <a:off x="7485807" y="5178625"/>
            <a:ext cx="273034" cy="3483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4855815" y="5193583"/>
            <a:ext cx="181191" cy="3274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>
            <a:off x="5822166" y="5202938"/>
            <a:ext cx="168648" cy="2955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4553830" y="5123412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6940276" y="5098448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5520181" y="508214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8056854" y="508214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73" name="Прямая со стрелкой 172"/>
          <p:cNvCxnSpPr/>
          <p:nvPr/>
        </p:nvCxnSpPr>
        <p:spPr>
          <a:xfrm>
            <a:off x="7060308" y="3413964"/>
            <a:ext cx="724683" cy="178897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5188209" y="5195477"/>
            <a:ext cx="259707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 flipH="1">
            <a:off x="5157799" y="3413964"/>
            <a:ext cx="1902508" cy="178897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>
            <a:off x="5852502" y="5195477"/>
            <a:ext cx="2597070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7090503" y="3451426"/>
            <a:ext cx="1328734" cy="175151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 flipH="1">
            <a:off x="5852502" y="3413964"/>
            <a:ext cx="1207805" cy="178151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>
            <a:off x="7060308" y="3397660"/>
            <a:ext cx="664367" cy="1630718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>
            <a:off x="5097403" y="5005443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H="1">
            <a:off x="5067429" y="3397660"/>
            <a:ext cx="1992879" cy="1630718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>
            <a:off x="6003357" y="5005443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7090503" y="3435122"/>
            <a:ext cx="1509924" cy="1570321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flipH="1">
            <a:off x="5943088" y="3397660"/>
            <a:ext cx="1117220" cy="1630718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flipH="1">
            <a:off x="2570672" y="3260785"/>
            <a:ext cx="8626" cy="138022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 flipH="1">
            <a:off x="2553419" y="3260785"/>
            <a:ext cx="17253" cy="1647645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>
            <a:off x="7030528" y="3433313"/>
            <a:ext cx="43132" cy="1578634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" name="Рисунок 20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45" y="1262884"/>
            <a:ext cx="539750" cy="153035"/>
          </a:xfrm>
          <a:prstGeom prst="rect">
            <a:avLst/>
          </a:prstGeom>
          <a:noFill/>
        </p:spPr>
      </p:pic>
      <p:sp>
        <p:nvSpPr>
          <p:cNvPr id="208" name="Прямоугольник 207"/>
          <p:cNvSpPr/>
          <p:nvPr/>
        </p:nvSpPr>
        <p:spPr>
          <a:xfrm>
            <a:off x="7020793" y="144430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209" name="Рисунок 20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325" y="1743862"/>
            <a:ext cx="539750" cy="210185"/>
          </a:xfrm>
          <a:prstGeom prst="rect">
            <a:avLst/>
          </a:prstGeom>
          <a:noFill/>
        </p:spPr>
      </p:pic>
      <p:sp>
        <p:nvSpPr>
          <p:cNvPr id="210" name="Прямоугольник 209"/>
          <p:cNvSpPr/>
          <p:nvPr/>
        </p:nvSpPr>
        <p:spPr>
          <a:xfrm>
            <a:off x="7012931" y="199042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</a:t>
            </a:r>
          </a:p>
        </p:txBody>
      </p:sp>
      <p:cxnSp>
        <p:nvCxnSpPr>
          <p:cNvPr id="212" name="Прямая со стрелкой 211"/>
          <p:cNvCxnSpPr/>
          <p:nvPr/>
        </p:nvCxnSpPr>
        <p:spPr>
          <a:xfrm flipV="1">
            <a:off x="7737894" y="2355011"/>
            <a:ext cx="552091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7012518" y="2436124"/>
            <a:ext cx="201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 с регулированием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02"/>
    </mc:Choice>
    <mc:Fallback xmlns="">
      <p:transition spd="slow" advTm="52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Способ 1. Клапаны перепуска воздуха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Увеличивается расход через первые ступени из-за уменьшения сопротивления сети за ними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Уменьшается расход через последние ступени из-за уменьшения плотности воздуха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Перепуск снижает эффективность компрессора и двигателя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Изменяется характеристика компрессора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707" y="3283258"/>
            <a:ext cx="31063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260421" y="3643107"/>
            <a:ext cx="540000" cy="0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19879" y="4183796"/>
            <a:ext cx="576064" cy="0"/>
          </a:xfrm>
          <a:prstGeom prst="line">
            <a:avLst/>
          </a:prstGeom>
          <a:ln w="38100" cmpd="sng">
            <a:solidFill>
              <a:schemeClr val="tx1"/>
            </a:solidFill>
            <a:prstDash val="lg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44319" y="3487197"/>
            <a:ext cx="1792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Без перепуска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53501" y="4010448"/>
            <a:ext cx="1792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 перепуском</a:t>
            </a:r>
          </a:p>
        </p:txBody>
      </p:sp>
    </p:spTree>
    <p:extLst>
      <p:ext uri="{BB962C8B-B14F-4D97-AF65-F5344CB8AC3E}">
        <p14:creationId xmlns:p14="http://schemas.microsoft.com/office/powerpoint/2010/main" val="8700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38"/>
    </mc:Choice>
    <mc:Fallback xmlns="">
      <p:transition spd="slow" advTm="114938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Способ 2. Поворотные направляющие лопатки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Угол натекания на рабочую лопатку обеспечивается за счет поворота предыдущей лопатки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Регулируются лопатки первой и последней групп ступеней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Регулирование НА изменяет характеристику компрессора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pic>
        <p:nvPicPr>
          <p:cNvPr id="22" name="Рисунок 21" descr="fig3_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6771" y="2583689"/>
            <a:ext cx="2520000" cy="1796315"/>
          </a:xfrm>
          <a:prstGeom prst="rect">
            <a:avLst/>
          </a:prstGeom>
        </p:spPr>
      </p:pic>
      <p:pic>
        <p:nvPicPr>
          <p:cNvPr id="23" name="Рисунок 22" descr="3ditog2004_2zorya.jpg"/>
          <p:cNvPicPr>
            <a:picLocks noChangeAspect="1"/>
          </p:cNvPicPr>
          <p:nvPr/>
        </p:nvPicPr>
        <p:blipFill>
          <a:blip r:embed="rId6" cstate="print"/>
          <a:srcRect l="17008" t="18535" r="10079" b="9670"/>
          <a:stretch>
            <a:fillRect/>
          </a:stretch>
        </p:blipFill>
        <p:spPr>
          <a:xfrm>
            <a:off x="992649" y="4399230"/>
            <a:ext cx="2520000" cy="1940286"/>
          </a:xfrm>
          <a:prstGeom prst="rect">
            <a:avLst/>
          </a:prstGeom>
        </p:spPr>
      </p:pic>
      <p:pic>
        <p:nvPicPr>
          <p:cNvPr id="25" name="Рисунок 24" descr="Variable_guide_vanes_on_compressor_ca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4920" y="2632691"/>
            <a:ext cx="2520000" cy="1680367"/>
          </a:xfrm>
          <a:prstGeom prst="rect">
            <a:avLst/>
          </a:prstGeom>
        </p:spPr>
      </p:pic>
      <p:pic>
        <p:nvPicPr>
          <p:cNvPr id="26" name="Рисунок 25" descr="6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89" y="3614567"/>
            <a:ext cx="2592000" cy="21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293372" y="5735602"/>
            <a:ext cx="540000" cy="0"/>
          </a:xfrm>
          <a:prstGeom prst="line">
            <a:avLst/>
          </a:prstGeom>
          <a:ln w="3810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75192" y="6284917"/>
            <a:ext cx="576064" cy="0"/>
          </a:xfrm>
          <a:prstGeom prst="line">
            <a:avLst/>
          </a:prstGeom>
          <a:ln w="38100" cmpd="sng">
            <a:solidFill>
              <a:schemeClr val="tx1"/>
            </a:solidFill>
            <a:prstDash val="lg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877270" y="5579692"/>
            <a:ext cx="1792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Без регулирования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86452" y="6102943"/>
            <a:ext cx="1792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 регулированием</a:t>
            </a:r>
          </a:p>
        </p:txBody>
      </p:sp>
      <p:pic>
        <p:nvPicPr>
          <p:cNvPr id="31" name="VIGVs in action part 3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487948" y="4382220"/>
            <a:ext cx="2520000" cy="1890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бъект, двигатель, внутренний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36552E5B-02FD-4A4B-B78A-7AD4841572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t="11646" r="5543" b="7560"/>
          <a:stretch/>
        </p:blipFill>
        <p:spPr>
          <a:xfrm>
            <a:off x="6802792" y="1697242"/>
            <a:ext cx="2160000" cy="1899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0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47"/>
    </mc:Choice>
    <mc:Fallback xmlns="">
      <p:transition spd="slow" advTm="234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FM56-7B компр.png"/>
          <p:cNvPicPr>
            <a:picLocks/>
          </p:cNvPicPr>
          <p:nvPr/>
        </p:nvPicPr>
        <p:blipFill rotWithShape="1">
          <a:blip r:embed="rId4" cstate="print"/>
          <a:srcRect b="39797"/>
          <a:stretch/>
        </p:blipFill>
        <p:spPr>
          <a:xfrm>
            <a:off x="2548030" y="1196217"/>
            <a:ext cx="4185867" cy="130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Способ 2. Поворотные направляющие лопатки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Работа многоступенчатого компрессора с </a:t>
            </a:r>
            <a:r>
              <a:rPr lang="ru-RU" b="1" u="sng" dirty="0"/>
              <a:t>поворотными лопатками НА</a:t>
            </a:r>
            <a:endParaRPr lang="en-US" i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585648" y="2967401"/>
            <a:ext cx="4367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Последняя ступень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0" y="2856115"/>
            <a:ext cx="459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Первая ступень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5468441" y="1605786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86" name="Овал 85"/>
          <p:cNvSpPr/>
          <p:nvPr/>
        </p:nvSpPr>
        <p:spPr>
          <a:xfrm>
            <a:off x="2811670" y="1476233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3" name="Прямая со стрелкой 2"/>
          <p:cNvCxnSpPr>
            <a:stCxn id="85" idx="5"/>
            <a:endCxn id="83" idx="0"/>
          </p:cNvCxnSpPr>
          <p:nvPr/>
        </p:nvCxnSpPr>
        <p:spPr>
          <a:xfrm>
            <a:off x="6159499" y="2289655"/>
            <a:ext cx="609999" cy="67774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2356961" y="2209197"/>
            <a:ext cx="668453" cy="71953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0" y="4169336"/>
            <a:ext cx="2597070" cy="2113659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2597070" y="4169336"/>
            <a:ext cx="845558" cy="211389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0" y="6282995"/>
            <a:ext cx="3442628" cy="2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2779122" y="5100233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176975" y="439462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83201" y="6163349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1" name="Прямая со стрелкой 110"/>
          <p:cNvCxnSpPr/>
          <p:nvPr/>
        </p:nvCxnSpPr>
        <p:spPr>
          <a:xfrm flipH="1">
            <a:off x="1176975" y="4169336"/>
            <a:ext cx="1420096" cy="2097590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1634236" y="511938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1176975" y="6266926"/>
            <a:ext cx="3442628" cy="23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3247726" y="6171975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>
            <a:off x="2597070" y="4169336"/>
            <a:ext cx="2022533" cy="2097590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>
            <a:off x="3290870" y="4757002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flipH="1">
            <a:off x="4257221" y="6085735"/>
            <a:ext cx="147411" cy="20032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3021807" y="5940628"/>
            <a:ext cx="273034" cy="3483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391815" y="5955586"/>
            <a:ext cx="181191" cy="3274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1358166" y="5964941"/>
            <a:ext cx="168648" cy="2955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219227" y="583365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41770" y="578281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168324" y="5844147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592854" y="5844147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2596308" y="4175967"/>
            <a:ext cx="573708" cy="138897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573006" y="5542162"/>
            <a:ext cx="259707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H="1">
            <a:off x="573006" y="4175967"/>
            <a:ext cx="2023302" cy="13661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1660151" y="5542162"/>
            <a:ext cx="2597070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626503" y="4213429"/>
            <a:ext cx="1630718" cy="132873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1660151" y="4175967"/>
            <a:ext cx="936157" cy="136619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 7"/>
          <p:cNvSpPr>
            <a:spLocks noChangeAspect="1"/>
          </p:cNvSpPr>
          <p:nvPr/>
        </p:nvSpPr>
        <p:spPr bwMode="auto">
          <a:xfrm rot="1154917" flipH="1">
            <a:off x="2013943" y="3233641"/>
            <a:ext cx="654808" cy="603903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tx1">
                <a:alpha val="50000"/>
              </a:schemeClr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4" name="Freeform 7"/>
          <p:cNvSpPr>
            <a:spLocks noChangeAspect="1"/>
          </p:cNvSpPr>
          <p:nvPr/>
        </p:nvSpPr>
        <p:spPr bwMode="auto">
          <a:xfrm flipH="1">
            <a:off x="2053497" y="3202984"/>
            <a:ext cx="654808" cy="603903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95" name="Прямая со стрелкой 94"/>
          <p:cNvCxnSpPr/>
          <p:nvPr/>
        </p:nvCxnSpPr>
        <p:spPr>
          <a:xfrm flipH="1">
            <a:off x="905955" y="4169336"/>
            <a:ext cx="1691115" cy="138913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905955" y="5558466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2597070" y="4169336"/>
            <a:ext cx="905955" cy="138913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>
            <a:off x="1661021" y="4192130"/>
            <a:ext cx="936049" cy="1358781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1691115" y="5558466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2597070" y="4169336"/>
            <a:ext cx="1691115" cy="138913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433907" y="3806954"/>
            <a:ext cx="21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Исходное положение</a:t>
            </a:r>
          </a:p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 лопатки НА</a:t>
            </a:r>
            <a:endParaRPr lang="ru-RU" sz="1400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2504267" y="3746557"/>
            <a:ext cx="190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Положение НА</a:t>
            </a:r>
          </a:p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при регулировании</a:t>
            </a:r>
            <a:endParaRPr lang="ru-RU" sz="1400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 flipH="1" flipV="1">
            <a:off x="2657467" y="3686160"/>
            <a:ext cx="241588" cy="181191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2234688" y="3565366"/>
            <a:ext cx="181191" cy="24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 flipH="1">
            <a:off x="4595785" y="4160948"/>
            <a:ext cx="2597070" cy="211366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 стрелкой 214"/>
          <p:cNvCxnSpPr/>
          <p:nvPr/>
        </p:nvCxnSpPr>
        <p:spPr>
          <a:xfrm>
            <a:off x="7192855" y="4160948"/>
            <a:ext cx="845558" cy="211389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>
            <a:off x="4595785" y="6274608"/>
            <a:ext cx="3442628" cy="2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Прямоугольник 216"/>
          <p:cNvSpPr/>
          <p:nvPr/>
        </p:nvSpPr>
        <p:spPr>
          <a:xfrm>
            <a:off x="7271390" y="514360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5772760" y="4386232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5056623" y="6163587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20" name="Прямая со стрелкой 219"/>
          <p:cNvCxnSpPr/>
          <p:nvPr/>
        </p:nvCxnSpPr>
        <p:spPr>
          <a:xfrm flipH="1">
            <a:off x="5772760" y="4160948"/>
            <a:ext cx="1420096" cy="209759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Прямоугольник 220"/>
          <p:cNvSpPr/>
          <p:nvPr/>
        </p:nvSpPr>
        <p:spPr>
          <a:xfrm>
            <a:off x="6135130" y="511099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22" name="Прямая со стрелкой 221"/>
          <p:cNvCxnSpPr/>
          <p:nvPr/>
        </p:nvCxnSpPr>
        <p:spPr>
          <a:xfrm>
            <a:off x="5772760" y="6258539"/>
            <a:ext cx="3442628" cy="23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угольник 222"/>
          <p:cNvSpPr/>
          <p:nvPr/>
        </p:nvSpPr>
        <p:spPr>
          <a:xfrm>
            <a:off x="7826258" y="6198093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24" name="Прямая со стрелкой 223"/>
          <p:cNvCxnSpPr/>
          <p:nvPr/>
        </p:nvCxnSpPr>
        <p:spPr>
          <a:xfrm>
            <a:off x="7192855" y="4160948"/>
            <a:ext cx="2022533" cy="209759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Прямоугольник 224"/>
          <p:cNvSpPr/>
          <p:nvPr/>
        </p:nvSpPr>
        <p:spPr>
          <a:xfrm>
            <a:off x="7886655" y="535258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26" name="Прямая соединительная линия 225"/>
          <p:cNvCxnSpPr/>
          <p:nvPr/>
        </p:nvCxnSpPr>
        <p:spPr>
          <a:xfrm flipH="1">
            <a:off x="8853006" y="6077348"/>
            <a:ext cx="147411" cy="20032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flipH="1">
            <a:off x="7617592" y="5932241"/>
            <a:ext cx="273034" cy="3483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4987600" y="5947199"/>
            <a:ext cx="181191" cy="3274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>
            <a:off x="5953951" y="5956554"/>
            <a:ext cx="168648" cy="2955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Прямоугольник 229"/>
          <p:cNvSpPr/>
          <p:nvPr/>
        </p:nvSpPr>
        <p:spPr>
          <a:xfrm>
            <a:off x="4685615" y="5877028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7072061" y="585206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5651966" y="583576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8188639" y="583576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27" name="Прямая со стрелкой 126"/>
          <p:cNvCxnSpPr/>
          <p:nvPr/>
        </p:nvCxnSpPr>
        <p:spPr>
          <a:xfrm>
            <a:off x="7192093" y="4167579"/>
            <a:ext cx="724683" cy="17889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5319994" y="5949093"/>
            <a:ext cx="259707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 flipH="1">
            <a:off x="5289584" y="4167579"/>
            <a:ext cx="1902508" cy="17889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5984287" y="5949093"/>
            <a:ext cx="2597070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>
            <a:off x="7222288" y="4205042"/>
            <a:ext cx="1328734" cy="175151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flipH="1">
            <a:off x="5984287" y="4167579"/>
            <a:ext cx="1207805" cy="178151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reeform 7"/>
          <p:cNvSpPr>
            <a:spLocks noChangeAspect="1"/>
          </p:cNvSpPr>
          <p:nvPr/>
        </p:nvSpPr>
        <p:spPr bwMode="auto">
          <a:xfrm rot="1154917" flipH="1">
            <a:off x="6609729" y="3346047"/>
            <a:ext cx="654808" cy="603903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 cmpd="sng">
            <a:solidFill>
              <a:schemeClr val="tx1">
                <a:alpha val="50000"/>
              </a:schemeClr>
            </a:solidFill>
            <a:prstDash val="lg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cxnSp>
        <p:nvCxnSpPr>
          <p:cNvPr id="199" name="Прямая со стрелкой 198"/>
          <p:cNvCxnSpPr/>
          <p:nvPr/>
        </p:nvCxnSpPr>
        <p:spPr>
          <a:xfrm flipH="1">
            <a:off x="4958167" y="4160948"/>
            <a:ext cx="2234688" cy="1811909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>
            <a:off x="4958167" y="5972858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>
            <a:off x="7192855" y="4160948"/>
            <a:ext cx="362382" cy="1811909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 flipH="1">
            <a:off x="5984915" y="4160948"/>
            <a:ext cx="1207940" cy="1811909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/>
          <p:nvPr/>
        </p:nvCxnSpPr>
        <p:spPr>
          <a:xfrm>
            <a:off x="5984915" y="5972858"/>
            <a:ext cx="2597070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>
            <a:off x="7192855" y="4160948"/>
            <a:ext cx="1389130" cy="1811909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Freeform 7"/>
          <p:cNvSpPr>
            <a:spLocks noChangeAspect="1"/>
          </p:cNvSpPr>
          <p:nvPr/>
        </p:nvSpPr>
        <p:spPr bwMode="auto">
          <a:xfrm rot="1679231" flipH="1">
            <a:off x="6626216" y="3366062"/>
            <a:ext cx="654808" cy="603903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0" name="Прямоугольник 209"/>
          <p:cNvSpPr/>
          <p:nvPr/>
        </p:nvSpPr>
        <p:spPr>
          <a:xfrm>
            <a:off x="4845270" y="3617375"/>
            <a:ext cx="21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Исходное положение </a:t>
            </a:r>
          </a:p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Лопатки НА</a:t>
            </a:r>
            <a:endParaRPr lang="ru-RU" sz="1400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7313612" y="3487967"/>
            <a:ext cx="1593800" cy="438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Положение </a:t>
            </a:r>
          </a:p>
          <a:p>
            <a:pPr algn="ctr"/>
            <a:r>
              <a:rPr lang="ru-RU" sz="1400" b="1" cap="all" dirty="0">
                <a:solidFill>
                  <a:sysClr val="windowText" lastClr="000000"/>
                </a:solidFill>
                <a:sym typeface="Symbol"/>
              </a:rPr>
              <a:t>при регулировании</a:t>
            </a:r>
            <a:endParaRPr lang="ru-RU" sz="1400" dirty="0"/>
          </a:p>
        </p:txBody>
      </p:sp>
      <p:cxnSp>
        <p:nvCxnSpPr>
          <p:cNvPr id="212" name="Прямая со стрелкой 211"/>
          <p:cNvCxnSpPr/>
          <p:nvPr/>
        </p:nvCxnSpPr>
        <p:spPr>
          <a:xfrm flipH="1" flipV="1">
            <a:off x="6951267" y="3375788"/>
            <a:ext cx="483176" cy="301985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 стрелкой 212"/>
          <p:cNvCxnSpPr/>
          <p:nvPr/>
        </p:nvCxnSpPr>
        <p:spPr>
          <a:xfrm flipV="1">
            <a:off x="6588885" y="3375788"/>
            <a:ext cx="181191" cy="241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35" name="Рисунок 23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45" y="1262884"/>
            <a:ext cx="539750" cy="153035"/>
          </a:xfrm>
          <a:prstGeom prst="rect">
            <a:avLst/>
          </a:prstGeom>
          <a:noFill/>
        </p:spPr>
      </p:pic>
      <p:sp>
        <p:nvSpPr>
          <p:cNvPr id="236" name="Прямоугольник 235"/>
          <p:cNvSpPr/>
          <p:nvPr/>
        </p:nvSpPr>
        <p:spPr>
          <a:xfrm>
            <a:off x="7020793" y="144430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237" name="Рисунок 23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325" y="1743862"/>
            <a:ext cx="539750" cy="210185"/>
          </a:xfrm>
          <a:prstGeom prst="rect">
            <a:avLst/>
          </a:prstGeom>
          <a:noFill/>
        </p:spPr>
      </p:pic>
      <p:sp>
        <p:nvSpPr>
          <p:cNvPr id="238" name="Прямоугольник 237"/>
          <p:cNvSpPr/>
          <p:nvPr/>
        </p:nvSpPr>
        <p:spPr>
          <a:xfrm>
            <a:off x="7012931" y="199042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</a:t>
            </a:r>
          </a:p>
        </p:txBody>
      </p:sp>
      <p:cxnSp>
        <p:nvCxnSpPr>
          <p:cNvPr id="239" name="Прямая со стрелкой 238"/>
          <p:cNvCxnSpPr/>
          <p:nvPr/>
        </p:nvCxnSpPr>
        <p:spPr>
          <a:xfrm flipV="1">
            <a:off x="7737894" y="2355011"/>
            <a:ext cx="552091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Прямоугольник 239"/>
          <p:cNvSpPr/>
          <p:nvPr/>
        </p:nvSpPr>
        <p:spPr>
          <a:xfrm>
            <a:off x="7012518" y="2436124"/>
            <a:ext cx="201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 с регулированием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39"/>
    </mc:Choice>
    <mc:Fallback xmlns="">
      <p:transition spd="slow" advTm="82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2" grpId="0"/>
      <p:bldP spid="209" grpId="0" animBg="1"/>
      <p:bldP spid="211" grpId="0"/>
      <p:bldP spid="24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Способ 3. Разделение компрессора на каскады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Первая группа ступеней вращается медленно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Задняя группа ступеней – быстро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Достоинства много каскадных компрессоров</a:t>
            </a:r>
          </a:p>
          <a:p>
            <a:pPr marL="898525" indent="-158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Разделение на каскады уменьшает число ступеней компрессора</a:t>
            </a:r>
          </a:p>
          <a:p>
            <a:pPr marL="898525" indent="-158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Упрощается запуск двигателя</a:t>
            </a:r>
          </a:p>
          <a:p>
            <a:pPr marL="898525" indent="-158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Увеличивается запас устойчивой работы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Недостатки много каскадных компрессоров</a:t>
            </a:r>
          </a:p>
          <a:p>
            <a:pPr marL="896938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/>
              <a:t> Сложность конструкции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ru-RU" i="1" dirty="0"/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i="1" dirty="0"/>
          </a:p>
        </p:txBody>
      </p:sp>
      <p:pic>
        <p:nvPicPr>
          <p:cNvPr id="14" name="Рисунок 13" descr="The Jet Engine Gas Turbine, Turbojet, Turbofan Rolls-Royce_Page_033.jpg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5021" y="4143294"/>
            <a:ext cx="397549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508"/>
    </mc:Choice>
    <mc:Fallback xmlns="">
      <p:transition spd="slow" advTm="122508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CFM56-7B компр.png"/>
          <p:cNvPicPr>
            <a:picLocks/>
          </p:cNvPicPr>
          <p:nvPr/>
        </p:nvPicPr>
        <p:blipFill rotWithShape="1">
          <a:blip r:embed="rId4" cstate="print"/>
          <a:srcRect b="39797"/>
          <a:stretch/>
        </p:blipFill>
        <p:spPr>
          <a:xfrm>
            <a:off x="2548030" y="1196217"/>
            <a:ext cx="4185867" cy="130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Способ 3. Разделение компрессора на каскады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Работа многоступенчатого</a:t>
            </a:r>
            <a:r>
              <a:rPr lang="ru-RU" b="1" u="sng" dirty="0"/>
              <a:t> двухкаскадного </a:t>
            </a:r>
            <a:r>
              <a:rPr lang="ru-RU" dirty="0"/>
              <a:t>компрессора</a:t>
            </a:r>
            <a:endParaRPr lang="en-US" i="1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4637407" y="3312458"/>
            <a:ext cx="4367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Последняя ступень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0" y="3408205"/>
            <a:ext cx="459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Первая ступень</a:t>
            </a:r>
          </a:p>
        </p:txBody>
      </p:sp>
      <p:sp>
        <p:nvSpPr>
          <p:cNvPr id="85" name="Овал 84"/>
          <p:cNvSpPr/>
          <p:nvPr/>
        </p:nvSpPr>
        <p:spPr>
          <a:xfrm>
            <a:off x="5468441" y="1605786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86" name="Овал 85"/>
          <p:cNvSpPr/>
          <p:nvPr/>
        </p:nvSpPr>
        <p:spPr>
          <a:xfrm>
            <a:off x="2811670" y="1476233"/>
            <a:ext cx="809625" cy="80120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3" name="Прямая со стрелкой 2"/>
          <p:cNvCxnSpPr>
            <a:stCxn id="85" idx="5"/>
            <a:endCxn id="83" idx="0"/>
          </p:cNvCxnSpPr>
          <p:nvPr/>
        </p:nvCxnSpPr>
        <p:spPr>
          <a:xfrm>
            <a:off x="6159499" y="2289655"/>
            <a:ext cx="661758" cy="1022803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84" idx="0"/>
          </p:cNvCxnSpPr>
          <p:nvPr/>
        </p:nvCxnSpPr>
        <p:spPr>
          <a:xfrm flipH="1">
            <a:off x="2299648" y="2209197"/>
            <a:ext cx="725767" cy="1199008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H="1">
            <a:off x="2820838" y="1250830"/>
            <a:ext cx="0" cy="1647645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>
            <a:off x="4508740" y="1308340"/>
            <a:ext cx="0" cy="1647645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5992483" y="1273834"/>
            <a:ext cx="0" cy="1647645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V="1">
            <a:off x="2810367" y="2794958"/>
            <a:ext cx="1701248" cy="0"/>
          </a:xfrm>
          <a:prstGeom prst="straightConnector1">
            <a:avLst/>
          </a:prstGeom>
          <a:ln w="190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>
            <a:off x="4498269" y="2792082"/>
            <a:ext cx="1505716" cy="0"/>
          </a:xfrm>
          <a:prstGeom prst="straightConnector1">
            <a:avLst/>
          </a:prstGeom>
          <a:ln w="190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Прямоугольник 136"/>
          <p:cNvSpPr/>
          <p:nvPr/>
        </p:nvSpPr>
        <p:spPr>
          <a:xfrm>
            <a:off x="3477243" y="2416198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>
                <a:sym typeface="Symbol"/>
              </a:rPr>
              <a:t>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5009869" y="243057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>
                <a:sym typeface="Symbol"/>
              </a:rPr>
              <a:t>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129311" y="2792885"/>
            <a:ext cx="120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Каскад НД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4670564" y="2815889"/>
            <a:ext cx="120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Каскад ВД</a:t>
            </a:r>
          </a:p>
        </p:txBody>
      </p:sp>
      <p:cxnSp>
        <p:nvCxnSpPr>
          <p:cNvPr id="152" name="Прямая со стрелкой 151"/>
          <p:cNvCxnSpPr/>
          <p:nvPr/>
        </p:nvCxnSpPr>
        <p:spPr>
          <a:xfrm flipH="1">
            <a:off x="4464000" y="3794034"/>
            <a:ext cx="2597070" cy="211366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>
            <a:off x="7061070" y="3794034"/>
            <a:ext cx="845558" cy="211389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>
            <a:off x="4464000" y="5907694"/>
            <a:ext cx="3442628" cy="2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Прямоугольник 154"/>
          <p:cNvSpPr/>
          <p:nvPr/>
        </p:nvSpPr>
        <p:spPr>
          <a:xfrm>
            <a:off x="7191363" y="4785317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589217" y="4010692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916212" y="589156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58" name="Прямая со стрелкой 157"/>
          <p:cNvCxnSpPr/>
          <p:nvPr/>
        </p:nvCxnSpPr>
        <p:spPr>
          <a:xfrm flipH="1">
            <a:off x="5640975" y="3794034"/>
            <a:ext cx="1420096" cy="209759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5994719" y="4761335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60" name="Прямая со стрелкой 159"/>
          <p:cNvCxnSpPr/>
          <p:nvPr/>
        </p:nvCxnSpPr>
        <p:spPr>
          <a:xfrm>
            <a:off x="5640975" y="5891625"/>
            <a:ext cx="3442628" cy="23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7746232" y="5848432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62" name="Прямая со стрелкой 161"/>
          <p:cNvCxnSpPr/>
          <p:nvPr/>
        </p:nvCxnSpPr>
        <p:spPr>
          <a:xfrm>
            <a:off x="7061070" y="3794034"/>
            <a:ext cx="2022533" cy="209759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7728990" y="463198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67" name="Прямая соединительная линия 166"/>
          <p:cNvCxnSpPr/>
          <p:nvPr/>
        </p:nvCxnSpPr>
        <p:spPr>
          <a:xfrm flipH="1">
            <a:off x="8721221" y="5710434"/>
            <a:ext cx="147411" cy="20032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flipH="1">
            <a:off x="7485807" y="5565327"/>
            <a:ext cx="273034" cy="3483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4855815" y="5580285"/>
            <a:ext cx="181191" cy="3274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5822166" y="5589640"/>
            <a:ext cx="168648" cy="2955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Прямоугольник 170"/>
          <p:cNvSpPr/>
          <p:nvPr/>
        </p:nvSpPr>
        <p:spPr>
          <a:xfrm>
            <a:off x="4553830" y="5510114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940276" y="5485150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5520181" y="546884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8056854" y="546884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2z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3" name="Прямая со стрелкой 142"/>
          <p:cNvCxnSpPr/>
          <p:nvPr/>
        </p:nvCxnSpPr>
        <p:spPr>
          <a:xfrm>
            <a:off x="7060308" y="3800665"/>
            <a:ext cx="724683" cy="17889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5188209" y="5582178"/>
            <a:ext cx="259707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>
            <a:off x="5157799" y="3800665"/>
            <a:ext cx="1902508" cy="17889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>
            <a:off x="5852502" y="5582178"/>
            <a:ext cx="2597070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>
            <a:off x="7090503" y="3838127"/>
            <a:ext cx="1328734" cy="175151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>
            <a:off x="5852502" y="3800665"/>
            <a:ext cx="1207805" cy="1781513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7060308" y="3800665"/>
            <a:ext cx="724764" cy="1751513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855815" y="5589640"/>
            <a:ext cx="2899055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5822166" y="5589640"/>
            <a:ext cx="2959452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 flipH="1">
            <a:off x="-129442" y="3690517"/>
            <a:ext cx="2597070" cy="2113660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>
            <a:off x="2467628" y="3690517"/>
            <a:ext cx="845558" cy="211389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>
            <a:off x="-129442" y="5804177"/>
            <a:ext cx="3442628" cy="2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Прямоугольник 194"/>
          <p:cNvSpPr/>
          <p:nvPr/>
        </p:nvSpPr>
        <p:spPr>
          <a:xfrm>
            <a:off x="2649680" y="4690426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969895" y="3838163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322770" y="5788048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98" name="Прямая со стрелкой 197"/>
          <p:cNvCxnSpPr/>
          <p:nvPr/>
        </p:nvCxnSpPr>
        <p:spPr>
          <a:xfrm flipH="1">
            <a:off x="1047533" y="3690517"/>
            <a:ext cx="1420096" cy="209759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Прямоугольник 199"/>
          <p:cNvSpPr/>
          <p:nvPr/>
        </p:nvSpPr>
        <p:spPr>
          <a:xfrm>
            <a:off x="1453035" y="4675071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02" name="Прямая со стрелкой 201"/>
          <p:cNvCxnSpPr/>
          <p:nvPr/>
        </p:nvCxnSpPr>
        <p:spPr>
          <a:xfrm>
            <a:off x="1047533" y="5788108"/>
            <a:ext cx="3442628" cy="235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3118284" y="5753542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06" name="Прямая со стрелкой 205"/>
          <p:cNvCxnSpPr/>
          <p:nvPr/>
        </p:nvCxnSpPr>
        <p:spPr>
          <a:xfrm>
            <a:off x="2467628" y="3690517"/>
            <a:ext cx="2022533" cy="2097591"/>
          </a:xfrm>
          <a:prstGeom prst="straightConnector1">
            <a:avLst/>
          </a:prstGeom>
          <a:ln w="19050">
            <a:solidFill>
              <a:schemeClr val="tx2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Прямоугольник 234"/>
          <p:cNvSpPr/>
          <p:nvPr/>
        </p:nvSpPr>
        <p:spPr>
          <a:xfrm>
            <a:off x="3161428" y="4278183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36" name="Прямая соединительная линия 235"/>
          <p:cNvCxnSpPr/>
          <p:nvPr/>
        </p:nvCxnSpPr>
        <p:spPr>
          <a:xfrm flipH="1">
            <a:off x="4127779" y="5606917"/>
            <a:ext cx="147411" cy="20032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 flipH="1">
            <a:off x="2892365" y="5461810"/>
            <a:ext cx="273034" cy="34837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>
            <a:off x="262373" y="5476768"/>
            <a:ext cx="181191" cy="32740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>
            <a:off x="1228724" y="5486123"/>
            <a:ext cx="168648" cy="29554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Прямоугольник 239"/>
          <p:cNvSpPr/>
          <p:nvPr/>
        </p:nvSpPr>
        <p:spPr>
          <a:xfrm>
            <a:off x="115664" y="5363465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2269196" y="5338501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004377" y="5391208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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3463412" y="5365329"/>
            <a:ext cx="1087146" cy="36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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2_1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>
            <a:off x="2466866" y="3697148"/>
            <a:ext cx="573708" cy="138897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 стрелкой 180"/>
          <p:cNvCxnSpPr/>
          <p:nvPr/>
        </p:nvCxnSpPr>
        <p:spPr>
          <a:xfrm>
            <a:off x="443564" y="5063344"/>
            <a:ext cx="259707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 стрелкой 181"/>
          <p:cNvCxnSpPr/>
          <p:nvPr/>
        </p:nvCxnSpPr>
        <p:spPr>
          <a:xfrm flipH="1">
            <a:off x="443564" y="3697148"/>
            <a:ext cx="2023302" cy="136619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/>
          <p:nvPr/>
        </p:nvCxnSpPr>
        <p:spPr>
          <a:xfrm>
            <a:off x="1530709" y="5063344"/>
            <a:ext cx="2597070" cy="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>
            <a:off x="2497061" y="3734610"/>
            <a:ext cx="1630718" cy="1328734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 flipH="1">
            <a:off x="1530709" y="3697148"/>
            <a:ext cx="936157" cy="136619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 стрелкой 185"/>
          <p:cNvCxnSpPr/>
          <p:nvPr/>
        </p:nvCxnSpPr>
        <p:spPr>
          <a:xfrm>
            <a:off x="2466866" y="3697148"/>
            <a:ext cx="573708" cy="1358781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>
            <a:off x="805945" y="5063344"/>
            <a:ext cx="2234688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 стрелкой 187"/>
          <p:cNvCxnSpPr/>
          <p:nvPr/>
        </p:nvCxnSpPr>
        <p:spPr>
          <a:xfrm flipH="1">
            <a:off x="805945" y="3734610"/>
            <a:ext cx="1630718" cy="1328734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 flipH="1">
            <a:off x="1530709" y="3734610"/>
            <a:ext cx="905955" cy="1328734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>
            <a:cxnSpLocks/>
          </p:cNvCxnSpPr>
          <p:nvPr/>
        </p:nvCxnSpPr>
        <p:spPr>
          <a:xfrm>
            <a:off x="1530709" y="5063344"/>
            <a:ext cx="2206117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>
            <a:cxnSpLocks/>
          </p:cNvCxnSpPr>
          <p:nvPr/>
        </p:nvCxnSpPr>
        <p:spPr>
          <a:xfrm>
            <a:off x="2436670" y="3697148"/>
            <a:ext cx="1380418" cy="1388976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 стрелкой 244"/>
          <p:cNvCxnSpPr/>
          <p:nvPr/>
        </p:nvCxnSpPr>
        <p:spPr>
          <a:xfrm flipH="1">
            <a:off x="4856672" y="3786996"/>
            <a:ext cx="2199736" cy="1802921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/>
          <p:nvPr/>
        </p:nvCxnSpPr>
        <p:spPr>
          <a:xfrm flipH="1">
            <a:off x="5857336" y="3795623"/>
            <a:ext cx="1181819" cy="1768415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 стрелкой 248"/>
          <p:cNvCxnSpPr/>
          <p:nvPr/>
        </p:nvCxnSpPr>
        <p:spPr>
          <a:xfrm>
            <a:off x="7039155" y="3778370"/>
            <a:ext cx="1759788" cy="1802921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0" name="Рисунок 24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4245" y="1262884"/>
            <a:ext cx="539750" cy="153035"/>
          </a:xfrm>
          <a:prstGeom prst="rect">
            <a:avLst/>
          </a:prstGeom>
          <a:noFill/>
        </p:spPr>
      </p:pic>
      <p:sp>
        <p:nvSpPr>
          <p:cNvPr id="251" name="Прямоугольник 250"/>
          <p:cNvSpPr/>
          <p:nvPr/>
        </p:nvSpPr>
        <p:spPr>
          <a:xfrm>
            <a:off x="7020793" y="1444305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Проектный режим</a:t>
            </a:r>
          </a:p>
        </p:txBody>
      </p:sp>
      <p:pic>
        <p:nvPicPr>
          <p:cNvPr id="252" name="Рисунок 25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0325" y="1743862"/>
            <a:ext cx="539750" cy="210185"/>
          </a:xfrm>
          <a:prstGeom prst="rect">
            <a:avLst/>
          </a:prstGeom>
          <a:noFill/>
        </p:spPr>
      </p:pic>
      <p:sp>
        <p:nvSpPr>
          <p:cNvPr id="253" name="Прямоугольник 252"/>
          <p:cNvSpPr/>
          <p:nvPr/>
        </p:nvSpPr>
        <p:spPr>
          <a:xfrm>
            <a:off x="7012931" y="1990426"/>
            <a:ext cx="2019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</a:t>
            </a:r>
          </a:p>
        </p:txBody>
      </p:sp>
      <p:cxnSp>
        <p:nvCxnSpPr>
          <p:cNvPr id="254" name="Прямая со стрелкой 253"/>
          <p:cNvCxnSpPr/>
          <p:nvPr/>
        </p:nvCxnSpPr>
        <p:spPr>
          <a:xfrm flipV="1">
            <a:off x="7737894" y="2355011"/>
            <a:ext cx="552091" cy="0"/>
          </a:xfrm>
          <a:prstGeom prst="straightConnector1">
            <a:avLst/>
          </a:prstGeom>
          <a:ln w="317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Прямоугольник 254"/>
          <p:cNvSpPr/>
          <p:nvPr/>
        </p:nvSpPr>
        <p:spPr>
          <a:xfrm>
            <a:off x="7012518" y="2436124"/>
            <a:ext cx="2019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/>
              <a:t>Нерасчетный режим с регулированием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1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21"/>
    </mc:Choice>
    <mc:Fallback xmlns="">
      <p:transition spd="slow" advTm="82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2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Регулирование компрессоров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99" y="798713"/>
            <a:ext cx="820102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Компрессор современного ГТД (</a:t>
            </a:r>
            <a:r>
              <a:rPr lang="en-US" dirty="0"/>
              <a:t>GE-90)</a:t>
            </a:r>
            <a:endParaRPr lang="en-US" i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6" name="Рисунок 15" descr="Ge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556" y="1317785"/>
            <a:ext cx="7560000" cy="434683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83835" y="3274089"/>
            <a:ext cx="1493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tx2"/>
                </a:solidFill>
              </a:rPr>
              <a:t>Поворотные </a:t>
            </a:r>
          </a:p>
          <a:p>
            <a:pPr algn="ctr"/>
            <a:r>
              <a:rPr lang="ru-RU" sz="1600" b="1" cap="all" dirty="0">
                <a:solidFill>
                  <a:schemeClr val="tx2"/>
                </a:solidFill>
              </a:rPr>
              <a:t>лопатки НА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16137" y="2969290"/>
            <a:ext cx="1208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cap="all" dirty="0">
                <a:solidFill>
                  <a:srgbClr val="FF0000"/>
                </a:solidFill>
              </a:rPr>
              <a:t>Клапаны </a:t>
            </a:r>
          </a:p>
          <a:p>
            <a:pPr algn="ctr"/>
            <a:r>
              <a:rPr lang="ru-RU" sz="1600" b="1" cap="all" dirty="0">
                <a:solidFill>
                  <a:srgbClr val="FF0000"/>
                </a:solidFill>
              </a:rPr>
              <a:t>перепуска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5314895" y="2016969"/>
            <a:ext cx="360000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2129" y="1838785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Выход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593876" y="2772733"/>
            <a:ext cx="360000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1110" y="2594549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Вход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8310622" y="4216705"/>
            <a:ext cx="360000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847856" y="4038521"/>
            <a:ext cx="12961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Выход</a:t>
            </a:r>
            <a:endParaRPr lang="ru-RU" b="1" i="1" cap="all" dirty="0">
              <a:solidFill>
                <a:sysClr val="windowText" lastClr="00000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7999428">
            <a:off x="4490139" y="4063820"/>
            <a:ext cx="360000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15259850">
            <a:off x="2580827" y="3465721"/>
            <a:ext cx="360000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5969575">
            <a:off x="2986267" y="2154506"/>
            <a:ext cx="360000" cy="648072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8166340" y="4577751"/>
            <a:ext cx="0" cy="1647645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153877" y="6185140"/>
            <a:ext cx="3006712" cy="0"/>
          </a:xfrm>
          <a:prstGeom prst="straightConnector1">
            <a:avLst/>
          </a:prstGeom>
          <a:ln w="190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128428" y="5809255"/>
            <a:ext cx="120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Каскад ВД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149970" y="4408098"/>
            <a:ext cx="2876" cy="191793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198188" y="4379343"/>
            <a:ext cx="2876" cy="191793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06747" y="4379344"/>
            <a:ext cx="2876" cy="191793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493401" y="6173638"/>
            <a:ext cx="2716290" cy="0"/>
          </a:xfrm>
          <a:prstGeom prst="straightConnector1">
            <a:avLst/>
          </a:prstGeom>
          <a:ln w="19050">
            <a:solidFill>
              <a:schemeClr val="tx2"/>
            </a:solidFill>
            <a:prstDash val="solid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2321303" y="5780501"/>
            <a:ext cx="1206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Каскад НД</a:t>
            </a:r>
          </a:p>
        </p:txBody>
      </p:sp>
      <p:sp>
        <p:nvSpPr>
          <p:cNvPr id="41" name="Овал 40"/>
          <p:cNvSpPr/>
          <p:nvPr/>
        </p:nvSpPr>
        <p:spPr>
          <a:xfrm>
            <a:off x="6805535" y="3881887"/>
            <a:ext cx="526917" cy="57818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42" name="Овал 41"/>
          <p:cNvSpPr/>
          <p:nvPr/>
        </p:nvSpPr>
        <p:spPr>
          <a:xfrm>
            <a:off x="7173596" y="3948023"/>
            <a:ext cx="526917" cy="57818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sp>
        <p:nvSpPr>
          <p:cNvPr id="44" name="Овал 43"/>
          <p:cNvSpPr/>
          <p:nvPr/>
        </p:nvSpPr>
        <p:spPr>
          <a:xfrm rot="249087">
            <a:off x="5206772" y="4137804"/>
            <a:ext cx="1685734" cy="578188"/>
          </a:xfrm>
          <a:prstGeom prst="ellipse">
            <a:avLst/>
          </a:prstGeom>
          <a:noFill/>
          <a:ln w="254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dirty="0"/>
          </a:p>
        </p:txBody>
      </p:sp>
      <p:cxnSp>
        <p:nvCxnSpPr>
          <p:cNvPr id="46" name="Прямая со стрелкой 45"/>
          <p:cNvCxnSpPr>
            <a:endCxn id="44" idx="0"/>
          </p:cNvCxnSpPr>
          <p:nvPr/>
        </p:nvCxnSpPr>
        <p:spPr>
          <a:xfrm>
            <a:off x="5719313" y="3821502"/>
            <a:ext cx="351254" cy="317061"/>
          </a:xfrm>
          <a:prstGeom prst="straightConnector1">
            <a:avLst/>
          </a:prstGeom>
          <a:ln w="19050">
            <a:solidFill>
              <a:schemeClr val="tx2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8" idx="2"/>
            <a:endCxn id="42" idx="0"/>
          </p:cNvCxnSpPr>
          <p:nvPr/>
        </p:nvCxnSpPr>
        <p:spPr>
          <a:xfrm flipH="1">
            <a:off x="7437055" y="3554065"/>
            <a:ext cx="283222" cy="393958"/>
          </a:xfrm>
          <a:prstGeom prst="straightConnector1">
            <a:avLst/>
          </a:prstGeom>
          <a:ln w="19050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8" idx="2"/>
          </p:cNvCxnSpPr>
          <p:nvPr/>
        </p:nvCxnSpPr>
        <p:spPr>
          <a:xfrm flipH="1">
            <a:off x="7142672" y="3554065"/>
            <a:ext cx="577605" cy="310569"/>
          </a:xfrm>
          <a:prstGeom prst="straightConnector1">
            <a:avLst/>
          </a:prstGeom>
          <a:ln w="19050">
            <a:solidFill>
              <a:srgbClr val="FF0000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94"/>
    </mc:Choice>
    <mc:Fallback xmlns="">
      <p:transition spd="slow" advTm="89194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692" y="6345239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527" y="2613392"/>
            <a:ext cx="38317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БЛАГОДАРЮ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ЗА ВНИМАНИЕ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9270" y="4348147"/>
            <a:ext cx="3846286" cy="116955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Elektra Text Pro" panose="02000503030000020004" pitchFamily="50" charset="-52"/>
              </a:rPr>
              <a:t>Батурин Олег Витальевич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443086 г. Самара, Московское шоссе 34, комн. 336-5 </a:t>
            </a:r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Tel: (846)267-45-94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Elektra Text Pro" panose="02000503030000020004" pitchFamily="50" charset="-52"/>
              </a:rPr>
              <a:t>oleg.v.baturin@gmail.com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12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39"/>
    </mc:Choice>
    <mc:Fallback xmlns="">
      <p:transition spd="slow" advTm="1456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755" y="798713"/>
                <a:ext cx="64222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dirty="0"/>
                  <a:t>Изменение рабочего процесса осевого компрессора при изменении </a:t>
                </a:r>
                <a:r>
                  <a:rPr lang="ru-RU" sz="1600" i="1" u="sng" dirty="0"/>
                  <a:t>коэффициента расхода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𝑢</m:t>
                        </m:r>
                      </m:den>
                    </m:f>
                  </m:oMath>
                </a14:m>
                <a:r>
                  <a:rPr lang="ru-RU" sz="1600" dirty="0"/>
                  <a:t>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𝑐𝑜𝑛𝑠𝑡</m:t>
                    </m:r>
                  </m:oMath>
                </a14:m>
                <a:r>
                  <a:rPr lang="ru-RU" sz="1600" dirty="0"/>
                  <a:t>;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𝑢</m:t>
                    </m:r>
                    <m:r>
                      <a:rPr lang="ru-RU" sz="1600" i="1">
                        <a:latin typeface="Cambria Math"/>
                      </a:rPr>
                      <m:t>=</m:t>
                    </m:r>
                    <m:r>
                      <a:rPr lang="ru-RU" sz="1600" i="1">
                        <a:latin typeface="Cambria Math"/>
                      </a:rPr>
                      <m:t>𝑐𝑜𝑛𝑠𝑡</m:t>
                    </m:r>
                  </m:oMath>
                </a14:m>
                <a:r>
                  <a:rPr lang="ru-RU" sz="16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55" y="798713"/>
                <a:ext cx="6422235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74" b="-6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67052" y="1540198"/>
                <a:ext cx="99002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ru-RU" sz="1600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r>
                          <a:rPr lang="ru-RU" sz="1600" b="1" i="1">
                            <a:latin typeface="Cambria Math"/>
                          </a:rPr>
                          <m:t>𝒖</m:t>
                        </m:r>
                      </m:den>
                    </m:f>
                  </m:oMath>
                </a14:m>
                <a:r>
                  <a:rPr lang="ru-RU" sz="1600" b="1" cap="small" dirty="0"/>
                  <a:t> </a:t>
                </a:r>
                <a:r>
                  <a:rPr lang="ru-RU" sz="1600" b="1" cap="small" dirty="0">
                    <a:sym typeface="Symbol"/>
                  </a:rPr>
                  <a:t></a:t>
                </a:r>
                <a:endParaRPr lang="ru-RU" sz="1600" b="1" cap="small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052" y="1540198"/>
                <a:ext cx="990021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101818" r="-14110" b="-16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8416" y="1588224"/>
                <a:ext cx="94733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1" i="1"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ru-RU" sz="1600" b="1" i="1"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r>
                          <a:rPr lang="ru-RU" sz="1600" b="1" i="1">
                            <a:latin typeface="Cambria Math"/>
                          </a:rPr>
                          <m:t>𝒖</m:t>
                        </m:r>
                      </m:den>
                    </m:f>
                  </m:oMath>
                </a14:m>
                <a:r>
                  <a:rPr lang="ru-RU" sz="1600" b="1" cap="small" dirty="0"/>
                  <a:t> </a:t>
                </a:r>
                <a:r>
                  <a:rPr lang="ru-RU" sz="1600" b="1" cap="small" dirty="0">
                    <a:sym typeface="Symbol"/>
                  </a:rPr>
                  <a:t></a:t>
                </a:r>
                <a:endParaRPr lang="ru-RU" sz="1600" b="1" cap="small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6" y="1588224"/>
                <a:ext cx="947334" cy="338554"/>
              </a:xfrm>
              <a:prstGeom prst="rect">
                <a:avLst/>
              </a:prstGeom>
              <a:blipFill rotWithShape="1">
                <a:blip r:embed="rId8"/>
                <a:stretch>
                  <a:fillRect t="-101818" r="-16667" b="-16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635991" y="1449724"/>
            <a:ext cx="2721765" cy="307777"/>
            <a:chOff x="5520868" y="4747053"/>
            <a:chExt cx="2721765" cy="307777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736600" y="4747053"/>
              <a:ext cx="25060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cap="small" dirty="0"/>
                <a:t>Измененный план</a:t>
              </a: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 flipV="1">
              <a:off x="5520868" y="4900943"/>
              <a:ext cx="717872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6621936" y="936234"/>
            <a:ext cx="2891205" cy="307777"/>
            <a:chOff x="1254111" y="4724076"/>
            <a:chExt cx="2891205" cy="307777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1268166" y="4724076"/>
              <a:ext cx="28771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cap="small" dirty="0"/>
                <a:t>Исходный план</a:t>
              </a: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1254111" y="4877964"/>
              <a:ext cx="69019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439387" y="4866102"/>
            <a:ext cx="5791567" cy="133882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 увеличением коэффициента расхода: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Увеличивается уровень скоростей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Снижается </a:t>
            </a:r>
            <a:r>
              <a:rPr lang="ru-RU" dirty="0" err="1"/>
              <a:t>диффузорность</a:t>
            </a:r>
            <a:r>
              <a:rPr lang="ru-RU" dirty="0"/>
              <a:t> каналов, хорда профилей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 l="10736" t="21089" r="19939" b="1917"/>
          <a:stretch>
            <a:fillRect/>
          </a:stretch>
        </p:blipFill>
        <p:spPr bwMode="auto">
          <a:xfrm>
            <a:off x="6061521" y="4724909"/>
            <a:ext cx="20255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" name="Прямоугольник 138"/>
          <p:cNvSpPr/>
          <p:nvPr/>
        </p:nvSpPr>
        <p:spPr>
          <a:xfrm>
            <a:off x="810842" y="2986096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882515" y="3637830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515132" y="3250942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681037" y="4537125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cap="all" dirty="0">
                <a:solidFill>
                  <a:sysClr val="windowText" lastClr="000000"/>
                </a:solidFill>
              </a:rPr>
              <a:t>=U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3" name="Прямая со стрелкой 142"/>
          <p:cNvCxnSpPr/>
          <p:nvPr/>
        </p:nvCxnSpPr>
        <p:spPr>
          <a:xfrm>
            <a:off x="701728" y="4537125"/>
            <a:ext cx="2592000" cy="22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104972" y="3978517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047366" y="3250942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6" name="Прямая соединительная линия 145"/>
          <p:cNvCxnSpPr/>
          <p:nvPr/>
        </p:nvCxnSpPr>
        <p:spPr>
          <a:xfrm>
            <a:off x="701728" y="2717281"/>
            <a:ext cx="2995389" cy="346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3193324" y="3586870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949190" y="1983498"/>
            <a:ext cx="490237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 flipH="1">
            <a:off x="701728" y="2717281"/>
            <a:ext cx="1843405" cy="1819844"/>
          </a:xfrm>
          <a:prstGeom prst="line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2545133" y="2717281"/>
            <a:ext cx="748595" cy="181984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1853856" y="2720747"/>
            <a:ext cx="1439872" cy="181637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>
            <a:off x="701728" y="2717281"/>
            <a:ext cx="1152128" cy="1831007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3293728" y="4537125"/>
            <a:ext cx="403389" cy="2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>
            <a:stCxn id="139" idx="3"/>
          </p:cNvCxnSpPr>
          <p:nvPr/>
        </p:nvCxnSpPr>
        <p:spPr>
          <a:xfrm flipV="1">
            <a:off x="1847758" y="2244531"/>
            <a:ext cx="6098" cy="91438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2545133" y="2244531"/>
            <a:ext cx="0" cy="91438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>
            <a:off x="1267942" y="3637830"/>
            <a:ext cx="162904" cy="17281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1853856" y="2330370"/>
            <a:ext cx="691277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701800" y="3155450"/>
            <a:ext cx="2995389" cy="346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cxnSpLocks/>
            <a:stCxn id="139" idx="3"/>
          </p:cNvCxnSpPr>
          <p:nvPr/>
        </p:nvCxnSpPr>
        <p:spPr>
          <a:xfrm flipH="1">
            <a:off x="701801" y="3158915"/>
            <a:ext cx="1145957" cy="137843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cxnSpLocks/>
            <a:stCxn id="139" idx="3"/>
          </p:cNvCxnSpPr>
          <p:nvPr/>
        </p:nvCxnSpPr>
        <p:spPr>
          <a:xfrm>
            <a:off x="1847758" y="3158915"/>
            <a:ext cx="1445970" cy="137820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cxnSpLocks/>
          </p:cNvCxnSpPr>
          <p:nvPr/>
        </p:nvCxnSpPr>
        <p:spPr>
          <a:xfrm>
            <a:off x="2545133" y="3165735"/>
            <a:ext cx="748595" cy="13713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cxnSpLocks/>
          </p:cNvCxnSpPr>
          <p:nvPr/>
        </p:nvCxnSpPr>
        <p:spPr>
          <a:xfrm flipH="1">
            <a:off x="701800" y="3165735"/>
            <a:ext cx="1843333" cy="13716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495422" y="3158915"/>
            <a:ext cx="0" cy="1389373"/>
          </a:xfrm>
          <a:prstGeom prst="line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5194040" y="2986096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6450822" y="3567661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7015650" y="3250941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6181554" y="4537125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cap="all" dirty="0">
                <a:solidFill>
                  <a:sysClr val="windowText" lastClr="000000"/>
                </a:solidFill>
              </a:rPr>
              <a:t>=U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70" name="Прямая со стрелкой 169"/>
          <p:cNvCxnSpPr/>
          <p:nvPr/>
        </p:nvCxnSpPr>
        <p:spPr>
          <a:xfrm>
            <a:off x="5202246" y="4537125"/>
            <a:ext cx="2592000" cy="22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Прямоугольник 170"/>
          <p:cNvSpPr/>
          <p:nvPr/>
        </p:nvSpPr>
        <p:spPr>
          <a:xfrm>
            <a:off x="5468372" y="3914617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5547884" y="3250941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5202246" y="2717281"/>
            <a:ext cx="2995389" cy="346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Прямоугольник 173"/>
          <p:cNvSpPr/>
          <p:nvPr/>
        </p:nvSpPr>
        <p:spPr>
          <a:xfrm>
            <a:off x="7679177" y="3395748"/>
            <a:ext cx="1036915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6449707" y="1618371"/>
            <a:ext cx="490237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176" name="Прямая соединительная линия 175"/>
          <p:cNvCxnSpPr/>
          <p:nvPr/>
        </p:nvCxnSpPr>
        <p:spPr>
          <a:xfrm flipH="1">
            <a:off x="5202246" y="2717281"/>
            <a:ext cx="1843405" cy="1819844"/>
          </a:xfrm>
          <a:prstGeom prst="line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7045650" y="2717281"/>
            <a:ext cx="748595" cy="181984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/>
          <p:cNvCxnSpPr/>
          <p:nvPr/>
        </p:nvCxnSpPr>
        <p:spPr>
          <a:xfrm>
            <a:off x="6354374" y="2720746"/>
            <a:ext cx="1439872" cy="181637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 flipH="1">
            <a:off x="5202246" y="2717281"/>
            <a:ext cx="1152128" cy="1831007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flipV="1">
            <a:off x="7794246" y="4537125"/>
            <a:ext cx="403389" cy="2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V="1">
            <a:off x="6348275" y="2034904"/>
            <a:ext cx="0" cy="112401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flipV="1">
            <a:off x="7045650" y="2034904"/>
            <a:ext cx="0" cy="112401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5768459" y="3637829"/>
            <a:ext cx="162904" cy="17281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>
            <a:off x="6354374" y="2034904"/>
            <a:ext cx="691277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5197132" y="2227294"/>
            <a:ext cx="2995389" cy="346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flipH="1">
            <a:off x="5202318" y="2230760"/>
            <a:ext cx="1152055" cy="230658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6348275" y="2229027"/>
            <a:ext cx="1445970" cy="230809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7045650" y="2230760"/>
            <a:ext cx="748595" cy="230636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H="1">
            <a:off x="5202318" y="2230760"/>
            <a:ext cx="1843333" cy="230658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>
            <a:off x="7995940" y="2230760"/>
            <a:ext cx="0" cy="2317528"/>
          </a:xfrm>
          <a:prstGeom prst="line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285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89"/>
    </mc:Choice>
    <mc:Fallback xmlns="">
      <p:transition spd="slow" advTm="264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47" grpId="0"/>
      <p:bldP spid="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798713"/>
                <a:ext cx="61830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600" dirty="0"/>
                  <a:t>Изменение рабочего процесса осевого компрессора при изменении </a:t>
                </a:r>
                <a:r>
                  <a:rPr lang="ru-RU" sz="1600" i="1" u="sng" dirty="0"/>
                  <a:t>коэффициента напора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ru-RU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600" dirty="0"/>
                  <a:t>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𝑢</m:t>
                        </m:r>
                      </m:den>
                    </m:f>
                    <m:r>
                      <a:rPr lang="ru-RU" sz="1600" i="1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𝑐𝑜𝑛𝑠𝑡</m:t>
                    </m:r>
                  </m:oMath>
                </a14:m>
                <a:r>
                  <a:rPr lang="ru-RU" sz="1600" dirty="0"/>
                  <a:t>;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ru-RU" sz="16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798713"/>
                <a:ext cx="6183087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493" r="-493" b="-6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72716" y="1586637"/>
                <a:ext cx="1026493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ru-RU" sz="1600" b="1" i="1"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b="1" i="1">
                                <a:latin typeface="Cambria Math"/>
                              </a:rPr>
                              <m:t>𝒖</m:t>
                            </m:r>
                          </m:e>
                          <m:sup>
                            <m:r>
                              <a:rPr lang="ru-RU" sz="1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600" b="1" cap="small" dirty="0">
                    <a:sym typeface="Symbol"/>
                  </a:rPr>
                  <a:t></a:t>
                </a:r>
                <a:endParaRPr lang="ru-RU" sz="1600" b="1" cap="small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16" y="1586637"/>
                <a:ext cx="1026493" cy="344133"/>
              </a:xfrm>
              <a:prstGeom prst="rect">
                <a:avLst/>
              </a:prstGeom>
              <a:blipFill rotWithShape="1">
                <a:blip r:embed="rId7"/>
                <a:stretch>
                  <a:fillRect t="-98246" r="-9524" b="-159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11297" y="1575580"/>
                <a:ext cx="909571" cy="34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𝑳</m:t>
                            </m:r>
                          </m:e>
                          <m:sub>
                            <m:r>
                              <a:rPr lang="ru-RU" sz="1600" b="1" i="1">
                                <a:latin typeface="Cambria Math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1600" b="1" i="1">
                                <a:latin typeface="Cambria Math"/>
                              </a:rPr>
                              <m:t>𝒖</m:t>
                            </m:r>
                          </m:e>
                          <m:sup>
                            <m:r>
                              <a:rPr lang="ru-RU" sz="16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600" b="1" cap="small" dirty="0">
                    <a:sym typeface="Symbol"/>
                  </a:rPr>
                  <a:t></a:t>
                </a:r>
                <a:endParaRPr lang="ru-RU" sz="1600" b="1" cap="small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297" y="1575580"/>
                <a:ext cx="909571" cy="344133"/>
              </a:xfrm>
              <a:prstGeom prst="rect">
                <a:avLst/>
              </a:prstGeom>
              <a:blipFill rotWithShape="1">
                <a:blip r:embed="rId8"/>
                <a:stretch>
                  <a:fillRect l="-4000" t="-98246" r="-16667" b="-159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6770126" y="1267802"/>
            <a:ext cx="2950379" cy="307777"/>
            <a:chOff x="5520868" y="4747054"/>
            <a:chExt cx="2950379" cy="307777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594097" y="4747054"/>
              <a:ext cx="28771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cap="small" dirty="0"/>
                <a:t>Измененный план</a:t>
              </a: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 flipV="1">
              <a:off x="5520868" y="4900943"/>
              <a:ext cx="717872" cy="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/>
          <p:cNvGrpSpPr/>
          <p:nvPr/>
        </p:nvGrpSpPr>
        <p:grpSpPr>
          <a:xfrm>
            <a:off x="6792686" y="906434"/>
            <a:ext cx="2891205" cy="307777"/>
            <a:chOff x="1254111" y="4724076"/>
            <a:chExt cx="2891205" cy="307777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1268166" y="4724076"/>
              <a:ext cx="287715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cap="small" dirty="0"/>
                <a:t>Исходный план</a:t>
              </a:r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>
              <a:off x="1254111" y="4877964"/>
              <a:ext cx="69019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261257" y="4675895"/>
            <a:ext cx="5575710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 </a:t>
            </a:r>
            <a:r>
              <a:rPr lang="ru-RU" dirty="0" err="1"/>
              <a:t>увеличиением</a:t>
            </a:r>
            <a:r>
              <a:rPr lang="ru-RU" dirty="0"/>
              <a:t> коэффициента напора: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Растет уровень скоростей на входе в венцы, их </a:t>
            </a:r>
            <a:r>
              <a:rPr lang="ru-RU" dirty="0" err="1"/>
              <a:t>диффузорность</a:t>
            </a:r>
            <a:r>
              <a:rPr lang="ru-RU" dirty="0"/>
              <a:t> и угол поворота потока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Уменьшается хорда и уменьшается густота венцов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40975" y="2334063"/>
            <a:ext cx="575704" cy="181637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66422" y="2599412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37399" y="3180978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40063" y="2795269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0815" y="4150442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cap="all" dirty="0">
                <a:solidFill>
                  <a:sysClr val="windowText" lastClr="000000"/>
                </a:solidFill>
              </a:rPr>
              <a:t>=U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76679" y="4150442"/>
            <a:ext cx="3240000" cy="22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909337" y="3527934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8727" y="2864258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76679" y="2330597"/>
            <a:ext cx="3744236" cy="346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72843" y="3009064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74729" y="1571873"/>
            <a:ext cx="612796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576679" y="2330597"/>
            <a:ext cx="2304256" cy="1819844"/>
          </a:xfrm>
          <a:prstGeom prst="line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880935" y="2330597"/>
            <a:ext cx="935744" cy="181984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016839" y="2334063"/>
            <a:ext cx="1799840" cy="1816379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76679" y="2330597"/>
            <a:ext cx="1440160" cy="183100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816679" y="4150442"/>
            <a:ext cx="504236" cy="2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800815" y="1821039"/>
            <a:ext cx="0" cy="112401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40975" y="1844076"/>
            <a:ext cx="0" cy="112401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284446" y="3251146"/>
            <a:ext cx="203630" cy="17281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1773433" y="1968772"/>
            <a:ext cx="1467542" cy="3789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76771" y="2330597"/>
            <a:ext cx="1224044" cy="18200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800815" y="2334063"/>
            <a:ext cx="2015864" cy="181637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76769" y="2334063"/>
            <a:ext cx="2664206" cy="181660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068797" y="2330597"/>
            <a:ext cx="0" cy="1831008"/>
          </a:xfrm>
          <a:prstGeom prst="line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944469" y="2334063"/>
            <a:ext cx="1151768" cy="181637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845980" y="2599413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16957" y="3180978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19621" y="2795270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80373" y="4150442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U</a:t>
            </a:r>
            <a:r>
              <a:rPr lang="en-US" b="1" cap="all" baseline="-25000" dirty="0">
                <a:solidFill>
                  <a:sysClr val="windowText" lastClr="000000"/>
                </a:solidFill>
              </a:rPr>
              <a:t>2</a:t>
            </a:r>
            <a:r>
              <a:rPr lang="en-US" b="1" cap="all" dirty="0">
                <a:solidFill>
                  <a:sysClr val="windowText" lastClr="000000"/>
                </a:solidFill>
              </a:rPr>
              <a:t>=U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856237" y="4150442"/>
            <a:ext cx="3240000" cy="22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188895" y="3527934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solidFill>
                  <a:sysClr val="windowText" lastClr="000000"/>
                </a:solidFill>
              </a:rPr>
              <a:t>W</a:t>
            </a:r>
            <a:r>
              <a:rPr lang="ru-RU" b="1" cap="all" baseline="-25000" dirty="0">
                <a:solidFill>
                  <a:sysClr val="windowText" lastClr="000000"/>
                </a:solidFill>
              </a:rPr>
              <a:t>1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88285" y="2864258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</a:t>
            </a:r>
            <a:endParaRPr lang="ru-RU" b="1" i="1" cap="all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856237" y="2330598"/>
            <a:ext cx="3744236" cy="346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952401" y="3009065"/>
            <a:ext cx="1296144" cy="345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</a:rPr>
              <a:t>С</a:t>
            </a:r>
            <a:r>
              <a:rPr lang="en-US" b="1" i="1" baseline="-25000" dirty="0">
                <a:solidFill>
                  <a:sysClr val="windowText" lastClr="000000"/>
                </a:solidFill>
              </a:rPr>
              <a:t>a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944469" y="1914955"/>
            <a:ext cx="612796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solidFill>
                  <a:sysClr val="windowText" lastClr="000000"/>
                </a:solidFill>
                <a:sym typeface="Symbol"/>
              </a:rPr>
              <a:t></a:t>
            </a:r>
            <a:r>
              <a:rPr lang="en-US" b="1" cap="all" dirty="0">
                <a:solidFill>
                  <a:sysClr val="windowText" lastClr="000000"/>
                </a:solidFill>
                <a:sym typeface="Symbol"/>
              </a:rPr>
              <a:t>W</a:t>
            </a:r>
            <a:r>
              <a:rPr lang="en-US" b="1" baseline="-25000" dirty="0">
                <a:solidFill>
                  <a:sysClr val="windowText" lastClr="000000"/>
                </a:solidFill>
              </a:rPr>
              <a:t>u</a:t>
            </a:r>
            <a:endParaRPr lang="ru-RU" b="1" i="1" baseline="-25000" dirty="0">
              <a:solidFill>
                <a:sysClr val="windowText" lastClr="000000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4856237" y="2330598"/>
            <a:ext cx="2304256" cy="1819844"/>
          </a:xfrm>
          <a:prstGeom prst="line">
            <a:avLst/>
          </a:prstGeom>
          <a:ln w="31750">
            <a:solidFill>
              <a:schemeClr val="tx1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7160493" y="2330598"/>
            <a:ext cx="935744" cy="1819844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296397" y="2334063"/>
            <a:ext cx="1799840" cy="1816378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4856237" y="2330598"/>
            <a:ext cx="1440160" cy="1831007"/>
          </a:xfrm>
          <a:prstGeom prst="straightConnector1">
            <a:avLst/>
          </a:prstGeom>
          <a:ln w="317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8096237" y="4150442"/>
            <a:ext cx="504236" cy="2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554287" y="1844078"/>
            <a:ext cx="0" cy="112401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944469" y="1844076"/>
            <a:ext cx="0" cy="112401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564004" y="3251146"/>
            <a:ext cx="203630" cy="17281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554287" y="1972562"/>
            <a:ext cx="390182" cy="0"/>
          </a:xfrm>
          <a:prstGeom prst="straightConnector1">
            <a:avLst/>
          </a:prstGeom>
          <a:ln w="31750">
            <a:solidFill>
              <a:schemeClr val="tx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856329" y="2330598"/>
            <a:ext cx="1697958" cy="18200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554287" y="2334063"/>
            <a:ext cx="1541950" cy="181637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4856327" y="2334063"/>
            <a:ext cx="2088142" cy="181660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348355" y="2330598"/>
            <a:ext cx="0" cy="1831007"/>
          </a:xfrm>
          <a:prstGeom prst="line">
            <a:avLst/>
          </a:prstGeom>
          <a:ln w="31750">
            <a:solidFill>
              <a:schemeClr val="tx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54" y="4454297"/>
            <a:ext cx="322686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Freeform 7">
            <a:extLst>
              <a:ext uri="{FF2B5EF4-FFF2-40B4-BE49-F238E27FC236}">
                <a16:creationId xmlns:a16="http://schemas.microsoft.com/office/drawing/2014/main" id="{0EE63974-E864-445C-83FC-CBEFFC6D032B}"/>
              </a:ext>
            </a:extLst>
          </p:cNvPr>
          <p:cNvSpPr>
            <a:spLocks noChangeAspect="1"/>
          </p:cNvSpPr>
          <p:nvPr/>
        </p:nvSpPr>
        <p:spPr bwMode="auto">
          <a:xfrm rot="21266076">
            <a:off x="-394183" y="4271676"/>
            <a:ext cx="1080000" cy="786107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5" name="Freeform 7">
            <a:extLst>
              <a:ext uri="{FF2B5EF4-FFF2-40B4-BE49-F238E27FC236}">
                <a16:creationId xmlns:a16="http://schemas.microsoft.com/office/drawing/2014/main" id="{D024FDCD-C566-4A6A-AADC-7F7833F52766}"/>
              </a:ext>
            </a:extLst>
          </p:cNvPr>
          <p:cNvSpPr>
            <a:spLocks noChangeAspect="1"/>
          </p:cNvSpPr>
          <p:nvPr/>
        </p:nvSpPr>
        <p:spPr bwMode="auto">
          <a:xfrm rot="21218070">
            <a:off x="4313316" y="4279450"/>
            <a:ext cx="900000" cy="830033"/>
          </a:xfrm>
          <a:custGeom>
            <a:avLst/>
            <a:gdLst>
              <a:gd name="T0" fmla="*/ 290 w 566"/>
              <a:gd name="T1" fmla="*/ 239 h 522"/>
              <a:gd name="T2" fmla="*/ 394 w 566"/>
              <a:gd name="T3" fmla="*/ 143 h 522"/>
              <a:gd name="T4" fmla="*/ 478 w 566"/>
              <a:gd name="T5" fmla="*/ 79 h 522"/>
              <a:gd name="T6" fmla="*/ 562 w 566"/>
              <a:gd name="T7" fmla="*/ 15 h 522"/>
              <a:gd name="T8" fmla="*/ 502 w 566"/>
              <a:gd name="T9" fmla="*/ 3 h 522"/>
              <a:gd name="T10" fmla="*/ 430 w 566"/>
              <a:gd name="T11" fmla="*/ 35 h 522"/>
              <a:gd name="T12" fmla="*/ 362 w 566"/>
              <a:gd name="T13" fmla="*/ 79 h 522"/>
              <a:gd name="T14" fmla="*/ 242 w 566"/>
              <a:gd name="T15" fmla="*/ 187 h 522"/>
              <a:gd name="T16" fmla="*/ 98 w 566"/>
              <a:gd name="T17" fmla="*/ 347 h 522"/>
              <a:gd name="T18" fmla="*/ 2 w 566"/>
              <a:gd name="T19" fmla="*/ 511 h 522"/>
              <a:gd name="T20" fmla="*/ 110 w 566"/>
              <a:gd name="T21" fmla="*/ 411 h 522"/>
              <a:gd name="T22" fmla="*/ 194 w 566"/>
              <a:gd name="T23" fmla="*/ 323 h 522"/>
              <a:gd name="T24" fmla="*/ 290 w 566"/>
              <a:gd name="T25" fmla="*/ 23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6" h="522">
                <a:moveTo>
                  <a:pt x="290" y="239"/>
                </a:moveTo>
                <a:cubicBezTo>
                  <a:pt x="322" y="211"/>
                  <a:pt x="363" y="170"/>
                  <a:pt x="394" y="143"/>
                </a:cubicBezTo>
                <a:cubicBezTo>
                  <a:pt x="425" y="116"/>
                  <a:pt x="450" y="100"/>
                  <a:pt x="478" y="79"/>
                </a:cubicBezTo>
                <a:cubicBezTo>
                  <a:pt x="506" y="58"/>
                  <a:pt x="558" y="28"/>
                  <a:pt x="562" y="15"/>
                </a:cubicBezTo>
                <a:cubicBezTo>
                  <a:pt x="566" y="2"/>
                  <a:pt x="524" y="0"/>
                  <a:pt x="502" y="3"/>
                </a:cubicBezTo>
                <a:cubicBezTo>
                  <a:pt x="480" y="6"/>
                  <a:pt x="453" y="22"/>
                  <a:pt x="430" y="35"/>
                </a:cubicBezTo>
                <a:cubicBezTo>
                  <a:pt x="407" y="48"/>
                  <a:pt x="393" y="54"/>
                  <a:pt x="362" y="79"/>
                </a:cubicBezTo>
                <a:cubicBezTo>
                  <a:pt x="331" y="104"/>
                  <a:pt x="286" y="142"/>
                  <a:pt x="242" y="187"/>
                </a:cubicBezTo>
                <a:cubicBezTo>
                  <a:pt x="198" y="232"/>
                  <a:pt x="138" y="293"/>
                  <a:pt x="98" y="347"/>
                </a:cubicBezTo>
                <a:cubicBezTo>
                  <a:pt x="58" y="401"/>
                  <a:pt x="0" y="500"/>
                  <a:pt x="2" y="511"/>
                </a:cubicBezTo>
                <a:cubicBezTo>
                  <a:pt x="4" y="522"/>
                  <a:pt x="78" y="442"/>
                  <a:pt x="110" y="411"/>
                </a:cubicBezTo>
                <a:cubicBezTo>
                  <a:pt x="142" y="380"/>
                  <a:pt x="164" y="352"/>
                  <a:pt x="194" y="323"/>
                </a:cubicBezTo>
                <a:cubicBezTo>
                  <a:pt x="224" y="294"/>
                  <a:pt x="270" y="257"/>
                  <a:pt x="290" y="2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6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09"/>
    </mc:Choice>
    <mc:Fallback xmlns="">
      <p:transition spd="slow" advTm="291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8" grpId="0"/>
      <p:bldP spid="25" grpId="0"/>
      <p:bldP spid="50" grpId="0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0736" t="21089" r="19939" b="1917"/>
          <a:stretch>
            <a:fillRect/>
          </a:stretch>
        </p:blipFill>
        <p:spPr bwMode="auto">
          <a:xfrm>
            <a:off x="794809" y="809364"/>
            <a:ext cx="243069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7785" y="2892366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>
                <a:solidFill>
                  <a:sysClr val="windowText" lastClr="000000"/>
                </a:solidFill>
                <a:sym typeface="Symbol"/>
              </a:rPr>
              <a:t>+</a:t>
            </a:r>
            <a:endParaRPr lang="ru-RU" sz="3600" dirty="0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623751" y="2711496"/>
            <a:ext cx="360000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13453" y="808461"/>
            <a:ext cx="4000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Диаграмма «Смита»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4995" y="5637057"/>
            <a:ext cx="8219048" cy="88036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/>
              <a:t>Диаграмма удобна для оценки КПД компрессоров на первых этапах проектирования или модернизации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5" y="3215532"/>
            <a:ext cx="322686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" b="1195"/>
          <a:stretch>
            <a:fillRect/>
          </a:stretch>
        </p:blipFill>
        <p:spPr bwMode="auto">
          <a:xfrm>
            <a:off x="4405989" y="1172856"/>
            <a:ext cx="3772746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Безымянный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19" y="3538697"/>
            <a:ext cx="3141061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E3F904-313A-40DC-A4D9-163351445086}"/>
              </a:ext>
            </a:extLst>
          </p:cNvPr>
          <p:cNvSpPr/>
          <p:nvPr/>
        </p:nvSpPr>
        <p:spPr>
          <a:xfrm>
            <a:off x="7705580" y="5956830"/>
            <a:ext cx="1386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,Bold"/>
              </a:rPr>
              <a:t>GT2018-7</a:t>
            </a:r>
            <a:r>
              <a:rPr lang="en-US" sz="1400" b="1" dirty="0">
                <a:latin typeface="Arial-BoldMT"/>
              </a:rPr>
              <a:t>58</a:t>
            </a:r>
            <a:r>
              <a:rPr lang="en-US" sz="1400" b="1" dirty="0">
                <a:latin typeface="Arial,Bold"/>
              </a:rPr>
              <a:t>45</a:t>
            </a:r>
            <a:endParaRPr lang="ru-R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1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24"/>
    </mc:Choice>
    <mc:Fallback xmlns="">
      <p:transition spd="slow" advTm="186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F89D8-724E-4EB9-AFA4-A9019132E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587"/>
            <a:ext cx="6709144" cy="51041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53B10F-D139-4E10-9AD1-746F6D40F708}"/>
              </a:ext>
            </a:extLst>
          </p:cNvPr>
          <p:cNvSpPr/>
          <p:nvPr/>
        </p:nvSpPr>
        <p:spPr>
          <a:xfrm>
            <a:off x="5798703" y="1074698"/>
            <a:ext cx="1386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,Bold"/>
              </a:rPr>
              <a:t>GT2019-9</a:t>
            </a:r>
            <a:r>
              <a:rPr lang="en-US" sz="1400" b="1" dirty="0">
                <a:latin typeface="Arial-BoldMT"/>
              </a:rPr>
              <a:t>1</a:t>
            </a:r>
            <a:r>
              <a:rPr lang="en-US" sz="1400" b="1" dirty="0">
                <a:latin typeface="Arial,Bold"/>
              </a:rPr>
              <a:t>569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CAA735-0495-4402-B01D-CD78A61C417E}"/>
              </a:ext>
            </a:extLst>
          </p:cNvPr>
          <p:cNvSpPr/>
          <p:nvPr/>
        </p:nvSpPr>
        <p:spPr>
          <a:xfrm>
            <a:off x="415497" y="808461"/>
            <a:ext cx="7037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СООТВЕТСТВИЕ ПЛАНОВ СКОРОСТЕЙ РАЙОНАМ ДИАГРАММЫ «СМИТА» КОМПРЕССОРА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884D0F-6D32-4DE5-8A21-D89FD2BA1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86" y="3551302"/>
            <a:ext cx="2593314" cy="223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B2BA792-3781-49A4-A8A8-5D1A9E2B7940}"/>
              </a:ext>
            </a:extLst>
          </p:cNvPr>
          <p:cNvSpPr/>
          <p:nvPr/>
        </p:nvSpPr>
        <p:spPr>
          <a:xfrm>
            <a:off x="6709144" y="2510242"/>
            <a:ext cx="2372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Изменение густоты(хорда/шаг) решетки на диаграмме Смита компрессора</a:t>
            </a:r>
          </a:p>
        </p:txBody>
      </p:sp>
    </p:spTree>
    <p:extLst>
      <p:ext uri="{BB962C8B-B14F-4D97-AF65-F5344CB8AC3E}">
        <p14:creationId xmlns:p14="http://schemas.microsoft.com/office/powerpoint/2010/main" val="736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34"/>
    </mc:Choice>
    <mc:Fallback xmlns="">
      <p:transition spd="slow" advTm="996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3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Elektra Text Pro" panose="02000503030000020004" pitchFamily="50" charset="-52"/>
              </a:rPr>
              <a:t>Оптимальные параметры рабочего процесса компрессора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53B10F-D139-4E10-9AD1-746F6D40F708}"/>
              </a:ext>
            </a:extLst>
          </p:cNvPr>
          <p:cNvSpPr/>
          <p:nvPr/>
        </p:nvSpPr>
        <p:spPr>
          <a:xfrm rot="16200000">
            <a:off x="7173816" y="2298404"/>
            <a:ext cx="2170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,Bold"/>
              </a:rPr>
              <a:t>Диссертация Блинова</a:t>
            </a:r>
            <a:endParaRPr lang="ru-RU" sz="1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CAA735-0495-4402-B01D-CD78A61C417E}"/>
              </a:ext>
            </a:extLst>
          </p:cNvPr>
          <p:cNvSpPr/>
          <p:nvPr/>
        </p:nvSpPr>
        <p:spPr>
          <a:xfrm>
            <a:off x="415497" y="808460"/>
            <a:ext cx="8386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ТЕНДЕНЦИЯ ИЗМЕНЕНИЯ КОЭФФИЦИЕНТА НАПОРА С СУЩЕСТВУЮЩИХ ГТУ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1A470F6-D267-4833-A7D5-09A404134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64762" r="5537" b="13935"/>
          <a:stretch/>
        </p:blipFill>
        <p:spPr>
          <a:xfrm>
            <a:off x="1327173" y="1237571"/>
            <a:ext cx="6489652" cy="2520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44F3E91-CCDF-4FF1-BE60-4F80CC9E4895}"/>
              </a:ext>
            </a:extLst>
          </p:cNvPr>
          <p:cNvSpPr/>
          <p:nvPr/>
        </p:nvSpPr>
        <p:spPr>
          <a:xfrm>
            <a:off x="378763" y="3757571"/>
            <a:ext cx="8386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cap="small" dirty="0"/>
              <a:t>ЗАВИСИМОСТЬ ПОЛИТРОПИЧЕСКОГО КПД ОТ КОЭФФИЦИЕНТ НАПОРА ПЕРВЫХ (слева) и последних (справа) СТУПЕНЕЙ НЕКОТОРЫХ ПРОМЫШЛЕННЫХ КОМПРЕССОРОВ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80323C-A1CA-4D31-887C-17F74FD9EB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7857" r="6547" b="66905"/>
          <a:stretch/>
        </p:blipFill>
        <p:spPr>
          <a:xfrm>
            <a:off x="378766" y="4342346"/>
            <a:ext cx="4419849" cy="1944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43EB53-656A-4EBD-9D45-A255747897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t="32142" r="5873" b="40239"/>
          <a:stretch/>
        </p:blipFill>
        <p:spPr>
          <a:xfrm>
            <a:off x="4748417" y="4342346"/>
            <a:ext cx="3788229" cy="189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23"/>
    </mc:Choice>
    <mc:Fallback xmlns="">
      <p:transition spd="slow" advTm="13882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2.4|48.9|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7.8|1.1|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3|29.1|7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06.8|15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5.9|15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34.3|70.8|8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|96.9|5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4|66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5.6|106.3|198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7.3|1.5|14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4|18.9|24|21.3|57.5|65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1|134.9|1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6.6|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1|174.4|78.2|6|7.9|26.3|2.6|13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3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2.5|4.9|99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1.2|38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6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9.4|221.1|4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9|40.3|57|8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0.3|4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21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|3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1|12.7|103.7|9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|57.7|6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4|9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4|161.5|2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6|130.7|73.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solidFill>
            <a:schemeClr val="tx1"/>
          </a:solidFill>
          <a:headEnd type="none" w="lg" len="lg"/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7519</TotalTime>
  <Words>2961</Words>
  <Application>Microsoft Office PowerPoint</Application>
  <PresentationFormat>Экран (4:3)</PresentationFormat>
  <Paragraphs>834</Paragraphs>
  <Slides>48</Slides>
  <Notes>47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1" baseType="lpstr">
      <vt:lpstr>Arial Unicode MS</vt:lpstr>
      <vt:lpstr>Arial</vt:lpstr>
      <vt:lpstr>Arial,Bold</vt:lpstr>
      <vt:lpstr>Arial-BoldMT</vt:lpstr>
      <vt:lpstr>Calibri</vt:lpstr>
      <vt:lpstr>Calibri Light</vt:lpstr>
      <vt:lpstr>Cambria Math</vt:lpstr>
      <vt:lpstr>Elektra Medium Pro</vt:lpstr>
      <vt:lpstr>Elektra Text Pro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OB</cp:lastModifiedBy>
  <cp:revision>1039</cp:revision>
  <dcterms:created xsi:type="dcterms:W3CDTF">2016-03-09T10:31:39Z</dcterms:created>
  <dcterms:modified xsi:type="dcterms:W3CDTF">2020-11-25T11:06:26Z</dcterms:modified>
</cp:coreProperties>
</file>