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80" r:id="rId3"/>
    <p:sldId id="282" r:id="rId4"/>
    <p:sldId id="283" r:id="rId5"/>
    <p:sldId id="284" r:id="rId6"/>
    <p:sldId id="285" r:id="rId7"/>
    <p:sldId id="286" r:id="rId8"/>
    <p:sldId id="281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6" r:id="rId17"/>
    <p:sldId id="279" r:id="rId18"/>
    <p:sldId id="264" r:id="rId19"/>
    <p:sldId id="265" r:id="rId20"/>
    <p:sldId id="287" r:id="rId21"/>
    <p:sldId id="288" r:id="rId22"/>
    <p:sldId id="289" r:id="rId23"/>
    <p:sldId id="29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49" autoAdjust="0"/>
    <p:restoredTop sz="94660"/>
  </p:normalViewPr>
  <p:slideViewPr>
    <p:cSldViewPr>
      <p:cViewPr varScale="1">
        <p:scale>
          <a:sx n="158" d="100"/>
          <a:sy n="158" d="100"/>
        </p:scale>
        <p:origin x="-21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7" Type="http://schemas.openxmlformats.org/officeDocument/2006/relationships/image" Target="../media/image54.png"/><Relationship Id="rId2" Type="http://schemas.openxmlformats.org/officeDocument/2006/relationships/image" Target="../media/image49.wmf"/><Relationship Id="rId1" Type="http://schemas.openxmlformats.org/officeDocument/2006/relationships/image" Target="../media/image48.png"/><Relationship Id="rId6" Type="http://schemas.openxmlformats.org/officeDocument/2006/relationships/image" Target="../media/image53.wmf"/><Relationship Id="rId5" Type="http://schemas.openxmlformats.org/officeDocument/2006/relationships/image" Target="../media/image52.wmf"/><Relationship Id="rId4" Type="http://schemas.openxmlformats.org/officeDocument/2006/relationships/image" Target="../media/image51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png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image" Target="../media/image61.png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4.wmf"/><Relationship Id="rId1" Type="http://schemas.openxmlformats.org/officeDocument/2006/relationships/image" Target="../media/image63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7" Type="http://schemas.openxmlformats.org/officeDocument/2006/relationships/image" Target="../media/image71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Relationship Id="rId6" Type="http://schemas.openxmlformats.org/officeDocument/2006/relationships/image" Target="../media/image70.wmf"/><Relationship Id="rId5" Type="http://schemas.openxmlformats.org/officeDocument/2006/relationships/image" Target="../media/image69.wmf"/><Relationship Id="rId4" Type="http://schemas.openxmlformats.org/officeDocument/2006/relationships/image" Target="../media/image68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image" Target="../media/image72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16.wmf"/><Relationship Id="rId7" Type="http://schemas.openxmlformats.org/officeDocument/2006/relationships/image" Target="../media/image20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7" Type="http://schemas.openxmlformats.org/officeDocument/2006/relationships/image" Target="../media/image37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6" Type="http://schemas.openxmlformats.org/officeDocument/2006/relationships/image" Target="../media/image36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6" Type="http://schemas.openxmlformats.org/officeDocument/2006/relationships/image" Target="../media/image43.png"/><Relationship Id="rId5" Type="http://schemas.openxmlformats.org/officeDocument/2006/relationships/image" Target="../media/image42.wmf"/><Relationship Id="rId4" Type="http://schemas.openxmlformats.org/officeDocument/2006/relationships/image" Target="../media/image41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B7DA1-99EB-45F7-BBC9-2C53DA6C89D3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EF2C9-9676-49EC-B59C-F0CA3A4FB7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107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EF2C9-9676-49EC-B59C-F0CA3A4FB742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57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3578D-9F51-491C-9486-95B29A522AF9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13" Type="http://schemas.openxmlformats.org/officeDocument/2006/relationships/image" Target="../media/image42.w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9.wmf"/><Relationship Id="rId12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7.bin"/><Relationship Id="rId11" Type="http://schemas.openxmlformats.org/officeDocument/2006/relationships/image" Target="../media/image41.wmf"/><Relationship Id="rId5" Type="http://schemas.openxmlformats.org/officeDocument/2006/relationships/image" Target="../media/image38.wmf"/><Relationship Id="rId15" Type="http://schemas.openxmlformats.org/officeDocument/2006/relationships/image" Target="../media/image43.png"/><Relationship Id="rId10" Type="http://schemas.openxmlformats.org/officeDocument/2006/relationships/oleObject" Target="../embeddings/oleObject39.bin"/><Relationship Id="rId4" Type="http://schemas.openxmlformats.org/officeDocument/2006/relationships/oleObject" Target="../embeddings/oleObject36.bin"/><Relationship Id="rId9" Type="http://schemas.openxmlformats.org/officeDocument/2006/relationships/image" Target="../media/image40.wmf"/><Relationship Id="rId14" Type="http://schemas.openxmlformats.org/officeDocument/2006/relationships/oleObject" Target="../embeddings/oleObject41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44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47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2.wmf"/><Relationship Id="rId18" Type="http://schemas.openxmlformats.org/officeDocument/2006/relationships/oleObject" Target="../embeddings/oleObject56.bin"/><Relationship Id="rId3" Type="http://schemas.openxmlformats.org/officeDocument/2006/relationships/oleObject" Target="../embeddings/oleObject46.bin"/><Relationship Id="rId21" Type="http://schemas.openxmlformats.org/officeDocument/2006/relationships/image" Target="../media/image54.png"/><Relationship Id="rId7" Type="http://schemas.openxmlformats.org/officeDocument/2006/relationships/oleObject" Target="../embeddings/oleObject48.bin"/><Relationship Id="rId12" Type="http://schemas.openxmlformats.org/officeDocument/2006/relationships/oleObject" Target="../embeddings/oleObject51.bin"/><Relationship Id="rId17" Type="http://schemas.openxmlformats.org/officeDocument/2006/relationships/oleObject" Target="../embeddings/oleObject55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54.bin"/><Relationship Id="rId20" Type="http://schemas.openxmlformats.org/officeDocument/2006/relationships/oleObject" Target="../embeddings/oleObject57.bin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9.wmf"/><Relationship Id="rId11" Type="http://schemas.openxmlformats.org/officeDocument/2006/relationships/oleObject" Target="../embeddings/oleObject50.bin"/><Relationship Id="rId5" Type="http://schemas.openxmlformats.org/officeDocument/2006/relationships/oleObject" Target="../embeddings/oleObject47.bin"/><Relationship Id="rId15" Type="http://schemas.openxmlformats.org/officeDocument/2006/relationships/oleObject" Target="../embeddings/oleObject53.bin"/><Relationship Id="rId10" Type="http://schemas.openxmlformats.org/officeDocument/2006/relationships/image" Target="../media/image51.wmf"/><Relationship Id="rId19" Type="http://schemas.openxmlformats.org/officeDocument/2006/relationships/image" Target="../media/image53.wmf"/><Relationship Id="rId4" Type="http://schemas.openxmlformats.org/officeDocument/2006/relationships/image" Target="../media/image48.png"/><Relationship Id="rId9" Type="http://schemas.openxmlformats.org/officeDocument/2006/relationships/oleObject" Target="../embeddings/oleObject49.bin"/><Relationship Id="rId14" Type="http://schemas.openxmlformats.org/officeDocument/2006/relationships/oleObject" Target="../embeddings/oleObject5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55.png"/><Relationship Id="rId4" Type="http://schemas.openxmlformats.org/officeDocument/2006/relationships/oleObject" Target="../embeddings/oleObject58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7" Type="http://schemas.openxmlformats.org/officeDocument/2006/relationships/image" Target="../media/image60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9.wmf"/><Relationship Id="rId5" Type="http://schemas.openxmlformats.org/officeDocument/2006/relationships/oleObject" Target="../embeddings/oleObject60.bin"/><Relationship Id="rId4" Type="http://schemas.openxmlformats.org/officeDocument/2006/relationships/image" Target="../media/image58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62.png"/><Relationship Id="rId5" Type="http://schemas.openxmlformats.org/officeDocument/2006/relationships/oleObject" Target="../embeddings/oleObject62.bin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7" Type="http://schemas.openxmlformats.org/officeDocument/2006/relationships/oleObject" Target="../embeddings/oleObject6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4.wmf"/><Relationship Id="rId5" Type="http://schemas.openxmlformats.org/officeDocument/2006/relationships/oleObject" Target="../embeddings/oleObject64.bin"/><Relationship Id="rId4" Type="http://schemas.openxmlformats.org/officeDocument/2006/relationships/image" Target="../media/image63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13" Type="http://schemas.openxmlformats.org/officeDocument/2006/relationships/oleObject" Target="../embeddings/oleObject71.bin"/><Relationship Id="rId3" Type="http://schemas.openxmlformats.org/officeDocument/2006/relationships/oleObject" Target="../embeddings/oleObject66.bin"/><Relationship Id="rId7" Type="http://schemas.openxmlformats.org/officeDocument/2006/relationships/oleObject" Target="../embeddings/oleObject68.bin"/><Relationship Id="rId12" Type="http://schemas.openxmlformats.org/officeDocument/2006/relationships/image" Target="../media/image69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1.w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6.wmf"/><Relationship Id="rId11" Type="http://schemas.openxmlformats.org/officeDocument/2006/relationships/oleObject" Target="../embeddings/oleObject70.bin"/><Relationship Id="rId5" Type="http://schemas.openxmlformats.org/officeDocument/2006/relationships/oleObject" Target="../embeddings/oleObject67.bin"/><Relationship Id="rId15" Type="http://schemas.openxmlformats.org/officeDocument/2006/relationships/oleObject" Target="../embeddings/oleObject72.bin"/><Relationship Id="rId10" Type="http://schemas.openxmlformats.org/officeDocument/2006/relationships/image" Target="../media/image68.wmf"/><Relationship Id="rId4" Type="http://schemas.openxmlformats.org/officeDocument/2006/relationships/image" Target="../media/image65.wmf"/><Relationship Id="rId9" Type="http://schemas.openxmlformats.org/officeDocument/2006/relationships/oleObject" Target="../embeddings/oleObject69.bin"/><Relationship Id="rId14" Type="http://schemas.openxmlformats.org/officeDocument/2006/relationships/image" Target="../media/image70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73.png"/><Relationship Id="rId5" Type="http://schemas.openxmlformats.org/officeDocument/2006/relationships/oleObject" Target="../embeddings/oleObject74.bin"/><Relationship Id="rId4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0.wmf"/><Relationship Id="rId9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17.bin"/><Relationship Id="rId18" Type="http://schemas.openxmlformats.org/officeDocument/2006/relationships/oleObject" Target="../embeddings/oleObject20.bin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18.wmf"/><Relationship Id="rId17" Type="http://schemas.openxmlformats.org/officeDocument/2006/relationships/image" Target="../media/image20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9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5" Type="http://schemas.openxmlformats.org/officeDocument/2006/relationships/oleObject" Target="../embeddings/oleObject18.bin"/><Relationship Id="rId10" Type="http://schemas.openxmlformats.org/officeDocument/2006/relationships/image" Target="../media/image17.wmf"/><Relationship Id="rId19" Type="http://schemas.openxmlformats.org/officeDocument/2006/relationships/image" Target="../media/image21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19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3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3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29.wmf"/><Relationship Id="rId4" Type="http://schemas.openxmlformats.org/officeDocument/2006/relationships/image" Target="../media/image26.wmf"/><Relationship Id="rId9" Type="http://schemas.openxmlformats.org/officeDocument/2006/relationships/oleObject" Target="../embeddings/oleObject27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13" Type="http://schemas.openxmlformats.org/officeDocument/2006/relationships/oleObject" Target="../embeddings/oleObject34.bin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12" Type="http://schemas.openxmlformats.org/officeDocument/2006/relationships/image" Target="../media/image35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7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32.wmf"/><Relationship Id="rId11" Type="http://schemas.openxmlformats.org/officeDocument/2006/relationships/oleObject" Target="../embeddings/oleObject33.bin"/><Relationship Id="rId5" Type="http://schemas.openxmlformats.org/officeDocument/2006/relationships/oleObject" Target="../embeddings/oleObject30.bin"/><Relationship Id="rId15" Type="http://schemas.openxmlformats.org/officeDocument/2006/relationships/oleObject" Target="../embeddings/oleObject35.bin"/><Relationship Id="rId10" Type="http://schemas.openxmlformats.org/officeDocument/2006/relationships/image" Target="../media/image34.wmf"/><Relationship Id="rId4" Type="http://schemas.openxmlformats.org/officeDocument/2006/relationships/image" Target="../media/image31.wmf"/><Relationship Id="rId9" Type="http://schemas.openxmlformats.org/officeDocument/2006/relationships/oleObject" Target="../embeddings/oleObject32.bin"/><Relationship Id="rId14" Type="http://schemas.openxmlformats.org/officeDocument/2006/relationships/image" Target="../media/image3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188640"/>
            <a:ext cx="8963192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/>
              <a:t>Продолжение лекции 8</a:t>
            </a:r>
            <a:endParaRPr lang="ru-RU" sz="2200" b="1" dirty="0" smtClean="0"/>
          </a:p>
          <a:p>
            <a:pPr algn="ctr"/>
            <a:r>
              <a:rPr lang="ru-RU" sz="2400" b="1" dirty="0"/>
              <a:t>Фрезерование</a:t>
            </a:r>
            <a:endParaRPr lang="ru-RU" sz="2400" dirty="0"/>
          </a:p>
          <a:p>
            <a:pPr algn="just"/>
            <a:r>
              <a:rPr lang="ru-RU" sz="2400" dirty="0" smtClean="0"/>
              <a:t>Фрезерование </a:t>
            </a:r>
            <a:r>
              <a:rPr lang="ru-RU" sz="2400" dirty="0"/>
              <a:t>– это широко распространенный процесс механической обработки плоских и фасонных поверхностей режущими инструментами, называемыми фрезами, на станках фрезерной группы. Фрезы представляют собой </a:t>
            </a:r>
            <a:r>
              <a:rPr lang="ru-RU" sz="2400" dirty="0" err="1"/>
              <a:t>многозубые</a:t>
            </a:r>
            <a:r>
              <a:rPr lang="ru-RU" sz="2400" dirty="0"/>
              <a:t> режущие инструменты в виде тел вращения, режущие  кромки зубьев  у  которых  располагаются на образующей и (или) на торце(ах). При вращении фрезы зубья последовательно вступают в работу и срезают припуск обрабатываемого материала. Главное движение резания </a:t>
            </a:r>
            <a:r>
              <a:rPr lang="ru-RU" sz="2400" dirty="0" smtClean="0"/>
              <a:t>      </a:t>
            </a:r>
            <a:r>
              <a:rPr lang="ru-RU" sz="2400" dirty="0"/>
              <a:t>при фрезеровании – вращение инструмента, а движение </a:t>
            </a:r>
            <a:r>
              <a:rPr lang="ru-RU" sz="2400" dirty="0" smtClean="0"/>
              <a:t>подачи    – </a:t>
            </a:r>
            <a:r>
              <a:rPr lang="ru-RU" sz="2400" dirty="0"/>
              <a:t>обычно поступательное перемещение заготовки (рис. </a:t>
            </a:r>
            <a:r>
              <a:rPr lang="ru-RU" sz="2400" dirty="0" smtClean="0"/>
              <a:t>1). </a:t>
            </a:r>
            <a:r>
              <a:rPr lang="ru-RU" sz="2400" dirty="0"/>
              <a:t>При этом способе обработки  </a:t>
            </a:r>
            <a:r>
              <a:rPr lang="ru-RU" sz="2400" dirty="0" smtClean="0"/>
              <a:t>может быть </a:t>
            </a:r>
            <a:r>
              <a:rPr lang="ru-RU" sz="2400" dirty="0"/>
              <a:t>обеспечена точность размеров по 8…10 квалитетам и шероховатость поверхности </a:t>
            </a:r>
            <a:r>
              <a:rPr lang="ru-RU" sz="2400" dirty="0" smtClean="0"/>
              <a:t>                       </a:t>
            </a:r>
            <a:r>
              <a:rPr lang="ru-RU" sz="2400" dirty="0"/>
              <a:t>мкм</a:t>
            </a:r>
            <a:r>
              <a:rPr lang="ru-RU" sz="2400" dirty="0" smtClean="0"/>
              <a:t>.</a:t>
            </a:r>
            <a:r>
              <a:rPr lang="ru-RU" sz="2400" dirty="0"/>
              <a:t> Одной из особенностей процесса фрезерования является прерывистый характер резания. </a:t>
            </a:r>
            <a:endParaRPr lang="ru-RU" sz="2400" dirty="0" smtClean="0"/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251520" y="11295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464875"/>
              </p:ext>
            </p:extLst>
          </p:nvPr>
        </p:nvGraphicFramePr>
        <p:xfrm>
          <a:off x="2699792" y="3861048"/>
          <a:ext cx="360040" cy="388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84" r:id="rId3" imgW="266353" imgH="266353" progId="Equation.3">
                  <p:embed/>
                </p:oleObj>
              </mc:Choice>
              <mc:Fallback>
                <p:oleObj r:id="rId3" imgW="266353" imgH="266353" progId="Equation.3">
                  <p:embed/>
                  <p:pic>
                    <p:nvPicPr>
                      <p:cNvPr id="0" name="Picture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3861048"/>
                        <a:ext cx="360040" cy="388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2401140"/>
              </p:ext>
            </p:extLst>
          </p:nvPr>
        </p:nvGraphicFramePr>
        <p:xfrm>
          <a:off x="2876885" y="4227030"/>
          <a:ext cx="365894" cy="3789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85" r:id="rId5" imgW="266584" imgH="279279" progId="Equation.3">
                  <p:embed/>
                </p:oleObj>
              </mc:Choice>
              <mc:Fallback>
                <p:oleObj r:id="rId5" imgW="266584" imgH="279279" progId="Equation.3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6885" y="4227030"/>
                        <a:ext cx="365894" cy="37896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Объект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5477648"/>
              </p:ext>
            </p:extLst>
          </p:nvPr>
        </p:nvGraphicFramePr>
        <p:xfrm>
          <a:off x="4845865" y="5373216"/>
          <a:ext cx="1503040" cy="300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86" r:id="rId7" imgW="1143000" imgH="228600" progId="Equation.3">
                  <p:embed/>
                </p:oleObj>
              </mc:Choice>
              <mc:Fallback>
                <p:oleObj r:id="rId7" imgW="1143000" imgH="228600" progId="Equation.3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5865" y="5373216"/>
                        <a:ext cx="1503040" cy="3006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247900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9143337" cy="48936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формуле:</a:t>
            </a:r>
          </a:p>
          <a:p>
            <a:r>
              <a:rPr lang="ru-RU" sz="2400" dirty="0" smtClean="0"/>
              <a:t>                                                    ,</a:t>
            </a:r>
          </a:p>
          <a:p>
            <a:r>
              <a:rPr lang="ru-RU" sz="2400" dirty="0" smtClean="0"/>
              <a:t>где                    – </a:t>
            </a:r>
            <a:r>
              <a:rPr lang="ru-RU" sz="2400" dirty="0"/>
              <a:t>угловой шаг фрезы, град; </a:t>
            </a:r>
            <a:r>
              <a:rPr lang="en-US" sz="2400" i="1" dirty="0" smtClean="0"/>
              <a:t>z </a:t>
            </a:r>
            <a:r>
              <a:rPr lang="ru-RU" sz="2400" dirty="0"/>
              <a:t>– число зубьев фрезы</a:t>
            </a:r>
            <a:r>
              <a:rPr lang="ru-RU" sz="2400" dirty="0" smtClean="0"/>
              <a:t>.</a:t>
            </a:r>
            <a:endParaRPr lang="en-US" sz="2400" dirty="0" smtClean="0"/>
          </a:p>
          <a:p>
            <a:endParaRPr lang="en-US" sz="2400" dirty="0"/>
          </a:p>
          <a:p>
            <a:r>
              <a:rPr lang="ru-RU" sz="2400" dirty="0"/>
              <a:t>При работе фрезой с винтовыми зубьями число зубьев, </a:t>
            </a:r>
            <a:endParaRPr lang="en-US" sz="2400" dirty="0" smtClean="0"/>
          </a:p>
          <a:p>
            <a:r>
              <a:rPr lang="ru-RU" sz="2400" dirty="0" smtClean="0"/>
              <a:t>одновременно </a:t>
            </a:r>
            <a:r>
              <a:rPr lang="ru-RU" sz="2400" dirty="0"/>
              <a:t>участвующих в работе, </a:t>
            </a:r>
            <a:r>
              <a:rPr lang="ru-RU" sz="2400" dirty="0" smtClean="0"/>
              <a:t>составит</a:t>
            </a:r>
            <a:endParaRPr lang="en-US" sz="2400" dirty="0" smtClean="0"/>
          </a:p>
          <a:p>
            <a:r>
              <a:rPr lang="en-US" sz="2400" dirty="0" smtClean="0"/>
              <a:t>                          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                     </a:t>
            </a:r>
            <a:r>
              <a:rPr lang="ru-RU" sz="2400" dirty="0" smtClean="0"/>
              <a:t> </a:t>
            </a:r>
            <a:r>
              <a:rPr lang="en-US" sz="2400" dirty="0" smtClean="0"/>
              <a:t>, </a:t>
            </a:r>
            <a:r>
              <a:rPr lang="ru-RU" sz="2400" dirty="0" smtClean="0"/>
              <a:t> где                                  тогда</a:t>
            </a:r>
          </a:p>
          <a:p>
            <a:endParaRPr lang="ru-RU" sz="2400" dirty="0"/>
          </a:p>
          <a:p>
            <a:r>
              <a:rPr lang="ru-RU" sz="2400" dirty="0"/>
              <a:t>При обработке заготовок цилиндрическими, дисковыми, угловыми </a:t>
            </a:r>
            <a:endParaRPr lang="ru-RU" sz="2400" dirty="0" smtClean="0"/>
          </a:p>
          <a:p>
            <a:r>
              <a:rPr lang="ru-RU" sz="2400" dirty="0" smtClean="0"/>
              <a:t>и </a:t>
            </a:r>
            <a:r>
              <a:rPr lang="ru-RU" sz="2400" dirty="0"/>
              <a:t>фасонными фрезами применяются две схемы резания, а именно: </a:t>
            </a:r>
            <a:endParaRPr lang="ru-RU" sz="2400" dirty="0" smtClean="0"/>
          </a:p>
          <a:p>
            <a:r>
              <a:rPr lang="ru-RU" sz="2400" dirty="0" smtClean="0"/>
              <a:t>встречное </a:t>
            </a:r>
            <a:r>
              <a:rPr lang="ru-RU" sz="2400" dirty="0"/>
              <a:t>(рис. </a:t>
            </a:r>
            <a:r>
              <a:rPr lang="ru-RU" sz="2400" dirty="0" smtClean="0"/>
              <a:t>4, </a:t>
            </a:r>
            <a:r>
              <a:rPr lang="ru-RU" sz="2400" i="1" dirty="0"/>
              <a:t>а</a:t>
            </a:r>
            <a:r>
              <a:rPr lang="ru-RU" sz="2400" dirty="0"/>
              <a:t>) и попутное (рис. </a:t>
            </a:r>
            <a:r>
              <a:rPr lang="ru-RU" sz="2400" dirty="0" smtClean="0"/>
              <a:t>4, </a:t>
            </a:r>
            <a:r>
              <a:rPr lang="ru-RU" sz="2400" i="1" dirty="0"/>
              <a:t>б</a:t>
            </a:r>
            <a:r>
              <a:rPr lang="ru-RU" sz="2400" dirty="0"/>
              <a:t>) фрезерование.</a:t>
            </a:r>
            <a:endParaRPr lang="en-US" sz="2400" dirty="0" smtClean="0"/>
          </a:p>
          <a:p>
            <a:r>
              <a:rPr lang="en-US" sz="2400" dirty="0"/>
              <a:t> </a:t>
            </a:r>
            <a:r>
              <a:rPr lang="en-US" sz="2400" dirty="0" smtClean="0"/>
              <a:t>                             </a:t>
            </a:r>
            <a:endParaRPr lang="ru-RU" sz="24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9624594"/>
              </p:ext>
            </p:extLst>
          </p:nvPr>
        </p:nvGraphicFramePr>
        <p:xfrm>
          <a:off x="1835696" y="38292"/>
          <a:ext cx="1756386" cy="7927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24" r:id="rId4" imgW="1079032" imgH="482391" progId="Equation.3">
                  <p:embed/>
                </p:oleObj>
              </mc:Choice>
              <mc:Fallback>
                <p:oleObj r:id="rId4" imgW="1079032" imgH="482391" progId="Equation.3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38292"/>
                        <a:ext cx="1756386" cy="79270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3882975"/>
              </p:ext>
            </p:extLst>
          </p:nvPr>
        </p:nvGraphicFramePr>
        <p:xfrm>
          <a:off x="627863" y="548680"/>
          <a:ext cx="1135826" cy="7920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25" r:id="rId6" imgW="723586" imgH="507780" progId="Equation.3">
                  <p:embed/>
                </p:oleObj>
              </mc:Choice>
              <mc:Fallback>
                <p:oleObj r:id="rId6" imgW="723586" imgH="507780" progId="Equation.3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863" y="548680"/>
                        <a:ext cx="1135826" cy="79208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6053127"/>
              </p:ext>
            </p:extLst>
          </p:nvPr>
        </p:nvGraphicFramePr>
        <p:xfrm>
          <a:off x="137170" y="2353931"/>
          <a:ext cx="1763216" cy="808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26" r:id="rId8" imgW="1143000" imgH="520700" progId="Equation.3">
                  <p:embed/>
                </p:oleObj>
              </mc:Choice>
              <mc:Fallback>
                <p:oleObj r:id="rId8" imgW="1143000" imgH="520700" progId="Equation.3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70" y="2353931"/>
                        <a:ext cx="1763216" cy="8081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8483866"/>
              </p:ext>
            </p:extLst>
          </p:nvPr>
        </p:nvGraphicFramePr>
        <p:xfrm>
          <a:off x="2833536" y="2386933"/>
          <a:ext cx="1882480" cy="77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27" r:id="rId10" imgW="1129810" imgH="469696" progId="Equation.3">
                  <p:embed/>
                </p:oleObj>
              </mc:Choice>
              <mc:Fallback>
                <p:oleObj r:id="rId10" imgW="1129810" imgH="469696" progId="Equation.3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3536" y="2386933"/>
                        <a:ext cx="1882480" cy="775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9615422"/>
              </p:ext>
            </p:extLst>
          </p:nvPr>
        </p:nvGraphicFramePr>
        <p:xfrm>
          <a:off x="5796135" y="2346262"/>
          <a:ext cx="2592289" cy="832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28" r:id="rId12" imgW="1574800" imgH="508000" progId="Equation.3">
                  <p:embed/>
                </p:oleObj>
              </mc:Choice>
              <mc:Fallback>
                <p:oleObj r:id="rId12" imgW="1574800" imgH="508000" progId="Equation.3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6135" y="2346262"/>
                        <a:ext cx="2592289" cy="8326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6372550"/>
              </p:ext>
            </p:extLst>
          </p:nvPr>
        </p:nvGraphicFramePr>
        <p:xfrm>
          <a:off x="354816" y="4444906"/>
          <a:ext cx="4943475" cy="197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29" r:id="rId14" imgW="3876900" imgH="1545143" progId="">
                  <p:embed/>
                </p:oleObj>
              </mc:Choice>
              <mc:Fallback>
                <p:oleObj r:id="rId14" imgW="3876900" imgH="1545143" progId="">
                  <p:embed/>
                  <p:pic>
                    <p:nvPicPr>
                      <p:cNvPr id="0" name="Picture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816" y="4444906"/>
                        <a:ext cx="4943475" cy="1971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899592" y="6406648"/>
            <a:ext cx="3070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                                              б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004048" y="4976347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spc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Рис. </a:t>
            </a:r>
            <a:r>
              <a:rPr lang="ru-RU" sz="2200" spc="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ru-RU" sz="2200" i="1" spc="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Схемы фрезерования:</a:t>
            </a:r>
          </a:p>
          <a:p>
            <a:pPr algn="ctr"/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 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 встречного, 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–  попутного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885698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встречном фрезеровании инструмент вращается в направлении, противоположном направлению движения подачи, вследствие чего толщина среза увеличивается от 0 до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.</a:t>
            </a:r>
          </a:p>
          <a:p>
            <a:pPr algn="just"/>
            <a:r>
              <a:rPr lang="ru-RU" sz="2400" dirty="0"/>
              <a:t>К преимуществам данной схемы можно отнести то, что нагрузка, действующая на зуб фрезы, возрастает постепенно по мере увеличения площади поперечного сечения среза, а это благоприятно сказывается на стойкости режущего инструмента. Однако данный метод фрезерования имеет ряд недостатков:</a:t>
            </a:r>
          </a:p>
          <a:p>
            <a:pPr algn="just"/>
            <a:r>
              <a:rPr lang="ru-RU" sz="2400" dirty="0"/>
              <a:t>– так как вертикальная </a:t>
            </a:r>
            <a:r>
              <a:rPr lang="ru-RU" sz="2400" dirty="0" smtClean="0"/>
              <a:t>составляющая       </a:t>
            </a:r>
            <a:r>
              <a:rPr lang="ru-RU" sz="2400" dirty="0"/>
              <a:t>результирующей силы резания направлена вверх от стола станка, она стремится оторвать от него заготовку, что приводит к возникновению вибраций в процессе резания; </a:t>
            </a:r>
            <a:endParaRPr lang="ru-RU" sz="2400" dirty="0" smtClean="0"/>
          </a:p>
          <a:p>
            <a:pPr algn="just"/>
            <a:r>
              <a:rPr lang="ru-RU" sz="2400" dirty="0"/>
              <a:t>– каждый последующий зуб фрезы движется по упрочненной (наклепанной) поверхности заготовки вследствие некоторого скольжения предыдущего зуба по ней из-за наличия </a:t>
            </a:r>
            <a:r>
              <a:rPr lang="ru-RU" sz="2400" dirty="0" smtClean="0"/>
              <a:t>радиуса     на </a:t>
            </a:r>
            <a:r>
              <a:rPr lang="ru-RU" sz="2400" dirty="0"/>
              <a:t>режущей кромке зуба, что приводит к быстрому износу и снижению стойкости инструмента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292455"/>
              </p:ext>
            </p:extLst>
          </p:nvPr>
        </p:nvGraphicFramePr>
        <p:xfrm>
          <a:off x="7236295" y="867176"/>
          <a:ext cx="720081" cy="401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0" r:id="rId3" imgW="495085" imgH="279279" progId="Equation.3">
                  <p:embed/>
                </p:oleObj>
              </mc:Choice>
              <mc:Fallback>
                <p:oleObj r:id="rId3" imgW="495085" imgH="279279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6295" y="867176"/>
                        <a:ext cx="720081" cy="4015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6716662"/>
              </p:ext>
            </p:extLst>
          </p:nvPr>
        </p:nvGraphicFramePr>
        <p:xfrm>
          <a:off x="5364088" y="3068960"/>
          <a:ext cx="360040" cy="4539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1" r:id="rId5" imgW="215806" imgH="279279" progId="Equation.3">
                  <p:embed/>
                </p:oleObj>
              </mc:Choice>
              <mc:Fallback>
                <p:oleObj r:id="rId5" imgW="215806" imgH="279279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088" y="3068960"/>
                        <a:ext cx="360040" cy="4539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2885841"/>
              </p:ext>
            </p:extLst>
          </p:nvPr>
        </p:nvGraphicFramePr>
        <p:xfrm>
          <a:off x="8244408" y="5373216"/>
          <a:ext cx="288032" cy="3183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2" r:id="rId7" imgW="177569" imgH="202936" progId="Equation.3">
                  <p:embed/>
                </p:oleObj>
              </mc:Choice>
              <mc:Fallback>
                <p:oleObj r:id="rId7" imgW="177569" imgH="202936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44408" y="5373216"/>
                        <a:ext cx="288032" cy="3183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699792" y="321377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2367" y="44624"/>
            <a:ext cx="8851763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На основе анализа данной схемы обработки можно сделать вывод о том, что эффективной областью метода встречного фрезерования является обработка </a:t>
            </a:r>
            <a:r>
              <a:rPr lang="ru-RU" sz="2400" dirty="0" err="1" smtClean="0"/>
              <a:t>малопластичных</a:t>
            </a:r>
            <a:r>
              <a:rPr lang="ru-RU" sz="2400" dirty="0" smtClean="0"/>
              <a:t> и хрупких материалов, не склонных к наклепу.</a:t>
            </a:r>
          </a:p>
          <a:p>
            <a:pPr algn="just"/>
            <a:r>
              <a:rPr lang="ru-RU" sz="2400" dirty="0" smtClean="0"/>
              <a:t>При попутном фрезеровании инструмент вращается в направлении, совпадающем с направлением движения подачи, вследствие чего толщина среза уменьшается от             </a:t>
            </a:r>
            <a:r>
              <a:rPr lang="ru-RU" sz="2400" dirty="0"/>
              <a:t>до 0. Данный метод фрезерования, как и предыдущий, обладает рядом достоинств и недостатков.</a:t>
            </a:r>
          </a:p>
          <a:p>
            <a:r>
              <a:rPr lang="ru-RU" sz="2400" dirty="0"/>
              <a:t>Достоинствами данного метода являются:</a:t>
            </a:r>
          </a:p>
          <a:p>
            <a:pPr algn="just"/>
            <a:r>
              <a:rPr lang="ru-RU" sz="2400" dirty="0"/>
              <a:t>– вертикальная составляющая результирующей силы резания прижимает заготовку к столу фрезерного станка, что способствует снижению уровня вибраций;</a:t>
            </a:r>
          </a:p>
          <a:p>
            <a:pPr algn="just"/>
            <a:r>
              <a:rPr lang="ru-RU" sz="2400" dirty="0"/>
              <a:t>– примерно в 2…3 раза повышается стойкость режущего инструмента за счет уменьшения трения по задней поверхности зубьев фрезы, так как каждый зуб фрезы начинает работу с максимального сечения среза, что значительно снижает уровень наклепа (упрочнения) поверхностного слоя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4306801"/>
              </p:ext>
            </p:extLst>
          </p:nvPr>
        </p:nvGraphicFramePr>
        <p:xfrm>
          <a:off x="6948264" y="2276872"/>
          <a:ext cx="720080" cy="4015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8" r:id="rId3" imgW="495085" imgH="279279" progId="Equation.3">
                  <p:embed/>
                </p:oleObj>
              </mc:Choice>
              <mc:Fallback>
                <p:oleObj r:id="rId3" imgW="495085" imgH="279279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264" y="2276872"/>
                        <a:ext cx="720080" cy="40158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856984" cy="6286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140" algn="just">
              <a:lnSpc>
                <a:spcPct val="130000"/>
              </a:lnSpc>
              <a:spcAft>
                <a:spcPts val="0"/>
              </a:spcAft>
            </a:pPr>
            <a:r>
              <a:rPr lang="ru-RU" sz="2400" dirty="0">
                <a:ea typeface="Times New Roman" panose="02020603050405020304" pitchFamily="18" charset="0"/>
              </a:rPr>
              <a:t>К недостаткам данного метода следует отнести следующие:</a:t>
            </a:r>
          </a:p>
          <a:p>
            <a:pPr indent="358140" algn="just">
              <a:lnSpc>
                <a:spcPct val="130000"/>
              </a:lnSpc>
              <a:spcAft>
                <a:spcPts val="0"/>
              </a:spcAft>
            </a:pPr>
            <a:r>
              <a:rPr lang="ru-RU" sz="2400" dirty="0">
                <a:ea typeface="Times New Roman" panose="02020603050405020304" pitchFamily="18" charset="0"/>
              </a:rPr>
              <a:t>– режущие зубья фрезы подвергаются воздействию ударной нагрузки, что может привести к их </a:t>
            </a:r>
            <a:r>
              <a:rPr lang="ru-RU" sz="2400" dirty="0" err="1">
                <a:ea typeface="Times New Roman" panose="02020603050405020304" pitchFamily="18" charset="0"/>
              </a:rPr>
              <a:t>выкрашиванию</a:t>
            </a:r>
            <a:r>
              <a:rPr lang="ru-RU" sz="2400" dirty="0">
                <a:ea typeface="Times New Roman" panose="02020603050405020304" pitchFamily="18" charset="0"/>
              </a:rPr>
              <a:t> и разрушению.     Это обусловлено тем, что зубья фрезы начинают работать с максимального сечения среза;</a:t>
            </a:r>
          </a:p>
          <a:p>
            <a:pPr indent="358140" algn="just">
              <a:lnSpc>
                <a:spcPct val="130000"/>
              </a:lnSpc>
              <a:spcAft>
                <a:spcPts val="0"/>
              </a:spcAft>
            </a:pPr>
            <a:r>
              <a:rPr lang="ru-RU" sz="2400" dirty="0">
                <a:ea typeface="Times New Roman" panose="02020603050405020304" pitchFamily="18" charset="0"/>
              </a:rPr>
              <a:t>– при работе по данной схеме возможно самопроизвольное подхватывание инструментом заготовки в направлении движения подачи, и если в механизме движения подачи фрезерного станка между ходовым винтом и гайкой имеется осевой зазор, превышающий допустимый, это приводит к разрушению режущих зубьев фрезы. </a:t>
            </a:r>
          </a:p>
          <a:p>
            <a:pPr indent="358140" algn="just">
              <a:lnSpc>
                <a:spcPct val="130000"/>
              </a:lnSpc>
              <a:spcAft>
                <a:spcPts val="0"/>
              </a:spcAft>
            </a:pPr>
            <a:r>
              <a:rPr lang="ru-RU" sz="2400" dirty="0">
                <a:ea typeface="Times New Roman" panose="02020603050405020304" pitchFamily="18" charset="0"/>
              </a:rPr>
              <a:t>На основании вышеизложенного данная схема фрезерования применяется при обработке пластичных и вязких материалов.</a:t>
            </a:r>
            <a:endParaRPr lang="ru-RU" sz="2400" dirty="0">
              <a:effectLst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2844" y="71414"/>
            <a:ext cx="885831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Дисковое и фасонное фрезерование. Торцовое и концевое фрезерование и элементы режима резания</a:t>
            </a:r>
            <a:endParaRPr lang="ru-RU" sz="2400" dirty="0"/>
          </a:p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i="1" dirty="0">
                <a:solidFill>
                  <a:srgbClr val="FF0000"/>
                </a:solidFill>
              </a:rPr>
              <a:t>(для самостоятельного изучения</a:t>
            </a:r>
            <a:r>
              <a:rPr lang="ru-RU" sz="2400" b="1" i="1" dirty="0" smtClean="0">
                <a:solidFill>
                  <a:srgbClr val="FF0000"/>
                </a:solidFill>
              </a:rPr>
              <a:t>)</a:t>
            </a:r>
          </a:p>
          <a:p>
            <a:pPr algn="just"/>
            <a:r>
              <a:rPr lang="ru-RU" sz="2400" dirty="0"/>
              <a:t>На операциях дискового фрезерования у обрабатываемых заготовок выполняют пазы, уступы, канавки. Этот вид фрезерования используется также для разрезки металла.</a:t>
            </a:r>
          </a:p>
          <a:p>
            <a:r>
              <a:rPr lang="ru-RU" sz="2400" dirty="0"/>
              <a:t>Схема дискового фрезерования представлена на рис. </a:t>
            </a:r>
            <a:r>
              <a:rPr lang="ru-RU" sz="2400" dirty="0" smtClean="0"/>
              <a:t>5.</a:t>
            </a:r>
            <a:endParaRPr lang="ru-RU" sz="2400" dirty="0"/>
          </a:p>
          <a:p>
            <a:pPr algn="just"/>
            <a:r>
              <a:rPr lang="ru-RU" sz="2400" dirty="0"/>
              <a:t>Обработка заготовок на данных операциях осуществляется на горизонтально-фрезерных станках дисковыми фрезами.</a:t>
            </a:r>
          </a:p>
          <a:p>
            <a:pPr algn="just"/>
            <a:r>
              <a:rPr lang="ru-RU" sz="2400" dirty="0"/>
              <a:t>Различают следующие типы дисковых фрез: 1) односторонние – с режущими кромками только на цилиндрической части; 2) двухсторонние – с режущими кромками на одном из торцов и на цилиндрической части;  3) трехсторонние – с режущими кромками на обоих торцах и на цилиндрической части</a:t>
            </a:r>
            <a:r>
              <a:rPr lang="ru-RU" sz="2400" dirty="0" smtClean="0"/>
              <a:t>.</a:t>
            </a:r>
          </a:p>
          <a:p>
            <a:pPr algn="just"/>
            <a:r>
              <a:rPr lang="ru-RU" sz="2400" dirty="0"/>
              <a:t>Односторонние дисковые фрезы являются прямозубыми (рис. </a:t>
            </a:r>
            <a:r>
              <a:rPr lang="ru-RU" sz="2400" dirty="0" smtClean="0"/>
              <a:t>6) </a:t>
            </a:r>
            <a:r>
              <a:rPr lang="ru-RU" sz="2400" dirty="0"/>
              <a:t>и по назначению  подразделяются  на пазовые (шпоночные), прорезные  и  отрезные. Основные параметры у этих фрез имеют </a:t>
            </a:r>
            <a:r>
              <a:rPr lang="ru-RU" sz="2400" dirty="0" smtClean="0"/>
              <a:t>следую</a:t>
            </a:r>
            <a:r>
              <a:rPr lang="ru-RU" sz="2400" dirty="0"/>
              <a:t>щие значения: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endParaRPr lang="ru-RU" sz="2400" dirty="0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2201608"/>
              </p:ext>
            </p:extLst>
          </p:nvPr>
        </p:nvGraphicFramePr>
        <p:xfrm>
          <a:off x="395536" y="228600"/>
          <a:ext cx="3528392" cy="5049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26" r:id="rId3" imgW="2604190" imgH="3730602" progId="">
                  <p:embed/>
                </p:oleObj>
              </mc:Choice>
              <mc:Fallback>
                <p:oleObj r:id="rId3" imgW="2604190" imgH="3730602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228600"/>
                        <a:ext cx="3528392" cy="504980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42082" y="5445224"/>
            <a:ext cx="343530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spc="100" dirty="0">
                <a:ea typeface="Times New Roman" panose="02020603050405020304" pitchFamily="18" charset="0"/>
              </a:rPr>
              <a:t>Рис. </a:t>
            </a:r>
            <a:r>
              <a:rPr lang="ru-RU" sz="2000" spc="100" dirty="0" smtClean="0">
                <a:ea typeface="Times New Roman" panose="02020603050405020304" pitchFamily="18" charset="0"/>
              </a:rPr>
              <a:t>5</a:t>
            </a:r>
            <a:r>
              <a:rPr lang="ru-RU" sz="2000" i="1" spc="100" dirty="0" smtClean="0">
                <a:ea typeface="Times New Roman" panose="02020603050405020304" pitchFamily="18" charset="0"/>
              </a:rPr>
              <a:t>.</a:t>
            </a:r>
            <a:r>
              <a:rPr lang="ru-RU" sz="2000" i="1" dirty="0" smtClean="0">
                <a:ea typeface="Times New Roman" panose="02020603050405020304" pitchFamily="18" charset="0"/>
              </a:rPr>
              <a:t> </a:t>
            </a:r>
            <a:r>
              <a:rPr lang="ru-RU" sz="2000" dirty="0">
                <a:ea typeface="Times New Roman" panose="02020603050405020304" pitchFamily="18" charset="0"/>
              </a:rPr>
              <a:t>Схема </a:t>
            </a:r>
            <a:r>
              <a:rPr lang="ru-RU" sz="2000" dirty="0" smtClean="0">
                <a:ea typeface="Times New Roman" panose="02020603050405020304" pitchFamily="18" charset="0"/>
              </a:rPr>
              <a:t>дискового</a:t>
            </a:r>
          </a:p>
          <a:p>
            <a:pPr algn="ctr"/>
            <a:r>
              <a:rPr lang="ru-RU" sz="2000" dirty="0"/>
              <a:t>фрезерования </a:t>
            </a:r>
            <a:r>
              <a:rPr lang="ru-RU" sz="2000" dirty="0" smtClean="0"/>
              <a:t>трехсторонней</a:t>
            </a:r>
          </a:p>
          <a:p>
            <a:pPr algn="ctr"/>
            <a:r>
              <a:rPr lang="ru-RU" sz="2000" dirty="0"/>
              <a:t>фрезой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14810" y="357166"/>
            <a:ext cx="5038302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ru-RU" dirty="0" smtClean="0"/>
              <a:t>пазовые фрезы:          50…100 мм; </a:t>
            </a:r>
            <a:r>
              <a:rPr lang="en-US" i="1" dirty="0" smtClean="0"/>
              <a:t>b</a:t>
            </a:r>
            <a:r>
              <a:rPr lang="en-US" dirty="0" smtClean="0"/>
              <a:t>=</a:t>
            </a:r>
            <a:r>
              <a:rPr lang="ru-RU" dirty="0" smtClean="0"/>
              <a:t>3…6 мм;</a:t>
            </a:r>
            <a:endParaRPr lang="en-US" dirty="0" smtClean="0"/>
          </a:p>
          <a:p>
            <a:r>
              <a:rPr lang="en-US" dirty="0" smtClean="0"/>
              <a:t>       </a:t>
            </a:r>
            <a:r>
              <a:rPr lang="ru-RU" dirty="0" smtClean="0"/>
              <a:t>10</a:t>
            </a:r>
            <a:r>
              <a:rPr lang="ru-RU" baseline="30000" dirty="0" smtClean="0"/>
              <a:t>о</a:t>
            </a:r>
            <a:r>
              <a:rPr lang="ru-RU" dirty="0" smtClean="0"/>
              <a:t>…15</a:t>
            </a:r>
            <a:r>
              <a:rPr lang="ru-RU" baseline="30000" dirty="0" smtClean="0"/>
              <a:t>о</a:t>
            </a:r>
            <a:r>
              <a:rPr lang="ru-RU" dirty="0" smtClean="0"/>
              <a:t>; </a:t>
            </a:r>
            <a:r>
              <a:rPr lang="en-US" dirty="0" smtClean="0"/>
              <a:t>        </a:t>
            </a:r>
            <a:r>
              <a:rPr lang="ru-RU" dirty="0" smtClean="0"/>
              <a:t>15</a:t>
            </a:r>
            <a:r>
              <a:rPr lang="ru-RU" baseline="30000" dirty="0" smtClean="0"/>
              <a:t>о</a:t>
            </a:r>
            <a:r>
              <a:rPr lang="ru-RU" dirty="0" smtClean="0"/>
              <a:t>…20</a:t>
            </a:r>
            <a:r>
              <a:rPr lang="ru-RU" baseline="30000" dirty="0" smtClean="0"/>
              <a:t>о</a:t>
            </a:r>
            <a:r>
              <a:rPr lang="ru-RU" dirty="0" smtClean="0"/>
              <a:t>,</a:t>
            </a:r>
            <a:endParaRPr lang="en-US" dirty="0" smtClean="0"/>
          </a:p>
          <a:p>
            <a:pPr>
              <a:buFontTx/>
              <a:buChar char="-"/>
            </a:pPr>
            <a:r>
              <a:rPr lang="ru-RU" dirty="0" smtClean="0"/>
              <a:t>прорезные фрезы: </a:t>
            </a:r>
            <a:r>
              <a:rPr lang="en-US" dirty="0" smtClean="0"/>
              <a:t>         </a:t>
            </a:r>
            <a:r>
              <a:rPr lang="ru-RU" dirty="0" smtClean="0"/>
              <a:t>40…75 мм;</a:t>
            </a:r>
            <a:r>
              <a:rPr lang="en-US" dirty="0" smtClean="0"/>
              <a:t> </a:t>
            </a:r>
            <a:r>
              <a:rPr lang="en-US" i="1" dirty="0" smtClean="0"/>
              <a:t>b</a:t>
            </a:r>
            <a:r>
              <a:rPr lang="en-US" dirty="0" smtClean="0"/>
              <a:t>=2</a:t>
            </a:r>
            <a:r>
              <a:rPr lang="ru-RU" dirty="0" smtClean="0"/>
              <a:t>…</a:t>
            </a:r>
            <a:r>
              <a:rPr lang="en-US" dirty="0" smtClean="0"/>
              <a:t>5</a:t>
            </a:r>
            <a:r>
              <a:rPr lang="ru-RU" dirty="0" smtClean="0"/>
              <a:t> мм;</a:t>
            </a:r>
            <a:endParaRPr lang="en-US" dirty="0" smtClean="0"/>
          </a:p>
          <a:p>
            <a:r>
              <a:rPr lang="en-US" dirty="0" smtClean="0"/>
              <a:t>       5</a:t>
            </a:r>
            <a:r>
              <a:rPr lang="ru-RU" baseline="30000" dirty="0" smtClean="0"/>
              <a:t>о</a:t>
            </a:r>
            <a:r>
              <a:rPr lang="ru-RU" dirty="0" smtClean="0"/>
              <a:t>…1</a:t>
            </a:r>
            <a:r>
              <a:rPr lang="en-US" dirty="0" smtClean="0"/>
              <a:t>0</a:t>
            </a:r>
            <a:r>
              <a:rPr lang="ru-RU" baseline="30000" dirty="0" smtClean="0"/>
              <a:t>о</a:t>
            </a:r>
            <a:r>
              <a:rPr lang="ru-RU" dirty="0" smtClean="0"/>
              <a:t>; </a:t>
            </a:r>
            <a:r>
              <a:rPr lang="en-US" dirty="0" smtClean="0"/>
              <a:t>         2</a:t>
            </a:r>
            <a:r>
              <a:rPr lang="ru-RU" dirty="0" smtClean="0"/>
              <a:t>5</a:t>
            </a:r>
            <a:r>
              <a:rPr lang="ru-RU" baseline="30000" dirty="0" smtClean="0"/>
              <a:t>о</a:t>
            </a:r>
            <a:r>
              <a:rPr lang="ru-RU" dirty="0" smtClean="0"/>
              <a:t>…</a:t>
            </a:r>
            <a:r>
              <a:rPr lang="en-US" dirty="0" smtClean="0"/>
              <a:t>4</a:t>
            </a:r>
            <a:r>
              <a:rPr lang="ru-RU" dirty="0" smtClean="0"/>
              <a:t>0</a:t>
            </a:r>
            <a:r>
              <a:rPr lang="ru-RU" baseline="30000" dirty="0" smtClean="0"/>
              <a:t>о</a:t>
            </a:r>
            <a:r>
              <a:rPr lang="ru-RU" dirty="0" smtClean="0"/>
              <a:t>,</a:t>
            </a:r>
            <a:endParaRPr lang="en-US" dirty="0" smtClean="0"/>
          </a:p>
          <a:p>
            <a:r>
              <a:rPr lang="ru-RU" dirty="0" smtClean="0"/>
              <a:t>- отрезные фрезы:</a:t>
            </a:r>
            <a:r>
              <a:rPr lang="en-US" dirty="0" smtClean="0"/>
              <a:t>          </a:t>
            </a:r>
            <a:r>
              <a:rPr lang="ru-RU" dirty="0" smtClean="0"/>
              <a:t>60…200  мм;</a:t>
            </a:r>
            <a:r>
              <a:rPr lang="en-US" dirty="0" smtClean="0"/>
              <a:t> </a:t>
            </a:r>
            <a:r>
              <a:rPr lang="en-US" i="1" dirty="0" smtClean="0"/>
              <a:t>b</a:t>
            </a:r>
            <a:r>
              <a:rPr lang="en-US" dirty="0" smtClean="0"/>
              <a:t>=</a:t>
            </a:r>
            <a:r>
              <a:rPr lang="ru-RU" dirty="0" smtClean="0"/>
              <a:t> 1…5 мм; </a:t>
            </a:r>
            <a:endParaRPr lang="en-US" dirty="0" smtClean="0"/>
          </a:p>
          <a:p>
            <a:r>
              <a:rPr lang="en-US" dirty="0" smtClean="0"/>
              <a:t>         </a:t>
            </a:r>
            <a:r>
              <a:rPr lang="ru-RU" dirty="0" smtClean="0"/>
              <a:t>10</a:t>
            </a:r>
            <a:r>
              <a:rPr lang="ru-RU" baseline="30000" dirty="0" smtClean="0"/>
              <a:t>о</a:t>
            </a:r>
            <a:r>
              <a:rPr lang="ru-RU" dirty="0" smtClean="0"/>
              <a:t>…15</a:t>
            </a:r>
            <a:r>
              <a:rPr lang="ru-RU" baseline="30000" dirty="0" smtClean="0"/>
              <a:t>о</a:t>
            </a:r>
            <a:r>
              <a:rPr lang="ru-RU" dirty="0" smtClean="0"/>
              <a:t>; </a:t>
            </a:r>
            <a:r>
              <a:rPr lang="en-US" dirty="0" smtClean="0"/>
              <a:t>         </a:t>
            </a:r>
            <a:r>
              <a:rPr lang="ru-RU" dirty="0" smtClean="0"/>
              <a:t>5</a:t>
            </a:r>
            <a:r>
              <a:rPr lang="ru-RU" baseline="30000" dirty="0" smtClean="0"/>
              <a:t>о</a:t>
            </a:r>
            <a:r>
              <a:rPr lang="ru-RU" dirty="0" smtClean="0"/>
              <a:t>…20</a:t>
            </a:r>
            <a:r>
              <a:rPr lang="ru-RU" baseline="30000" dirty="0" smtClean="0"/>
              <a:t>о</a:t>
            </a:r>
            <a:endParaRPr lang="en-US" baseline="30000" dirty="0" smtClean="0"/>
          </a:p>
          <a:p>
            <a:r>
              <a:rPr lang="ru-RU" dirty="0" smtClean="0"/>
              <a:t>Во избежание трения фрезы о стенки </a:t>
            </a:r>
            <a:endParaRPr lang="en-US" dirty="0" smtClean="0"/>
          </a:p>
          <a:p>
            <a:r>
              <a:rPr lang="ru-RU" dirty="0" smtClean="0"/>
              <a:t>прорезаемой канавки боковые ее стороны </a:t>
            </a:r>
            <a:endParaRPr lang="en-US" dirty="0" smtClean="0"/>
          </a:p>
          <a:p>
            <a:r>
              <a:rPr lang="ru-RU" dirty="0" smtClean="0"/>
              <a:t>(торцы) шлифуют с углом            0,5</a:t>
            </a:r>
            <a:r>
              <a:rPr lang="ru-RU" baseline="30000" dirty="0" smtClean="0"/>
              <a:t>о</a:t>
            </a:r>
            <a:r>
              <a:rPr lang="ru-RU" dirty="0" smtClean="0"/>
              <a:t>…1,5</a:t>
            </a:r>
            <a:r>
              <a:rPr lang="ru-RU" baseline="30000" dirty="0" smtClean="0"/>
              <a:t>о</a:t>
            </a:r>
            <a:r>
              <a:rPr lang="en-US" dirty="0" smtClean="0"/>
              <a:t> </a:t>
            </a:r>
            <a:r>
              <a:rPr lang="ru-RU" dirty="0" smtClean="0"/>
              <a:t>(рис. 6).</a:t>
            </a:r>
          </a:p>
          <a:p>
            <a:endParaRPr lang="ru-RU" dirty="0"/>
          </a:p>
        </p:txBody>
      </p:sp>
      <p:sp>
        <p:nvSpPr>
          <p:cNvPr id="4301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3015" name="Object 7"/>
          <p:cNvGraphicFramePr>
            <a:graphicFrameLocks noChangeAspect="1"/>
          </p:cNvGraphicFramePr>
          <p:nvPr/>
        </p:nvGraphicFramePr>
        <p:xfrm>
          <a:off x="6000760" y="428604"/>
          <a:ext cx="428628" cy="2316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27" name="Формула" r:id="rId5" imgW="355446" imgH="190417" progId="Equation.3">
                  <p:embed/>
                </p:oleObj>
              </mc:Choice>
              <mc:Fallback>
                <p:oleObj name="Формула" r:id="rId5" imgW="355446" imgH="190417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0760" y="428604"/>
                        <a:ext cx="428628" cy="2316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3017" name="Object 9"/>
          <p:cNvGraphicFramePr>
            <a:graphicFrameLocks noChangeAspect="1"/>
          </p:cNvGraphicFramePr>
          <p:nvPr/>
        </p:nvGraphicFramePr>
        <p:xfrm>
          <a:off x="4253038" y="714357"/>
          <a:ext cx="387225" cy="252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28" name="Формула" r:id="rId7" imgW="253800" imgH="164880" progId="Equation.3">
                  <p:embed/>
                </p:oleObj>
              </mc:Choice>
              <mc:Fallback>
                <p:oleObj name="Формула" r:id="rId7" imgW="253800" imgH="1648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3038" y="714357"/>
                        <a:ext cx="387225" cy="2524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2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3019" name="Object 11"/>
          <p:cNvGraphicFramePr>
            <a:graphicFrameLocks noChangeAspect="1"/>
          </p:cNvGraphicFramePr>
          <p:nvPr/>
        </p:nvGraphicFramePr>
        <p:xfrm>
          <a:off x="5500694" y="714356"/>
          <a:ext cx="494180" cy="23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29" name="Формула" r:id="rId9" imgW="342603" imgH="164957" progId="Equation.3">
                  <p:embed/>
                </p:oleObj>
              </mc:Choice>
              <mc:Fallback>
                <p:oleObj name="Формула" r:id="rId9" imgW="342603" imgH="164957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94" y="714356"/>
                        <a:ext cx="494180" cy="233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1" name="Object 13"/>
          <p:cNvGraphicFramePr>
            <a:graphicFrameLocks noChangeAspect="1"/>
          </p:cNvGraphicFramePr>
          <p:nvPr/>
        </p:nvGraphicFramePr>
        <p:xfrm>
          <a:off x="6286512" y="1000108"/>
          <a:ext cx="428625" cy="233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0" name="Формула" r:id="rId11" imgW="355446" imgH="190417" progId="Equation.3">
                  <p:embed/>
                </p:oleObj>
              </mc:Choice>
              <mc:Fallback>
                <p:oleObj name="Формула" r:id="rId11" imgW="355446" imgH="190417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12" y="1000108"/>
                        <a:ext cx="428625" cy="2333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2" name="Object 14"/>
          <p:cNvGraphicFramePr>
            <a:graphicFrameLocks noChangeAspect="1"/>
          </p:cNvGraphicFramePr>
          <p:nvPr/>
        </p:nvGraphicFramePr>
        <p:xfrm>
          <a:off x="4286248" y="1285860"/>
          <a:ext cx="387350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1" name="Формула" r:id="rId12" imgW="253800" imgH="164880" progId="Equation.3">
                  <p:embed/>
                </p:oleObj>
              </mc:Choice>
              <mc:Fallback>
                <p:oleObj name="Формула" r:id="rId12" imgW="253800" imgH="16488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48" y="1285860"/>
                        <a:ext cx="387350" cy="252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3" name="Object 15"/>
          <p:cNvGraphicFramePr>
            <a:graphicFrameLocks noChangeAspect="1"/>
          </p:cNvGraphicFramePr>
          <p:nvPr/>
        </p:nvGraphicFramePr>
        <p:xfrm>
          <a:off x="5500694" y="1285860"/>
          <a:ext cx="428628" cy="20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2" name="Формула" r:id="rId14" imgW="342603" imgH="164957" progId="Equation.3">
                  <p:embed/>
                </p:oleObj>
              </mc:Choice>
              <mc:Fallback>
                <p:oleObj name="Формула" r:id="rId14" imgW="342603" imgH="164957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94" y="1285860"/>
                        <a:ext cx="428628" cy="20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4" name="Object 16"/>
          <p:cNvGraphicFramePr>
            <a:graphicFrameLocks noChangeAspect="1"/>
          </p:cNvGraphicFramePr>
          <p:nvPr/>
        </p:nvGraphicFramePr>
        <p:xfrm>
          <a:off x="6143636" y="1500174"/>
          <a:ext cx="428625" cy="23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3" name="Формула" r:id="rId15" imgW="355446" imgH="190417" progId="Equation.3">
                  <p:embed/>
                </p:oleObj>
              </mc:Choice>
              <mc:Fallback>
                <p:oleObj name="Формула" r:id="rId15" imgW="355446" imgH="190417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36" y="1500174"/>
                        <a:ext cx="428625" cy="231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5" name="Object 17"/>
          <p:cNvGraphicFramePr>
            <a:graphicFrameLocks noChangeAspect="1"/>
          </p:cNvGraphicFramePr>
          <p:nvPr/>
        </p:nvGraphicFramePr>
        <p:xfrm>
          <a:off x="4357686" y="1785927"/>
          <a:ext cx="357190" cy="232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4" name="Формула" r:id="rId16" imgW="253800" imgH="164880" progId="Equation.3">
                  <p:embed/>
                </p:oleObj>
              </mc:Choice>
              <mc:Fallback>
                <p:oleObj name="Формула" r:id="rId16" imgW="253800" imgH="16488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7686" y="1785927"/>
                        <a:ext cx="357190" cy="2327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6" name="Object 18"/>
          <p:cNvGraphicFramePr>
            <a:graphicFrameLocks noChangeAspect="1"/>
          </p:cNvGraphicFramePr>
          <p:nvPr/>
        </p:nvGraphicFramePr>
        <p:xfrm>
          <a:off x="5643570" y="1785926"/>
          <a:ext cx="493712" cy="23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5" name="Формула" r:id="rId17" imgW="342603" imgH="164957" progId="Equation.3">
                  <p:embed/>
                </p:oleObj>
              </mc:Choice>
              <mc:Fallback>
                <p:oleObj name="Формула" r:id="rId17" imgW="342603" imgH="164957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3570" y="1785926"/>
                        <a:ext cx="493712" cy="233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28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3027" name="Object 19"/>
          <p:cNvGraphicFramePr>
            <a:graphicFrameLocks noChangeAspect="1"/>
          </p:cNvGraphicFramePr>
          <p:nvPr/>
        </p:nvGraphicFramePr>
        <p:xfrm>
          <a:off x="6858016" y="2571744"/>
          <a:ext cx="495131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6" name="Формула" r:id="rId18" imgW="393359" imgH="266469" progId="Equation.3">
                  <p:embed/>
                </p:oleObj>
              </mc:Choice>
              <mc:Fallback>
                <p:oleObj name="Формула" r:id="rId18" imgW="393359" imgH="266469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16" y="2571744"/>
                        <a:ext cx="495131" cy="338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9" name="Object 21"/>
          <p:cNvGraphicFramePr>
            <a:graphicFrameLocks noChangeAspect="1"/>
          </p:cNvGraphicFramePr>
          <p:nvPr/>
        </p:nvGraphicFramePr>
        <p:xfrm>
          <a:off x="4572000" y="3002420"/>
          <a:ext cx="4214842" cy="23077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7" r:id="rId20" imgW="3189603" imgH="1746360" progId="CorelPhotoPaint.Image.7">
                  <p:embed/>
                </p:oleObj>
              </mc:Choice>
              <mc:Fallback>
                <p:oleObj r:id="rId20" imgW="3189603" imgH="1746360" progId="CorelPhotoPaint.Image.7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002420"/>
                        <a:ext cx="4214842" cy="230776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Прямоугольник 25"/>
          <p:cNvSpPr/>
          <p:nvPr/>
        </p:nvSpPr>
        <p:spPr>
          <a:xfrm>
            <a:off x="5000628" y="5500702"/>
            <a:ext cx="34131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Рис. 6</a:t>
            </a:r>
            <a:r>
              <a:rPr lang="ru-RU" i="1" dirty="0" smtClean="0"/>
              <a:t>.</a:t>
            </a:r>
            <a:r>
              <a:rPr lang="ru-RU" dirty="0" smtClean="0"/>
              <a:t>  Односторонняя дисковая</a:t>
            </a:r>
          </a:p>
          <a:p>
            <a:pPr algn="ctr"/>
            <a:r>
              <a:rPr lang="ru-RU" dirty="0" smtClean="0"/>
              <a:t>прямозубая фреза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771525"/>
            <a:ext cx="742950" cy="342900"/>
          </a:xfrm>
          <a:prstGeom prst="rect">
            <a:avLst/>
          </a:prstGeom>
          <a:noFill/>
        </p:spPr>
      </p:pic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42852"/>
            <a:ext cx="87868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Двухсторонние дисковые фрезы (рис. 7) имеют на цилиндрической части винтовые зубья. </a:t>
            </a:r>
            <a:endParaRPr lang="ru-RU" sz="2400" dirty="0"/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4515" name="Object 3"/>
          <p:cNvGraphicFramePr>
            <a:graphicFrameLocks noChangeAspect="1"/>
          </p:cNvGraphicFramePr>
          <p:nvPr/>
        </p:nvGraphicFramePr>
        <p:xfrm>
          <a:off x="428596" y="1142984"/>
          <a:ext cx="3383531" cy="24288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4" r:id="rId4" imgW="3503535" imgH="2520381" progId="CorelPhotoPaint.Image.7">
                  <p:embed/>
                </p:oleObj>
              </mc:Choice>
              <mc:Fallback>
                <p:oleObj r:id="rId4" imgW="3503535" imgH="2520381" progId="CorelPhotoPaint.Image.7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1142984"/>
                        <a:ext cx="3383531" cy="24288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928662" y="3571876"/>
            <a:ext cx="23382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Рис. 7</a:t>
            </a:r>
            <a:r>
              <a:rPr lang="ru-RU" i="1" dirty="0" smtClean="0"/>
              <a:t>.</a:t>
            </a:r>
            <a:r>
              <a:rPr lang="ru-RU" dirty="0" smtClean="0"/>
              <a:t> Двухсторонняя</a:t>
            </a:r>
          </a:p>
          <a:p>
            <a:pPr algn="ctr"/>
            <a:r>
              <a:rPr lang="ru-RU" dirty="0" smtClean="0"/>
              <a:t>дисковая фреза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000496" y="1071546"/>
            <a:ext cx="50006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Трехсторонние дисковые фрезы могут выполняются как прямозубыми, то есть с зубьями расположенными параллельно оси (см. рис. 5), так и с зубьями расположенными наклонно к оси и направленными в разные стороны – разнонаправленными зубьями.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4214818"/>
            <a:ext cx="85725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Изготавливаются вышеуказанные фрезы как из быстрорежущих сталей, так и с использованием твердых сплавов. В последнем случае корпус фрезы выполняется из конструкционной стали, а режущие зубья из твердого сплава.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50112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Фасонное фрезерование получило распространение на операциях, связанных с  изготовлением поверхностей со сложным фасонным профилем. Инструментом  при данном виде фрезерования являются фасонные фрезы с различным профилем, обработка которыми ведется на горизонтально-фрезерных станках. Схема фасонного фрезерования приведена на  рис. 8.</a:t>
            </a:r>
            <a:endParaRPr lang="ru-RU" sz="2400" dirty="0"/>
          </a:p>
        </p:txBody>
      </p:sp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6143644"/>
            <a:ext cx="4146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Рис. 8. Схема фасонного фрезерования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86182" y="2428868"/>
            <a:ext cx="50006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Типовые фасонные фрезы – это полукруглая выпуклая и полукруглая вогнутая. Основные конструктивные элементы фасонных фрез аналогичны конструктивным элементам дисковых фрез. Фасонные фрезы изготавливают всегда с крупным зубом. При этом число зубьев зависит от диаметра фрезы.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996952"/>
            <a:ext cx="3295650" cy="30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30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14290"/>
            <a:ext cx="878687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Все фасонные фрезы имеют </a:t>
            </a:r>
            <a:r>
              <a:rPr lang="ru-RU" sz="2400" dirty="0" err="1" smtClean="0"/>
              <a:t>затылованную</a:t>
            </a:r>
            <a:r>
              <a:rPr lang="ru-RU" sz="2400" dirty="0" smtClean="0"/>
              <a:t> форму режущих зубьев. У фрез с </a:t>
            </a:r>
            <a:r>
              <a:rPr lang="ru-RU" sz="2400" dirty="0" err="1" smtClean="0"/>
              <a:t>затылованной</a:t>
            </a:r>
            <a:r>
              <a:rPr lang="ru-RU" sz="2400" dirty="0" smtClean="0"/>
              <a:t> формой зуба передняя поверхность затачивается по плоскости, а задняя поверхность имеет криволинейную форму и затачивается по спирали Архимеда.</a:t>
            </a:r>
          </a:p>
          <a:p>
            <a:pPr algn="just"/>
            <a:r>
              <a:rPr lang="ru-RU" sz="2400" dirty="0" err="1" smtClean="0"/>
              <a:t>Затылование</a:t>
            </a:r>
            <a:r>
              <a:rPr lang="ru-RU" sz="2400" dirty="0" smtClean="0"/>
              <a:t> задней поверхности инструмента по спирали Архимеда позволяет при его переточке, осуществляемой по передней поверхности, сохранить неизменным профиль инструмента и задний угол.</a:t>
            </a:r>
          </a:p>
          <a:p>
            <a:pPr algn="just"/>
            <a:r>
              <a:rPr lang="ru-RU" sz="2400" dirty="0" smtClean="0"/>
              <a:t>Остроконечную форму зуба имеют практически все фрезы за исключением фасонных фрез. У фрез с остроконечной формой рабочие поверхности зуба затачиваются по плоскости.</a:t>
            </a:r>
          </a:p>
          <a:p>
            <a:pPr algn="just"/>
            <a:r>
              <a:rPr lang="ru-RU" sz="2400" dirty="0" smtClean="0"/>
              <a:t>Важной характеристикой у </a:t>
            </a:r>
            <a:r>
              <a:rPr lang="ru-RU" sz="2400" dirty="0" err="1" smtClean="0"/>
              <a:t>затылованных</a:t>
            </a:r>
            <a:r>
              <a:rPr lang="ru-RU" sz="2400" dirty="0" smtClean="0"/>
              <a:t> фрез является величина </a:t>
            </a:r>
            <a:r>
              <a:rPr lang="ru-RU" sz="2400" dirty="0" err="1" smtClean="0"/>
              <a:t>затылования</a:t>
            </a:r>
            <a:r>
              <a:rPr lang="ru-RU" sz="2400" dirty="0" smtClean="0"/>
              <a:t> </a:t>
            </a:r>
            <a:r>
              <a:rPr lang="ru-RU" sz="2400" i="1" dirty="0" smtClean="0"/>
              <a:t>К, </a:t>
            </a:r>
            <a:r>
              <a:rPr lang="ru-RU" sz="2400" dirty="0" smtClean="0"/>
              <a:t>определяемая на передней поверхности последующего зуба фасонной фрезы по отношению к рассматриваемому зубу (рис. 9, </a:t>
            </a:r>
            <a:r>
              <a:rPr lang="ru-RU" sz="2400" i="1" dirty="0" smtClean="0"/>
              <a:t>а</a:t>
            </a:r>
            <a:r>
              <a:rPr lang="ru-RU" sz="2400" dirty="0" smtClean="0"/>
              <a:t>).</a:t>
            </a:r>
            <a:r>
              <a:rPr lang="ru-RU" sz="2400" i="1" dirty="0" smtClean="0"/>
              <a:t> </a:t>
            </a:r>
            <a:endParaRPr lang="ru-RU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545731" y="3323986"/>
            <a:ext cx="18473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dirty="0" smtClean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0" y="2928934"/>
            <a:ext cx="5638082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</a:t>
            </a:r>
            <a:r>
              <a:rPr kumimoji="0" lang="ru-RU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                                                           б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3214686"/>
            <a:ext cx="65909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Рис. </a:t>
            </a:r>
            <a:r>
              <a:rPr lang="en-US" dirty="0" smtClean="0"/>
              <a:t>9</a:t>
            </a:r>
            <a:r>
              <a:rPr lang="ru-RU" dirty="0" smtClean="0"/>
              <a:t>. </a:t>
            </a:r>
            <a:r>
              <a:rPr lang="ru-RU" i="1" dirty="0" smtClean="0"/>
              <a:t> </a:t>
            </a:r>
            <a:r>
              <a:rPr lang="ru-RU" dirty="0" smtClean="0"/>
              <a:t> Зубья фасонных фрез: </a:t>
            </a:r>
          </a:p>
          <a:p>
            <a:r>
              <a:rPr lang="ru-RU" i="1" dirty="0" smtClean="0"/>
              <a:t>а  –  </a:t>
            </a:r>
            <a:r>
              <a:rPr lang="ru-RU" dirty="0" smtClean="0"/>
              <a:t>с одинарным </a:t>
            </a:r>
            <a:r>
              <a:rPr lang="ru-RU" dirty="0" err="1" smtClean="0"/>
              <a:t>затылованием</a:t>
            </a:r>
            <a:r>
              <a:rPr lang="ru-RU" dirty="0" smtClean="0"/>
              <a:t>; </a:t>
            </a:r>
            <a:r>
              <a:rPr lang="ru-RU" i="1" dirty="0" smtClean="0"/>
              <a:t> б </a:t>
            </a:r>
            <a:r>
              <a:rPr lang="ru-RU" dirty="0" smtClean="0"/>
              <a:t> –  с двойным </a:t>
            </a:r>
            <a:r>
              <a:rPr lang="ru-RU" dirty="0" err="1" smtClean="0"/>
              <a:t>затылованием</a:t>
            </a:r>
            <a:endParaRPr lang="ru-RU" dirty="0"/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142844" y="4071942"/>
            <a:ext cx="9078960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Величина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затылования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представляет собой расстояние между </a:t>
            </a:r>
          </a:p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окружностью, проведенной через вершину зуба и точкой </a:t>
            </a:r>
          </a:p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пересечения  архимедовой  спирали  с  передней поверхность </a:t>
            </a:r>
          </a:p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последующего зуба, и рассчитывается по формуле:</a:t>
            </a:r>
          </a:p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                 , где 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 smtClean="0"/>
              <a:t>- задний угол на вершине зуба;  </a:t>
            </a:r>
            <a:r>
              <a:rPr lang="en-US" sz="2400" i="1" dirty="0" smtClean="0"/>
              <a:t>z</a:t>
            </a:r>
            <a:r>
              <a:rPr lang="en-US" sz="2400" dirty="0" smtClean="0"/>
              <a:t>  </a:t>
            </a:r>
            <a:r>
              <a:rPr lang="ru-RU" sz="2400" dirty="0" smtClean="0"/>
              <a:t>- число зубьев </a:t>
            </a:r>
            <a:endParaRPr lang="en-US" sz="2400" dirty="0" smtClean="0"/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фрезы.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1445" name="Object 5"/>
          <p:cNvGraphicFramePr>
            <a:graphicFrameLocks noChangeAspect="1"/>
          </p:cNvGraphicFramePr>
          <p:nvPr/>
        </p:nvGraphicFramePr>
        <p:xfrm>
          <a:off x="428596" y="5572140"/>
          <a:ext cx="1455718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0" name="Формула" r:id="rId3" imgW="1028700" imgH="508000" progId="Equation.3">
                  <p:embed/>
                </p:oleObj>
              </mc:Choice>
              <mc:Fallback>
                <p:oleObj name="Формула" r:id="rId3" imgW="1028700" imgH="5080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5572140"/>
                        <a:ext cx="1455718" cy="7143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1447" name="Object 7"/>
          <p:cNvGraphicFramePr>
            <a:graphicFrameLocks noChangeAspect="1"/>
          </p:cNvGraphicFramePr>
          <p:nvPr/>
        </p:nvGraphicFramePr>
        <p:xfrm>
          <a:off x="2500298" y="5857892"/>
          <a:ext cx="319369" cy="285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1" name="Формула" r:id="rId5" imgW="177492" imgH="164814" progId="Equation.3">
                  <p:embed/>
                </p:oleObj>
              </mc:Choice>
              <mc:Fallback>
                <p:oleObj name="Формула" r:id="rId5" imgW="177492" imgH="164814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298" y="5857892"/>
                        <a:ext cx="319369" cy="2857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7219950" cy="2562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5856" y="0"/>
            <a:ext cx="5638963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2400" spc="-20" dirty="0">
                <a:ea typeface="Times New Roman" panose="02020603050405020304" pitchFamily="18" charset="0"/>
              </a:rPr>
              <a:t>Каждый зуб участвует в резании лишь на определенной части оборота фрезы, а остальную часть проходит вхолостую, что обеспечивает дробление стружки и способствует охлаждению режущего лезвия. Другая особенность состоит в том, что толщина слоя, срезаемого каждым зубом фрезы, переменна и изменяется от некоторого минимального до максимального значения или наоборот</a:t>
            </a:r>
            <a:r>
              <a:rPr lang="ru-RU" sz="2400" spc="-20" dirty="0" smtClean="0">
                <a:ea typeface="Times New Roman" panose="02020603050405020304" pitchFamily="18" charset="0"/>
              </a:rPr>
              <a:t>. </a:t>
            </a:r>
            <a:r>
              <a:rPr lang="ru-RU" sz="2400" dirty="0"/>
              <a:t>В зависимости от типа фрезы, применяемого станка и характера выполняемых работ различают цилиндрическое, дисковое, торцовое, концевое и фасонное фрезерование.</a:t>
            </a:r>
            <a:endParaRPr lang="ru-RU" sz="2400" spc="-2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89" y="5949280"/>
            <a:ext cx="33975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pc="100" dirty="0" smtClean="0">
                <a:ea typeface="Times New Roman" panose="02020603050405020304" pitchFamily="18" charset="0"/>
              </a:rPr>
              <a:t>Рис. 1.</a:t>
            </a:r>
            <a:r>
              <a:rPr lang="ru-RU" dirty="0" smtClean="0">
                <a:ea typeface="Times New Roman" panose="02020603050405020304" pitchFamily="18" charset="0"/>
              </a:rPr>
              <a:t> Схема цилиндри</a:t>
            </a:r>
            <a:r>
              <a:rPr lang="ru-RU" dirty="0"/>
              <a:t>ческого </a:t>
            </a:r>
            <a:endParaRPr lang="ru-RU" dirty="0" smtClean="0"/>
          </a:p>
          <a:p>
            <a:pPr algn="ctr"/>
            <a:r>
              <a:rPr lang="ru-RU" dirty="0" smtClean="0"/>
              <a:t>фрезерования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2886075" cy="5505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4546" y="142852"/>
            <a:ext cx="50537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Торцовое и концевое фрезерование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714356"/>
            <a:ext cx="87154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Областью торцового фрезерования является обработка плоских поверхностей, а областью концевого фрезерования – обработка  узких плоскостей, пазов, уступов и контурная обработка. В обоих случаях при обработке используются в основном вертикально-фрезерные станки. Схемы торцового и концевого фрезерования </a:t>
            </a:r>
            <a:r>
              <a:rPr lang="en-US" sz="2400" dirty="0" smtClean="0"/>
              <a:t>                              </a:t>
            </a:r>
            <a:r>
              <a:rPr lang="ru-RU" sz="2400" dirty="0" smtClean="0"/>
              <a:t>приведены соответственно на рис. </a:t>
            </a:r>
            <a:r>
              <a:rPr lang="en-US" sz="2400" dirty="0" smtClean="0"/>
              <a:t>10 </a:t>
            </a:r>
            <a:r>
              <a:rPr lang="ru-RU" sz="2400" dirty="0" smtClean="0"/>
              <a:t>и 11.</a:t>
            </a:r>
            <a:endParaRPr lang="ru-RU" sz="2400" dirty="0"/>
          </a:p>
        </p:txBody>
      </p:sp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0417" name="Object 1"/>
          <p:cNvGraphicFramePr>
            <a:graphicFrameLocks noChangeAspect="1"/>
          </p:cNvGraphicFramePr>
          <p:nvPr/>
        </p:nvGraphicFramePr>
        <p:xfrm>
          <a:off x="304953" y="3071810"/>
          <a:ext cx="2052469" cy="3557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36" r:id="rId3" imgW="3143885" imgH="5431317" progId="CorelPhotoPaint.Image.7">
                  <p:embed/>
                </p:oleObj>
              </mc:Choice>
              <mc:Fallback>
                <p:oleObj r:id="rId3" imgW="3143885" imgH="5431317" progId="CorelPhotoPaint.Image.7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953" y="3071810"/>
                        <a:ext cx="2052469" cy="3557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357422" y="3286124"/>
            <a:ext cx="16430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Рис. </a:t>
            </a:r>
            <a:r>
              <a:rPr lang="en-US" dirty="0" smtClean="0"/>
              <a:t>10</a:t>
            </a:r>
            <a:r>
              <a:rPr lang="ru-RU" dirty="0" smtClean="0"/>
              <a:t>. Схема </a:t>
            </a:r>
          </a:p>
          <a:p>
            <a:pPr algn="ctr"/>
            <a:r>
              <a:rPr lang="ru-RU" dirty="0" smtClean="0"/>
              <a:t>торцового</a:t>
            </a:r>
            <a:endParaRPr lang="en-US" dirty="0" smtClean="0"/>
          </a:p>
          <a:p>
            <a:pPr algn="ctr"/>
            <a:r>
              <a:rPr lang="ru-RU" dirty="0" smtClean="0"/>
              <a:t>фрезерования</a:t>
            </a:r>
            <a:endParaRPr lang="ru-RU" dirty="0"/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0419" name="Object 3"/>
          <p:cNvGraphicFramePr>
            <a:graphicFrameLocks noChangeAspect="1"/>
          </p:cNvGraphicFramePr>
          <p:nvPr/>
        </p:nvGraphicFramePr>
        <p:xfrm>
          <a:off x="4962150" y="2928934"/>
          <a:ext cx="1895866" cy="37711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37" r:id="rId5" imgW="1999407" imgH="3995598" progId="CorelPhotoPaint.Image.7">
                  <p:embed/>
                </p:oleObj>
              </mc:Choice>
              <mc:Fallback>
                <p:oleObj r:id="rId5" imgW="1999407" imgH="3995598" progId="CorelPhotoPaint.Image.7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2150" y="2928934"/>
                        <a:ext cx="1895866" cy="37711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6858016" y="3286124"/>
            <a:ext cx="17859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Рис. </a:t>
            </a:r>
            <a:r>
              <a:rPr lang="en-US" dirty="0" smtClean="0"/>
              <a:t>11</a:t>
            </a:r>
            <a:r>
              <a:rPr lang="ru-RU" dirty="0" smtClean="0"/>
              <a:t>. Схема </a:t>
            </a:r>
          </a:p>
          <a:p>
            <a:pPr algn="ctr"/>
            <a:r>
              <a:rPr lang="ru-RU" dirty="0" smtClean="0"/>
              <a:t>концевого</a:t>
            </a:r>
            <a:endParaRPr lang="en-US" dirty="0" smtClean="0"/>
          </a:p>
          <a:p>
            <a:pPr algn="ctr"/>
            <a:r>
              <a:rPr lang="ru-RU" dirty="0" smtClean="0"/>
              <a:t>фрезерования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17693"/>
            <a:ext cx="864399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Торцовые фрезы при обработке обеспечивают более высокую производительность и меньшую шероховатость поверхности  по сравнению с цилиндрическими фрезами, поэтому они нашли широкое применение в производстве. Каждый зуб торцовой фрезы можно рассматривать как проходной токарный резец с главным углом в плане     и вспомогательным  углом      . Угол     в  зависимости  от  жесткости  системы выбирается в пределах 30…90</a:t>
            </a:r>
            <a:r>
              <a:rPr lang="ru-RU" sz="2400" baseline="30000" dirty="0" smtClean="0"/>
              <a:t>о</a:t>
            </a:r>
            <a:r>
              <a:rPr lang="ru-RU" sz="2400" dirty="0" smtClean="0"/>
              <a:t>. Цельные торцовые фрезы изготовляются диаметром </a:t>
            </a:r>
            <a:r>
              <a:rPr lang="en-US" sz="2400" dirty="0" smtClean="0"/>
              <a:t>D =</a:t>
            </a:r>
            <a:r>
              <a:rPr lang="ru-RU" sz="2400" dirty="0" smtClean="0"/>
              <a:t> </a:t>
            </a:r>
            <a:r>
              <a:rPr lang="en-US" sz="2400" dirty="0" smtClean="0"/>
              <a:t>= </a:t>
            </a:r>
            <a:r>
              <a:rPr lang="ru-RU" sz="2400" dirty="0" smtClean="0"/>
              <a:t>40…100 мм, а сборные с зубьями из быстрорежущей стали и твердого сплава </a:t>
            </a:r>
            <a:r>
              <a:rPr lang="en-US" sz="2400" dirty="0" smtClean="0"/>
              <a:t>D = </a:t>
            </a:r>
            <a:r>
              <a:rPr lang="ru-RU" sz="2400" dirty="0" smtClean="0"/>
              <a:t>80…630 мм. Широко применяются торцовые фрезы с многогранными твердосплавными неперетачиваемыми пластинами, а также с зубьями из сверхтвердых материалов (СТМ). Концевые фрезы состоят из рабочей части, шейки и хвостовика. Зуб  фрезы  имеет  три режущие кромки: главную на цилиндрической части, вспомогательную на торцовой части и переходную между главной и вспомогательной режущими кромками. Переходная режущая кромка делается для упрочнения зуба фрезы. </a:t>
            </a:r>
            <a:endParaRPr lang="ru-RU" sz="2400" dirty="0"/>
          </a:p>
        </p:txBody>
      </p:sp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7585" name="Object 1"/>
          <p:cNvGraphicFramePr>
            <a:graphicFrameLocks noChangeAspect="1"/>
          </p:cNvGraphicFramePr>
          <p:nvPr/>
        </p:nvGraphicFramePr>
        <p:xfrm>
          <a:off x="3428992" y="2143116"/>
          <a:ext cx="219756" cy="27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14" name="Формула" r:id="rId3" imgW="164957" imgH="203024" progId="Equation.3">
                  <p:embed/>
                </p:oleObj>
              </mc:Choice>
              <mc:Fallback>
                <p:oleObj name="Формула" r:id="rId3" imgW="164957" imgH="203024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8992" y="2143116"/>
                        <a:ext cx="219756" cy="271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7587" name="Object 3"/>
          <p:cNvGraphicFramePr>
            <a:graphicFrameLocks noChangeAspect="1"/>
          </p:cNvGraphicFramePr>
          <p:nvPr/>
        </p:nvGraphicFramePr>
        <p:xfrm>
          <a:off x="7215206" y="2000240"/>
          <a:ext cx="285752" cy="347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15" name="Формула" r:id="rId5" imgW="215619" imgH="266353" progId="Equation.3">
                  <p:embed/>
                </p:oleObj>
              </mc:Choice>
              <mc:Fallback>
                <p:oleObj name="Формула" r:id="rId5" imgW="215619" imgH="266353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5206" y="2000240"/>
                        <a:ext cx="285752" cy="3478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9" name="Object 5"/>
          <p:cNvGraphicFramePr>
            <a:graphicFrameLocks noChangeAspect="1"/>
          </p:cNvGraphicFramePr>
          <p:nvPr/>
        </p:nvGraphicFramePr>
        <p:xfrm>
          <a:off x="8286776" y="2071678"/>
          <a:ext cx="219075" cy="27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16" name="Формула" r:id="rId7" imgW="164957" imgH="203024" progId="Equation.3">
                  <p:embed/>
                </p:oleObj>
              </mc:Choice>
              <mc:Fallback>
                <p:oleObj name="Формула" r:id="rId7" imgW="164957" imgH="203024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76" y="2071678"/>
                        <a:ext cx="219075" cy="271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78687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Зубья на цилиндрической части фрезы имеют винтовую форму с углом подъема</a:t>
            </a:r>
            <a:r>
              <a:rPr lang="en-US" sz="2400" dirty="0" smtClean="0"/>
              <a:t>         </a:t>
            </a:r>
            <a:r>
              <a:rPr lang="ru-RU" sz="2400" dirty="0" smtClean="0"/>
              <a:t>30…45</a:t>
            </a:r>
            <a:r>
              <a:rPr lang="ru-RU" sz="2400" baseline="30000" dirty="0" smtClean="0"/>
              <a:t>о</a:t>
            </a:r>
            <a:r>
              <a:rPr lang="ru-RU" sz="2400" dirty="0" smtClean="0"/>
              <a:t>. Выпускают два типа концевых фрез: 1) с нормальным зубом, у которых число зубьев определяется из выражения</a:t>
            </a:r>
            <a:r>
              <a:rPr lang="en-US" sz="2400" dirty="0" smtClean="0"/>
              <a:t>             ,</a:t>
            </a:r>
            <a:r>
              <a:rPr lang="ru-RU" sz="2400" dirty="0" smtClean="0"/>
              <a:t>а угол</a:t>
            </a:r>
            <a:r>
              <a:rPr lang="en-US" sz="2400" dirty="0" smtClean="0"/>
              <a:t>         </a:t>
            </a:r>
            <a:r>
              <a:rPr lang="ru-RU" sz="2400" dirty="0" smtClean="0"/>
              <a:t> 30</a:t>
            </a:r>
            <a:r>
              <a:rPr lang="ru-RU" sz="2400" baseline="30000" dirty="0" smtClean="0"/>
              <a:t>о</a:t>
            </a:r>
            <a:r>
              <a:rPr lang="ru-RU" sz="2400" dirty="0" smtClean="0"/>
              <a:t>; 2) с крупным зубом, у которых</a:t>
            </a:r>
            <a:r>
              <a:rPr lang="en-US" sz="2400" dirty="0" smtClean="0"/>
              <a:t> </a:t>
            </a:r>
            <a:endParaRPr lang="ru-RU" sz="2400" dirty="0" smtClean="0"/>
          </a:p>
          <a:p>
            <a:pPr algn="just"/>
            <a:r>
              <a:rPr lang="en-US" dirty="0" smtClean="0"/>
              <a:t>                        . </a:t>
            </a:r>
            <a:r>
              <a:rPr lang="ru-RU" sz="2400" dirty="0" smtClean="0"/>
              <a:t>Концевые фрезы бывают с цилиндрическим и с коническим хвостовиками. Для устранения вибраций в процессе резания зубья у фрез расположены по окружности с неравномерным шагом.</a:t>
            </a:r>
            <a:r>
              <a:rPr lang="en-US" sz="2400" dirty="0" smtClean="0"/>
              <a:t> </a:t>
            </a:r>
            <a:r>
              <a:rPr lang="ru-RU" sz="2400" dirty="0" smtClean="0"/>
              <a:t>Например, для </a:t>
            </a:r>
            <a:r>
              <a:rPr lang="ru-RU" sz="2400" dirty="0" err="1" smtClean="0"/>
              <a:t>трехзубой</a:t>
            </a:r>
            <a:r>
              <a:rPr lang="ru-RU" sz="2400" dirty="0" smtClean="0"/>
              <a:t> фрезы:</a:t>
            </a:r>
            <a:r>
              <a:rPr lang="en-US" sz="2400" dirty="0" smtClean="0"/>
              <a:t>          </a:t>
            </a:r>
          </a:p>
          <a:p>
            <a:pPr algn="just"/>
            <a:r>
              <a:rPr lang="en-US" sz="2400" dirty="0" smtClean="0"/>
              <a:t>       </a:t>
            </a:r>
            <a:r>
              <a:rPr lang="ru-RU" sz="2400" dirty="0" smtClean="0"/>
              <a:t>110</a:t>
            </a:r>
            <a:r>
              <a:rPr lang="ru-RU" sz="2400" baseline="30000" dirty="0" smtClean="0"/>
              <a:t>о</a:t>
            </a:r>
            <a:r>
              <a:rPr lang="ru-RU" sz="2400" dirty="0" smtClean="0"/>
              <a:t>;</a:t>
            </a:r>
            <a:r>
              <a:rPr lang="en-US" sz="2400" dirty="0" smtClean="0"/>
              <a:t>      </a:t>
            </a:r>
            <a:r>
              <a:rPr lang="ru-RU" sz="2400" dirty="0" smtClean="0"/>
              <a:t>123</a:t>
            </a:r>
            <a:r>
              <a:rPr lang="ru-RU" sz="2400" baseline="30000" dirty="0" smtClean="0"/>
              <a:t>о   </a:t>
            </a:r>
            <a:r>
              <a:rPr lang="ru-RU" sz="2400" dirty="0" smtClean="0"/>
              <a:t>и</a:t>
            </a:r>
            <a:r>
              <a:rPr lang="en-US" sz="2400" dirty="0" smtClean="0"/>
              <a:t>         </a:t>
            </a:r>
            <a:r>
              <a:rPr lang="ru-RU" sz="2400" dirty="0" smtClean="0"/>
              <a:t>127</a:t>
            </a:r>
            <a:r>
              <a:rPr lang="ru-RU" sz="2400" baseline="30000" dirty="0" smtClean="0"/>
              <a:t>о</a:t>
            </a:r>
            <a:r>
              <a:rPr lang="ru-RU" sz="2400" dirty="0" smtClean="0"/>
              <a:t>. Фрезы изготавливаются из высококачественных быстрорежущих сталей. Наряду с быстрорежущими фрезами получили распространение и твердосплавные концевые фрезы.</a:t>
            </a:r>
          </a:p>
          <a:p>
            <a:pPr algn="just"/>
            <a:r>
              <a:rPr lang="ru-RU" sz="2400" dirty="0" smtClean="0"/>
              <a:t>Процесс торцового и концевого фрезерования заготовок характеризуется теми же самыми параметрами, что и другие виды фрезерования, а именно: скоростью резания, подачей, глубиной резания, шириной фрезерования, углом контакта фрезы с заготовкой, толщиной и шириной среза (рис. </a:t>
            </a:r>
            <a:r>
              <a:rPr lang="en-US" sz="2400" dirty="0" smtClean="0"/>
              <a:t>12</a:t>
            </a:r>
            <a:r>
              <a:rPr lang="ru-RU" sz="2400" dirty="0" smtClean="0"/>
              <a:t> и </a:t>
            </a:r>
            <a:r>
              <a:rPr lang="en-US" sz="2400" dirty="0" smtClean="0"/>
              <a:t>13</a:t>
            </a:r>
            <a:r>
              <a:rPr lang="ru-RU" sz="2400" dirty="0" smtClean="0"/>
              <a:t>).</a:t>
            </a:r>
            <a:r>
              <a:rPr lang="en-US" dirty="0" smtClean="0"/>
              <a:t>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6561" name="Object 1"/>
          <p:cNvGraphicFramePr>
            <a:graphicFrameLocks noChangeAspect="1"/>
          </p:cNvGraphicFramePr>
          <p:nvPr/>
        </p:nvGraphicFramePr>
        <p:xfrm>
          <a:off x="2357422" y="714356"/>
          <a:ext cx="428628" cy="2194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29" name="Формула" r:id="rId3" imgW="266400" imgH="139680" progId="Equation.3">
                  <p:embed/>
                </p:oleObj>
              </mc:Choice>
              <mc:Fallback>
                <p:oleObj name="Формула" r:id="rId3" imgW="266400" imgH="13968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7422" y="714356"/>
                        <a:ext cx="428628" cy="2194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6563" name="Object 3"/>
          <p:cNvGraphicFramePr>
            <a:graphicFrameLocks noChangeAspect="1"/>
          </p:cNvGraphicFramePr>
          <p:nvPr/>
        </p:nvGraphicFramePr>
        <p:xfrm>
          <a:off x="1857356" y="1357298"/>
          <a:ext cx="785818" cy="2988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30" name="Формула" r:id="rId5" imgW="672808" imgH="253890" progId="Equation.3">
                  <p:embed/>
                </p:oleObj>
              </mc:Choice>
              <mc:Fallback>
                <p:oleObj name="Формула" r:id="rId5" imgW="672808" imgH="25389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56" y="1357298"/>
                        <a:ext cx="785818" cy="29883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5" name="Object 5"/>
          <p:cNvGraphicFramePr>
            <a:graphicFrameLocks noChangeAspect="1"/>
          </p:cNvGraphicFramePr>
          <p:nvPr/>
        </p:nvGraphicFramePr>
        <p:xfrm>
          <a:off x="3500430" y="1428736"/>
          <a:ext cx="571504" cy="2921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31" name="Формула" r:id="rId7" imgW="266400" imgH="139680" progId="Equation.3">
                  <p:embed/>
                </p:oleObj>
              </mc:Choice>
              <mc:Fallback>
                <p:oleObj name="Формула" r:id="rId7" imgW="266400" imgH="1396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0430" y="1428736"/>
                        <a:ext cx="571504" cy="29210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6566" name="Object 6"/>
          <p:cNvGraphicFramePr>
            <a:graphicFrameLocks noChangeAspect="1"/>
          </p:cNvGraphicFramePr>
          <p:nvPr/>
        </p:nvGraphicFramePr>
        <p:xfrm>
          <a:off x="428596" y="1743210"/>
          <a:ext cx="1066801" cy="3189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32" name="Формула" r:id="rId9" imgW="927100" imgH="279400" progId="Equation.3">
                  <p:embed/>
                </p:oleObj>
              </mc:Choice>
              <mc:Fallback>
                <p:oleObj name="Формула" r:id="rId9" imgW="927100" imgH="2794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1743210"/>
                        <a:ext cx="1066801" cy="31894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6568" name="Object 8"/>
          <p:cNvGraphicFramePr>
            <a:graphicFrameLocks noChangeAspect="1"/>
          </p:cNvGraphicFramePr>
          <p:nvPr/>
        </p:nvGraphicFramePr>
        <p:xfrm>
          <a:off x="285720" y="3214686"/>
          <a:ext cx="495131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33" name="Формула" r:id="rId11" imgW="393359" imgH="266469" progId="Equation.3">
                  <p:embed/>
                </p:oleObj>
              </mc:Choice>
              <mc:Fallback>
                <p:oleObj name="Формула" r:id="rId11" imgW="393359" imgH="266469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3214686"/>
                        <a:ext cx="495131" cy="338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7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6570" name="Object 10"/>
          <p:cNvGraphicFramePr>
            <a:graphicFrameLocks noChangeAspect="1"/>
          </p:cNvGraphicFramePr>
          <p:nvPr/>
        </p:nvGraphicFramePr>
        <p:xfrm>
          <a:off x="1500166" y="3214686"/>
          <a:ext cx="531360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34" name="Формула" r:id="rId13" imgW="418918" imgH="266584" progId="Equation.3">
                  <p:embed/>
                </p:oleObj>
              </mc:Choice>
              <mc:Fallback>
                <p:oleObj name="Формула" r:id="rId13" imgW="418918" imgH="266584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66" y="3214686"/>
                        <a:ext cx="531360" cy="338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7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6572" name="Object 12"/>
          <p:cNvGraphicFramePr>
            <a:graphicFrameLocks noChangeAspect="1"/>
          </p:cNvGraphicFramePr>
          <p:nvPr/>
        </p:nvGraphicFramePr>
        <p:xfrm>
          <a:off x="3643306" y="3214686"/>
          <a:ext cx="500066" cy="3372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35" name="Формула" r:id="rId15" imgW="406224" imgH="279279" progId="Equation.3">
                  <p:embed/>
                </p:oleObj>
              </mc:Choice>
              <mc:Fallback>
                <p:oleObj name="Формула" r:id="rId15" imgW="406224" imgH="279279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3306" y="3214686"/>
                        <a:ext cx="500066" cy="3372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5537" name="Object 1"/>
          <p:cNvGraphicFramePr>
            <a:graphicFrameLocks noChangeAspect="1"/>
          </p:cNvGraphicFramePr>
          <p:nvPr/>
        </p:nvGraphicFramePr>
        <p:xfrm>
          <a:off x="142844" y="428604"/>
          <a:ext cx="5378223" cy="2857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56" r:id="rId3" imgW="3936167" imgH="2090844" progId="CorelPhotoPaint.Image.7">
                  <p:embed/>
                </p:oleObj>
              </mc:Choice>
              <mc:Fallback>
                <p:oleObj r:id="rId3" imgW="3936167" imgH="2090844" progId="CorelPhotoPaint.Image.7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44" y="428604"/>
                        <a:ext cx="5378223" cy="28575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5539" name="Object 3"/>
          <p:cNvGraphicFramePr>
            <a:graphicFrameLocks noChangeAspect="1"/>
          </p:cNvGraphicFramePr>
          <p:nvPr/>
        </p:nvGraphicFramePr>
        <p:xfrm>
          <a:off x="6000760" y="138062"/>
          <a:ext cx="2428892" cy="4357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57" r:id="rId5" imgW="2278095" imgH="4091775" progId="CorelPhotoPaint.Image.7">
                  <p:embed/>
                </p:oleObj>
              </mc:Choice>
              <mc:Fallback>
                <p:oleObj r:id="rId5" imgW="2278095" imgH="4091775" progId="CorelPhotoPaint.Image.7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0760" y="138062"/>
                        <a:ext cx="2428892" cy="43577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28596" y="335756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Рис. 12. Элементы режима резания при работе торцовой</a:t>
            </a:r>
            <a:r>
              <a:rPr lang="en-US" dirty="0" smtClean="0"/>
              <a:t> </a:t>
            </a:r>
            <a:r>
              <a:rPr lang="ru-RU" dirty="0" smtClean="0"/>
              <a:t>фрезой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72198" y="4572008"/>
            <a:ext cx="280935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Рис. 13. Элементы режима</a:t>
            </a:r>
          </a:p>
          <a:p>
            <a:pPr algn="ctr"/>
            <a:r>
              <a:rPr lang="ru-RU" dirty="0" smtClean="0"/>
              <a:t>резания при работе </a:t>
            </a:r>
          </a:p>
          <a:p>
            <a:pPr algn="ctr"/>
            <a:r>
              <a:rPr lang="ru-RU" dirty="0" smtClean="0"/>
              <a:t>концевой фрезой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4214818"/>
            <a:ext cx="511409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Скорость резания и значения подач </a:t>
            </a:r>
          </a:p>
          <a:p>
            <a:r>
              <a:rPr lang="ru-RU" sz="2400" dirty="0" smtClean="0"/>
              <a:t>определяются по тем же формулам, </a:t>
            </a:r>
          </a:p>
          <a:p>
            <a:r>
              <a:rPr lang="ru-RU" sz="2400" dirty="0" smtClean="0"/>
              <a:t>что и для процесса цилиндрического </a:t>
            </a:r>
          </a:p>
          <a:p>
            <a:r>
              <a:rPr lang="ru-RU" sz="2400" dirty="0" smtClean="0"/>
              <a:t>фрезерования.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4577182" y="3354764"/>
            <a:ext cx="184731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57224" y="6215082"/>
            <a:ext cx="5103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265113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678" y="19486"/>
            <a:ext cx="907300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2400" b="1" dirty="0">
                <a:ea typeface="Times New Roman" panose="02020603050405020304" pitchFamily="18" charset="0"/>
              </a:rPr>
              <a:t>Цилиндрическое фрезерование. </a:t>
            </a:r>
            <a:endParaRPr lang="ru-RU" sz="2400" b="1" dirty="0" smtClean="0">
              <a:ea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2400" b="1" dirty="0" smtClean="0">
                <a:ea typeface="Times New Roman" panose="02020603050405020304" pitchFamily="18" charset="0"/>
              </a:rPr>
              <a:t>Геометрия </a:t>
            </a:r>
            <a:r>
              <a:rPr lang="ru-RU" sz="2400" b="1" dirty="0">
                <a:ea typeface="Times New Roman" panose="02020603050405020304" pitchFamily="18" charset="0"/>
              </a:rPr>
              <a:t>цилиндрической фрезы и параметры сечения среза при фрезеровании </a:t>
            </a:r>
            <a:r>
              <a:rPr lang="ru-RU" sz="2400" b="1" dirty="0" smtClean="0">
                <a:ea typeface="Times New Roman" panose="02020603050405020304" pitchFamily="18" charset="0"/>
              </a:rPr>
              <a:t>цилиндрическими </a:t>
            </a:r>
            <a:r>
              <a:rPr lang="ru-RU" sz="2400" b="1" dirty="0">
                <a:ea typeface="Times New Roman" panose="02020603050405020304" pitchFamily="18" charset="0"/>
              </a:rPr>
              <a:t>фрезами с прямыми и винтовыми </a:t>
            </a:r>
            <a:r>
              <a:rPr lang="ru-RU" sz="2400" b="1" dirty="0" smtClean="0">
                <a:ea typeface="Times New Roman" panose="02020603050405020304" pitchFamily="18" charset="0"/>
              </a:rPr>
              <a:t>зубьями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2400" dirty="0"/>
              <a:t>Цилиндрическое фрезерование предназначено для обработки плоских поверхностей заготовок и осуществляется на горизонтально-фрезерных или универсальных консольно-фрезерных станках. В качестве инструмента используются цилиндрические фрезы диаметром 40…200 мм, которые могут выполняться цельными и сборными как с </a:t>
            </a:r>
            <a:r>
              <a:rPr lang="ru-RU" sz="2400" dirty="0" smtClean="0"/>
              <a:t>прямыми             </a:t>
            </a:r>
            <a:r>
              <a:rPr lang="ru-RU" sz="2400" dirty="0"/>
              <a:t>, так и спиральными (рис. </a:t>
            </a:r>
            <a:r>
              <a:rPr lang="ru-RU" sz="2400" dirty="0" smtClean="0"/>
              <a:t>2,                    )</a:t>
            </a:r>
            <a:r>
              <a:rPr lang="ru-RU" sz="2400" dirty="0"/>
              <a:t> зубьями. Форма зуба у этих фрез – остроконечная. Основными параметрами, характеризующими цилиндрические фрезы, являются: наружный </a:t>
            </a:r>
            <a:r>
              <a:rPr lang="ru-RU" sz="2400" dirty="0" smtClean="0"/>
              <a:t>диаметр     </a:t>
            </a:r>
            <a:r>
              <a:rPr lang="ru-RU" sz="2400" dirty="0"/>
              <a:t>; диаметр под </a:t>
            </a:r>
            <a:r>
              <a:rPr lang="ru-RU" sz="2400" dirty="0" smtClean="0"/>
              <a:t>оправку    </a:t>
            </a:r>
            <a:r>
              <a:rPr lang="ru-RU" sz="2400" dirty="0"/>
              <a:t>; длина фрезы </a:t>
            </a:r>
            <a:r>
              <a:rPr lang="en-US" sz="2400" i="1" dirty="0" smtClean="0"/>
              <a:t>L</a:t>
            </a:r>
            <a:r>
              <a:rPr lang="en-US" sz="2400" dirty="0" smtClean="0"/>
              <a:t>;</a:t>
            </a:r>
            <a:r>
              <a:rPr lang="en-US" sz="2400" i="1" dirty="0" smtClean="0"/>
              <a:t> </a:t>
            </a:r>
            <a:r>
              <a:rPr lang="ru-RU" sz="2400" dirty="0"/>
              <a:t>число зубьев </a:t>
            </a:r>
            <a:r>
              <a:rPr lang="en-US" sz="2400" i="1" dirty="0" smtClean="0"/>
              <a:t>z</a:t>
            </a:r>
            <a:r>
              <a:rPr lang="en-US" sz="2400" dirty="0" smtClean="0"/>
              <a:t>; </a:t>
            </a:r>
            <a:r>
              <a:rPr lang="ru-RU" sz="2400" dirty="0"/>
              <a:t>угол наклона винтовой </a:t>
            </a:r>
            <a:r>
              <a:rPr lang="ru-RU" sz="2400" dirty="0" smtClean="0"/>
              <a:t>спирали</a:t>
            </a:r>
            <a:r>
              <a:rPr lang="en-US" sz="2400" dirty="0" smtClean="0"/>
              <a:t>     ;</a:t>
            </a:r>
            <a:r>
              <a:rPr lang="ru-RU" sz="2400" dirty="0"/>
              <a:t> </a:t>
            </a:r>
            <a:r>
              <a:rPr lang="ru-RU" sz="2400" dirty="0" smtClean="0"/>
              <a:t>нормальный,</a:t>
            </a:r>
            <a:r>
              <a:rPr lang="en-US" sz="2400" dirty="0" smtClean="0"/>
              <a:t> </a:t>
            </a:r>
            <a:r>
              <a:rPr lang="ru-RU" sz="2400" dirty="0" smtClean="0"/>
              <a:t>осевой</a:t>
            </a:r>
            <a:r>
              <a:rPr lang="en-US" sz="2400" dirty="0" smtClean="0"/>
              <a:t> </a:t>
            </a:r>
            <a:r>
              <a:rPr lang="ru-RU" sz="2400" dirty="0"/>
              <a:t>и окружной </a:t>
            </a:r>
            <a:r>
              <a:rPr lang="ru-RU" sz="2400" dirty="0" smtClean="0"/>
              <a:t>шаги.</a:t>
            </a:r>
            <a:endParaRPr lang="ru-RU" sz="2400" i="1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9479876"/>
              </p:ext>
            </p:extLst>
          </p:nvPr>
        </p:nvGraphicFramePr>
        <p:xfrm>
          <a:off x="7236296" y="4005064"/>
          <a:ext cx="792088" cy="3635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1" r:id="rId3" imgW="583693" imgH="266469" progId="Equation.3">
                  <p:embed/>
                </p:oleObj>
              </mc:Choice>
              <mc:Fallback>
                <p:oleObj r:id="rId3" imgW="583693" imgH="266469" progId="Equation.3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6296" y="4005064"/>
                        <a:ext cx="792088" cy="3635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0944730"/>
              </p:ext>
            </p:extLst>
          </p:nvPr>
        </p:nvGraphicFramePr>
        <p:xfrm>
          <a:off x="2987824" y="4509120"/>
          <a:ext cx="1287761" cy="333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2" r:id="rId5" imgW="1028254" imgH="266584" progId="Equation.3">
                  <p:embed/>
                </p:oleObj>
              </mc:Choice>
              <mc:Fallback>
                <p:oleObj r:id="rId5" imgW="1028254" imgH="266584" progId="Equation.3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4509120"/>
                        <a:ext cx="1287761" cy="3338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1913721"/>
              </p:ext>
            </p:extLst>
          </p:nvPr>
        </p:nvGraphicFramePr>
        <p:xfrm>
          <a:off x="7344308" y="5445224"/>
          <a:ext cx="288032" cy="274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3" r:id="rId7" imgW="203112" imgH="190417" progId="Equation.3">
                  <p:embed/>
                </p:oleObj>
              </mc:Choice>
              <mc:Fallback>
                <p:oleObj r:id="rId7" imgW="203112" imgH="190417" progId="Equation.3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44308" y="5445224"/>
                        <a:ext cx="288032" cy="2743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1056505"/>
              </p:ext>
            </p:extLst>
          </p:nvPr>
        </p:nvGraphicFramePr>
        <p:xfrm>
          <a:off x="1979712" y="5805264"/>
          <a:ext cx="233933" cy="3164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4" r:id="rId9" imgW="164885" imgH="215619" progId="Equation.3">
                  <p:embed/>
                </p:oleObj>
              </mc:Choice>
              <mc:Fallback>
                <p:oleObj r:id="rId9" imgW="164885" imgH="215619" progId="Equation.3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5805264"/>
                        <a:ext cx="233933" cy="3164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9269686"/>
              </p:ext>
            </p:extLst>
          </p:nvPr>
        </p:nvGraphicFramePr>
        <p:xfrm>
          <a:off x="2526718" y="6309320"/>
          <a:ext cx="317090" cy="28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5" r:id="rId11" imgW="177492" imgH="164814" progId="Equation.3">
                  <p:embed/>
                </p:oleObj>
              </mc:Choice>
              <mc:Fallback>
                <p:oleObj r:id="rId11" imgW="177492" imgH="164814" progId="Equation.3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6718" y="6309320"/>
                        <a:ext cx="317090" cy="283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/>
          </a:p>
          <a:p>
            <a:endParaRPr lang="ru-RU" sz="2400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481217"/>
              </p:ext>
            </p:extLst>
          </p:nvPr>
        </p:nvGraphicFramePr>
        <p:xfrm>
          <a:off x="251520" y="1036761"/>
          <a:ext cx="1966007" cy="4915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32" r:id="rId3" imgW="1104900" imgH="279400" progId="Equation.3">
                  <p:embed/>
                </p:oleObj>
              </mc:Choice>
              <mc:Fallback>
                <p:oleObj r:id="rId3" imgW="1104900" imgH="279400" progId="Equation.3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1036761"/>
                        <a:ext cx="1966007" cy="49150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7718537"/>
              </p:ext>
            </p:extLst>
          </p:nvPr>
        </p:nvGraphicFramePr>
        <p:xfrm>
          <a:off x="2798739" y="1036480"/>
          <a:ext cx="1760340" cy="4683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33" r:id="rId5" imgW="1040948" imgH="279279" progId="Equation.3">
                  <p:embed/>
                </p:oleObj>
              </mc:Choice>
              <mc:Fallback>
                <p:oleObj r:id="rId5" imgW="1040948" imgH="279279" progId="Equation.3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8739" y="1036480"/>
                        <a:ext cx="1760340" cy="4683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2876919"/>
              </p:ext>
            </p:extLst>
          </p:nvPr>
        </p:nvGraphicFramePr>
        <p:xfrm>
          <a:off x="5436095" y="836712"/>
          <a:ext cx="1152129" cy="842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34" r:id="rId7" imgW="634725" imgH="469696" progId="Equation.3">
                  <p:embed/>
                </p:oleObj>
              </mc:Choice>
              <mc:Fallback>
                <p:oleObj r:id="rId7" imgW="634725" imgH="469696" progId="Equation.3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6095" y="836712"/>
                        <a:ext cx="1152129" cy="84260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33219" y="48816"/>
            <a:ext cx="8851719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Нормальный</a:t>
            </a:r>
            <a:r>
              <a:rPr lang="ru-RU" sz="2400" dirty="0"/>
              <a:t>,</a:t>
            </a:r>
            <a:r>
              <a:rPr lang="en-US" sz="2400" dirty="0"/>
              <a:t> </a:t>
            </a:r>
            <a:r>
              <a:rPr lang="ru-RU" sz="2400" dirty="0"/>
              <a:t>осевой</a:t>
            </a:r>
            <a:r>
              <a:rPr lang="en-US" sz="2400" dirty="0"/>
              <a:t> </a:t>
            </a:r>
            <a:r>
              <a:rPr lang="ru-RU" sz="2400" dirty="0"/>
              <a:t>и </a:t>
            </a:r>
            <a:r>
              <a:rPr lang="ru-RU" sz="2400" dirty="0" smtClean="0"/>
              <a:t>окружной </a:t>
            </a:r>
            <a:r>
              <a:rPr lang="ru-RU" sz="2400" dirty="0"/>
              <a:t>шаги</a:t>
            </a:r>
            <a:r>
              <a:rPr lang="ru-RU" sz="2400" dirty="0" smtClean="0"/>
              <a:t> определяются с помощью </a:t>
            </a:r>
          </a:p>
          <a:p>
            <a:r>
              <a:rPr lang="ru-RU" sz="2400" dirty="0" smtClean="0"/>
              <a:t>нижеприведенных зависимостей:</a:t>
            </a:r>
          </a:p>
          <a:p>
            <a:endParaRPr lang="ru-RU" sz="2400" dirty="0"/>
          </a:p>
          <a:p>
            <a:r>
              <a:rPr lang="ru-RU" sz="2400" dirty="0" smtClean="0"/>
              <a:t>                             ;                                  ;                              .</a:t>
            </a:r>
          </a:p>
          <a:p>
            <a:endParaRPr lang="ru-RU" sz="2400" dirty="0"/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2527741" y="407122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580112" y="4221088"/>
            <a:ext cx="340482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spc="100" dirty="0">
                <a:ea typeface="Times New Roman" panose="02020603050405020304" pitchFamily="18" charset="0"/>
              </a:rPr>
              <a:t>Рис. </a:t>
            </a:r>
            <a:r>
              <a:rPr lang="ru-RU" sz="2000" spc="100" dirty="0" smtClean="0">
                <a:ea typeface="Times New Roman" panose="02020603050405020304" pitchFamily="18" charset="0"/>
              </a:rPr>
              <a:t>2.</a:t>
            </a:r>
            <a:r>
              <a:rPr lang="ru-RU" sz="2000" i="1" dirty="0" smtClean="0">
                <a:ea typeface="Times New Roman" panose="02020603050405020304" pitchFamily="18" charset="0"/>
              </a:rPr>
              <a:t> </a:t>
            </a:r>
            <a:r>
              <a:rPr lang="ru-RU" sz="2000" dirty="0">
                <a:ea typeface="Times New Roman" panose="02020603050405020304" pitchFamily="18" charset="0"/>
              </a:rPr>
              <a:t>Сборная цилиндрическая </a:t>
            </a:r>
            <a:endParaRPr lang="ru-RU" sz="2000" dirty="0" smtClean="0"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dirty="0" smtClean="0">
                <a:ea typeface="Times New Roman" panose="02020603050405020304" pitchFamily="18" charset="0"/>
              </a:rPr>
              <a:t>фреза </a:t>
            </a:r>
            <a:r>
              <a:rPr lang="ru-RU" sz="2000" dirty="0">
                <a:ea typeface="Times New Roman" panose="02020603050405020304" pitchFamily="18" charset="0"/>
              </a:rPr>
              <a:t>с напаянными</a:t>
            </a:r>
          </a:p>
          <a:p>
            <a:pPr algn="ctr"/>
            <a:r>
              <a:rPr lang="ru-RU" sz="2000" dirty="0">
                <a:ea typeface="Times New Roman" panose="02020603050405020304" pitchFamily="18" charset="0"/>
              </a:rPr>
              <a:t> спиральными зубьями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700808"/>
            <a:ext cx="5400675" cy="4857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42852"/>
            <a:ext cx="885698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ea typeface="Times New Roman" panose="02020603050405020304" pitchFamily="18" charset="0"/>
              </a:rPr>
              <a:t>Число зубьев у цилиндрических фрез зависит от их наружного </a:t>
            </a:r>
          </a:p>
          <a:p>
            <a:pPr algn="just"/>
            <a:r>
              <a:rPr lang="ru-RU" sz="2400" dirty="0">
                <a:ea typeface="Times New Roman" panose="02020603050405020304" pitchFamily="18" charset="0"/>
              </a:rPr>
              <a:t>диаметра, вида технологической операции, конструкции фрез. </a:t>
            </a:r>
          </a:p>
          <a:p>
            <a:pPr algn="just"/>
            <a:r>
              <a:rPr lang="ru-RU" sz="2400" dirty="0">
                <a:ea typeface="Times New Roman" panose="02020603050405020304" pitchFamily="18" charset="0"/>
              </a:rPr>
              <a:t>В статической системе координат геометрию цилиндрической</a:t>
            </a:r>
          </a:p>
          <a:p>
            <a:pPr algn="just"/>
            <a:r>
              <a:rPr lang="ru-RU" sz="2400" dirty="0">
                <a:ea typeface="Times New Roman" panose="02020603050405020304" pitchFamily="18" charset="0"/>
              </a:rPr>
              <a:t>фрезы рассматривают в двух плоскостях: главной секущей </a:t>
            </a:r>
          </a:p>
          <a:p>
            <a:pPr algn="just"/>
            <a:r>
              <a:rPr lang="ru-RU" sz="2400" dirty="0">
                <a:ea typeface="Times New Roman" panose="02020603050405020304" pitchFamily="18" charset="0"/>
              </a:rPr>
              <a:t>плоскости  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</a:t>
            </a:r>
            <a:r>
              <a:rPr lang="ru-RU" sz="2400" dirty="0"/>
              <a:t>и плоскости, нормальной к режущей кромке </a:t>
            </a:r>
          </a:p>
          <a:p>
            <a:r>
              <a:rPr lang="ru-RU" sz="2400" dirty="0"/>
              <a:t>инструмента,              (см. рис. 2</a:t>
            </a:r>
            <a:r>
              <a:rPr lang="ru-RU" sz="2400" dirty="0" smtClean="0"/>
              <a:t>).</a:t>
            </a:r>
            <a:r>
              <a:rPr lang="ru-RU" sz="2400" dirty="0"/>
              <a:t> В главной секущей плоскости геометрия фрезы характеризуется </a:t>
            </a:r>
            <a:r>
              <a:rPr lang="ru-RU" sz="2400" dirty="0" smtClean="0"/>
              <a:t>передним    и задним     углами</a:t>
            </a:r>
            <a:r>
              <a:rPr lang="ru-RU" sz="2400" dirty="0"/>
              <a:t>, а в плоскости, нормальной к режущей кромке, соответственно углами </a:t>
            </a:r>
            <a:r>
              <a:rPr lang="ru-RU" sz="2400" dirty="0" smtClean="0"/>
              <a:t>     и       .</a:t>
            </a:r>
            <a:r>
              <a:rPr lang="ru-RU" sz="2400" dirty="0"/>
              <a:t> При этом наибольшее значение при резании имеет угол</a:t>
            </a:r>
            <a:r>
              <a:rPr lang="ru-RU" sz="2400" dirty="0" smtClean="0"/>
              <a:t>      </a:t>
            </a:r>
            <a:r>
              <a:rPr lang="ru-RU" sz="2400" dirty="0"/>
              <a:t>, так как он определяет величину зазора между задней поверхностью инструмента и поверхностью резания заготовки. В зависимости от условий фрезерования величины вышеуказанных углов целесообразно назначать в следующих пределах</a:t>
            </a:r>
            <a:r>
              <a:rPr lang="ru-RU" sz="2400" dirty="0" smtClean="0"/>
              <a:t>:                                ;                           .</a:t>
            </a:r>
          </a:p>
          <a:p>
            <a:r>
              <a:rPr lang="ru-RU" sz="2400" dirty="0"/>
              <a:t>Процесс фрезерования заготовок характеризуется следующими параметрами: скоростью резания, подачей, глубиной резания, шириной фрезерования, углом контакта фрезы с заготовкой, толщиной и шириной среза (рис. </a:t>
            </a:r>
            <a:r>
              <a:rPr lang="ru-RU" sz="2400" dirty="0" smtClean="0"/>
              <a:t>3).</a:t>
            </a: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9726636"/>
              </p:ext>
            </p:extLst>
          </p:nvPr>
        </p:nvGraphicFramePr>
        <p:xfrm>
          <a:off x="1691680" y="1628800"/>
          <a:ext cx="878992" cy="3921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90" r:id="rId3" imgW="622030" imgH="279279" progId="Equation.3">
                  <p:embed/>
                </p:oleObj>
              </mc:Choice>
              <mc:Fallback>
                <p:oleObj r:id="rId3" imgW="622030" imgH="279279" progId="Equation.3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1628800"/>
                        <a:ext cx="878992" cy="3921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1599331"/>
              </p:ext>
            </p:extLst>
          </p:nvPr>
        </p:nvGraphicFramePr>
        <p:xfrm>
          <a:off x="2051720" y="2020966"/>
          <a:ext cx="882487" cy="3819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91" r:id="rId5" imgW="634725" imgH="279279" progId="Equation.3">
                  <p:embed/>
                </p:oleObj>
              </mc:Choice>
              <mc:Fallback>
                <p:oleObj r:id="rId5" imgW="634725" imgH="279279" progId="Equation.3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2020966"/>
                        <a:ext cx="882487" cy="3819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3375220"/>
              </p:ext>
            </p:extLst>
          </p:nvPr>
        </p:nvGraphicFramePr>
        <p:xfrm>
          <a:off x="6156176" y="2398385"/>
          <a:ext cx="288032" cy="3780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92" r:id="rId7" imgW="152268" imgH="203024" progId="Equation.3">
                  <p:embed/>
                </p:oleObj>
              </mc:Choice>
              <mc:Fallback>
                <p:oleObj r:id="rId7" imgW="152268" imgH="203024" progId="Equation.3">
                  <p:embed/>
                  <p:pic>
                    <p:nvPicPr>
                      <p:cNvPr id="0" name="Picture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176" y="2398385"/>
                        <a:ext cx="288032" cy="37804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5106632"/>
              </p:ext>
            </p:extLst>
          </p:nvPr>
        </p:nvGraphicFramePr>
        <p:xfrm>
          <a:off x="7653204" y="2437660"/>
          <a:ext cx="303172" cy="2712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93" r:id="rId9" imgW="177492" imgH="164814" progId="Equation.3">
                  <p:embed/>
                </p:oleObj>
              </mc:Choice>
              <mc:Fallback>
                <p:oleObj r:id="rId9" imgW="177492" imgH="164814" progId="Equation.3">
                  <p:embed/>
                  <p:pic>
                    <p:nvPicPr>
                      <p:cNvPr id="0" name="Picture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3204" y="2437660"/>
                        <a:ext cx="303172" cy="2712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9545675"/>
              </p:ext>
            </p:extLst>
          </p:nvPr>
        </p:nvGraphicFramePr>
        <p:xfrm>
          <a:off x="1187624" y="3053958"/>
          <a:ext cx="360040" cy="4350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94" r:id="rId11" imgW="228600" imgH="279400" progId="Equation.3">
                  <p:embed/>
                </p:oleObj>
              </mc:Choice>
              <mc:Fallback>
                <p:oleObj r:id="rId11" imgW="228600" imgH="279400" progId="Equation.3">
                  <p:embed/>
                  <p:pic>
                    <p:nvPicPr>
                      <p:cNvPr id="0" name="Picture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3053958"/>
                        <a:ext cx="360040" cy="43504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4784025"/>
              </p:ext>
            </p:extLst>
          </p:nvPr>
        </p:nvGraphicFramePr>
        <p:xfrm>
          <a:off x="1835696" y="3107492"/>
          <a:ext cx="371875" cy="3994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95" r:id="rId13" imgW="253890" imgH="279279" progId="Equation.3">
                  <p:embed/>
                </p:oleObj>
              </mc:Choice>
              <mc:Fallback>
                <p:oleObj r:id="rId13" imgW="253890" imgH="279279" progId="Equation.3">
                  <p:embed/>
                  <p:pic>
                    <p:nvPicPr>
                      <p:cNvPr id="0" name="Picture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3107492"/>
                        <a:ext cx="371875" cy="39942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8237034"/>
              </p:ext>
            </p:extLst>
          </p:nvPr>
        </p:nvGraphicFramePr>
        <p:xfrm>
          <a:off x="1704691" y="3489007"/>
          <a:ext cx="371875" cy="3994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96" r:id="rId15" imgW="253890" imgH="279279" progId="Equation.3">
                  <p:embed/>
                </p:oleObj>
              </mc:Choice>
              <mc:Fallback>
                <p:oleObj r:id="rId15" imgW="253890" imgH="279279" progId="Equation.3">
                  <p:embed/>
                  <p:pic>
                    <p:nvPicPr>
                      <p:cNvPr id="0" name="Picture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4691" y="3489007"/>
                        <a:ext cx="371875" cy="39942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7002816"/>
              </p:ext>
            </p:extLst>
          </p:nvPr>
        </p:nvGraphicFramePr>
        <p:xfrm>
          <a:off x="1654762" y="4974955"/>
          <a:ext cx="2034747" cy="3815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97" r:id="rId16" imgW="1675673" imgH="317362" progId="Equation.3">
                  <p:embed/>
                </p:oleObj>
              </mc:Choice>
              <mc:Fallback>
                <p:oleObj r:id="rId16" imgW="1675673" imgH="317362" progId="Equation.3">
                  <p:embed/>
                  <p:pic>
                    <p:nvPicPr>
                      <p:cNvPr id="0" name="Picture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4762" y="4974955"/>
                        <a:ext cx="2034747" cy="38151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2662323"/>
              </p:ext>
            </p:extLst>
          </p:nvPr>
        </p:nvGraphicFramePr>
        <p:xfrm>
          <a:off x="3995936" y="4974955"/>
          <a:ext cx="1722598" cy="3815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98" r:id="rId18" imgW="1421783" imgH="317362" progId="Equation.3">
                  <p:embed/>
                </p:oleObj>
              </mc:Choice>
              <mc:Fallback>
                <p:oleObj r:id="rId18" imgW="1421783" imgH="317362" progId="Equation.3">
                  <p:embed/>
                  <p:pic>
                    <p:nvPicPr>
                      <p:cNvPr id="0" name="Picture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936" y="4974955"/>
                        <a:ext cx="1722598" cy="38151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1619671" y="260648"/>
            <a:ext cx="1138232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6093296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Рис.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Элементы режима резания при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работе цилиндрической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фрезы с прямыми зубьями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547687"/>
            <a:ext cx="5842024" cy="55485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97917"/>
            <a:ext cx="9193286" cy="66787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ea typeface="Times New Roman" panose="02020603050405020304" pitchFamily="18" charset="0"/>
              </a:rPr>
              <a:t>Скорость резания при </a:t>
            </a:r>
            <a:r>
              <a:rPr lang="ru-RU" sz="2200" dirty="0" smtClean="0">
                <a:ea typeface="Times New Roman" panose="02020603050405020304" pitchFamily="18" charset="0"/>
              </a:rPr>
              <a:t>фрезеровании </a:t>
            </a:r>
            <a:r>
              <a:rPr lang="el-GR" sz="2200" dirty="0" smtClean="0">
                <a:ea typeface="Times New Roman" panose="02020603050405020304" pitchFamily="18" charset="0"/>
              </a:rPr>
              <a:t>υ</a:t>
            </a:r>
            <a:r>
              <a:rPr lang="ru-RU" sz="2200" dirty="0" smtClean="0">
                <a:ea typeface="Times New Roman" panose="02020603050405020304" pitchFamily="18" charset="0"/>
              </a:rPr>
              <a:t> </a:t>
            </a:r>
            <a:r>
              <a:rPr lang="ru-RU" sz="2200" dirty="0"/>
              <a:t>(м/мин) определяется по </a:t>
            </a:r>
            <a:r>
              <a:rPr lang="ru-RU" sz="2200" dirty="0" smtClean="0"/>
              <a:t>формуле:</a:t>
            </a:r>
          </a:p>
          <a:p>
            <a:r>
              <a:rPr lang="ru-RU" sz="2200" dirty="0" smtClean="0"/>
              <a:t> </a:t>
            </a:r>
            <a:r>
              <a:rPr lang="ru-RU" sz="2200" dirty="0" smtClean="0">
                <a:ea typeface="Times New Roman" panose="02020603050405020304" pitchFamily="18" charset="0"/>
              </a:rPr>
              <a:t> </a:t>
            </a:r>
          </a:p>
          <a:p>
            <a:r>
              <a:rPr lang="ru-RU" sz="2200" dirty="0"/>
              <a:t> </a:t>
            </a:r>
            <a:r>
              <a:rPr lang="ru-RU" sz="2200" dirty="0" smtClean="0"/>
              <a:t>                    , где </a:t>
            </a:r>
            <a:r>
              <a:rPr lang="en-US" sz="2200" i="1" dirty="0" smtClean="0"/>
              <a:t>D</a:t>
            </a:r>
            <a:r>
              <a:rPr lang="en-US" sz="2200" dirty="0" smtClean="0"/>
              <a:t> - </a:t>
            </a:r>
            <a:r>
              <a:rPr lang="ru-RU" sz="2400" dirty="0" smtClean="0"/>
              <a:t>наружный </a:t>
            </a:r>
            <a:r>
              <a:rPr lang="ru-RU" sz="2400" dirty="0"/>
              <a:t>диаметр фрезы, мм; </a:t>
            </a:r>
            <a:r>
              <a:rPr lang="ru-RU" sz="2400" dirty="0" smtClean="0"/>
              <a:t> </a:t>
            </a:r>
            <a:r>
              <a:rPr lang="en-US" sz="2400" i="1" dirty="0" smtClean="0"/>
              <a:t>n</a:t>
            </a:r>
            <a:r>
              <a:rPr lang="en-US" sz="2400" dirty="0" smtClean="0"/>
              <a:t> - </a:t>
            </a:r>
            <a:r>
              <a:rPr lang="ru-RU" sz="2400" dirty="0"/>
              <a:t>частота </a:t>
            </a:r>
            <a:endParaRPr lang="en-US" sz="2400" dirty="0" smtClean="0"/>
          </a:p>
          <a:p>
            <a:r>
              <a:rPr lang="en-US" sz="2400" dirty="0" smtClean="0"/>
              <a:t>                      </a:t>
            </a:r>
            <a:r>
              <a:rPr lang="ru-RU" sz="2400" dirty="0" smtClean="0"/>
              <a:t>вращения </a:t>
            </a:r>
            <a:r>
              <a:rPr lang="ru-RU" sz="2400" dirty="0"/>
              <a:t>фрезы, об/мин</a:t>
            </a:r>
            <a:r>
              <a:rPr lang="ru-RU" sz="2400" dirty="0" smtClean="0"/>
              <a:t>.</a:t>
            </a:r>
            <a:endParaRPr lang="en-US" sz="2400" dirty="0" smtClean="0"/>
          </a:p>
          <a:p>
            <a:r>
              <a:rPr lang="ru-RU" sz="2400" dirty="0"/>
              <a:t>При фрезеровании различают три вида подач: минутную </a:t>
            </a:r>
            <a:r>
              <a:rPr lang="en-US" sz="2400" i="1" dirty="0" smtClean="0"/>
              <a:t>S</a:t>
            </a:r>
            <a:r>
              <a:rPr lang="en-US" sz="1600" i="1" dirty="0" smtClean="0"/>
              <a:t>m</a:t>
            </a:r>
            <a:r>
              <a:rPr lang="en-US" sz="1600" dirty="0" smtClean="0"/>
              <a:t> </a:t>
            </a:r>
          </a:p>
          <a:p>
            <a:r>
              <a:rPr lang="ru-RU" sz="2400" dirty="0" smtClean="0"/>
              <a:t>(мм/мин</a:t>
            </a:r>
            <a:r>
              <a:rPr lang="ru-RU" sz="2400" dirty="0"/>
              <a:t>);  подачу  на один  оборот фрезы </a:t>
            </a:r>
            <a:r>
              <a:rPr lang="en-US" sz="2400" i="1" dirty="0" smtClean="0"/>
              <a:t>S</a:t>
            </a:r>
            <a:r>
              <a:rPr lang="en-US" i="1" dirty="0" smtClean="0"/>
              <a:t>o</a:t>
            </a:r>
            <a:r>
              <a:rPr lang="ru-RU" sz="2400" dirty="0"/>
              <a:t> (мм/об); подачу на </a:t>
            </a:r>
            <a:endParaRPr lang="en-US" sz="2400" dirty="0" smtClean="0"/>
          </a:p>
          <a:p>
            <a:r>
              <a:rPr lang="ru-RU" sz="2400" dirty="0" smtClean="0"/>
              <a:t>один </a:t>
            </a:r>
            <a:r>
              <a:rPr lang="ru-RU" sz="2400" dirty="0"/>
              <a:t>зуб </a:t>
            </a:r>
            <a:r>
              <a:rPr lang="ru-RU" sz="2400" dirty="0" smtClean="0"/>
              <a:t>фрезы</a:t>
            </a:r>
            <a:r>
              <a:rPr lang="en-US" sz="2400" dirty="0" smtClean="0"/>
              <a:t> </a:t>
            </a:r>
            <a:r>
              <a:rPr lang="en-US" sz="2400" i="1" dirty="0" err="1" smtClean="0"/>
              <a:t>S</a:t>
            </a:r>
            <a:r>
              <a:rPr lang="en-US" i="1" dirty="0" err="1" smtClean="0"/>
              <a:t>z</a:t>
            </a:r>
            <a:r>
              <a:rPr lang="ru-RU" sz="2400" dirty="0" smtClean="0"/>
              <a:t> </a:t>
            </a:r>
            <a:r>
              <a:rPr lang="ru-RU" sz="2400" dirty="0"/>
              <a:t>(мм/зуб). Минутная подача определяет величину </a:t>
            </a:r>
            <a:endParaRPr lang="en-US" sz="2400" dirty="0" smtClean="0"/>
          </a:p>
          <a:p>
            <a:r>
              <a:rPr lang="ru-RU" sz="2400" dirty="0" smtClean="0"/>
              <a:t>относительного </a:t>
            </a:r>
            <a:r>
              <a:rPr lang="ru-RU" sz="2400" dirty="0"/>
              <a:t>перемещения фрезы и заготовки за одну минуту. </a:t>
            </a:r>
            <a:endParaRPr lang="en-US" sz="2400" dirty="0" smtClean="0"/>
          </a:p>
          <a:p>
            <a:r>
              <a:rPr lang="ru-RU" sz="2400" dirty="0" smtClean="0"/>
              <a:t>Подача </a:t>
            </a:r>
            <a:r>
              <a:rPr lang="ru-RU" sz="2400" dirty="0"/>
              <a:t>на один оборот фрезы – величина относительного </a:t>
            </a:r>
            <a:endParaRPr lang="en-US" sz="2400" dirty="0" smtClean="0"/>
          </a:p>
          <a:p>
            <a:r>
              <a:rPr lang="ru-RU" sz="2400" dirty="0" smtClean="0"/>
              <a:t>перемещения </a:t>
            </a:r>
            <a:r>
              <a:rPr lang="ru-RU" sz="2400" dirty="0"/>
              <a:t>фрезы и заготовки за один оборот</a:t>
            </a:r>
            <a:r>
              <a:rPr lang="ru-RU" sz="2400" dirty="0" smtClean="0"/>
              <a:t>:</a:t>
            </a:r>
            <a:r>
              <a:rPr lang="en-US" sz="2400" dirty="0" smtClean="0"/>
              <a:t>               . </a:t>
            </a:r>
            <a:r>
              <a:rPr lang="ru-RU" sz="2400" dirty="0"/>
              <a:t>Подача 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ru-RU" sz="2400" dirty="0" smtClean="0"/>
              <a:t>на </a:t>
            </a:r>
            <a:r>
              <a:rPr lang="ru-RU" sz="2400" dirty="0"/>
              <a:t>один зуб фрезы определяет величину относительного </a:t>
            </a:r>
            <a:endParaRPr lang="en-US" sz="2400" dirty="0" smtClean="0"/>
          </a:p>
          <a:p>
            <a:r>
              <a:rPr lang="ru-RU" sz="2400" dirty="0" smtClean="0"/>
              <a:t>перемещения </a:t>
            </a:r>
            <a:r>
              <a:rPr lang="ru-RU" sz="2400" dirty="0"/>
              <a:t>фрезы и заготовки при повороте фрезы на один </a:t>
            </a:r>
            <a:endParaRPr lang="en-US" sz="2400" dirty="0" smtClean="0"/>
          </a:p>
          <a:p>
            <a:r>
              <a:rPr lang="ru-RU" sz="2400" dirty="0" smtClean="0"/>
              <a:t>угловой </a:t>
            </a:r>
            <a:r>
              <a:rPr lang="ru-RU" sz="2400" dirty="0"/>
              <a:t>шаг: </a:t>
            </a:r>
            <a:r>
              <a:rPr lang="en-US" sz="2400" dirty="0" smtClean="0"/>
              <a:t>                          .</a:t>
            </a:r>
          </a:p>
          <a:p>
            <a:endParaRPr lang="en-US" sz="2400" dirty="0"/>
          </a:p>
          <a:p>
            <a:pPr algn="just"/>
            <a:r>
              <a:rPr lang="ru-RU" sz="2400" dirty="0"/>
              <a:t>На практике обычно пользуются всеми видами подач, причем </a:t>
            </a:r>
            <a:endParaRPr lang="en-US" sz="2400" dirty="0" smtClean="0"/>
          </a:p>
          <a:p>
            <a:r>
              <a:rPr lang="ru-RU" sz="2400" dirty="0" smtClean="0"/>
              <a:t>подача </a:t>
            </a:r>
            <a:r>
              <a:rPr lang="ru-RU" sz="2400" dirty="0"/>
              <a:t>на зуб характеризует интенсивность нагрузки зуба, а, </a:t>
            </a:r>
            <a:endParaRPr lang="en-US" sz="2400" dirty="0" smtClean="0"/>
          </a:p>
          <a:p>
            <a:r>
              <a:rPr lang="ru-RU" sz="2400" dirty="0" smtClean="0"/>
              <a:t>следовательно</a:t>
            </a:r>
            <a:r>
              <a:rPr lang="ru-RU" sz="2400" dirty="0"/>
              <a:t>, и стойкость фрезы.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4613663"/>
              </p:ext>
            </p:extLst>
          </p:nvPr>
        </p:nvGraphicFramePr>
        <p:xfrm>
          <a:off x="251520" y="692696"/>
          <a:ext cx="1067192" cy="688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45" r:id="rId3" imgW="723586" imgH="469696" progId="Equation.3">
                  <p:embed/>
                </p:oleObj>
              </mc:Choice>
              <mc:Fallback>
                <p:oleObj r:id="rId3" imgW="723586" imgH="469696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692696"/>
                        <a:ext cx="1067192" cy="68805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793399"/>
              </p:ext>
            </p:extLst>
          </p:nvPr>
        </p:nvGraphicFramePr>
        <p:xfrm>
          <a:off x="6588224" y="3356992"/>
          <a:ext cx="936104" cy="67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46" r:id="rId5" imgW="685502" imgH="495085" progId="Equation.3">
                  <p:embed/>
                </p:oleObj>
              </mc:Choice>
              <mc:Fallback>
                <p:oleObj r:id="rId5" imgW="685502" imgH="495085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224" y="3356992"/>
                        <a:ext cx="936104" cy="676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9743131"/>
              </p:ext>
            </p:extLst>
          </p:nvPr>
        </p:nvGraphicFramePr>
        <p:xfrm>
          <a:off x="1835696" y="4797152"/>
          <a:ext cx="1728192" cy="7493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47" r:id="rId7" imgW="1079500" imgH="469900" progId="Equation.3">
                  <p:embed/>
                </p:oleObj>
              </mc:Choice>
              <mc:Fallback>
                <p:oleObj r:id="rId7" imgW="1079500" imgH="469900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4797152"/>
                        <a:ext cx="1728192" cy="74939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4624"/>
            <a:ext cx="9280297" cy="67403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ea typeface="Times New Roman" panose="02020603050405020304" pitchFamily="18" charset="0"/>
              </a:rPr>
              <a:t>Глубина </a:t>
            </a:r>
            <a:r>
              <a:rPr lang="ru-RU" sz="2400" dirty="0" smtClean="0">
                <a:ea typeface="Times New Roman" panose="02020603050405020304" pitchFamily="18" charset="0"/>
              </a:rPr>
              <a:t>резания</a:t>
            </a:r>
            <a:r>
              <a:rPr lang="en-US" sz="2400" dirty="0" smtClean="0">
                <a:ea typeface="Times New Roman" panose="02020603050405020304" pitchFamily="18" charset="0"/>
              </a:rPr>
              <a:t> </a:t>
            </a:r>
            <a:r>
              <a:rPr lang="en-US" sz="2400" i="1" dirty="0" smtClean="0">
                <a:ea typeface="Times New Roman" panose="02020603050405020304" pitchFamily="18" charset="0"/>
              </a:rPr>
              <a:t>t</a:t>
            </a:r>
            <a:r>
              <a:rPr lang="en-US" sz="2400" dirty="0" smtClean="0">
                <a:ea typeface="Times New Roman" panose="02020603050405020304" pitchFamily="18" charset="0"/>
              </a:rPr>
              <a:t> </a:t>
            </a:r>
            <a:r>
              <a:rPr lang="ru-RU" sz="2400" dirty="0" smtClean="0"/>
              <a:t>(мм</a:t>
            </a:r>
            <a:r>
              <a:rPr lang="ru-RU" sz="2400" dirty="0"/>
              <a:t>) при фрезеровании определяется не так, как </a:t>
            </a:r>
            <a:endParaRPr lang="en-US" sz="2400" dirty="0" smtClean="0"/>
          </a:p>
          <a:p>
            <a:r>
              <a:rPr lang="ru-RU" sz="2400" dirty="0" smtClean="0"/>
              <a:t>при </a:t>
            </a:r>
            <a:r>
              <a:rPr lang="ru-RU" sz="2400" dirty="0"/>
              <a:t>точении, сверлении и других видах обработки. Здесь глубина </a:t>
            </a:r>
            <a:endParaRPr lang="en-US" sz="2400" dirty="0" smtClean="0"/>
          </a:p>
          <a:p>
            <a:r>
              <a:rPr lang="ru-RU" sz="2400" dirty="0" smtClean="0"/>
              <a:t>резания </a:t>
            </a:r>
            <a:r>
              <a:rPr lang="ru-RU" sz="2400" dirty="0"/>
              <a:t>– это величина слоя материала, срезаемого зубом фрезы </a:t>
            </a:r>
            <a:endParaRPr lang="en-US" sz="2400" dirty="0" smtClean="0"/>
          </a:p>
          <a:p>
            <a:r>
              <a:rPr lang="ru-RU" sz="2400" dirty="0" smtClean="0"/>
              <a:t>на </a:t>
            </a:r>
            <a:r>
              <a:rPr lang="ru-RU" sz="2400" dirty="0"/>
              <a:t>длине дуги резания, измеренная в направлении, </a:t>
            </a:r>
            <a:endParaRPr lang="en-US" sz="2400" dirty="0" smtClean="0"/>
          </a:p>
          <a:p>
            <a:r>
              <a:rPr lang="ru-RU" sz="2400" dirty="0" smtClean="0"/>
              <a:t>перпендикулярном </a:t>
            </a:r>
            <a:r>
              <a:rPr lang="ru-RU" sz="2400" dirty="0"/>
              <a:t>к оси вращения фрезы.</a:t>
            </a:r>
          </a:p>
          <a:p>
            <a:r>
              <a:rPr lang="ru-RU" sz="2400" dirty="0"/>
              <a:t>Ширина </a:t>
            </a:r>
            <a:r>
              <a:rPr lang="ru-RU" sz="2400" dirty="0" smtClean="0"/>
              <a:t>фрезерования</a:t>
            </a:r>
            <a:r>
              <a:rPr lang="en-US" sz="2400" dirty="0" smtClean="0"/>
              <a:t> </a:t>
            </a:r>
            <a:r>
              <a:rPr lang="en-US" sz="2400" i="1" dirty="0" smtClean="0"/>
              <a:t>B</a:t>
            </a:r>
            <a:r>
              <a:rPr lang="en-US" sz="2400" dirty="0" smtClean="0"/>
              <a:t> </a:t>
            </a:r>
            <a:r>
              <a:rPr lang="ru-RU" sz="2400" dirty="0"/>
              <a:t>(мм) – ширина обрабатываемой </a:t>
            </a:r>
            <a:endParaRPr lang="en-US" sz="2400" dirty="0" smtClean="0"/>
          </a:p>
          <a:p>
            <a:r>
              <a:rPr lang="ru-RU" sz="2400" dirty="0" smtClean="0"/>
              <a:t>поверхности </a:t>
            </a:r>
            <a:r>
              <a:rPr lang="ru-RU" sz="2400" dirty="0"/>
              <a:t>в направлении, параллельном оси вращения фрезы. </a:t>
            </a:r>
          </a:p>
          <a:p>
            <a:r>
              <a:rPr lang="ru-RU" sz="2400" dirty="0"/>
              <a:t>Угол контакта </a:t>
            </a:r>
            <a:r>
              <a:rPr lang="en-US" sz="2400" dirty="0" smtClean="0"/>
              <a:t>     </a:t>
            </a:r>
            <a:r>
              <a:rPr lang="ru-RU" sz="2400" dirty="0" smtClean="0"/>
              <a:t>– </a:t>
            </a:r>
            <a:r>
              <a:rPr lang="ru-RU" sz="2400" dirty="0"/>
              <a:t>центральный угол, соответствующий дуге </a:t>
            </a:r>
            <a:endParaRPr lang="en-US" sz="2400" dirty="0" smtClean="0"/>
          </a:p>
          <a:p>
            <a:r>
              <a:rPr lang="ru-RU" sz="2400" dirty="0" smtClean="0"/>
              <a:t>соприкосновения </a:t>
            </a:r>
            <a:r>
              <a:rPr lang="ru-RU" sz="2400" dirty="0"/>
              <a:t>фрезы с заготовкой. Для цилиндрических фрез </a:t>
            </a:r>
            <a:endParaRPr lang="en-US" sz="2400" dirty="0" smtClean="0"/>
          </a:p>
          <a:p>
            <a:r>
              <a:rPr lang="ru-RU" sz="2400" dirty="0" smtClean="0"/>
              <a:t>(</a:t>
            </a:r>
            <a:r>
              <a:rPr lang="ru-RU" sz="2400" dirty="0"/>
              <a:t>см. рис. </a:t>
            </a:r>
            <a:r>
              <a:rPr lang="en-US" sz="2400" dirty="0" smtClean="0"/>
              <a:t>3</a:t>
            </a:r>
            <a:r>
              <a:rPr lang="ru-RU" sz="2400" dirty="0" smtClean="0"/>
              <a:t>)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/>
              <a:t> </a:t>
            </a:r>
            <a:r>
              <a:rPr lang="en-US" sz="2400" dirty="0" smtClean="0"/>
              <a:t>                                           ,                                 .</a:t>
            </a:r>
          </a:p>
          <a:p>
            <a:endParaRPr lang="en-US" sz="2400" dirty="0" smtClean="0"/>
          </a:p>
          <a:p>
            <a:r>
              <a:rPr lang="ru-RU" sz="2400" dirty="0" smtClean="0"/>
              <a:t>Это </a:t>
            </a:r>
            <a:r>
              <a:rPr lang="ru-RU" sz="2400" dirty="0"/>
              <a:t>выражение справедливо также для дисковых и концевых фрез</a:t>
            </a:r>
            <a:r>
              <a:rPr lang="ru-RU" sz="2400" dirty="0" smtClean="0"/>
              <a:t>.</a:t>
            </a:r>
            <a:endParaRPr lang="en-US" sz="2400" dirty="0" smtClean="0"/>
          </a:p>
          <a:p>
            <a:r>
              <a:rPr lang="ru-RU" sz="2400" dirty="0"/>
              <a:t>Толщина срезаемого слоя </a:t>
            </a:r>
            <a:r>
              <a:rPr lang="en-US" sz="2400" dirty="0" smtClean="0"/>
              <a:t>   </a:t>
            </a:r>
            <a:r>
              <a:rPr lang="ru-RU" sz="2400" dirty="0"/>
              <a:t>– величина переменная. В момент </a:t>
            </a:r>
            <a:r>
              <a:rPr lang="ru-RU" sz="2400" dirty="0" smtClean="0"/>
              <a:t>входа </a:t>
            </a:r>
            <a:endParaRPr lang="en-US" sz="2400" dirty="0" smtClean="0"/>
          </a:p>
          <a:p>
            <a:r>
              <a:rPr lang="ru-RU" sz="2400" dirty="0" smtClean="0"/>
              <a:t>зуба </a:t>
            </a:r>
            <a:r>
              <a:rPr lang="ru-RU" sz="2400" dirty="0"/>
              <a:t>фрезы в контакт с обрабатываемой заготовкой </a:t>
            </a:r>
            <a:r>
              <a:rPr lang="en-US" sz="2400" dirty="0" smtClean="0"/>
              <a:t>                </a:t>
            </a:r>
            <a:r>
              <a:rPr lang="ru-RU" sz="2400" dirty="0" smtClean="0"/>
              <a:t>, </a:t>
            </a:r>
            <a:r>
              <a:rPr lang="ru-RU" sz="2400" dirty="0"/>
              <a:t>а при </a:t>
            </a:r>
            <a:endParaRPr lang="en-US" sz="2400" dirty="0" smtClean="0"/>
          </a:p>
          <a:p>
            <a:r>
              <a:rPr lang="ru-RU" sz="2400" dirty="0" smtClean="0"/>
              <a:t>выходе </a:t>
            </a:r>
            <a:r>
              <a:rPr lang="ru-RU" sz="2400" dirty="0"/>
              <a:t>зуба из контакта</a:t>
            </a:r>
            <a:r>
              <a:rPr lang="en-US" sz="2400" dirty="0" smtClean="0"/>
              <a:t>   </a:t>
            </a:r>
          </a:p>
          <a:p>
            <a:endParaRPr lang="ru-RU" sz="2400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5600377"/>
              </p:ext>
            </p:extLst>
          </p:nvPr>
        </p:nvGraphicFramePr>
        <p:xfrm>
          <a:off x="1907704" y="2708920"/>
          <a:ext cx="273932" cy="2876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59" r:id="rId3" imgW="190417" imgH="203112" progId="Equation.3">
                  <p:embed/>
                </p:oleObj>
              </mc:Choice>
              <mc:Fallback>
                <p:oleObj r:id="rId3" imgW="190417" imgH="203112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2708920"/>
                        <a:ext cx="273932" cy="28762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0761575"/>
              </p:ext>
            </p:extLst>
          </p:nvPr>
        </p:nvGraphicFramePr>
        <p:xfrm>
          <a:off x="539552" y="3937670"/>
          <a:ext cx="2484618" cy="7154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60" r:id="rId5" imgW="1816100" imgH="520700" progId="Equation.3">
                  <p:embed/>
                </p:oleObj>
              </mc:Choice>
              <mc:Fallback>
                <p:oleObj r:id="rId5" imgW="1816100" imgH="52070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3937670"/>
                        <a:ext cx="2484618" cy="7154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986457"/>
              </p:ext>
            </p:extLst>
          </p:nvPr>
        </p:nvGraphicFramePr>
        <p:xfrm>
          <a:off x="3419872" y="3928348"/>
          <a:ext cx="2016224" cy="72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61" r:id="rId7" imgW="1459866" imgH="520474" progId="Equation.3">
                  <p:embed/>
                </p:oleObj>
              </mc:Choice>
              <mc:Fallback>
                <p:oleObj r:id="rId7" imgW="1459866" imgH="520474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872" y="3928348"/>
                        <a:ext cx="2016224" cy="724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0210608"/>
              </p:ext>
            </p:extLst>
          </p:nvPr>
        </p:nvGraphicFramePr>
        <p:xfrm>
          <a:off x="6948263" y="5589239"/>
          <a:ext cx="1008113" cy="3840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62" r:id="rId9" imgW="799753" imgH="304668" progId="Equation.3">
                  <p:embed/>
                </p:oleObj>
              </mc:Choice>
              <mc:Fallback>
                <p:oleObj r:id="rId9" imgW="799753" imgH="304668" progId="Equation.3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263" y="5589239"/>
                        <a:ext cx="1008113" cy="38404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6017893"/>
              </p:ext>
            </p:extLst>
          </p:nvPr>
        </p:nvGraphicFramePr>
        <p:xfrm>
          <a:off x="3516808" y="6017904"/>
          <a:ext cx="4859260" cy="723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63" r:id="rId11" imgW="3835400" imgH="571500" progId="Equation.3">
                  <p:embed/>
                </p:oleObj>
              </mc:Choice>
              <mc:Fallback>
                <p:oleObj r:id="rId11" imgW="3835400" imgH="571500" progId="Equation.3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6808" y="6017904"/>
                        <a:ext cx="4859260" cy="723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179249"/>
            <a:ext cx="87849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179249"/>
            <a:ext cx="878497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ea typeface="Times New Roman" panose="02020603050405020304" pitchFamily="18" charset="0"/>
              </a:rPr>
              <a:t>Толщина среза для фрезы с винтовыми зубьями подсчитывается по той же формуле, что и для прямозубой фрезы, и не зависит от угла наклона зуба </a:t>
            </a:r>
            <a:r>
              <a:rPr lang="en-US" sz="2400" dirty="0" smtClean="0">
                <a:ea typeface="Times New Roman" panose="02020603050405020304" pitchFamily="18" charset="0"/>
              </a:rPr>
              <a:t>     .</a:t>
            </a:r>
          </a:p>
          <a:p>
            <a:r>
              <a:rPr lang="ru-RU" sz="2400" dirty="0"/>
              <a:t>Ширина среза </a:t>
            </a:r>
            <a:r>
              <a:rPr lang="en-US" sz="2400" dirty="0" smtClean="0"/>
              <a:t>      </a:t>
            </a:r>
            <a:r>
              <a:rPr lang="ru-RU" sz="2400" dirty="0" smtClean="0"/>
              <a:t>– </a:t>
            </a:r>
            <a:r>
              <a:rPr lang="ru-RU" sz="2400" dirty="0"/>
              <a:t>длина соприкосновения режущей кромки зуба с обрабатываемой заготовкой. Для прямозубой фрезы ширина среза равна ширине фрезерования, т.е. </a:t>
            </a:r>
            <a:r>
              <a:rPr lang="en-US" sz="2400" dirty="0" smtClean="0"/>
              <a:t>            . </a:t>
            </a:r>
            <a:r>
              <a:rPr lang="ru-RU" sz="2400" dirty="0"/>
              <a:t>(см. рис. </a:t>
            </a:r>
            <a:r>
              <a:rPr lang="en-US" sz="2400" dirty="0" smtClean="0"/>
              <a:t>3</a:t>
            </a:r>
            <a:r>
              <a:rPr lang="ru-RU" sz="2400" dirty="0" smtClean="0"/>
              <a:t>); </a:t>
            </a:r>
            <a:r>
              <a:rPr lang="ru-RU" sz="2400" dirty="0"/>
              <a:t>при работе цилиндрической фрезой с винтовыми зубьями ширина срезаемого слоя, снимаемого каждым зубом, изменяется от </a:t>
            </a:r>
            <a:r>
              <a:rPr lang="en-US" sz="2400" dirty="0" smtClean="0"/>
              <a:t>                </a:t>
            </a:r>
            <a:r>
              <a:rPr lang="ru-RU" sz="2400" dirty="0" smtClean="0"/>
              <a:t>до</a:t>
            </a:r>
            <a:r>
              <a:rPr lang="en-US" sz="2400" dirty="0" smtClean="0"/>
              <a:t>                     .</a:t>
            </a:r>
          </a:p>
          <a:p>
            <a:r>
              <a:rPr lang="ru-RU" sz="2400" dirty="0"/>
              <a:t>Максимальная площадь поперечного сечения среза для одного зуба прямозубой фрезы равно </a:t>
            </a:r>
            <a:r>
              <a:rPr lang="en-US" sz="2400" dirty="0" smtClean="0"/>
              <a:t>                                          . </a:t>
            </a:r>
            <a:r>
              <a:rPr lang="ru-RU" sz="2400" dirty="0"/>
              <a:t>При участии в работе нескольких зубьев суммарная площадь среза определится по </a:t>
            </a:r>
            <a:r>
              <a:rPr lang="ru-RU" sz="2400" dirty="0" smtClean="0"/>
              <a:t>формуле</a:t>
            </a:r>
            <a:r>
              <a:rPr lang="en-US" sz="2400" dirty="0"/>
              <a:t>:</a:t>
            </a:r>
            <a:endParaRPr lang="ru-RU" sz="2400" dirty="0"/>
          </a:p>
          <a:p>
            <a:r>
              <a:rPr lang="en-US" sz="2400" dirty="0" smtClean="0"/>
              <a:t> </a:t>
            </a:r>
          </a:p>
          <a:p>
            <a:endParaRPr lang="en-US" sz="2400" dirty="0"/>
          </a:p>
          <a:p>
            <a:r>
              <a:rPr lang="ru-RU" sz="2400" dirty="0" smtClean="0"/>
              <a:t>где</a:t>
            </a:r>
            <a:r>
              <a:rPr lang="en-US" sz="2400" dirty="0" smtClean="0"/>
              <a:t> m </a:t>
            </a:r>
            <a:r>
              <a:rPr lang="ru-RU" sz="2400" dirty="0"/>
              <a:t>- число зубьев фрезы, находящихся в контакте</a:t>
            </a:r>
            <a:r>
              <a:rPr lang="ru-RU" sz="2400" dirty="0" smtClean="0"/>
              <a:t>.</a:t>
            </a:r>
          </a:p>
          <a:p>
            <a:r>
              <a:rPr lang="ru-RU" sz="2400" dirty="0"/>
              <a:t>При работе прямозубой цилиндрической фрезой число зубьев, находящихся в контакте с заготовкой, можно определить </a:t>
            </a:r>
            <a:r>
              <a:rPr lang="ru-RU" sz="2400" dirty="0" smtClean="0"/>
              <a:t>по</a:t>
            </a:r>
            <a:endParaRPr lang="ru-RU" sz="24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9220904"/>
              </p:ext>
            </p:extLst>
          </p:nvPr>
        </p:nvGraphicFramePr>
        <p:xfrm>
          <a:off x="2627784" y="1050666"/>
          <a:ext cx="288033" cy="25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09" r:id="rId3" imgW="177492" imgH="164814" progId="Equation.3">
                  <p:embed/>
                </p:oleObj>
              </mc:Choice>
              <mc:Fallback>
                <p:oleObj r:id="rId3" imgW="177492" imgH="164814" progId="Equation.3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1050666"/>
                        <a:ext cx="288033" cy="257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1527611"/>
              </p:ext>
            </p:extLst>
          </p:nvPr>
        </p:nvGraphicFramePr>
        <p:xfrm>
          <a:off x="2123728" y="1351792"/>
          <a:ext cx="288032" cy="3840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0" r:id="rId5" imgW="203024" imgH="266469" progId="Equation.3">
                  <p:embed/>
                </p:oleObj>
              </mc:Choice>
              <mc:Fallback>
                <p:oleObj r:id="rId5" imgW="203024" imgH="266469" progId="Equation.3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1351792"/>
                        <a:ext cx="288032" cy="38404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1403116"/>
              </p:ext>
            </p:extLst>
          </p:nvPr>
        </p:nvGraphicFramePr>
        <p:xfrm>
          <a:off x="6516216" y="2060848"/>
          <a:ext cx="810090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1" r:id="rId7" imgW="596641" imgH="266584" progId="Equation.3">
                  <p:embed/>
                </p:oleObj>
              </mc:Choice>
              <mc:Fallback>
                <p:oleObj r:id="rId7" imgW="596641" imgH="266584" progId="Equation.3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216" y="2060848"/>
                        <a:ext cx="810090" cy="3600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289367"/>
              </p:ext>
            </p:extLst>
          </p:nvPr>
        </p:nvGraphicFramePr>
        <p:xfrm>
          <a:off x="2125242" y="3164393"/>
          <a:ext cx="1006598" cy="33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2" r:id="rId9" imgW="787058" imgH="266584" progId="Equation.3">
                  <p:embed/>
                </p:oleObj>
              </mc:Choice>
              <mc:Fallback>
                <p:oleObj r:id="rId9" imgW="787058" imgH="266584" progId="Equation.3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5242" y="3164393"/>
                        <a:ext cx="1006598" cy="33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397662"/>
              </p:ext>
            </p:extLst>
          </p:nvPr>
        </p:nvGraphicFramePr>
        <p:xfrm>
          <a:off x="3635896" y="3068960"/>
          <a:ext cx="1296144" cy="562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3" r:id="rId11" imgW="1079500" imgH="469900" progId="Equation.3">
                  <p:embed/>
                </p:oleObj>
              </mc:Choice>
              <mc:Fallback>
                <p:oleObj r:id="rId11" imgW="1079500" imgH="469900" progId="Equation.3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6" y="3068960"/>
                        <a:ext cx="1296144" cy="56204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85035"/>
              </p:ext>
            </p:extLst>
          </p:nvPr>
        </p:nvGraphicFramePr>
        <p:xfrm>
          <a:off x="4211960" y="3871600"/>
          <a:ext cx="2880263" cy="34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4" r:id="rId13" imgW="2273300" imgH="279400" progId="Equation.3">
                  <p:embed/>
                </p:oleObj>
              </mc:Choice>
              <mc:Fallback>
                <p:oleObj r:id="rId13" imgW="2273300" imgH="279400" progId="Equation.3">
                  <p:embed/>
                  <p:pic>
                    <p:nvPicPr>
                      <p:cNvPr id="0" name="Picture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960" y="3871600"/>
                        <a:ext cx="2880263" cy="349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6906151"/>
              </p:ext>
            </p:extLst>
          </p:nvPr>
        </p:nvGraphicFramePr>
        <p:xfrm>
          <a:off x="1259631" y="4932526"/>
          <a:ext cx="6001639" cy="8120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5" r:id="rId15" imgW="4508500" imgH="609600" progId="Equation.3">
                  <p:embed/>
                </p:oleObj>
              </mc:Choice>
              <mc:Fallback>
                <p:oleObj r:id="rId15" imgW="4508500" imgH="609600" progId="Equation.3">
                  <p:embed/>
                  <p:pic>
                    <p:nvPicPr>
                      <p:cNvPr id="0" name="Picture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1" y="4932526"/>
                        <a:ext cx="6001639" cy="81206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3313</TotalTime>
  <Words>2363</Words>
  <Application>Microsoft Office PowerPoint</Application>
  <PresentationFormat>Экран (4:3)</PresentationFormat>
  <Paragraphs>164</Paragraphs>
  <Slides>23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Тема Office</vt:lpstr>
      <vt:lpstr>Microsoft Equation 3.0</vt:lpstr>
      <vt:lpstr>Формула</vt:lpstr>
      <vt:lpstr>CorelPhotoPaint.Image.7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Кинематика металлорежущих станков</dc:title>
  <dc:creator>Alex</dc:creator>
  <cp:lastModifiedBy>User_PC</cp:lastModifiedBy>
  <cp:revision>185</cp:revision>
  <dcterms:created xsi:type="dcterms:W3CDTF">2020-10-02T05:01:56Z</dcterms:created>
  <dcterms:modified xsi:type="dcterms:W3CDTF">2023-12-22T07:11:56Z</dcterms:modified>
</cp:coreProperties>
</file>