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6" r:id="rId17"/>
    <p:sldId id="279" r:id="rId18"/>
    <p:sldId id="264" r:id="rId19"/>
    <p:sldId id="265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9" autoAdjust="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png"/><Relationship Id="rId2" Type="http://schemas.openxmlformats.org/officeDocument/2006/relationships/image" Target="../media/image49.wmf"/><Relationship Id="rId1" Type="http://schemas.openxmlformats.org/officeDocument/2006/relationships/image" Target="../media/image48.png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B7DA1-99EB-45F7-BBC9-2C53DA6C89D3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EF2C9-9676-49EC-B59C-F0CA3A4F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0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EF2C9-9676-49EC-B59C-F0CA3A4FB7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578D-9F51-491C-9486-95B29A522AF9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DC23E-7BFD-4E21-93A2-75EA45D3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png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6.bin"/><Relationship Id="rId21" Type="http://schemas.openxmlformats.org/officeDocument/2006/relationships/image" Target="../media/image54.png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19" Type="http://schemas.openxmlformats.org/officeDocument/2006/relationships/image" Target="../media/image53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6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png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6319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Продолжение лекции 8</a:t>
            </a:r>
            <a:endParaRPr lang="ru-RU" sz="2200" b="1" dirty="0" smtClean="0"/>
          </a:p>
          <a:p>
            <a:pPr algn="ctr"/>
            <a:r>
              <a:rPr lang="ru-RU" sz="2400" b="1" dirty="0"/>
              <a:t>Фрезерование</a:t>
            </a:r>
            <a:endParaRPr lang="ru-RU" sz="2400" dirty="0"/>
          </a:p>
          <a:p>
            <a:pPr algn="just"/>
            <a:r>
              <a:rPr lang="ru-RU" sz="2400" dirty="0" smtClean="0"/>
              <a:t>Фрезерование </a:t>
            </a:r>
            <a:r>
              <a:rPr lang="ru-RU" sz="2400" dirty="0"/>
              <a:t>– это широко распространенный процесс механической обработки плоских и фасонных поверхностей режущими инструментами, называемыми фрезами, на станках фрезерной группы. Фрезы представляют собой </a:t>
            </a:r>
            <a:r>
              <a:rPr lang="ru-RU" sz="2400" dirty="0" err="1"/>
              <a:t>многозубые</a:t>
            </a:r>
            <a:r>
              <a:rPr lang="ru-RU" sz="2400" dirty="0"/>
              <a:t> режущие инструменты в виде тел вращения, режущие  кромки зубьев  у  которых  располагаются на образующей и (или) на торце(ах). При вращении фрезы зубья последовательно вступают в работу и срезают припуск обрабатываемого материала. Главное движение резания </a:t>
            </a:r>
            <a:r>
              <a:rPr lang="ru-RU" sz="2400" dirty="0" smtClean="0"/>
              <a:t>      </a:t>
            </a:r>
            <a:r>
              <a:rPr lang="ru-RU" sz="2400" dirty="0"/>
              <a:t>при фрезеровании – вращение инструмента, а движение </a:t>
            </a:r>
            <a:r>
              <a:rPr lang="ru-RU" sz="2400" dirty="0" smtClean="0"/>
              <a:t>подачи    – </a:t>
            </a:r>
            <a:r>
              <a:rPr lang="ru-RU" sz="2400" dirty="0"/>
              <a:t>обычно поступательное перемещение заготовки (рис. </a:t>
            </a:r>
            <a:r>
              <a:rPr lang="ru-RU" sz="2400" dirty="0" smtClean="0"/>
              <a:t>1). </a:t>
            </a:r>
            <a:r>
              <a:rPr lang="ru-RU" sz="2400" dirty="0"/>
              <a:t>При этом способе обработки  </a:t>
            </a:r>
            <a:r>
              <a:rPr lang="ru-RU" sz="2400" dirty="0" smtClean="0"/>
              <a:t>может быть </a:t>
            </a:r>
            <a:r>
              <a:rPr lang="ru-RU" sz="2400" dirty="0"/>
              <a:t>обеспечена точность размеров по 8…10 квалитетам и шероховатость поверхности </a:t>
            </a:r>
            <a:r>
              <a:rPr lang="ru-RU" sz="2400" dirty="0" smtClean="0"/>
              <a:t>                       </a:t>
            </a:r>
            <a:r>
              <a:rPr lang="ru-RU" sz="2400" dirty="0"/>
              <a:t>мкм</a:t>
            </a:r>
            <a:r>
              <a:rPr lang="ru-RU" sz="2400" dirty="0" smtClean="0"/>
              <a:t>.</a:t>
            </a:r>
            <a:r>
              <a:rPr lang="ru-RU" sz="2400" dirty="0"/>
              <a:t> Одной из особенностей процесса фрезерования является прерывистый характер резания. </a:t>
            </a:r>
            <a:endParaRPr lang="ru-RU" sz="2400" dirty="0" smtClean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51520" y="1129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64875"/>
              </p:ext>
            </p:extLst>
          </p:nvPr>
        </p:nvGraphicFramePr>
        <p:xfrm>
          <a:off x="2699792" y="3861048"/>
          <a:ext cx="360040" cy="38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r:id="rId3" imgW="266353" imgH="266353" progId="Equation.3">
                  <p:embed/>
                </p:oleObj>
              </mc:Choice>
              <mc:Fallback>
                <p:oleObj r:id="rId3" imgW="266353" imgH="266353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861048"/>
                        <a:ext cx="360040" cy="38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401140"/>
              </p:ext>
            </p:extLst>
          </p:nvPr>
        </p:nvGraphicFramePr>
        <p:xfrm>
          <a:off x="2876885" y="4227030"/>
          <a:ext cx="365894" cy="37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r:id="rId5" imgW="266584" imgH="279279" progId="Equation.3">
                  <p:embed/>
                </p:oleObj>
              </mc:Choice>
              <mc:Fallback>
                <p:oleObj r:id="rId5" imgW="266584" imgH="279279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885" y="4227030"/>
                        <a:ext cx="365894" cy="378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477648"/>
              </p:ext>
            </p:extLst>
          </p:nvPr>
        </p:nvGraphicFramePr>
        <p:xfrm>
          <a:off x="4845865" y="5373216"/>
          <a:ext cx="1503040" cy="30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r:id="rId7" imgW="1143000" imgH="228600" progId="Equation.3">
                  <p:embed/>
                </p:oleObj>
              </mc:Choice>
              <mc:Fallback>
                <p:oleObj r:id="rId7" imgW="1143000" imgH="2286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865" y="5373216"/>
                        <a:ext cx="1503040" cy="300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479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3337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формуле:</a:t>
            </a:r>
          </a:p>
          <a:p>
            <a:r>
              <a:rPr lang="ru-RU" sz="2400" dirty="0" smtClean="0"/>
              <a:t>                                                    ,</a:t>
            </a:r>
          </a:p>
          <a:p>
            <a:r>
              <a:rPr lang="ru-RU" sz="2400" dirty="0" smtClean="0"/>
              <a:t>где                    – </a:t>
            </a:r>
            <a:r>
              <a:rPr lang="ru-RU" sz="2400" dirty="0"/>
              <a:t>угловой шаг фрезы, град; </a:t>
            </a:r>
            <a:r>
              <a:rPr lang="en-US" sz="2400" i="1" dirty="0" smtClean="0"/>
              <a:t>z </a:t>
            </a:r>
            <a:r>
              <a:rPr lang="ru-RU" sz="2400" dirty="0"/>
              <a:t>– число зубьев фрезы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/>
              <a:t>При работе фрезой с винтовыми зубьями число зубьев, </a:t>
            </a:r>
            <a:endParaRPr lang="en-US" sz="2400" dirty="0" smtClean="0"/>
          </a:p>
          <a:p>
            <a:r>
              <a:rPr lang="ru-RU" sz="2400" dirty="0" smtClean="0"/>
              <a:t>одновременно </a:t>
            </a:r>
            <a:r>
              <a:rPr lang="ru-RU" sz="2400" dirty="0"/>
              <a:t>участвующих в работе, </a:t>
            </a:r>
            <a:r>
              <a:rPr lang="ru-RU" sz="2400" dirty="0" smtClean="0"/>
              <a:t>составит</a:t>
            </a:r>
            <a:endParaRPr lang="en-US" sz="2400" dirty="0" smtClean="0"/>
          </a:p>
          <a:p>
            <a:r>
              <a:rPr lang="en-US" sz="2400" dirty="0" smtClean="0"/>
              <a:t>              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</a:t>
            </a:r>
            <a:r>
              <a:rPr lang="ru-RU" sz="2400" dirty="0" smtClean="0"/>
              <a:t> </a:t>
            </a:r>
            <a:r>
              <a:rPr lang="en-US" sz="2400" dirty="0" smtClean="0"/>
              <a:t>, </a:t>
            </a:r>
            <a:r>
              <a:rPr lang="ru-RU" sz="2400" dirty="0" smtClean="0"/>
              <a:t> где                                  тогда</a:t>
            </a:r>
          </a:p>
          <a:p>
            <a:endParaRPr lang="ru-RU" sz="2400" dirty="0"/>
          </a:p>
          <a:p>
            <a:r>
              <a:rPr lang="ru-RU" sz="2400" dirty="0"/>
              <a:t>При обработке заготовок цилиндрическими, дисковыми, угловыми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фасонными фрезами применяются две схемы резания, а именно: </a:t>
            </a:r>
            <a:endParaRPr lang="ru-RU" sz="2400" dirty="0" smtClean="0"/>
          </a:p>
          <a:p>
            <a:r>
              <a:rPr lang="ru-RU" sz="2400" dirty="0" smtClean="0"/>
              <a:t>встречное </a:t>
            </a:r>
            <a:r>
              <a:rPr lang="ru-RU" sz="2400" dirty="0"/>
              <a:t>(рис. </a:t>
            </a:r>
            <a:r>
              <a:rPr lang="ru-RU" sz="2400" dirty="0" smtClean="0"/>
              <a:t>4, </a:t>
            </a:r>
            <a:r>
              <a:rPr lang="ru-RU" sz="2400" i="1" dirty="0"/>
              <a:t>а</a:t>
            </a:r>
            <a:r>
              <a:rPr lang="ru-RU" sz="2400" dirty="0"/>
              <a:t>) и попутное (рис. </a:t>
            </a:r>
            <a:r>
              <a:rPr lang="ru-RU" sz="2400" dirty="0" smtClean="0"/>
              <a:t>4, </a:t>
            </a:r>
            <a:r>
              <a:rPr lang="ru-RU" sz="2400" i="1" dirty="0"/>
              <a:t>б</a:t>
            </a:r>
            <a:r>
              <a:rPr lang="ru-RU" sz="2400" dirty="0"/>
              <a:t>) фрезерование.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624594"/>
              </p:ext>
            </p:extLst>
          </p:nvPr>
        </p:nvGraphicFramePr>
        <p:xfrm>
          <a:off x="1835696" y="38292"/>
          <a:ext cx="1756386" cy="79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r:id="rId4" imgW="1079032" imgH="482391" progId="Equation.3">
                  <p:embed/>
                </p:oleObj>
              </mc:Choice>
              <mc:Fallback>
                <p:oleObj r:id="rId4" imgW="1079032" imgH="482391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8292"/>
                        <a:ext cx="1756386" cy="792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82975"/>
              </p:ext>
            </p:extLst>
          </p:nvPr>
        </p:nvGraphicFramePr>
        <p:xfrm>
          <a:off x="627863" y="548680"/>
          <a:ext cx="1135826" cy="79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5" r:id="rId6" imgW="723586" imgH="507780" progId="Equation.3">
                  <p:embed/>
                </p:oleObj>
              </mc:Choice>
              <mc:Fallback>
                <p:oleObj r:id="rId6" imgW="723586" imgH="50778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63" y="548680"/>
                        <a:ext cx="1135826" cy="7920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53127"/>
              </p:ext>
            </p:extLst>
          </p:nvPr>
        </p:nvGraphicFramePr>
        <p:xfrm>
          <a:off x="137170" y="2353931"/>
          <a:ext cx="1763216" cy="80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r:id="rId8" imgW="1143000" imgH="520700" progId="Equation.3">
                  <p:embed/>
                </p:oleObj>
              </mc:Choice>
              <mc:Fallback>
                <p:oleObj r:id="rId8" imgW="1143000" imgH="5207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70" y="2353931"/>
                        <a:ext cx="1763216" cy="808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83866"/>
              </p:ext>
            </p:extLst>
          </p:nvPr>
        </p:nvGraphicFramePr>
        <p:xfrm>
          <a:off x="2833536" y="2386933"/>
          <a:ext cx="1882480" cy="7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r:id="rId10" imgW="1129810" imgH="469696" progId="Equation.3">
                  <p:embed/>
                </p:oleObj>
              </mc:Choice>
              <mc:Fallback>
                <p:oleObj r:id="rId10" imgW="1129810" imgH="46969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536" y="2386933"/>
                        <a:ext cx="1882480" cy="77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615422"/>
              </p:ext>
            </p:extLst>
          </p:nvPr>
        </p:nvGraphicFramePr>
        <p:xfrm>
          <a:off x="5796135" y="2346262"/>
          <a:ext cx="2592289" cy="83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r:id="rId12" imgW="1574800" imgH="508000" progId="Equation.3">
                  <p:embed/>
                </p:oleObj>
              </mc:Choice>
              <mc:Fallback>
                <p:oleObj r:id="rId12" imgW="1574800" imgH="5080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5" y="2346262"/>
                        <a:ext cx="2592289" cy="832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72550"/>
              </p:ext>
            </p:extLst>
          </p:nvPr>
        </p:nvGraphicFramePr>
        <p:xfrm>
          <a:off x="354816" y="4444906"/>
          <a:ext cx="49434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r:id="rId14" imgW="3876900" imgH="1545143" progId="">
                  <p:embed/>
                </p:oleObj>
              </mc:Choice>
              <mc:Fallback>
                <p:oleObj r:id="rId14" imgW="3876900" imgH="1545143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16" y="4444906"/>
                        <a:ext cx="4943475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99592" y="6406648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                                             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4976347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sz="2200" spc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200" i="1" spc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Схемы фрезерования: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 встречного,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–  попутного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встречном фрезеровании инструмент вращается в направлении, противоположном направлению движения подачи, вследствие чего толщина среза увеличивается от 0 до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.</a:t>
            </a:r>
          </a:p>
          <a:p>
            <a:pPr algn="just"/>
            <a:r>
              <a:rPr lang="ru-RU" sz="2400" dirty="0"/>
              <a:t>К преимуществам данной схемы можно отнести то, что нагрузка, действующая на зуб фрезы, возрастает постепенно по мере увеличения площади поперечного сечения среза, а это благоприятно сказывается на стойкости режущего инструмента. Однако данный метод фрезерования имеет ряд недостатков:</a:t>
            </a:r>
          </a:p>
          <a:p>
            <a:pPr algn="just"/>
            <a:r>
              <a:rPr lang="ru-RU" sz="2400" dirty="0"/>
              <a:t>– так как вертикальная </a:t>
            </a:r>
            <a:r>
              <a:rPr lang="ru-RU" sz="2400" dirty="0" smtClean="0"/>
              <a:t>составляющая       </a:t>
            </a:r>
            <a:r>
              <a:rPr lang="ru-RU" sz="2400" dirty="0"/>
              <a:t>результирующей силы резания направлена вверх от стола станка, она стремится оторвать от него заготовку, что приводит к возникновению вибраций в процессе резания; </a:t>
            </a:r>
            <a:endParaRPr lang="ru-RU" sz="2400" dirty="0" smtClean="0"/>
          </a:p>
          <a:p>
            <a:pPr algn="just"/>
            <a:r>
              <a:rPr lang="ru-RU" sz="2400" dirty="0"/>
              <a:t>– каждый последующий зуб фрезы движется по упрочненной (наклепанной) поверхности заготовки вследствие некоторого скольжения предыдущего зуба по ней из-за наличия </a:t>
            </a:r>
            <a:r>
              <a:rPr lang="ru-RU" sz="2400" dirty="0" smtClean="0"/>
              <a:t>радиуса     на </a:t>
            </a:r>
            <a:r>
              <a:rPr lang="ru-RU" sz="2400" dirty="0"/>
              <a:t>режущей кромке зуба, что приводит к быстрому износу и снижению стойкости инструмента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2455"/>
              </p:ext>
            </p:extLst>
          </p:nvPr>
        </p:nvGraphicFramePr>
        <p:xfrm>
          <a:off x="7236295" y="867176"/>
          <a:ext cx="720081" cy="40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r:id="rId3" imgW="495085" imgH="279279" progId="Equation.3">
                  <p:embed/>
                </p:oleObj>
              </mc:Choice>
              <mc:Fallback>
                <p:oleObj r:id="rId3" imgW="495085" imgH="27927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5" y="867176"/>
                        <a:ext cx="720081" cy="401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16662"/>
              </p:ext>
            </p:extLst>
          </p:nvPr>
        </p:nvGraphicFramePr>
        <p:xfrm>
          <a:off x="5364088" y="3068960"/>
          <a:ext cx="360040" cy="45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r:id="rId5" imgW="215806" imgH="279279" progId="Equation.3">
                  <p:embed/>
                </p:oleObj>
              </mc:Choice>
              <mc:Fallback>
                <p:oleObj r:id="rId5" imgW="215806" imgH="27927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068960"/>
                        <a:ext cx="360040" cy="453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885841"/>
              </p:ext>
            </p:extLst>
          </p:nvPr>
        </p:nvGraphicFramePr>
        <p:xfrm>
          <a:off x="8244408" y="5373216"/>
          <a:ext cx="288032" cy="31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r:id="rId7" imgW="177569" imgH="202936" progId="Equation.3">
                  <p:embed/>
                </p:oleObj>
              </mc:Choice>
              <mc:Fallback>
                <p:oleObj r:id="rId7" imgW="177569" imgH="202936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5373216"/>
                        <a:ext cx="288032" cy="3183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32137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67" y="44624"/>
            <a:ext cx="88517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основе анализа данной схемы обработки можно сделать вывод о том, что эффективной областью метода встречного фрезерования является обработка </a:t>
            </a:r>
            <a:r>
              <a:rPr lang="ru-RU" sz="2400" dirty="0" err="1" smtClean="0"/>
              <a:t>малопластичных</a:t>
            </a:r>
            <a:r>
              <a:rPr lang="ru-RU" sz="2400" dirty="0" smtClean="0"/>
              <a:t> и хрупких материалов, не склонных к наклепу.</a:t>
            </a:r>
          </a:p>
          <a:p>
            <a:pPr algn="just"/>
            <a:r>
              <a:rPr lang="ru-RU" sz="2400" dirty="0" smtClean="0"/>
              <a:t>При попутном фрезеровании инструмент вращается в направлении, совпадающем с направлением движения подачи, вследствие чего толщина среза уменьшается от             </a:t>
            </a:r>
            <a:r>
              <a:rPr lang="ru-RU" sz="2400" dirty="0"/>
              <a:t>до 0. Данный метод фрезерования, как и предыдущий, обладает рядом достоинств и недостатков.</a:t>
            </a:r>
          </a:p>
          <a:p>
            <a:r>
              <a:rPr lang="ru-RU" sz="2400" dirty="0"/>
              <a:t>Достоинствами данного метода являются:</a:t>
            </a:r>
          </a:p>
          <a:p>
            <a:pPr algn="just"/>
            <a:r>
              <a:rPr lang="ru-RU" sz="2400" dirty="0"/>
              <a:t>– вертикальная составляющая результирующей силы резания прижимает заготовку к столу фрезерного станка, что способствует снижению уровня вибраций;</a:t>
            </a:r>
          </a:p>
          <a:p>
            <a:pPr algn="just"/>
            <a:r>
              <a:rPr lang="ru-RU" sz="2400" dirty="0"/>
              <a:t>– примерно в 2…3 раза повышается стойкость режущего инструмента за счет уменьшения трения по задней поверхности зубьев фрезы, так как каждый зуб фрезы начинает работу с максимального сечения среза, что значительно снижает уровень наклепа (упрочнения) поверхностного слоя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06801"/>
              </p:ext>
            </p:extLst>
          </p:nvPr>
        </p:nvGraphicFramePr>
        <p:xfrm>
          <a:off x="6948264" y="2276872"/>
          <a:ext cx="720080" cy="40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r:id="rId3" imgW="495085" imgH="279279" progId="Equation.3">
                  <p:embed/>
                </p:oleObj>
              </mc:Choice>
              <mc:Fallback>
                <p:oleObj r:id="rId3" imgW="495085" imgH="27927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276872"/>
                        <a:ext cx="720080" cy="40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28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1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К недостаткам данного метода следует отнести следующие:</a:t>
            </a:r>
          </a:p>
          <a:p>
            <a:pPr indent="3581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– режущие зубья фрезы подвергаются воздействию ударной нагрузки, что может привести к их </a:t>
            </a:r>
            <a:r>
              <a:rPr lang="ru-RU" sz="2400" dirty="0" err="1">
                <a:ea typeface="Times New Roman" panose="02020603050405020304" pitchFamily="18" charset="0"/>
              </a:rPr>
              <a:t>выкрашиванию</a:t>
            </a:r>
            <a:r>
              <a:rPr lang="ru-RU" sz="2400" dirty="0">
                <a:ea typeface="Times New Roman" panose="02020603050405020304" pitchFamily="18" charset="0"/>
              </a:rPr>
              <a:t> и разрушению.     Это обусловлено тем, что зубья фрезы начинают работать с максимального сечения среза;</a:t>
            </a:r>
          </a:p>
          <a:p>
            <a:pPr indent="3581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– при работе по данной схеме возможно самопроизвольное подхватывание инструментом заготовки в направлении движения подачи, и если в механизме движения подачи фрезерного станка между ходовым винтом и гайкой имеется осевой зазор, превышающий допустимый, это приводит к разрушению режущих зубьев фрезы. </a:t>
            </a:r>
          </a:p>
          <a:p>
            <a:pPr indent="358140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На основании вышеизложенного данная схема фрезерования применяется при обработке пластичных и вязких материалов.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71414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Дисковое и фасонное фрезерование. Торцовое и концевое фрезерование и элементы режима резания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(для самостоятельного изучения</a:t>
            </a:r>
            <a:r>
              <a:rPr lang="ru-RU" sz="2400" b="1" i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ru-RU" sz="2400" dirty="0"/>
              <a:t>На операциях дискового фрезерования у обрабатываемых заготовок выполняют пазы, уступы, канавки. Этот вид фрезерования используется также для разрезки металла.</a:t>
            </a:r>
          </a:p>
          <a:p>
            <a:r>
              <a:rPr lang="ru-RU" sz="2400" dirty="0"/>
              <a:t>Схема дискового фрезерования представлена на рис. </a:t>
            </a:r>
            <a:r>
              <a:rPr lang="ru-RU" sz="2400" dirty="0" smtClean="0"/>
              <a:t>5.</a:t>
            </a:r>
            <a:endParaRPr lang="ru-RU" sz="2400" dirty="0"/>
          </a:p>
          <a:p>
            <a:pPr algn="just"/>
            <a:r>
              <a:rPr lang="ru-RU" sz="2400" dirty="0"/>
              <a:t>Обработка заготовок на данных операциях осуществляется на горизонтально-фрезерных станках дисковыми фрезами.</a:t>
            </a:r>
          </a:p>
          <a:p>
            <a:pPr algn="just"/>
            <a:r>
              <a:rPr lang="ru-RU" sz="2400" dirty="0"/>
              <a:t>Различают следующие типы дисковых фрез: 1) односторонние – с режущими кромками только на цилиндрической части; 2) двухсторонние – с режущими кромками на одном из торцов и на цилиндрической части;  3) трехсторонние – с режущими кромками на обоих торцах и на цилиндрической части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Односторонние дисковые фрезы являются прямозубыми (рис. </a:t>
            </a:r>
            <a:r>
              <a:rPr lang="ru-RU" sz="2400" dirty="0" smtClean="0"/>
              <a:t>6) </a:t>
            </a:r>
            <a:r>
              <a:rPr lang="ru-RU" sz="2400" dirty="0"/>
              <a:t>и по назначению  подразделяются  на пазовые (шпоночные), прорезные  и  отрезные. Основные параметры у этих фрез имеют </a:t>
            </a:r>
            <a:r>
              <a:rPr lang="ru-RU" sz="2400" dirty="0" smtClean="0"/>
              <a:t>следую</a:t>
            </a:r>
            <a:r>
              <a:rPr lang="ru-RU" sz="2400" dirty="0"/>
              <a:t>щие значения: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01608"/>
              </p:ext>
            </p:extLst>
          </p:nvPr>
        </p:nvGraphicFramePr>
        <p:xfrm>
          <a:off x="395536" y="228600"/>
          <a:ext cx="3528392" cy="504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6" r:id="rId3" imgW="2604190" imgH="3730602" progId="">
                  <p:embed/>
                </p:oleObj>
              </mc:Choice>
              <mc:Fallback>
                <p:oleObj r:id="rId3" imgW="2604190" imgH="373060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8600"/>
                        <a:ext cx="3528392" cy="5049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082" y="5445224"/>
            <a:ext cx="3435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pc="100" dirty="0">
                <a:ea typeface="Times New Roman" panose="02020603050405020304" pitchFamily="18" charset="0"/>
              </a:rPr>
              <a:t>Рис. </a:t>
            </a:r>
            <a:r>
              <a:rPr lang="ru-RU" sz="2000" spc="100" dirty="0" smtClean="0">
                <a:ea typeface="Times New Roman" panose="02020603050405020304" pitchFamily="18" charset="0"/>
              </a:rPr>
              <a:t>5</a:t>
            </a:r>
            <a:r>
              <a:rPr lang="ru-RU" sz="2000" i="1" spc="100" dirty="0" smtClean="0">
                <a:ea typeface="Times New Roman" panose="02020603050405020304" pitchFamily="18" charset="0"/>
              </a:rPr>
              <a:t>.</a:t>
            </a:r>
            <a:r>
              <a:rPr lang="ru-RU" sz="2000" i="1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Схема </a:t>
            </a:r>
            <a:r>
              <a:rPr lang="ru-RU" sz="2000" dirty="0" smtClean="0">
                <a:ea typeface="Times New Roman" panose="02020603050405020304" pitchFamily="18" charset="0"/>
              </a:rPr>
              <a:t>дискового</a:t>
            </a:r>
          </a:p>
          <a:p>
            <a:pPr algn="ctr"/>
            <a:r>
              <a:rPr lang="ru-RU" sz="2000" dirty="0"/>
              <a:t>фрезерования </a:t>
            </a:r>
            <a:r>
              <a:rPr lang="ru-RU" sz="2000" dirty="0" smtClean="0"/>
              <a:t>трехсторонней</a:t>
            </a:r>
          </a:p>
          <a:p>
            <a:pPr algn="ctr"/>
            <a:r>
              <a:rPr lang="ru-RU" sz="2000" dirty="0"/>
              <a:t>фрезой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57166"/>
            <a:ext cx="503830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пазовые фрезы:          50…100 мм; </a:t>
            </a:r>
            <a:r>
              <a:rPr lang="en-US" i="1" dirty="0" smtClean="0"/>
              <a:t>b</a:t>
            </a:r>
            <a:r>
              <a:rPr lang="en-US" dirty="0" smtClean="0"/>
              <a:t>=</a:t>
            </a:r>
            <a:r>
              <a:rPr lang="ru-RU" dirty="0" smtClean="0"/>
              <a:t>3…6 мм;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ru-RU" dirty="0" smtClean="0"/>
              <a:t>10</a:t>
            </a:r>
            <a:r>
              <a:rPr lang="ru-RU" baseline="30000" dirty="0" smtClean="0"/>
              <a:t>о</a:t>
            </a:r>
            <a:r>
              <a:rPr lang="ru-RU" dirty="0" smtClean="0"/>
              <a:t>…15</a:t>
            </a:r>
            <a:r>
              <a:rPr lang="ru-RU" baseline="30000" dirty="0" smtClean="0"/>
              <a:t>о</a:t>
            </a:r>
            <a:r>
              <a:rPr lang="ru-RU" dirty="0" smtClean="0"/>
              <a:t>; </a:t>
            </a:r>
            <a:r>
              <a:rPr lang="en-US" dirty="0" smtClean="0"/>
              <a:t>        </a:t>
            </a:r>
            <a:r>
              <a:rPr lang="ru-RU" dirty="0" smtClean="0"/>
              <a:t>15</a:t>
            </a:r>
            <a:r>
              <a:rPr lang="ru-RU" baseline="30000" dirty="0" smtClean="0"/>
              <a:t>о</a:t>
            </a:r>
            <a:r>
              <a:rPr lang="ru-RU" dirty="0" smtClean="0"/>
              <a:t>…20</a:t>
            </a:r>
            <a:r>
              <a:rPr lang="ru-RU" baseline="30000" dirty="0" smtClean="0"/>
              <a:t>о</a:t>
            </a:r>
            <a:r>
              <a:rPr lang="ru-RU" dirty="0" smtClean="0"/>
              <a:t>,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прорезные фрезы: </a:t>
            </a:r>
            <a:r>
              <a:rPr lang="en-US" dirty="0" smtClean="0"/>
              <a:t>         </a:t>
            </a:r>
            <a:r>
              <a:rPr lang="ru-RU" dirty="0" smtClean="0"/>
              <a:t>40…75 мм;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=2</a:t>
            </a:r>
            <a:r>
              <a:rPr lang="ru-RU" dirty="0" smtClean="0"/>
              <a:t>…</a:t>
            </a:r>
            <a:r>
              <a:rPr lang="en-US" dirty="0" smtClean="0"/>
              <a:t>5</a:t>
            </a:r>
            <a:r>
              <a:rPr lang="ru-RU" dirty="0" smtClean="0"/>
              <a:t> мм;</a:t>
            </a:r>
            <a:endParaRPr lang="en-US" dirty="0" smtClean="0"/>
          </a:p>
          <a:p>
            <a:r>
              <a:rPr lang="en-US" dirty="0" smtClean="0"/>
              <a:t>       5</a:t>
            </a:r>
            <a:r>
              <a:rPr lang="ru-RU" baseline="30000" dirty="0" smtClean="0"/>
              <a:t>о</a:t>
            </a:r>
            <a:r>
              <a:rPr lang="ru-RU" dirty="0" smtClean="0"/>
              <a:t>…1</a:t>
            </a:r>
            <a:r>
              <a:rPr lang="en-US" dirty="0" smtClean="0"/>
              <a:t>0</a:t>
            </a:r>
            <a:r>
              <a:rPr lang="ru-RU" baseline="30000" dirty="0" smtClean="0"/>
              <a:t>о</a:t>
            </a:r>
            <a:r>
              <a:rPr lang="ru-RU" dirty="0" smtClean="0"/>
              <a:t>; </a:t>
            </a:r>
            <a:r>
              <a:rPr lang="en-US" dirty="0" smtClean="0"/>
              <a:t>         2</a:t>
            </a:r>
            <a:r>
              <a:rPr lang="ru-RU" dirty="0" smtClean="0"/>
              <a:t>5</a:t>
            </a:r>
            <a:r>
              <a:rPr lang="ru-RU" baseline="30000" dirty="0" smtClean="0"/>
              <a:t>о</a:t>
            </a:r>
            <a:r>
              <a:rPr lang="ru-RU" dirty="0" smtClean="0"/>
              <a:t>…</a:t>
            </a:r>
            <a:r>
              <a:rPr lang="en-US" dirty="0" smtClean="0"/>
              <a:t>4</a:t>
            </a:r>
            <a:r>
              <a:rPr lang="ru-RU" dirty="0" smtClean="0"/>
              <a:t>0</a:t>
            </a:r>
            <a:r>
              <a:rPr lang="ru-RU" baseline="30000" dirty="0" smtClean="0"/>
              <a:t>о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- отрезные фрезы:</a:t>
            </a:r>
            <a:r>
              <a:rPr lang="en-US" dirty="0" smtClean="0"/>
              <a:t>          </a:t>
            </a:r>
            <a:r>
              <a:rPr lang="ru-RU" dirty="0" smtClean="0"/>
              <a:t>60…200  мм;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=</a:t>
            </a:r>
            <a:r>
              <a:rPr lang="ru-RU" dirty="0" smtClean="0"/>
              <a:t> 1…5 мм; </a:t>
            </a:r>
            <a:endParaRPr lang="en-US" dirty="0" smtClean="0"/>
          </a:p>
          <a:p>
            <a:r>
              <a:rPr lang="en-US" dirty="0" smtClean="0"/>
              <a:t>         </a:t>
            </a:r>
            <a:r>
              <a:rPr lang="ru-RU" dirty="0" smtClean="0"/>
              <a:t>10</a:t>
            </a:r>
            <a:r>
              <a:rPr lang="ru-RU" baseline="30000" dirty="0" smtClean="0"/>
              <a:t>о</a:t>
            </a:r>
            <a:r>
              <a:rPr lang="ru-RU" dirty="0" smtClean="0"/>
              <a:t>…15</a:t>
            </a:r>
            <a:r>
              <a:rPr lang="ru-RU" baseline="30000" dirty="0" smtClean="0"/>
              <a:t>о</a:t>
            </a:r>
            <a:r>
              <a:rPr lang="ru-RU" dirty="0" smtClean="0"/>
              <a:t>; </a:t>
            </a:r>
            <a:r>
              <a:rPr lang="en-US" dirty="0" smtClean="0"/>
              <a:t>         </a:t>
            </a:r>
            <a:r>
              <a:rPr lang="ru-RU" dirty="0" smtClean="0"/>
              <a:t>5</a:t>
            </a:r>
            <a:r>
              <a:rPr lang="ru-RU" baseline="30000" dirty="0" smtClean="0"/>
              <a:t>о</a:t>
            </a:r>
            <a:r>
              <a:rPr lang="ru-RU" dirty="0" smtClean="0"/>
              <a:t>…20</a:t>
            </a:r>
            <a:r>
              <a:rPr lang="ru-RU" baseline="30000" dirty="0" smtClean="0"/>
              <a:t>о</a:t>
            </a:r>
            <a:endParaRPr lang="en-US" baseline="30000" dirty="0" smtClean="0"/>
          </a:p>
          <a:p>
            <a:r>
              <a:rPr lang="ru-RU" dirty="0" smtClean="0"/>
              <a:t>Во избежание трения фрезы о стенки </a:t>
            </a:r>
            <a:endParaRPr lang="en-US" dirty="0" smtClean="0"/>
          </a:p>
          <a:p>
            <a:r>
              <a:rPr lang="ru-RU" dirty="0" smtClean="0"/>
              <a:t>прорезаемой канавки боковые ее стороны </a:t>
            </a:r>
            <a:endParaRPr lang="en-US" dirty="0" smtClean="0"/>
          </a:p>
          <a:p>
            <a:r>
              <a:rPr lang="ru-RU" dirty="0" smtClean="0"/>
              <a:t>(торцы) шлифуют с углом            0,5</a:t>
            </a:r>
            <a:r>
              <a:rPr lang="ru-RU" baseline="30000" dirty="0" smtClean="0"/>
              <a:t>о</a:t>
            </a:r>
            <a:r>
              <a:rPr lang="ru-RU" dirty="0" smtClean="0"/>
              <a:t>…1,5</a:t>
            </a:r>
            <a:r>
              <a:rPr lang="ru-RU" baseline="30000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(рис. 6).</a:t>
            </a:r>
          </a:p>
          <a:p>
            <a:endParaRPr lang="ru-RU" dirty="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000760" y="428604"/>
          <a:ext cx="428628" cy="23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7" name="Формула" r:id="rId5" imgW="355446" imgH="190417" progId="Equation.3">
                  <p:embed/>
                </p:oleObj>
              </mc:Choice>
              <mc:Fallback>
                <p:oleObj name="Формула" r:id="rId5" imgW="355446" imgH="19041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428604"/>
                        <a:ext cx="428628" cy="231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4253038" y="714357"/>
          <a:ext cx="387225" cy="25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8" name="Формула" r:id="rId7" imgW="253800" imgH="164880" progId="Equation.3">
                  <p:embed/>
                </p:oleObj>
              </mc:Choice>
              <mc:Fallback>
                <p:oleObj name="Формула" r:id="rId7" imgW="25380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038" y="714357"/>
                        <a:ext cx="387225" cy="25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5500694" y="714356"/>
          <a:ext cx="49418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9" name="Формула" r:id="rId9" imgW="342603" imgH="164957" progId="Equation.3">
                  <p:embed/>
                </p:oleObj>
              </mc:Choice>
              <mc:Fallback>
                <p:oleObj name="Формула" r:id="rId9" imgW="342603" imgH="16495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714356"/>
                        <a:ext cx="494180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6286512" y="1000108"/>
          <a:ext cx="428625" cy="23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0" name="Формула" r:id="rId11" imgW="355446" imgH="190417" progId="Equation.3">
                  <p:embed/>
                </p:oleObj>
              </mc:Choice>
              <mc:Fallback>
                <p:oleObj name="Формула" r:id="rId11" imgW="355446" imgH="19041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1000108"/>
                        <a:ext cx="428625" cy="233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4286248" y="1285860"/>
          <a:ext cx="38735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1" name="Формула" r:id="rId12" imgW="253800" imgH="164880" progId="Equation.3">
                  <p:embed/>
                </p:oleObj>
              </mc:Choice>
              <mc:Fallback>
                <p:oleObj name="Формула" r:id="rId12" imgW="253800" imgH="1648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1285860"/>
                        <a:ext cx="38735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5500694" y="1285860"/>
          <a:ext cx="428628" cy="20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2" name="Формула" r:id="rId14" imgW="342603" imgH="164957" progId="Equation.3">
                  <p:embed/>
                </p:oleObj>
              </mc:Choice>
              <mc:Fallback>
                <p:oleObj name="Формула" r:id="rId14" imgW="342603" imgH="164957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285860"/>
                        <a:ext cx="428628" cy="20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6143636" y="1500174"/>
          <a:ext cx="4286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3" name="Формула" r:id="rId15" imgW="355446" imgH="190417" progId="Equation.3">
                  <p:embed/>
                </p:oleObj>
              </mc:Choice>
              <mc:Fallback>
                <p:oleObj name="Формула" r:id="rId15" imgW="355446" imgH="19041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00174"/>
                        <a:ext cx="428625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17"/>
          <p:cNvGraphicFramePr>
            <a:graphicFrameLocks noChangeAspect="1"/>
          </p:cNvGraphicFramePr>
          <p:nvPr/>
        </p:nvGraphicFramePr>
        <p:xfrm>
          <a:off x="4357686" y="1785927"/>
          <a:ext cx="357190" cy="23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4" name="Формула" r:id="rId16" imgW="253800" imgH="164880" progId="Equation.3">
                  <p:embed/>
                </p:oleObj>
              </mc:Choice>
              <mc:Fallback>
                <p:oleObj name="Формула" r:id="rId16" imgW="253800" imgH="1648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785927"/>
                        <a:ext cx="357190" cy="232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18"/>
          <p:cNvGraphicFramePr>
            <a:graphicFrameLocks noChangeAspect="1"/>
          </p:cNvGraphicFramePr>
          <p:nvPr/>
        </p:nvGraphicFramePr>
        <p:xfrm>
          <a:off x="5643570" y="1785926"/>
          <a:ext cx="493712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5" name="Формула" r:id="rId17" imgW="342603" imgH="164957" progId="Equation.3">
                  <p:embed/>
                </p:oleObj>
              </mc:Choice>
              <mc:Fallback>
                <p:oleObj name="Формула" r:id="rId17" imgW="342603" imgH="164957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785926"/>
                        <a:ext cx="493712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6858016" y="2571744"/>
          <a:ext cx="495131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6" name="Формула" r:id="rId18" imgW="393359" imgH="266469" progId="Equation.3">
                  <p:embed/>
                </p:oleObj>
              </mc:Choice>
              <mc:Fallback>
                <p:oleObj name="Формула" r:id="rId18" imgW="393359" imgH="266469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2571744"/>
                        <a:ext cx="495131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9" name="Object 21"/>
          <p:cNvGraphicFramePr>
            <a:graphicFrameLocks noChangeAspect="1"/>
          </p:cNvGraphicFramePr>
          <p:nvPr/>
        </p:nvGraphicFramePr>
        <p:xfrm>
          <a:off x="4572000" y="3002420"/>
          <a:ext cx="4214842" cy="230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7" r:id="rId20" imgW="3189603" imgH="1746360" progId="CorelPhotoPaint.Image.7">
                  <p:embed/>
                </p:oleObj>
              </mc:Choice>
              <mc:Fallback>
                <p:oleObj r:id="rId20" imgW="3189603" imgH="1746360" progId="CorelPhotoPaint.Image.7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02420"/>
                        <a:ext cx="4214842" cy="2307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000628" y="5500702"/>
            <a:ext cx="3413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6</a:t>
            </a:r>
            <a:r>
              <a:rPr lang="ru-RU" i="1" dirty="0" smtClean="0"/>
              <a:t>.</a:t>
            </a:r>
            <a:r>
              <a:rPr lang="ru-RU" dirty="0" smtClean="0"/>
              <a:t>  Односторонняя дисковая</a:t>
            </a:r>
          </a:p>
          <a:p>
            <a:pPr algn="ctr"/>
            <a:r>
              <a:rPr lang="ru-RU" dirty="0" smtClean="0"/>
              <a:t>прямозубая фреза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71525"/>
            <a:ext cx="742950" cy="34290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Двухсторонние дисковые фрезы (рис. 7) имеют на цилиндрической части винтовые зубья. </a:t>
            </a:r>
            <a:endParaRPr lang="ru-RU" sz="2400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28596" y="1142984"/>
          <a:ext cx="3383531" cy="242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r:id="rId4" imgW="3503535" imgH="2520381" progId="CorelPhotoPaint.Image.7">
                  <p:embed/>
                </p:oleObj>
              </mc:Choice>
              <mc:Fallback>
                <p:oleObj r:id="rId4" imgW="3503535" imgH="2520381" progId="CorelPhotoPaint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42984"/>
                        <a:ext cx="3383531" cy="2428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28662" y="3571876"/>
            <a:ext cx="2338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7</a:t>
            </a:r>
            <a:r>
              <a:rPr lang="ru-RU" i="1" dirty="0" smtClean="0"/>
              <a:t>.</a:t>
            </a:r>
            <a:r>
              <a:rPr lang="ru-RU" dirty="0" smtClean="0"/>
              <a:t> Двухсторонняя</a:t>
            </a:r>
          </a:p>
          <a:p>
            <a:pPr algn="ctr"/>
            <a:r>
              <a:rPr lang="ru-RU" dirty="0" smtClean="0"/>
              <a:t>дисковая фреза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071546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Трехсторонние дисковые фрезы могут выполняются как прямозубыми, то есть с зубьями расположенными параллельно оси (см. рис. 5), так и с зубьями расположенными наклонно к оси и направленными в разные стороны – разнонаправленными зубьями.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1481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Изготавливаются вышеуказанные фрезы как из быстрорежущих сталей, так и с использованием твердых сплавов. В последнем случае корпус фрезы выполняется из конструкционной стали, а режущие зубья из твердого сплава.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Фасонное фрезерование получило распространение на операциях, связанных с  изготовлением поверхностей со сложным фасонным профилем. Инструментом  при данном виде фрезерования являются фасонные фрезы с различным профилем, обработка которыми ведется на горизонтально-фрезерных станках. Схема фасонного фрезерования приведена на  рис. 8.</a:t>
            </a:r>
            <a:endParaRPr lang="ru-RU" sz="2400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143644"/>
            <a:ext cx="4146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8. Схема фасонного фрезерования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428868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Типовые фасонные фрезы – это полукруглая выпуклая и полукруглая вогнутая. Основные конструктивные элементы фасонных фрез аналогичны конструктивным элементам дисковых фрез. Фасонные фрезы изготавливают всегда с крупным зубом. При этом число зубьев зависит от диаметра фрезы.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32956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Все фасонные фрезы имеют </a:t>
            </a:r>
            <a:r>
              <a:rPr lang="ru-RU" sz="2400" dirty="0" err="1" smtClean="0"/>
              <a:t>затылованную</a:t>
            </a:r>
            <a:r>
              <a:rPr lang="ru-RU" sz="2400" dirty="0" smtClean="0"/>
              <a:t> форму режущих зубьев. У фрез с </a:t>
            </a:r>
            <a:r>
              <a:rPr lang="ru-RU" sz="2400" dirty="0" err="1" smtClean="0"/>
              <a:t>затылованной</a:t>
            </a:r>
            <a:r>
              <a:rPr lang="ru-RU" sz="2400" dirty="0" smtClean="0"/>
              <a:t> формой зуба передняя поверхность затачивается по плоскости, а задняя поверхность имеет криволинейную форму и затачивается по спирали Архимеда.</a:t>
            </a:r>
          </a:p>
          <a:p>
            <a:pPr algn="just"/>
            <a:r>
              <a:rPr lang="ru-RU" sz="2400" dirty="0" err="1" smtClean="0"/>
              <a:t>Затылование</a:t>
            </a:r>
            <a:r>
              <a:rPr lang="ru-RU" sz="2400" dirty="0" smtClean="0"/>
              <a:t> задней поверхности инструмента по спирали Архимеда позволяет при его переточке, осуществляемой по передней поверхности, сохранить неизменным профиль инструмента и задний угол.</a:t>
            </a:r>
          </a:p>
          <a:p>
            <a:pPr algn="just"/>
            <a:r>
              <a:rPr lang="ru-RU" sz="2400" dirty="0" smtClean="0"/>
              <a:t>Остроконечную форму зуба имеют практически все фрезы за исключением фасонных фрез. У фрез с остроконечной формой рабочие поверхности зуба затачиваются по плоскости.</a:t>
            </a:r>
          </a:p>
          <a:p>
            <a:pPr algn="just"/>
            <a:r>
              <a:rPr lang="ru-RU" sz="2400" dirty="0" smtClean="0"/>
              <a:t>Важной характеристикой у </a:t>
            </a:r>
            <a:r>
              <a:rPr lang="ru-RU" sz="2400" dirty="0" err="1" smtClean="0"/>
              <a:t>затылованных</a:t>
            </a:r>
            <a:r>
              <a:rPr lang="ru-RU" sz="2400" dirty="0" smtClean="0"/>
              <a:t> фрез является величина </a:t>
            </a:r>
            <a:r>
              <a:rPr lang="ru-RU" sz="2400" dirty="0" err="1" smtClean="0"/>
              <a:t>затылования</a:t>
            </a:r>
            <a:r>
              <a:rPr lang="ru-RU" sz="2400" dirty="0" smtClean="0"/>
              <a:t> </a:t>
            </a:r>
            <a:r>
              <a:rPr lang="ru-RU" sz="2400" i="1" dirty="0" smtClean="0"/>
              <a:t>К, </a:t>
            </a:r>
            <a:r>
              <a:rPr lang="ru-RU" sz="2400" dirty="0" smtClean="0"/>
              <a:t>определяемая на передней поверхности последующего зуба фасонной фрезы по отношению к рассматриваемому зубу (рис. 9, </a:t>
            </a:r>
            <a:r>
              <a:rPr lang="ru-RU" sz="2400" i="1" dirty="0" smtClean="0"/>
              <a:t>а</a:t>
            </a:r>
            <a:r>
              <a:rPr lang="ru-RU" sz="2400" dirty="0" smtClean="0"/>
              <a:t>).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45731" y="3323986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2928934"/>
            <a:ext cx="563808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                                                           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214686"/>
            <a:ext cx="6590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Рис. </a:t>
            </a:r>
            <a:r>
              <a:rPr lang="en-US" dirty="0" smtClean="0"/>
              <a:t>9</a:t>
            </a:r>
            <a:r>
              <a:rPr lang="ru-RU" dirty="0" smtClean="0"/>
              <a:t>. </a:t>
            </a:r>
            <a:r>
              <a:rPr lang="ru-RU" i="1" dirty="0" smtClean="0"/>
              <a:t> </a:t>
            </a:r>
            <a:r>
              <a:rPr lang="ru-RU" dirty="0" smtClean="0"/>
              <a:t> Зубья фасонных фрез: </a:t>
            </a:r>
          </a:p>
          <a:p>
            <a:r>
              <a:rPr lang="ru-RU" i="1" dirty="0" smtClean="0"/>
              <a:t>а  –  </a:t>
            </a:r>
            <a:r>
              <a:rPr lang="ru-RU" dirty="0" smtClean="0"/>
              <a:t>с одинарным </a:t>
            </a:r>
            <a:r>
              <a:rPr lang="ru-RU" dirty="0" err="1" smtClean="0"/>
              <a:t>затылованием</a:t>
            </a:r>
            <a:r>
              <a:rPr lang="ru-RU" dirty="0" smtClean="0"/>
              <a:t>; </a:t>
            </a:r>
            <a:r>
              <a:rPr lang="ru-RU" i="1" dirty="0" smtClean="0"/>
              <a:t> б </a:t>
            </a:r>
            <a:r>
              <a:rPr lang="ru-RU" dirty="0" smtClean="0"/>
              <a:t> –  с двойным </a:t>
            </a:r>
            <a:r>
              <a:rPr lang="ru-RU" dirty="0" err="1" smtClean="0"/>
              <a:t>затылованием</a:t>
            </a:r>
            <a:endParaRPr lang="ru-RU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42844" y="4071942"/>
            <a:ext cx="90789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Величина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затылования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представляет собой расстояние между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окружностью, проведенной через вершину зуба и точкой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пересечения  архимедовой  спирали  с  передней поверхность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последующего зуба, и рассчитывается по формуле: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, где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/>
              <a:t>- задний угол на вершине зуба;  </a:t>
            </a:r>
            <a:r>
              <a:rPr lang="en-US" sz="2400" i="1" dirty="0" smtClean="0"/>
              <a:t>z</a:t>
            </a:r>
            <a:r>
              <a:rPr lang="en-US" sz="2400" dirty="0" smtClean="0"/>
              <a:t>  </a:t>
            </a:r>
            <a:r>
              <a:rPr lang="ru-RU" sz="2400" dirty="0" smtClean="0"/>
              <a:t>- число зубьев </a:t>
            </a:r>
            <a:endParaRPr lang="en-US" sz="2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фрезы.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28596" y="5572140"/>
          <a:ext cx="145571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Формула" r:id="rId3" imgW="1028700" imgH="508000" progId="Equation.3">
                  <p:embed/>
                </p:oleObj>
              </mc:Choice>
              <mc:Fallback>
                <p:oleObj name="Формула" r:id="rId3" imgW="1028700" imgH="508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572140"/>
                        <a:ext cx="1455718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2500298" y="5857892"/>
          <a:ext cx="319369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Формула" r:id="rId5" imgW="177492" imgH="164814" progId="Equation.3">
                  <p:embed/>
                </p:oleObj>
              </mc:Choice>
              <mc:Fallback>
                <p:oleObj name="Формула" r:id="rId5" imgW="177492" imgH="16481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5857892"/>
                        <a:ext cx="319369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2199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0"/>
            <a:ext cx="56389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spc="-20" dirty="0">
                <a:ea typeface="Times New Roman" panose="02020603050405020304" pitchFamily="18" charset="0"/>
              </a:rPr>
              <a:t>Каждый зуб участвует в резании лишь на определенной части оборота фрезы, а остальную часть проходит вхолостую, что обеспечивает дробление стружки и способствует охлаждению режущего лезвия. Другая особенность состоит в том, что толщина слоя, срезаемого каждым зубом фрезы, переменна и изменяется от некоторого минимального до максимального значения или наоборот</a:t>
            </a:r>
            <a:r>
              <a:rPr lang="ru-RU" sz="2400" spc="-20" dirty="0" smtClean="0">
                <a:ea typeface="Times New Roman" panose="02020603050405020304" pitchFamily="18" charset="0"/>
              </a:rPr>
              <a:t>. </a:t>
            </a:r>
            <a:r>
              <a:rPr lang="ru-RU" sz="2400" dirty="0"/>
              <a:t>В зависимости от типа фрезы, применяемого станка и характера выполняемых работ различают цилиндрическое, дисковое, торцовое, концевое и фасонное фрезерование.</a:t>
            </a:r>
            <a:endParaRPr lang="ru-RU" sz="24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9" y="5949280"/>
            <a:ext cx="3397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100" dirty="0" smtClean="0">
                <a:ea typeface="Times New Roman" panose="02020603050405020304" pitchFamily="18" charset="0"/>
              </a:rPr>
              <a:t>Рис. 1.</a:t>
            </a:r>
            <a:r>
              <a:rPr lang="ru-RU" dirty="0" smtClean="0">
                <a:ea typeface="Times New Roman" panose="02020603050405020304" pitchFamily="18" charset="0"/>
              </a:rPr>
              <a:t> Схема цилиндри</a:t>
            </a:r>
            <a:r>
              <a:rPr lang="ru-RU" dirty="0"/>
              <a:t>ческого </a:t>
            </a:r>
            <a:endParaRPr lang="ru-RU" dirty="0" smtClean="0"/>
          </a:p>
          <a:p>
            <a:pPr algn="ctr"/>
            <a:r>
              <a:rPr lang="ru-RU" dirty="0" smtClean="0"/>
              <a:t>фрезерования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886075" cy="550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05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Торцовое и концевое фрезерование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Областью торцового фрезерования является обработка плоских поверхностей, а областью концевого фрезерования – обработка  узких плоскостей, пазов, уступов и контурная обработка. В обоих случаях при обработке используются в основном вертикально-фрезерные станки. Схемы торцового и концевого фрезерования </a:t>
            </a:r>
            <a:r>
              <a:rPr lang="en-US" sz="2400" dirty="0" smtClean="0"/>
              <a:t>                              </a:t>
            </a:r>
            <a:r>
              <a:rPr lang="ru-RU" sz="2400" dirty="0" smtClean="0"/>
              <a:t>приведены соответственно на рис. </a:t>
            </a:r>
            <a:r>
              <a:rPr lang="en-US" sz="2400" dirty="0" smtClean="0"/>
              <a:t>10 </a:t>
            </a:r>
            <a:r>
              <a:rPr lang="ru-RU" sz="2400" dirty="0" smtClean="0"/>
              <a:t>и 11.</a:t>
            </a:r>
            <a:endParaRPr lang="ru-RU" sz="2400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304953" y="3071810"/>
          <a:ext cx="2052469" cy="35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r:id="rId3" imgW="3143885" imgH="5431317" progId="CorelPhotoPaint.Image.7">
                  <p:embed/>
                </p:oleObj>
              </mc:Choice>
              <mc:Fallback>
                <p:oleObj r:id="rId3" imgW="3143885" imgH="5431317" progId="CorelPhotoPaint.Image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3" y="3071810"/>
                        <a:ext cx="2052469" cy="355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7422" y="3286124"/>
            <a:ext cx="1643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</a:t>
            </a:r>
            <a:r>
              <a:rPr lang="en-US" dirty="0" smtClean="0"/>
              <a:t>10</a:t>
            </a:r>
            <a:r>
              <a:rPr lang="ru-RU" dirty="0" smtClean="0"/>
              <a:t>. Схема </a:t>
            </a:r>
          </a:p>
          <a:p>
            <a:pPr algn="ctr"/>
            <a:r>
              <a:rPr lang="ru-RU" dirty="0" smtClean="0"/>
              <a:t>торцового</a:t>
            </a:r>
            <a:endParaRPr lang="en-US" dirty="0" smtClean="0"/>
          </a:p>
          <a:p>
            <a:pPr algn="ctr"/>
            <a:r>
              <a:rPr lang="ru-RU" dirty="0" smtClean="0"/>
              <a:t>фрезерования</a:t>
            </a:r>
            <a:endParaRPr lang="ru-RU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962150" y="2928934"/>
          <a:ext cx="1895866" cy="377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r:id="rId5" imgW="1999407" imgH="3995598" progId="CorelPhotoPaint.Image.7">
                  <p:embed/>
                </p:oleObj>
              </mc:Choice>
              <mc:Fallback>
                <p:oleObj r:id="rId5" imgW="1999407" imgH="3995598" progId="CorelPhotoPaint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150" y="2928934"/>
                        <a:ext cx="1895866" cy="3771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58016" y="3286124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</a:t>
            </a:r>
            <a:r>
              <a:rPr lang="en-US" dirty="0" smtClean="0"/>
              <a:t>11</a:t>
            </a:r>
            <a:r>
              <a:rPr lang="ru-RU" dirty="0" smtClean="0"/>
              <a:t>. Схема </a:t>
            </a:r>
          </a:p>
          <a:p>
            <a:pPr algn="ctr"/>
            <a:r>
              <a:rPr lang="ru-RU" dirty="0" smtClean="0"/>
              <a:t>концевого</a:t>
            </a:r>
            <a:endParaRPr lang="en-US" dirty="0" smtClean="0"/>
          </a:p>
          <a:p>
            <a:pPr algn="ctr"/>
            <a:r>
              <a:rPr lang="ru-RU" dirty="0" smtClean="0"/>
              <a:t>фрезерования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86439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Торцовые фрезы при обработке обеспечивают более высокую производительность и меньшую шероховатость поверхности  по сравнению с цилиндрическими фрезами, поэтому они нашли широкое применение в производстве. Каждый зуб торцовой фрезы можно рассматривать как проходной токарный резец с главным углом в плане     и вспомогательным  углом      . Угол     в  зависимости  от  жесткости  системы выбирается в пределах 30…90</a:t>
            </a:r>
            <a:r>
              <a:rPr lang="ru-RU" sz="2400" baseline="30000" dirty="0" smtClean="0"/>
              <a:t>о</a:t>
            </a:r>
            <a:r>
              <a:rPr lang="ru-RU" sz="2400" dirty="0" smtClean="0"/>
              <a:t>. Цельные торцовые фрезы изготовляются диаметром </a:t>
            </a:r>
            <a:r>
              <a:rPr lang="en-US" sz="2400" dirty="0" smtClean="0"/>
              <a:t>D =</a:t>
            </a:r>
            <a:r>
              <a:rPr lang="ru-RU" sz="2400" dirty="0" smtClean="0"/>
              <a:t> </a:t>
            </a:r>
            <a:r>
              <a:rPr lang="en-US" sz="2400" dirty="0" smtClean="0"/>
              <a:t>= </a:t>
            </a:r>
            <a:r>
              <a:rPr lang="ru-RU" sz="2400" dirty="0" smtClean="0"/>
              <a:t>40…100 мм, а сборные с зубьями из быстрорежущей стали и твердого сплава </a:t>
            </a:r>
            <a:r>
              <a:rPr lang="en-US" sz="2400" dirty="0" smtClean="0"/>
              <a:t>D = </a:t>
            </a:r>
            <a:r>
              <a:rPr lang="ru-RU" sz="2400" dirty="0" smtClean="0"/>
              <a:t>80…630 мм. Широко применяются торцовые фрезы с многогранными твердосплавными неперетачиваемыми пластинами, а также с зубьями из сверхтвердых материалов (СТМ). Концевые фрезы состоят из рабочей части, шейки и хвостовика. Зуб  фрезы  имеет  три режущие кромки: главную на цилиндрической части, вспомогательную на торцовой части и переходную между главной и вспомогательной режущими кромками. Переходная режущая кромка делается для упрочнения зуба фрезы. 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3428992" y="2143116"/>
          <a:ext cx="219756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Формула" r:id="rId3" imgW="164957" imgH="203024" progId="Equation.3">
                  <p:embed/>
                </p:oleObj>
              </mc:Choice>
              <mc:Fallback>
                <p:oleObj name="Формула" r:id="rId3" imgW="164957" imgH="203024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2143116"/>
                        <a:ext cx="219756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7215206" y="2000240"/>
          <a:ext cx="285752" cy="34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Формула" r:id="rId5" imgW="215619" imgH="266353" progId="Equation.3">
                  <p:embed/>
                </p:oleObj>
              </mc:Choice>
              <mc:Fallback>
                <p:oleObj name="Формула" r:id="rId5" imgW="215619" imgH="26635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2000240"/>
                        <a:ext cx="285752" cy="347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8286776" y="2071678"/>
          <a:ext cx="2190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6" name="Формула" r:id="rId7" imgW="164957" imgH="203024" progId="Equation.3">
                  <p:embed/>
                </p:oleObj>
              </mc:Choice>
              <mc:Fallback>
                <p:oleObj name="Формула" r:id="rId7" imgW="164957" imgH="20302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6" y="2071678"/>
                        <a:ext cx="2190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Зубья на цилиндрической части фрезы имеют винтовую форму с углом подъема</a:t>
            </a:r>
            <a:r>
              <a:rPr lang="en-US" sz="2400" dirty="0" smtClean="0"/>
              <a:t>         </a:t>
            </a:r>
            <a:r>
              <a:rPr lang="ru-RU" sz="2400" dirty="0" smtClean="0"/>
              <a:t>30…45</a:t>
            </a:r>
            <a:r>
              <a:rPr lang="ru-RU" sz="2400" baseline="30000" dirty="0" smtClean="0"/>
              <a:t>о</a:t>
            </a:r>
            <a:r>
              <a:rPr lang="ru-RU" sz="2400" dirty="0" smtClean="0"/>
              <a:t>. Выпускают два типа концевых фрез: 1) с нормальным зубом, у которых число зубьев определяется из выражения</a:t>
            </a:r>
            <a:r>
              <a:rPr lang="en-US" sz="2400" dirty="0" smtClean="0"/>
              <a:t>             ,</a:t>
            </a:r>
            <a:r>
              <a:rPr lang="ru-RU" sz="2400" dirty="0" smtClean="0"/>
              <a:t>а угол</a:t>
            </a:r>
            <a:r>
              <a:rPr lang="en-US" sz="2400" dirty="0" smtClean="0"/>
              <a:t>         </a:t>
            </a:r>
            <a:r>
              <a:rPr lang="ru-RU" sz="2400" dirty="0" smtClean="0"/>
              <a:t> 30</a:t>
            </a:r>
            <a:r>
              <a:rPr lang="ru-RU" sz="2400" baseline="30000" dirty="0" smtClean="0"/>
              <a:t>о</a:t>
            </a:r>
            <a:r>
              <a:rPr lang="ru-RU" sz="2400" dirty="0" smtClean="0"/>
              <a:t>; 2) с крупным зубом, у которых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algn="just"/>
            <a:r>
              <a:rPr lang="en-US" dirty="0" smtClean="0"/>
              <a:t>                        . </a:t>
            </a:r>
            <a:r>
              <a:rPr lang="ru-RU" sz="2400" dirty="0" smtClean="0"/>
              <a:t>Концевые фрезы бывают с цилиндрическим и с коническим хвостовиками. Для устранения вибраций в процессе резания зубья у фрез расположены по окружности с неравномерным шагом.</a:t>
            </a:r>
            <a:r>
              <a:rPr lang="en-US" sz="2400" dirty="0" smtClean="0"/>
              <a:t> </a:t>
            </a:r>
            <a:r>
              <a:rPr lang="ru-RU" sz="2400" dirty="0" smtClean="0"/>
              <a:t>Например, для </a:t>
            </a:r>
            <a:r>
              <a:rPr lang="ru-RU" sz="2400" dirty="0" err="1" smtClean="0"/>
              <a:t>трехзубой</a:t>
            </a:r>
            <a:r>
              <a:rPr lang="ru-RU" sz="2400" dirty="0" smtClean="0"/>
              <a:t> фрезы:</a:t>
            </a:r>
            <a:r>
              <a:rPr lang="en-US" sz="2400" dirty="0" smtClean="0"/>
              <a:t>          </a:t>
            </a:r>
          </a:p>
          <a:p>
            <a:pPr algn="just"/>
            <a:r>
              <a:rPr lang="en-US" sz="2400" dirty="0" smtClean="0"/>
              <a:t>       </a:t>
            </a:r>
            <a:r>
              <a:rPr lang="ru-RU" sz="2400" dirty="0" smtClean="0"/>
              <a:t>110</a:t>
            </a:r>
            <a:r>
              <a:rPr lang="ru-RU" sz="2400" baseline="30000" dirty="0" smtClean="0"/>
              <a:t>о</a:t>
            </a:r>
            <a:r>
              <a:rPr lang="ru-RU" sz="2400" dirty="0" smtClean="0"/>
              <a:t>;</a:t>
            </a:r>
            <a:r>
              <a:rPr lang="en-US" sz="2400" dirty="0" smtClean="0"/>
              <a:t>      </a:t>
            </a:r>
            <a:r>
              <a:rPr lang="ru-RU" sz="2400" dirty="0" smtClean="0"/>
              <a:t>123</a:t>
            </a:r>
            <a:r>
              <a:rPr lang="ru-RU" sz="2400" baseline="30000" dirty="0" smtClean="0"/>
              <a:t>о   </a:t>
            </a:r>
            <a:r>
              <a:rPr lang="ru-RU" sz="2400" dirty="0" smtClean="0"/>
              <a:t>и</a:t>
            </a:r>
            <a:r>
              <a:rPr lang="en-US" sz="2400" dirty="0" smtClean="0"/>
              <a:t>         </a:t>
            </a:r>
            <a:r>
              <a:rPr lang="ru-RU" sz="2400" dirty="0" smtClean="0"/>
              <a:t>127</a:t>
            </a:r>
            <a:r>
              <a:rPr lang="ru-RU" sz="2400" baseline="30000" dirty="0" smtClean="0"/>
              <a:t>о</a:t>
            </a:r>
            <a:r>
              <a:rPr lang="ru-RU" sz="2400" dirty="0" smtClean="0"/>
              <a:t>. Фрезы изготавливаются из высококачественных быстрорежущих сталей. Наряду с быстрорежущими фрезами получили распространение и твердосплавные концевые фрезы.</a:t>
            </a:r>
          </a:p>
          <a:p>
            <a:pPr algn="just"/>
            <a:r>
              <a:rPr lang="ru-RU" sz="2400" dirty="0" smtClean="0"/>
              <a:t>Процесс торцового и концевого фрезерования заготовок характеризуется теми же самыми параметрами, что и другие виды фрезерования, а именно: скоростью резания, подачей, глубиной резания, шириной фрезерования, углом контакта фрезы с заготовкой, толщиной и шириной среза (рис. </a:t>
            </a:r>
            <a:r>
              <a:rPr lang="en-US" sz="2400" dirty="0" smtClean="0"/>
              <a:t>12</a:t>
            </a:r>
            <a:r>
              <a:rPr lang="ru-RU" sz="2400" dirty="0" smtClean="0"/>
              <a:t> и </a:t>
            </a:r>
            <a:r>
              <a:rPr lang="en-US" sz="2400" dirty="0" smtClean="0"/>
              <a:t>13</a:t>
            </a:r>
            <a:r>
              <a:rPr lang="ru-RU" sz="2400" dirty="0" smtClean="0"/>
              <a:t>).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2357422" y="714356"/>
          <a:ext cx="428628" cy="21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9" name="Формула" r:id="rId3" imgW="266400" imgH="139680" progId="Equation.3">
                  <p:embed/>
                </p:oleObj>
              </mc:Choice>
              <mc:Fallback>
                <p:oleObj name="Формула" r:id="rId3" imgW="266400" imgH="139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714356"/>
                        <a:ext cx="428628" cy="219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857356" y="1357298"/>
          <a:ext cx="785818" cy="298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0" name="Формула" r:id="rId5" imgW="672808" imgH="253890" progId="Equation.3">
                  <p:embed/>
                </p:oleObj>
              </mc:Choice>
              <mc:Fallback>
                <p:oleObj name="Формула" r:id="rId5" imgW="672808" imgH="25389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1357298"/>
                        <a:ext cx="785818" cy="2988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3500430" y="1428736"/>
          <a:ext cx="571504" cy="29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1" name="Формула" r:id="rId7" imgW="266400" imgH="139680" progId="Equation.3">
                  <p:embed/>
                </p:oleObj>
              </mc:Choice>
              <mc:Fallback>
                <p:oleObj name="Формула" r:id="rId7" imgW="26640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1428736"/>
                        <a:ext cx="571504" cy="292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28596" y="1743210"/>
          <a:ext cx="1066801" cy="31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2" name="Формула" r:id="rId9" imgW="927100" imgH="279400" progId="Equation.3">
                  <p:embed/>
                </p:oleObj>
              </mc:Choice>
              <mc:Fallback>
                <p:oleObj name="Формула" r:id="rId9" imgW="927100" imgH="279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743210"/>
                        <a:ext cx="1066801" cy="318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285720" y="3214686"/>
          <a:ext cx="495131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3" name="Формула" r:id="rId11" imgW="393359" imgH="266469" progId="Equation.3">
                  <p:embed/>
                </p:oleObj>
              </mc:Choice>
              <mc:Fallback>
                <p:oleObj name="Формула" r:id="rId11" imgW="393359" imgH="26646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214686"/>
                        <a:ext cx="495131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1500166" y="3214686"/>
          <a:ext cx="53136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4" name="Формула" r:id="rId13" imgW="418918" imgH="266584" progId="Equation.3">
                  <p:embed/>
                </p:oleObj>
              </mc:Choice>
              <mc:Fallback>
                <p:oleObj name="Формула" r:id="rId13" imgW="418918" imgH="266584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214686"/>
                        <a:ext cx="53136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72" name="Object 12"/>
          <p:cNvGraphicFramePr>
            <a:graphicFrameLocks noChangeAspect="1"/>
          </p:cNvGraphicFramePr>
          <p:nvPr/>
        </p:nvGraphicFramePr>
        <p:xfrm>
          <a:off x="3643306" y="3214686"/>
          <a:ext cx="500066" cy="33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5" name="Формула" r:id="rId15" imgW="406224" imgH="279279" progId="Equation.3">
                  <p:embed/>
                </p:oleObj>
              </mc:Choice>
              <mc:Fallback>
                <p:oleObj name="Формула" r:id="rId15" imgW="406224" imgH="279279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214686"/>
                        <a:ext cx="500066" cy="337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42844" y="428604"/>
          <a:ext cx="5378223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r:id="rId3" imgW="3936167" imgH="2090844" progId="CorelPhotoPaint.Image.7">
                  <p:embed/>
                </p:oleObj>
              </mc:Choice>
              <mc:Fallback>
                <p:oleObj r:id="rId3" imgW="3936167" imgH="2090844" progId="CorelPhotoPaint.Image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428604"/>
                        <a:ext cx="5378223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6000760" y="138062"/>
          <a:ext cx="2428892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r:id="rId5" imgW="2278095" imgH="4091775" progId="CorelPhotoPaint.Image.7">
                  <p:embed/>
                </p:oleObj>
              </mc:Choice>
              <mc:Fallback>
                <p:oleObj r:id="rId5" imgW="2278095" imgH="4091775" progId="CorelPhotoPaint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38062"/>
                        <a:ext cx="2428892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33575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Рис. 12. Элементы режима резания при работе торцовой</a:t>
            </a:r>
            <a:r>
              <a:rPr lang="en-US" dirty="0" smtClean="0"/>
              <a:t> </a:t>
            </a:r>
            <a:r>
              <a:rPr lang="ru-RU" dirty="0" smtClean="0"/>
              <a:t>фрезой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572008"/>
            <a:ext cx="2809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13. Элементы режима</a:t>
            </a:r>
          </a:p>
          <a:p>
            <a:pPr algn="ctr"/>
            <a:r>
              <a:rPr lang="ru-RU" dirty="0" smtClean="0"/>
              <a:t>резания при работе </a:t>
            </a:r>
          </a:p>
          <a:p>
            <a:pPr algn="ctr"/>
            <a:r>
              <a:rPr lang="ru-RU" dirty="0" smtClean="0"/>
              <a:t>концевой фрезой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14818"/>
            <a:ext cx="5114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Скорость резания и значения подач </a:t>
            </a:r>
          </a:p>
          <a:p>
            <a:r>
              <a:rPr lang="ru-RU" sz="2400" dirty="0" smtClean="0"/>
              <a:t>определяются по тем же формулам, </a:t>
            </a:r>
          </a:p>
          <a:p>
            <a:r>
              <a:rPr lang="ru-RU" sz="2400" dirty="0" smtClean="0"/>
              <a:t>что и для процесса цилиндрического </a:t>
            </a:r>
          </a:p>
          <a:p>
            <a:r>
              <a:rPr lang="ru-RU" sz="2400" dirty="0" smtClean="0"/>
              <a:t>фрезерования.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7182" y="3354764"/>
            <a:ext cx="18473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6215082"/>
            <a:ext cx="51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51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8" y="19486"/>
            <a:ext cx="90730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Цилиндрическое фрезерование. </a:t>
            </a:r>
            <a:endParaRPr lang="ru-RU" sz="2400" b="1" dirty="0" smtClean="0"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</a:rPr>
              <a:t>Геометрия </a:t>
            </a:r>
            <a:r>
              <a:rPr lang="ru-RU" sz="2400" b="1" dirty="0">
                <a:ea typeface="Times New Roman" panose="02020603050405020304" pitchFamily="18" charset="0"/>
              </a:rPr>
              <a:t>цилиндрической фрезы и параметры сечения среза при фрезеровании </a:t>
            </a:r>
            <a:r>
              <a:rPr lang="ru-RU" sz="2400" b="1" dirty="0" smtClean="0">
                <a:ea typeface="Times New Roman" panose="02020603050405020304" pitchFamily="18" charset="0"/>
              </a:rPr>
              <a:t>цилиндрическими </a:t>
            </a:r>
            <a:r>
              <a:rPr lang="ru-RU" sz="2400" b="1" dirty="0">
                <a:ea typeface="Times New Roman" panose="02020603050405020304" pitchFamily="18" charset="0"/>
              </a:rPr>
              <a:t>фрезами с прямыми и винтовыми </a:t>
            </a:r>
            <a:r>
              <a:rPr lang="ru-RU" sz="2400" b="1" dirty="0" smtClean="0">
                <a:ea typeface="Times New Roman" panose="02020603050405020304" pitchFamily="18" charset="0"/>
              </a:rPr>
              <a:t>зубьями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/>
              <a:t>Цилиндрическое фрезерование предназначено для обработки плоских поверхностей заготовок и осуществляется на горизонтально-фрезерных или универсальных консольно-фрезерных станках. В качестве инструмента используются цилиндрические фрезы диаметром 40…200 мм, которые могут выполняться цельными и сборными как с </a:t>
            </a:r>
            <a:r>
              <a:rPr lang="ru-RU" sz="2400" dirty="0" smtClean="0"/>
              <a:t>прямыми             </a:t>
            </a:r>
            <a:r>
              <a:rPr lang="ru-RU" sz="2400" dirty="0"/>
              <a:t>, так и спиральными (рис. </a:t>
            </a:r>
            <a:r>
              <a:rPr lang="ru-RU" sz="2400" dirty="0" smtClean="0"/>
              <a:t>2,                    )</a:t>
            </a:r>
            <a:r>
              <a:rPr lang="ru-RU" sz="2400" dirty="0"/>
              <a:t> зубьями. Форма зуба у этих фрез – остроконечная. Основными параметрами, характеризующими цилиндрические фрезы, являются: наружный </a:t>
            </a:r>
            <a:r>
              <a:rPr lang="ru-RU" sz="2400" dirty="0" smtClean="0"/>
              <a:t>диаметр     </a:t>
            </a:r>
            <a:r>
              <a:rPr lang="ru-RU" sz="2400" dirty="0"/>
              <a:t>; диаметр под </a:t>
            </a:r>
            <a:r>
              <a:rPr lang="ru-RU" sz="2400" dirty="0" smtClean="0"/>
              <a:t>оправку    </a:t>
            </a:r>
            <a:r>
              <a:rPr lang="ru-RU" sz="2400" dirty="0"/>
              <a:t>; длина фрезы </a:t>
            </a:r>
            <a:r>
              <a:rPr lang="en-US" sz="2400" i="1" dirty="0" smtClean="0"/>
              <a:t>L</a:t>
            </a:r>
            <a:r>
              <a:rPr lang="en-US" sz="2400" dirty="0" smtClean="0"/>
              <a:t>;</a:t>
            </a:r>
            <a:r>
              <a:rPr lang="en-US" sz="2400" i="1" dirty="0" smtClean="0"/>
              <a:t> </a:t>
            </a:r>
            <a:r>
              <a:rPr lang="ru-RU" sz="2400" dirty="0"/>
              <a:t>число зубьев </a:t>
            </a:r>
            <a:r>
              <a:rPr lang="en-US" sz="2400" i="1" dirty="0" smtClean="0"/>
              <a:t>z</a:t>
            </a:r>
            <a:r>
              <a:rPr lang="en-US" sz="2400" dirty="0" smtClean="0"/>
              <a:t>; </a:t>
            </a:r>
            <a:r>
              <a:rPr lang="ru-RU" sz="2400" dirty="0"/>
              <a:t>угол наклона винтовой </a:t>
            </a:r>
            <a:r>
              <a:rPr lang="ru-RU" sz="2400" dirty="0" smtClean="0"/>
              <a:t>спирали</a:t>
            </a:r>
            <a:r>
              <a:rPr lang="en-US" sz="2400" dirty="0" smtClean="0"/>
              <a:t>     ;</a:t>
            </a:r>
            <a:r>
              <a:rPr lang="ru-RU" sz="2400" dirty="0"/>
              <a:t> </a:t>
            </a:r>
            <a:r>
              <a:rPr lang="ru-RU" sz="2400" dirty="0" smtClean="0"/>
              <a:t>нормальный,</a:t>
            </a:r>
            <a:r>
              <a:rPr lang="en-US" sz="2400" dirty="0" smtClean="0"/>
              <a:t> </a:t>
            </a:r>
            <a:r>
              <a:rPr lang="ru-RU" sz="2400" dirty="0" smtClean="0"/>
              <a:t>осевой</a:t>
            </a:r>
            <a:r>
              <a:rPr lang="en-US" sz="2400" dirty="0" smtClean="0"/>
              <a:t> </a:t>
            </a:r>
            <a:r>
              <a:rPr lang="ru-RU" sz="2400" dirty="0"/>
              <a:t>и окружной </a:t>
            </a:r>
            <a:r>
              <a:rPr lang="ru-RU" sz="2400" dirty="0" smtClean="0"/>
              <a:t>шаги.</a:t>
            </a:r>
            <a:endParaRPr lang="ru-RU" sz="2400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79876"/>
              </p:ext>
            </p:extLst>
          </p:nvPr>
        </p:nvGraphicFramePr>
        <p:xfrm>
          <a:off x="7236296" y="4005064"/>
          <a:ext cx="792088" cy="3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r:id="rId3" imgW="583693" imgH="266469" progId="Equation.3">
                  <p:embed/>
                </p:oleObj>
              </mc:Choice>
              <mc:Fallback>
                <p:oleObj r:id="rId3" imgW="583693" imgH="266469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005064"/>
                        <a:ext cx="792088" cy="3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944730"/>
              </p:ext>
            </p:extLst>
          </p:nvPr>
        </p:nvGraphicFramePr>
        <p:xfrm>
          <a:off x="2987824" y="4509120"/>
          <a:ext cx="1287761" cy="33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r:id="rId5" imgW="1028254" imgH="266584" progId="Equation.3">
                  <p:embed/>
                </p:oleObj>
              </mc:Choice>
              <mc:Fallback>
                <p:oleObj r:id="rId5" imgW="1028254" imgH="266584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509120"/>
                        <a:ext cx="1287761" cy="333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913721"/>
              </p:ext>
            </p:extLst>
          </p:nvPr>
        </p:nvGraphicFramePr>
        <p:xfrm>
          <a:off x="7344308" y="5445224"/>
          <a:ext cx="288032" cy="27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r:id="rId7" imgW="203112" imgH="190417" progId="Equation.3">
                  <p:embed/>
                </p:oleObj>
              </mc:Choice>
              <mc:Fallback>
                <p:oleObj r:id="rId7" imgW="203112" imgH="190417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308" y="5445224"/>
                        <a:ext cx="288032" cy="274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56505"/>
              </p:ext>
            </p:extLst>
          </p:nvPr>
        </p:nvGraphicFramePr>
        <p:xfrm>
          <a:off x="1979712" y="5805264"/>
          <a:ext cx="233933" cy="31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r:id="rId9" imgW="164885" imgH="215619" progId="Equation.3">
                  <p:embed/>
                </p:oleObj>
              </mc:Choice>
              <mc:Fallback>
                <p:oleObj r:id="rId9" imgW="164885" imgH="215619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805264"/>
                        <a:ext cx="233933" cy="316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69686"/>
              </p:ext>
            </p:extLst>
          </p:nvPr>
        </p:nvGraphicFramePr>
        <p:xfrm>
          <a:off x="2526718" y="6309320"/>
          <a:ext cx="317090" cy="28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r:id="rId11" imgW="177492" imgH="164814" progId="Equation.3">
                  <p:embed/>
                </p:oleObj>
              </mc:Choice>
              <mc:Fallback>
                <p:oleObj r:id="rId11" imgW="177492" imgH="164814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718" y="6309320"/>
                        <a:ext cx="317090" cy="28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1217"/>
              </p:ext>
            </p:extLst>
          </p:nvPr>
        </p:nvGraphicFramePr>
        <p:xfrm>
          <a:off x="251520" y="1036761"/>
          <a:ext cx="1966007" cy="49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r:id="rId3" imgW="1104900" imgH="279400" progId="Equation.3">
                  <p:embed/>
                </p:oleObj>
              </mc:Choice>
              <mc:Fallback>
                <p:oleObj r:id="rId3" imgW="1104900" imgH="2794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36761"/>
                        <a:ext cx="1966007" cy="491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18537"/>
              </p:ext>
            </p:extLst>
          </p:nvPr>
        </p:nvGraphicFramePr>
        <p:xfrm>
          <a:off x="2798739" y="1036480"/>
          <a:ext cx="1760340" cy="46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r:id="rId5" imgW="1040948" imgH="279279" progId="Equation.3">
                  <p:embed/>
                </p:oleObj>
              </mc:Choice>
              <mc:Fallback>
                <p:oleObj r:id="rId5" imgW="1040948" imgH="279279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39" y="1036480"/>
                        <a:ext cx="1760340" cy="468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76919"/>
              </p:ext>
            </p:extLst>
          </p:nvPr>
        </p:nvGraphicFramePr>
        <p:xfrm>
          <a:off x="5436095" y="836712"/>
          <a:ext cx="1152129" cy="84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r:id="rId7" imgW="634725" imgH="469696" progId="Equation.3">
                  <p:embed/>
                </p:oleObj>
              </mc:Choice>
              <mc:Fallback>
                <p:oleObj r:id="rId7" imgW="634725" imgH="469696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5" y="836712"/>
                        <a:ext cx="1152129" cy="842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219" y="48816"/>
            <a:ext cx="88517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Нормальный</a:t>
            </a:r>
            <a:r>
              <a:rPr lang="ru-RU" sz="2400" dirty="0"/>
              <a:t>,</a:t>
            </a:r>
            <a:r>
              <a:rPr lang="en-US" sz="2400" dirty="0"/>
              <a:t> </a:t>
            </a:r>
            <a:r>
              <a:rPr lang="ru-RU" sz="2400" dirty="0"/>
              <a:t>осевой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окружной </a:t>
            </a:r>
            <a:r>
              <a:rPr lang="ru-RU" sz="2400" dirty="0"/>
              <a:t>шаги</a:t>
            </a:r>
            <a:r>
              <a:rPr lang="ru-RU" sz="2400" dirty="0" smtClean="0"/>
              <a:t> определяются с помощью </a:t>
            </a:r>
          </a:p>
          <a:p>
            <a:r>
              <a:rPr lang="ru-RU" sz="2400" dirty="0" smtClean="0"/>
              <a:t>нижеприведенных зависимостей:</a:t>
            </a:r>
          </a:p>
          <a:p>
            <a:endParaRPr lang="ru-RU" sz="2400" dirty="0"/>
          </a:p>
          <a:p>
            <a:r>
              <a:rPr lang="ru-RU" sz="2400" dirty="0" smtClean="0"/>
              <a:t>                             ;                                  ;                              .</a:t>
            </a:r>
          </a:p>
          <a:p>
            <a:endParaRPr lang="ru-RU" sz="2400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527741" y="40712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4221088"/>
            <a:ext cx="3404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spc="100" dirty="0">
                <a:ea typeface="Times New Roman" panose="02020603050405020304" pitchFamily="18" charset="0"/>
              </a:rPr>
              <a:t>Рис. </a:t>
            </a:r>
            <a:r>
              <a:rPr lang="ru-RU" sz="2000" spc="100" dirty="0" smtClean="0">
                <a:ea typeface="Times New Roman" panose="02020603050405020304" pitchFamily="18" charset="0"/>
              </a:rPr>
              <a:t>2.</a:t>
            </a:r>
            <a:r>
              <a:rPr lang="ru-RU" sz="2000" i="1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Сборная цилиндрическая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фреза </a:t>
            </a:r>
            <a:r>
              <a:rPr lang="ru-RU" sz="2000" dirty="0">
                <a:ea typeface="Times New Roman" panose="02020603050405020304" pitchFamily="18" charset="0"/>
              </a:rPr>
              <a:t>с напаянными</a:t>
            </a:r>
          </a:p>
          <a:p>
            <a:pPr algn="ctr"/>
            <a:r>
              <a:rPr lang="ru-RU" sz="2000" dirty="0">
                <a:ea typeface="Times New Roman" panose="02020603050405020304" pitchFamily="18" charset="0"/>
              </a:rPr>
              <a:t> спиральными зубьями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400675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285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Times New Roman" panose="02020603050405020304" pitchFamily="18" charset="0"/>
              </a:rPr>
              <a:t>Число зубьев у цилиндрических фрез зависит от их наружного 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диаметра, вида технологической операции, конструкции фрез. 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В статической системе координат геометрию цилиндрической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фрезы рассматривают в двух плоскостях: главной секущей </a:t>
            </a:r>
          </a:p>
          <a:p>
            <a:pPr algn="just"/>
            <a:r>
              <a:rPr lang="ru-RU" sz="2400" dirty="0">
                <a:ea typeface="Times New Roman" panose="02020603050405020304" pitchFamily="18" charset="0"/>
              </a:rPr>
              <a:t>плоскости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400" dirty="0"/>
              <a:t>и плоскости, нормальной к режущей кромке </a:t>
            </a:r>
          </a:p>
          <a:p>
            <a:r>
              <a:rPr lang="ru-RU" sz="2400" dirty="0"/>
              <a:t>инструмента,              (см. рис. 2</a:t>
            </a:r>
            <a:r>
              <a:rPr lang="ru-RU" sz="2400" dirty="0" smtClean="0"/>
              <a:t>).</a:t>
            </a:r>
            <a:r>
              <a:rPr lang="ru-RU" sz="2400" dirty="0"/>
              <a:t> В главной секущей плоскости геометрия фрезы характеризуется </a:t>
            </a:r>
            <a:r>
              <a:rPr lang="ru-RU" sz="2400" dirty="0" smtClean="0"/>
              <a:t>передним    и задним     углами</a:t>
            </a:r>
            <a:r>
              <a:rPr lang="ru-RU" sz="2400" dirty="0"/>
              <a:t>, а в плоскости, нормальной к режущей кромке, соответственно углами </a:t>
            </a:r>
            <a:r>
              <a:rPr lang="ru-RU" sz="2400" dirty="0" smtClean="0"/>
              <a:t>     и       .</a:t>
            </a:r>
            <a:r>
              <a:rPr lang="ru-RU" sz="2400" dirty="0"/>
              <a:t> При этом наибольшее значение при резании имеет угол</a:t>
            </a:r>
            <a:r>
              <a:rPr lang="ru-RU" sz="2400" dirty="0" smtClean="0"/>
              <a:t>      </a:t>
            </a:r>
            <a:r>
              <a:rPr lang="ru-RU" sz="2400" dirty="0"/>
              <a:t>, так как он определяет величину зазора между задней поверхностью инструмента и поверхностью резания заготовки. В зависимости от условий фрезерования величины вышеуказанных углов целесообразно назначать в следующих пределах</a:t>
            </a:r>
            <a:r>
              <a:rPr lang="ru-RU" sz="2400" dirty="0" smtClean="0"/>
              <a:t>:                                ;                           .</a:t>
            </a:r>
          </a:p>
          <a:p>
            <a:r>
              <a:rPr lang="ru-RU" sz="2400" dirty="0"/>
              <a:t>Процесс фрезерования заготовок характеризуется следующими параметрами: скоростью резания, подачей, глубиной резания, шириной фрезерования, углом контакта фрезы с заготовкой, толщиной и шириной среза (рис. </a:t>
            </a:r>
            <a:r>
              <a:rPr lang="ru-RU" sz="2400" dirty="0" smtClean="0"/>
              <a:t>3).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726636"/>
              </p:ext>
            </p:extLst>
          </p:nvPr>
        </p:nvGraphicFramePr>
        <p:xfrm>
          <a:off x="1691680" y="1628800"/>
          <a:ext cx="878992" cy="39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r:id="rId3" imgW="622030" imgH="279279" progId="Equation.3">
                  <p:embed/>
                </p:oleObj>
              </mc:Choice>
              <mc:Fallback>
                <p:oleObj r:id="rId3" imgW="622030" imgH="279279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878992" cy="392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599331"/>
              </p:ext>
            </p:extLst>
          </p:nvPr>
        </p:nvGraphicFramePr>
        <p:xfrm>
          <a:off x="2051720" y="2020966"/>
          <a:ext cx="882487" cy="38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r:id="rId5" imgW="634725" imgH="279279" progId="Equation.3">
                  <p:embed/>
                </p:oleObj>
              </mc:Choice>
              <mc:Fallback>
                <p:oleObj r:id="rId5" imgW="634725" imgH="279279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020966"/>
                        <a:ext cx="882487" cy="381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75220"/>
              </p:ext>
            </p:extLst>
          </p:nvPr>
        </p:nvGraphicFramePr>
        <p:xfrm>
          <a:off x="6156176" y="2398385"/>
          <a:ext cx="288032" cy="37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2" r:id="rId7" imgW="152268" imgH="203024" progId="Equation.3">
                  <p:embed/>
                </p:oleObj>
              </mc:Choice>
              <mc:Fallback>
                <p:oleObj r:id="rId7" imgW="152268" imgH="203024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398385"/>
                        <a:ext cx="288032" cy="378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106632"/>
              </p:ext>
            </p:extLst>
          </p:nvPr>
        </p:nvGraphicFramePr>
        <p:xfrm>
          <a:off x="7653204" y="2437660"/>
          <a:ext cx="303172" cy="2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" r:id="rId9" imgW="177492" imgH="164814" progId="Equation.3">
                  <p:embed/>
                </p:oleObj>
              </mc:Choice>
              <mc:Fallback>
                <p:oleObj r:id="rId9" imgW="177492" imgH="164814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204" y="2437660"/>
                        <a:ext cx="303172" cy="271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45675"/>
              </p:ext>
            </p:extLst>
          </p:nvPr>
        </p:nvGraphicFramePr>
        <p:xfrm>
          <a:off x="1187624" y="3053958"/>
          <a:ext cx="360040" cy="43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" r:id="rId11" imgW="228600" imgH="279400" progId="Equation.3">
                  <p:embed/>
                </p:oleObj>
              </mc:Choice>
              <mc:Fallback>
                <p:oleObj r:id="rId11" imgW="228600" imgH="2794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53958"/>
                        <a:ext cx="360040" cy="435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784025"/>
              </p:ext>
            </p:extLst>
          </p:nvPr>
        </p:nvGraphicFramePr>
        <p:xfrm>
          <a:off x="1835696" y="3107492"/>
          <a:ext cx="371875" cy="39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5" r:id="rId13" imgW="253890" imgH="279279" progId="Equation.3">
                  <p:embed/>
                </p:oleObj>
              </mc:Choice>
              <mc:Fallback>
                <p:oleObj r:id="rId13" imgW="253890" imgH="279279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107492"/>
                        <a:ext cx="371875" cy="39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37034"/>
              </p:ext>
            </p:extLst>
          </p:nvPr>
        </p:nvGraphicFramePr>
        <p:xfrm>
          <a:off x="1704691" y="3489007"/>
          <a:ext cx="371875" cy="39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6" r:id="rId15" imgW="253890" imgH="279279" progId="Equation.3">
                  <p:embed/>
                </p:oleObj>
              </mc:Choice>
              <mc:Fallback>
                <p:oleObj r:id="rId15" imgW="253890" imgH="279279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691" y="3489007"/>
                        <a:ext cx="371875" cy="399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02816"/>
              </p:ext>
            </p:extLst>
          </p:nvPr>
        </p:nvGraphicFramePr>
        <p:xfrm>
          <a:off x="1654762" y="4974955"/>
          <a:ext cx="2034747" cy="38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7" r:id="rId16" imgW="1675673" imgH="317362" progId="Equation.3">
                  <p:embed/>
                </p:oleObj>
              </mc:Choice>
              <mc:Fallback>
                <p:oleObj r:id="rId16" imgW="1675673" imgH="317362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762" y="4974955"/>
                        <a:ext cx="2034747" cy="381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62323"/>
              </p:ext>
            </p:extLst>
          </p:nvPr>
        </p:nvGraphicFramePr>
        <p:xfrm>
          <a:off x="3995936" y="4974955"/>
          <a:ext cx="1722598" cy="38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8" r:id="rId18" imgW="1421783" imgH="317362" progId="Equation.3">
                  <p:embed/>
                </p:oleObj>
              </mc:Choice>
              <mc:Fallback>
                <p:oleObj r:id="rId18" imgW="1421783" imgH="317362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974955"/>
                        <a:ext cx="1722598" cy="381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619671" y="260648"/>
            <a:ext cx="113823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0932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режима резания при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цилиндрической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фрезы с прямыми зубьями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7687"/>
            <a:ext cx="5842024" cy="5548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7917"/>
            <a:ext cx="9193286" cy="667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ea typeface="Times New Roman" panose="02020603050405020304" pitchFamily="18" charset="0"/>
              </a:rPr>
              <a:t>Скорость резания при </a:t>
            </a:r>
            <a:r>
              <a:rPr lang="ru-RU" sz="2200" dirty="0" smtClean="0">
                <a:ea typeface="Times New Roman" panose="02020603050405020304" pitchFamily="18" charset="0"/>
              </a:rPr>
              <a:t>фрезеровании </a:t>
            </a:r>
            <a:r>
              <a:rPr lang="el-GR" sz="2200" dirty="0" smtClean="0">
                <a:ea typeface="Times New Roman" panose="02020603050405020304" pitchFamily="18" charset="0"/>
              </a:rPr>
              <a:t>υ</a:t>
            </a:r>
            <a:r>
              <a:rPr lang="ru-RU" sz="2200" dirty="0" smtClean="0">
                <a:ea typeface="Times New Roman" panose="02020603050405020304" pitchFamily="18" charset="0"/>
              </a:rPr>
              <a:t> </a:t>
            </a:r>
            <a:r>
              <a:rPr lang="ru-RU" sz="2200" dirty="0"/>
              <a:t>(м/мин) определяется по </a:t>
            </a:r>
            <a:r>
              <a:rPr lang="ru-RU" sz="2200" dirty="0" smtClean="0"/>
              <a:t>формуле:</a:t>
            </a:r>
          </a:p>
          <a:p>
            <a:r>
              <a:rPr lang="ru-RU" sz="2200" dirty="0" smtClean="0"/>
              <a:t> </a:t>
            </a:r>
            <a:r>
              <a:rPr lang="ru-RU" sz="2200" dirty="0" smtClean="0">
                <a:ea typeface="Times New Roman" panose="02020603050405020304" pitchFamily="18" charset="0"/>
              </a:rPr>
              <a:t> 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                    , где </a:t>
            </a:r>
            <a:r>
              <a:rPr lang="en-US" sz="2200" i="1" dirty="0" smtClean="0"/>
              <a:t>D</a:t>
            </a:r>
            <a:r>
              <a:rPr lang="en-US" sz="2200" dirty="0" smtClean="0"/>
              <a:t> - </a:t>
            </a:r>
            <a:r>
              <a:rPr lang="ru-RU" sz="2400" dirty="0" smtClean="0"/>
              <a:t>наружный </a:t>
            </a:r>
            <a:r>
              <a:rPr lang="ru-RU" sz="2400" dirty="0"/>
              <a:t>диаметр фрезы, мм; </a:t>
            </a:r>
            <a:r>
              <a:rPr lang="ru-RU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- </a:t>
            </a:r>
            <a:r>
              <a:rPr lang="ru-RU" sz="2400" dirty="0"/>
              <a:t>частота </a:t>
            </a:r>
            <a:endParaRPr lang="en-US" sz="2400" dirty="0" smtClean="0"/>
          </a:p>
          <a:p>
            <a:r>
              <a:rPr lang="en-US" sz="2400" dirty="0" smtClean="0"/>
              <a:t>                      </a:t>
            </a:r>
            <a:r>
              <a:rPr lang="ru-RU" sz="2400" dirty="0" smtClean="0"/>
              <a:t>вращения </a:t>
            </a:r>
            <a:r>
              <a:rPr lang="ru-RU" sz="2400" dirty="0"/>
              <a:t>фрезы, об/мин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При фрезеровании различают три вида подач: минутную </a:t>
            </a:r>
            <a:r>
              <a:rPr lang="en-US" sz="2400" i="1" dirty="0" smtClean="0"/>
              <a:t>S</a:t>
            </a:r>
            <a:r>
              <a:rPr lang="en-US" sz="1600" i="1" dirty="0" smtClean="0"/>
              <a:t>m</a:t>
            </a:r>
            <a:r>
              <a:rPr lang="en-US" sz="1600" dirty="0" smtClean="0"/>
              <a:t> </a:t>
            </a:r>
          </a:p>
          <a:p>
            <a:r>
              <a:rPr lang="ru-RU" sz="2400" dirty="0" smtClean="0"/>
              <a:t>(мм/мин</a:t>
            </a:r>
            <a:r>
              <a:rPr lang="ru-RU" sz="2400" dirty="0"/>
              <a:t>);  подачу  на один  оборот фрезы </a:t>
            </a:r>
            <a:r>
              <a:rPr lang="en-US" sz="2400" i="1" dirty="0" smtClean="0"/>
              <a:t>S</a:t>
            </a:r>
            <a:r>
              <a:rPr lang="en-US" i="1" dirty="0" smtClean="0"/>
              <a:t>o</a:t>
            </a:r>
            <a:r>
              <a:rPr lang="ru-RU" sz="2400" dirty="0"/>
              <a:t> (мм/об); подачу на </a:t>
            </a:r>
            <a:endParaRPr lang="en-US" sz="2400" dirty="0" smtClean="0"/>
          </a:p>
          <a:p>
            <a:r>
              <a:rPr lang="ru-RU" sz="2400" dirty="0" smtClean="0"/>
              <a:t>один </a:t>
            </a:r>
            <a:r>
              <a:rPr lang="ru-RU" sz="2400" dirty="0"/>
              <a:t>зуб </a:t>
            </a:r>
            <a:r>
              <a:rPr lang="ru-RU" sz="2400" dirty="0" smtClean="0"/>
              <a:t>фрезы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</a:t>
            </a:r>
            <a:r>
              <a:rPr lang="en-US" i="1" dirty="0" err="1" smtClean="0"/>
              <a:t>z</a:t>
            </a:r>
            <a:r>
              <a:rPr lang="ru-RU" sz="2400" dirty="0" smtClean="0"/>
              <a:t> </a:t>
            </a:r>
            <a:r>
              <a:rPr lang="ru-RU" sz="2400" dirty="0"/>
              <a:t>(мм/зуб). Минутная подача определяет величину </a:t>
            </a:r>
            <a:endParaRPr lang="en-US" sz="2400" dirty="0" smtClean="0"/>
          </a:p>
          <a:p>
            <a:r>
              <a:rPr lang="ru-RU" sz="2400" dirty="0" smtClean="0"/>
              <a:t>относительного </a:t>
            </a:r>
            <a:r>
              <a:rPr lang="ru-RU" sz="2400" dirty="0"/>
              <a:t>перемещения фрезы и заготовки за одну минуту. </a:t>
            </a:r>
            <a:endParaRPr lang="en-US" sz="2400" dirty="0" smtClean="0"/>
          </a:p>
          <a:p>
            <a:r>
              <a:rPr lang="ru-RU" sz="2400" dirty="0" smtClean="0"/>
              <a:t>Подача </a:t>
            </a:r>
            <a:r>
              <a:rPr lang="ru-RU" sz="2400" dirty="0"/>
              <a:t>на один оборот фрезы – величина относительного </a:t>
            </a:r>
            <a:endParaRPr lang="en-US" sz="2400" dirty="0" smtClean="0"/>
          </a:p>
          <a:p>
            <a:r>
              <a:rPr lang="ru-RU" sz="2400" dirty="0" smtClean="0"/>
              <a:t>перемещения </a:t>
            </a:r>
            <a:r>
              <a:rPr lang="ru-RU" sz="2400" dirty="0"/>
              <a:t>фрезы и заготовки за один оборот</a:t>
            </a:r>
            <a:r>
              <a:rPr lang="ru-RU" sz="2400" dirty="0" smtClean="0"/>
              <a:t>:</a:t>
            </a:r>
            <a:r>
              <a:rPr lang="en-US" sz="2400" dirty="0" smtClean="0"/>
              <a:t>               . </a:t>
            </a:r>
            <a:r>
              <a:rPr lang="ru-RU" sz="2400" dirty="0"/>
              <a:t>Подача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один зуб фрезы определяет величину относительного </a:t>
            </a:r>
            <a:endParaRPr lang="en-US" sz="2400" dirty="0" smtClean="0"/>
          </a:p>
          <a:p>
            <a:r>
              <a:rPr lang="ru-RU" sz="2400" dirty="0" smtClean="0"/>
              <a:t>перемещения </a:t>
            </a:r>
            <a:r>
              <a:rPr lang="ru-RU" sz="2400" dirty="0"/>
              <a:t>фрезы и заготовки при повороте фрезы на один </a:t>
            </a:r>
            <a:endParaRPr lang="en-US" sz="2400" dirty="0" smtClean="0"/>
          </a:p>
          <a:p>
            <a:r>
              <a:rPr lang="ru-RU" sz="2400" dirty="0" smtClean="0"/>
              <a:t>угловой </a:t>
            </a:r>
            <a:r>
              <a:rPr lang="ru-RU" sz="2400" dirty="0"/>
              <a:t>шаг: </a:t>
            </a:r>
            <a:r>
              <a:rPr lang="en-US" sz="2400" dirty="0" smtClean="0"/>
              <a:t>                          .</a:t>
            </a:r>
          </a:p>
          <a:p>
            <a:endParaRPr lang="en-US" sz="2400" dirty="0"/>
          </a:p>
          <a:p>
            <a:pPr algn="just"/>
            <a:r>
              <a:rPr lang="ru-RU" sz="2400" dirty="0"/>
              <a:t>На практике обычно пользуются всеми видами подач, причем </a:t>
            </a:r>
            <a:endParaRPr lang="en-US" sz="2400" dirty="0" smtClean="0"/>
          </a:p>
          <a:p>
            <a:r>
              <a:rPr lang="ru-RU" sz="2400" dirty="0" smtClean="0"/>
              <a:t>подача </a:t>
            </a:r>
            <a:r>
              <a:rPr lang="ru-RU" sz="2400" dirty="0"/>
              <a:t>на зуб характеризует интенсивность нагрузки зуба, а, </a:t>
            </a:r>
            <a:endParaRPr lang="en-US" sz="2400" dirty="0" smtClean="0"/>
          </a:p>
          <a:p>
            <a:r>
              <a:rPr lang="ru-RU" sz="2400" dirty="0" smtClean="0"/>
              <a:t>следовательно</a:t>
            </a:r>
            <a:r>
              <a:rPr lang="ru-RU" sz="2400" dirty="0"/>
              <a:t>, и стойкость фрезы.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13663"/>
              </p:ext>
            </p:extLst>
          </p:nvPr>
        </p:nvGraphicFramePr>
        <p:xfrm>
          <a:off x="251520" y="692696"/>
          <a:ext cx="1067192" cy="68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r:id="rId3" imgW="723586" imgH="469696" progId="Equation.3">
                  <p:embed/>
                </p:oleObj>
              </mc:Choice>
              <mc:Fallback>
                <p:oleObj r:id="rId3" imgW="723586" imgH="469696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92696"/>
                        <a:ext cx="1067192" cy="688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3399"/>
              </p:ext>
            </p:extLst>
          </p:nvPr>
        </p:nvGraphicFramePr>
        <p:xfrm>
          <a:off x="6588224" y="3356992"/>
          <a:ext cx="936104" cy="67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r:id="rId5" imgW="685502" imgH="495085" progId="Equation.3">
                  <p:embed/>
                </p:oleObj>
              </mc:Choice>
              <mc:Fallback>
                <p:oleObj r:id="rId5" imgW="685502" imgH="495085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356992"/>
                        <a:ext cx="936104" cy="67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43131"/>
              </p:ext>
            </p:extLst>
          </p:nvPr>
        </p:nvGraphicFramePr>
        <p:xfrm>
          <a:off x="1835696" y="4797152"/>
          <a:ext cx="1728192" cy="74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r:id="rId7" imgW="1079500" imgH="469900" progId="Equation.3">
                  <p:embed/>
                </p:oleObj>
              </mc:Choice>
              <mc:Fallback>
                <p:oleObj r:id="rId7" imgW="1079500" imgH="4699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797152"/>
                        <a:ext cx="1728192" cy="749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280297" cy="6740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</a:rPr>
              <a:t>Глубина </a:t>
            </a:r>
            <a:r>
              <a:rPr lang="ru-RU" sz="2400" dirty="0" smtClean="0">
                <a:ea typeface="Times New Roman" panose="02020603050405020304" pitchFamily="18" charset="0"/>
              </a:rPr>
              <a:t>резания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i="1" dirty="0" smtClean="0">
                <a:ea typeface="Times New Roman" panose="02020603050405020304" pitchFamily="18" charset="0"/>
              </a:rPr>
              <a:t>t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ru-RU" sz="2400" dirty="0" smtClean="0"/>
              <a:t>(мм</a:t>
            </a:r>
            <a:r>
              <a:rPr lang="ru-RU" sz="2400" dirty="0"/>
              <a:t>) при фрезеровании определяется не так, как </a:t>
            </a:r>
            <a:endParaRPr lang="en-US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точении, сверлении и других видах обработки. Здесь глубина </a:t>
            </a:r>
            <a:endParaRPr lang="en-US" sz="2400" dirty="0" smtClean="0"/>
          </a:p>
          <a:p>
            <a:r>
              <a:rPr lang="ru-RU" sz="2400" dirty="0" smtClean="0"/>
              <a:t>резания </a:t>
            </a:r>
            <a:r>
              <a:rPr lang="ru-RU" sz="2400" dirty="0"/>
              <a:t>– это величина слоя материала, срезаемого зубом фрезы </a:t>
            </a:r>
            <a:endParaRPr lang="en-US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длине дуги резания, измеренная в направлении, </a:t>
            </a:r>
            <a:endParaRPr lang="en-US" sz="2400" dirty="0" smtClean="0"/>
          </a:p>
          <a:p>
            <a:r>
              <a:rPr lang="ru-RU" sz="2400" dirty="0" smtClean="0"/>
              <a:t>перпендикулярном </a:t>
            </a:r>
            <a:r>
              <a:rPr lang="ru-RU" sz="2400" dirty="0"/>
              <a:t>к оси вращения фрезы.</a:t>
            </a:r>
          </a:p>
          <a:p>
            <a:r>
              <a:rPr lang="ru-RU" sz="2400" dirty="0"/>
              <a:t>Ширина </a:t>
            </a:r>
            <a:r>
              <a:rPr lang="ru-RU" sz="2400" dirty="0" smtClean="0"/>
              <a:t>фрезерования</a:t>
            </a:r>
            <a:r>
              <a:rPr lang="en-US" sz="2400" dirty="0" smtClean="0"/>
              <a:t> 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ru-RU" sz="2400" dirty="0"/>
              <a:t>(мм) – ширина обрабатываемой </a:t>
            </a:r>
            <a:endParaRPr lang="en-US" sz="2400" dirty="0" smtClean="0"/>
          </a:p>
          <a:p>
            <a:r>
              <a:rPr lang="ru-RU" sz="2400" dirty="0" smtClean="0"/>
              <a:t>поверхности </a:t>
            </a:r>
            <a:r>
              <a:rPr lang="ru-RU" sz="2400" dirty="0"/>
              <a:t>в направлении, параллельном оси вращения фрезы. </a:t>
            </a:r>
          </a:p>
          <a:p>
            <a:r>
              <a:rPr lang="ru-RU" sz="2400" dirty="0"/>
              <a:t>Угол контакта </a:t>
            </a:r>
            <a:r>
              <a:rPr lang="en-US" sz="2400" dirty="0" smtClean="0"/>
              <a:t>     </a:t>
            </a:r>
            <a:r>
              <a:rPr lang="ru-RU" sz="2400" dirty="0" smtClean="0"/>
              <a:t>– </a:t>
            </a:r>
            <a:r>
              <a:rPr lang="ru-RU" sz="2400" dirty="0"/>
              <a:t>центральный угол, соответствующий дуге </a:t>
            </a:r>
            <a:endParaRPr lang="en-US" sz="2400" dirty="0" smtClean="0"/>
          </a:p>
          <a:p>
            <a:r>
              <a:rPr lang="ru-RU" sz="2400" dirty="0" smtClean="0"/>
              <a:t>соприкосновения </a:t>
            </a:r>
            <a:r>
              <a:rPr lang="ru-RU" sz="2400" dirty="0"/>
              <a:t>фрезы с заготовкой. Для цилиндрических фрез </a:t>
            </a:r>
            <a:endParaRPr lang="en-US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см. рис. </a:t>
            </a:r>
            <a:r>
              <a:rPr lang="en-US" sz="2400" dirty="0" smtClean="0"/>
              <a:t>3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,                                 .</a:t>
            </a:r>
          </a:p>
          <a:p>
            <a:endParaRPr lang="en-US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выражение справедливо также для дисковых и концевых фрез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Толщина срезаемого слоя </a:t>
            </a:r>
            <a:r>
              <a:rPr lang="en-US" sz="2400" dirty="0" smtClean="0"/>
              <a:t>   </a:t>
            </a:r>
            <a:r>
              <a:rPr lang="ru-RU" sz="2400" dirty="0"/>
              <a:t>– величина переменная. В момент </a:t>
            </a:r>
            <a:r>
              <a:rPr lang="ru-RU" sz="2400" dirty="0" smtClean="0"/>
              <a:t>входа </a:t>
            </a:r>
            <a:endParaRPr lang="en-US" sz="2400" dirty="0" smtClean="0"/>
          </a:p>
          <a:p>
            <a:r>
              <a:rPr lang="ru-RU" sz="2400" dirty="0" smtClean="0"/>
              <a:t>зуба </a:t>
            </a:r>
            <a:r>
              <a:rPr lang="ru-RU" sz="2400" dirty="0"/>
              <a:t>фрезы в контакт с обрабатываемой заготовкой </a:t>
            </a:r>
            <a:r>
              <a:rPr lang="en-US" sz="2400" dirty="0" smtClean="0"/>
              <a:t>                </a:t>
            </a:r>
            <a:r>
              <a:rPr lang="ru-RU" sz="2400" dirty="0" smtClean="0"/>
              <a:t>, </a:t>
            </a:r>
            <a:r>
              <a:rPr lang="ru-RU" sz="2400" dirty="0"/>
              <a:t>а при </a:t>
            </a:r>
            <a:endParaRPr lang="en-US" sz="2400" dirty="0" smtClean="0"/>
          </a:p>
          <a:p>
            <a:r>
              <a:rPr lang="ru-RU" sz="2400" dirty="0" smtClean="0"/>
              <a:t>выходе </a:t>
            </a:r>
            <a:r>
              <a:rPr lang="ru-RU" sz="2400" dirty="0"/>
              <a:t>зуба из контакта</a:t>
            </a:r>
            <a:r>
              <a:rPr lang="en-US" sz="2400" dirty="0" smtClean="0"/>
              <a:t>   </a:t>
            </a:r>
          </a:p>
          <a:p>
            <a:endParaRPr lang="ru-RU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600377"/>
              </p:ext>
            </p:extLst>
          </p:nvPr>
        </p:nvGraphicFramePr>
        <p:xfrm>
          <a:off x="1907704" y="2708920"/>
          <a:ext cx="273932" cy="28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9" r:id="rId3" imgW="190417" imgH="203112" progId="Equation.3">
                  <p:embed/>
                </p:oleObj>
              </mc:Choice>
              <mc:Fallback>
                <p:oleObj r:id="rId3" imgW="190417" imgH="203112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708920"/>
                        <a:ext cx="273932" cy="287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61575"/>
              </p:ext>
            </p:extLst>
          </p:nvPr>
        </p:nvGraphicFramePr>
        <p:xfrm>
          <a:off x="539552" y="3937670"/>
          <a:ext cx="2484618" cy="71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r:id="rId5" imgW="1816100" imgH="520700" progId="Equation.3">
                  <p:embed/>
                </p:oleObj>
              </mc:Choice>
              <mc:Fallback>
                <p:oleObj r:id="rId5" imgW="1816100" imgH="5207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37670"/>
                        <a:ext cx="2484618" cy="715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6457"/>
              </p:ext>
            </p:extLst>
          </p:nvPr>
        </p:nvGraphicFramePr>
        <p:xfrm>
          <a:off x="3419872" y="3928348"/>
          <a:ext cx="2016224" cy="72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1" r:id="rId7" imgW="1459866" imgH="520474" progId="Equation.3">
                  <p:embed/>
                </p:oleObj>
              </mc:Choice>
              <mc:Fallback>
                <p:oleObj r:id="rId7" imgW="1459866" imgH="520474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928348"/>
                        <a:ext cx="2016224" cy="72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10608"/>
              </p:ext>
            </p:extLst>
          </p:nvPr>
        </p:nvGraphicFramePr>
        <p:xfrm>
          <a:off x="6948263" y="5589239"/>
          <a:ext cx="1008113" cy="38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r:id="rId9" imgW="799753" imgH="304668" progId="Equation.3">
                  <p:embed/>
                </p:oleObj>
              </mc:Choice>
              <mc:Fallback>
                <p:oleObj r:id="rId9" imgW="799753" imgH="304668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3" y="5589239"/>
                        <a:ext cx="1008113" cy="384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017893"/>
              </p:ext>
            </p:extLst>
          </p:nvPr>
        </p:nvGraphicFramePr>
        <p:xfrm>
          <a:off x="3516808" y="6017904"/>
          <a:ext cx="4859260" cy="72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r:id="rId11" imgW="3835400" imgH="571500" progId="Equation.3">
                  <p:embed/>
                </p:oleObj>
              </mc:Choice>
              <mc:Fallback>
                <p:oleObj r:id="rId11" imgW="3835400" imgH="5715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808" y="6017904"/>
                        <a:ext cx="4859260" cy="72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9249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9249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</a:rPr>
              <a:t>Толщина среза для фрезы с винтовыми зубьями подсчитывается по той же формуле, что и для прямозубой фрезы, и не зависит от угла наклона зуба </a:t>
            </a:r>
            <a:r>
              <a:rPr lang="en-US" sz="2400" dirty="0" smtClean="0">
                <a:ea typeface="Times New Roman" panose="02020603050405020304" pitchFamily="18" charset="0"/>
              </a:rPr>
              <a:t>     .</a:t>
            </a:r>
          </a:p>
          <a:p>
            <a:r>
              <a:rPr lang="ru-RU" sz="2400" dirty="0"/>
              <a:t>Ширина среза </a:t>
            </a:r>
            <a:r>
              <a:rPr lang="en-US" sz="2400" dirty="0" smtClean="0"/>
              <a:t>      </a:t>
            </a:r>
            <a:r>
              <a:rPr lang="ru-RU" sz="2400" dirty="0" smtClean="0"/>
              <a:t>– </a:t>
            </a:r>
            <a:r>
              <a:rPr lang="ru-RU" sz="2400" dirty="0"/>
              <a:t>длина соприкосновения режущей кромки зуба с обрабатываемой заготовкой. Для прямозубой фрезы ширина среза равна ширине фрезерования, т.е. </a:t>
            </a:r>
            <a:r>
              <a:rPr lang="en-US" sz="2400" dirty="0" smtClean="0"/>
              <a:t>            . </a:t>
            </a:r>
            <a:r>
              <a:rPr lang="ru-RU" sz="2400" dirty="0"/>
              <a:t>(см. рис. </a:t>
            </a:r>
            <a:r>
              <a:rPr lang="en-US" sz="2400" dirty="0" smtClean="0"/>
              <a:t>3</a:t>
            </a:r>
            <a:r>
              <a:rPr lang="ru-RU" sz="2400" dirty="0" smtClean="0"/>
              <a:t>); </a:t>
            </a:r>
            <a:r>
              <a:rPr lang="ru-RU" sz="2400" dirty="0"/>
              <a:t>при работе цилиндрической фрезой с винтовыми зубьями ширина срезаемого слоя, снимаемого каждым зубом, изменяется от </a:t>
            </a:r>
            <a:r>
              <a:rPr lang="en-US" sz="2400" dirty="0" smtClean="0"/>
              <a:t>                </a:t>
            </a:r>
            <a:r>
              <a:rPr lang="ru-RU" sz="2400" dirty="0" smtClean="0"/>
              <a:t>до</a:t>
            </a:r>
            <a:r>
              <a:rPr lang="en-US" sz="2400" dirty="0" smtClean="0"/>
              <a:t>                     .</a:t>
            </a:r>
          </a:p>
          <a:p>
            <a:r>
              <a:rPr lang="ru-RU" sz="2400" dirty="0"/>
              <a:t>Максимальная площадь поперечного сечения среза для одного зуба прямозубой фрезы равно </a:t>
            </a:r>
            <a:r>
              <a:rPr lang="en-US" sz="2400" dirty="0" smtClean="0"/>
              <a:t>                                          . </a:t>
            </a:r>
            <a:r>
              <a:rPr lang="ru-RU" sz="2400" dirty="0"/>
              <a:t>При участии в работе нескольких зубьев суммарная площадь среза определится по </a:t>
            </a:r>
            <a:r>
              <a:rPr lang="ru-RU" sz="2400" dirty="0" smtClean="0"/>
              <a:t>формуле</a:t>
            </a:r>
            <a:r>
              <a:rPr lang="en-US" sz="2400" dirty="0"/>
              <a:t>:</a:t>
            </a:r>
            <a:endParaRPr lang="ru-RU" sz="2400" dirty="0"/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ru-RU" sz="2400" dirty="0" smtClean="0"/>
              <a:t>где</a:t>
            </a:r>
            <a:r>
              <a:rPr lang="en-US" sz="2400" dirty="0" smtClean="0"/>
              <a:t> m </a:t>
            </a:r>
            <a:r>
              <a:rPr lang="ru-RU" sz="2400" dirty="0"/>
              <a:t>- число зубьев фрезы, находящихся в контакте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При работе прямозубой цилиндрической фрезой число зубьев, находящихся в контакте с заготовкой, можно определить </a:t>
            </a:r>
            <a:r>
              <a:rPr lang="ru-RU" sz="2400" dirty="0" smtClean="0"/>
              <a:t>по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20904"/>
              </p:ext>
            </p:extLst>
          </p:nvPr>
        </p:nvGraphicFramePr>
        <p:xfrm>
          <a:off x="2627784" y="1050666"/>
          <a:ext cx="288033" cy="2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r:id="rId3" imgW="177492" imgH="164814" progId="Equation.3">
                  <p:embed/>
                </p:oleObj>
              </mc:Choice>
              <mc:Fallback>
                <p:oleObj r:id="rId3" imgW="177492" imgH="164814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050666"/>
                        <a:ext cx="288033" cy="25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527611"/>
              </p:ext>
            </p:extLst>
          </p:nvPr>
        </p:nvGraphicFramePr>
        <p:xfrm>
          <a:off x="2123728" y="1351792"/>
          <a:ext cx="288032" cy="38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0" r:id="rId5" imgW="203024" imgH="266469" progId="Equation.3">
                  <p:embed/>
                </p:oleObj>
              </mc:Choice>
              <mc:Fallback>
                <p:oleObj r:id="rId5" imgW="203024" imgH="266469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51792"/>
                        <a:ext cx="288032" cy="384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03116"/>
              </p:ext>
            </p:extLst>
          </p:nvPr>
        </p:nvGraphicFramePr>
        <p:xfrm>
          <a:off x="6516216" y="2060848"/>
          <a:ext cx="81009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" r:id="rId7" imgW="596641" imgH="266584" progId="Equation.3">
                  <p:embed/>
                </p:oleObj>
              </mc:Choice>
              <mc:Fallback>
                <p:oleObj r:id="rId7" imgW="596641" imgH="266584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060848"/>
                        <a:ext cx="81009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9367"/>
              </p:ext>
            </p:extLst>
          </p:nvPr>
        </p:nvGraphicFramePr>
        <p:xfrm>
          <a:off x="2125242" y="3164393"/>
          <a:ext cx="1006598" cy="33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" r:id="rId9" imgW="787058" imgH="266584" progId="Equation.3">
                  <p:embed/>
                </p:oleObj>
              </mc:Choice>
              <mc:Fallback>
                <p:oleObj r:id="rId9" imgW="787058" imgH="266584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242" y="3164393"/>
                        <a:ext cx="1006598" cy="33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7662"/>
              </p:ext>
            </p:extLst>
          </p:nvPr>
        </p:nvGraphicFramePr>
        <p:xfrm>
          <a:off x="3635896" y="3068960"/>
          <a:ext cx="1296144" cy="56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3" r:id="rId11" imgW="1079500" imgH="469900" progId="Equation.3">
                  <p:embed/>
                </p:oleObj>
              </mc:Choice>
              <mc:Fallback>
                <p:oleObj r:id="rId11" imgW="1079500" imgH="4699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068960"/>
                        <a:ext cx="1296144" cy="562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035"/>
              </p:ext>
            </p:extLst>
          </p:nvPr>
        </p:nvGraphicFramePr>
        <p:xfrm>
          <a:off x="4211960" y="3871600"/>
          <a:ext cx="2880263" cy="3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" r:id="rId13" imgW="2273300" imgH="279400" progId="Equation.3">
                  <p:embed/>
                </p:oleObj>
              </mc:Choice>
              <mc:Fallback>
                <p:oleObj r:id="rId13" imgW="2273300" imgH="2794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871600"/>
                        <a:ext cx="2880263" cy="34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06151"/>
              </p:ext>
            </p:extLst>
          </p:nvPr>
        </p:nvGraphicFramePr>
        <p:xfrm>
          <a:off x="1259631" y="4932526"/>
          <a:ext cx="6001639" cy="81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" r:id="rId15" imgW="4508500" imgH="609600" progId="Equation.3">
                  <p:embed/>
                </p:oleObj>
              </mc:Choice>
              <mc:Fallback>
                <p:oleObj r:id="rId15" imgW="4508500" imgH="6096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1" y="4932526"/>
                        <a:ext cx="6001639" cy="812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2363</Words>
  <Application>Microsoft Office PowerPoint</Application>
  <PresentationFormat>Экран (4:3)</PresentationFormat>
  <Paragraphs>164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Microsoft Equation 3.0</vt:lpstr>
      <vt:lpstr>Формула</vt:lpstr>
      <vt:lpstr>CorelPhotoPaint.Image.7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Кинематика металлорежущих станков</dc:title>
  <dc:creator>Alex</dc:creator>
  <cp:lastModifiedBy>User_PC</cp:lastModifiedBy>
  <cp:revision>185</cp:revision>
  <dcterms:created xsi:type="dcterms:W3CDTF">2020-10-02T05:01:56Z</dcterms:created>
  <dcterms:modified xsi:type="dcterms:W3CDTF">2023-12-22T07:11:56Z</dcterms:modified>
</cp:coreProperties>
</file>