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306" r:id="rId3"/>
    <p:sldId id="307" r:id="rId4"/>
    <p:sldId id="308" r:id="rId5"/>
    <p:sldId id="309" r:id="rId6"/>
    <p:sldId id="310" r:id="rId7"/>
    <p:sldId id="311" r:id="rId8"/>
    <p:sldId id="313" r:id="rId9"/>
    <p:sldId id="312" r:id="rId10"/>
    <p:sldId id="314" r:id="rId11"/>
    <p:sldId id="315" r:id="rId12"/>
    <p:sldId id="324" r:id="rId13"/>
    <p:sldId id="316" r:id="rId14"/>
    <p:sldId id="318" r:id="rId15"/>
    <p:sldId id="317" r:id="rId16"/>
    <p:sldId id="319" r:id="rId17"/>
    <p:sldId id="320" r:id="rId18"/>
    <p:sldId id="321" r:id="rId19"/>
    <p:sldId id="322" r:id="rId20"/>
    <p:sldId id="323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7" r:id="rId31"/>
    <p:sldId id="334" r:id="rId32"/>
    <p:sldId id="335" r:id="rId33"/>
    <p:sldId id="336" r:id="rId34"/>
    <p:sldId id="338" r:id="rId35"/>
    <p:sldId id="340" r:id="rId36"/>
    <p:sldId id="341" r:id="rId37"/>
    <p:sldId id="339" r:id="rId38"/>
    <p:sldId id="342" r:id="rId39"/>
    <p:sldId id="343" r:id="rId40"/>
    <p:sldId id="344" r:id="rId41"/>
    <p:sldId id="345" r:id="rId42"/>
    <p:sldId id="346" r:id="rId43"/>
    <p:sldId id="348" r:id="rId44"/>
    <p:sldId id="347" r:id="rId45"/>
    <p:sldId id="349" r:id="rId46"/>
    <p:sldId id="350" r:id="rId47"/>
    <p:sldId id="351" r:id="rId48"/>
    <p:sldId id="356" r:id="rId49"/>
    <p:sldId id="352" r:id="rId50"/>
    <p:sldId id="353" r:id="rId51"/>
    <p:sldId id="354" r:id="rId52"/>
    <p:sldId id="355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58" autoAdjust="0"/>
  </p:normalViewPr>
  <p:slideViewPr>
    <p:cSldViewPr>
      <p:cViewPr varScale="1">
        <p:scale>
          <a:sx n="102" d="100"/>
          <a:sy n="102" d="100"/>
        </p:scale>
        <p:origin x="181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62943-3C40-4113-8ADA-45A3ADD3E424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D3F19-6288-4C78-AF37-57F2A148BA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E6F6E-E884-4F3D-8457-2FA97198FD11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0A203-CEC2-4503-A3FF-EA76DB1D1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1538" y="2000240"/>
            <a:ext cx="70723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АГРЕГАТЫ НАДДУВА ДВИГАТЕЛЕЙ ВНУТРЕННЕГО СГОРАНИЯ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</a:t>
            </a:r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Турбонаддува</a:t>
            </a:r>
            <a:endParaRPr lang="ru-RU" sz="3000" cap="all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4" name="Рисунок 13" descr="Турбодвигатели и компрессоры_Page_01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643050"/>
            <a:ext cx="4640580" cy="356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1142976" y="5214950"/>
            <a:ext cx="735811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Турбокомпрессор, разработанный Альфредом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Бюши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</a:t>
            </a:r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Турбонаддува</a:t>
            </a:r>
            <a:endParaRPr lang="ru-RU" sz="3000" cap="all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714488"/>
            <a:ext cx="5357850" cy="523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Соединение двух лопаточных машин на общем валу оказалось идеальным решением для двигателей малой мощности и привело к прорыву принципа наддува.</a:t>
            </a:r>
          </a:p>
          <a:p>
            <a:pPr marL="360000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в 1910г. развитием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турбонаддува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занялась фирма </a:t>
            </a:r>
            <a:r>
              <a:rPr lang="en-US" i="1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General Electric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под руководством </a:t>
            </a:r>
            <a:r>
              <a:rPr lang="ru-RU" i="1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Санфорда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Мосса</a:t>
            </a:r>
            <a:endParaRPr lang="ru-RU" dirty="0">
              <a:solidFill>
                <a:schemeClr val="tx2"/>
              </a:solidFill>
              <a:latin typeface="Arial Black" pitchFamily="34" charset="0"/>
              <a:cs typeface="Times New Roman" pitchFamily="18" charset="0"/>
            </a:endParaRPr>
          </a:p>
          <a:p>
            <a:pPr marL="360000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в 1917г. двигатель с турбонаддувом был впервые установлен на самолет коллегой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Бюши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Августом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Рато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endParaRPr lang="ru-RU" sz="1900" dirty="0">
              <a:latin typeface="Arial Black" pitchFamily="34" charset="0"/>
            </a:endParaRP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2" name="Рисунок 11" descr="Sanford Moss (1872 - 194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1857364"/>
            <a:ext cx="2347825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Auguste Camille Edmond RATEAU (1863-193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826" y="4071942"/>
            <a:ext cx="1710892" cy="1800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072198" y="3714753"/>
            <a:ext cx="24288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Санфорд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Мосс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5929330"/>
            <a:ext cx="24288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Август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Рато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</a:t>
            </a:r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Турбонаддува</a:t>
            </a:r>
            <a:endParaRPr lang="ru-RU" sz="3000" cap="all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1643050"/>
            <a:ext cx="45720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В 1924 г. Самолет </a:t>
            </a:r>
            <a:r>
              <a:rPr lang="en-US" i="1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LaPere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, оснащенный двигателем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Liberty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c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турбонаддувом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установил рекорд высоты полета 10092м. </a:t>
            </a:r>
          </a:p>
          <a:p>
            <a:endParaRPr lang="ru-RU" dirty="0"/>
          </a:p>
        </p:txBody>
      </p:sp>
      <p:pic>
        <p:nvPicPr>
          <p:cNvPr id="15" name="Рисунок 14" descr="LePere LUSAC-1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643050"/>
            <a:ext cx="300039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5786446" y="6215082"/>
            <a:ext cx="24288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Самолет </a:t>
            </a:r>
            <a:r>
              <a:rPr lang="en-US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LaPere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3000372"/>
            <a:ext cx="507209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К 1924г. в составе ВВС Франции были две эскадрильи самолетов оснащенных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турбонагнетателями</a:t>
            </a:r>
            <a:endParaRPr lang="ru-RU" dirty="0">
              <a:solidFill>
                <a:schemeClr val="tx2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4286256"/>
            <a:ext cx="800105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Повсеместное оснащение авиационных двигателей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турбонагнетателями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началось во время Второй Мировой Войны (1939-1945).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</a:t>
            </a:r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Турбонаддува</a:t>
            </a:r>
            <a:endParaRPr lang="ru-RU" sz="3000" cap="all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643050"/>
            <a:ext cx="7643866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В 1923г. началось производство коммерческих турбокомпрессоров фирмой </a:t>
            </a:r>
            <a:r>
              <a:rPr lang="en-US" i="1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Brown Bowery and </a:t>
            </a:r>
            <a:r>
              <a:rPr lang="en-US" i="1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Cie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. для наземных силовых установок.</a:t>
            </a: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3" name="Рисунок 12" descr="Безымянный2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496"/>
            <a:ext cx="7200000" cy="228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85786" y="5143512"/>
            <a:ext cx="7643866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В 1938г. На швейцарском заводе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Sauer 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стали оснащать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турбонаддувом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двигатели грузовых автомобилей. </a:t>
            </a: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</a:t>
            </a:r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Турбонаддува</a:t>
            </a:r>
            <a:endParaRPr lang="ru-RU" sz="3000" cap="all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643050"/>
            <a:ext cx="7643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Несмотря на очевидные достоинства наддува как в отношении мощности, так и экономичности его путь до широкого применения занял более 50 лет.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Причины этого:</a:t>
            </a:r>
          </a:p>
          <a:p>
            <a:pPr marL="54000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Отсутствие конструкционных материалов способных выдержать температуру 1000С и частоту вращения в десятки тысяч оборотов в минуту.</a:t>
            </a:r>
          </a:p>
          <a:p>
            <a:pPr marL="54000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Недостаточный уровень технологий того времени. </a:t>
            </a: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Развитие наддува в авиации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786" y="1687354"/>
            <a:ext cx="7643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Большой толчок в развитии наддува дало быстрое развитие авиации в годы Первой мировой войны (1914-1918).</a:t>
            </a: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" name="Рисунок 9" descr="P10002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786058"/>
            <a:ext cx="3425676" cy="257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929190" y="5429264"/>
            <a:ext cx="364333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Рядный двигатель водяного охлаждения </a:t>
            </a:r>
          </a:p>
          <a:p>
            <a:pPr algn="ctr"/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Daimler </a:t>
            </a:r>
            <a:r>
              <a:rPr lang="en-US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DIIIa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 (1917)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3" name="Рисунок 12" descr="TheRingmast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786058"/>
            <a:ext cx="432000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Развитие наддува в авиации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472" y="1687354"/>
            <a:ext cx="8143932" cy="4978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2000" dirty="0">
                <a:solidFill>
                  <a:schemeClr val="tx2"/>
                </a:solidFill>
                <a:latin typeface="Arial Black" pitchFamily="34" charset="0"/>
              </a:rPr>
              <a:t>Причины успеха наддува в авиации: 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Падение плотности воздуха с высотой полета (на высоте 5400м плотность снижается вдвое). По этой причине без наддува получить большую мощность на авиационном двигателе нельзя;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Снижение с высотой температуры воздуха, что снижает термические нагрузки и уменьшает вероятность детонационного горения;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Винтовая характеристика авиационного двигателя более благоприятна с точки зрения детонации топлива;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Использование более качественных и дорогих сортов топлива.</a:t>
            </a: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Развитие наддува в авиации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472" y="1687354"/>
            <a:ext cx="7786742" cy="4285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Авиационные двигатели с наддувом времен Первой мировой войны были бензиновыми и имели механический наддув.</a:t>
            </a: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Их производили на фирмах:</a:t>
            </a:r>
          </a:p>
          <a:p>
            <a:pPr marL="54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«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Даймлер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»;</a:t>
            </a:r>
          </a:p>
          <a:p>
            <a:pPr marL="54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«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Испано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Сюиза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»;</a:t>
            </a:r>
          </a:p>
          <a:p>
            <a:pPr marL="54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«Фиат»;</a:t>
            </a:r>
          </a:p>
          <a:p>
            <a:pPr marL="54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«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Рено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» и др.</a:t>
            </a: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sz="2000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282" y="1071546"/>
            <a:ext cx="8643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Расцвет механического наддува на автомобилях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472" y="2000240"/>
            <a:ext cx="77867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20е годы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XX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века авиационный опыт был перенесен на серийные автомобили. </a:t>
            </a: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sz="2000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" name="Рисунок 9" descr="P101098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714620"/>
            <a:ext cx="4357243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Патрахальцев НН Наддув ДВС_Page_01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2571744"/>
            <a:ext cx="2358333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857224" y="5929330"/>
            <a:ext cx="7786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«Мерседес </a:t>
            </a:r>
            <a:r>
              <a:rPr lang="ru-RU" sz="15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10/40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 (</a:t>
            </a:r>
            <a:r>
              <a:rPr lang="ru-RU" sz="15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1923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 – первый серийный легковой автомобиль, оснащенный механическим нагнетателем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00760" y="4714884"/>
            <a:ext cx="264320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Шиберный компрессор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Уиттинга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позволил поднять мощность с 40 до 65 л.с.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Расцвет механического наддува на автомобилях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910" y="2214554"/>
            <a:ext cx="807249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«Звездой» наддува в 20-30 годы стал компрессор типа «Рут».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Особенности компрессоров «Рут»: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роторы компрессора работают с зазорами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не требуется смазка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пониженный шум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меньший износ</a:t>
            </a: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7" name="Рисунок 16" descr="Патрахальцев НН Наддув ДВС_Page_00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643314"/>
            <a:ext cx="2784618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642910" y="4786322"/>
            <a:ext cx="478634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Компрессор «Рут» применялся кратковременно на высоких режимах работы двигателя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2071678"/>
            <a:ext cx="785818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Лекция №1 </a:t>
            </a:r>
          </a:p>
          <a:p>
            <a:pPr algn="ctr"/>
            <a: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История изобретения </a:t>
            </a:r>
          </a:p>
          <a:p>
            <a:pPr algn="ctr"/>
            <a: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и развития наддува двигателей внутреннего сгорания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Расцвет механического наддува на автомобилях</a:t>
            </a:r>
          </a:p>
        </p:txBody>
      </p:sp>
      <p:pic>
        <p:nvPicPr>
          <p:cNvPr id="7" name="Рисунок 6" descr="P101099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000240"/>
            <a:ext cx="4816467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42910" y="5572140"/>
            <a:ext cx="8215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Двигатель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M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836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1924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), оснащенный компрессором «Рут» и устанавливавшийся на автомобилях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Mercedes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15/70/100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PS 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[7,1 л, 200л.с., 3200 об/мин]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Расцвет механического наддува на автомобилях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0100" y="5572140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Гоночный автомобиль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Bentley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(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1929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), оснащенный нагнетателем типа «Рут» </a:t>
            </a:r>
          </a:p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(его корпус хорошо виден между фарами)</a:t>
            </a:r>
          </a:p>
        </p:txBody>
      </p:sp>
      <p:pic>
        <p:nvPicPr>
          <p:cNvPr id="12" name="Рисунок 11" descr="800px-1929_Bentley_front_34_righ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000240"/>
            <a:ext cx="5189613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механический наддув в Авиации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034" y="5572140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Штурмовик Ил-2 (1943) и его двигатель АМ-35</a:t>
            </a:r>
          </a:p>
        </p:txBody>
      </p:sp>
      <p:pic>
        <p:nvPicPr>
          <p:cNvPr id="13" name="Рисунок 30" descr="Ил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857364"/>
            <a:ext cx="4695385" cy="1470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144" descr="IL2_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357562"/>
            <a:ext cx="4748334" cy="19174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448" descr="АМ-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2357430"/>
            <a:ext cx="3278748" cy="2508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механический наддув в Авиации</a:t>
            </a:r>
          </a:p>
        </p:txBody>
      </p:sp>
      <p:pic>
        <p:nvPicPr>
          <p:cNvPr id="12" name="Рисунок 1119" descr="667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571612"/>
            <a:ext cx="4487390" cy="18829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4" descr="Pag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571612"/>
            <a:ext cx="3357586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00034" y="3429000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Истребитель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Bf-109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(194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 и его двигатель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DB-605</a:t>
            </a:r>
            <a:endParaRPr lang="ru-RU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8" name="Рисунок 1134" descr="Спи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3786190"/>
            <a:ext cx="3798865" cy="22710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133" descr="Мерлин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786190"/>
            <a:ext cx="3714776" cy="2214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500034" y="6000768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Истребитель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Spitfire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(194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 и его двигатель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RR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«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Merlin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механический наддув в Авиации</a:t>
            </a:r>
          </a:p>
        </p:txBody>
      </p:sp>
      <p:pic>
        <p:nvPicPr>
          <p:cNvPr id="17" name="Рисунок 16" descr="P100024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714488"/>
            <a:ext cx="4647474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500034" y="5715016"/>
            <a:ext cx="8358214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Центробежный нагнетатель звездообразного двигателя воздушного охлаждения </a:t>
            </a:r>
            <a:r>
              <a:rPr lang="en-US" sz="15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BMW</a:t>
            </a:r>
            <a:r>
              <a:rPr lang="ru-RU" sz="15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 805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(1943)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в</a:t>
            </a:r>
            <a:r>
              <a:rPr lang="en-US" sz="3000" cap="all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Море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910" y="1643050"/>
            <a:ext cx="55721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1923г.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турбонаддув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был применен на германских теплоходах «</a:t>
            </a:r>
            <a:r>
              <a:rPr lang="en-US" i="1" dirty="0">
                <a:solidFill>
                  <a:schemeClr val="tx2"/>
                </a:solidFill>
                <a:latin typeface="Arial Black" pitchFamily="34" charset="0"/>
              </a:rPr>
              <a:t>Danzig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» и «</a:t>
            </a:r>
            <a:r>
              <a:rPr lang="en-US" i="1" dirty="0" err="1">
                <a:solidFill>
                  <a:schemeClr val="tx2"/>
                </a:solidFill>
                <a:latin typeface="Arial Black" pitchFamily="34" charset="0"/>
              </a:rPr>
              <a:t>Prussen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»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Мощность дизельных двигателей возросла с 1750 до 2500 л.с.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2" name="Рисунок 11" descr="Турбодвигатели и компрессоры_Page_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1643050"/>
            <a:ext cx="2571360" cy="2160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500694" y="3786190"/>
            <a:ext cx="341032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Турбонагнетатель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корабля</a:t>
            </a:r>
          </a:p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«</a:t>
            </a:r>
            <a:r>
              <a:rPr lang="ru-RU" sz="15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Preussen</a:t>
            </a:r>
            <a:r>
              <a:rPr lang="ru-RU" dirty="0"/>
              <a:t>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00464" y="4357694"/>
            <a:ext cx="5143536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1924г. Немецкий спасательный буксир «</a:t>
            </a:r>
            <a:r>
              <a:rPr lang="en-US" i="1" dirty="0" err="1">
                <a:solidFill>
                  <a:schemeClr val="tx2"/>
                </a:solidFill>
                <a:latin typeface="Arial Black" pitchFamily="34" charset="0"/>
              </a:rPr>
              <a:t>Seefalke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» был оснащен двумя нагнетателями с электроприводами. 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Мощность дизельных двигателей возросла с 900 до 1200 л.с.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5" name="Рисунок 14" descr="seefalke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571876"/>
            <a:ext cx="3429024" cy="237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214414" y="6000768"/>
            <a:ext cx="219919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Буксир «</a:t>
            </a:r>
            <a:r>
              <a:rPr lang="en-US" sz="15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Seefalke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в</a:t>
            </a:r>
            <a:r>
              <a:rPr lang="en-US" sz="3000" cap="all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Море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910" y="1643050"/>
            <a:ext cx="457203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Наддув применялся на дизелях подводных лодок: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На советских лодках 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</a:rPr>
              <a:t>С-1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и 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</a:rPr>
              <a:t>С-2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применялись дизели </a:t>
            </a:r>
            <a:r>
              <a:rPr lang="en-US" i="1" dirty="0">
                <a:solidFill>
                  <a:schemeClr val="tx2"/>
                </a:solidFill>
                <a:latin typeface="Arial Black" pitchFamily="34" charset="0"/>
              </a:rPr>
              <a:t>M6V49/48</a:t>
            </a: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14942" y="3786190"/>
            <a:ext cx="341032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Подводная лодка С-56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5929330"/>
            <a:ext cx="394691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Турбонагнетатель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немецкой </a:t>
            </a:r>
          </a:p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подводной лодки 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XXI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серии (1944)</a:t>
            </a:r>
          </a:p>
        </p:txBody>
      </p:sp>
      <p:pic>
        <p:nvPicPr>
          <p:cNvPr id="17" name="Рисунок 16" descr="С-5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643050"/>
            <a:ext cx="3630144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5000628" y="4214818"/>
            <a:ext cx="4572032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Другие лодки серии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</a:rPr>
              <a:t> С 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имели советские дизели 1Д с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турбонаддлвом</a:t>
            </a:r>
            <a:endParaRPr lang="ru-RU" i="1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9" name="Рисунок 18" descr="P104009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071810"/>
            <a:ext cx="333408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1439" y="1089052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на железной дороге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0100" y="1643050"/>
            <a:ext cx="73581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Наддув для тепловозов на железной дороге был впервые применен в 1913 году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1927 г. на швейцарских тепловозах был впервые применен турбонаддув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С 1935 г. 1400 сильные дизели с наддувом стали устанавливаться на локомотивах немецкой железной дороги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На железных дорогах СССР первыми тепловозами с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турбонаддувом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стали американские локомотивы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ALCO (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серия Да), поставленные по ленд-лизу в 1944.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1948 появился первый советский тепловоз с турбонаддувом ТЭ-1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на железной дороге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85852" y="5429264"/>
            <a:ext cx="32147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Тепловоз серии Да</a:t>
            </a:r>
          </a:p>
        </p:txBody>
      </p:sp>
      <p:pic>
        <p:nvPicPr>
          <p:cNvPr id="12" name="Рисунок 1145" descr="book0186_000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643050"/>
            <a:ext cx="4385972" cy="36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146" descr="tem-1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643050"/>
            <a:ext cx="3214710" cy="18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148" descr="book0030_0001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429000"/>
            <a:ext cx="3025170" cy="19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4786314" y="5429264"/>
            <a:ext cx="32147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Тепловоз ТЭ-1 и его двигатель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В авиации во время второй мировой войны</a:t>
            </a:r>
          </a:p>
        </p:txBody>
      </p:sp>
      <p:pic>
        <p:nvPicPr>
          <p:cNvPr id="13" name="Рисунок 1126" descr="P38_03_a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7" y="2071678"/>
            <a:ext cx="3159385" cy="19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128" descr="1_Consolidated-B-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3286124"/>
            <a:ext cx="3070966" cy="19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136" descr="image003.jpg"/>
          <p:cNvPicPr>
            <a:picLocks noChangeAspect="1" noChangeArrowheads="1"/>
          </p:cNvPicPr>
          <p:nvPr/>
        </p:nvPicPr>
        <p:blipFill>
          <a:blip r:embed="rId5"/>
          <a:srcRect b="18182"/>
          <a:stretch>
            <a:fillRect/>
          </a:stretch>
        </p:blipFill>
        <p:spPr bwMode="auto">
          <a:xfrm>
            <a:off x="5357818" y="2000240"/>
            <a:ext cx="3438503" cy="19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102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0" name="Прямоугольник 19"/>
          <p:cNvSpPr/>
          <p:nvPr/>
        </p:nvSpPr>
        <p:spPr>
          <a:xfrm>
            <a:off x="500034" y="4071942"/>
            <a:ext cx="32147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Р-38 «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Lightning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643570" y="3857628"/>
            <a:ext cx="32147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Пе-8</a:t>
            </a:r>
          </a:p>
        </p:txBody>
      </p:sp>
      <p:pic>
        <p:nvPicPr>
          <p:cNvPr id="23" name="Рисунок 22" descr="Р-47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4357694"/>
            <a:ext cx="3600000" cy="1815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143240" y="5286388"/>
            <a:ext cx="3214710" cy="32316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В-24 «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Liberator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</a:p>
        </p:txBody>
      </p:sp>
      <p:pic>
        <p:nvPicPr>
          <p:cNvPr id="24" name="Рисунок 23" descr="B17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4143380"/>
            <a:ext cx="2558415" cy="1975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1285852" y="6143644"/>
            <a:ext cx="27300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Р-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47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«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Thunderbolt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endParaRPr lang="ru-RU" sz="15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715008" y="6143644"/>
            <a:ext cx="300039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В-17 «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Fling Fortress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endParaRPr lang="ru-RU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24" y="1428736"/>
            <a:ext cx="7643866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Наддув ДВС имеет долгую и интересную историю.</a:t>
            </a:r>
          </a:p>
          <a:p>
            <a:pPr>
              <a:lnSpc>
                <a:spcPct val="150000"/>
              </a:lnSpc>
            </a:pPr>
            <a:endParaRPr lang="ru-RU" sz="1900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Идея зарядки цилиндра ДВС предварительно сжатым воздухом для увеличения мощности появилась в 80е годы </a:t>
            </a:r>
            <a:r>
              <a:rPr lang="en-US" sz="1900" dirty="0">
                <a:solidFill>
                  <a:schemeClr val="tx2"/>
                </a:solidFill>
                <a:latin typeface="Arial Black" pitchFamily="34" charset="0"/>
              </a:rPr>
              <a:t>XIX</a:t>
            </a: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 века. Т.е. наддув является ровесником первых автомобилей.</a:t>
            </a:r>
          </a:p>
          <a:p>
            <a:pPr>
              <a:lnSpc>
                <a:spcPct val="150000"/>
              </a:lnSpc>
            </a:pPr>
            <a:endParaRPr lang="ru-RU" sz="1900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За прошедшие с тех пор 120 лет было предложено огромное количество схем организации наддува и конструкций различных сжимающих устройств.</a:t>
            </a:r>
          </a:p>
          <a:p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В авиации во время второй мировой войны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0034" y="2143116"/>
            <a:ext cx="8215370" cy="445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Особенности организации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турбонаддува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времен Второй мировой: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Существовавшие материалы не выдерживали температуры выхлопных газов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Турбонагнетатели располагались достаточно далеко от двигателя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Выхлопные газы по пути к турбине охлаждались набегающим потоком или в теплообменниках</a:t>
            </a:r>
          </a:p>
          <a:p>
            <a:pPr marL="360000">
              <a:lnSpc>
                <a:spcPct val="125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В ряде конструкций для охлаждения выхлопных газов применялся воздух из-за нагнетателя, что отрицательно сказывалось на эффективности двигателя  </a:t>
            </a: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pic>
        <p:nvPicPr>
          <p:cNvPr id="14" name="Рисунок 5" descr="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3116"/>
            <a:ext cx="3956038" cy="28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4429124" y="2071678"/>
            <a:ext cx="4714876" cy="406265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– выхлопные патрубки двигателя;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 – теплообменник </a:t>
            </a:r>
            <a:r>
              <a:rPr lang="ru-RU" sz="12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наддувающего</a:t>
            </a:r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воздуха;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3 - масляный бак;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 –бак </a:t>
            </a:r>
            <a:r>
              <a:rPr lang="ru-RU" sz="12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гидросистемы</a:t>
            </a:r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5,7 – топливный бак;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6 – бак антифриза;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8 – масляный бак </a:t>
            </a:r>
            <a:r>
              <a:rPr lang="ru-RU" sz="12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турбонагнетателя</a:t>
            </a:r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9 –технологический люк;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10 - воздушный фильтр;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11 – подвод воздуха к фильтру;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12- </a:t>
            </a:r>
            <a:r>
              <a:rPr lang="ru-RU" sz="12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турбонагнетатель</a:t>
            </a:r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;</a:t>
            </a: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13 – выхлопная труба </a:t>
            </a:r>
            <a:r>
              <a:rPr lang="ru-RU" sz="12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турбонагнетателя</a:t>
            </a:r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14 – турбина;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15 – выхлопной коллектор;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16 – теплообменник;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17 – труба выхлопных газов;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18 - выхлоп двигателя;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19 – </a:t>
            </a:r>
            <a:r>
              <a:rPr lang="ru-RU" sz="12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воздухозаборник</a:t>
            </a:r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масляного радиатора; 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20 - масляный радиатор;</a:t>
            </a:r>
            <a:endParaRPr lang="en-US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2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21 – главный </a:t>
            </a:r>
            <a:r>
              <a:rPr lang="ru-RU" sz="12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воздухозаборник</a:t>
            </a:r>
            <a:endParaRPr lang="ru-RU" sz="12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57224" y="5072074"/>
            <a:ext cx="32147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Система наддува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Р-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47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«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Thunderbolt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В авиации во время второй мировой войны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1000108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В авиации во время второй мировой войны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14348" y="5929330"/>
            <a:ext cx="74295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Мотогондола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В-17 «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Fling Fortress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0" name="Рисунок 9" descr="B17 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643182"/>
            <a:ext cx="5345671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14282" y="1928802"/>
            <a:ext cx="8572560" cy="759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На В-17 для охлаждения выхлопных газов трубопровод к турбине проходил снаружи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мотогондолы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В авиации во время второй мировой войны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14348" y="5643578"/>
            <a:ext cx="77867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Турбокомпрессор фирмы </a:t>
            </a:r>
            <a:r>
              <a:rPr lang="en-US" sz="1500" i="1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Jumo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(Германия, </a:t>
            </a:r>
            <a:r>
              <a:rPr lang="ru-RU" sz="15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1944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), устанавливав­шийся на опытных экземплярах самолета </a:t>
            </a:r>
            <a:r>
              <a:rPr lang="en-US" sz="15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FW</a:t>
            </a:r>
            <a:r>
              <a:rPr lang="ru-RU" sz="15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-190</a:t>
            </a:r>
            <a:r>
              <a:rPr lang="en-US" sz="1500" i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D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3" name="Рисунок 12" descr="36"/>
          <p:cNvPicPr>
            <a:picLocks noChangeAspect="1"/>
          </p:cNvPicPr>
          <p:nvPr/>
        </p:nvPicPr>
        <p:blipFill>
          <a:blip r:embed="rId3"/>
          <a:srcRect b="59526"/>
          <a:stretch>
            <a:fillRect/>
          </a:stretch>
        </p:blipFill>
        <p:spPr bwMode="auto">
          <a:xfrm>
            <a:off x="2000232" y="2000240"/>
            <a:ext cx="5384694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В авиации во время второй мировой войны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472" y="2143116"/>
            <a:ext cx="8001056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Во время Второй мировой войны в США произвели турбонагнетателей больше чем во всем мире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Фирма </a:t>
            </a:r>
            <a:r>
              <a:rPr lang="en-US" i="1" dirty="0">
                <a:solidFill>
                  <a:schemeClr val="tx2"/>
                </a:solidFill>
                <a:latin typeface="Arial Black" pitchFamily="34" charset="0"/>
              </a:rPr>
              <a:t>General Electric 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выпускала несколько моделей турбонагнетателей мощностью от 20 до 90 л.с.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Фирма </a:t>
            </a:r>
            <a:r>
              <a:rPr lang="en-US" i="1" dirty="0">
                <a:solidFill>
                  <a:schemeClr val="tx2"/>
                </a:solidFill>
                <a:latin typeface="Arial Black" pitchFamily="34" charset="0"/>
              </a:rPr>
              <a:t>General Electric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достигала большого прогресса в области литья жаропрочных сплавов, аэродинамики радиальных турбин и центробежных компрессоров, уплотнения и смазки высокоскоростных подшипников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К 1952 году в США использовалось более 20000 двигателей с турбокомпрессорами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наддув В гоночном спорте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472" y="1643050"/>
            <a:ext cx="800105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До 60-х годов ХХ века в гоночном спорте царствовал механический наддув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Увеличение мощности сопровождалось ростом расхода топлива, который превосходил разумные пределы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 конце 50-х использование наддува ограничили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 1961 году использование наддува в автоспорте было запрещено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 1966 году было разрешено применение турбонаддува в «Формула 1»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 1970 году все двигатели гоночных автомобилей оснащались турбонаддувом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наддув В гоночном спорте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472" y="1643050"/>
            <a:ext cx="800105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 1977 на одном из этапов «Формула 1» победил болид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Renault 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оснащенный турбонаддувом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BMW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разработал двигатель мощностью 1000л.с. объемом 1,5 литра. Машины оснащенные им становились чемпионами «Формула 1» с 1983 по 1989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 1989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году двигатели с наддувом были запрещены окончательно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2" name="Рисунок 11" descr="800px-Renault_RS01_Arnoux_200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428868"/>
            <a:ext cx="5878101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472" y="2000240"/>
            <a:ext cx="80010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На серийных легковых автомобилях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турбонаддув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был применен в 1963 году фирмой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General Electric</a:t>
            </a: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2" name="Рисунок 180" descr="oldsmobile_jetfire_19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714620"/>
            <a:ext cx="3851526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1071538" y="4286256"/>
            <a:ext cx="67866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Oldsmobile </a:t>
            </a:r>
            <a:r>
              <a:rPr lang="en-US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Jetfire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и его двигатель </a:t>
            </a:r>
          </a:p>
        </p:txBody>
      </p:sp>
      <p:pic>
        <p:nvPicPr>
          <p:cNvPr id="14" name="Рисунок 182" descr="Chevrolet Corvair Monz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572008"/>
            <a:ext cx="2842291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1000100" y="6215082"/>
            <a:ext cx="314327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Chevrolet </a:t>
            </a:r>
            <a:r>
              <a:rPr lang="en-US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Corvair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 Monza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6" name="Рисунок 15" descr="oldsmobile_jetfire_turbo_rocket_motor_196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2714620"/>
            <a:ext cx="1627632" cy="162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071934" y="4611231"/>
            <a:ext cx="4929222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Автомобили не имели успеха из-за плохого характера срабатывания, плохой моментной кривой, большого расхода топлива и низкой надежности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07154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472" y="2000240"/>
            <a:ext cx="800105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70-80-е годы ХХ века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турбонаддув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начал стремительно развиваться на легковых автомобилях. Причины этого:</a:t>
            </a:r>
          </a:p>
          <a:p>
            <a:pPr marL="36000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Успехи в гоночном спорте</a:t>
            </a:r>
          </a:p>
          <a:p>
            <a:pPr marL="36000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Нефтяной кризис 1973</a:t>
            </a:r>
          </a:p>
          <a:p>
            <a:pPr marL="36000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Ужесточение экологических требований в 80-х годах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pic>
        <p:nvPicPr>
          <p:cNvPr id="12" name="Рисунок 11" descr="wp_bmw_e20_2002turbo_1973-1974_1024_0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857364"/>
            <a:ext cx="3871218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01_ENJIN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857364"/>
            <a:ext cx="4042211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57158" y="4643446"/>
            <a:ext cx="8429684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BMW 2002 Turbo (1973) –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Первый немецкий серийный легковой автомобиль с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турбонаддувом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и его двигатель.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solidFill>
                  <a:schemeClr val="tx2"/>
                </a:solidFill>
                <a:latin typeface="Arial Black" pitchFamily="34" charset="0"/>
              </a:rPr>
              <a:t>Мощность выросла – с 130 до 170 л.с., крутящего момента с 180 до 245 Нм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solidFill>
                  <a:schemeClr val="tx2"/>
                </a:solidFill>
                <a:latin typeface="Arial Black" pitchFamily="34" charset="0"/>
              </a:rPr>
              <a:t>Автомобиль не имел успеха из-за низкой надежности и энергетического кризиса 1973 г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наддува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57422" y="1857364"/>
            <a:ext cx="621510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Идею наддува ДВС предложил </a:t>
            </a:r>
            <a:r>
              <a:rPr lang="ru-RU" sz="1900" dirty="0" err="1">
                <a:solidFill>
                  <a:schemeClr val="tx2"/>
                </a:solidFill>
                <a:latin typeface="Arial Black" pitchFamily="34" charset="0"/>
              </a:rPr>
              <a:t>Готлиб</a:t>
            </a: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1900" dirty="0" err="1">
                <a:solidFill>
                  <a:schemeClr val="tx2"/>
                </a:solidFill>
                <a:latin typeface="Arial Black" pitchFamily="34" charset="0"/>
              </a:rPr>
              <a:t>Даймлер</a:t>
            </a: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 (1834-1900).</a:t>
            </a:r>
          </a:p>
          <a:p>
            <a:pPr>
              <a:lnSpc>
                <a:spcPct val="150000"/>
              </a:lnSpc>
            </a:pP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В 1885 году он получил патент </a:t>
            </a:r>
            <a:r>
              <a:rPr lang="en-US" sz="1900" i="1" dirty="0">
                <a:solidFill>
                  <a:schemeClr val="tx2"/>
                </a:solidFill>
                <a:latin typeface="Arial Black" pitchFamily="34" charset="0"/>
              </a:rPr>
              <a:t>DRP 34926</a:t>
            </a:r>
            <a:r>
              <a:rPr lang="ru-RU" sz="1900" i="1" dirty="0">
                <a:solidFill>
                  <a:schemeClr val="tx2"/>
                </a:solidFill>
                <a:latin typeface="Arial Black" pitchFamily="34" charset="0"/>
              </a:rPr>
              <a:t>.</a:t>
            </a: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2" name="Рисунок 11" descr="180px-Gottliebdaimler1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500174"/>
            <a:ext cx="1496290" cy="20781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</p:spPr>
      </p:pic>
      <p:pic>
        <p:nvPicPr>
          <p:cNvPr id="13" name="Рисунок 12" descr="Турбодвигатели и компрессоры_Page_00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3143248"/>
            <a:ext cx="3478911" cy="339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642910" y="3571876"/>
            <a:ext cx="50006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Система наддува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Даймлера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использовала принцип кривошипно-камерной продувки через клапан в головке поршня.</a:t>
            </a: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Опыты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Даймлера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оказались неудачными: </a:t>
            </a:r>
          </a:p>
          <a:p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Прирост мощности оказался незначительным, а сама система сложна и ненадежна.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7158" y="4643446"/>
            <a:ext cx="84296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BMW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745</a:t>
            </a:r>
            <a:r>
              <a:rPr lang="en-US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i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(198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 –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Новая попытка внедрения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турбонаддува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на автомобилях 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BMW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BMW 745i 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также не имел успеха</a:t>
            </a: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1986 фирма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BMW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отказалась от наддува бензиновых двигателей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0" name="Рисунок 9" descr="bmw_e23_745i_198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1857364"/>
            <a:ext cx="3602990" cy="268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786" y="4143380"/>
            <a:ext cx="37862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Porsche 911 (1973)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и его двигатель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(стрелками указано положение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турбонагнетателей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2" name="Рисунок 11" descr="PORSHE 9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857364"/>
            <a:ext cx="4680000" cy="226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porsche-911-turbo-engine.jpg"/>
          <p:cNvPicPr>
            <a:picLocks noChangeAspect="1"/>
          </p:cNvPicPr>
          <p:nvPr/>
        </p:nvPicPr>
        <p:blipFill>
          <a:blip r:embed="rId4"/>
          <a:srcRect t="7257"/>
          <a:stretch>
            <a:fillRect/>
          </a:stretch>
        </p:blipFill>
        <p:spPr bwMode="auto">
          <a:xfrm>
            <a:off x="5143504" y="1857364"/>
            <a:ext cx="3600000" cy="4231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1571604" y="4857760"/>
            <a:ext cx="214314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714744" y="4857760"/>
            <a:ext cx="1857388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786" y="5572140"/>
            <a:ext cx="7715304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Saab 99 Turbo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(1977)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–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Первый серийный автомобиль на котором удалось достигнуть надежной работы турбокомпрессора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5" name="Рисунок 14" descr="saab-99-turb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000240"/>
            <a:ext cx="5760000" cy="33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2910" y="5359513"/>
            <a:ext cx="7858180" cy="2996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Opel GM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(197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–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Гоночный автомобиль с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турбодизелем</a:t>
            </a:r>
            <a:endParaRPr lang="en-US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На соревновании автомобилей с дизельным двигателями </a:t>
            </a:r>
            <a:r>
              <a:rPr lang="en-US" dirty="0">
                <a:solidFill>
                  <a:schemeClr val="tx2"/>
                </a:solidFill>
                <a:latin typeface="Arial Black" pitchFamily="34" charset="0"/>
              </a:rPr>
              <a:t>Opel GM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достиг скорости 192,7км/ч.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0" name="Рисунок 9" descr="797px-opel_gt_bj_1973_am_1607200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857364"/>
            <a:ext cx="4680000" cy="352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8596" y="1857364"/>
            <a:ext cx="8215370" cy="215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Mercedes 300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SD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(197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8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)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–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Первый серийный автомобиль 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c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турбодизилем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2" name="Рисунок 11" descr="Турбокомпрессор дизеля Mercedes-Benz 300SD (1978 г.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500438"/>
            <a:ext cx="38100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Mersedes Benz 300SD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3116"/>
            <a:ext cx="4680000" cy="351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на легковых автомобилях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2910" y="5359513"/>
            <a:ext cx="7858180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Porshe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959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(1987)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–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Первый автомобиль с двухступенчатым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турбонагнетателем</a:t>
            </a: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2" name="Рисунок 11" descr="porsche95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143116"/>
            <a:ext cx="6861041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В СССР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58" y="1428736"/>
            <a:ext cx="82868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СССР первые серийные турбодизели ЯМЗ-238НБ были выпущены в 1963 году для тракторов К-700</a:t>
            </a:r>
          </a:p>
        </p:txBody>
      </p:sp>
      <p:pic>
        <p:nvPicPr>
          <p:cNvPr id="13" name="Рисунок 1141" descr="traktor_kirovec_700_3_h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285992"/>
            <a:ext cx="4643470" cy="25874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139" descr="Savelev86_04_0001_0001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071810"/>
            <a:ext cx="2928958" cy="258258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357158" y="4857760"/>
            <a:ext cx="5429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Следом стали выпускаться 12 цилиндровые дизели с наддувом 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ЯМЗ 240М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для </a:t>
            </a:r>
            <a:r>
              <a:rPr lang="ru-RU" i="1" dirty="0" err="1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БелАЗ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и </a:t>
            </a:r>
            <a:r>
              <a:rPr lang="ru-RU" i="1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ЯМЗ 238Н(П)(Ф)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для автомобилей МАЗ и КрАЗ</a:t>
            </a: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</a:t>
            </a:r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 В СССР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58" y="1428736"/>
            <a:ext cx="82868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Основные технические данные советских двигателей с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турбонаддувом</a:t>
            </a: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2" name="Рисунок 1138" descr="Savelev86_03_0001_0001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143116"/>
            <a:ext cx="4786346" cy="4083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сегодня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58" y="1428736"/>
            <a:ext cx="8286808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Сегодня наддув прочно занял свое место на ДВС:</a:t>
            </a:r>
          </a:p>
          <a:p>
            <a:pPr marL="360000"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Он применяется на земле, на море, воздухе</a:t>
            </a:r>
          </a:p>
          <a:p>
            <a:pPr marL="360000"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Доля двигателей с наддувом в объеме производства составляет  50-100%</a:t>
            </a:r>
          </a:p>
          <a:p>
            <a:pPr marL="360000"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Почти 90% выпускаемых дизелей имеют наддув</a:t>
            </a:r>
          </a:p>
          <a:p>
            <a:pPr marL="360000"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Наддуваются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около 6% бензиновых двигателей</a:t>
            </a:r>
          </a:p>
          <a:p>
            <a:pPr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сегодня</a:t>
            </a:r>
          </a:p>
        </p:txBody>
      </p:sp>
      <p:sp>
        <p:nvSpPr>
          <p:cNvPr id="14" name="Овал 13"/>
          <p:cNvSpPr/>
          <p:nvPr/>
        </p:nvSpPr>
        <p:spPr>
          <a:xfrm>
            <a:off x="3500430" y="3071810"/>
            <a:ext cx="1928826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Наддув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1538" y="1643050"/>
            <a:ext cx="2071702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Локомотивы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8596" y="3000372"/>
            <a:ext cx="2071702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Флот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429256" y="1643050"/>
            <a:ext cx="2071702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Легковые автомобили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00826" y="2928934"/>
            <a:ext cx="2071702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Грузовые автомобили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86512" y="4286256"/>
            <a:ext cx="2071702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Авиация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14348" y="4214818"/>
            <a:ext cx="2071702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Наземные электростанции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28728" y="5286388"/>
            <a:ext cx="3000396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Тяжелая сельскохозяйственная и дорожная техника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86314" y="5357826"/>
            <a:ext cx="2071702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Военная техника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>
            <a:off x="3143240" y="2285992"/>
            <a:ext cx="1000132" cy="7858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 flipH="1" flipV="1">
            <a:off x="4714876" y="2357430"/>
            <a:ext cx="785818" cy="64294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4" idx="6"/>
            <a:endCxn id="18" idx="1"/>
          </p:cNvCxnSpPr>
          <p:nvPr/>
        </p:nvCxnSpPr>
        <p:spPr>
          <a:xfrm flipV="1">
            <a:off x="5429256" y="3286124"/>
            <a:ext cx="1071570" cy="28575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21" idx="1"/>
          </p:cNvCxnSpPr>
          <p:nvPr/>
        </p:nvCxnSpPr>
        <p:spPr>
          <a:xfrm>
            <a:off x="5214942" y="3857628"/>
            <a:ext cx="1071570" cy="7858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6200000" flipH="1">
            <a:off x="4572000" y="4286256"/>
            <a:ext cx="1285884" cy="8572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3036083" y="4250537"/>
            <a:ext cx="1285884" cy="7858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 flipV="1">
            <a:off x="2786050" y="3857628"/>
            <a:ext cx="857256" cy="5000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14" idx="2"/>
            <a:endCxn id="16" idx="3"/>
          </p:cNvCxnSpPr>
          <p:nvPr/>
        </p:nvCxnSpPr>
        <p:spPr>
          <a:xfrm rot="10800000">
            <a:off x="2500298" y="3357562"/>
            <a:ext cx="1000132" cy="21431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наддува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5984" y="1714488"/>
            <a:ext cx="4071966" cy="2489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Рудольф Дизель (1858-1913) в 1896 году оснастил наддувом уже второй экземпляр своего двигателя.</a:t>
            </a:r>
          </a:p>
          <a:p>
            <a:endParaRPr lang="ru-RU" sz="1900" dirty="0">
              <a:solidFill>
                <a:schemeClr val="tx2"/>
              </a:solidFill>
              <a:latin typeface="Arial Black" pitchFamily="34" charset="0"/>
            </a:endParaRP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3571876"/>
            <a:ext cx="5500726" cy="2144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Система наддува Дизеля дала заметное повышение мощности, но кпд оказалось меньше, чем у дизелей без наддува. 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Система наддува была сложной и ненадежной.</a:t>
            </a:r>
          </a:p>
        </p:txBody>
      </p:sp>
      <p:pic>
        <p:nvPicPr>
          <p:cNvPr id="15" name="Рисунок 14" descr="200px-Diesel_1883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714348" y="1714488"/>
            <a:ext cx="1548000" cy="1830263"/>
          </a:xfrm>
          <a:prstGeom prst="rect">
            <a:avLst/>
          </a:prstGeom>
          <a:effectLst>
            <a:outerShdw blurRad="1143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Турбодвигатели и компрессоры_Page_00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1714488"/>
            <a:ext cx="24288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сегодня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58" y="1428736"/>
            <a:ext cx="8286808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Агрегаты наддува имеют размеры от 25 до 2400мм</a:t>
            </a:r>
          </a:p>
          <a:p>
            <a:pPr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Частота вращения ротора составляет 10000 – 250000об/мин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 Black" pitchFamily="34" charset="0"/>
            </a:endParaRPr>
          </a:p>
          <a:p>
            <a:pPr algn="just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2" name="Рисунок 482" descr="TC_1_Intro_img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571744"/>
            <a:ext cx="8218539" cy="28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357158" y="5643578"/>
            <a:ext cx="84296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Модельный ряд турбокомпрессоров выпускаемых фирмой </a:t>
            </a:r>
          </a:p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«</a:t>
            </a:r>
            <a:r>
              <a:rPr lang="en-US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ABB turbocharger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сегодня</a:t>
            </a:r>
          </a:p>
        </p:txBody>
      </p:sp>
      <p:pic>
        <p:nvPicPr>
          <p:cNvPr id="14" name="Рисунок 469" descr="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571612"/>
            <a:ext cx="384139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1000100" y="4857760"/>
            <a:ext cx="31432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Один из самых маленьких турбокомпрессоров </a:t>
            </a:r>
          </a:p>
        </p:txBody>
      </p:sp>
      <p:pic>
        <p:nvPicPr>
          <p:cNvPr id="16" name="Рисунок 1145" descr="TC_1_Intro_img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357430"/>
            <a:ext cx="4104372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14876" y="1500174"/>
            <a:ext cx="3429024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41525" algn="l"/>
              </a:tabLst>
            </a:pPr>
            <a:r>
              <a:rPr kumimoji="0" lang="ru-RU" sz="150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Самый большой турбокомпрессор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41525" algn="l"/>
              </a:tabLst>
            </a:pPr>
            <a:r>
              <a:rPr kumimoji="0" lang="ru-RU" sz="150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(диаметр</a:t>
            </a:r>
            <a:r>
              <a:rPr kumimoji="0" lang="ru-RU" sz="1500" u="none" strike="noStrike" cap="none" normalizeH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2400 мм, вес 14,5 т)</a:t>
            </a:r>
            <a:endParaRPr kumimoji="0" lang="ru-RU" sz="150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наддув сегодня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1500174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Распределение рынков между производителями турбокомпрессоров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285852" y="2071676"/>
          <a:ext cx="6572295" cy="4383492"/>
        </p:xfrm>
        <a:graphic>
          <a:graphicData uri="http://schemas.openxmlformats.org/drawingml/2006/table">
            <a:tbl>
              <a:tblPr/>
              <a:tblGrid>
                <a:gridCol w="3329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1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8243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Фирма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Доля рыка в мире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Доля рынка в Европе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243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Honeywell</a:t>
                      </a: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i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Turbo</a:t>
                      </a: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i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Technologies</a:t>
                      </a: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800" i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Garret</a:t>
                      </a: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0776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Borg Warner Turbo Systemsca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243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Ishikawajima-Harima Heavy Industries (IHI)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0776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Mitsubishi Heavy Industries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наддува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348" y="1571612"/>
            <a:ext cx="76438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2000" dirty="0">
                <a:solidFill>
                  <a:schemeClr val="tx2"/>
                </a:solidFill>
                <a:latin typeface="Arial Black" pitchFamily="34" charset="0"/>
              </a:rPr>
              <a:t>До Первой мировой войны наддув оставался экзотикой, несмотря на его очевидное положительное влияние на рабочий процесс ДВС.</a:t>
            </a:r>
          </a:p>
          <a:p>
            <a:pPr>
              <a:lnSpc>
                <a:spcPct val="125000"/>
              </a:lnSpc>
            </a:pPr>
            <a:endParaRPr lang="ru-RU" sz="2000" dirty="0">
              <a:solidFill>
                <a:schemeClr val="tx2"/>
              </a:solidFill>
              <a:latin typeface="Arial Black" pitchFamily="34" charset="0"/>
            </a:endParaRPr>
          </a:p>
          <a:p>
            <a:pPr>
              <a:lnSpc>
                <a:spcPct val="125000"/>
              </a:lnSpc>
            </a:pPr>
            <a:r>
              <a:rPr lang="ru-RU" sz="2000" dirty="0">
                <a:solidFill>
                  <a:schemeClr val="tx2"/>
                </a:solidFill>
                <a:latin typeface="Arial Black" pitchFamily="34" charset="0"/>
              </a:rPr>
              <a:t>Развитие наддува сдерживалось несовершенством технологий, отсутствием высокопрочных материалов и представления о том какая схема является наилучшей.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наддува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348" y="1571612"/>
            <a:ext cx="76438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2000" dirty="0">
                <a:solidFill>
                  <a:schemeClr val="tx2"/>
                </a:solidFill>
                <a:latin typeface="Arial Black" pitchFamily="34" charset="0"/>
              </a:rPr>
              <a:t>В начале </a:t>
            </a:r>
            <a:r>
              <a:rPr lang="en-US" sz="2000" dirty="0">
                <a:solidFill>
                  <a:schemeClr val="tx2"/>
                </a:solidFill>
                <a:latin typeface="Arial Black" pitchFamily="34" charset="0"/>
              </a:rPr>
              <a:t>XX</a:t>
            </a:r>
            <a:r>
              <a:rPr lang="ru-RU" sz="2000" dirty="0">
                <a:solidFill>
                  <a:schemeClr val="tx2"/>
                </a:solidFill>
                <a:latin typeface="Arial Black" pitchFamily="34" charset="0"/>
              </a:rPr>
              <a:t> века шел поиск оптимальной схемы наддува и конструкций сжимающих устройств, что дало множество интереснейших устройств, применяемых и сейчас. </a:t>
            </a:r>
          </a:p>
        </p:txBody>
      </p:sp>
      <p:pic>
        <p:nvPicPr>
          <p:cNvPr id="10" name="Рисунок 9" descr="Турбодвигатели и компрессоры_Page_01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143248"/>
            <a:ext cx="2941320" cy="2524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Патрахальцев НН Наддув ДВС_Page_0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3143248"/>
            <a:ext cx="2605320" cy="234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7224" y="5715016"/>
            <a:ext cx="41434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Лопастной компрессор </a:t>
            </a:r>
          </a:p>
          <a:p>
            <a:pPr algn="ctr"/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Цоллера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(1910)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00562" y="5715016"/>
            <a:ext cx="41434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Трехступенчатый компрессор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Биркинга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(1912)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наддува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348" y="1571612"/>
            <a:ext cx="764386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2000" dirty="0">
                <a:solidFill>
                  <a:schemeClr val="tx2"/>
                </a:solidFill>
                <a:latin typeface="Arial Black" pitchFamily="34" charset="0"/>
              </a:rPr>
              <a:t>По мере накопления опыта применения наддува расширялся круг его применения:</a:t>
            </a:r>
          </a:p>
          <a:p>
            <a:pPr marL="3600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1906г. – Двигатели с наддувом применяются для гоночных автомобилей в США.</a:t>
            </a:r>
          </a:p>
          <a:p>
            <a:pPr marL="3600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1910г. – Первое применение двигателей с наддувом в авиации.</a:t>
            </a:r>
          </a:p>
          <a:p>
            <a:pPr marL="3600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1913г. – Первое применение двигателей с наддувом на тепловозных двигателях.</a:t>
            </a:r>
          </a:p>
          <a:p>
            <a:pPr>
              <a:lnSpc>
                <a:spcPct val="125000"/>
              </a:lnSpc>
            </a:pPr>
            <a:endParaRPr lang="ru-RU" sz="2000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logo.gif"/>
          <p:cNvPicPr>
            <a:picLocks noChangeAspect="1"/>
          </p:cNvPicPr>
          <p:nvPr/>
        </p:nvPicPr>
        <p:blipFill>
          <a:blip r:embed="rId2"/>
          <a:srcRect r="15554"/>
          <a:stretch>
            <a:fillRect/>
          </a:stretch>
        </p:blipFill>
        <p:spPr>
          <a:xfrm>
            <a:off x="216000" y="108000"/>
            <a:ext cx="176956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1"/>
            <a:ext cx="7286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Самарский государственный Аэрокосмический университет имени </a:t>
            </a:r>
          </a:p>
          <a:p>
            <a:pPr algn="ctr"/>
            <a:r>
              <a:rPr lang="ru-RU" b="1" dirty="0"/>
              <a:t>академика С.П. Королева</a:t>
            </a:r>
          </a:p>
          <a:p>
            <a:pPr algn="ctr"/>
            <a:r>
              <a:rPr lang="ru-RU" dirty="0"/>
              <a:t>Кафедра теории двигателей летательных аппаратов</a:t>
            </a:r>
          </a:p>
          <a:p>
            <a:pPr algn="ctr"/>
            <a:r>
              <a:rPr lang="ru-RU" dirty="0"/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00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Курс лекций «Агрегаты наддува ДВС»	       лекция № 1		   Лектор: доц. Батурин О.В.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7500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cap="all" dirty="0">
                <a:solidFill>
                  <a:srgbClr val="C00000"/>
                </a:solidFill>
                <a:latin typeface="Arial Black" pitchFamily="34" charset="0"/>
              </a:rPr>
              <a:t>Изобретение </a:t>
            </a:r>
            <a:r>
              <a:rPr lang="ru-RU" sz="3000" cap="all" dirty="0" err="1">
                <a:solidFill>
                  <a:srgbClr val="C00000"/>
                </a:solidFill>
                <a:latin typeface="Arial Black" pitchFamily="34" charset="0"/>
              </a:rPr>
              <a:t>Турбонаддува</a:t>
            </a:r>
            <a:endParaRPr lang="ru-RU" sz="3000" cap="all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984" y="1714488"/>
            <a:ext cx="4286280" cy="2639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В 1905 году Альфред </a:t>
            </a:r>
            <a:r>
              <a:rPr lang="ru-RU" sz="1900" dirty="0" err="1">
                <a:solidFill>
                  <a:schemeClr val="tx2"/>
                </a:solidFill>
                <a:latin typeface="Arial Black" pitchFamily="34" charset="0"/>
              </a:rPr>
              <a:t>Бюши</a:t>
            </a:r>
            <a:r>
              <a:rPr lang="ru-RU" sz="1900" dirty="0">
                <a:solidFill>
                  <a:schemeClr val="tx2"/>
                </a:solidFill>
                <a:latin typeface="Arial Black" pitchFamily="34" charset="0"/>
              </a:rPr>
              <a:t> получил немецкий патент на машину </a:t>
            </a:r>
            <a:r>
              <a:rPr lang="ru-RU" sz="1900" dirty="0">
                <a:latin typeface="Arial Black" pitchFamily="34" charset="0"/>
              </a:rPr>
              <a:t>«</a:t>
            </a:r>
            <a:r>
              <a:rPr lang="ru-RU" sz="2000" dirty="0"/>
              <a:t> состоящую из последовательно расположенных компрессора, поршневого двигателя и турбины</a:t>
            </a:r>
            <a:r>
              <a:rPr lang="ru-RU" sz="1900" dirty="0">
                <a:latin typeface="Arial Black" pitchFamily="34" charset="0"/>
              </a:rPr>
              <a:t>».</a:t>
            </a: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2" name="Рисунок 11" descr="Portr_14271-plan-Buechi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714348" y="1857364"/>
            <a:ext cx="1602531" cy="2340000"/>
          </a:xfrm>
          <a:prstGeom prst="rect">
            <a:avLst/>
          </a:prstGeom>
        </p:spPr>
      </p:pic>
      <p:pic>
        <p:nvPicPr>
          <p:cNvPr id="13" name="Рисунок 12" descr="1172704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6643702" y="1785926"/>
            <a:ext cx="2147568" cy="3060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2910" y="4286256"/>
            <a:ext cx="607223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Сейчас это устройство известно под названием «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турбонаддув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».</a:t>
            </a:r>
          </a:p>
          <a:p>
            <a:pPr>
              <a:lnSpc>
                <a:spcPct val="125000"/>
              </a:lnSpc>
            </a:pP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В дальнейшем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Бюши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сделал еще ряд изобретений в этой области. В частности, он предложил охлаждать </a:t>
            </a:r>
            <a:r>
              <a:rPr lang="ru-RU" dirty="0" err="1">
                <a:solidFill>
                  <a:schemeClr val="tx2"/>
                </a:solidFill>
                <a:latin typeface="Arial Black" pitchFamily="34" charset="0"/>
              </a:rPr>
              <a:t>наддувающий</a:t>
            </a:r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 воздух в теплообменнике</a:t>
            </a:r>
          </a:p>
          <a:p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43702" y="5000636"/>
            <a:ext cx="207170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Патент Альфреда </a:t>
            </a:r>
            <a:r>
              <a:rPr lang="ru-RU" sz="1500" dirty="0" err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Бюши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на систему наддува двигателя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4184</Words>
  <Application>Microsoft Office PowerPoint</Application>
  <PresentationFormat>Экран (4:3)</PresentationFormat>
  <Paragraphs>572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7" baseType="lpstr">
      <vt:lpstr>Arial</vt:lpstr>
      <vt:lpstr>Arial Black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домашний офис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Котик и Лапуля</dc:creator>
  <cp:lastModifiedBy>Oleg Baturin</cp:lastModifiedBy>
  <cp:revision>389</cp:revision>
  <dcterms:created xsi:type="dcterms:W3CDTF">2009-03-04T18:23:33Z</dcterms:created>
  <dcterms:modified xsi:type="dcterms:W3CDTF">2025-02-10T05:12:42Z</dcterms:modified>
</cp:coreProperties>
</file>