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60" r:id="rId1"/>
  </p:sldMasterIdLst>
  <p:notesMasterIdLst>
    <p:notesMasterId r:id="rId21"/>
  </p:notesMasterIdLst>
  <p:sldIdLst>
    <p:sldId id="570" r:id="rId2"/>
    <p:sldId id="278" r:id="rId3"/>
    <p:sldId id="299" r:id="rId4"/>
    <p:sldId id="335" r:id="rId5"/>
    <p:sldId id="318" r:id="rId6"/>
    <p:sldId id="564" r:id="rId7"/>
    <p:sldId id="301" r:id="rId8"/>
    <p:sldId id="562" r:id="rId9"/>
    <p:sldId id="302" r:id="rId10"/>
    <p:sldId id="305" r:id="rId11"/>
    <p:sldId id="321" r:id="rId12"/>
    <p:sldId id="306" r:id="rId13"/>
    <p:sldId id="298" r:id="rId14"/>
    <p:sldId id="319" r:id="rId15"/>
    <p:sldId id="309" r:id="rId16"/>
    <p:sldId id="322" r:id="rId17"/>
    <p:sldId id="307" r:id="rId18"/>
    <p:sldId id="320" r:id="rId19"/>
    <p:sldId id="560" r:id="rId20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лег Батурин" initials="ОБ" lastIdx="0" clrIdx="0">
    <p:extLst>
      <p:ext uri="{19B8F6BF-5375-455C-9EA6-DF929625EA0E}">
        <p15:presenceInfo xmlns:p15="http://schemas.microsoft.com/office/powerpoint/2012/main" userId="cc479cfdcd957b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89425" autoAdjust="0"/>
  </p:normalViewPr>
  <p:slideViewPr>
    <p:cSldViewPr snapToGrid="0">
      <p:cViewPr varScale="1">
        <p:scale>
          <a:sx n="96" d="100"/>
          <a:sy n="96" d="100"/>
        </p:scale>
        <p:origin x="264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eg Baturin" userId="99f809820fc93228" providerId="LiveId" clId="{C2C127B9-0DC4-49FA-8A35-D5898BD6E19F}"/>
    <pc:docChg chg="delSld">
      <pc:chgData name="Oleg Baturin" userId="99f809820fc93228" providerId="LiveId" clId="{C2C127B9-0DC4-49FA-8A35-D5898BD6E19F}" dt="2026-02-24T05:01:56.795" v="0" actId="47"/>
      <pc:docMkLst>
        <pc:docMk/>
      </pc:docMkLst>
      <pc:sldChg chg="del">
        <pc:chgData name="Oleg Baturin" userId="99f809820fc93228" providerId="LiveId" clId="{C2C127B9-0DC4-49FA-8A35-D5898BD6E19F}" dt="2026-02-24T05:01:56.795" v="0" actId="47"/>
        <pc:sldMkLst>
          <pc:docMk/>
          <pc:sldMk cId="3987883597" sldId="3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36C68-DDAB-4D09-8E72-8E937BD7768C}" type="datetimeFigureOut">
              <a:rPr lang="ru-RU" smtClean="0"/>
              <a:pPr/>
              <a:t>24.02.2026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8289E-2F4B-4BDB-9E3D-307BE649A8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579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332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547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8289E-2F4B-4BDB-9E3D-307BE649A8B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008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2006A-6BE7-43E8-8AD6-C09FC266B36F}" type="datetime1">
              <a:rPr lang="ru-RU" smtClean="0"/>
              <a:pPr/>
              <a:t>24.02.2026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282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D85EE-4AB9-42CD-8126-E74FE77A9ED8}" type="datetime1">
              <a:rPr lang="ru-RU" smtClean="0"/>
              <a:pPr/>
              <a:t>24.02.2026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797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B916C-83BE-4CC1-8A21-D05CD30C43DB}" type="datetime1">
              <a:rPr lang="ru-RU" smtClean="0"/>
              <a:pPr/>
              <a:t>24.02.2026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1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13183-B2A1-4784-80CE-65A33D52CB0B}" type="datetime1">
              <a:rPr lang="ru-RU" smtClean="0"/>
              <a:pPr/>
              <a:t>24.02.2026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30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388E9-D2C3-4436-BFEE-5F0C2E0896FE}" type="datetime1">
              <a:rPr lang="ru-RU" smtClean="0"/>
              <a:pPr/>
              <a:t>24.02.2026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39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15BC7-66CE-44BA-84C4-ADF5D358A8E5}" type="datetime1">
              <a:rPr lang="ru-RU" smtClean="0"/>
              <a:pPr/>
              <a:t>24.02.2026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770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5F641-8A7B-48BB-9924-29525D09D843}" type="datetime1">
              <a:rPr lang="ru-RU" smtClean="0"/>
              <a:pPr/>
              <a:t>24.02.2026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91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4CC1A-CDB1-4CBC-83A8-3EB958439194}" type="datetime1">
              <a:rPr lang="ru-RU" smtClean="0"/>
              <a:pPr/>
              <a:t>24.02.2026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72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5C5F1-78C0-4305-B0EC-8CEF047F6C93}" type="datetime1">
              <a:rPr lang="ru-RU" smtClean="0"/>
              <a:pPr/>
              <a:t>24.02.2026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73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70FB-17C0-4434-90C8-A4668EF13565}" type="datetime1">
              <a:rPr lang="ru-RU" smtClean="0"/>
              <a:pPr/>
              <a:t>24.02.2026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095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5D1FD-3FC4-47EA-B2EB-FF46800F6009}" type="datetime1">
              <a:rPr lang="ru-RU" smtClean="0"/>
              <a:pPr/>
              <a:t>24.02.2026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277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09404-ED28-47FE-9DC5-C6BCEA110D1D}" type="datetime1">
              <a:rPr lang="ru-RU" smtClean="0"/>
              <a:pPr/>
              <a:t>24.02.2026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0F9EB-2112-4866-8AFC-0758B0B74D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01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jpe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jpeg"/><Relationship Id="rId17" Type="http://schemas.openxmlformats.org/officeDocument/2006/relationships/image" Target="../media/image79.png"/><Relationship Id="rId2" Type="http://schemas.openxmlformats.org/officeDocument/2006/relationships/image" Target="../media/image64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73.jpeg"/><Relationship Id="rId5" Type="http://schemas.openxmlformats.org/officeDocument/2006/relationships/image" Target="../media/image67.png"/><Relationship Id="rId15" Type="http://schemas.openxmlformats.org/officeDocument/2006/relationships/image" Target="../media/image77.jpeg"/><Relationship Id="rId10" Type="http://schemas.openxmlformats.org/officeDocument/2006/relationships/image" Target="../media/image72.jpe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6527" y="2933093"/>
            <a:ext cx="3831772" cy="1107996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2200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Модуль 3 </a:t>
            </a:r>
          </a:p>
          <a:p>
            <a:pPr algn="ctr"/>
            <a:r>
              <a:rPr lang="ru-RU" sz="2200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Области применения турбомашин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39270" y="4359128"/>
            <a:ext cx="3846286" cy="1600438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Доцент каф. ТДЛА Самарского университета,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Батурин Олег Витальевич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Elektra Text Pro" panose="02000503030000020004" pitchFamily="50" charset="-52"/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443086 г. Самара, Московское шоссе 34, комн. 336-5 </a:t>
            </a:r>
            <a:r>
              <a:rPr lang="en-US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Tel: (846)267-45-94</a:t>
            </a:r>
            <a:endParaRPr lang="ru-RU" sz="1400" dirty="0">
              <a:solidFill>
                <a:schemeClr val="bg1"/>
              </a:solidFill>
              <a:latin typeface="Elektra Text Pro" panose="02000503030000020004" pitchFamily="50" charset="-52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oleg.v.baturin@gmail.com</a:t>
            </a:r>
            <a:endParaRPr lang="ru-RU" sz="1400" dirty="0">
              <a:solidFill>
                <a:schemeClr val="bg1"/>
              </a:solidFill>
              <a:latin typeface="Elektra Text Pro" panose="02000503030000020004" pitchFamily="50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9270" y="6093311"/>
            <a:ext cx="3846286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Самара 2021</a:t>
            </a:r>
          </a:p>
        </p:txBody>
      </p:sp>
    </p:spTree>
    <p:extLst>
      <p:ext uri="{BB962C8B-B14F-4D97-AF65-F5344CB8AC3E}">
        <p14:creationId xmlns:p14="http://schemas.microsoft.com/office/powerpoint/2010/main" val="1052039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395" y="1408425"/>
            <a:ext cx="1299210" cy="2159635"/>
          </a:xfrm>
          <a:prstGeom prst="rect">
            <a:avLst/>
          </a:prstGeom>
          <a:noFill/>
        </p:spPr>
      </p:pic>
      <p:pic>
        <p:nvPicPr>
          <p:cNvPr id="48" name="Рисунок 4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630" y="1378295"/>
            <a:ext cx="1393190" cy="2159635"/>
          </a:xfrm>
          <a:prstGeom prst="rect">
            <a:avLst/>
          </a:prstGeom>
          <a:noFill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098790"/>
              </p:ext>
            </p:extLst>
          </p:nvPr>
        </p:nvGraphicFramePr>
        <p:xfrm>
          <a:off x="560794" y="731822"/>
          <a:ext cx="8135440" cy="35462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3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3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3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38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271">
                <a:tc>
                  <a:txBody>
                    <a:bodyPr/>
                    <a:lstStyle/>
                    <a:p>
                      <a:pPr algn="ctr"/>
                      <a:r>
                        <a:rPr lang="ru-RU" sz="1400" cap="all" dirty="0" err="1"/>
                        <a:t>Вытеснительная</a:t>
                      </a:r>
                      <a:r>
                        <a:rPr lang="ru-RU" sz="1400" cap="all" dirty="0"/>
                        <a:t> </a:t>
                      </a:r>
                    </a:p>
                    <a:p>
                      <a:pPr algn="ctr"/>
                      <a:r>
                        <a:rPr lang="ru-RU" sz="1400" cap="all" dirty="0"/>
                        <a:t>схема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cap="all" dirty="0"/>
                        <a:t>Открытая насосная схема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cap="all" dirty="0"/>
                        <a:t>закрытая насосная схема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264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sz="1200" cap="small" dirty="0"/>
                        <a:t>Простая надёжная схема, </a:t>
                      </a:r>
                    </a:p>
                    <a:p>
                      <a:pPr algn="ctr"/>
                      <a:r>
                        <a:rPr lang="ru-RU" sz="1200" cap="small" dirty="0"/>
                        <a:t>тяжелые баки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cap="small" dirty="0"/>
                        <a:t>Потери импульса, </a:t>
                      </a:r>
                    </a:p>
                    <a:p>
                      <a:pPr algn="ctr"/>
                      <a:r>
                        <a:rPr lang="ru-RU" sz="1200" cap="small" dirty="0"/>
                        <a:t>легкие баки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cap="small" dirty="0"/>
                        <a:t>Сложная схема, </a:t>
                      </a:r>
                    </a:p>
                    <a:p>
                      <a:pPr algn="ctr"/>
                      <a:r>
                        <a:rPr lang="ru-RU" sz="1200" cap="small" dirty="0"/>
                        <a:t>экономичная, легкие баки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Лопаточные машины в Ракетных двигателях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10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4956502" y="2013460"/>
            <a:ext cx="1558597" cy="577339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2992938" y="1927164"/>
            <a:ext cx="1424574" cy="646522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815054" y="1286298"/>
            <a:ext cx="1626920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cap="all" dirty="0">
                <a:solidFill>
                  <a:srgbClr val="FF0000"/>
                </a:solidFill>
              </a:rPr>
              <a:t>Турбонасосный агрегат</a:t>
            </a:r>
            <a:endParaRPr lang="ru-RU" sz="1400" b="1" i="1" cap="all" dirty="0">
              <a:solidFill>
                <a:srgbClr val="FF0000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4215498" y="1726081"/>
            <a:ext cx="413017" cy="28737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652617" y="1697647"/>
            <a:ext cx="500408" cy="40737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678" y="1408425"/>
            <a:ext cx="777240" cy="2159635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452" y="868242"/>
            <a:ext cx="1337396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29"/>
          <p:cNvPicPr/>
          <p:nvPr/>
        </p:nvPicPr>
        <p:blipFill rotWithShape="1">
          <a:blip r:embed="rId7"/>
          <a:srcRect b="21769"/>
          <a:stretch/>
        </p:blipFill>
        <p:spPr>
          <a:xfrm>
            <a:off x="935329" y="4108242"/>
            <a:ext cx="2879725" cy="222451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/>
          <a:srcRect b="25230"/>
          <a:stretch/>
        </p:blipFill>
        <p:spPr>
          <a:xfrm>
            <a:off x="4187177" y="4200255"/>
            <a:ext cx="3710280" cy="2160000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827314" y="3969422"/>
            <a:ext cx="3158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small" dirty="0"/>
              <a:t>Открытая насосная схема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254245" y="3950058"/>
            <a:ext cx="3158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small" dirty="0"/>
              <a:t>Закрытая насосная схема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93D3EFDC-510E-4B2B-99AE-97DFA8A29158}"/>
              </a:ext>
            </a:extLst>
          </p:cNvPr>
          <p:cNvSpPr/>
          <p:nvPr/>
        </p:nvSpPr>
        <p:spPr>
          <a:xfrm>
            <a:off x="4902821" y="4173095"/>
            <a:ext cx="2149623" cy="1384362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56720C8C-E548-4DA6-B481-209FE0CC0F1E}"/>
              </a:ext>
            </a:extLst>
          </p:cNvPr>
          <p:cNvSpPr/>
          <p:nvPr/>
        </p:nvSpPr>
        <p:spPr>
          <a:xfrm>
            <a:off x="1934419" y="4222270"/>
            <a:ext cx="1424574" cy="1903908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36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1" b="4947"/>
          <a:stretch/>
        </p:blipFill>
        <p:spPr bwMode="auto">
          <a:xfrm>
            <a:off x="914607" y="1228668"/>
            <a:ext cx="949416" cy="18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TextBox 27"/>
          <p:cNvSpPr txBox="1">
            <a:spLocks noChangeAspect="1"/>
          </p:cNvSpPr>
          <p:nvPr/>
        </p:nvSpPr>
        <p:spPr>
          <a:xfrm>
            <a:off x="170732" y="859336"/>
            <a:ext cx="8973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Турбонасосный агрегат – обязательный элемент ракетного двигателя</a:t>
            </a:r>
          </a:p>
        </p:txBody>
      </p:sp>
      <p:pic>
        <p:nvPicPr>
          <p:cNvPr id="29" name="Рисунок 28" descr="RD-180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5490" y="1228668"/>
            <a:ext cx="1470273" cy="1800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t="3488" r="4067" b="12324"/>
          <a:stretch/>
        </p:blipFill>
        <p:spPr>
          <a:xfrm>
            <a:off x="2722856" y="1228668"/>
            <a:ext cx="1449618" cy="1800000"/>
          </a:xfrm>
          <a:prstGeom prst="rect">
            <a:avLst/>
          </a:prstGeom>
        </p:spPr>
      </p:pic>
      <p:pic>
        <p:nvPicPr>
          <p:cNvPr id="31" name="Рисунок 30" descr="yun_839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0244" y="1185878"/>
            <a:ext cx="1199868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Овал 31"/>
          <p:cNvSpPr/>
          <p:nvPr/>
        </p:nvSpPr>
        <p:spPr>
          <a:xfrm>
            <a:off x="784290" y="1185878"/>
            <a:ext cx="692728" cy="1167396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2754937" y="1338278"/>
            <a:ext cx="692728" cy="1167396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7619451" y="1185878"/>
            <a:ext cx="530661" cy="736098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4901724" y="1312720"/>
            <a:ext cx="692728" cy="1167396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0" name="Рисунок 69" descr="turbopump_high.jpg"/>
          <p:cNvPicPr>
            <a:picLocks noChangeAspect="1"/>
          </p:cNvPicPr>
          <p:nvPr/>
        </p:nvPicPr>
        <p:blipFill>
          <a:blip r:embed="rId6" cstate="print"/>
          <a:srcRect l="3131" t="1246" r="1957" b="2492"/>
          <a:stretch>
            <a:fillRect/>
          </a:stretch>
        </p:blipFill>
        <p:spPr>
          <a:xfrm>
            <a:off x="2678722" y="3532126"/>
            <a:ext cx="3600000" cy="22888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Лопаточные машины в Ракетных двигателях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11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33" name="TextBox 32"/>
          <p:cNvSpPr txBox="1">
            <a:spLocks noChangeAspect="1"/>
          </p:cNvSpPr>
          <p:nvPr/>
        </p:nvSpPr>
        <p:spPr>
          <a:xfrm>
            <a:off x="499331" y="3222900"/>
            <a:ext cx="8226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Примеры Турбонасосных агрегатов ЖРД</a:t>
            </a:r>
          </a:p>
        </p:txBody>
      </p:sp>
      <p:grpSp>
        <p:nvGrpSpPr>
          <p:cNvPr id="54" name="Группа 53"/>
          <p:cNvGrpSpPr>
            <a:grpSpLocks noChangeAspect="1"/>
          </p:cNvGrpSpPr>
          <p:nvPr/>
        </p:nvGrpSpPr>
        <p:grpSpPr>
          <a:xfrm>
            <a:off x="6214772" y="3569127"/>
            <a:ext cx="2681866" cy="2340000"/>
            <a:chOff x="5355874" y="404664"/>
            <a:chExt cx="3067646" cy="2676606"/>
          </a:xfrm>
        </p:grpSpPr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088" y="404664"/>
              <a:ext cx="3059432" cy="2160000"/>
            </a:xfrm>
            <a:prstGeom prst="rect">
              <a:avLst/>
            </a:prstGeom>
          </p:spPr>
        </p:pic>
        <p:sp>
          <p:nvSpPr>
            <p:cNvPr id="56" name="Прямоугольник 55"/>
            <p:cNvSpPr/>
            <p:nvPr/>
          </p:nvSpPr>
          <p:spPr>
            <a:xfrm>
              <a:off x="7338999" y="2520205"/>
              <a:ext cx="108452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100" b="1" dirty="0">
                  <a:latin typeface="Arial" pitchFamily="34" charset="0"/>
                  <a:cs typeface="Arial" pitchFamily="34" charset="0"/>
                </a:rPr>
                <a:t>ТУРБИНА</a:t>
              </a: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5355874" y="2481106"/>
              <a:ext cx="1664397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100" b="1" cap="all" dirty="0" err="1">
                  <a:latin typeface="Arial" pitchFamily="34" charset="0"/>
                  <a:cs typeface="Arial" pitchFamily="34" charset="0"/>
                </a:rPr>
                <a:t>Шнеко</a:t>
              </a:r>
              <a:r>
                <a:rPr lang="ru-RU" sz="1100" b="1" cap="all" dirty="0">
                  <a:latin typeface="Arial" pitchFamily="34" charset="0"/>
                  <a:cs typeface="Arial" pitchFamily="34" charset="0"/>
                </a:rPr>
                <a:t> Центробежный насос</a:t>
              </a:r>
            </a:p>
          </p:txBody>
        </p:sp>
        <p:cxnSp>
          <p:nvCxnSpPr>
            <p:cNvPr id="58" name="Прямая со стрелкой 57"/>
            <p:cNvCxnSpPr/>
            <p:nvPr/>
          </p:nvCxnSpPr>
          <p:spPr>
            <a:xfrm flipV="1">
              <a:off x="6516216" y="1556632"/>
              <a:ext cx="288032" cy="1094378"/>
            </a:xfrm>
            <a:prstGeom prst="straightConnector1">
              <a:avLst/>
            </a:prstGeom>
            <a:ln w="31750" cmpd="sng">
              <a:solidFill>
                <a:schemeClr val="tx1"/>
              </a:solidFill>
              <a:headEnd type="none" w="lg" len="lg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 стрелкой 58"/>
            <p:cNvCxnSpPr>
              <a:stCxn id="56" idx="0"/>
            </p:cNvCxnSpPr>
            <p:nvPr/>
          </p:nvCxnSpPr>
          <p:spPr>
            <a:xfrm flipH="1" flipV="1">
              <a:off x="7452320" y="1700808"/>
              <a:ext cx="428940" cy="819397"/>
            </a:xfrm>
            <a:prstGeom prst="straightConnector1">
              <a:avLst/>
            </a:prstGeom>
            <a:ln w="31750" cmpd="sng">
              <a:solidFill>
                <a:schemeClr val="tx1"/>
              </a:solidFill>
              <a:headEnd type="none" w="lg" len="lg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Группа 63"/>
          <p:cNvGrpSpPr>
            <a:grpSpLocks noChangeAspect="1"/>
          </p:cNvGrpSpPr>
          <p:nvPr/>
        </p:nvGrpSpPr>
        <p:grpSpPr>
          <a:xfrm>
            <a:off x="-16345" y="3550536"/>
            <a:ext cx="3066557" cy="2520000"/>
            <a:chOff x="167553" y="345826"/>
            <a:chExt cx="3328728" cy="2735444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317" y="345826"/>
              <a:ext cx="2365714" cy="2520000"/>
            </a:xfrm>
            <a:prstGeom prst="rect">
              <a:avLst/>
            </a:prstGeom>
          </p:spPr>
        </p:pic>
        <p:sp>
          <p:nvSpPr>
            <p:cNvPr id="66" name="Прямоугольник 65"/>
            <p:cNvSpPr/>
            <p:nvPr/>
          </p:nvSpPr>
          <p:spPr>
            <a:xfrm>
              <a:off x="2411760" y="2735022"/>
              <a:ext cx="108452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100" b="1" dirty="0">
                  <a:latin typeface="Arial" pitchFamily="34" charset="0"/>
                  <a:cs typeface="Arial" pitchFamily="34" charset="0"/>
                </a:rPr>
                <a:t>ТУРБИНА</a:t>
              </a: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167553" y="2650383"/>
              <a:ext cx="149388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100" b="1" cap="all" dirty="0">
                  <a:latin typeface="Arial" pitchFamily="34" charset="0"/>
                  <a:cs typeface="Arial" pitchFamily="34" charset="0"/>
                </a:rPr>
                <a:t>Центробежный насос</a:t>
              </a:r>
            </a:p>
          </p:txBody>
        </p:sp>
        <p:cxnSp>
          <p:nvCxnSpPr>
            <p:cNvPr id="68" name="Прямая со стрелкой 67"/>
            <p:cNvCxnSpPr/>
            <p:nvPr/>
          </p:nvCxnSpPr>
          <p:spPr>
            <a:xfrm flipV="1">
              <a:off x="540142" y="1700808"/>
              <a:ext cx="639290" cy="949576"/>
            </a:xfrm>
            <a:prstGeom prst="straightConnector1">
              <a:avLst/>
            </a:prstGeom>
            <a:ln w="31750" cmpd="sng">
              <a:solidFill>
                <a:schemeClr val="tx1"/>
              </a:solidFill>
              <a:headEnd type="none" w="lg" len="lg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 стрелкой 68"/>
            <p:cNvCxnSpPr/>
            <p:nvPr/>
          </p:nvCxnSpPr>
          <p:spPr>
            <a:xfrm flipH="1" flipV="1">
              <a:off x="1888974" y="1493717"/>
              <a:ext cx="1134639" cy="1250358"/>
            </a:xfrm>
            <a:prstGeom prst="straightConnector1">
              <a:avLst/>
            </a:prstGeom>
            <a:ln w="31750" cmpd="sng">
              <a:solidFill>
                <a:schemeClr val="tx1"/>
              </a:solidFill>
              <a:headEnd type="none" w="lg" len="lg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Прямоугольник 37"/>
          <p:cNvSpPr/>
          <p:nvPr/>
        </p:nvSpPr>
        <p:spPr>
          <a:xfrm rot="16200000">
            <a:off x="-56188" y="1564692"/>
            <a:ext cx="1219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small" dirty="0"/>
              <a:t>Турбонасосный агрегат</a:t>
            </a:r>
          </a:p>
        </p:txBody>
      </p:sp>
      <p:sp>
        <p:nvSpPr>
          <p:cNvPr id="39" name="Прямоугольник 38"/>
          <p:cNvSpPr/>
          <p:nvPr/>
        </p:nvSpPr>
        <p:spPr>
          <a:xfrm rot="16200000">
            <a:off x="1882378" y="1674581"/>
            <a:ext cx="1219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small" dirty="0"/>
              <a:t>Турбонасосный агрегат</a:t>
            </a:r>
          </a:p>
        </p:txBody>
      </p:sp>
      <p:sp>
        <p:nvSpPr>
          <p:cNvPr id="40" name="Прямоугольник 39"/>
          <p:cNvSpPr/>
          <p:nvPr/>
        </p:nvSpPr>
        <p:spPr>
          <a:xfrm rot="16200000">
            <a:off x="3963920" y="1709017"/>
            <a:ext cx="1219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small" dirty="0"/>
              <a:t>Турбонасосный агрегат</a:t>
            </a:r>
          </a:p>
        </p:txBody>
      </p:sp>
      <p:sp>
        <p:nvSpPr>
          <p:cNvPr id="41" name="Прямоугольник 40"/>
          <p:cNvSpPr/>
          <p:nvPr/>
        </p:nvSpPr>
        <p:spPr>
          <a:xfrm rot="16200000">
            <a:off x="7771299" y="1607482"/>
            <a:ext cx="1219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cap="small" dirty="0"/>
              <a:t>Турбонасосный агрегат</a:t>
            </a:r>
          </a:p>
        </p:txBody>
      </p:sp>
    </p:spTree>
    <p:extLst>
      <p:ext uri="{BB962C8B-B14F-4D97-AF65-F5344CB8AC3E}">
        <p14:creationId xmlns:p14="http://schemas.microsoft.com/office/powerpoint/2010/main" val="298800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6" grpId="0" animBg="1"/>
      <p:bldP spid="37" grpId="0" animBg="1"/>
      <p:bldP spid="33" grpId="0"/>
      <p:bldP spid="38" grpId="0"/>
      <p:bldP spid="39" grpId="0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" r="51152"/>
          <a:stretch/>
        </p:blipFill>
        <p:spPr bwMode="auto">
          <a:xfrm>
            <a:off x="5585727" y="859806"/>
            <a:ext cx="2160000" cy="367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Лопаточные машины в Ракетных двигателях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12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095" y="743560"/>
            <a:ext cx="8265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Ракетный двигатель НК-33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364" y="824362"/>
            <a:ext cx="977376" cy="4320000"/>
          </a:xfrm>
          <a:prstGeom prst="rect">
            <a:avLst/>
          </a:prstGeom>
        </p:spPr>
      </p:pic>
      <p:pic>
        <p:nvPicPr>
          <p:cNvPr id="1026" name="Picture 2" descr="C:\Users\ko20\Desktop\Тех_учёба_ОКБ\33А.000.000С3\Веселов 60-03 А3 Цвет 5 экз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55" y="1440723"/>
            <a:ext cx="4904247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9095" y="1102169"/>
            <a:ext cx="49042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Пневмогидравлическая схема двигателя НК-33</a:t>
            </a:r>
          </a:p>
        </p:txBody>
      </p:sp>
      <p:pic>
        <p:nvPicPr>
          <p:cNvPr id="1030" name="Рисунок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97" y="4761162"/>
            <a:ext cx="3693333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63273" y="4532691"/>
            <a:ext cx="49042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Турбонасосный агрегат двигателя НК-33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581792-636E-431D-AE85-BD0AD071E7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" t="14937" r="4571"/>
          <a:stretch/>
        </p:blipFill>
        <p:spPr>
          <a:xfrm>
            <a:off x="5050349" y="4620661"/>
            <a:ext cx="2880163" cy="1800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C7A44A1-C3E5-42B1-91F0-FF390B0F8879}"/>
              </a:ext>
            </a:extLst>
          </p:cNvPr>
          <p:cNvSpPr/>
          <p:nvPr/>
        </p:nvSpPr>
        <p:spPr>
          <a:xfrm>
            <a:off x="4246282" y="4532691"/>
            <a:ext cx="4255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Насос окислителя двигателя НК-33</a:t>
            </a:r>
          </a:p>
        </p:txBody>
      </p:sp>
    </p:spTree>
    <p:extLst>
      <p:ext uri="{BB962C8B-B14F-4D97-AF65-F5344CB8AC3E}">
        <p14:creationId xmlns:p14="http://schemas.microsoft.com/office/powerpoint/2010/main" val="1797022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Гидротурбины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13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075" y="787374"/>
            <a:ext cx="397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Гидроэлектростанции на волге (Россия)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0" y="761919"/>
            <a:ext cx="4153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Гидроэлектростанции на р. Янцзы (Китай)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38169"/>
            <a:ext cx="4320000" cy="2367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44" y="1341575"/>
            <a:ext cx="3611109" cy="234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87" y="1408250"/>
            <a:ext cx="2320126" cy="216000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6162311" y="2511575"/>
            <a:ext cx="569689" cy="57247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066436" y="2488250"/>
            <a:ext cx="569689" cy="57247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3" y="3618140"/>
            <a:ext cx="3960000" cy="28992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2500" r="2335" b="6988"/>
          <a:stretch/>
        </p:blipFill>
        <p:spPr>
          <a:xfrm>
            <a:off x="2859753" y="5252760"/>
            <a:ext cx="1712247" cy="1080000"/>
          </a:xfrm>
          <a:prstGeom prst="rect">
            <a:avLst/>
          </a:prstGeom>
        </p:spPr>
      </p:pic>
      <p:cxnSp>
        <p:nvCxnSpPr>
          <p:cNvPr id="14" name="Прямая со стрелкой 13"/>
          <p:cNvCxnSpPr>
            <a:stCxn id="11" idx="4"/>
          </p:cNvCxnSpPr>
          <p:nvPr/>
        </p:nvCxnSpPr>
        <p:spPr>
          <a:xfrm>
            <a:off x="1351281" y="3060727"/>
            <a:ext cx="284844" cy="77442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506572" y="3092929"/>
            <a:ext cx="284844" cy="77442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332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Гидротурбины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14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371" y="792000"/>
            <a:ext cx="288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cap="all" dirty="0"/>
              <a:t>Турбина </a:t>
            </a:r>
            <a:r>
              <a:rPr lang="ru-RU" sz="1600" cap="all" dirty="0" err="1"/>
              <a:t>пельтона</a:t>
            </a:r>
            <a:endParaRPr lang="ru-RU" sz="1600" cap="all" dirty="0"/>
          </a:p>
        </p:txBody>
      </p:sp>
      <p:sp>
        <p:nvSpPr>
          <p:cNvPr id="8" name="TextBox 7"/>
          <p:cNvSpPr txBox="1"/>
          <p:nvPr/>
        </p:nvSpPr>
        <p:spPr>
          <a:xfrm>
            <a:off x="3120589" y="792000"/>
            <a:ext cx="288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cap="all" dirty="0"/>
              <a:t>Турбина Френсиса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00589" y="792000"/>
            <a:ext cx="288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cap="all" dirty="0"/>
              <a:t>Турбина </a:t>
            </a:r>
            <a:r>
              <a:rPr lang="ru-RU" sz="1600" cap="all" dirty="0" err="1"/>
              <a:t>каплана</a:t>
            </a:r>
            <a:endParaRPr lang="ru-RU" sz="1600" cap="all" dirty="0"/>
          </a:p>
        </p:txBody>
      </p:sp>
      <p:pic>
        <p:nvPicPr>
          <p:cNvPr id="11" name="Рисунок 10" descr="P1110732.JPG"/>
          <p:cNvPicPr/>
          <p:nvPr/>
        </p:nvPicPr>
        <p:blipFill>
          <a:blip r:embed="rId2" cstate="print"/>
          <a:srcRect t="3338"/>
          <a:stretch>
            <a:fillRect/>
          </a:stretch>
        </p:blipFill>
        <p:spPr>
          <a:xfrm>
            <a:off x="474371" y="3167391"/>
            <a:ext cx="2482215" cy="1799590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spect="1"/>
          </p:cNvSpPr>
          <p:nvPr/>
        </p:nvSpPr>
        <p:spPr>
          <a:xfrm>
            <a:off x="417358" y="4988679"/>
            <a:ext cx="2880000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Напор: 100 – 2000м;</a:t>
            </a:r>
          </a:p>
          <a:p>
            <a:pPr>
              <a:lnSpc>
                <a:spcPct val="150000"/>
              </a:lnSpc>
            </a:pPr>
            <a:r>
              <a:rPr lang="ru-RU" dirty="0"/>
              <a:t>Мощность: 0,08 – 400МВт</a:t>
            </a:r>
          </a:p>
        </p:txBody>
      </p:sp>
      <p:pic>
        <p:nvPicPr>
          <p:cNvPr id="13" name="Рисунок 12" descr="https://upload.wikimedia.org/wikipedia/commons/5/5f/M_vs_francis_schnitt_1_zoom.jpg"/>
          <p:cNvPicPr/>
          <p:nvPr/>
        </p:nvPicPr>
        <p:blipFill>
          <a:blip r:embed="rId3" cstate="print"/>
          <a:srcRect l="4199" r="8399"/>
          <a:stretch>
            <a:fillRect/>
          </a:stretch>
        </p:blipFill>
        <p:spPr bwMode="auto">
          <a:xfrm>
            <a:off x="3297358" y="1156706"/>
            <a:ext cx="2879725" cy="2264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runn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7358" y="3188679"/>
            <a:ext cx="2526462" cy="1800000"/>
          </a:xfrm>
          <a:prstGeom prst="rect">
            <a:avLst/>
          </a:prstGeom>
        </p:spPr>
      </p:pic>
      <p:sp>
        <p:nvSpPr>
          <p:cNvPr id="15" name="TextBox 14"/>
          <p:cNvSpPr txBox="1">
            <a:spLocks noChangeAspect="1"/>
          </p:cNvSpPr>
          <p:nvPr/>
        </p:nvSpPr>
        <p:spPr>
          <a:xfrm>
            <a:off x="3120589" y="4988679"/>
            <a:ext cx="2880000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ru-RU" dirty="0"/>
              <a:t>Напор: 10 – 900м;</a:t>
            </a:r>
          </a:p>
          <a:p>
            <a:pPr>
              <a:lnSpc>
                <a:spcPct val="125000"/>
              </a:lnSpc>
            </a:pPr>
            <a:r>
              <a:rPr lang="ru-RU" dirty="0"/>
              <a:t>Мощность: 0,03 – 500МВт</a:t>
            </a:r>
          </a:p>
          <a:p>
            <a:pPr>
              <a:lnSpc>
                <a:spcPct val="125000"/>
              </a:lnSpc>
            </a:pPr>
            <a:r>
              <a:rPr lang="ru-RU" dirty="0"/>
              <a:t>Регулируются лопатки статора</a:t>
            </a:r>
          </a:p>
        </p:txBody>
      </p:sp>
      <p:sp>
        <p:nvSpPr>
          <p:cNvPr id="19" name="TextBox 18"/>
          <p:cNvSpPr txBox="1">
            <a:spLocks noChangeAspect="1"/>
          </p:cNvSpPr>
          <p:nvPr/>
        </p:nvSpPr>
        <p:spPr>
          <a:xfrm>
            <a:off x="6130014" y="5004871"/>
            <a:ext cx="288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ru-RU" dirty="0"/>
              <a:t>Напор: 5 – 80м;</a:t>
            </a:r>
          </a:p>
          <a:p>
            <a:pPr>
              <a:lnSpc>
                <a:spcPct val="125000"/>
              </a:lnSpc>
            </a:pPr>
            <a:r>
              <a:rPr lang="ru-RU" dirty="0"/>
              <a:t>Мощность: 0,1 – 150МВт</a:t>
            </a:r>
          </a:p>
          <a:p>
            <a:pPr>
              <a:lnSpc>
                <a:spcPct val="125000"/>
              </a:lnSpc>
            </a:pPr>
            <a:r>
              <a:rPr lang="ru-RU" dirty="0"/>
              <a:t>Регулируются лопатки ротора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38" y="1269364"/>
            <a:ext cx="2127080" cy="1800000"/>
          </a:xfrm>
          <a:prstGeom prst="rect">
            <a:avLst/>
          </a:prstGeom>
        </p:spPr>
      </p:pic>
      <p:pic>
        <p:nvPicPr>
          <p:cNvPr id="20" name="Рисунок 19" descr="717px-Water_turbine_(en_2)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45881" y="1173921"/>
            <a:ext cx="1848265" cy="198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45"/>
          <a:stretch/>
        </p:blipFill>
        <p:spPr>
          <a:xfrm>
            <a:off x="6282990" y="3133361"/>
            <a:ext cx="2131255" cy="1910636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C7A44A1-C3E5-42B1-91F0-FF390B0F8879}"/>
              </a:ext>
            </a:extLst>
          </p:cNvPr>
          <p:cNvSpPr/>
          <p:nvPr/>
        </p:nvSpPr>
        <p:spPr>
          <a:xfrm rot="16200000">
            <a:off x="7446602" y="3928686"/>
            <a:ext cx="21800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Турбина Жигулевской ГРЭС</a:t>
            </a:r>
          </a:p>
        </p:txBody>
      </p:sp>
    </p:spTree>
    <p:extLst>
      <p:ext uri="{BB962C8B-B14F-4D97-AF65-F5344CB8AC3E}">
        <p14:creationId xmlns:p14="http://schemas.microsoft.com/office/powerpoint/2010/main" val="160978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  <p:bldP spid="19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Лопаточные машины в агрегатах наддува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15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4371" y="787374"/>
            <a:ext cx="28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Мощность Поршневого двигателя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46" y="1433704"/>
            <a:ext cx="28289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2925942" y="1451417"/>
            <a:ext cx="221018" cy="583698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>
            <a:spLocks noChangeAspect="1"/>
          </p:cNvSpPr>
          <p:nvPr/>
        </p:nvSpPr>
        <p:spPr>
          <a:xfrm>
            <a:off x="417357" y="2053872"/>
            <a:ext cx="3383117" cy="102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i="1" dirty="0"/>
              <a:t>Наддув</a:t>
            </a:r>
            <a:r>
              <a:rPr lang="ru-RU" sz="1400" dirty="0"/>
              <a:t> – Увеличение мощности поршневого двигателя за счет повышения плотности воздуха на входе</a:t>
            </a:r>
          </a:p>
        </p:txBody>
      </p:sp>
      <p:pic>
        <p:nvPicPr>
          <p:cNvPr id="15" name="Рисунок 14" descr="Турбонаддув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2258" y="1319297"/>
            <a:ext cx="5040000" cy="325460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7179" y="3573631"/>
            <a:ext cx="3263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cap="all" dirty="0"/>
              <a:t>Механический наддув </a:t>
            </a:r>
          </a:p>
          <a:p>
            <a:pPr algn="ctr"/>
            <a:r>
              <a:rPr lang="ru-RU" sz="1600" cap="all" dirty="0"/>
              <a:t>(Привод компрессора от коленчатого вала)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71169" y="771985"/>
            <a:ext cx="5254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cap="all" dirty="0" err="1"/>
              <a:t>Турбонаддув</a:t>
            </a:r>
            <a:r>
              <a:rPr lang="ru-RU" sz="1600" cap="all" dirty="0"/>
              <a:t> </a:t>
            </a:r>
          </a:p>
          <a:p>
            <a:pPr algn="ctr"/>
            <a:r>
              <a:rPr lang="ru-RU" sz="1600" cap="all" dirty="0"/>
              <a:t>(привод компрессора энергией выхлопных газов)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99" y="4404628"/>
            <a:ext cx="2400000" cy="1800000"/>
          </a:xfrm>
          <a:prstGeom prst="rect">
            <a:avLst/>
          </a:prstGeom>
        </p:spPr>
      </p:pic>
      <p:pic>
        <p:nvPicPr>
          <p:cNvPr id="18" name="Рисунок 17" descr="efr-series-borgwarners-latest-turbo-technology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24057" y="4993685"/>
            <a:ext cx="2038202" cy="144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69746" y="4497385"/>
            <a:ext cx="5083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cap="all" dirty="0"/>
              <a:t>Турбокомпрессоры</a:t>
            </a:r>
          </a:p>
        </p:txBody>
      </p:sp>
      <p:pic>
        <p:nvPicPr>
          <p:cNvPr id="20" name="Рисунок 19" descr="Electro-assist-MET-Turbocharg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20468" y="4993685"/>
            <a:ext cx="2016178" cy="14400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027300" y="4692809"/>
            <a:ext cx="22317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С радиальной турбиной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520468" y="4743182"/>
            <a:ext cx="20977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С осевой турбиной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975531" y="1884595"/>
            <a:ext cx="8249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cap="small" dirty="0">
                <a:solidFill>
                  <a:srgbClr val="FF0000"/>
                </a:solidFill>
              </a:rPr>
              <a:t>Плотность рабочего тела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17357" y="3082295"/>
            <a:ext cx="315368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FF0000"/>
                </a:solidFill>
              </a:rPr>
              <a:t>ПОЧЕМУ РАСТЕТ МОЩНОСТЬ?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312" y="3646046"/>
            <a:ext cx="972000" cy="7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5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6" grpId="0"/>
      <p:bldP spid="17" grpId="0"/>
      <p:bldP spid="19" grpId="0"/>
      <p:bldP spid="21" grpId="0"/>
      <p:bldP spid="22" grpId="0"/>
      <p:bldP spid="23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164" y="1072856"/>
            <a:ext cx="2880000" cy="189616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Лопаточные машины в агрегатах наддува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16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624259"/>
              </p:ext>
            </p:extLst>
          </p:nvPr>
        </p:nvGraphicFramePr>
        <p:xfrm>
          <a:off x="551639" y="783843"/>
          <a:ext cx="5535880" cy="388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6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1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17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0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cap="all" baseline="0" dirty="0"/>
                        <a:t>Достоинства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cap="all" baseline="0" dirty="0"/>
                        <a:t>Недостатки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Увеличивается мощность двигателя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Увеличивается</a:t>
                      </a:r>
                      <a:r>
                        <a:rPr lang="ru-RU" sz="1200" baseline="0" dirty="0"/>
                        <a:t> физический расход топлива</a:t>
                      </a:r>
                      <a:endParaRPr lang="ru-RU" sz="12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Уменьшаются размеры двигателя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Механический наддув</a:t>
                      </a:r>
                      <a:r>
                        <a:rPr lang="ru-RU" sz="1200" baseline="0" dirty="0"/>
                        <a:t> увеличивает удельный расход топлива</a:t>
                      </a:r>
                      <a:endParaRPr lang="ru-RU" sz="12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Уменьшается удельный расход топлива (для </a:t>
                      </a:r>
                      <a:r>
                        <a:rPr lang="ru-RU" sz="1200" dirty="0" err="1"/>
                        <a:t>турбонаддува</a:t>
                      </a:r>
                      <a:r>
                        <a:rPr lang="ru-RU" sz="1200" dirty="0"/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Низкая эффективность на малых режимах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Уменьшаются механические и насосные потери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Большая</a:t>
                      </a:r>
                      <a:r>
                        <a:rPr lang="ru-RU" sz="1200" baseline="0" dirty="0"/>
                        <a:t> инерционность</a:t>
                      </a:r>
                      <a:endParaRPr lang="ru-RU" sz="12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Улучшаются экологические характеристики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Турбина</a:t>
                      </a:r>
                      <a:r>
                        <a:rPr lang="ru-RU" sz="1200" baseline="0" dirty="0"/>
                        <a:t> создает сопротивление выхлопу</a:t>
                      </a:r>
                      <a:endParaRPr lang="ru-RU" sz="12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Растет ресурс блока цилиндров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737" y="3132535"/>
            <a:ext cx="2210909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844" y="4866882"/>
            <a:ext cx="2178639" cy="14400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811339" y="850803"/>
            <a:ext cx="29908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Изменение удельных параметров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076949" y="2815134"/>
            <a:ext cx="2725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Изменение размеров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963739" y="4586633"/>
            <a:ext cx="29908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Сравнение экономичности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51638" y="4553086"/>
            <a:ext cx="57740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Способы совершенствования турбокомпрессоров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38" y="5002449"/>
            <a:ext cx="2248378" cy="1281600"/>
          </a:xfrm>
          <a:prstGeom prst="rect">
            <a:avLst/>
          </a:prstGeom>
          <a:noFill/>
        </p:spPr>
      </p:pic>
      <p:pic>
        <p:nvPicPr>
          <p:cNvPr id="21" name="Рисунок 20" descr="Изображение выглядит как предмет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15" y="5056449"/>
            <a:ext cx="1529397" cy="12276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отоцикл, предмет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412" y="5036523"/>
            <a:ext cx="1866743" cy="126000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499737" y="4742296"/>
            <a:ext cx="2352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Двухступенчатый наддув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756093" y="4749475"/>
            <a:ext cx="33961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Регулирование турбины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4" y="1253635"/>
            <a:ext cx="360000" cy="36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4" y="1840939"/>
            <a:ext cx="360000" cy="36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96" y="2488583"/>
            <a:ext cx="322036" cy="36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87" y="1253635"/>
            <a:ext cx="270612" cy="36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653" y="3037503"/>
            <a:ext cx="338122" cy="36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24" y="4168836"/>
            <a:ext cx="348608" cy="36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93" y="3672535"/>
            <a:ext cx="360000" cy="36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4" y="3604436"/>
            <a:ext cx="360000" cy="42056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553" y="1840939"/>
            <a:ext cx="270612" cy="360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393" y="2380583"/>
            <a:ext cx="444932" cy="4680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12" y="3035769"/>
            <a:ext cx="44564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90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Лопаточные машины в Промышленности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17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3178" y="798713"/>
            <a:ext cx="876082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cap="all" dirty="0"/>
              <a:t>Лопаточные машины применяются в следующих областях: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Химическая промышленность (циркуляция рабочих тел в техпроцессах и системах охлаждения).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Нефтяная промышленность (циркуляция рабочих тел в техпроцессах, добыча нефти)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Металлургия (подача воздуха и системы охлаждения)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Пневматические системы (источники сжатого воздуха, </a:t>
            </a:r>
            <a:r>
              <a:rPr lang="ru-RU" dirty="0" err="1"/>
              <a:t>пневмоинструмент</a:t>
            </a:r>
            <a:r>
              <a:rPr lang="ru-RU" dirty="0"/>
              <a:t>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Холодильная техника (турбодетандеры)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ru-RU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005" y="4993084"/>
            <a:ext cx="2560000" cy="144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779" y="4114806"/>
            <a:ext cx="2944785" cy="1800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14073" y="4696148"/>
            <a:ext cx="25600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Турбодетандер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039417" y="5917368"/>
            <a:ext cx="29447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 err="1"/>
              <a:t>Пневмоинструменты</a:t>
            </a:r>
            <a:endParaRPr lang="ru-RU" sz="1400" cap="small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37" y="3738118"/>
            <a:ext cx="1365936" cy="1800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128910" y="5536629"/>
            <a:ext cx="25600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Переработка нефти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0" t="4086" b="8015"/>
          <a:stretch/>
        </p:blipFill>
        <p:spPr>
          <a:xfrm>
            <a:off x="3869779" y="3697555"/>
            <a:ext cx="2160000" cy="117425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669778" y="4838069"/>
            <a:ext cx="25600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 err="1"/>
              <a:t>Пневмостартер</a:t>
            </a:r>
            <a:endParaRPr lang="ru-RU" sz="1400" cap="small" dirty="0"/>
          </a:p>
        </p:txBody>
      </p:sp>
    </p:spTree>
    <p:extLst>
      <p:ext uri="{BB962C8B-B14F-4D97-AF65-F5344CB8AC3E}">
        <p14:creationId xmlns:p14="http://schemas.microsoft.com/office/powerpoint/2010/main" val="1749216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50" y="3521901"/>
            <a:ext cx="3594864" cy="252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18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6305" y="779452"/>
            <a:ext cx="8411390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/>
              <a:t>Газовая промышленность (добыча и транспортировка газа)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ru-RU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ru-RU" dirty="0"/>
          </a:p>
          <a:p>
            <a:pPr>
              <a:lnSpc>
                <a:spcPct val="150000"/>
              </a:lnSpc>
            </a:pPr>
            <a:r>
              <a:rPr lang="ru-RU" dirty="0"/>
              <a:t> </a:t>
            </a:r>
          </a:p>
        </p:txBody>
      </p:sp>
      <p:pic>
        <p:nvPicPr>
          <p:cNvPr id="11" name="Рисунок 10" descr="Изображение выглядит как текст, карта&#10;&#10;Описание создано с очень высокой степенью достоверности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54" y="1263619"/>
            <a:ext cx="5040000" cy="207171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621" y="1250740"/>
            <a:ext cx="3371024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66621" y="3282963"/>
            <a:ext cx="504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Схема газопроводов России</a:t>
            </a:r>
          </a:p>
        </p:txBody>
      </p:sp>
      <p:sp>
        <p:nvSpPr>
          <p:cNvPr id="14" name="Овал 13"/>
          <p:cNvSpPr/>
          <p:nvPr/>
        </p:nvSpPr>
        <p:spPr>
          <a:xfrm>
            <a:off x="2901613" y="2795063"/>
            <a:ext cx="569689" cy="57247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5" r="4295" b="14584"/>
          <a:stretch/>
        </p:blipFill>
        <p:spPr>
          <a:xfrm>
            <a:off x="3617371" y="3521901"/>
            <a:ext cx="1917659" cy="2520000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 flipV="1">
            <a:off x="4464077" y="2699278"/>
            <a:ext cx="1466850" cy="17811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1034713" y="3430799"/>
            <a:ext cx="569689" cy="57247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606622" y="4326564"/>
            <a:ext cx="19178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ГТУ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524470" y="4314079"/>
            <a:ext cx="14893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Нагнетатель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C2526C-B912-4C26-B85C-BC07035AFC47}"/>
              </a:ext>
            </a:extLst>
          </p:cNvPr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Лопаточные машины в газотранспортной системе</a:t>
            </a:r>
          </a:p>
        </p:txBody>
      </p:sp>
    </p:spTree>
    <p:extLst>
      <p:ext uri="{BB962C8B-B14F-4D97-AF65-F5344CB8AC3E}">
        <p14:creationId xmlns:p14="http://schemas.microsoft.com/office/powerpoint/2010/main" val="181282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36692" y="6345239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Elektra Medium Pro" panose="02000803000000020004" pitchFamily="50" charset="-52"/>
              </a:rPr>
              <a:t>10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6527" y="2613392"/>
            <a:ext cx="3831772" cy="83099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БЛАГОДАРЮ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ЗА ВНИМАНИЕ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9270" y="4348147"/>
            <a:ext cx="3846286" cy="116955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Elektra Text Pro" panose="02000503030000020004" pitchFamily="50" charset="-52"/>
              </a:rPr>
              <a:t>Батурин Олег Витальевич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Elektra Text Pro" panose="02000503030000020004" pitchFamily="50" charset="-52"/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443086 г. Самара, Московское шоссе 34, комн. 336-5 </a:t>
            </a:r>
            <a:r>
              <a:rPr lang="en-US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Tel: (846)267-45-94</a:t>
            </a:r>
            <a:endParaRPr lang="ru-RU" sz="1400" dirty="0">
              <a:solidFill>
                <a:schemeClr val="bg1"/>
              </a:solidFill>
              <a:latin typeface="Elektra Text Pro" panose="02000503030000020004" pitchFamily="50" charset="-52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Elektra Text Pro" panose="02000503030000020004" pitchFamily="50" charset="-52"/>
              </a:rPr>
              <a:t>oleg.v.baturin@gmail.com</a:t>
            </a:r>
            <a:endParaRPr lang="ru-RU" sz="1400" dirty="0">
              <a:solidFill>
                <a:schemeClr val="bg1"/>
              </a:solidFill>
              <a:latin typeface="Elektra Text Pro" panose="02000503030000020004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50469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Области применения турбомашин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2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0568" y="795771"/>
            <a:ext cx="7278592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2210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836537"/>
              </p:ext>
            </p:extLst>
          </p:nvPr>
        </p:nvGraphicFramePr>
        <p:xfrm>
          <a:off x="590549" y="1763999"/>
          <a:ext cx="8136201" cy="15950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1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5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88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6803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Ключевой узел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     Сопло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      Турбина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829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Что необходимо сделать для работы ключевого узла?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Создать</a:t>
                      </a:r>
                      <a:r>
                        <a:rPr lang="ru-RU" baseline="0" dirty="0"/>
                        <a:t> повышенное давление между входом и выходом ключевого узла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6371" y="1399551"/>
            <a:ext cx="1770353" cy="3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656153"/>
              </p:ext>
            </p:extLst>
          </p:nvPr>
        </p:nvGraphicFramePr>
        <p:xfrm>
          <a:off x="590548" y="756000"/>
          <a:ext cx="8135440" cy="1010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1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5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80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cap="all" baseline="0" dirty="0"/>
                        <a:t>Авиационный ГТД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cap="all" baseline="0" dirty="0"/>
                        <a:t>Наземная ГТУ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Что производит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Тягу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Крутящий</a:t>
                      </a:r>
                      <a:r>
                        <a:rPr lang="ru-RU" baseline="0" dirty="0"/>
                        <a:t> момент (мощность) на </a:t>
                      </a:r>
                      <a:r>
                        <a:rPr lang="ru-RU" baseline="0" dirty="0" err="1"/>
                        <a:t>вых</a:t>
                      </a:r>
                      <a:r>
                        <a:rPr lang="ru-RU" baseline="0" dirty="0"/>
                        <a:t>. валу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Лопаточные машины в газотурбинном двигателе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3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9" name="Выноска со стрелкой вверх 8"/>
          <p:cNvSpPr/>
          <p:nvPr/>
        </p:nvSpPr>
        <p:spPr>
          <a:xfrm rot="16200000">
            <a:off x="436371" y="4449195"/>
            <a:ext cx="2880000" cy="900000"/>
          </a:xfrm>
          <a:prstGeom prst="upArrow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cap="all" dirty="0">
                <a:solidFill>
                  <a:schemeClr val="tx1"/>
                </a:solidFill>
                <a:ea typeface="Arial Unicode MS" pitchFamily="34" charset="-128"/>
                <a:cs typeface="Arial" pitchFamily="34" charset="0"/>
              </a:rPr>
              <a:t>Давление создается компрессором</a:t>
            </a:r>
          </a:p>
        </p:txBody>
      </p:sp>
      <p:sp>
        <p:nvSpPr>
          <p:cNvPr id="10" name="Выноска со стрелкой вверх 9"/>
          <p:cNvSpPr/>
          <p:nvPr/>
        </p:nvSpPr>
        <p:spPr>
          <a:xfrm rot="16200000">
            <a:off x="1336371" y="4449194"/>
            <a:ext cx="2880000" cy="900000"/>
          </a:xfrm>
          <a:prstGeom prst="upArrow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cap="all" dirty="0">
                <a:solidFill>
                  <a:schemeClr val="tx1"/>
                </a:solidFill>
                <a:ea typeface="Arial Unicode MS" pitchFamily="34" charset="-128"/>
                <a:cs typeface="Arial" pitchFamily="34" charset="0"/>
              </a:rPr>
              <a:t>Турбина вращает компрессор</a:t>
            </a:r>
          </a:p>
        </p:txBody>
      </p:sp>
      <p:sp>
        <p:nvSpPr>
          <p:cNvPr id="11" name="Выноска со стрелкой вверх 10"/>
          <p:cNvSpPr/>
          <p:nvPr/>
        </p:nvSpPr>
        <p:spPr>
          <a:xfrm rot="16200000">
            <a:off x="2236371" y="4449195"/>
            <a:ext cx="2880000" cy="900000"/>
          </a:xfrm>
          <a:prstGeom prst="upArrow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cap="all" dirty="0">
                <a:solidFill>
                  <a:schemeClr val="tx1"/>
                </a:solidFill>
                <a:ea typeface="Arial Unicode MS" pitchFamily="34" charset="-128"/>
                <a:cs typeface="Arial" pitchFamily="34" charset="0"/>
              </a:rPr>
              <a:t>Камера сгорания повышает энергию потока</a:t>
            </a:r>
          </a:p>
        </p:txBody>
      </p:sp>
      <p:sp>
        <p:nvSpPr>
          <p:cNvPr id="13" name="Прямоугольник 12"/>
          <p:cNvSpPr/>
          <p:nvPr/>
        </p:nvSpPr>
        <p:spPr>
          <a:xfrm rot="16200000">
            <a:off x="-403283" y="4554936"/>
            <a:ext cx="2880000" cy="6885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cap="all" dirty="0">
                <a:solidFill>
                  <a:schemeClr val="tx1"/>
                </a:solidFill>
                <a:ea typeface="Arial Unicode MS" pitchFamily="34" charset="-128"/>
                <a:cs typeface="Arial" pitchFamily="34" charset="0"/>
              </a:rPr>
              <a:t>Необходим газ высокого давления на входе в ключевой узел</a:t>
            </a:r>
          </a:p>
        </p:txBody>
      </p:sp>
      <p:pic>
        <p:nvPicPr>
          <p:cNvPr id="21" name="Рисунок 2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7" t="2211" r="8652" b="3947"/>
          <a:stretch/>
        </p:blipFill>
        <p:spPr bwMode="auto">
          <a:xfrm>
            <a:off x="4339910" y="4137404"/>
            <a:ext cx="2228215" cy="17995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4572000" y="3518704"/>
            <a:ext cx="41399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all" dirty="0"/>
              <a:t>Идеальный цикл Брайтона</a:t>
            </a:r>
          </a:p>
        </p:txBody>
      </p:sp>
      <p:pic>
        <p:nvPicPr>
          <p:cNvPr id="23" name="Рисунок 2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7" r="12556" b="4106"/>
          <a:stretch/>
        </p:blipFill>
        <p:spPr bwMode="auto">
          <a:xfrm>
            <a:off x="6756237" y="4101711"/>
            <a:ext cx="1738630" cy="17995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00" y="1850891"/>
            <a:ext cx="1310294" cy="5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105" y="1795551"/>
            <a:ext cx="709975" cy="6120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470450" y="3845511"/>
            <a:ext cx="1967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cap="small" dirty="0"/>
              <a:t>p-v </a:t>
            </a:r>
            <a:r>
              <a:rPr lang="ru-RU" sz="1400" cap="small" dirty="0"/>
              <a:t>диаграмма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641984" y="3845511"/>
            <a:ext cx="1967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cap="small" dirty="0"/>
              <a:t>T-S </a:t>
            </a:r>
            <a:r>
              <a:rPr lang="ru-RU" sz="1400" cap="small" dirty="0"/>
              <a:t>диаграмма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364179" y="4929477"/>
            <a:ext cx="8249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cap="small" dirty="0"/>
              <a:t>Компрессор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561547" y="5242335"/>
            <a:ext cx="8249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cap="small" dirty="0"/>
              <a:t>Входное устройство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631801" y="4153288"/>
            <a:ext cx="8249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cap="small" dirty="0"/>
              <a:t>Камера сгорания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225114" y="4591943"/>
            <a:ext cx="8249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cap="small" dirty="0"/>
              <a:t>Турбина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869884" y="5085987"/>
            <a:ext cx="567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cap="small" dirty="0"/>
              <a:t>Сопло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861133" y="4591943"/>
            <a:ext cx="5677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cap="small" dirty="0"/>
              <a:t>Сопло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669924" y="4312745"/>
            <a:ext cx="8249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cap="small" dirty="0"/>
              <a:t>Турбина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941633" y="4503794"/>
            <a:ext cx="8249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cap="small" dirty="0"/>
              <a:t>Камера сгорания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529160" y="5242335"/>
            <a:ext cx="8249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cap="small" dirty="0"/>
              <a:t>Входное устройство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568125" y="5081877"/>
            <a:ext cx="8249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cap="small" dirty="0"/>
              <a:t>Компрессор</a:t>
            </a:r>
          </a:p>
        </p:txBody>
      </p:sp>
    </p:spTree>
    <p:extLst>
      <p:ext uri="{BB962C8B-B14F-4D97-AF65-F5344CB8AC3E}">
        <p14:creationId xmlns:p14="http://schemas.microsoft.com/office/powerpoint/2010/main" val="234133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22" grpId="0"/>
      <p:bldP spid="16" grpId="0"/>
      <p:bldP spid="17" grpId="0"/>
      <p:bldP spid="18" grpId="0"/>
      <p:bldP spid="19" grpId="0"/>
      <p:bldP spid="20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4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180" y="893710"/>
            <a:ext cx="8265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Принцип действия газотурбинного двигателя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334" y="1263042"/>
            <a:ext cx="5905500" cy="5048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2DCDA4-2B80-487B-BF68-D61652086156}"/>
              </a:ext>
            </a:extLst>
          </p:cNvPr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Лопаточные машины в газотурбинном двигателе</a:t>
            </a:r>
          </a:p>
        </p:txBody>
      </p:sp>
    </p:spTree>
    <p:extLst>
      <p:ext uri="{BB962C8B-B14F-4D97-AF65-F5344CB8AC3E}">
        <p14:creationId xmlns:p14="http://schemas.microsoft.com/office/powerpoint/2010/main" val="1041819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Лопаточные машины в газотурбинном двигателе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5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060794"/>
              </p:ext>
            </p:extLst>
          </p:nvPr>
        </p:nvGraphicFramePr>
        <p:xfrm>
          <a:off x="609599" y="777875"/>
          <a:ext cx="8116389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47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93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cap="all" baseline="0" dirty="0"/>
                        <a:t>Авиационный ГТД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cap="all" baseline="0" dirty="0"/>
                        <a:t>Наземная ГТУ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9"/>
          <a:stretch/>
        </p:blipFill>
        <p:spPr bwMode="auto">
          <a:xfrm>
            <a:off x="4576646" y="1077270"/>
            <a:ext cx="3960000" cy="4584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5"/>
          <a:stretch/>
        </p:blipFill>
        <p:spPr bwMode="auto">
          <a:xfrm>
            <a:off x="620427" y="1077270"/>
            <a:ext cx="3960000" cy="438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912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Лопаточные машины в газотурбинном двигателе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6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79528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cap="all" dirty="0"/>
              <a:t>Примеры газотурбинных двигателей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26" y="1457445"/>
            <a:ext cx="3600000" cy="223275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52900" y="1159117"/>
            <a:ext cx="41488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Турбореактивный двухконтурный двигатель (ТРДД)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1" b="13454"/>
          <a:stretch/>
        </p:blipFill>
        <p:spPr>
          <a:xfrm>
            <a:off x="4956602" y="1466894"/>
            <a:ext cx="3600000" cy="223717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577161" y="1168779"/>
            <a:ext cx="41488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Ядерный турбореактивный двигатель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" y="4051951"/>
            <a:ext cx="3600000" cy="186206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43526" y="3756610"/>
            <a:ext cx="41488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Турбореактивный трехконтурный двигатель (ТРДД)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792354" y="3774259"/>
            <a:ext cx="41488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 err="1"/>
              <a:t>Турбовальный</a:t>
            </a:r>
            <a:r>
              <a:rPr lang="ru-RU" sz="1400" cap="small" dirty="0"/>
              <a:t> двигатель (</a:t>
            </a:r>
            <a:r>
              <a:rPr lang="ru-RU" sz="1400" cap="small" dirty="0" err="1"/>
              <a:t>ТВаД</a:t>
            </a:r>
            <a:r>
              <a:rPr lang="ru-RU" sz="1400" cap="small" dirty="0"/>
              <a:t>)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t="3404" r="1359" b="14603"/>
          <a:stretch/>
        </p:blipFill>
        <p:spPr>
          <a:xfrm>
            <a:off x="4936646" y="4022611"/>
            <a:ext cx="3600000" cy="218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43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Паротурбинные установки (ПТУ)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7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44002" y="798147"/>
            <a:ext cx="2230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Цикл </a:t>
            </a:r>
            <a:r>
              <a:rPr lang="ru-RU" cap="all" dirty="0" err="1"/>
              <a:t>Ренкина</a:t>
            </a:r>
            <a:endParaRPr lang="ru-RU" cap="all" dirty="0"/>
          </a:p>
        </p:txBody>
      </p:sp>
      <p:pic>
        <p:nvPicPr>
          <p:cNvPr id="6" name="Рисунок 5" descr="htmlconvd-1XxeFa_html_335ee27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2457" y="1167479"/>
            <a:ext cx="1753761" cy="216000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20299" y="1167479"/>
            <a:ext cx="3239770" cy="2252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36218" y="788550"/>
            <a:ext cx="3497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Схема установки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7425" y="3508703"/>
            <a:ext cx="8290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Примеры Паровых турбин</a:t>
            </a:r>
          </a:p>
        </p:txBody>
      </p:sp>
      <p:pic>
        <p:nvPicPr>
          <p:cNvPr id="10" name="Рисунок 9" descr="1307108927_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235" y="3878035"/>
            <a:ext cx="3447222" cy="1980000"/>
          </a:xfrm>
          <a:prstGeom prst="rect">
            <a:avLst/>
          </a:prstGeom>
        </p:spPr>
      </p:pic>
      <p:pic>
        <p:nvPicPr>
          <p:cNvPr id="11" name="Рисунок 10" descr="sst600-3d-large.jpg"/>
          <p:cNvPicPr/>
          <p:nvPr/>
        </p:nvPicPr>
        <p:blipFill>
          <a:blip r:embed="rId5" cstate="print"/>
          <a:srcRect l="11116" t="906" r="9155" b="906"/>
          <a:stretch>
            <a:fillRect/>
          </a:stretch>
        </p:blipFill>
        <p:spPr>
          <a:xfrm>
            <a:off x="3482457" y="3860290"/>
            <a:ext cx="2293620" cy="201549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2" y="1278724"/>
            <a:ext cx="2880000" cy="1622118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прибор, внутренний, швейная машина, стена&#10;&#10;Описание создано с очень высокой степенью достоверности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" t="3528" r="165" b="5618"/>
          <a:stretch/>
        </p:blipFill>
        <p:spPr bwMode="auto">
          <a:xfrm>
            <a:off x="5512764" y="3878035"/>
            <a:ext cx="3524250" cy="1799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C44498-7933-47B0-B5B8-A62E0FA24A4B}"/>
              </a:ext>
            </a:extLst>
          </p:cNvPr>
          <p:cNvSpPr txBox="1"/>
          <p:nvPr/>
        </p:nvSpPr>
        <p:spPr>
          <a:xfrm>
            <a:off x="643507" y="865270"/>
            <a:ext cx="2230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/>
              <a:t>Самарская ГРЭС</a:t>
            </a:r>
          </a:p>
        </p:txBody>
      </p:sp>
    </p:spTree>
    <p:extLst>
      <p:ext uri="{BB962C8B-B14F-4D97-AF65-F5344CB8AC3E}">
        <p14:creationId xmlns:p14="http://schemas.microsoft.com/office/powerpoint/2010/main" val="1314363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Паротурбинные установки (ПТУ)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8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5181" y="808576"/>
            <a:ext cx="39313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cap="all" dirty="0"/>
              <a:t>Атомные станции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536489" y="808576"/>
            <a:ext cx="4189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cap="all" dirty="0"/>
              <a:t>Судовые турбины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20" y="1216079"/>
            <a:ext cx="2783508" cy="216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0" b="-10960"/>
          <a:stretch/>
        </p:blipFill>
        <p:spPr>
          <a:xfrm>
            <a:off x="5251943" y="1269000"/>
            <a:ext cx="3087917" cy="216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43603" y="3952220"/>
            <a:ext cx="3960000" cy="207326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47" y="3770675"/>
            <a:ext cx="3960000" cy="204573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72660" y="3507611"/>
            <a:ext cx="41488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Принципиальная схема атомной электростанции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721488" y="3429000"/>
            <a:ext cx="4148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cap="small" dirty="0"/>
              <a:t>Принципиальная схема судовой паротурбинной установки</a:t>
            </a:r>
          </a:p>
        </p:txBody>
      </p:sp>
    </p:spTree>
    <p:extLst>
      <p:ext uri="{BB962C8B-B14F-4D97-AF65-F5344CB8AC3E}">
        <p14:creationId xmlns:p14="http://schemas.microsoft.com/office/powerpoint/2010/main" val="2728484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" y="1075191"/>
            <a:ext cx="3273139" cy="25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314" y="301532"/>
            <a:ext cx="7898675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latin typeface="Elektra Text Pro" panose="02000503030000020004" pitchFamily="50" charset="-52"/>
              </a:rPr>
              <a:t>Лопаточные машины в Ракетных двигателях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CB11690-5800-4A0D-8C28-71894E2CF36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pPr algn="ctr"/>
              <a:t>9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39492" y="736637"/>
            <a:ext cx="2280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cap="all" dirty="0"/>
              <a:t>Устройство </a:t>
            </a:r>
          </a:p>
          <a:p>
            <a:pPr algn="ctr"/>
            <a:r>
              <a:rPr lang="ru-RU" sz="1600" cap="all" dirty="0"/>
              <a:t>Ракеты – носителя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0181" y="736637"/>
            <a:ext cx="4088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cap="all" dirty="0"/>
              <a:t>Размеры ракет - носителей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929477"/>
              </p:ext>
            </p:extLst>
          </p:nvPr>
        </p:nvGraphicFramePr>
        <p:xfrm>
          <a:off x="6396451" y="1390129"/>
          <a:ext cx="2446320" cy="369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6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56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56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80000">
                <a:tc gridSpan="2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 ступень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 ступень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 ступень</a:t>
                      </a:r>
                    </a:p>
                  </a:txBody>
                  <a:tcPr vert="vert27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Протон</a:t>
                      </a:r>
                    </a:p>
                  </a:txBody>
                  <a:tcPr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</a:t>
                      </a:r>
                      <a:r>
                        <a:rPr lang="ru-RU" sz="1400" baseline="-25000" dirty="0" err="1"/>
                        <a:t>топл</a:t>
                      </a:r>
                      <a:r>
                        <a:rPr lang="ru-RU" sz="1400" dirty="0" err="1"/>
                        <a:t>,т</a:t>
                      </a:r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428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157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  <a:endParaRPr lang="ru-RU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ym typeface="Symbol"/>
                        </a:rPr>
                        <a:t></a:t>
                      </a:r>
                      <a:r>
                        <a:rPr lang="en-US" sz="1400" dirty="0">
                          <a:sym typeface="Symbol"/>
                        </a:rPr>
                        <a:t>, c</a:t>
                      </a:r>
                      <a:r>
                        <a:rPr lang="ru-RU" sz="1400" dirty="0" err="1">
                          <a:sym typeface="Symbol"/>
                        </a:rPr>
                        <a:t>ек</a:t>
                      </a:r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121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215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239</a:t>
                      </a:r>
                      <a:endParaRPr lang="ru-RU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Союз</a:t>
                      </a:r>
                    </a:p>
                  </a:txBody>
                  <a:tcPr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</a:t>
                      </a:r>
                      <a:r>
                        <a:rPr lang="ru-RU" sz="1400" baseline="-25000" dirty="0" err="1"/>
                        <a:t>топл</a:t>
                      </a:r>
                      <a:r>
                        <a:rPr lang="ru-RU" sz="1400" dirty="0" err="1"/>
                        <a:t>,т</a:t>
                      </a:r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ru-RU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ym typeface="Symbol"/>
                        </a:rPr>
                        <a:t></a:t>
                      </a:r>
                      <a:r>
                        <a:rPr lang="en-US" sz="1400" dirty="0">
                          <a:sym typeface="Symbol"/>
                        </a:rPr>
                        <a:t>, c</a:t>
                      </a:r>
                      <a:r>
                        <a:rPr lang="ru-RU" sz="1400" dirty="0" err="1">
                          <a:sym typeface="Symbol"/>
                        </a:rPr>
                        <a:t>ек</a:t>
                      </a:r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118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240</a:t>
                      </a:r>
                      <a:endParaRPr lang="ru-RU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Shuttle</a:t>
                      </a:r>
                      <a:endParaRPr lang="ru-RU" sz="1600" dirty="0"/>
                    </a:p>
                  </a:txBody>
                  <a:tcPr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</a:t>
                      </a:r>
                      <a:r>
                        <a:rPr lang="ru-RU" sz="1400" baseline="-25000" dirty="0" err="1"/>
                        <a:t>топл</a:t>
                      </a:r>
                      <a:r>
                        <a:rPr lang="ru-RU" sz="1400" dirty="0" err="1"/>
                        <a:t>,т</a:t>
                      </a:r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 – 103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2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 -616 </a:t>
                      </a:r>
                      <a:endParaRPr lang="ru-RU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00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ym typeface="Symbol"/>
                        </a:rPr>
                        <a:t></a:t>
                      </a:r>
                      <a:r>
                        <a:rPr lang="en-US" sz="1400" dirty="0">
                          <a:sym typeface="Symbol"/>
                        </a:rPr>
                        <a:t>, c</a:t>
                      </a:r>
                      <a:r>
                        <a:rPr lang="ru-RU" sz="1400" dirty="0" err="1">
                          <a:sym typeface="Symbol"/>
                        </a:rPr>
                        <a:t>ек</a:t>
                      </a:r>
                      <a:endParaRPr lang="ru-RU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480</a:t>
                      </a:r>
                      <a:endParaRPr lang="ru-RU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776651" y="5257426"/>
            <a:ext cx="4077517" cy="9233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cap="all" dirty="0">
                <a:solidFill>
                  <a:srgbClr val="FF0000"/>
                </a:solidFill>
                <a:cs typeface="+mn-cs"/>
              </a:rPr>
              <a:t>Как подать большую массу горючего и окислителя в камеру двигателя за короткое время?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19207" y="782803"/>
            <a:ext cx="2423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cap="all" dirty="0"/>
              <a:t>Некоторые параметры ракет - носителей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1739" b="9668"/>
          <a:stretch/>
        </p:blipFill>
        <p:spPr>
          <a:xfrm>
            <a:off x="982417" y="3922729"/>
            <a:ext cx="2962932" cy="252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44771" y="3603803"/>
            <a:ext cx="4088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cap="all" dirty="0"/>
              <a:t>«полезный» объем ракет носителей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230" y="1294729"/>
            <a:ext cx="2156959" cy="38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13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7" grpId="0"/>
      <p:bldP spid="1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</a:ln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 sz="1600" cap="all" dirty="0" smtClean="0">
            <a:solidFill>
              <a:schemeClr val="tx1"/>
            </a:solidFill>
            <a:ea typeface="Arial Unicode MS" pitchFamily="34" charset="-128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4925">
          <a:solidFill>
            <a:schemeClr val="tx2"/>
          </a:solidFill>
          <a:tailEnd type="stealth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4800</TotalTime>
  <Words>706</Words>
  <Application>Microsoft Office PowerPoint</Application>
  <PresentationFormat>Экран (4:3)</PresentationFormat>
  <Paragraphs>225</Paragraphs>
  <Slides>19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Arial Unicode MS</vt:lpstr>
      <vt:lpstr>Calibri</vt:lpstr>
      <vt:lpstr>Calibri Light</vt:lpstr>
      <vt:lpstr>Elektra Medium Pro</vt:lpstr>
      <vt:lpstr>Elektra Text Pro</vt:lpstr>
      <vt:lpstr>Symbol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Степанов</dc:creator>
  <cp:lastModifiedBy>Oleg Baturin</cp:lastModifiedBy>
  <cp:revision>535</cp:revision>
  <dcterms:created xsi:type="dcterms:W3CDTF">2016-03-09T10:31:39Z</dcterms:created>
  <dcterms:modified xsi:type="dcterms:W3CDTF">2026-02-24T05:01:58Z</dcterms:modified>
</cp:coreProperties>
</file>