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79" r:id="rId11"/>
    <p:sldId id="264" r:id="rId12"/>
    <p:sldId id="265" r:id="rId13"/>
    <p:sldId id="28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49" autoAdjust="0"/>
    <p:restoredTop sz="94660"/>
  </p:normalViewPr>
  <p:slideViewPr>
    <p:cSldViewPr>
      <p:cViewPr varScale="1">
        <p:scale>
          <a:sx n="115" d="100"/>
          <a:sy n="115" d="100"/>
        </p:scale>
        <p:origin x="135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6B7DA1-99EB-45F7-BBC9-2C53DA6C89D3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5EF2C9-9676-49EC-B59C-F0CA3A4FB7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957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EF2C9-9676-49EC-B59C-F0CA3A4FB742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0508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578D-9F51-491C-9486-95B29A522AF9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23E-7BFD-4E21-93A2-75EA45D31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578D-9F51-491C-9486-95B29A522AF9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23E-7BFD-4E21-93A2-75EA45D31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578D-9F51-491C-9486-95B29A522AF9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23E-7BFD-4E21-93A2-75EA45D31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578D-9F51-491C-9486-95B29A522AF9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23E-7BFD-4E21-93A2-75EA45D31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578D-9F51-491C-9486-95B29A522AF9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23E-7BFD-4E21-93A2-75EA45D31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578D-9F51-491C-9486-95B29A522AF9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23E-7BFD-4E21-93A2-75EA45D31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578D-9F51-491C-9486-95B29A522AF9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23E-7BFD-4E21-93A2-75EA45D31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578D-9F51-491C-9486-95B29A522AF9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23E-7BFD-4E21-93A2-75EA45D31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578D-9F51-491C-9486-95B29A522AF9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23E-7BFD-4E21-93A2-75EA45D31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578D-9F51-491C-9486-95B29A522AF9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23E-7BFD-4E21-93A2-75EA45D31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578D-9F51-491C-9486-95B29A522AF9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23E-7BFD-4E21-93A2-75EA45D31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3578D-9F51-491C-9486-95B29A522AF9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DC23E-7BFD-4E21-93A2-75EA45D31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188640"/>
            <a:ext cx="8784976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/>
              <a:t>Лекция </a:t>
            </a:r>
            <a:r>
              <a:rPr lang="en-US" sz="2200" b="1" dirty="0" smtClean="0"/>
              <a:t>8</a:t>
            </a:r>
            <a:endParaRPr lang="ru-RU" sz="2200" b="1" dirty="0" smtClean="0"/>
          </a:p>
          <a:p>
            <a:pPr algn="ctr"/>
            <a:r>
              <a:rPr lang="ru-RU" sz="2400" dirty="0" smtClean="0"/>
              <a:t>СВЕРЛЕНИЕ</a:t>
            </a:r>
            <a:endParaRPr lang="ru-RU" sz="2400" dirty="0"/>
          </a:p>
          <a:p>
            <a:pPr algn="just"/>
            <a:r>
              <a:rPr lang="ru-RU" sz="2400" dirty="0"/>
              <a:t>Сверление - это процесс получения резанием глухих и сквозных цилиндрических отверстий в сплошном материале, осуществляемый на сверлильных и токарных станках. Если диаметр отверстия, которое требуется получить в процессе обработки, D &gt; 30 мм, то для его изготовления используют два сверла. Первое - для сверления (d</a:t>
            </a:r>
            <a:r>
              <a:rPr lang="ru-RU" sz="2400" baseline="-25000" dirty="0"/>
              <a:t>1</a:t>
            </a:r>
            <a:r>
              <a:rPr lang="ru-RU" sz="2400" dirty="0"/>
              <a:t> =0,2...0,4</a:t>
            </a:r>
            <a:r>
              <a:rPr lang="en-US" sz="2400" dirty="0"/>
              <a:t>D</a:t>
            </a:r>
            <a:r>
              <a:rPr lang="ru-RU" sz="2400" dirty="0"/>
              <a:t>) а второе - для рассверливания (d</a:t>
            </a:r>
            <a:r>
              <a:rPr lang="ru-RU" sz="2400" baseline="-25000" dirty="0"/>
              <a:t>2</a:t>
            </a:r>
            <a:r>
              <a:rPr lang="ru-RU" sz="2400" dirty="0"/>
              <a:t> = D). При обработке отверстий сверлами из быстрорежущих сталей обеспечивается точность в пределах 11... 13 квалитетов и шероховатость поверхности </a:t>
            </a:r>
            <a:r>
              <a:rPr lang="en-US" sz="2400" dirty="0"/>
              <a:t>R</a:t>
            </a:r>
            <a:r>
              <a:rPr lang="ru-RU" sz="2400" dirty="0"/>
              <a:t>z = 80...32 мкм. Сверла с пластинами из твердых сплавов, работающие на более высоких скоростях резания, обеспечивают обработку отверстий с точностью по 8... 11 квалитетам и шероховатостью поверхности </a:t>
            </a:r>
            <a:r>
              <a:rPr lang="ru-RU" sz="2400" dirty="0" err="1"/>
              <a:t>Rz</a:t>
            </a:r>
            <a:r>
              <a:rPr lang="ru-RU" sz="2400" dirty="0"/>
              <a:t> = 40...20 мкм. В нашей стране принята единая градация диаметров сверл, регламентируемая ГОСТ 885-77 и охватывающая практически все размеры отверстий до 80 мм.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062287" y="985568"/>
            <a:ext cx="1591370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71407" y="0"/>
            <a:ext cx="9001188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ОСОБЕННОСТИ ИЗНОСА СВЕРЛ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В результате </a:t>
            </a:r>
            <a:r>
              <a:rPr lang="ru-RU" sz="2400" dirty="0" smtClean="0">
                <a:ea typeface="Calibri" pitchFamily="34" charset="0"/>
                <a:cs typeface="Times New Roman" pitchFamily="18" charset="0"/>
              </a:rPr>
              <a:t>воздействия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нормальных и касательных напряжений,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ea typeface="Calibri" pitchFamily="34" charset="0"/>
                <a:cs typeface="Times New Roman" pitchFamily="18" charset="0"/>
              </a:rPr>
              <a:t>высоких температур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и относительного перемещения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контактные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поверхности инструмента в процессе его эксплуатации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изнашиваются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 Лимитирующими являются абразивный 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адгезионный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износы. Износ сверл происходит в результате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трения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задних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поверхностей о поверхность резания, стружки о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переднюю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поверхность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направляющих ленточек об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обработанную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поверхность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и смятия поперечной кромки. Сверла изнашиваются (рис.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5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): одновременно по задней 2 и передней 1 поверхностям при обработке сталей; по уголкам 3 - при сверлении хрупких материалов; по ленточке 4 - при сверлении вязких материалов; по лезвию перемычки 5 - при неправильной заточке и её чрезмерной длине.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Наиболее опасный износ - по уголкам и ленточке, так как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при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большом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износе для восстановления сверла требуется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стачивать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значительную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его часть. Наибольшее влияние на износ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оказывает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скорость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резания и в меньшей степени подача.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30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500042"/>
            <a:ext cx="2676525" cy="3181350"/>
          </a:xfrm>
          <a:prstGeom prst="rect">
            <a:avLst/>
          </a:prstGeom>
          <a:noFill/>
        </p:spPr>
      </p:pic>
      <p:pic>
        <p:nvPicPr>
          <p:cNvPr id="3" name="Рисунок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500042"/>
            <a:ext cx="2500330" cy="324447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500826" y="1643050"/>
            <a:ext cx="20888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Рис. </a:t>
            </a:r>
            <a:r>
              <a:rPr lang="en-US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Износ сверл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2844" y="3929066"/>
            <a:ext cx="871543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ea typeface="Calibri" pitchFamily="34" charset="0"/>
                <a:cs typeface="Times New Roman" pitchFamily="18" charset="0"/>
              </a:rPr>
              <a:t>Поэтому при сверлении рекомендуется работать с большими подачами и малыми скоростями. Как и при точении, за </a:t>
            </a:r>
            <a:r>
              <a:rPr lang="ru-RU" sz="2400" dirty="0" smtClean="0">
                <a:ea typeface="Calibri" pitchFamily="34" charset="0"/>
                <a:cs typeface="Times New Roman" pitchFamily="18" charset="0"/>
              </a:rPr>
              <a:t>допустимую </a:t>
            </a:r>
            <a:r>
              <a:rPr lang="ru-RU" sz="2400" dirty="0" smtClean="0">
                <a:ea typeface="Calibri" pitchFamily="34" charset="0"/>
                <a:cs typeface="Times New Roman" pitchFamily="18" charset="0"/>
              </a:rPr>
              <a:t>величину износа при сверлении принимают износ по задней поверхности</a:t>
            </a:r>
            <a:r>
              <a:rPr lang="en-US" sz="2400" dirty="0" smtClean="0"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smtClean="0">
                <a:ea typeface="Calibri" pitchFamily="34" charset="0"/>
                <a:cs typeface="Times New Roman" pitchFamily="18" charset="0"/>
              </a:rPr>
              <a:t>инструмента, который характеризуется высотой площадки износа h</a:t>
            </a:r>
            <a:r>
              <a:rPr lang="ru-RU" sz="2400" baseline="-30000" dirty="0" smtClean="0">
                <a:ea typeface="Calibri" pitchFamily="34" charset="0"/>
                <a:cs typeface="Times New Roman" pitchFamily="18" charset="0"/>
              </a:rPr>
              <a:t>3</a:t>
            </a:r>
            <a:r>
              <a:rPr lang="ru-RU" sz="2400" dirty="0" smtClean="0">
                <a:ea typeface="Calibri" pitchFamily="34" charset="0"/>
                <a:cs typeface="Times New Roman" pitchFamily="18" charset="0"/>
              </a:rPr>
              <a:t>. При обработке конструкционных сталей быстрорежущими сверлами h</a:t>
            </a:r>
            <a:r>
              <a:rPr lang="ru-RU" sz="2400" baseline="-30000" dirty="0" smtClean="0">
                <a:ea typeface="Calibri" pitchFamily="34" charset="0"/>
                <a:cs typeface="Times New Roman" pitchFamily="18" charset="0"/>
              </a:rPr>
              <a:t>3</a:t>
            </a:r>
            <a:r>
              <a:rPr lang="ru-RU" sz="2400" dirty="0" smtClean="0">
                <a:ea typeface="Calibri" pitchFamily="34" charset="0"/>
                <a:cs typeface="Times New Roman" pitchFamily="18" charset="0"/>
              </a:rPr>
              <a:t> – 1</a:t>
            </a:r>
            <a:r>
              <a:rPr lang="en-US" sz="2400" dirty="0" smtClean="0">
                <a:ea typeface="Calibri" pitchFamily="34" charset="0"/>
                <a:cs typeface="Times New Roman" pitchFamily="18" charset="0"/>
              </a:rPr>
              <a:t>…</a:t>
            </a:r>
            <a:r>
              <a:rPr lang="ru-RU" sz="2400" dirty="0" smtClean="0">
                <a:ea typeface="Calibri" pitchFamily="34" charset="0"/>
                <a:cs typeface="Times New Roman" pitchFamily="18" charset="0"/>
              </a:rPr>
              <a:t>1,5 мм, а при обработке твердосплавными - h</a:t>
            </a:r>
            <a:r>
              <a:rPr lang="ru-RU" sz="2400" baseline="-30000" dirty="0" smtClean="0">
                <a:ea typeface="Calibri" pitchFamily="34" charset="0"/>
                <a:cs typeface="Times New Roman" pitchFamily="18" charset="0"/>
              </a:rPr>
              <a:t>3</a:t>
            </a:r>
            <a:r>
              <a:rPr lang="ru-RU" sz="2400" dirty="0" smtClean="0">
                <a:ea typeface="Calibri" pitchFamily="34" charset="0"/>
                <a:cs typeface="Times New Roman" pitchFamily="18" charset="0"/>
              </a:rPr>
              <a:t> = 0,4...0,8 мм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116632"/>
            <a:ext cx="914400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Под стойкостью сверла понимается время работы сверла до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затупления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– от переточки до переточки. Стойкость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сверла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неразрывно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связана с его износом и зависит от тех же факторов, что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и износ: от свойств обрабатываемого материала,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материала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режущей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части сверла, его геометрии, диаметра сверла,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скорости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резания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подачи и глубины просверливаемого отверстия.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Зависимость стойкости сверла от скорости резания, диаметра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сверла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подачи является весьма сложной и может быть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выражена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следующей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формулой</a:t>
            </a:r>
            <a:r>
              <a:rPr lang="en-US" sz="2400" dirty="0" smtClean="0">
                <a:ea typeface="Times New Roman" pitchFamily="18" charset="0"/>
                <a:cs typeface="Arial" pitchFamily="34" charset="0"/>
              </a:rPr>
              <a:t>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 smtClean="0">
              <a:ea typeface="Times New Roman" pitchFamily="18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/>
              <a:t>В </a:t>
            </a:r>
            <a:r>
              <a:rPr lang="ru-RU" sz="2400" dirty="0" smtClean="0"/>
              <a:t>практике эксплуатации сверл при всех прочих равных </a:t>
            </a:r>
            <a:r>
              <a:rPr lang="ru-RU" sz="2400" dirty="0" smtClean="0"/>
              <a:t>условиях</a:t>
            </a:r>
            <a:r>
              <a:rPr lang="en-US" sz="2400" dirty="0" smtClean="0"/>
              <a:t> </a:t>
            </a:r>
            <a:r>
              <a:rPr lang="ru-RU" sz="2400" dirty="0" smtClean="0"/>
              <a:t>норма </a:t>
            </a:r>
            <a:r>
              <a:rPr lang="ru-RU" sz="2400" dirty="0" smtClean="0"/>
              <a:t>стойкости сверл увеличивается с увеличением их диаметра. </a:t>
            </a:r>
            <a:endParaRPr lang="en-US" sz="2400" dirty="0" smtClean="0"/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/>
              <a:t>Сверла больших диаметров допускают более высокие </a:t>
            </a:r>
            <a:r>
              <a:rPr lang="ru-RU" sz="2400" dirty="0" smtClean="0"/>
              <a:t>нормы</a:t>
            </a:r>
            <a:r>
              <a:rPr lang="en-US" sz="2400" dirty="0" smtClean="0"/>
              <a:t> </a:t>
            </a:r>
            <a:r>
              <a:rPr lang="ru-RU" sz="2400" dirty="0" smtClean="0"/>
              <a:t>стойкости</a:t>
            </a:r>
            <a:r>
              <a:rPr lang="ru-RU" sz="2400" dirty="0" smtClean="0"/>
              <a:t>, а при одной и той же стойкости – большие </a:t>
            </a:r>
            <a:r>
              <a:rPr lang="ru-RU" sz="2400" dirty="0" smtClean="0"/>
              <a:t>скорости</a:t>
            </a:r>
            <a:r>
              <a:rPr lang="en-US" sz="2400" dirty="0" smtClean="0"/>
              <a:t> </a:t>
            </a:r>
            <a:r>
              <a:rPr lang="ru-RU" sz="2400" dirty="0" smtClean="0"/>
              <a:t>резания</a:t>
            </a:r>
            <a:r>
              <a:rPr lang="ru-RU" sz="2400" dirty="0" smtClean="0"/>
              <a:t>, чем сверла меньших диаметров. Объясняется это тем, </a:t>
            </a:r>
            <a:r>
              <a:rPr lang="ru-RU" sz="2400" dirty="0" smtClean="0"/>
              <a:t>что</a:t>
            </a:r>
            <a:r>
              <a:rPr lang="en-US" sz="2400" dirty="0" smtClean="0"/>
              <a:t> </a:t>
            </a:r>
            <a:r>
              <a:rPr lang="ru-RU" sz="2400" dirty="0" smtClean="0"/>
              <a:t>при </a:t>
            </a:r>
            <a:r>
              <a:rPr lang="ru-RU" sz="2400" dirty="0" smtClean="0"/>
              <a:t>увеличении диаметра увеличивается масса сверла, </a:t>
            </a:r>
            <a:r>
              <a:rPr lang="ru-RU" sz="2400" dirty="0" smtClean="0"/>
              <a:t>отводящая</a:t>
            </a:r>
            <a:r>
              <a:rPr lang="en-US" sz="2400" dirty="0" smtClean="0"/>
              <a:t> </a:t>
            </a:r>
            <a:r>
              <a:rPr lang="ru-RU" sz="2400" dirty="0" smtClean="0"/>
              <a:t>тепло </a:t>
            </a:r>
            <a:r>
              <a:rPr lang="ru-RU" sz="2400" dirty="0" smtClean="0"/>
              <a:t>от поверхности трения;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3571868" y="3143248"/>
          <a:ext cx="1214446" cy="770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Формула" r:id="rId3" imgW="889000" imgH="558800" progId="Equation.3">
                  <p:embed/>
                </p:oleObj>
              </mc:Choice>
              <mc:Fallback>
                <p:oleObj name="Формула" r:id="rId3" imgW="889000" imgH="558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68" y="3143248"/>
                        <a:ext cx="1214446" cy="77045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142852"/>
            <a:ext cx="878687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увеличивается также объем стружечных канавок, вследствие чего облегчается подвод смазочно-охлаждающей жидкости </a:t>
            </a:r>
            <a:r>
              <a:rPr lang="ru-RU" sz="2400" dirty="0" smtClean="0"/>
              <a:t>к</a:t>
            </a:r>
            <a:r>
              <a:rPr lang="en-US" sz="2400" dirty="0" smtClean="0"/>
              <a:t> </a:t>
            </a:r>
            <a:r>
              <a:rPr lang="ru-RU" sz="2400" dirty="0" smtClean="0"/>
              <a:t>режущим </a:t>
            </a:r>
            <a:r>
              <a:rPr lang="ru-RU" sz="2400" dirty="0" smtClean="0"/>
              <a:t>кромкам, уменьшается износ сверл.</a:t>
            </a:r>
            <a:endParaRPr lang="en-US" sz="2400" dirty="0" smtClean="0"/>
          </a:p>
          <a:p>
            <a:pPr algn="just"/>
            <a:r>
              <a:rPr lang="ru-RU" sz="2400" dirty="0" smtClean="0"/>
              <a:t>Влияние подачи на стойкость и скорость резания при сверлении такое же, как и при точении: с увеличением подачи для сохранения одинаковой стойкости сверла следует соответственно снижать скорость резания.</a:t>
            </a:r>
          </a:p>
          <a:p>
            <a:pPr algn="just"/>
            <a:r>
              <a:rPr lang="ru-RU" sz="2400" dirty="0" smtClean="0"/>
              <a:t>С увеличением глубины просверливаемого отверстия стойкость сверла понижается, что вызывается главным образом ухудшением его работы: ухудшается отвод тепла, повышается трение стружки о стенки канавок, затрудняется подвод СОЖ в режущим кромкам и т.д.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179249"/>
            <a:ext cx="87849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58847"/>
            <a:ext cx="821537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Выпускаются следующие разновидности сверл: спиральные, перовые, одностороннего резания (пушечные), кольцевые и комбинированные. </a:t>
            </a:r>
          </a:p>
          <a:p>
            <a:pPr algn="just"/>
            <a:r>
              <a:rPr lang="ru-RU" sz="2400" dirty="0" smtClean="0"/>
              <a:t>Наибольшее распространение при обработке отверстий глубиной до (5... 10)</a:t>
            </a:r>
            <a:r>
              <a:rPr lang="en-US" sz="2400" dirty="0" smtClean="0"/>
              <a:t>d</a:t>
            </a:r>
            <a:r>
              <a:rPr lang="ru-RU" sz="2400" dirty="0" smtClean="0"/>
              <a:t> получили спиральные, или винтовые, сверла. Конструкция спирального сверла с коническим хвостовиком приведена на рис. </a:t>
            </a:r>
            <a:r>
              <a:rPr lang="en-US" sz="2400" dirty="0" smtClean="0"/>
              <a:t>2</a:t>
            </a:r>
            <a:r>
              <a:rPr lang="ru-RU" sz="2400" dirty="0" smtClean="0"/>
              <a:t>. Спиральное сверло состоит из рабочей части </a:t>
            </a:r>
            <a:r>
              <a:rPr lang="en-US" sz="2400" dirty="0" smtClean="0"/>
              <a:t>l</a:t>
            </a:r>
            <a:r>
              <a:rPr lang="ru-RU" sz="2400" dirty="0" smtClean="0"/>
              <a:t> и хвостовика </a:t>
            </a:r>
            <a:r>
              <a:rPr lang="en-US" sz="2400" dirty="0" smtClean="0"/>
              <a:t>l</a:t>
            </a:r>
            <a:r>
              <a:rPr lang="ru-RU" sz="2400" baseline="-25000" dirty="0" smtClean="0"/>
              <a:t>Х</a:t>
            </a:r>
            <a:r>
              <a:rPr lang="ru-RU" sz="2400" dirty="0" smtClean="0"/>
              <a:t>. На рабочей части, в свою очередь, можно выделить режущую часть </a:t>
            </a:r>
            <a:r>
              <a:rPr lang="en-US" sz="2400" dirty="0" err="1" smtClean="0"/>
              <a:t>l</a:t>
            </a:r>
            <a:r>
              <a:rPr lang="en-US" sz="2400" baseline="-25000" dirty="0" err="1" smtClean="0"/>
              <a:t>P</a:t>
            </a:r>
            <a:r>
              <a:rPr lang="ru-RU" sz="2400" dirty="0" smtClean="0"/>
              <a:t> и направляющую часть </a:t>
            </a:r>
            <a:r>
              <a:rPr lang="en-US" sz="2400" dirty="0" smtClean="0"/>
              <a:t>l</a:t>
            </a:r>
            <a:r>
              <a:rPr lang="ru-RU" sz="2400" baseline="-25000" dirty="0" smtClean="0"/>
              <a:t>Н</a:t>
            </a:r>
            <a:r>
              <a:rPr lang="ru-RU" sz="2400" dirty="0" smtClean="0"/>
              <a:t>. Для выбивания сверл с коническим хвостовиком из отверстия шпинделя предусмотрена лапка </a:t>
            </a:r>
            <a:r>
              <a:rPr lang="en-US" sz="2400" dirty="0" smtClean="0"/>
              <a:t>l</a:t>
            </a:r>
            <a:r>
              <a:rPr lang="ru-RU" sz="2400" baseline="-25000" dirty="0" smtClean="0"/>
              <a:t>Л</a:t>
            </a:r>
            <a:r>
              <a:rPr lang="ru-RU" sz="2400" dirty="0" smtClean="0"/>
              <a:t>. Между</a:t>
            </a:r>
            <a:r>
              <a:rPr lang="en-US" sz="2400" dirty="0" smtClean="0"/>
              <a:t> </a:t>
            </a:r>
            <a:r>
              <a:rPr lang="ru-RU" sz="2400" dirty="0" smtClean="0"/>
              <a:t>рабочей частью и коническим хвостовиком сверла довольно часто имеется переходная часть сверла в виде шейки </a:t>
            </a:r>
            <a:r>
              <a:rPr lang="en-US" sz="2400" dirty="0" smtClean="0"/>
              <a:t>l</a:t>
            </a:r>
            <a:r>
              <a:rPr lang="ru-RU" sz="2400" baseline="-25000" dirty="0" smtClean="0"/>
              <a:t>Ш</a:t>
            </a:r>
            <a:r>
              <a:rPr lang="ru-RU" sz="2400" dirty="0" smtClean="0"/>
              <a:t> . Спиральные сверла могут иметь цилиндрический хвостовик (при диаметре </a:t>
            </a:r>
            <a:r>
              <a:rPr lang="ru-RU" sz="2400" dirty="0" err="1" smtClean="0"/>
              <a:t>d</a:t>
            </a:r>
            <a:r>
              <a:rPr lang="ru-RU" sz="2400" dirty="0" smtClean="0"/>
              <a:t> = 0,1...20 мм) или конический хвостовик (при </a:t>
            </a:r>
            <a:r>
              <a:rPr lang="ru-RU" sz="2400" dirty="0" err="1" smtClean="0"/>
              <a:t>d</a:t>
            </a:r>
            <a:r>
              <a:rPr lang="ru-RU" sz="2400" dirty="0" smtClean="0"/>
              <a:t> = 6...80 мм). На рис. </a:t>
            </a:r>
            <a:r>
              <a:rPr lang="en-US" sz="2400" dirty="0" smtClean="0"/>
              <a:t>2</a:t>
            </a:r>
            <a:r>
              <a:rPr lang="ru-RU" sz="2400" dirty="0" smtClean="0"/>
              <a:t>. показана конструкция спирального сверла с коническим хвостовиком.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247900" y="1600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76" y="214290"/>
            <a:ext cx="6643734" cy="214314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683568" y="2348880"/>
            <a:ext cx="77867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Рис. </a:t>
            </a:r>
            <a:r>
              <a:rPr lang="en-US" sz="2000" dirty="0" smtClean="0"/>
              <a:t>2</a:t>
            </a:r>
            <a:r>
              <a:rPr lang="ru-RU" sz="2000" dirty="0" smtClean="0"/>
              <a:t>. Конструкция спирального сверла с коническим хвостовиком</a:t>
            </a:r>
            <a:endParaRPr lang="ru-RU" sz="2000" dirty="0"/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143000" y="2703016"/>
            <a:ext cx="9001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ГЕОМЕТРИЯ СПИРАЛЬНОГО СВЕРЛА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Рабочая часть сверла осуществляет процесс резания 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отвод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стружки из отверстия, формирует поверхность обрабатываемого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отверстия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и направляет сверло при обработке. Она выполняется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в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виде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двух зубьев, образованных спиральными канавками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и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c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вязанных между собой сердцевиной диаметром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</a:t>
            </a:r>
            <a:r>
              <a:rPr kumimoji="0" lang="en-US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(рис.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),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величина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которого составляет 0,12...0,3 от диаметра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сверла.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Режущая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часть сверла выполнена в виде усеченного конуса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и имеет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два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режущих лезвия. На режущем лезвии следует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различать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(см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 рис.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): 1 – переднюю поверхность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Аγ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2 - главную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заднюю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поверхность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Аα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0" y="142852"/>
            <a:ext cx="3857652" cy="585791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142844" y="6072206"/>
            <a:ext cx="35355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/>
              <a:t>Рис.</a:t>
            </a:r>
            <a:r>
              <a:rPr lang="en-US" dirty="0" smtClean="0"/>
              <a:t>3</a:t>
            </a:r>
            <a:r>
              <a:rPr lang="ru-RU" dirty="0" smtClean="0"/>
              <a:t>. Рабочая часть спирального </a:t>
            </a:r>
            <a:endParaRPr lang="en-US" dirty="0" smtClean="0"/>
          </a:p>
          <a:p>
            <a:pPr algn="ctr"/>
            <a:r>
              <a:rPr lang="ru-RU" dirty="0" smtClean="0"/>
              <a:t>сверла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86248" y="0"/>
            <a:ext cx="464347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На направляющей части располагаются две вспомогательные задние поверхности </a:t>
            </a:r>
            <a:r>
              <a:rPr lang="ru-RU" sz="2400" i="1" dirty="0" smtClean="0"/>
              <a:t>А</a:t>
            </a:r>
            <a:r>
              <a:rPr lang="ru-RU" sz="2400" i="1" baseline="30000" dirty="0" smtClean="0"/>
              <a:t>1</a:t>
            </a:r>
            <a:r>
              <a:rPr lang="ru-RU" sz="2400" dirty="0" smtClean="0"/>
              <a:t>α (направляющие ленточки 3), выступающие над спинкой сверла 7. Передние поверхности представляют собой линейчатые винтовые поверхности, плавно сопрягающиеся с поверхностями стружкоотводящих канавок. Главные задние поверхности обращены к поверхности резания. Направляющие ленточки обеспечивают в процессе резания направление движения сверла параллельно оси обрабатываемого отверстия,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2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699792" y="321377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214290"/>
            <a:ext cx="878687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их величина составляет </a:t>
            </a:r>
            <a:r>
              <a:rPr lang="en-US" sz="2400" i="1" dirty="0" smtClean="0"/>
              <a:t>f</a:t>
            </a:r>
            <a:r>
              <a:rPr lang="ru-RU" sz="2400" i="1" baseline="-25000" dirty="0" err="1" smtClean="0"/>
              <a:t>л</a:t>
            </a:r>
            <a:r>
              <a:rPr lang="ru-RU" sz="2400" dirty="0" err="1" smtClean="0"/>
              <a:t>=</a:t>
            </a:r>
            <a:r>
              <a:rPr lang="ru-RU" sz="2400" dirty="0" smtClean="0"/>
              <a:t>(0,06...0,07)·</a:t>
            </a:r>
            <a:r>
              <a:rPr lang="en-US" sz="2400" dirty="0" smtClean="0"/>
              <a:t>d</a:t>
            </a:r>
            <a:r>
              <a:rPr lang="ru-RU" sz="2400" dirty="0" smtClean="0"/>
              <a:t>. Режущая часть сверла имеет пять режущих кромок: две главные 4, две вспомогательные 5 и поперечную перемычку 6. Главные режущие кромки образуют между собой угол при вершине сверла 2φ </a:t>
            </a:r>
            <a:r>
              <a:rPr lang="ru-RU" sz="2400" dirty="0" err="1" smtClean="0"/>
              <a:t>(φ </a:t>
            </a:r>
            <a:r>
              <a:rPr lang="ru-RU" sz="2400" dirty="0" smtClean="0"/>
              <a:t>- угол в плане режущей кромки, равный половине угла при вершине). Величина этого угла при обработке конструкционных сталей нормальной прочности и чугуна равна 116...118°.</a:t>
            </a:r>
          </a:p>
          <a:p>
            <a:pPr algn="just"/>
            <a:r>
              <a:rPr lang="ru-RU" sz="2400" dirty="0" smtClean="0"/>
              <a:t>Условия отвода стружки и охлаждения сверла в значительной мере зависят от размеров и формы поперечного сечения канавок, от шероховатости их поверхностей и угла наклона винтовых канавок </a:t>
            </a:r>
            <a:r>
              <a:rPr lang="ru-RU" sz="2400" dirty="0" err="1" smtClean="0"/>
              <a:t>ω</a:t>
            </a:r>
            <a:r>
              <a:rPr lang="ru-RU" sz="2400" dirty="0" smtClean="0"/>
              <a:t>. Под углом наклона винтовых канавок понимают угол между осью сверла и касательной к направляющей кромке ленточки сверла. Величина этого угла в зависимости от диаметра и свойств обрабатываемых материалов выбирается в пределах </a:t>
            </a:r>
            <a:r>
              <a:rPr lang="ru-RU" sz="2400" dirty="0" err="1" smtClean="0"/>
              <a:t>ω</a:t>
            </a:r>
            <a:r>
              <a:rPr lang="ru-RU" sz="2400" dirty="0" smtClean="0"/>
              <a:t>=18...30°.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214290"/>
            <a:ext cx="9036496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Поперечная кромка образуется в результате заточки задних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поверхностей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 Величина ее наклона составляет обычно ψ= 55°.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Геометрия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режущей части сверла рассматривается в главной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секущей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Р</a:t>
            </a:r>
            <a:r>
              <a:rPr kumimoji="0" lang="ru-RU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τ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-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Р</a:t>
            </a:r>
            <a:r>
              <a:rPr kumimoji="0" lang="ru-RU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τ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) и осевой (рабочей (Р</a:t>
            </a:r>
            <a:r>
              <a:rPr kumimoji="0" lang="en-US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-Р</a:t>
            </a:r>
            <a:r>
              <a:rPr kumimoji="0" lang="en-US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)) плоскостях.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/>
              <a:t>В главной секущей плоскости геометрия сверла характеризуется </a:t>
            </a:r>
            <a:r>
              <a:rPr lang="ru-RU" sz="2400" dirty="0" smtClean="0"/>
              <a:t>передним </a:t>
            </a:r>
            <a:r>
              <a:rPr lang="ru-RU" sz="2400" dirty="0" smtClean="0"/>
              <a:t>углом γ и задним углом α. Передний угол</a:t>
            </a:r>
            <a:r>
              <a:rPr lang="en-US" sz="2400" dirty="0" smtClean="0"/>
              <a:t> </a:t>
            </a:r>
            <a:r>
              <a:rPr lang="ru-RU" sz="2400" dirty="0" smtClean="0"/>
              <a:t>γ - это угол </a:t>
            </a:r>
            <a:r>
              <a:rPr lang="ru-RU" sz="2400" dirty="0" smtClean="0"/>
              <a:t>между </a:t>
            </a:r>
            <a:r>
              <a:rPr lang="ru-RU" sz="2400" dirty="0" smtClean="0"/>
              <a:t>касательной к передней поверхности в какой-либо </a:t>
            </a:r>
            <a:r>
              <a:rPr lang="ru-RU" sz="2400" dirty="0" smtClean="0"/>
              <a:t>точке</a:t>
            </a:r>
            <a:r>
              <a:rPr lang="en-US" sz="2400" dirty="0" smtClean="0"/>
              <a:t> </a:t>
            </a:r>
            <a:r>
              <a:rPr lang="ru-RU" sz="2400" dirty="0" smtClean="0"/>
              <a:t>режущей </a:t>
            </a:r>
            <a:r>
              <a:rPr lang="ru-RU" sz="2400" dirty="0" smtClean="0"/>
              <a:t>кромки, например А, и основной плоскостью (</a:t>
            </a:r>
            <a:r>
              <a:rPr lang="ru-RU" sz="2400" dirty="0" err="1" smtClean="0"/>
              <a:t>Рυ</a:t>
            </a:r>
            <a:r>
              <a:rPr lang="ru-RU" sz="2400" dirty="0" smtClean="0"/>
              <a:t> -</a:t>
            </a:r>
            <a:r>
              <a:rPr lang="ru-RU" sz="2400" dirty="0" err="1" smtClean="0"/>
              <a:t>Рυ</a:t>
            </a:r>
            <a:r>
              <a:rPr lang="ru-RU" sz="2400" dirty="0" smtClean="0"/>
              <a:t>). </a:t>
            </a:r>
            <a:endParaRPr lang="en-US" sz="2400" dirty="0" smtClean="0"/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/>
              <a:t>Задний угол α- это угол между касательной к задней поверхности </a:t>
            </a:r>
            <a:r>
              <a:rPr lang="ru-RU" sz="2400" dirty="0" smtClean="0"/>
              <a:t>в </a:t>
            </a:r>
            <a:r>
              <a:rPr lang="ru-RU" sz="2400" dirty="0" smtClean="0"/>
              <a:t>какой-либо точке режущей кромки и плоскостью резания (Р</a:t>
            </a:r>
            <a:r>
              <a:rPr lang="en-US" sz="2400" baseline="-25000" dirty="0" smtClean="0"/>
              <a:t>n</a:t>
            </a:r>
            <a:r>
              <a:rPr lang="ru-RU" sz="2400" dirty="0" smtClean="0"/>
              <a:t> -Р</a:t>
            </a:r>
            <a:r>
              <a:rPr lang="en-US" sz="2400" baseline="-25000" dirty="0" smtClean="0"/>
              <a:t>n</a:t>
            </a:r>
            <a:r>
              <a:rPr lang="ru-RU" sz="2400" dirty="0" smtClean="0"/>
              <a:t>). </a:t>
            </a:r>
            <a:r>
              <a:rPr lang="ru-RU" sz="2400" dirty="0" smtClean="0"/>
              <a:t>Для </a:t>
            </a:r>
            <a:r>
              <a:rPr lang="ru-RU" sz="2400" dirty="0" smtClean="0"/>
              <a:t>удобства контроля задний угол рассматривают и измеряют в </a:t>
            </a:r>
            <a:r>
              <a:rPr lang="ru-RU" sz="2400" dirty="0" smtClean="0"/>
              <a:t>осевой </a:t>
            </a:r>
            <a:r>
              <a:rPr lang="ru-RU" sz="2400" dirty="0" smtClean="0"/>
              <a:t>плоскости (Р</a:t>
            </a:r>
            <a:r>
              <a:rPr lang="en-US" sz="2400" baseline="-25000" dirty="0" smtClean="0"/>
              <a:t>S</a:t>
            </a:r>
            <a:r>
              <a:rPr lang="ru-RU" sz="2400" dirty="0" smtClean="0"/>
              <a:t> -Р</a:t>
            </a:r>
            <a:r>
              <a:rPr lang="en-US" sz="2400" baseline="-25000" dirty="0" smtClean="0"/>
              <a:t>S</a:t>
            </a:r>
            <a:r>
              <a:rPr lang="ru-RU" sz="2400" dirty="0" smtClean="0"/>
              <a:t>). Этот угол α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 представляет собой угол </a:t>
            </a:r>
            <a:r>
              <a:rPr lang="ru-RU" sz="2400" dirty="0" smtClean="0"/>
              <a:t>между </a:t>
            </a:r>
            <a:r>
              <a:rPr lang="ru-RU" sz="2400" dirty="0" smtClean="0"/>
              <a:t>касательной к задней поверхности в рассматриваемой </a:t>
            </a:r>
            <a:r>
              <a:rPr lang="ru-RU" sz="2400" dirty="0" smtClean="0"/>
              <a:t>точке </a:t>
            </a:r>
            <a:r>
              <a:rPr lang="ru-RU" sz="2400" dirty="0" smtClean="0"/>
              <a:t>режущей кромки и касательной в этой же точке к </a:t>
            </a:r>
            <a:r>
              <a:rPr lang="ru-RU" sz="2400" dirty="0" smtClean="0"/>
              <a:t>окружности,</a:t>
            </a:r>
            <a:r>
              <a:rPr lang="en-US" sz="2400" dirty="0" smtClean="0"/>
              <a:t> </a:t>
            </a:r>
            <a:r>
              <a:rPr lang="ru-RU" sz="2400" dirty="0" smtClean="0"/>
              <a:t>образующейся </a:t>
            </a:r>
            <a:r>
              <a:rPr lang="ru-RU" sz="2400" dirty="0" smtClean="0"/>
              <a:t>при ее вращении вокруг оси сверла. В отличие </a:t>
            </a:r>
            <a:r>
              <a:rPr lang="ru-RU" sz="2400" dirty="0" smtClean="0"/>
              <a:t>от</a:t>
            </a:r>
            <a:r>
              <a:rPr lang="en-US" sz="2400" dirty="0" smtClean="0"/>
              <a:t> </a:t>
            </a:r>
            <a:r>
              <a:rPr lang="ru-RU" sz="2400" dirty="0" smtClean="0"/>
              <a:t>резцов </a:t>
            </a:r>
            <a:r>
              <a:rPr lang="ru-RU" sz="2400" dirty="0" smtClean="0"/>
              <a:t>передний и задний углы сверла не остаются постоянными по </a:t>
            </a:r>
            <a:r>
              <a:rPr lang="ru-RU" sz="2400" dirty="0" smtClean="0"/>
              <a:t>длине </a:t>
            </a:r>
            <a:r>
              <a:rPr lang="ru-RU" sz="2400" dirty="0" smtClean="0"/>
              <a:t>режущей кромки.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2844" y="71414"/>
            <a:ext cx="885831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Изменения переднего угла связаны с тем, что передняя поверхность сверла, как правило, представляет собой винтовую поверхность, и величина переднего угла определяется углом наклона винтовой линии, который от периферии к центру сверла уменьшается, а следовательно, уменьшается и передний угол. Вторая причина, вызывающая изменение переднего и заднего углов сверла, связана с кинематикой резания, а именно: с наличием движения подачи. Если учесть движение подачи, то оказывается, что действительный передний угол сверла по сравнению с полученным при заточке увеличивается, а действительный задний угол уменьшается, и тем значительнее, чем ближе рассматриваемая точка к центру сверла. Увеличение действительного переднего угла существенно не отражается на работоспособности сверла, а уменьшение действительного заднего угла, напротив, приводит к увеличению площади контакта по задней поверхности сверла и более интенсивному его износу, особенно вблизи его поперечной кромки.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44" y="142852"/>
            <a:ext cx="8858312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Во избежание этого сверла затачивают таким образом, чтобы задний угол в статическом состоянии увеличивался по мере приближения к оси сверла: на периферии угол α</a:t>
            </a:r>
            <a:r>
              <a:rPr lang="ru-RU" sz="2400" baseline="-25000" dirty="0" smtClean="0"/>
              <a:t>0</a:t>
            </a:r>
            <a:r>
              <a:rPr lang="en-US" sz="2400" baseline="-25000" dirty="0" smtClean="0"/>
              <a:t> </a:t>
            </a:r>
            <a:r>
              <a:rPr lang="ru-RU" sz="2400" dirty="0" smtClean="0"/>
              <a:t>делают равным 8...12° с постепенным его увеличением к центру до 20...25°.</a:t>
            </a:r>
            <a:endParaRPr lang="en-US" sz="2400" dirty="0" smtClean="0"/>
          </a:p>
          <a:p>
            <a:pPr algn="ctr"/>
            <a:r>
              <a:rPr lang="ru-RU" sz="2400" b="1" dirty="0" smtClean="0"/>
              <a:t>ЭЛЕМЕНТЫ РЕЖИМА РЕЗАНИЯ ПРИ СВЕРЛЕНИИ</a:t>
            </a:r>
          </a:p>
          <a:p>
            <a:pPr algn="just"/>
            <a:r>
              <a:rPr lang="ru-RU" sz="2400" dirty="0" smtClean="0"/>
              <a:t>Процесс сверления совершается при двух совместных движениях: вращательном движении сверла или заготовки (главное движение D</a:t>
            </a:r>
            <a:r>
              <a:rPr lang="ru-RU" sz="2400" baseline="-25000" dirty="0" smtClean="0"/>
              <a:t>Г</a:t>
            </a:r>
            <a:r>
              <a:rPr lang="ru-RU" sz="2400" dirty="0" smtClean="0"/>
              <a:t>) и поступательном движении сверла вдоль его оси (движение подачи </a:t>
            </a:r>
            <a:r>
              <a:rPr lang="ru-RU" sz="2400" dirty="0" err="1" smtClean="0"/>
              <a:t>Ds</a:t>
            </a:r>
            <a:r>
              <a:rPr lang="ru-RU" sz="2400" dirty="0" smtClean="0"/>
              <a:t>). На рис. </a:t>
            </a:r>
            <a:r>
              <a:rPr lang="en-US" sz="2400" dirty="0" smtClean="0"/>
              <a:t>4</a:t>
            </a:r>
            <a:r>
              <a:rPr lang="ru-RU" sz="2400" dirty="0" smtClean="0"/>
              <a:t> показана схема резания при сверлении. Скорость главного движения определяет скорость резания и (м/мин), максимальная величина которой рассчитывается по формуле: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ru-RU" sz="2400" dirty="0" smtClean="0"/>
              <a:t>где </a:t>
            </a:r>
            <a:r>
              <a:rPr lang="ru-RU" sz="2400" dirty="0" err="1" smtClean="0"/>
              <a:t>d</a:t>
            </a:r>
            <a:r>
              <a:rPr lang="ru-RU" sz="2400" dirty="0" smtClean="0"/>
              <a:t> - диаметр сверла или обрабатываемого отверстия D, мм; </a:t>
            </a:r>
            <a:endParaRPr lang="en-US" sz="2400" dirty="0" smtClean="0"/>
          </a:p>
          <a:p>
            <a:pPr algn="just"/>
            <a:r>
              <a:rPr lang="en-US" sz="2400" dirty="0" smtClean="0"/>
              <a:t>n</a:t>
            </a:r>
            <a:r>
              <a:rPr lang="ru-RU" sz="2400" dirty="0" smtClean="0"/>
              <a:t> - частота вращения сверла или заготовки, об/мин. </a:t>
            </a:r>
            <a:endParaRPr lang="en-US" sz="2400" dirty="0" smtClean="0"/>
          </a:p>
          <a:p>
            <a:pPr algn="just"/>
            <a:r>
              <a:rPr lang="ru-RU" sz="2400" dirty="0" smtClean="0"/>
              <a:t>Скорость поступательного движения сверла (движения подачи) характеризуют величиной подачи S. </a:t>
            </a:r>
            <a:endParaRPr lang="en-US" sz="2400" dirty="0" smtClean="0"/>
          </a:p>
          <a:p>
            <a:endParaRPr lang="ru-RU" sz="2400" dirty="0" smtClean="0"/>
          </a:p>
          <a:p>
            <a:endParaRPr lang="ru-RU" sz="2400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19" y="4519264"/>
            <a:ext cx="1149183" cy="624248"/>
          </a:xfrm>
          <a:prstGeom prst="rect">
            <a:avLst/>
          </a:prstGeom>
          <a:noFill/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2844" y="142852"/>
            <a:ext cx="88583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Различают три вида подач: S</a:t>
            </a:r>
            <a:r>
              <a:rPr lang="ru-RU" sz="2400" baseline="-25000" dirty="0" smtClean="0"/>
              <a:t>M</a:t>
            </a:r>
            <a:r>
              <a:rPr lang="ru-RU" sz="2400" dirty="0" smtClean="0"/>
              <a:t> - минутную подачу, мм/мин; S</a:t>
            </a:r>
            <a:r>
              <a:rPr lang="en-US" sz="2400" baseline="-25000" dirty="0" smtClean="0"/>
              <a:t>O</a:t>
            </a:r>
            <a:r>
              <a:rPr lang="ru-RU" sz="2400" dirty="0" smtClean="0"/>
              <a:t> - подачу на один оборот, мм/об; S</a:t>
            </a:r>
            <a:r>
              <a:rPr lang="en-US" sz="2400" baseline="-25000" dirty="0" smtClean="0"/>
              <a:t>Z</a:t>
            </a:r>
            <a:r>
              <a:rPr lang="ru-RU" sz="2400" dirty="0" smtClean="0"/>
              <a:t> - подачу на один зуб, мм/зуб, где </a:t>
            </a:r>
            <a:r>
              <a:rPr lang="ru-RU" sz="2400" dirty="0" err="1" smtClean="0"/>
              <a:t>z</a:t>
            </a:r>
            <a:r>
              <a:rPr lang="ru-RU" sz="2400" dirty="0" smtClean="0"/>
              <a:t> - число режущих зубьев (у сверл, как правило, два).</a:t>
            </a:r>
            <a:endParaRPr lang="ru-RU" sz="2400" dirty="0"/>
          </a:p>
        </p:txBody>
      </p:sp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0" y="1571612"/>
            <a:ext cx="2643206" cy="328614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142844" y="4857760"/>
            <a:ext cx="30003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Рис. </a:t>
            </a:r>
            <a:r>
              <a:rPr lang="en-US" dirty="0" smtClean="0"/>
              <a:t>4</a:t>
            </a:r>
            <a:r>
              <a:rPr lang="ru-RU" dirty="0" smtClean="0"/>
              <a:t>. Элементы режима </a:t>
            </a:r>
            <a:endParaRPr lang="en-US" dirty="0" smtClean="0"/>
          </a:p>
          <a:p>
            <a:r>
              <a:rPr lang="ru-RU" dirty="0" smtClean="0"/>
              <a:t>резания при сверлении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771525"/>
            <a:ext cx="742950" cy="342900"/>
          </a:xfrm>
          <a:prstGeom prst="rect">
            <a:avLst/>
          </a:prstGeom>
          <a:noFill/>
        </p:spPr>
      </p:pic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6357958"/>
            <a:ext cx="2714644" cy="394306"/>
          </a:xfrm>
          <a:prstGeom prst="rect">
            <a:avLst/>
          </a:prstGeom>
          <a:noFill/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2974474" y="1340768"/>
            <a:ext cx="614437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Глубина резания при сверлении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=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0,5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мм.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Толщина срезаемого слоя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ru-RU" sz="24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z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(мм) - это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минимальное расстояние между двумя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последовательными положениями режущей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кромки за один оборот сверла, измеренное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перпендикулярно режущей кромке: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 smtClean="0"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ea typeface="Calibri" pitchFamily="34" charset="0"/>
                <a:cs typeface="Times New Roman" pitchFamily="18" charset="0"/>
              </a:rPr>
              <a:t>Ширина срезаемого слоя </a:t>
            </a:r>
            <a:r>
              <a:rPr lang="ru-RU" sz="2400" i="1" dirty="0" err="1" smtClean="0">
                <a:ea typeface="Calibri" pitchFamily="34" charset="0"/>
                <a:cs typeface="Times New Roman" pitchFamily="18" charset="0"/>
              </a:rPr>
              <a:t>b</a:t>
            </a:r>
            <a:r>
              <a:rPr lang="ru-RU" sz="2400" i="1" baseline="-30000" dirty="0" err="1" smtClean="0">
                <a:ea typeface="Calibri" pitchFamily="34" charset="0"/>
                <a:cs typeface="Times New Roman" pitchFamily="18" charset="0"/>
              </a:rPr>
              <a:t>z</a:t>
            </a:r>
            <a:r>
              <a:rPr lang="ru-RU" sz="2400" dirty="0" smtClean="0">
                <a:ea typeface="Calibri" pitchFamily="34" charset="0"/>
                <a:cs typeface="Times New Roman" pitchFamily="18" charset="0"/>
              </a:rPr>
              <a:t> (мм) измеряется </a:t>
            </a:r>
            <a:endParaRPr lang="en-US" sz="2400" dirty="0" smtClean="0"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ea typeface="Calibri" pitchFamily="34" charset="0"/>
                <a:cs typeface="Times New Roman" pitchFamily="18" charset="0"/>
              </a:rPr>
              <a:t>вдоль режущей кромки сверла и равна ее </a:t>
            </a:r>
            <a:endParaRPr lang="en-US" sz="2400" dirty="0" smtClean="0"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ea typeface="Calibri" pitchFamily="34" charset="0"/>
                <a:cs typeface="Times New Roman" pitchFamily="18" charset="0"/>
              </a:rPr>
              <a:t>длине</a:t>
            </a:r>
            <a:r>
              <a:rPr lang="ru-RU" sz="2400" dirty="0" smtClean="0">
                <a:ea typeface="Calibri" pitchFamily="34" charset="0"/>
                <a:cs typeface="Times New Roman" pitchFamily="18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3573016"/>
            <a:ext cx="2604240" cy="467065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>
            <a:off x="285720" y="5500702"/>
            <a:ext cx="8286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Площадь поперечного сечения </a:t>
            </a:r>
            <a:r>
              <a:rPr lang="en-US" sz="2400" i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f</a:t>
            </a:r>
            <a:r>
              <a:rPr lang="ru-RU" sz="24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(мм</a:t>
            </a:r>
            <a:r>
              <a:rPr lang="ru-RU" sz="2400" baseline="300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), приходящаяся на обе режущие кромки, определяется по формуле: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4857760"/>
            <a:ext cx="1240907" cy="5715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1752</TotalTime>
  <Words>1656</Words>
  <Application>Microsoft Office PowerPoint</Application>
  <PresentationFormat>Экран (4:3)</PresentationFormat>
  <Paragraphs>58</Paragraphs>
  <Slides>13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Тема Office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Кинематика металлорежущих станков</dc:title>
  <dc:creator>Alex</dc:creator>
  <cp:lastModifiedBy>      </cp:lastModifiedBy>
  <cp:revision>136</cp:revision>
  <dcterms:created xsi:type="dcterms:W3CDTF">2020-10-02T05:01:56Z</dcterms:created>
  <dcterms:modified xsi:type="dcterms:W3CDTF">2021-10-21T19:14:28Z</dcterms:modified>
</cp:coreProperties>
</file>