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1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png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png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png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6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Relationship Id="rId14" Type="http://schemas.openxmlformats.org/officeDocument/2006/relationships/image" Target="../media/image4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3A797-4946-4026-AF7D-425EBB81DA9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30.bin"/><Relationship Id="rId12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9.bin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28.bin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27.bin"/><Relationship Id="rId9" Type="http://schemas.openxmlformats.org/officeDocument/2006/relationships/oleObject" Target="../embeddings/oleObject3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40.bin"/><Relationship Id="rId12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9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9.bin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8.bin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37.bin"/><Relationship Id="rId9" Type="http://schemas.openxmlformats.org/officeDocument/2006/relationships/oleObject" Target="../embeddings/oleObject42.bin"/><Relationship Id="rId14" Type="http://schemas.openxmlformats.org/officeDocument/2006/relationships/oleObject" Target="../embeddings/oleObject4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44" y="71414"/>
            <a:ext cx="892975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Лекция 3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Стружкообразование при резании материалов</a:t>
            </a:r>
            <a:endParaRPr lang="ru-RU" sz="7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процессе резания происходит деформирование и разрушение материала заготовки, сопровождающееся рядом физико-химических явлений:</a:t>
            </a:r>
            <a:endParaRPr lang="ru-RU" sz="7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1) в деформированном объеме заготовки возникает сложнонапряженное состояние материала, имеют место упругие и пластические деформации, происходит хрупкое и вязкое разрушение. В поверхностном слое заготовки происходит изменение текстуры, структуры и всех теплофизических и электрофизических свойств;</a:t>
            </a:r>
            <a:endParaRPr lang="ru-RU" sz="7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2) в зоне резания возникает неоднородное температурное поле. Имеет место сложная схема распространения тепловых потоков и создаются особые условия теплопередачи между инструментом, стружкой и поверхностным слоем детали;</a:t>
            </a:r>
            <a:endParaRPr lang="ru-RU" sz="7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3) трение в области контакта инструмента и материала заготовки происходит при больших давлениях и температурах. Иногда возникает особый вид трения </a:t>
            </a:r>
            <a:r>
              <a:rPr lang="ru-RU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неокисленных</a:t>
            </a: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поверхностей – чистое трение;</a:t>
            </a:r>
            <a:endParaRPr lang="ru-RU" sz="7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4) при определенных условиях резания на передней поверхности клина возникает слоистое металлическое образование, называемое наростом. Нарост изменяет геометрию клина и влияет на условия обработки;</a:t>
            </a:r>
            <a:endParaRPr lang="ru-RU" sz="7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5) происходят различные виды разрушения (износа) клина, возникающие под действием истирания, царапания, адгезии, диффузии и других явлений;</a:t>
            </a:r>
            <a:endParaRPr lang="ru-RU" sz="7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2857488" y="142851"/>
          <a:ext cx="3643338" cy="3513640"/>
        </p:xfrm>
        <a:graphic>
          <a:graphicData uri="http://schemas.openxmlformats.org/presentationml/2006/ole">
            <p:oleObj spid="_x0000_s60418" r:id="rId3" imgW="2409143" imgH="2317714" progId="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00364" y="3786190"/>
            <a:ext cx="3153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Рис. 15. </a:t>
            </a:r>
            <a:r>
              <a:rPr lang="ru-RU" dirty="0" smtClean="0"/>
              <a:t>Схема усадки стружки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4214818"/>
            <a:ext cx="88583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В процессе деформации фигура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ОАВС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трансформируется в фигуру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ОАEF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Объем снимаемого материала до и после деформации останется неизменным, т.е.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1643042" y="5000636"/>
          <a:ext cx="692454" cy="325116"/>
        </p:xfrm>
        <a:graphic>
          <a:graphicData uri="http://schemas.openxmlformats.org/presentationml/2006/ole">
            <p:oleObj spid="_x0000_s60420" name="Формула" r:id="rId4" imgW="457200" imgH="215640" progId="Equation.3">
              <p:embed/>
            </p:oleObj>
          </a:graphicData>
        </a:graphic>
      </p:graphicFrame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3214678" y="5000636"/>
          <a:ext cx="1334518" cy="351075"/>
        </p:xfrm>
        <a:graphic>
          <a:graphicData uri="http://schemas.openxmlformats.org/presentationml/2006/ole">
            <p:oleObj spid="_x0000_s60422" name="Формула" r:id="rId5" imgW="863280" imgH="228600" progId="Equation.3">
              <p:embed/>
            </p:oleObj>
          </a:graphicData>
        </a:graphic>
      </p:graphicFrame>
      <p:sp>
        <p:nvSpPr>
          <p:cNvPr id="604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5514975" y="4929188"/>
          <a:ext cx="974725" cy="488950"/>
        </p:xfrm>
        <a:graphic>
          <a:graphicData uri="http://schemas.openxmlformats.org/presentationml/2006/ole">
            <p:oleObj spid="_x0000_s60424" name="Формула" r:id="rId6" imgW="863280" imgH="431640" progId="Equation.3">
              <p:embed/>
            </p:oleObj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142844" y="5500702"/>
            <a:ext cx="88583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Где </a:t>
            </a:r>
            <a:r>
              <a:rPr lang="en-US" i="1" dirty="0" smtClean="0"/>
              <a:t>V</a:t>
            </a:r>
            <a:r>
              <a:rPr lang="en-US" sz="1200" i="1" dirty="0" smtClean="0"/>
              <a:t>1 </a:t>
            </a:r>
            <a:r>
              <a:rPr lang="ru-RU" dirty="0" smtClean="0"/>
              <a:t>– объем стружки;</a:t>
            </a:r>
            <a:r>
              <a:rPr lang="en-US" dirty="0" smtClean="0"/>
              <a:t>       </a:t>
            </a:r>
            <a:r>
              <a:rPr lang="ru-RU" dirty="0" smtClean="0"/>
              <a:t>– толщина образовавшейся стружки;</a:t>
            </a:r>
            <a:r>
              <a:rPr lang="en-US" dirty="0" smtClean="0"/>
              <a:t>     </a:t>
            </a:r>
            <a:r>
              <a:rPr lang="ru-RU" dirty="0" smtClean="0"/>
              <a:t>– ширина образовавшейся стружки; </a:t>
            </a:r>
            <a:r>
              <a:rPr lang="en-US" dirty="0" smtClean="0"/>
              <a:t>     </a:t>
            </a:r>
            <a:r>
              <a:rPr lang="ru-RU" dirty="0" smtClean="0"/>
              <a:t>– длина стружки; </a:t>
            </a:r>
            <a:r>
              <a:rPr lang="en-US" dirty="0" smtClean="0"/>
              <a:t>    </a:t>
            </a:r>
            <a:r>
              <a:rPr lang="ru-RU" dirty="0" smtClean="0"/>
              <a:t>– коэффициент полноты (</a:t>
            </a:r>
            <a:r>
              <a:rPr lang="ru-RU" dirty="0" err="1" smtClean="0"/>
              <a:t>сплошности</a:t>
            </a:r>
            <a:r>
              <a:rPr lang="ru-RU" dirty="0" smtClean="0"/>
              <a:t>) стружки (для непрерывной стружки </a:t>
            </a:r>
            <a:r>
              <a:rPr lang="en-US" dirty="0" smtClean="0"/>
              <a:t>     </a:t>
            </a:r>
            <a:r>
              <a:rPr lang="ru-RU" dirty="0" smtClean="0"/>
              <a:t>= 1, для элементной </a:t>
            </a:r>
            <a:r>
              <a:rPr lang="en-US" dirty="0" smtClean="0"/>
              <a:t>     </a:t>
            </a:r>
            <a:r>
              <a:rPr lang="ru-RU" dirty="0" smtClean="0"/>
              <a:t>= 0,6…0,8).</a:t>
            </a:r>
            <a:endParaRPr lang="ru-RU" i="1" dirty="0"/>
          </a:p>
        </p:txBody>
      </p:sp>
      <p:sp>
        <p:nvSpPr>
          <p:cNvPr id="604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0429" name="Object 13"/>
          <p:cNvGraphicFramePr>
            <a:graphicFrameLocks noChangeAspect="1"/>
          </p:cNvGraphicFramePr>
          <p:nvPr/>
        </p:nvGraphicFramePr>
        <p:xfrm>
          <a:off x="2643173" y="5500702"/>
          <a:ext cx="241527" cy="338138"/>
        </p:xfrm>
        <a:graphic>
          <a:graphicData uri="http://schemas.openxmlformats.org/presentationml/2006/ole">
            <p:oleObj spid="_x0000_s60429" name="Формула" r:id="rId7" imgW="190335" imgH="266469" progId="Equation.3">
              <p:embed/>
            </p:oleObj>
          </a:graphicData>
        </a:graphic>
      </p:graphicFrame>
      <p:graphicFrame>
        <p:nvGraphicFramePr>
          <p:cNvPr id="60431" name="Object 15"/>
          <p:cNvGraphicFramePr>
            <a:graphicFrameLocks noChangeAspect="1"/>
          </p:cNvGraphicFramePr>
          <p:nvPr/>
        </p:nvGraphicFramePr>
        <p:xfrm>
          <a:off x="6572264" y="5500702"/>
          <a:ext cx="214314" cy="331213"/>
        </p:xfrm>
        <a:graphic>
          <a:graphicData uri="http://schemas.openxmlformats.org/presentationml/2006/ole">
            <p:oleObj spid="_x0000_s60431" name="Формула" r:id="rId8" imgW="139680" imgH="215640" progId="Equation.3">
              <p:embed/>
            </p:oleObj>
          </a:graphicData>
        </a:graphic>
      </p:graphicFrame>
      <p:graphicFrame>
        <p:nvGraphicFramePr>
          <p:cNvPr id="60432" name="Object 16"/>
          <p:cNvGraphicFramePr>
            <a:graphicFrameLocks noChangeAspect="1"/>
          </p:cNvGraphicFramePr>
          <p:nvPr/>
        </p:nvGraphicFramePr>
        <p:xfrm>
          <a:off x="2857488" y="5786454"/>
          <a:ext cx="179856" cy="339729"/>
        </p:xfrm>
        <a:graphic>
          <a:graphicData uri="http://schemas.openxmlformats.org/presentationml/2006/ole">
            <p:oleObj spid="_x0000_s60432" name="Формула" r:id="rId9" imgW="114120" imgH="215640" progId="Equation.3">
              <p:embed/>
            </p:oleObj>
          </a:graphicData>
        </a:graphic>
      </p:graphicFrame>
      <p:sp>
        <p:nvSpPr>
          <p:cNvPr id="6043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0433" name="Object 17"/>
          <p:cNvGraphicFramePr>
            <a:graphicFrameLocks noChangeAspect="1"/>
          </p:cNvGraphicFramePr>
          <p:nvPr/>
        </p:nvGraphicFramePr>
        <p:xfrm>
          <a:off x="4786314" y="5786454"/>
          <a:ext cx="283270" cy="357166"/>
        </p:xfrm>
        <a:graphic>
          <a:graphicData uri="http://schemas.openxmlformats.org/presentationml/2006/ole">
            <p:oleObj spid="_x0000_s60433" name="Формула" r:id="rId10" imgW="215806" imgH="279279" progId="Equation.3">
              <p:embed/>
            </p:oleObj>
          </a:graphicData>
        </a:graphic>
      </p:graphicFrame>
      <p:graphicFrame>
        <p:nvGraphicFramePr>
          <p:cNvPr id="60435" name="Object 19"/>
          <p:cNvGraphicFramePr>
            <a:graphicFrameLocks noChangeAspect="1"/>
          </p:cNvGraphicFramePr>
          <p:nvPr/>
        </p:nvGraphicFramePr>
        <p:xfrm>
          <a:off x="3786182" y="6072206"/>
          <a:ext cx="282575" cy="357187"/>
        </p:xfrm>
        <a:graphic>
          <a:graphicData uri="http://schemas.openxmlformats.org/presentationml/2006/ole">
            <p:oleObj spid="_x0000_s60435" name="Формула" r:id="rId11" imgW="215806" imgH="279279" progId="Equation.3">
              <p:embed/>
            </p:oleObj>
          </a:graphicData>
        </a:graphic>
      </p:graphicFrame>
      <p:graphicFrame>
        <p:nvGraphicFramePr>
          <p:cNvPr id="60436" name="Object 20"/>
          <p:cNvGraphicFramePr>
            <a:graphicFrameLocks noChangeAspect="1"/>
          </p:cNvGraphicFramePr>
          <p:nvPr/>
        </p:nvGraphicFramePr>
        <p:xfrm>
          <a:off x="6072198" y="6072206"/>
          <a:ext cx="282575" cy="357187"/>
        </p:xfrm>
        <a:graphic>
          <a:graphicData uri="http://schemas.openxmlformats.org/presentationml/2006/ole">
            <p:oleObj spid="_x0000_s60436" name="Формула" r:id="rId12" imgW="215806" imgH="27927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88583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Для количественной оценки напряженного состояния в зоне резания вводят специальные коэффициенты: коэффициент продольной усадки стружки –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коэффициент усадки стружки по толщине –                , и коэффициент усадки стружки по ширине –                .</a:t>
            </a:r>
            <a:r>
              <a:rPr lang="ru-RU" dirty="0" smtClean="0"/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Данные коэффициенты зависят от условий резания, а их величины обычно составляют:                    ;                    ;                 . 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Для практических целей обычно используют коэффициент продольной усадки стружки, так как он изменяется в более широком диапазоне.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При отрицательной усадке стружки, т.е. когда      </a:t>
            </a:r>
            <a:r>
              <a:rPr lang="ru-RU" dirty="0" smtClean="0"/>
              <a:t>,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скорость перемещения стружки по передней поверхности инструмента может превышать скорость резания в 2 раза, что следует из выражения: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65" name="Object 1"/>
          <p:cNvGraphicFramePr>
            <a:graphicFrameLocks noChangeAspect="1"/>
          </p:cNvGraphicFramePr>
          <p:nvPr/>
        </p:nvGraphicFramePr>
        <p:xfrm>
          <a:off x="8215338" y="500042"/>
          <a:ext cx="723900" cy="276225"/>
        </p:xfrm>
        <a:graphic>
          <a:graphicData uri="http://schemas.openxmlformats.org/presentationml/2006/ole">
            <p:oleObj spid="_x0000_s62465" name="Формула" r:id="rId3" imgW="723586" imgH="279279" progId="Equation.3">
              <p:embed/>
            </p:oleObj>
          </a:graphicData>
        </a:graphic>
      </p:graphicFrame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5214942" y="714356"/>
          <a:ext cx="1000132" cy="318723"/>
        </p:xfrm>
        <a:graphic>
          <a:graphicData uri="http://schemas.openxmlformats.org/presentationml/2006/ole">
            <p:oleObj spid="_x0000_s62467" name="Формула" r:id="rId4" imgW="863225" imgH="279279" progId="Equation.3">
              <p:embed/>
            </p:oleObj>
          </a:graphicData>
        </a:graphic>
      </p:graphicFrame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2928926" y="1000108"/>
          <a:ext cx="928694" cy="306047"/>
        </p:xfrm>
        <a:graphic>
          <a:graphicData uri="http://schemas.openxmlformats.org/presentationml/2006/ole">
            <p:oleObj spid="_x0000_s62469" name="Формула" r:id="rId5" imgW="838200" imgH="279400" progId="Equation.3">
              <p:embed/>
            </p:oleObj>
          </a:graphicData>
        </a:graphic>
      </p:graphicFrame>
      <p:sp>
        <p:nvSpPr>
          <p:cNvPr id="6247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5072066" y="1285860"/>
          <a:ext cx="1143008" cy="285752"/>
        </p:xfrm>
        <a:graphic>
          <a:graphicData uri="http://schemas.openxmlformats.org/presentationml/2006/ole">
            <p:oleObj spid="_x0000_s62471" name="Формула" r:id="rId6" imgW="1104900" imgH="279400" progId="Equation.3">
              <p:embed/>
            </p:oleObj>
          </a:graphicData>
        </a:graphic>
      </p:graphicFrame>
      <p:sp>
        <p:nvSpPr>
          <p:cNvPr id="6247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73" name="Object 9"/>
          <p:cNvGraphicFramePr>
            <a:graphicFrameLocks noChangeAspect="1"/>
          </p:cNvGraphicFramePr>
          <p:nvPr/>
        </p:nvGraphicFramePr>
        <p:xfrm>
          <a:off x="6357950" y="1285860"/>
          <a:ext cx="1219200" cy="276225"/>
        </p:xfrm>
        <a:graphic>
          <a:graphicData uri="http://schemas.openxmlformats.org/presentationml/2006/ole">
            <p:oleObj spid="_x0000_s62473" name="Формула" r:id="rId7" imgW="1219200" imgH="279400" progId="Equation.3">
              <p:embed/>
            </p:oleObj>
          </a:graphicData>
        </a:graphic>
      </p:graphicFrame>
      <p:sp>
        <p:nvSpPr>
          <p:cNvPr id="6247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75" name="Object 11"/>
          <p:cNvGraphicFramePr>
            <a:graphicFrameLocks noChangeAspect="1"/>
          </p:cNvGraphicFramePr>
          <p:nvPr/>
        </p:nvGraphicFramePr>
        <p:xfrm>
          <a:off x="7643834" y="1285860"/>
          <a:ext cx="1057275" cy="276225"/>
        </p:xfrm>
        <a:graphic>
          <a:graphicData uri="http://schemas.openxmlformats.org/presentationml/2006/ole">
            <p:oleObj spid="_x0000_s62475" name="Формула" r:id="rId8" imgW="1054100" imgH="279400" progId="Equation.3">
              <p:embed/>
            </p:oleObj>
          </a:graphicData>
        </a:graphic>
      </p:graphicFrame>
      <p:sp>
        <p:nvSpPr>
          <p:cNvPr id="6247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77" name="Object 13"/>
          <p:cNvGraphicFramePr>
            <a:graphicFrameLocks noChangeAspect="1"/>
          </p:cNvGraphicFramePr>
          <p:nvPr/>
        </p:nvGraphicFramePr>
        <p:xfrm>
          <a:off x="5500694" y="2071678"/>
          <a:ext cx="642910" cy="332936"/>
        </p:xfrm>
        <a:graphic>
          <a:graphicData uri="http://schemas.openxmlformats.org/presentationml/2006/ole">
            <p:oleObj spid="_x0000_s62477" name="Формула" r:id="rId9" imgW="533169" imgH="279279" progId="Equation.3">
              <p:embed/>
            </p:oleObj>
          </a:graphicData>
        </a:graphic>
      </p:graphicFrame>
      <p:sp>
        <p:nvSpPr>
          <p:cNvPr id="6248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79" name="Object 15"/>
          <p:cNvGraphicFramePr>
            <a:graphicFrameLocks noChangeAspect="1"/>
          </p:cNvGraphicFramePr>
          <p:nvPr/>
        </p:nvGraphicFramePr>
        <p:xfrm>
          <a:off x="1857355" y="3071810"/>
          <a:ext cx="1416227" cy="714380"/>
        </p:xfrm>
        <a:graphic>
          <a:graphicData uri="http://schemas.openxmlformats.org/presentationml/2006/ole">
            <p:oleObj spid="_x0000_s62479" name="Формула" r:id="rId10" imgW="1079032" imgH="545863" progId="Equation.3">
              <p:embed/>
            </p:oleObj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3428992" y="3214686"/>
            <a:ext cx="887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откуда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48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81" name="Object 17"/>
          <p:cNvGraphicFramePr>
            <a:graphicFrameLocks noChangeAspect="1"/>
          </p:cNvGraphicFramePr>
          <p:nvPr/>
        </p:nvGraphicFramePr>
        <p:xfrm>
          <a:off x="4500562" y="3071810"/>
          <a:ext cx="1709308" cy="666752"/>
        </p:xfrm>
        <a:graphic>
          <a:graphicData uri="http://schemas.openxmlformats.org/presentationml/2006/ole">
            <p:oleObj spid="_x0000_s62481" name="Формула" r:id="rId11" imgW="1346200" imgH="520700" progId="Equation.3">
              <p:embed/>
            </p:oleObj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214282" y="4000504"/>
            <a:ext cx="87868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где     – время перемещения инструмента на расстояние      и время образования стружки длиной     ;    – скорость резания;         – скорость перемещения стружки по передней поверхности инструмента.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48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83" name="Object 19"/>
          <p:cNvGraphicFramePr>
            <a:graphicFrameLocks noChangeAspect="1"/>
          </p:cNvGraphicFramePr>
          <p:nvPr/>
        </p:nvGraphicFramePr>
        <p:xfrm>
          <a:off x="714348" y="4071942"/>
          <a:ext cx="205909" cy="233363"/>
        </p:xfrm>
        <a:graphic>
          <a:graphicData uri="http://schemas.openxmlformats.org/presentationml/2006/ole">
            <p:oleObj spid="_x0000_s62483" name="Формула" r:id="rId12" imgW="139579" imgH="164957" progId="Equation.3">
              <p:embed/>
            </p:oleObj>
          </a:graphicData>
        </a:graphic>
      </p:graphicFrame>
      <p:sp>
        <p:nvSpPr>
          <p:cNvPr id="6248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85" name="Object 21"/>
          <p:cNvGraphicFramePr>
            <a:graphicFrameLocks noChangeAspect="1"/>
          </p:cNvGraphicFramePr>
          <p:nvPr/>
        </p:nvGraphicFramePr>
        <p:xfrm>
          <a:off x="6500826" y="4000504"/>
          <a:ext cx="142876" cy="298741"/>
        </p:xfrm>
        <a:graphic>
          <a:graphicData uri="http://schemas.openxmlformats.org/presentationml/2006/ole">
            <p:oleObj spid="_x0000_s62485" name="Формула" r:id="rId13" imgW="101512" imgH="215713" progId="Equation.3">
              <p:embed/>
            </p:oleObj>
          </a:graphicData>
        </a:graphic>
      </p:graphicFrame>
      <p:sp>
        <p:nvSpPr>
          <p:cNvPr id="624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87" name="Object 23"/>
          <p:cNvGraphicFramePr>
            <a:graphicFrameLocks noChangeAspect="1"/>
          </p:cNvGraphicFramePr>
          <p:nvPr/>
        </p:nvGraphicFramePr>
        <p:xfrm>
          <a:off x="3500430" y="4224341"/>
          <a:ext cx="214314" cy="400053"/>
        </p:xfrm>
        <a:graphic>
          <a:graphicData uri="http://schemas.openxmlformats.org/presentationml/2006/ole">
            <p:oleObj spid="_x0000_s62487" name="Формула" r:id="rId14" imgW="139579" imgH="266469" progId="Equation.3">
              <p:embed/>
            </p:oleObj>
          </a:graphicData>
        </a:graphic>
      </p:graphicFrame>
      <p:sp>
        <p:nvSpPr>
          <p:cNvPr id="624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89" name="Object 25"/>
          <p:cNvGraphicFramePr>
            <a:graphicFrameLocks noChangeAspect="1"/>
          </p:cNvGraphicFramePr>
          <p:nvPr/>
        </p:nvGraphicFramePr>
        <p:xfrm>
          <a:off x="3786182" y="4357694"/>
          <a:ext cx="214282" cy="227675"/>
        </p:xfrm>
        <a:graphic>
          <a:graphicData uri="http://schemas.openxmlformats.org/presentationml/2006/ole">
            <p:oleObj spid="_x0000_s62489" name="Формула" r:id="rId15" imgW="152268" imgH="164957" progId="Equation.3">
              <p:embed/>
            </p:oleObj>
          </a:graphicData>
        </a:graphic>
      </p:graphicFrame>
      <p:sp>
        <p:nvSpPr>
          <p:cNvPr id="624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2491" name="Object 27"/>
          <p:cNvGraphicFramePr>
            <a:graphicFrameLocks noChangeAspect="1"/>
          </p:cNvGraphicFramePr>
          <p:nvPr/>
        </p:nvGraphicFramePr>
        <p:xfrm>
          <a:off x="6215074" y="4286256"/>
          <a:ext cx="470298" cy="376238"/>
        </p:xfrm>
        <a:graphic>
          <a:graphicData uri="http://schemas.openxmlformats.org/presentationml/2006/ole">
            <p:oleObj spid="_x0000_s62491" name="Формула" r:id="rId16" imgW="380835" imgH="304668" progId="Equation.3">
              <p:embed/>
            </p:oleObj>
          </a:graphicData>
        </a:graphic>
      </p:graphicFrame>
      <p:sp>
        <p:nvSpPr>
          <p:cNvPr id="33" name="Прямоугольник 32"/>
          <p:cNvSpPr/>
          <p:nvPr/>
        </p:nvSpPr>
        <p:spPr>
          <a:xfrm>
            <a:off x="214282" y="4929198"/>
            <a:ext cx="87868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Увеличение скорости стружки по сравнению со скоростью резания приводит к возрастанию температуры в зоне резания и более быстрому износу инструмента. Отрицательная усадка стружки имеет место при обработке труднообрабатываемых материалов и титановых сплавов.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42844" y="142852"/>
            <a:ext cx="8786874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6) применение смазывающе-охлаждающей жидкости (СОЖ) сопровождается физико-химическими явлениями, возникающими при соприкосновении смазочно-охлаждающих веществ с нагретыми поверхностями инструмента и заготовки;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7) в технологической системе могут возникать вынужденные колебания и автоколебания, ухудшающие процесс резания. </a:t>
            </a:r>
          </a:p>
          <a:p>
            <a:pPr>
              <a:lnSpc>
                <a:spcPct val="80000"/>
              </a:lnSpc>
            </a:pPr>
            <a:r>
              <a:rPr lang="ru-RU" sz="2000" b="1" dirty="0" smtClean="0"/>
              <a:t> </a:t>
            </a:r>
            <a:endParaRPr lang="ru-RU" sz="2000" dirty="0" smtClean="0"/>
          </a:p>
          <a:p>
            <a:pPr algn="ctr">
              <a:lnSpc>
                <a:spcPct val="80000"/>
              </a:lnSpc>
            </a:pPr>
            <a:r>
              <a:rPr lang="ru-RU" sz="2000" b="1" dirty="0" smtClean="0"/>
              <a:t>Виды стружки и условия образования</a:t>
            </a:r>
            <a:endParaRPr lang="ru-RU" sz="2000" dirty="0" smtClean="0"/>
          </a:p>
          <a:p>
            <a:pPr>
              <a:lnSpc>
                <a:spcPct val="80000"/>
              </a:lnSpc>
            </a:pPr>
            <a:r>
              <a:rPr lang="ru-RU" sz="2000" b="1" dirty="0" smtClean="0"/>
              <a:t> </a:t>
            </a:r>
            <a:endParaRPr lang="ru-RU" sz="2000" dirty="0" smtClean="0"/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При обтекании режущего лезвия инструмента часть деформированного материала перемещается по его передней поверхности, превращаясь в стружку, а другая часть, находящаяся ниже линии среза, движется по его задней поверхности и образует поверхностный слой детали.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Стружкообразование и формирование поверхностного слоя детали являются единым процессом деформирования и разрушения материала при резании.</a:t>
            </a:r>
          </a:p>
          <a:p>
            <a:pPr algn="just"/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зависимости от условий резания заготовок образуются различные виды стружек. Под условиями резания материалов следует понимать: режим резания, схему резания, геометрию режущего инструмента, свойства инструментального и обрабатываемого материалов, смазывающе-охлаждающее технологическое средство (СОТС) и т.д.</a:t>
            </a:r>
          </a:p>
          <a:p>
            <a:pPr lvl="0" algn="just"/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Впервые классификацию стружек дал в 1870 г. русский ученый И.А. Тиме в своей монографии «Сопротивление материалов и дерева резанию». Все возникающие при резании стружки можно разделить на четыре типа: сливную, скалывания или суставчатую, элементную и надлома.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142844" y="142852"/>
            <a:ext cx="885831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Сливная стружка.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Сливная стружка имеет вид непрерывной ленты, у которой на верхней и боковых сторонах четко выражены следы пластической деформации в виде мелких заостренных выступов (рис. 11,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 Обработанная поверхность заготовки при образовании стружки данного типа  имеет  гладкий  и  блестящий  вид. Сливная  стружка образуется при резании вязких и пластичных материалов с большими скоростями резания, средними  и малыми подачами, т.е. небольших и средних толщинах среза, при больших положительных передних  углах инструмента.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357290" y="2500306"/>
          <a:ext cx="2076450" cy="1752600"/>
        </p:xfrm>
        <a:graphic>
          <a:graphicData uri="http://schemas.openxmlformats.org/presentationml/2006/ole">
            <p:oleObj spid="_x0000_s41989" r:id="rId3" imgW="1802896" imgH="1514538" progId="">
              <p:embed/>
            </p:oleObj>
          </a:graphicData>
        </a:graphic>
      </p:graphicFrame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5500694" y="2500306"/>
          <a:ext cx="2038350" cy="1695450"/>
        </p:xfrm>
        <a:graphic>
          <a:graphicData uri="http://schemas.openxmlformats.org/presentationml/2006/ole">
            <p:oleObj spid="_x0000_s41991" r:id="rId4" imgW="1802896" imgH="1514538" progId="">
              <p:embed/>
            </p:oleObj>
          </a:graphicData>
        </a:graphic>
      </p:graphicFrame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993" name="Object 9"/>
          <p:cNvGraphicFramePr>
            <a:graphicFrameLocks noChangeAspect="1"/>
          </p:cNvGraphicFramePr>
          <p:nvPr/>
        </p:nvGraphicFramePr>
        <p:xfrm>
          <a:off x="1357290" y="4500570"/>
          <a:ext cx="2143125" cy="1781175"/>
        </p:xfrm>
        <a:graphic>
          <a:graphicData uri="http://schemas.openxmlformats.org/presentationml/2006/ole">
            <p:oleObj spid="_x0000_s41993" r:id="rId5" imgW="1802896" imgH="1514538" progId="">
              <p:embed/>
            </p:oleObj>
          </a:graphicData>
        </a:graphic>
      </p:graphicFrame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995" name="Object 11"/>
          <p:cNvGraphicFramePr>
            <a:graphicFrameLocks noChangeAspect="1"/>
          </p:cNvGraphicFramePr>
          <p:nvPr/>
        </p:nvGraphicFramePr>
        <p:xfrm>
          <a:off x="5572132" y="4357694"/>
          <a:ext cx="2124075" cy="1790700"/>
        </p:xfrm>
        <a:graphic>
          <a:graphicData uri="http://schemas.openxmlformats.org/presentationml/2006/ole">
            <p:oleObj spid="_x0000_s41995" r:id="rId6" imgW="1802896" imgH="1514538" progId="">
              <p:embed/>
            </p:oleObj>
          </a:graphicData>
        </a:graphic>
      </p:graphicFrame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1357290" y="6215082"/>
            <a:ext cx="6429420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11.</a:t>
            </a:r>
            <a:r>
              <a:rPr kumimoji="0" lang="ru-RU" sz="15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Типы стружек: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сливная;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скалывания или суставчатая;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элементная;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надлома</a:t>
            </a: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57224" y="2786058"/>
            <a:ext cx="3032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а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072066" y="2786058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б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928662" y="4714884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в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072066" y="4643446"/>
            <a:ext cx="279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г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4250" y="214290"/>
            <a:ext cx="892975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latin typeface="Arial" pitchFamily="34" charset="0"/>
                <a:cs typeface="Arial" pitchFamily="34" charset="0"/>
              </a:rPr>
              <a:t>Стружка скалывания или суставчатая.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Стружка скалывания имеет вид отдельных, четко выраженных элементов, прочно связанных друг с другом (рис. 11,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). Обработанная поверхность заготовки при образовании такой стружки содержит небольшое количество надрывов. Стружка скалывания образуется при обработке пластичных материалов при средних скоростях резания и подачах, т.е. при средних толщинах среза, и средних положительных передних углах.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Если увеличить толщину среза, т.е. подачу, уменьшить скорость резания  и передний угол, то отдельные элементы стружки станут менее связанными, в результате чего образуется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элементная стружка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(рис. 11,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Эти три вида стружки образуются при обработке пластичных материалов.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latin typeface="Arial" pitchFamily="34" charset="0"/>
                <a:cs typeface="Arial" pitchFamily="34" charset="0"/>
              </a:rPr>
              <a:t>Стружка надлома.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Стружка надлома имеет вид отдельных, произвольной формы элементов, несвязанных друг с другом (рис. 11,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г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). Обработанная поверхность заготовки – шероховатая с надрывами и зазубринами. Стружка надлома образуется при обработке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малопластичных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 хрупких материалов, например чугуна и бронзы, при работе с малыми скоростями резания, большими подачами  и малыми передними углами. Если увеличить скорость резания, то при обработке хрупких материалов получится элементная стружка, а при резании с высокими скоростями даже сливная, которая обладает существенно меньшей  прочностью по сравнению со стальной стружкой.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Таким образом, на формирование стружки влияют скорость резания, толщина среза, величина переднего угла режущего инструмента, физико-механические свойства обрабатываемого материала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142844" y="142852"/>
            <a:ext cx="8858312" cy="6352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Анализируя рассмотренные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ранее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стружки можно сделать выводы: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независимо от типа стружек все они состоят из элементов и отличаются друг от друга только формой элементов и прочностью связей между ними;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процесс резания цикличен, поэтому всегда сопровождается вибрациями, ухудшающими качество обработки.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Механизм образования стружки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свободном прямоугольном резании.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Формализованная модель зоны стружкообразования</a:t>
            </a:r>
          </a:p>
          <a:p>
            <a:pPr marL="0" marR="0" lvl="0" indent="450850" algn="ctr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Поскольку полное описание механизма образования стружки достаточно сложно, то его заменяют упрощенной моделью, а именно процесс образования стружки рассматривают в идеализированном сечении по нормали к режущей кромке резца при свободном прямоугольном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резании.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Впервые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модель (схема) стружкообразования была предложена проф.  И.А. Тиме.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Согласно   модели   И.А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Тиме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рис. 12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  срезаемый  слой  толщиной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превращается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 стружку толщиной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путем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сдвига бесконечно тонких слоев материала в плоскости ОА – плоскости сдвига (скалывания), расположенной к плоскости резания под углом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,который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получил названия угла сдвига или скалывания. В результате деформации обрабатываемого материала при его переходе в стружку толщина последней  становится больше толщины срезаемого слоя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,а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её длина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–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короче пути, пройденного резцом. Это явление И.А. Тиме назвал усадкой стружки.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41" name="Object 1"/>
          <p:cNvGraphicFramePr>
            <a:graphicFrameLocks noChangeAspect="1"/>
          </p:cNvGraphicFramePr>
          <p:nvPr/>
        </p:nvGraphicFramePr>
        <p:xfrm>
          <a:off x="3643306" y="5009930"/>
          <a:ext cx="285752" cy="347872"/>
        </p:xfrm>
        <a:graphic>
          <a:graphicData uri="http://schemas.openxmlformats.org/presentationml/2006/ole">
            <p:oleObj spid="_x0000_s61441" name="Формула" r:id="rId3" imgW="215619" imgH="266353" progId="Equation.3">
              <p:embed/>
            </p:oleObj>
          </a:graphicData>
        </a:graphic>
      </p:graphicFrame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3929058" y="5857892"/>
          <a:ext cx="191338" cy="357166"/>
        </p:xfrm>
        <a:graphic>
          <a:graphicData uri="http://schemas.openxmlformats.org/presentationml/2006/ole">
            <p:oleObj spid="_x0000_s61443" name="Формула" r:id="rId4" imgW="139579" imgH="266469" progId="Equation.3">
              <p:embed/>
            </p:oleObj>
          </a:graphicData>
        </a:graphic>
      </p:graphicFrame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5143504" y="5500702"/>
          <a:ext cx="285720" cy="400008"/>
        </p:xfrm>
        <a:graphic>
          <a:graphicData uri="http://schemas.openxmlformats.org/presentationml/2006/ole">
            <p:oleObj spid="_x0000_s61445" name="Формула" r:id="rId5" imgW="190335" imgH="266469" progId="Equation.3">
              <p:embed/>
            </p:oleObj>
          </a:graphicData>
        </a:graphic>
      </p:graphicFrame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2143108" y="5929330"/>
          <a:ext cx="214282" cy="227675"/>
        </p:xfrm>
        <a:graphic>
          <a:graphicData uri="http://schemas.openxmlformats.org/presentationml/2006/ole">
            <p:oleObj spid="_x0000_s61447" name="Формула" r:id="rId6" imgW="152268" imgH="164957" progId="Equation.3">
              <p:embed/>
            </p:oleObj>
          </a:graphicData>
        </a:graphic>
      </p:graphicFrame>
      <p:graphicFrame>
        <p:nvGraphicFramePr>
          <p:cNvPr id="61449" name="Object 9"/>
          <p:cNvGraphicFramePr>
            <a:graphicFrameLocks noChangeAspect="1"/>
          </p:cNvGraphicFramePr>
          <p:nvPr/>
        </p:nvGraphicFramePr>
        <p:xfrm>
          <a:off x="8572528" y="4214818"/>
          <a:ext cx="280824" cy="301626"/>
        </p:xfrm>
        <a:graphic>
          <a:graphicData uri="http://schemas.openxmlformats.org/presentationml/2006/ole">
            <p:oleObj spid="_x0000_s61449" name="Формула" r:id="rId7" imgW="126720" imgH="139680" progId="Equation.3">
              <p:embed/>
            </p:oleObj>
          </a:graphicData>
        </a:graphic>
      </p:graphicFrame>
      <p:graphicFrame>
        <p:nvGraphicFramePr>
          <p:cNvPr id="61450" name="Object 10"/>
          <p:cNvGraphicFramePr>
            <a:graphicFrameLocks noChangeAspect="1"/>
          </p:cNvGraphicFramePr>
          <p:nvPr/>
        </p:nvGraphicFramePr>
        <p:xfrm>
          <a:off x="4214810" y="4400554"/>
          <a:ext cx="285752" cy="400053"/>
        </p:xfrm>
        <a:graphic>
          <a:graphicData uri="http://schemas.openxmlformats.org/presentationml/2006/ole">
            <p:oleObj spid="_x0000_s61450" name="Формула" r:id="rId8" imgW="190335" imgH="26646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42844" y="71414"/>
            <a:ext cx="88583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0" y="619125"/>
            <a:ext cx="2423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6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6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" name="Object 23"/>
          <p:cNvGraphicFramePr>
            <a:graphicFrameLocks noChangeAspect="1"/>
          </p:cNvGraphicFramePr>
          <p:nvPr/>
        </p:nvGraphicFramePr>
        <p:xfrm>
          <a:off x="1686040" y="214290"/>
          <a:ext cx="5242398" cy="3500462"/>
        </p:xfrm>
        <a:graphic>
          <a:graphicData uri="http://schemas.openxmlformats.org/presentationml/2006/ole">
            <p:oleObj spid="_x0000_s57367" r:id="rId3" imgW="2912000" imgH="1956571" progId="">
              <p:embed/>
            </p:oleObj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2714612" y="3857628"/>
            <a:ext cx="37062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Рис. 12. Схема стружкообразования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142844" y="4357694"/>
            <a:ext cx="88583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Главный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недостаток модели (схемы) И.А. Тиме состоит в том, что она предполагает существование единственной плоскости, в которой происходит деформирование срезаемого слоя. </a:t>
            </a:r>
            <a:endParaRPr lang="ru-RU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383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86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88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92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14282" y="142852"/>
            <a:ext cx="88583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В этом случае в плоскости сдвига скорость перемещения частиц материала должна изменяться мгновенно от скорости резания     до скорости перемещения стружки            . Тогда в условиях плоскости сдвига ОА должны иметь место  бесконечно большие градиенты напряжения и ускорения, что противоречит законам механики.</a:t>
            </a:r>
            <a:r>
              <a:rPr lang="ru-RU" dirty="0" smtClean="0"/>
              <a:t> 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Дальнейшие теоретические и экспериментальные исследования, выполненные в нашей стране и за рубежом, доказали существование переходной зоны между срезаемым припуском и стружкой. Так, например, при резании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микроскоростях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(в мм/мин)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высокопластичных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металлов (меди, латуни)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было доказано существование зоны стружкообразования клинообразной формы (рис. 13)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имеющей начальную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OL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 конечную ОМ границы.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500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99" name="Object 43"/>
          <p:cNvGraphicFramePr>
            <a:graphicFrameLocks noChangeAspect="1"/>
          </p:cNvGraphicFramePr>
          <p:nvPr/>
        </p:nvGraphicFramePr>
        <p:xfrm>
          <a:off x="5929322" y="500042"/>
          <a:ext cx="214282" cy="227675"/>
        </p:xfrm>
        <a:graphic>
          <a:graphicData uri="http://schemas.openxmlformats.org/presentationml/2006/ole">
            <p:oleObj spid="_x0000_s19499" name="Формула" r:id="rId3" imgW="152268" imgH="164957" progId="Equation.3">
              <p:embed/>
            </p:oleObj>
          </a:graphicData>
        </a:graphic>
      </p:graphicFrame>
      <p:sp>
        <p:nvSpPr>
          <p:cNvPr id="19502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501" name="Object 45"/>
          <p:cNvGraphicFramePr>
            <a:graphicFrameLocks noChangeAspect="1"/>
          </p:cNvGraphicFramePr>
          <p:nvPr/>
        </p:nvGraphicFramePr>
        <p:xfrm>
          <a:off x="1285852" y="714356"/>
          <a:ext cx="214282" cy="299995"/>
        </p:xfrm>
        <a:graphic>
          <a:graphicData uri="http://schemas.openxmlformats.org/presentationml/2006/ole">
            <p:oleObj spid="_x0000_s19501" name="Формула" r:id="rId4" imgW="190335" imgH="266469" progId="Equation.3">
              <p:embed/>
            </p:oleObj>
          </a:graphicData>
        </a:graphic>
      </p:graphicFrame>
      <p:sp>
        <p:nvSpPr>
          <p:cNvPr id="19504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503" name="Object 47"/>
          <p:cNvGraphicFramePr>
            <a:graphicFrameLocks noChangeAspect="1"/>
          </p:cNvGraphicFramePr>
          <p:nvPr/>
        </p:nvGraphicFramePr>
        <p:xfrm>
          <a:off x="1571604" y="714355"/>
          <a:ext cx="714380" cy="294157"/>
        </p:xfrm>
        <a:graphic>
          <a:graphicData uri="http://schemas.openxmlformats.org/presentationml/2006/ole">
            <p:oleObj spid="_x0000_s19503" name="Формула" r:id="rId5" imgW="647419" imgH="266584" progId="Equation.3">
              <p:embed/>
            </p:oleObj>
          </a:graphicData>
        </a:graphic>
      </p:graphicFrame>
      <p:sp>
        <p:nvSpPr>
          <p:cNvPr id="19506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505" name="Object 49"/>
          <p:cNvGraphicFramePr>
            <a:graphicFrameLocks noChangeAspect="1"/>
          </p:cNvGraphicFramePr>
          <p:nvPr/>
        </p:nvGraphicFramePr>
        <p:xfrm>
          <a:off x="3000364" y="3357561"/>
          <a:ext cx="3429024" cy="2794019"/>
        </p:xfrm>
        <a:graphic>
          <a:graphicData uri="http://schemas.openxmlformats.org/presentationml/2006/ole">
            <p:oleObj spid="_x0000_s19505" r:id="rId6" imgW="2035810" imgH="1711455" progId="">
              <p:embed/>
            </p:oleObj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3071802" y="6215082"/>
            <a:ext cx="349986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Рис. 13. Зона стружкообразования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90" name="Rectangle 22"/>
          <p:cNvSpPr>
            <a:spLocks noChangeArrowheads="1"/>
          </p:cNvSpPr>
          <p:nvPr/>
        </p:nvSpPr>
        <p:spPr bwMode="auto">
          <a:xfrm>
            <a:off x="0" y="2214554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9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42844" y="142852"/>
            <a:ext cx="89297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Установлено, что процесс пластической деформации начинается впереди резца на границе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OL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имеющей криволинейную форму, которая в некоторых случаях располагается даже ниже линии среза. Степень деформации    , рассчитанная, например, по искажению делительной сетки (рис. 14), в точках срезаемого слоя от линии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OL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к линии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ОМ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возрастает сначала медленно, а затем в зоне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АОМ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 большей скоростью (здесь  – условная плоскость сдвига, проведенная из вершины резца  в точку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А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пересечения наружных поверхностей заготовки и стружки).</a:t>
            </a:r>
          </a:p>
          <a:p>
            <a:pPr algn="just"/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441" name="Rectangle 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8440" name="Object 72"/>
          <p:cNvGraphicFramePr>
            <a:graphicFrameLocks noChangeAspect="1"/>
          </p:cNvGraphicFramePr>
          <p:nvPr/>
        </p:nvGraphicFramePr>
        <p:xfrm>
          <a:off x="7000892" y="785794"/>
          <a:ext cx="219636" cy="233363"/>
        </p:xfrm>
        <a:graphic>
          <a:graphicData uri="http://schemas.openxmlformats.org/presentationml/2006/ole">
            <p:oleObj spid="_x0000_s58440" name="Формула" r:id="rId3" imgW="152268" imgH="164957" progId="Equation.3">
              <p:embed/>
            </p:oleObj>
          </a:graphicData>
        </a:graphic>
      </p:graphicFrame>
      <p:sp>
        <p:nvSpPr>
          <p:cNvPr id="58443" name="Rectangle 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8442" name="Object 74"/>
          <p:cNvGraphicFramePr>
            <a:graphicFrameLocks noChangeAspect="1"/>
          </p:cNvGraphicFramePr>
          <p:nvPr/>
        </p:nvGraphicFramePr>
        <p:xfrm>
          <a:off x="1928794" y="2418721"/>
          <a:ext cx="4572032" cy="2610734"/>
        </p:xfrm>
        <a:graphic>
          <a:graphicData uri="http://schemas.openxmlformats.org/presentationml/2006/ole">
            <p:oleObj spid="_x0000_s58442" r:id="rId4" imgW="3111882" imgH="1785980" progId="">
              <p:embed/>
            </p:oleObj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1285852" y="5000636"/>
            <a:ext cx="5929354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430" algn="ctr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Arial" pitchFamily="34" charset="0"/>
                <a:ea typeface="Times New Roman"/>
                <a:cs typeface="Arial" pitchFamily="34" charset="0"/>
              </a:rPr>
              <a:t>Рис. 14. Искажения координатной сетки,</a:t>
            </a:r>
            <a:endParaRPr lang="ru-RU" sz="14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 indent="265430" algn="ctr">
              <a:lnSpc>
                <a:spcPct val="115000"/>
              </a:lnSpc>
            </a:pPr>
            <a:r>
              <a:rPr lang="ru-RU" dirty="0" smtClean="0">
                <a:latin typeface="Arial" pitchFamily="34" charset="0"/>
                <a:ea typeface="Times New Roman"/>
                <a:cs typeface="Arial" pitchFamily="34" charset="0"/>
              </a:rPr>
              <a:t>     полученной методом вдавливания </a:t>
            </a:r>
            <a:r>
              <a:rPr lang="ru-RU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индентора</a:t>
            </a:r>
            <a:r>
              <a:rPr lang="ru-RU" sz="7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265430" algn="ctr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 </a:t>
            </a:r>
            <a:endParaRPr lang="ru-RU" sz="1400" dirty="0">
              <a:latin typeface="Times New Roman"/>
              <a:ea typeface="Times New Roman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42844" y="5657671"/>
            <a:ext cx="8858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 отличие от обработки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микроскоростях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при резании на скоростях, обычно применяемых в практике, усадка стружки уменьшается, а границы зоны        и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        поворачиваются по ходу часовой стрелки и сближаются, занимая соответственно положения         и          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456" name="Rectangle 8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8455" name="Object 87"/>
          <p:cNvGraphicFramePr>
            <a:graphicFrameLocks noChangeAspect="1"/>
          </p:cNvGraphicFramePr>
          <p:nvPr/>
        </p:nvGraphicFramePr>
        <p:xfrm>
          <a:off x="8001024" y="6000768"/>
          <a:ext cx="357190" cy="234406"/>
        </p:xfrm>
        <a:graphic>
          <a:graphicData uri="http://schemas.openxmlformats.org/presentationml/2006/ole">
            <p:oleObj spid="_x0000_s58455" name="Формула" r:id="rId5" imgW="304536" imgH="203024" progId="Equation.3">
              <p:embed/>
            </p:oleObj>
          </a:graphicData>
        </a:graphic>
      </p:graphicFrame>
      <p:sp>
        <p:nvSpPr>
          <p:cNvPr id="58458" name="Rectangle 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8457" name="Object 89"/>
          <p:cNvGraphicFramePr>
            <a:graphicFrameLocks noChangeAspect="1"/>
          </p:cNvGraphicFramePr>
          <p:nvPr/>
        </p:nvGraphicFramePr>
        <p:xfrm>
          <a:off x="285719" y="6286520"/>
          <a:ext cx="408217" cy="214314"/>
        </p:xfrm>
        <a:graphic>
          <a:graphicData uri="http://schemas.openxmlformats.org/presentationml/2006/ole">
            <p:oleObj spid="_x0000_s58457" name="Формула" r:id="rId6" imgW="380835" imgH="203112" progId="Equation.3">
              <p:embed/>
            </p:oleObj>
          </a:graphicData>
        </a:graphic>
      </p:graphicFrame>
      <p:sp>
        <p:nvSpPr>
          <p:cNvPr id="58460" name="Rectangle 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8459" name="Object 91"/>
          <p:cNvGraphicFramePr>
            <a:graphicFrameLocks noChangeAspect="1"/>
          </p:cNvGraphicFramePr>
          <p:nvPr/>
        </p:nvGraphicFramePr>
        <p:xfrm>
          <a:off x="3214678" y="6517502"/>
          <a:ext cx="428628" cy="273846"/>
        </p:xfrm>
        <a:graphic>
          <a:graphicData uri="http://schemas.openxmlformats.org/presentationml/2006/ole">
            <p:oleObj spid="_x0000_s58459" name="Формула" r:id="rId7" imgW="342603" imgH="215713" progId="Equation.3">
              <p:embed/>
            </p:oleObj>
          </a:graphicData>
        </a:graphic>
      </p:graphicFrame>
      <p:sp>
        <p:nvSpPr>
          <p:cNvPr id="58462" name="Rectangle 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8461" name="Object 93"/>
          <p:cNvGraphicFramePr>
            <a:graphicFrameLocks noChangeAspect="1"/>
          </p:cNvGraphicFramePr>
          <p:nvPr/>
        </p:nvGraphicFramePr>
        <p:xfrm>
          <a:off x="3929058" y="6500834"/>
          <a:ext cx="500066" cy="255589"/>
        </p:xfrm>
        <a:graphic>
          <a:graphicData uri="http://schemas.openxmlformats.org/presentationml/2006/ole">
            <p:oleObj spid="_x0000_s58461" name="Формула" r:id="rId8" imgW="431613" imgH="21580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42844" y="0"/>
            <a:ext cx="8858312" cy="6906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511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При этом толщина фактической зоны деформации в районе условной плоскости сдвига </a:t>
            </a:r>
            <a:r>
              <a:rPr lang="en-US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OA </a:t>
            </a: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составляет десятые доли миллиметра. Поэтому после протравливания кислотой шлифов «корней» стружки эта зона выглядит как плоскость, разделяющая срезаемый слой и стружку. </a:t>
            </a:r>
          </a:p>
          <a:p>
            <a:pPr lvl="0" indent="26511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Сужение зоны деформации при резании объясняется тем, что с увеличением скорости резания от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микроскоростей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до скоростей, применяемых на практике, резко возрастает скорость деформации, вследствие чего происходит запаздывание пластических деформаций. Это приводит к приближению границы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OL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к условной плоскости сдвига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OA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При этом верхняя граница ОМ также приближается к условной плоскости сдвига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OA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а толщина зоны деформации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АОМ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резко уменьшается. В результате на микрошлифах зона деформации просматривается как прямая линия.</a:t>
            </a:r>
          </a:p>
          <a:p>
            <a:pPr lvl="0" indent="265113"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Усадка стружки, относительный сдвиг.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Связь усадки стружки с относительным сдвигом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 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Рассмотренному ранее процессу стружкообразования всегда в большей или меньшей мере сопутствуют усадка стружки и наклеп.</a:t>
            </a:r>
          </a:p>
          <a:p>
            <a:pPr algn="just"/>
            <a:r>
              <a:rPr lang="ru-RU" i="1" dirty="0" smtClean="0">
                <a:latin typeface="Arial" pitchFamily="34" charset="0"/>
                <a:cs typeface="Arial" pitchFamily="34" charset="0"/>
              </a:rPr>
              <a:t>Усадка стружки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 это изменение размеров стружки по сравнению с размерами срезаемого объема материала заготовки.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Пусть срезаемый объем    материала заготовки, площадь которого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ОАВС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имеет толщину     , ширину      и длину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рис. 15), то есть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  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В  процессе  резания  режущий  клин переместится из положения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положение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II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т.е. из точки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С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точку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При этом он деформирует рассматриваемый объем материала и переведет его в стружку. 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43" name="Object 39"/>
          <p:cNvGraphicFramePr>
            <a:graphicFrameLocks noChangeAspect="1"/>
          </p:cNvGraphicFramePr>
          <p:nvPr/>
        </p:nvGraphicFramePr>
        <p:xfrm>
          <a:off x="2857488" y="5500702"/>
          <a:ext cx="258538" cy="285752"/>
        </p:xfrm>
        <a:graphic>
          <a:graphicData uri="http://schemas.openxmlformats.org/presentationml/2006/ole">
            <p:oleObj spid="_x0000_s21543" name="Формула" r:id="rId3" imgW="177569" imgH="202936" progId="Equation.3">
              <p:embed/>
            </p:oleObj>
          </a:graphicData>
        </a:graphic>
      </p:graphicFrame>
      <p:sp>
        <p:nvSpPr>
          <p:cNvPr id="21546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45" name="Object 41"/>
          <p:cNvGraphicFramePr>
            <a:graphicFrameLocks noChangeAspect="1"/>
          </p:cNvGraphicFramePr>
          <p:nvPr/>
        </p:nvGraphicFramePr>
        <p:xfrm>
          <a:off x="1214414" y="5786454"/>
          <a:ext cx="214314" cy="227709"/>
        </p:xfrm>
        <a:graphic>
          <a:graphicData uri="http://schemas.openxmlformats.org/presentationml/2006/ole">
            <p:oleObj spid="_x0000_s21545" name="Формула" r:id="rId4" imgW="152268" imgH="164957" progId="Equation.3">
              <p:embed/>
            </p:oleObj>
          </a:graphicData>
        </a:graphic>
      </p:graphicFrame>
      <p:sp>
        <p:nvSpPr>
          <p:cNvPr id="21548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47" name="Object 43"/>
          <p:cNvGraphicFramePr>
            <a:graphicFrameLocks noChangeAspect="1"/>
          </p:cNvGraphicFramePr>
          <p:nvPr/>
        </p:nvGraphicFramePr>
        <p:xfrm>
          <a:off x="2500298" y="5715016"/>
          <a:ext cx="186360" cy="285752"/>
        </p:xfrm>
        <a:graphic>
          <a:graphicData uri="http://schemas.openxmlformats.org/presentationml/2006/ole">
            <p:oleObj spid="_x0000_s21547" name="Формула" r:id="rId5" imgW="139579" imgH="215713" progId="Equation.3">
              <p:embed/>
            </p:oleObj>
          </a:graphicData>
        </a:graphic>
      </p:graphicFrame>
      <p:sp>
        <p:nvSpPr>
          <p:cNvPr id="21550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49" name="Object 45"/>
          <p:cNvGraphicFramePr>
            <a:graphicFrameLocks noChangeAspect="1"/>
          </p:cNvGraphicFramePr>
          <p:nvPr/>
        </p:nvGraphicFramePr>
        <p:xfrm>
          <a:off x="5643570" y="5715016"/>
          <a:ext cx="857255" cy="285752"/>
        </p:xfrm>
        <a:graphic>
          <a:graphicData uri="http://schemas.openxmlformats.org/presentationml/2006/ole">
            <p:oleObj spid="_x0000_s21549" name="Формула" r:id="rId6" imgW="660113" imgH="21580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2153</TotalTime>
  <Words>1388</Words>
  <Application>Microsoft Office PowerPoint</Application>
  <PresentationFormat>Экран (4:3)</PresentationFormat>
  <Paragraphs>73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Тема Office</vt:lpstr>
      <vt:lpstr>Формула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</dc:creator>
  <cp:lastModifiedBy>Alex</cp:lastModifiedBy>
  <cp:revision>154</cp:revision>
  <dcterms:created xsi:type="dcterms:W3CDTF">2021-09-01T04:14:35Z</dcterms:created>
  <dcterms:modified xsi:type="dcterms:W3CDTF">2021-09-17T09:57:26Z</dcterms:modified>
</cp:coreProperties>
</file>