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1"/>
  </p:notesMasterIdLst>
  <p:sldIdLst>
    <p:sldId id="256" r:id="rId2"/>
    <p:sldId id="257" r:id="rId3"/>
    <p:sldId id="259" r:id="rId4"/>
    <p:sldId id="258" r:id="rId5"/>
    <p:sldId id="281" r:id="rId6"/>
    <p:sldId id="260" r:id="rId7"/>
    <p:sldId id="283" r:id="rId8"/>
    <p:sldId id="282" r:id="rId9"/>
    <p:sldId id="293" r:id="rId10"/>
    <p:sldId id="294" r:id="rId11"/>
    <p:sldId id="300" r:id="rId12"/>
    <p:sldId id="295" r:id="rId13"/>
    <p:sldId id="296" r:id="rId14"/>
    <p:sldId id="297" r:id="rId15"/>
    <p:sldId id="298" r:id="rId16"/>
    <p:sldId id="302" r:id="rId17"/>
    <p:sldId id="303" r:id="rId18"/>
    <p:sldId id="274" r:id="rId19"/>
    <p:sldId id="301" r:id="rId20"/>
    <p:sldId id="273" r:id="rId21"/>
    <p:sldId id="262" r:id="rId22"/>
    <p:sldId id="277" r:id="rId23"/>
    <p:sldId id="264" r:id="rId24"/>
    <p:sldId id="289" r:id="rId25"/>
    <p:sldId id="291" r:id="rId26"/>
    <p:sldId id="292" r:id="rId27"/>
    <p:sldId id="280" r:id="rId28"/>
    <p:sldId id="290" r:id="rId29"/>
    <p:sldId id="299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9" autoAdjust="0"/>
  </p:normalViewPr>
  <p:slideViewPr>
    <p:cSldViewPr snapToGrid="0">
      <p:cViewPr varScale="1">
        <p:scale>
          <a:sx n="63" d="100"/>
          <a:sy n="63" d="100"/>
        </p:scale>
        <p:origin x="-12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43738-AED6-4823-AF3A-7BEA0120EAB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9E09399-AD55-4F1E-9D9C-DE0DBEB062D4}">
      <dgm:prSet phldrT="[Text]"/>
      <dgm:spPr/>
      <dgm:t>
        <a:bodyPr/>
        <a:lstStyle/>
        <a:p>
          <a:r>
            <a:rPr lang="ru-RU" dirty="0" smtClean="0"/>
            <a:t>Перевод на основе правил (</a:t>
          </a:r>
          <a:r>
            <a:rPr lang="en-US" dirty="0" smtClean="0"/>
            <a:t>RBMT)</a:t>
          </a:r>
          <a:endParaRPr lang="ru-RU" dirty="0" smtClean="0"/>
        </a:p>
        <a:p>
          <a:r>
            <a:rPr lang="ru-RU" dirty="0" smtClean="0"/>
            <a:t>1954</a:t>
          </a:r>
          <a:endParaRPr lang="ru-RU" dirty="0"/>
        </a:p>
      </dgm:t>
    </dgm:pt>
    <dgm:pt modelId="{5238E9E2-CEE5-4A49-A3B3-7F31D2C80CB6}" type="parTrans" cxnId="{22B485F9-CC0A-4AA5-9FA6-5B23A0677F24}">
      <dgm:prSet/>
      <dgm:spPr/>
      <dgm:t>
        <a:bodyPr/>
        <a:lstStyle/>
        <a:p>
          <a:endParaRPr lang="ru-RU"/>
        </a:p>
      </dgm:t>
    </dgm:pt>
    <dgm:pt modelId="{E59E9F2E-2E81-413A-80E8-3F33A6BC7E38}" type="sibTrans" cxnId="{22B485F9-CC0A-4AA5-9FA6-5B23A0677F24}">
      <dgm:prSet/>
      <dgm:spPr/>
      <dgm:t>
        <a:bodyPr/>
        <a:lstStyle/>
        <a:p>
          <a:endParaRPr lang="ru-RU"/>
        </a:p>
      </dgm:t>
    </dgm:pt>
    <dgm:pt modelId="{2F5412D9-C755-4431-8CBE-29BEC470BB9F}">
      <dgm:prSet phldrT="[Text]"/>
      <dgm:spPr/>
      <dgm:t>
        <a:bodyPr/>
        <a:lstStyle/>
        <a:p>
          <a:r>
            <a:rPr lang="ru-RU" dirty="0" smtClean="0"/>
            <a:t>Статистический перевод</a:t>
          </a:r>
        </a:p>
        <a:p>
          <a:r>
            <a:rPr lang="ru-RU" dirty="0" smtClean="0"/>
            <a:t>1988</a:t>
          </a:r>
          <a:endParaRPr lang="ru-RU" dirty="0"/>
        </a:p>
      </dgm:t>
    </dgm:pt>
    <dgm:pt modelId="{3E4A7479-0224-4DF6-8C94-EA58F30D5DC5}" type="parTrans" cxnId="{264CC95C-E91D-4DBE-8FE9-30666EB0463F}">
      <dgm:prSet/>
      <dgm:spPr/>
      <dgm:t>
        <a:bodyPr/>
        <a:lstStyle/>
        <a:p>
          <a:endParaRPr lang="ru-RU"/>
        </a:p>
      </dgm:t>
    </dgm:pt>
    <dgm:pt modelId="{E936FBF4-4D1D-4ECB-B3E3-F26F934487A4}" type="sibTrans" cxnId="{264CC95C-E91D-4DBE-8FE9-30666EB0463F}">
      <dgm:prSet/>
      <dgm:spPr/>
      <dgm:t>
        <a:bodyPr/>
        <a:lstStyle/>
        <a:p>
          <a:endParaRPr lang="ru-RU"/>
        </a:p>
      </dgm:t>
    </dgm:pt>
    <dgm:pt modelId="{EA7C3ADC-1DBE-49F0-B4A0-F0F00566B386}">
      <dgm:prSet phldrT="[Text]"/>
      <dgm:spPr/>
      <dgm:t>
        <a:bodyPr/>
        <a:lstStyle/>
        <a:p>
          <a:r>
            <a:rPr lang="ru-RU" dirty="0" smtClean="0"/>
            <a:t>Нейросетевой</a:t>
          </a:r>
        </a:p>
        <a:p>
          <a:r>
            <a:rPr lang="ru-RU" dirty="0" smtClean="0"/>
            <a:t>2014</a:t>
          </a:r>
          <a:endParaRPr lang="ru-RU" dirty="0"/>
        </a:p>
      </dgm:t>
    </dgm:pt>
    <dgm:pt modelId="{40AECF9A-54A1-4233-BF26-20948BBBACBC}" type="parTrans" cxnId="{EF3A2AD5-61D7-42F2-B33A-38CA4F51E71D}">
      <dgm:prSet/>
      <dgm:spPr/>
      <dgm:t>
        <a:bodyPr/>
        <a:lstStyle/>
        <a:p>
          <a:endParaRPr lang="ru-RU"/>
        </a:p>
      </dgm:t>
    </dgm:pt>
    <dgm:pt modelId="{1A0454EB-01F6-4288-A416-D4C56BE916BA}" type="sibTrans" cxnId="{EF3A2AD5-61D7-42F2-B33A-38CA4F51E71D}">
      <dgm:prSet/>
      <dgm:spPr/>
      <dgm:t>
        <a:bodyPr/>
        <a:lstStyle/>
        <a:p>
          <a:endParaRPr lang="ru-RU"/>
        </a:p>
      </dgm:t>
    </dgm:pt>
    <dgm:pt modelId="{FCF28CE3-14B4-4744-A74C-C9F586A58B79}">
      <dgm:prSet phldrT="[Text]"/>
      <dgm:spPr/>
      <dgm:t>
        <a:bodyPr/>
        <a:lstStyle/>
        <a:p>
          <a:r>
            <a:rPr lang="ru-RU" dirty="0" smtClean="0"/>
            <a:t>Перевод на основе примеров (</a:t>
          </a:r>
          <a:r>
            <a:rPr lang="en-US" dirty="0" smtClean="0"/>
            <a:t>EBMT)</a:t>
          </a:r>
          <a:endParaRPr lang="ru-RU" dirty="0"/>
        </a:p>
      </dgm:t>
    </dgm:pt>
    <dgm:pt modelId="{9953BBA0-4823-4238-8AD1-8350A1FD8607}" type="parTrans" cxnId="{F1535203-0F55-46FE-A367-0808CB7A4D8C}">
      <dgm:prSet/>
      <dgm:spPr/>
      <dgm:t>
        <a:bodyPr/>
        <a:lstStyle/>
        <a:p>
          <a:endParaRPr lang="ru-RU"/>
        </a:p>
      </dgm:t>
    </dgm:pt>
    <dgm:pt modelId="{3102EC89-21DA-4A1B-9ED9-9E2BB7EE3667}" type="sibTrans" cxnId="{F1535203-0F55-46FE-A367-0808CB7A4D8C}">
      <dgm:prSet/>
      <dgm:spPr/>
      <dgm:t>
        <a:bodyPr/>
        <a:lstStyle/>
        <a:p>
          <a:endParaRPr lang="ru-RU"/>
        </a:p>
      </dgm:t>
    </dgm:pt>
    <dgm:pt modelId="{327CD908-0382-449A-A57B-09CB2D1670D8}" type="pres">
      <dgm:prSet presAssocID="{A6B43738-AED6-4823-AF3A-7BEA0120EAB4}" presName="Name0" presStyleCnt="0">
        <dgm:presLayoutVars>
          <dgm:dir/>
          <dgm:animLvl val="lvl"/>
          <dgm:resizeHandles val="exact"/>
        </dgm:presLayoutVars>
      </dgm:prSet>
      <dgm:spPr/>
    </dgm:pt>
    <dgm:pt modelId="{1902A8A9-E00E-4D2F-B0E6-4421D2347911}" type="pres">
      <dgm:prSet presAssocID="{19E09399-AD55-4F1E-9D9C-DE0DBEB062D4}" presName="parTxOnly" presStyleLbl="node1" presStyleIdx="0" presStyleCnt="4" custLinFactNeighborX="25507" custLinFactNeighborY="-965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A0865-7A71-47F4-93FE-EE533E713EB6}" type="pres">
      <dgm:prSet presAssocID="{E59E9F2E-2E81-413A-80E8-3F33A6BC7E38}" presName="parTxOnlySpace" presStyleCnt="0"/>
      <dgm:spPr/>
    </dgm:pt>
    <dgm:pt modelId="{D9E845CC-E29D-45AC-8EB0-41997B64F68D}" type="pres">
      <dgm:prSet presAssocID="{FCF28CE3-14B4-4744-A74C-C9F586A58B79}" presName="parTxOnly" presStyleLbl="node1" presStyleIdx="1" presStyleCnt="4" custLinFactNeighborX="46294" custLinFactNeighborY="-956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2191F-97A5-46B7-95BA-72C48B3EA96D}" type="pres">
      <dgm:prSet presAssocID="{3102EC89-21DA-4A1B-9ED9-9E2BB7EE3667}" presName="parTxOnlySpace" presStyleCnt="0"/>
      <dgm:spPr/>
    </dgm:pt>
    <dgm:pt modelId="{6F303743-6421-4348-9517-BEE63E5D7BD4}" type="pres">
      <dgm:prSet presAssocID="{2F5412D9-C755-4431-8CBE-29BEC470BB9F}" presName="parTxOnly" presStyleLbl="node1" presStyleIdx="2" presStyleCnt="4" custLinFactNeighborX="7649" custLinFactNeighborY="-952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75131-7CAE-4F1A-B025-63ECFAEE541D}" type="pres">
      <dgm:prSet presAssocID="{E936FBF4-4D1D-4ECB-B3E3-F26F934487A4}" presName="parTxOnlySpace" presStyleCnt="0"/>
      <dgm:spPr/>
    </dgm:pt>
    <dgm:pt modelId="{4BC75537-BD3D-4E2E-9A63-BC10B746F851}" type="pres">
      <dgm:prSet presAssocID="{EA7C3ADC-1DBE-49F0-B4A0-F0F00566B386}" presName="parTxOnly" presStyleLbl="node1" presStyleIdx="3" presStyleCnt="4" custLinFactNeighborX="-6439" custLinFactNeighborY="-95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9AB1CD-E32E-4869-B648-16D8D8E88964}" type="presOf" srcId="{FCF28CE3-14B4-4744-A74C-C9F586A58B79}" destId="{D9E845CC-E29D-45AC-8EB0-41997B64F68D}" srcOrd="0" destOrd="0" presId="urn:microsoft.com/office/officeart/2005/8/layout/chevron1"/>
    <dgm:cxn modelId="{D33DEC15-FB3E-4110-B30C-906C5969E749}" type="presOf" srcId="{EA7C3ADC-1DBE-49F0-B4A0-F0F00566B386}" destId="{4BC75537-BD3D-4E2E-9A63-BC10B746F851}" srcOrd="0" destOrd="0" presId="urn:microsoft.com/office/officeart/2005/8/layout/chevron1"/>
    <dgm:cxn modelId="{264CC95C-E91D-4DBE-8FE9-30666EB0463F}" srcId="{A6B43738-AED6-4823-AF3A-7BEA0120EAB4}" destId="{2F5412D9-C755-4431-8CBE-29BEC470BB9F}" srcOrd="2" destOrd="0" parTransId="{3E4A7479-0224-4DF6-8C94-EA58F30D5DC5}" sibTransId="{E936FBF4-4D1D-4ECB-B3E3-F26F934487A4}"/>
    <dgm:cxn modelId="{22B485F9-CC0A-4AA5-9FA6-5B23A0677F24}" srcId="{A6B43738-AED6-4823-AF3A-7BEA0120EAB4}" destId="{19E09399-AD55-4F1E-9D9C-DE0DBEB062D4}" srcOrd="0" destOrd="0" parTransId="{5238E9E2-CEE5-4A49-A3B3-7F31D2C80CB6}" sibTransId="{E59E9F2E-2E81-413A-80E8-3F33A6BC7E38}"/>
    <dgm:cxn modelId="{24F074A2-9EF7-46E3-8FFC-AC976B18DD94}" type="presOf" srcId="{2F5412D9-C755-4431-8CBE-29BEC470BB9F}" destId="{6F303743-6421-4348-9517-BEE63E5D7BD4}" srcOrd="0" destOrd="0" presId="urn:microsoft.com/office/officeart/2005/8/layout/chevron1"/>
    <dgm:cxn modelId="{F1535203-0F55-46FE-A367-0808CB7A4D8C}" srcId="{A6B43738-AED6-4823-AF3A-7BEA0120EAB4}" destId="{FCF28CE3-14B4-4744-A74C-C9F586A58B79}" srcOrd="1" destOrd="0" parTransId="{9953BBA0-4823-4238-8AD1-8350A1FD8607}" sibTransId="{3102EC89-21DA-4A1B-9ED9-9E2BB7EE3667}"/>
    <dgm:cxn modelId="{D7C53911-C166-4190-B764-C720A46F0EE9}" type="presOf" srcId="{19E09399-AD55-4F1E-9D9C-DE0DBEB062D4}" destId="{1902A8A9-E00E-4D2F-B0E6-4421D2347911}" srcOrd="0" destOrd="0" presId="urn:microsoft.com/office/officeart/2005/8/layout/chevron1"/>
    <dgm:cxn modelId="{BFB61968-804A-4E99-B3B5-71577614FFB2}" type="presOf" srcId="{A6B43738-AED6-4823-AF3A-7BEA0120EAB4}" destId="{327CD908-0382-449A-A57B-09CB2D1670D8}" srcOrd="0" destOrd="0" presId="urn:microsoft.com/office/officeart/2005/8/layout/chevron1"/>
    <dgm:cxn modelId="{EF3A2AD5-61D7-42F2-B33A-38CA4F51E71D}" srcId="{A6B43738-AED6-4823-AF3A-7BEA0120EAB4}" destId="{EA7C3ADC-1DBE-49F0-B4A0-F0F00566B386}" srcOrd="3" destOrd="0" parTransId="{40AECF9A-54A1-4233-BF26-20948BBBACBC}" sibTransId="{1A0454EB-01F6-4288-A416-D4C56BE916BA}"/>
    <dgm:cxn modelId="{7E444B87-4DDF-4952-AD08-142495CE40DC}" type="presParOf" srcId="{327CD908-0382-449A-A57B-09CB2D1670D8}" destId="{1902A8A9-E00E-4D2F-B0E6-4421D2347911}" srcOrd="0" destOrd="0" presId="urn:microsoft.com/office/officeart/2005/8/layout/chevron1"/>
    <dgm:cxn modelId="{9A7DA9A2-2975-46A8-9A99-1977F508CD84}" type="presParOf" srcId="{327CD908-0382-449A-A57B-09CB2D1670D8}" destId="{792A0865-7A71-47F4-93FE-EE533E713EB6}" srcOrd="1" destOrd="0" presId="urn:microsoft.com/office/officeart/2005/8/layout/chevron1"/>
    <dgm:cxn modelId="{8D06AF08-B4BB-4986-946D-E98B9ED6FA0E}" type="presParOf" srcId="{327CD908-0382-449A-A57B-09CB2D1670D8}" destId="{D9E845CC-E29D-45AC-8EB0-41997B64F68D}" srcOrd="2" destOrd="0" presId="urn:microsoft.com/office/officeart/2005/8/layout/chevron1"/>
    <dgm:cxn modelId="{669294AC-EB87-4D6A-A700-827B679387FE}" type="presParOf" srcId="{327CD908-0382-449A-A57B-09CB2D1670D8}" destId="{4642191F-97A5-46B7-95BA-72C48B3EA96D}" srcOrd="3" destOrd="0" presId="urn:microsoft.com/office/officeart/2005/8/layout/chevron1"/>
    <dgm:cxn modelId="{5BE9E88F-39A0-4527-BC97-3C0212E67626}" type="presParOf" srcId="{327CD908-0382-449A-A57B-09CB2D1670D8}" destId="{6F303743-6421-4348-9517-BEE63E5D7BD4}" srcOrd="4" destOrd="0" presId="urn:microsoft.com/office/officeart/2005/8/layout/chevron1"/>
    <dgm:cxn modelId="{701663FE-705D-4AEA-A446-64AF224A7CF7}" type="presParOf" srcId="{327CD908-0382-449A-A57B-09CB2D1670D8}" destId="{C9375131-7CAE-4F1A-B025-63ECFAEE541D}" srcOrd="5" destOrd="0" presId="urn:microsoft.com/office/officeart/2005/8/layout/chevron1"/>
    <dgm:cxn modelId="{04CB65BA-C341-45BE-A83D-8E9F57CCEEB1}" type="presParOf" srcId="{327CD908-0382-449A-A57B-09CB2D1670D8}" destId="{4BC75537-BD3D-4E2E-9A63-BC10B746F85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F775CF-8090-4308-9E67-33616AE308D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02CB4B-4AB1-4AB5-9AEB-B9027C97C36F}">
      <dgm:prSet phldrT="[Text]" custT="1"/>
      <dgm:spPr/>
      <dgm:t>
        <a:bodyPr/>
        <a:lstStyle/>
        <a:p>
          <a:r>
            <a:rPr lang="ru-RU" sz="2400" dirty="0" smtClean="0"/>
            <a:t>Автомати-зирован- ный перевод</a:t>
          </a:r>
          <a:endParaRPr lang="ru-RU" sz="2400" dirty="0"/>
        </a:p>
      </dgm:t>
    </dgm:pt>
    <dgm:pt modelId="{706752C0-3C2F-40C9-B86B-826EAE4E3B6E}" type="parTrans" cxnId="{6669B486-3E41-4AE9-958E-6C3F5249822E}">
      <dgm:prSet/>
      <dgm:spPr/>
      <dgm:t>
        <a:bodyPr/>
        <a:lstStyle/>
        <a:p>
          <a:endParaRPr lang="ru-RU"/>
        </a:p>
      </dgm:t>
    </dgm:pt>
    <dgm:pt modelId="{BF8C6CFD-DECA-4DFB-B4DA-16E6082A9EE3}" type="sibTrans" cxnId="{6669B486-3E41-4AE9-958E-6C3F5249822E}">
      <dgm:prSet/>
      <dgm:spPr/>
      <dgm:t>
        <a:bodyPr/>
        <a:lstStyle/>
        <a:p>
          <a:endParaRPr lang="ru-RU"/>
        </a:p>
      </dgm:t>
    </dgm:pt>
    <dgm:pt modelId="{135D7265-5D7A-47EF-839E-A21754E6A40B}">
      <dgm:prSet phldrT="[Text]"/>
      <dgm:spPr/>
      <dgm:t>
        <a:bodyPr/>
        <a:lstStyle/>
        <a:p>
          <a:r>
            <a:rPr lang="ru-RU" dirty="0" smtClean="0"/>
            <a:t>Перевод с использованием компьютерных технологий (</a:t>
          </a:r>
          <a:r>
            <a:rPr lang="en-US" dirty="0" smtClean="0"/>
            <a:t>Computer-aided translation CAT)</a:t>
          </a:r>
          <a:r>
            <a:rPr lang="ru-RU" dirty="0" smtClean="0"/>
            <a:t> </a:t>
          </a:r>
          <a:endParaRPr lang="ru-RU" dirty="0"/>
        </a:p>
      </dgm:t>
    </dgm:pt>
    <dgm:pt modelId="{67B2A547-2C96-4B11-A306-6BF88C31ED3B}" type="parTrans" cxnId="{F4522462-3D02-43A4-8C02-046AA4B2441E}">
      <dgm:prSet/>
      <dgm:spPr/>
      <dgm:t>
        <a:bodyPr/>
        <a:lstStyle/>
        <a:p>
          <a:endParaRPr lang="ru-RU"/>
        </a:p>
      </dgm:t>
    </dgm:pt>
    <dgm:pt modelId="{311365A4-E96F-49DF-83D4-FE9BB819C530}" type="sibTrans" cxnId="{F4522462-3D02-43A4-8C02-046AA4B2441E}">
      <dgm:prSet/>
      <dgm:spPr/>
      <dgm:t>
        <a:bodyPr/>
        <a:lstStyle/>
        <a:p>
          <a:endParaRPr lang="ru-RU"/>
        </a:p>
      </dgm:t>
    </dgm:pt>
    <dgm:pt modelId="{12A64AE8-9BF6-4379-B885-AE44B3D6E40D}">
      <dgm:prSet phldrT="[Text]" custT="1"/>
      <dgm:spPr/>
      <dgm:t>
        <a:bodyPr/>
        <a:lstStyle/>
        <a:p>
          <a:r>
            <a:rPr lang="ru-RU" sz="2000" dirty="0" smtClean="0"/>
            <a:t>Память перевода (</a:t>
          </a:r>
          <a:r>
            <a:rPr lang="en-US" sz="2000" dirty="0" smtClean="0"/>
            <a:t>Translation Memory TM)</a:t>
          </a:r>
          <a:endParaRPr lang="ru-RU" sz="2000" dirty="0"/>
        </a:p>
      </dgm:t>
    </dgm:pt>
    <dgm:pt modelId="{7B6CED64-9552-42CF-95B3-7BBDC66C7DAF}" type="parTrans" cxnId="{5285C111-D468-41C9-B34B-D9BB741C7F9C}">
      <dgm:prSet/>
      <dgm:spPr/>
      <dgm:t>
        <a:bodyPr/>
        <a:lstStyle/>
        <a:p>
          <a:endParaRPr lang="ru-RU"/>
        </a:p>
      </dgm:t>
    </dgm:pt>
    <dgm:pt modelId="{05ED4097-D886-415A-84A6-DD24C9C4B555}" type="sibTrans" cxnId="{5285C111-D468-41C9-B34B-D9BB741C7F9C}">
      <dgm:prSet/>
      <dgm:spPr/>
      <dgm:t>
        <a:bodyPr/>
        <a:lstStyle/>
        <a:p>
          <a:endParaRPr lang="ru-RU"/>
        </a:p>
      </dgm:t>
    </dgm:pt>
    <dgm:pt modelId="{9E80A4B2-A713-4F60-A189-45710C4FF56F}">
      <dgm:prSet phldrT="[Text]" custT="1"/>
      <dgm:spPr/>
      <dgm:t>
        <a:bodyPr/>
        <a:lstStyle/>
        <a:p>
          <a:r>
            <a:rPr lang="ru-RU" sz="1800" dirty="0" smtClean="0"/>
            <a:t>Средства коллективной работы  переводчиков (</a:t>
          </a:r>
          <a:r>
            <a:rPr lang="en-US" sz="1800" dirty="0" smtClean="0"/>
            <a:t>CAT </a:t>
          </a:r>
          <a:r>
            <a:rPr lang="ru-RU" sz="1800" dirty="0" smtClean="0"/>
            <a:t>технологии)</a:t>
          </a:r>
          <a:endParaRPr lang="ru-RU" sz="1800" dirty="0"/>
        </a:p>
      </dgm:t>
    </dgm:pt>
    <dgm:pt modelId="{C691B887-2A08-493B-A8D9-47BBB0FCFDCA}" type="parTrans" cxnId="{7D6689AE-63CC-40A0-B5AF-4ECF8C440F19}">
      <dgm:prSet/>
      <dgm:spPr/>
      <dgm:t>
        <a:bodyPr/>
        <a:lstStyle/>
        <a:p>
          <a:endParaRPr lang="ru-RU"/>
        </a:p>
      </dgm:t>
    </dgm:pt>
    <dgm:pt modelId="{F524ECBB-73B9-4F75-A87A-842BC5370374}" type="sibTrans" cxnId="{7D6689AE-63CC-40A0-B5AF-4ECF8C440F19}">
      <dgm:prSet/>
      <dgm:spPr/>
      <dgm:t>
        <a:bodyPr/>
        <a:lstStyle/>
        <a:p>
          <a:endParaRPr lang="ru-RU"/>
        </a:p>
      </dgm:t>
    </dgm:pt>
    <dgm:pt modelId="{9D009C5D-CBBF-4907-B61D-B93CDF7AD364}" type="pres">
      <dgm:prSet presAssocID="{29F775CF-8090-4308-9E67-33616AE308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3B812B-6082-422E-8310-FF0A240C5F47}" type="pres">
      <dgm:prSet presAssocID="{4702CB4B-4AB1-4AB5-9AEB-B9027C97C36F}" presName="centerShape" presStyleLbl="node0" presStyleIdx="0" presStyleCnt="1"/>
      <dgm:spPr/>
      <dgm:t>
        <a:bodyPr/>
        <a:lstStyle/>
        <a:p>
          <a:endParaRPr lang="ru-RU"/>
        </a:p>
      </dgm:t>
    </dgm:pt>
    <dgm:pt modelId="{DB3670A7-F6CB-4FC5-856E-7F141AD0D998}" type="pres">
      <dgm:prSet presAssocID="{67B2A547-2C96-4B11-A306-6BF88C31ED3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1F88C4A-102F-4E1D-BE98-95C080260098}" type="pres">
      <dgm:prSet presAssocID="{135D7265-5D7A-47EF-839E-A21754E6A40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85796-2BF5-4F8E-AD71-DF1C96DACCA3}" type="pres">
      <dgm:prSet presAssocID="{7B6CED64-9552-42CF-95B3-7BBDC66C7DAF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5D7AC335-A694-4CF7-B371-9234E464EDD5}" type="pres">
      <dgm:prSet presAssocID="{12A64AE8-9BF6-4379-B885-AE44B3D6E40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0AB76-9C09-488C-AC82-6E0463EE501D}" type="pres">
      <dgm:prSet presAssocID="{C691B887-2A08-493B-A8D9-47BBB0FCFDCA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A632B2B7-4CD0-42CE-889B-05AE6E894D0A}" type="pres">
      <dgm:prSet presAssocID="{9E80A4B2-A713-4F60-A189-45710C4FF56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D3FE2-9DEC-4709-9D46-240788C3764E}" type="presOf" srcId="{4702CB4B-4AB1-4AB5-9AEB-B9027C97C36F}" destId="{EE3B812B-6082-422E-8310-FF0A240C5F47}" srcOrd="0" destOrd="0" presId="urn:microsoft.com/office/officeart/2005/8/layout/radial4"/>
    <dgm:cxn modelId="{1E28C80B-E250-4032-BED2-C1AAB1A75272}" type="presOf" srcId="{67B2A547-2C96-4B11-A306-6BF88C31ED3B}" destId="{DB3670A7-F6CB-4FC5-856E-7F141AD0D998}" srcOrd="0" destOrd="0" presId="urn:microsoft.com/office/officeart/2005/8/layout/radial4"/>
    <dgm:cxn modelId="{F4522462-3D02-43A4-8C02-046AA4B2441E}" srcId="{4702CB4B-4AB1-4AB5-9AEB-B9027C97C36F}" destId="{135D7265-5D7A-47EF-839E-A21754E6A40B}" srcOrd="0" destOrd="0" parTransId="{67B2A547-2C96-4B11-A306-6BF88C31ED3B}" sibTransId="{311365A4-E96F-49DF-83D4-FE9BB819C530}"/>
    <dgm:cxn modelId="{1F0BB75A-0473-4218-A517-A1B348A8DB64}" type="presOf" srcId="{9E80A4B2-A713-4F60-A189-45710C4FF56F}" destId="{A632B2B7-4CD0-42CE-889B-05AE6E894D0A}" srcOrd="0" destOrd="0" presId="urn:microsoft.com/office/officeart/2005/8/layout/radial4"/>
    <dgm:cxn modelId="{6669B486-3E41-4AE9-958E-6C3F5249822E}" srcId="{29F775CF-8090-4308-9E67-33616AE308D2}" destId="{4702CB4B-4AB1-4AB5-9AEB-B9027C97C36F}" srcOrd="0" destOrd="0" parTransId="{706752C0-3C2F-40C9-B86B-826EAE4E3B6E}" sibTransId="{BF8C6CFD-DECA-4DFB-B4DA-16E6082A9EE3}"/>
    <dgm:cxn modelId="{7D6689AE-63CC-40A0-B5AF-4ECF8C440F19}" srcId="{4702CB4B-4AB1-4AB5-9AEB-B9027C97C36F}" destId="{9E80A4B2-A713-4F60-A189-45710C4FF56F}" srcOrd="2" destOrd="0" parTransId="{C691B887-2A08-493B-A8D9-47BBB0FCFDCA}" sibTransId="{F524ECBB-73B9-4F75-A87A-842BC5370374}"/>
    <dgm:cxn modelId="{5285C111-D468-41C9-B34B-D9BB741C7F9C}" srcId="{4702CB4B-4AB1-4AB5-9AEB-B9027C97C36F}" destId="{12A64AE8-9BF6-4379-B885-AE44B3D6E40D}" srcOrd="1" destOrd="0" parTransId="{7B6CED64-9552-42CF-95B3-7BBDC66C7DAF}" sibTransId="{05ED4097-D886-415A-84A6-DD24C9C4B555}"/>
    <dgm:cxn modelId="{38B21A1E-CE0D-4F4D-BF6E-D1CA1EC1AEB8}" type="presOf" srcId="{135D7265-5D7A-47EF-839E-A21754E6A40B}" destId="{81F88C4A-102F-4E1D-BE98-95C080260098}" srcOrd="0" destOrd="0" presId="urn:microsoft.com/office/officeart/2005/8/layout/radial4"/>
    <dgm:cxn modelId="{03CAADB5-5DC1-4B51-8E3C-048474EF3901}" type="presOf" srcId="{12A64AE8-9BF6-4379-B885-AE44B3D6E40D}" destId="{5D7AC335-A694-4CF7-B371-9234E464EDD5}" srcOrd="0" destOrd="0" presId="urn:microsoft.com/office/officeart/2005/8/layout/radial4"/>
    <dgm:cxn modelId="{CB2B08C9-161F-4DD4-A5E8-FE66756154A6}" type="presOf" srcId="{7B6CED64-9552-42CF-95B3-7BBDC66C7DAF}" destId="{24685796-2BF5-4F8E-AD71-DF1C96DACCA3}" srcOrd="0" destOrd="0" presId="urn:microsoft.com/office/officeart/2005/8/layout/radial4"/>
    <dgm:cxn modelId="{7E3DAC6F-648E-4444-97F1-7A7ABF205E01}" type="presOf" srcId="{C691B887-2A08-493B-A8D9-47BBB0FCFDCA}" destId="{8390AB76-9C09-488C-AC82-6E0463EE501D}" srcOrd="0" destOrd="0" presId="urn:microsoft.com/office/officeart/2005/8/layout/radial4"/>
    <dgm:cxn modelId="{73889C3C-1810-48F4-BF40-A7FBAF5251D2}" type="presOf" srcId="{29F775CF-8090-4308-9E67-33616AE308D2}" destId="{9D009C5D-CBBF-4907-B61D-B93CDF7AD364}" srcOrd="0" destOrd="0" presId="urn:microsoft.com/office/officeart/2005/8/layout/radial4"/>
    <dgm:cxn modelId="{79134964-102B-4D8D-8EC7-BDA0D9758D81}" type="presParOf" srcId="{9D009C5D-CBBF-4907-B61D-B93CDF7AD364}" destId="{EE3B812B-6082-422E-8310-FF0A240C5F47}" srcOrd="0" destOrd="0" presId="urn:microsoft.com/office/officeart/2005/8/layout/radial4"/>
    <dgm:cxn modelId="{28FEBF06-411B-415B-9849-24CAB007B502}" type="presParOf" srcId="{9D009C5D-CBBF-4907-B61D-B93CDF7AD364}" destId="{DB3670A7-F6CB-4FC5-856E-7F141AD0D998}" srcOrd="1" destOrd="0" presId="urn:microsoft.com/office/officeart/2005/8/layout/radial4"/>
    <dgm:cxn modelId="{E36B49AB-46FA-4427-8DA4-5341C76A415D}" type="presParOf" srcId="{9D009C5D-CBBF-4907-B61D-B93CDF7AD364}" destId="{81F88C4A-102F-4E1D-BE98-95C080260098}" srcOrd="2" destOrd="0" presId="urn:microsoft.com/office/officeart/2005/8/layout/radial4"/>
    <dgm:cxn modelId="{87F86CE9-2723-4B09-A62D-D628FC0F0934}" type="presParOf" srcId="{9D009C5D-CBBF-4907-B61D-B93CDF7AD364}" destId="{24685796-2BF5-4F8E-AD71-DF1C96DACCA3}" srcOrd="3" destOrd="0" presId="urn:microsoft.com/office/officeart/2005/8/layout/radial4"/>
    <dgm:cxn modelId="{B234B2FB-1097-440F-B9A5-C692240FFEE4}" type="presParOf" srcId="{9D009C5D-CBBF-4907-B61D-B93CDF7AD364}" destId="{5D7AC335-A694-4CF7-B371-9234E464EDD5}" srcOrd="4" destOrd="0" presId="urn:microsoft.com/office/officeart/2005/8/layout/radial4"/>
    <dgm:cxn modelId="{3BAD07ED-0030-4F75-87E3-E6C9DADF3E4E}" type="presParOf" srcId="{9D009C5D-CBBF-4907-B61D-B93CDF7AD364}" destId="{8390AB76-9C09-488C-AC82-6E0463EE501D}" srcOrd="5" destOrd="0" presId="urn:microsoft.com/office/officeart/2005/8/layout/radial4"/>
    <dgm:cxn modelId="{1920F26E-A9B1-453A-9AEE-92F799E164A7}" type="presParOf" srcId="{9D009C5D-CBBF-4907-B61D-B93CDF7AD364}" destId="{A632B2B7-4CD0-42CE-889B-05AE6E894D0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E07F0F-E050-4B71-AD73-A690B357805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742C7A-80C9-4F62-9288-6D9C4823515F}">
      <dgm:prSet phldrT="[Text]" custT="1"/>
      <dgm:spPr/>
      <dgm:t>
        <a:bodyPr/>
        <a:lstStyle/>
        <a:p>
          <a:r>
            <a:rPr lang="ru-RU" sz="2000" dirty="0" smtClean="0"/>
            <a:t>Ручной</a:t>
          </a:r>
        </a:p>
        <a:p>
          <a:r>
            <a:rPr lang="ru-RU" sz="2000" dirty="0" smtClean="0"/>
            <a:t>перевод</a:t>
          </a:r>
          <a:endParaRPr lang="ru-RU" sz="2000" dirty="0"/>
        </a:p>
      </dgm:t>
    </dgm:pt>
    <dgm:pt modelId="{4F92003F-8B63-4B70-98C3-EBD6E6F886AE}" type="parTrans" cxnId="{11DAA643-A459-407F-8CE4-1EE2EDE5F6CA}">
      <dgm:prSet/>
      <dgm:spPr/>
      <dgm:t>
        <a:bodyPr/>
        <a:lstStyle/>
        <a:p>
          <a:endParaRPr lang="ru-RU"/>
        </a:p>
      </dgm:t>
    </dgm:pt>
    <dgm:pt modelId="{73649F64-63E8-47A0-887C-B084EC1FC5A3}" type="sibTrans" cxnId="{11DAA643-A459-407F-8CE4-1EE2EDE5F6CA}">
      <dgm:prSet/>
      <dgm:spPr/>
      <dgm:t>
        <a:bodyPr/>
        <a:lstStyle/>
        <a:p>
          <a:endParaRPr lang="ru-RU"/>
        </a:p>
      </dgm:t>
    </dgm:pt>
    <dgm:pt modelId="{0D73EF6E-5AF0-4AF8-83F7-BE98B5C6ADD1}">
      <dgm:prSet phldrT="[Text]"/>
      <dgm:spPr/>
      <dgm:t>
        <a:bodyPr/>
        <a:lstStyle/>
        <a:p>
          <a:r>
            <a:rPr lang="ru-RU" dirty="0" smtClean="0"/>
            <a:t>реклама</a:t>
          </a:r>
          <a:endParaRPr lang="ru-RU" dirty="0"/>
        </a:p>
      </dgm:t>
    </dgm:pt>
    <dgm:pt modelId="{F2430117-6EFE-46A7-A5B4-F1321874D14E}" type="parTrans" cxnId="{662AD516-8093-43D4-95C1-506BACFFFD65}">
      <dgm:prSet/>
      <dgm:spPr/>
      <dgm:t>
        <a:bodyPr/>
        <a:lstStyle/>
        <a:p>
          <a:endParaRPr lang="ru-RU"/>
        </a:p>
      </dgm:t>
    </dgm:pt>
    <dgm:pt modelId="{F70C3F7E-744F-40CA-BAC3-26025E8F16AA}" type="sibTrans" cxnId="{662AD516-8093-43D4-95C1-506BACFFFD65}">
      <dgm:prSet/>
      <dgm:spPr/>
      <dgm:t>
        <a:bodyPr/>
        <a:lstStyle/>
        <a:p>
          <a:endParaRPr lang="ru-RU"/>
        </a:p>
      </dgm:t>
    </dgm:pt>
    <dgm:pt modelId="{8A703C89-154A-41DF-A977-3CA57EEC993D}">
      <dgm:prSet phldrT="[Text]"/>
      <dgm:spPr/>
      <dgm:t>
        <a:bodyPr/>
        <a:lstStyle/>
        <a:p>
          <a:r>
            <a:rPr lang="ru-RU" dirty="0" smtClean="0"/>
            <a:t>Художественная литература</a:t>
          </a:r>
          <a:endParaRPr lang="ru-RU" dirty="0"/>
        </a:p>
      </dgm:t>
    </dgm:pt>
    <dgm:pt modelId="{40CC4F27-5DCF-46B8-AC7A-13514A8A1FA0}" type="parTrans" cxnId="{C687A03B-6665-481B-B1CF-8F9FC8DDC649}">
      <dgm:prSet/>
      <dgm:spPr/>
      <dgm:t>
        <a:bodyPr/>
        <a:lstStyle/>
        <a:p>
          <a:endParaRPr lang="ru-RU"/>
        </a:p>
      </dgm:t>
    </dgm:pt>
    <dgm:pt modelId="{D3C0B83E-ABBE-45F2-B1D5-1D04CF86C985}" type="sibTrans" cxnId="{C687A03B-6665-481B-B1CF-8F9FC8DDC649}">
      <dgm:prSet/>
      <dgm:spPr/>
      <dgm:t>
        <a:bodyPr/>
        <a:lstStyle/>
        <a:p>
          <a:endParaRPr lang="ru-RU"/>
        </a:p>
      </dgm:t>
    </dgm:pt>
    <dgm:pt modelId="{27BC165C-0521-4AE8-B40E-BC9A67439EF9}">
      <dgm:prSet phldrT="[Text]" custT="1"/>
      <dgm:spPr/>
      <dgm:t>
        <a:bodyPr/>
        <a:lstStyle/>
        <a:p>
          <a:r>
            <a:rPr lang="ru-RU" sz="2000" dirty="0" smtClean="0"/>
            <a:t>Пост-редактирование</a:t>
          </a:r>
        </a:p>
        <a:p>
          <a:r>
            <a:rPr lang="ru-RU" sz="2000" dirty="0" smtClean="0"/>
            <a:t>ресурсы</a:t>
          </a:r>
          <a:endParaRPr lang="ru-RU" sz="2000" dirty="0"/>
        </a:p>
      </dgm:t>
    </dgm:pt>
    <dgm:pt modelId="{A0FF7B0D-90BD-4BC3-99F3-9D25C7191CE7}" type="parTrans" cxnId="{CD729A78-0A5E-47BB-A9EE-99B0E3F0C4E3}">
      <dgm:prSet/>
      <dgm:spPr/>
      <dgm:t>
        <a:bodyPr/>
        <a:lstStyle/>
        <a:p>
          <a:endParaRPr lang="ru-RU"/>
        </a:p>
      </dgm:t>
    </dgm:pt>
    <dgm:pt modelId="{2A6A3D2A-654F-4544-B9F4-549CA55B43F5}" type="sibTrans" cxnId="{CD729A78-0A5E-47BB-A9EE-99B0E3F0C4E3}">
      <dgm:prSet/>
      <dgm:spPr/>
      <dgm:t>
        <a:bodyPr/>
        <a:lstStyle/>
        <a:p>
          <a:endParaRPr lang="ru-RU"/>
        </a:p>
      </dgm:t>
    </dgm:pt>
    <dgm:pt modelId="{4F0B3AAB-3BF4-4189-BEB6-97E850119207}">
      <dgm:prSet phldrT="[Text]"/>
      <dgm:spPr/>
      <dgm:t>
        <a:bodyPr/>
        <a:lstStyle/>
        <a:p>
          <a:r>
            <a:rPr lang="en-US" dirty="0" smtClean="0"/>
            <a:t>FAQ</a:t>
          </a:r>
          <a:endParaRPr lang="ru-RU" dirty="0"/>
        </a:p>
      </dgm:t>
    </dgm:pt>
    <dgm:pt modelId="{645B92C6-2971-472B-B618-7E4161C5706E}" type="parTrans" cxnId="{B009216A-E34E-49D0-AFB0-6E5B1AB06D71}">
      <dgm:prSet/>
      <dgm:spPr/>
      <dgm:t>
        <a:bodyPr/>
        <a:lstStyle/>
        <a:p>
          <a:endParaRPr lang="ru-RU"/>
        </a:p>
      </dgm:t>
    </dgm:pt>
    <dgm:pt modelId="{D6ECEC71-7396-4A50-A03E-A14ACA067017}" type="sibTrans" cxnId="{B009216A-E34E-49D0-AFB0-6E5B1AB06D71}">
      <dgm:prSet/>
      <dgm:spPr/>
      <dgm:t>
        <a:bodyPr/>
        <a:lstStyle/>
        <a:p>
          <a:endParaRPr lang="ru-RU"/>
        </a:p>
      </dgm:t>
    </dgm:pt>
    <dgm:pt modelId="{445BF0CD-B6BB-460B-BB5A-6EBA997A2554}">
      <dgm:prSet phldrT="[Text]"/>
      <dgm:spPr/>
      <dgm:t>
        <a:bodyPr/>
        <a:lstStyle/>
        <a:p>
          <a:r>
            <a:rPr lang="ru-RU" dirty="0" smtClean="0"/>
            <a:t>Интерфесы</a:t>
          </a:r>
          <a:endParaRPr lang="ru-RU" dirty="0"/>
        </a:p>
      </dgm:t>
    </dgm:pt>
    <dgm:pt modelId="{50893BF9-BB44-4635-88B8-F54A519C88F8}" type="parTrans" cxnId="{BC064237-17BD-46C8-91CC-548947838A38}">
      <dgm:prSet/>
      <dgm:spPr/>
      <dgm:t>
        <a:bodyPr/>
        <a:lstStyle/>
        <a:p>
          <a:endParaRPr lang="ru-RU"/>
        </a:p>
      </dgm:t>
    </dgm:pt>
    <dgm:pt modelId="{1E101BFD-AE51-4385-9190-4857F1C991A3}" type="sibTrans" cxnId="{BC064237-17BD-46C8-91CC-548947838A38}">
      <dgm:prSet/>
      <dgm:spPr/>
      <dgm:t>
        <a:bodyPr/>
        <a:lstStyle/>
        <a:p>
          <a:endParaRPr lang="ru-RU"/>
        </a:p>
      </dgm:t>
    </dgm:pt>
    <dgm:pt modelId="{186BB76D-2754-4652-A44F-854C710865E3}">
      <dgm:prSet phldrT="[Text]" custT="1"/>
      <dgm:spPr/>
      <dgm:t>
        <a:bodyPr/>
        <a:lstStyle/>
        <a:p>
          <a:r>
            <a:rPr lang="ru-RU" sz="2000" dirty="0" smtClean="0"/>
            <a:t>Машин-ный перевод</a:t>
          </a:r>
          <a:endParaRPr lang="ru-RU" sz="2000" dirty="0"/>
        </a:p>
      </dgm:t>
    </dgm:pt>
    <dgm:pt modelId="{7C35E067-58C8-4E17-B998-B7BFB6EEF28C}" type="parTrans" cxnId="{E690B976-CB03-4CE0-A32D-C4F221764C0F}">
      <dgm:prSet/>
      <dgm:spPr/>
      <dgm:t>
        <a:bodyPr/>
        <a:lstStyle/>
        <a:p>
          <a:endParaRPr lang="ru-RU"/>
        </a:p>
      </dgm:t>
    </dgm:pt>
    <dgm:pt modelId="{D7F1C0A9-6348-4FD1-92A6-C7450F76D45F}" type="sibTrans" cxnId="{E690B976-CB03-4CE0-A32D-C4F221764C0F}">
      <dgm:prSet/>
      <dgm:spPr/>
      <dgm:t>
        <a:bodyPr/>
        <a:lstStyle/>
        <a:p>
          <a:endParaRPr lang="ru-RU"/>
        </a:p>
      </dgm:t>
    </dgm:pt>
    <dgm:pt modelId="{23F73C5C-B9D7-4BD9-B6C7-B7D0B9E95549}">
      <dgm:prSet phldrT="[Text]"/>
      <dgm:spPr/>
      <dgm:t>
        <a:bodyPr/>
        <a:lstStyle/>
        <a:p>
          <a:r>
            <a:rPr lang="en-US" dirty="0" smtClean="0"/>
            <a:t>UGC</a:t>
          </a:r>
          <a:r>
            <a:rPr lang="ru-RU" dirty="0" smtClean="0"/>
            <a:t> (</a:t>
          </a:r>
          <a:r>
            <a:rPr lang="en-US" dirty="0" smtClean="0"/>
            <a:t>User-generated content)</a:t>
          </a:r>
          <a:endParaRPr lang="ru-RU" dirty="0"/>
        </a:p>
      </dgm:t>
    </dgm:pt>
    <dgm:pt modelId="{E9C3063B-2A00-4452-BBB3-B037634C4123}" type="parTrans" cxnId="{7BADA6BF-65A8-47E3-901B-2C98C2CF963B}">
      <dgm:prSet/>
      <dgm:spPr/>
      <dgm:t>
        <a:bodyPr/>
        <a:lstStyle/>
        <a:p>
          <a:endParaRPr lang="ru-RU"/>
        </a:p>
      </dgm:t>
    </dgm:pt>
    <dgm:pt modelId="{D898DD75-3F83-451A-9490-E101C130CE01}" type="sibTrans" cxnId="{7BADA6BF-65A8-47E3-901B-2C98C2CF963B}">
      <dgm:prSet/>
      <dgm:spPr/>
      <dgm:t>
        <a:bodyPr/>
        <a:lstStyle/>
        <a:p>
          <a:endParaRPr lang="ru-RU"/>
        </a:p>
      </dgm:t>
    </dgm:pt>
    <dgm:pt modelId="{DED12A32-CC5D-4473-85AD-5BBC1F550CEF}">
      <dgm:prSet phldrT="[Text]"/>
      <dgm:spPr/>
      <dgm:t>
        <a:bodyPr/>
        <a:lstStyle/>
        <a:p>
          <a:r>
            <a:rPr lang="ru-RU" dirty="0" smtClean="0"/>
            <a:t>Отзывы</a:t>
          </a:r>
          <a:endParaRPr lang="ru-RU" dirty="0"/>
        </a:p>
      </dgm:t>
    </dgm:pt>
    <dgm:pt modelId="{F90970F3-5EE7-45ED-9C4B-E9E270D71967}" type="parTrans" cxnId="{AAC1EB54-B781-4E2F-840F-73DEDD87E17A}">
      <dgm:prSet/>
      <dgm:spPr/>
      <dgm:t>
        <a:bodyPr/>
        <a:lstStyle/>
        <a:p>
          <a:endParaRPr lang="ru-RU"/>
        </a:p>
      </dgm:t>
    </dgm:pt>
    <dgm:pt modelId="{3EDCDDE7-9FD9-4601-B009-0EE7F25C81E3}" type="sibTrans" cxnId="{AAC1EB54-B781-4E2F-840F-73DEDD87E17A}">
      <dgm:prSet/>
      <dgm:spPr/>
      <dgm:t>
        <a:bodyPr/>
        <a:lstStyle/>
        <a:p>
          <a:endParaRPr lang="ru-RU"/>
        </a:p>
      </dgm:t>
    </dgm:pt>
    <dgm:pt modelId="{1FA0C369-551A-4F0C-A599-3E211D265209}">
      <dgm:prSet phldrT="[Text]"/>
      <dgm:spPr/>
      <dgm:t>
        <a:bodyPr/>
        <a:lstStyle/>
        <a:p>
          <a:r>
            <a:rPr lang="ru-RU" dirty="0" smtClean="0"/>
            <a:t>Юридические документы</a:t>
          </a:r>
          <a:endParaRPr lang="ru-RU" dirty="0"/>
        </a:p>
      </dgm:t>
    </dgm:pt>
    <dgm:pt modelId="{067430FF-C157-4DC3-B3DB-4DE656F3176E}" type="parTrans" cxnId="{E59C2731-D54B-4A96-ADA2-A092995530E7}">
      <dgm:prSet/>
      <dgm:spPr/>
      <dgm:t>
        <a:bodyPr/>
        <a:lstStyle/>
        <a:p>
          <a:endParaRPr lang="ru-RU"/>
        </a:p>
      </dgm:t>
    </dgm:pt>
    <dgm:pt modelId="{7BA307E9-94AF-4BC4-9F79-78D960D6D671}" type="sibTrans" cxnId="{E59C2731-D54B-4A96-ADA2-A092995530E7}">
      <dgm:prSet/>
      <dgm:spPr/>
      <dgm:t>
        <a:bodyPr/>
        <a:lstStyle/>
        <a:p>
          <a:endParaRPr lang="ru-RU"/>
        </a:p>
      </dgm:t>
    </dgm:pt>
    <dgm:pt modelId="{128341CA-E4BE-494A-BB79-A59A100E9EBE}">
      <dgm:prSet phldrT="[Text]"/>
      <dgm:spPr/>
      <dgm:t>
        <a:bodyPr/>
        <a:lstStyle/>
        <a:p>
          <a:r>
            <a:rPr lang="ru-RU" dirty="0" smtClean="0"/>
            <a:t>презентации</a:t>
          </a:r>
          <a:endParaRPr lang="ru-RU" dirty="0"/>
        </a:p>
      </dgm:t>
    </dgm:pt>
    <dgm:pt modelId="{CDCA4F73-0607-4713-B244-6A221DE7884B}" type="parTrans" cxnId="{365DB379-60EC-4EC4-84F1-C05F62F443C4}">
      <dgm:prSet/>
      <dgm:spPr/>
      <dgm:t>
        <a:bodyPr/>
        <a:lstStyle/>
        <a:p>
          <a:endParaRPr lang="ru-RU"/>
        </a:p>
      </dgm:t>
    </dgm:pt>
    <dgm:pt modelId="{A15B57D4-AADD-4C7C-9B18-E987AD55D9FA}" type="sibTrans" cxnId="{365DB379-60EC-4EC4-84F1-C05F62F443C4}">
      <dgm:prSet/>
      <dgm:spPr/>
      <dgm:t>
        <a:bodyPr/>
        <a:lstStyle/>
        <a:p>
          <a:endParaRPr lang="ru-RU"/>
        </a:p>
      </dgm:t>
    </dgm:pt>
    <dgm:pt modelId="{969CC619-76C2-46B9-9F8E-F30D69AA6639}">
      <dgm:prSet phldrT="[Text]"/>
      <dgm:spPr/>
      <dgm:t>
        <a:bodyPr/>
        <a:lstStyle/>
        <a:p>
          <a:r>
            <a:rPr lang="ru-RU" dirty="0" smtClean="0"/>
            <a:t>Инструкции</a:t>
          </a:r>
          <a:endParaRPr lang="ru-RU" dirty="0"/>
        </a:p>
      </dgm:t>
    </dgm:pt>
    <dgm:pt modelId="{64C58D15-3D59-47B0-AFC9-A62104DB746F}" type="parTrans" cxnId="{B9BF5AB3-F11F-47C8-B252-59822163908D}">
      <dgm:prSet/>
      <dgm:spPr/>
      <dgm:t>
        <a:bodyPr/>
        <a:lstStyle/>
        <a:p>
          <a:endParaRPr lang="ru-RU"/>
        </a:p>
      </dgm:t>
    </dgm:pt>
    <dgm:pt modelId="{4BFFE81F-230B-4F13-9491-E500212F112F}" type="sibTrans" cxnId="{B9BF5AB3-F11F-47C8-B252-59822163908D}">
      <dgm:prSet/>
      <dgm:spPr/>
      <dgm:t>
        <a:bodyPr/>
        <a:lstStyle/>
        <a:p>
          <a:endParaRPr lang="ru-RU"/>
        </a:p>
      </dgm:t>
    </dgm:pt>
    <dgm:pt modelId="{2A43B87E-16B5-4A28-8C1C-ACDCBDF6FF7A}">
      <dgm:prSet phldrT="[Text]"/>
      <dgm:spPr/>
      <dgm:t>
        <a:bodyPr/>
        <a:lstStyle/>
        <a:p>
          <a:r>
            <a:rPr lang="ru-RU" dirty="0" smtClean="0"/>
            <a:t>Корпоративные материалы</a:t>
          </a:r>
          <a:endParaRPr lang="ru-RU" dirty="0"/>
        </a:p>
      </dgm:t>
    </dgm:pt>
    <dgm:pt modelId="{B39CDD52-1DB6-40D3-B6A3-78162639A5BF}" type="parTrans" cxnId="{AA589256-3709-4D48-BEFC-5A3E10343BD2}">
      <dgm:prSet/>
      <dgm:spPr/>
      <dgm:t>
        <a:bodyPr/>
        <a:lstStyle/>
        <a:p>
          <a:endParaRPr lang="ru-RU"/>
        </a:p>
      </dgm:t>
    </dgm:pt>
    <dgm:pt modelId="{D3A4B73A-097D-4D17-89CA-29B376CF686D}" type="sibTrans" cxnId="{AA589256-3709-4D48-BEFC-5A3E10343BD2}">
      <dgm:prSet/>
      <dgm:spPr/>
      <dgm:t>
        <a:bodyPr/>
        <a:lstStyle/>
        <a:p>
          <a:endParaRPr lang="ru-RU"/>
        </a:p>
      </dgm:t>
    </dgm:pt>
    <dgm:pt modelId="{F536D99B-7ED3-415F-9FC1-EA65E5626E4E}">
      <dgm:prSet phldrT="[Text]"/>
      <dgm:spPr/>
      <dgm:t>
        <a:bodyPr/>
        <a:lstStyle/>
        <a:p>
          <a:r>
            <a:rPr lang="ru-RU" dirty="0" smtClean="0"/>
            <a:t>Сайты</a:t>
          </a:r>
          <a:endParaRPr lang="ru-RU" dirty="0"/>
        </a:p>
      </dgm:t>
    </dgm:pt>
    <dgm:pt modelId="{2D031C85-0283-406D-9722-E0FFA629D12E}" type="parTrans" cxnId="{5487B0F7-EE11-417C-88A5-20AD36FB93CE}">
      <dgm:prSet/>
      <dgm:spPr/>
      <dgm:t>
        <a:bodyPr/>
        <a:lstStyle/>
        <a:p>
          <a:endParaRPr lang="ru-RU"/>
        </a:p>
      </dgm:t>
    </dgm:pt>
    <dgm:pt modelId="{CC526D6C-BD32-41E4-9B3E-3E531D5D6393}" type="sibTrans" cxnId="{5487B0F7-EE11-417C-88A5-20AD36FB93CE}">
      <dgm:prSet/>
      <dgm:spPr/>
      <dgm:t>
        <a:bodyPr/>
        <a:lstStyle/>
        <a:p>
          <a:endParaRPr lang="ru-RU"/>
        </a:p>
      </dgm:t>
    </dgm:pt>
    <dgm:pt modelId="{57CABF19-E8F2-41EA-8982-F7BCA07D1F32}">
      <dgm:prSet phldrT="[Text]"/>
      <dgm:spPr/>
      <dgm:t>
        <a:bodyPr/>
        <a:lstStyle/>
        <a:p>
          <a:r>
            <a:rPr lang="ru-RU" dirty="0" smtClean="0"/>
            <a:t>статьи</a:t>
          </a:r>
          <a:endParaRPr lang="ru-RU" dirty="0"/>
        </a:p>
      </dgm:t>
    </dgm:pt>
    <dgm:pt modelId="{4D872C43-A338-499D-9771-1EA82F58F48A}" type="parTrans" cxnId="{9D3FAA4E-F193-4105-9F22-A8485219A6DC}">
      <dgm:prSet/>
      <dgm:spPr/>
      <dgm:t>
        <a:bodyPr/>
        <a:lstStyle/>
        <a:p>
          <a:endParaRPr lang="ru-RU"/>
        </a:p>
      </dgm:t>
    </dgm:pt>
    <dgm:pt modelId="{1766BC17-CFEC-4C8A-8FF3-A594333A99CE}" type="sibTrans" cxnId="{9D3FAA4E-F193-4105-9F22-A8485219A6DC}">
      <dgm:prSet/>
      <dgm:spPr/>
      <dgm:t>
        <a:bodyPr/>
        <a:lstStyle/>
        <a:p>
          <a:endParaRPr lang="ru-RU"/>
        </a:p>
      </dgm:t>
    </dgm:pt>
    <dgm:pt modelId="{439DC8D3-1CFA-4DF8-A1E3-B1A03BFA554F}">
      <dgm:prSet phldrT="[Text]"/>
      <dgm:spPr/>
      <dgm:t>
        <a:bodyPr/>
        <a:lstStyle/>
        <a:p>
          <a:r>
            <a:rPr lang="ru-RU" dirty="0" smtClean="0"/>
            <a:t>Форумы</a:t>
          </a:r>
          <a:endParaRPr lang="ru-RU" dirty="0"/>
        </a:p>
      </dgm:t>
    </dgm:pt>
    <dgm:pt modelId="{5C822AC7-8EA9-47BA-A200-180F2C94F3CB}" type="parTrans" cxnId="{6CE88C96-AF00-4046-B537-97EFEC687F12}">
      <dgm:prSet/>
      <dgm:spPr/>
      <dgm:t>
        <a:bodyPr/>
        <a:lstStyle/>
        <a:p>
          <a:endParaRPr lang="ru-RU"/>
        </a:p>
      </dgm:t>
    </dgm:pt>
    <dgm:pt modelId="{DEE23D62-1664-4C33-A94D-4452E058926F}" type="sibTrans" cxnId="{6CE88C96-AF00-4046-B537-97EFEC687F12}">
      <dgm:prSet/>
      <dgm:spPr/>
      <dgm:t>
        <a:bodyPr/>
        <a:lstStyle/>
        <a:p>
          <a:endParaRPr lang="ru-RU"/>
        </a:p>
      </dgm:t>
    </dgm:pt>
    <dgm:pt modelId="{A366158E-11CE-4D9F-9741-A793001901F1}">
      <dgm:prSet phldrT="[Text]"/>
      <dgm:spPr/>
      <dgm:t>
        <a:bodyPr/>
        <a:lstStyle/>
        <a:p>
          <a:r>
            <a:rPr lang="ru-RU" dirty="0" smtClean="0"/>
            <a:t>Архивные документы</a:t>
          </a:r>
          <a:endParaRPr lang="ru-RU" dirty="0"/>
        </a:p>
      </dgm:t>
    </dgm:pt>
    <dgm:pt modelId="{D5B8273F-B470-49F5-8787-789BFB70619B}" type="parTrans" cxnId="{C7333523-8EAE-497C-BF3E-0D53D69E871A}">
      <dgm:prSet/>
      <dgm:spPr/>
      <dgm:t>
        <a:bodyPr/>
        <a:lstStyle/>
        <a:p>
          <a:endParaRPr lang="ru-RU"/>
        </a:p>
      </dgm:t>
    </dgm:pt>
    <dgm:pt modelId="{4E26747E-B503-4A09-9BB7-20FBC497C6A4}" type="sibTrans" cxnId="{C7333523-8EAE-497C-BF3E-0D53D69E871A}">
      <dgm:prSet/>
      <dgm:spPr/>
      <dgm:t>
        <a:bodyPr/>
        <a:lstStyle/>
        <a:p>
          <a:endParaRPr lang="ru-RU"/>
        </a:p>
      </dgm:t>
    </dgm:pt>
    <dgm:pt modelId="{7B53F930-D999-4805-9E7F-C35DE364464D}" type="pres">
      <dgm:prSet presAssocID="{6BE07F0F-E050-4B71-AD73-A690B357805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40D069-82CE-4F2B-AD48-7CEE0BBFA2F1}" type="pres">
      <dgm:prSet presAssocID="{58742C7A-80C9-4F62-9288-6D9C4823515F}" presName="compNode" presStyleCnt="0"/>
      <dgm:spPr/>
    </dgm:pt>
    <dgm:pt modelId="{21450BCE-BC2F-4760-93DF-2B088BD669F2}" type="pres">
      <dgm:prSet presAssocID="{58742C7A-80C9-4F62-9288-6D9C4823515F}" presName="noGeometry" presStyleCnt="0"/>
      <dgm:spPr/>
    </dgm:pt>
    <dgm:pt modelId="{376584ED-AF11-4E04-809D-3A6BFA3D9D35}" type="pres">
      <dgm:prSet presAssocID="{58742C7A-80C9-4F62-9288-6D9C4823515F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FBA42-5FA6-42A7-9FDC-F38B0DCA287D}" type="pres">
      <dgm:prSet presAssocID="{58742C7A-80C9-4F62-9288-6D9C4823515F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1F795B11-0510-4F1D-BD52-9D8A825DB763}" type="pres">
      <dgm:prSet presAssocID="{58742C7A-80C9-4F62-9288-6D9C4823515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B52AC-BE33-4BFD-AC09-895B777BF8EA}" type="pres">
      <dgm:prSet presAssocID="{58742C7A-80C9-4F62-9288-6D9C4823515F}" presName="aSpace" presStyleCnt="0"/>
      <dgm:spPr/>
    </dgm:pt>
    <dgm:pt modelId="{96B855FC-96D2-473B-887B-005195F55EA3}" type="pres">
      <dgm:prSet presAssocID="{27BC165C-0521-4AE8-B40E-BC9A67439EF9}" presName="compNode" presStyleCnt="0"/>
      <dgm:spPr/>
    </dgm:pt>
    <dgm:pt modelId="{2D3631EE-F6A0-4FDA-9502-E1E7FA78E6D0}" type="pres">
      <dgm:prSet presAssocID="{27BC165C-0521-4AE8-B40E-BC9A67439EF9}" presName="noGeometry" presStyleCnt="0"/>
      <dgm:spPr/>
    </dgm:pt>
    <dgm:pt modelId="{4E97CFD7-2917-42F5-B31C-5DCB901A93F7}" type="pres">
      <dgm:prSet presAssocID="{27BC165C-0521-4AE8-B40E-BC9A67439EF9}" presName="childTextVisible" presStyleLbl="bgAccFollowNode1" presStyleIdx="1" presStyleCnt="3" custScaleX="101204" custScaleY="107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94E42-4357-4D40-A6DA-6BBADE2F6E1A}" type="pres">
      <dgm:prSet presAssocID="{27BC165C-0521-4AE8-B40E-BC9A67439EF9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3370A9D0-C0CA-4D04-9220-5F60C85ECC29}" type="pres">
      <dgm:prSet presAssocID="{27BC165C-0521-4AE8-B40E-BC9A67439EF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33E7C-9614-4FED-A362-B0D4E7D9DA3D}" type="pres">
      <dgm:prSet presAssocID="{27BC165C-0521-4AE8-B40E-BC9A67439EF9}" presName="aSpace" presStyleCnt="0"/>
      <dgm:spPr/>
    </dgm:pt>
    <dgm:pt modelId="{46607A03-8C0E-4FF4-9A74-9CD832FB7A07}" type="pres">
      <dgm:prSet presAssocID="{186BB76D-2754-4652-A44F-854C710865E3}" presName="compNode" presStyleCnt="0"/>
      <dgm:spPr/>
    </dgm:pt>
    <dgm:pt modelId="{046CB341-7F1A-4E19-B352-DCDA9C9D04C9}" type="pres">
      <dgm:prSet presAssocID="{186BB76D-2754-4652-A44F-854C710865E3}" presName="noGeometry" presStyleCnt="0"/>
      <dgm:spPr/>
    </dgm:pt>
    <dgm:pt modelId="{031F48A6-248A-4CE0-847A-9AB247CC01E9}" type="pres">
      <dgm:prSet presAssocID="{186BB76D-2754-4652-A44F-854C710865E3}" presName="childTextVisible" presStyleLbl="bgAccFollowNode1" presStyleIdx="2" presStyleCnt="3" custScaleX="109315" custScaleY="109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A7AC2-E818-4DE9-B41E-71622895735B}" type="pres">
      <dgm:prSet presAssocID="{186BB76D-2754-4652-A44F-854C710865E3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B7459C7B-958A-46FA-8910-BFDEF3A15A85}" type="pres">
      <dgm:prSet presAssocID="{186BB76D-2754-4652-A44F-854C710865E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D967B4-8ACA-49EB-8566-CFCBC9CC9884}" type="presOf" srcId="{128341CA-E4BE-494A-BB79-A59A100E9EBE}" destId="{579FBA42-5FA6-42A7-9FDC-F38B0DCA287D}" srcOrd="1" destOrd="3" presId="urn:microsoft.com/office/officeart/2005/8/layout/hProcess6"/>
    <dgm:cxn modelId="{7BADA6BF-65A8-47E3-901B-2C98C2CF963B}" srcId="{186BB76D-2754-4652-A44F-854C710865E3}" destId="{23F73C5C-B9D7-4BD9-B6C7-B7D0B9E95549}" srcOrd="0" destOrd="0" parTransId="{E9C3063B-2A00-4452-BBB3-B037634C4123}" sibTransId="{D898DD75-3F83-451A-9490-E101C130CE01}"/>
    <dgm:cxn modelId="{B48025DA-593E-437A-859D-67E3A4E9580C}" type="presOf" srcId="{186BB76D-2754-4652-A44F-854C710865E3}" destId="{B7459C7B-958A-46FA-8910-BFDEF3A15A85}" srcOrd="0" destOrd="0" presId="urn:microsoft.com/office/officeart/2005/8/layout/hProcess6"/>
    <dgm:cxn modelId="{6F60E7E4-49A0-4854-83E0-95C47C0F7CF9}" type="presOf" srcId="{2A43B87E-16B5-4A28-8C1C-ACDCBDF6FF7A}" destId="{4E97CFD7-2917-42F5-B31C-5DCB901A93F7}" srcOrd="0" destOrd="3" presId="urn:microsoft.com/office/officeart/2005/8/layout/hProcess6"/>
    <dgm:cxn modelId="{E59C2731-D54B-4A96-ADA2-A092995530E7}" srcId="{58742C7A-80C9-4F62-9288-6D9C4823515F}" destId="{1FA0C369-551A-4F0C-A599-3E211D265209}" srcOrd="2" destOrd="0" parTransId="{067430FF-C157-4DC3-B3DB-4DE656F3176E}" sibTransId="{7BA307E9-94AF-4BC4-9F79-78D960D6D671}"/>
    <dgm:cxn modelId="{0F3D1544-E328-4F4F-A84C-3FB8439AB0EE}" type="presOf" srcId="{969CC619-76C2-46B9-9F8E-F30D69AA6639}" destId="{09594E42-4357-4D40-A6DA-6BBADE2F6E1A}" srcOrd="1" destOrd="2" presId="urn:microsoft.com/office/officeart/2005/8/layout/hProcess6"/>
    <dgm:cxn modelId="{BC064237-17BD-46C8-91CC-548947838A38}" srcId="{27BC165C-0521-4AE8-B40E-BC9A67439EF9}" destId="{445BF0CD-B6BB-460B-BB5A-6EBA997A2554}" srcOrd="1" destOrd="0" parTransId="{50893BF9-BB44-4635-88B8-F54A519C88F8}" sibTransId="{1E101BFD-AE51-4385-9190-4857F1C991A3}"/>
    <dgm:cxn modelId="{BC0E5474-3CE1-4841-9EE7-CDA2ADE17DA1}" type="presOf" srcId="{445BF0CD-B6BB-460B-BB5A-6EBA997A2554}" destId="{4E97CFD7-2917-42F5-B31C-5DCB901A93F7}" srcOrd="0" destOrd="1" presId="urn:microsoft.com/office/officeart/2005/8/layout/hProcess6"/>
    <dgm:cxn modelId="{0F90BC23-B1B1-4D9F-A677-B338E7701E85}" type="presOf" srcId="{969CC619-76C2-46B9-9F8E-F30D69AA6639}" destId="{4E97CFD7-2917-42F5-B31C-5DCB901A93F7}" srcOrd="0" destOrd="2" presId="urn:microsoft.com/office/officeart/2005/8/layout/hProcess6"/>
    <dgm:cxn modelId="{CD729A78-0A5E-47BB-A9EE-99B0E3F0C4E3}" srcId="{6BE07F0F-E050-4B71-AD73-A690B3578055}" destId="{27BC165C-0521-4AE8-B40E-BC9A67439EF9}" srcOrd="1" destOrd="0" parTransId="{A0FF7B0D-90BD-4BC3-99F3-9D25C7191CE7}" sibTransId="{2A6A3D2A-654F-4544-B9F4-549CA55B43F5}"/>
    <dgm:cxn modelId="{46A9D500-C9BD-4B10-9929-3B1582EF4EAD}" type="presOf" srcId="{58742C7A-80C9-4F62-9288-6D9C4823515F}" destId="{1F795B11-0510-4F1D-BD52-9D8A825DB763}" srcOrd="0" destOrd="0" presId="urn:microsoft.com/office/officeart/2005/8/layout/hProcess6"/>
    <dgm:cxn modelId="{CC468E49-BCCD-46D7-B887-8233C5D47483}" type="presOf" srcId="{128341CA-E4BE-494A-BB79-A59A100E9EBE}" destId="{376584ED-AF11-4E04-809D-3A6BFA3D9D35}" srcOrd="0" destOrd="3" presId="urn:microsoft.com/office/officeart/2005/8/layout/hProcess6"/>
    <dgm:cxn modelId="{8471E383-2BEE-4031-BC76-7F7266ABD7FB}" type="presOf" srcId="{8A703C89-154A-41DF-A977-3CA57EEC993D}" destId="{579FBA42-5FA6-42A7-9FDC-F38B0DCA287D}" srcOrd="1" destOrd="1" presId="urn:microsoft.com/office/officeart/2005/8/layout/hProcess6"/>
    <dgm:cxn modelId="{C7333523-8EAE-497C-BF3E-0D53D69E871A}" srcId="{186BB76D-2754-4652-A44F-854C710865E3}" destId="{A366158E-11CE-4D9F-9741-A793001901F1}" srcOrd="3" destOrd="0" parTransId="{D5B8273F-B470-49F5-8787-789BFB70619B}" sibTransId="{4E26747E-B503-4A09-9BB7-20FBC497C6A4}"/>
    <dgm:cxn modelId="{B9BF5AB3-F11F-47C8-B252-59822163908D}" srcId="{27BC165C-0521-4AE8-B40E-BC9A67439EF9}" destId="{969CC619-76C2-46B9-9F8E-F30D69AA6639}" srcOrd="2" destOrd="0" parTransId="{64C58D15-3D59-47B0-AFC9-A62104DB746F}" sibTransId="{4BFFE81F-230B-4F13-9491-E500212F112F}"/>
    <dgm:cxn modelId="{9C6AE5D5-8CA1-47BE-A1C4-58ECD11BD886}" type="presOf" srcId="{1FA0C369-551A-4F0C-A599-3E211D265209}" destId="{376584ED-AF11-4E04-809D-3A6BFA3D9D35}" srcOrd="0" destOrd="2" presId="urn:microsoft.com/office/officeart/2005/8/layout/hProcess6"/>
    <dgm:cxn modelId="{2807F092-DA74-46B4-8525-BFE9EABBEDB1}" type="presOf" srcId="{23F73C5C-B9D7-4BD9-B6C7-B7D0B9E95549}" destId="{167A7AC2-E818-4DE9-B41E-71622895735B}" srcOrd="1" destOrd="0" presId="urn:microsoft.com/office/officeart/2005/8/layout/hProcess6"/>
    <dgm:cxn modelId="{3F512206-FF2B-4F0C-8547-8887A55DEA11}" type="presOf" srcId="{0D73EF6E-5AF0-4AF8-83F7-BE98B5C6ADD1}" destId="{579FBA42-5FA6-42A7-9FDC-F38B0DCA287D}" srcOrd="1" destOrd="0" presId="urn:microsoft.com/office/officeart/2005/8/layout/hProcess6"/>
    <dgm:cxn modelId="{BC382117-4F9A-4335-B299-2040A25B2FEB}" type="presOf" srcId="{57CABF19-E8F2-41EA-8982-F7BCA07D1F32}" destId="{4E97CFD7-2917-42F5-B31C-5DCB901A93F7}" srcOrd="0" destOrd="5" presId="urn:microsoft.com/office/officeart/2005/8/layout/hProcess6"/>
    <dgm:cxn modelId="{675D666B-5A8E-4A56-B7B1-F26B87F8DCAF}" type="presOf" srcId="{27BC165C-0521-4AE8-B40E-BC9A67439EF9}" destId="{3370A9D0-C0CA-4D04-9220-5F60C85ECC29}" srcOrd="0" destOrd="0" presId="urn:microsoft.com/office/officeart/2005/8/layout/hProcess6"/>
    <dgm:cxn modelId="{45036810-6859-45FD-955D-7C58FED9A322}" type="presOf" srcId="{4F0B3AAB-3BF4-4189-BEB6-97E850119207}" destId="{09594E42-4357-4D40-A6DA-6BBADE2F6E1A}" srcOrd="1" destOrd="0" presId="urn:microsoft.com/office/officeart/2005/8/layout/hProcess6"/>
    <dgm:cxn modelId="{230D8003-1ADB-4A36-8CB1-4F941299D07A}" type="presOf" srcId="{439DC8D3-1CFA-4DF8-A1E3-B1A03BFA554F}" destId="{031F48A6-248A-4CE0-847A-9AB247CC01E9}" srcOrd="0" destOrd="2" presId="urn:microsoft.com/office/officeart/2005/8/layout/hProcess6"/>
    <dgm:cxn modelId="{D0D1FA22-2DC1-4DF4-B799-A971AED5E37D}" type="presOf" srcId="{A366158E-11CE-4D9F-9741-A793001901F1}" destId="{031F48A6-248A-4CE0-847A-9AB247CC01E9}" srcOrd="0" destOrd="3" presId="urn:microsoft.com/office/officeart/2005/8/layout/hProcess6"/>
    <dgm:cxn modelId="{E87B0CDE-CAC0-447F-B44F-74879A4D7E7D}" type="presOf" srcId="{A366158E-11CE-4D9F-9741-A793001901F1}" destId="{167A7AC2-E818-4DE9-B41E-71622895735B}" srcOrd="1" destOrd="3" presId="urn:microsoft.com/office/officeart/2005/8/layout/hProcess6"/>
    <dgm:cxn modelId="{B009216A-E34E-49D0-AFB0-6E5B1AB06D71}" srcId="{27BC165C-0521-4AE8-B40E-BC9A67439EF9}" destId="{4F0B3AAB-3BF4-4189-BEB6-97E850119207}" srcOrd="0" destOrd="0" parTransId="{645B92C6-2971-472B-B618-7E4161C5706E}" sibTransId="{D6ECEC71-7396-4A50-A03E-A14ACA067017}"/>
    <dgm:cxn modelId="{AED17C55-B344-41C6-8E6D-79EE4CD6884F}" type="presOf" srcId="{DED12A32-CC5D-4473-85AD-5BBC1F550CEF}" destId="{031F48A6-248A-4CE0-847A-9AB247CC01E9}" srcOrd="0" destOrd="1" presId="urn:microsoft.com/office/officeart/2005/8/layout/hProcess6"/>
    <dgm:cxn modelId="{968746E4-E052-4AFF-9A16-BA18730D4B4D}" type="presOf" srcId="{6BE07F0F-E050-4B71-AD73-A690B3578055}" destId="{7B53F930-D999-4805-9E7F-C35DE364464D}" srcOrd="0" destOrd="0" presId="urn:microsoft.com/office/officeart/2005/8/layout/hProcess6"/>
    <dgm:cxn modelId="{DDF76B3F-EAA8-4CDE-AB9A-0BF01B554079}" type="presOf" srcId="{439DC8D3-1CFA-4DF8-A1E3-B1A03BFA554F}" destId="{167A7AC2-E818-4DE9-B41E-71622895735B}" srcOrd="1" destOrd="2" presId="urn:microsoft.com/office/officeart/2005/8/layout/hProcess6"/>
    <dgm:cxn modelId="{5AE9B20D-D7B7-4DF0-A991-2A85D64D720F}" type="presOf" srcId="{F536D99B-7ED3-415F-9FC1-EA65E5626E4E}" destId="{4E97CFD7-2917-42F5-B31C-5DCB901A93F7}" srcOrd="0" destOrd="4" presId="urn:microsoft.com/office/officeart/2005/8/layout/hProcess6"/>
    <dgm:cxn modelId="{A9C21EDC-D2BF-40B9-9CAC-EBFF2B054EAF}" type="presOf" srcId="{4F0B3AAB-3BF4-4189-BEB6-97E850119207}" destId="{4E97CFD7-2917-42F5-B31C-5DCB901A93F7}" srcOrd="0" destOrd="0" presId="urn:microsoft.com/office/officeart/2005/8/layout/hProcess6"/>
    <dgm:cxn modelId="{6CE88C96-AF00-4046-B537-97EFEC687F12}" srcId="{186BB76D-2754-4652-A44F-854C710865E3}" destId="{439DC8D3-1CFA-4DF8-A1E3-B1A03BFA554F}" srcOrd="2" destOrd="0" parTransId="{5C822AC7-8EA9-47BA-A200-180F2C94F3CB}" sibTransId="{DEE23D62-1664-4C33-A94D-4452E058926F}"/>
    <dgm:cxn modelId="{1F9F5004-7695-4513-9B8C-985CC1CBCA92}" type="presOf" srcId="{445BF0CD-B6BB-460B-BB5A-6EBA997A2554}" destId="{09594E42-4357-4D40-A6DA-6BBADE2F6E1A}" srcOrd="1" destOrd="1" presId="urn:microsoft.com/office/officeart/2005/8/layout/hProcess6"/>
    <dgm:cxn modelId="{1F4B5DB8-2FF1-4F88-9490-3A0296163836}" type="presOf" srcId="{1FA0C369-551A-4F0C-A599-3E211D265209}" destId="{579FBA42-5FA6-42A7-9FDC-F38B0DCA287D}" srcOrd="1" destOrd="2" presId="urn:microsoft.com/office/officeart/2005/8/layout/hProcess6"/>
    <dgm:cxn modelId="{AAC1EB54-B781-4E2F-840F-73DEDD87E17A}" srcId="{186BB76D-2754-4652-A44F-854C710865E3}" destId="{DED12A32-CC5D-4473-85AD-5BBC1F550CEF}" srcOrd="1" destOrd="0" parTransId="{F90970F3-5EE7-45ED-9C4B-E9E270D71967}" sibTransId="{3EDCDDE7-9FD9-4601-B009-0EE7F25C81E3}"/>
    <dgm:cxn modelId="{E690B976-CB03-4CE0-A32D-C4F221764C0F}" srcId="{6BE07F0F-E050-4B71-AD73-A690B3578055}" destId="{186BB76D-2754-4652-A44F-854C710865E3}" srcOrd="2" destOrd="0" parTransId="{7C35E067-58C8-4E17-B998-B7BFB6EEF28C}" sibTransId="{D7F1C0A9-6348-4FD1-92A6-C7450F76D45F}"/>
    <dgm:cxn modelId="{4ACD83D5-19AA-490D-8EF6-626BF5A8B284}" type="presOf" srcId="{23F73C5C-B9D7-4BD9-B6C7-B7D0B9E95549}" destId="{031F48A6-248A-4CE0-847A-9AB247CC01E9}" srcOrd="0" destOrd="0" presId="urn:microsoft.com/office/officeart/2005/8/layout/hProcess6"/>
    <dgm:cxn modelId="{E6C99F70-F977-414F-8510-7744E8BCBD0E}" type="presOf" srcId="{8A703C89-154A-41DF-A977-3CA57EEC993D}" destId="{376584ED-AF11-4E04-809D-3A6BFA3D9D35}" srcOrd="0" destOrd="1" presId="urn:microsoft.com/office/officeart/2005/8/layout/hProcess6"/>
    <dgm:cxn modelId="{655F6F71-2064-41D8-A1EC-0D933E892455}" type="presOf" srcId="{2A43B87E-16B5-4A28-8C1C-ACDCBDF6FF7A}" destId="{09594E42-4357-4D40-A6DA-6BBADE2F6E1A}" srcOrd="1" destOrd="3" presId="urn:microsoft.com/office/officeart/2005/8/layout/hProcess6"/>
    <dgm:cxn modelId="{17EC95EC-6546-45F6-ADBC-06392FD592AD}" type="presOf" srcId="{F536D99B-7ED3-415F-9FC1-EA65E5626E4E}" destId="{09594E42-4357-4D40-A6DA-6BBADE2F6E1A}" srcOrd="1" destOrd="4" presId="urn:microsoft.com/office/officeart/2005/8/layout/hProcess6"/>
    <dgm:cxn modelId="{9D3FAA4E-F193-4105-9F22-A8485219A6DC}" srcId="{27BC165C-0521-4AE8-B40E-BC9A67439EF9}" destId="{57CABF19-E8F2-41EA-8982-F7BCA07D1F32}" srcOrd="5" destOrd="0" parTransId="{4D872C43-A338-499D-9771-1EA82F58F48A}" sibTransId="{1766BC17-CFEC-4C8A-8FF3-A594333A99CE}"/>
    <dgm:cxn modelId="{AA589256-3709-4D48-BEFC-5A3E10343BD2}" srcId="{27BC165C-0521-4AE8-B40E-BC9A67439EF9}" destId="{2A43B87E-16B5-4A28-8C1C-ACDCBDF6FF7A}" srcOrd="3" destOrd="0" parTransId="{B39CDD52-1DB6-40D3-B6A3-78162639A5BF}" sibTransId="{D3A4B73A-097D-4D17-89CA-29B376CF686D}"/>
    <dgm:cxn modelId="{11DAA643-A459-407F-8CE4-1EE2EDE5F6CA}" srcId="{6BE07F0F-E050-4B71-AD73-A690B3578055}" destId="{58742C7A-80C9-4F62-9288-6D9C4823515F}" srcOrd="0" destOrd="0" parTransId="{4F92003F-8B63-4B70-98C3-EBD6E6F886AE}" sibTransId="{73649F64-63E8-47A0-887C-B084EC1FC5A3}"/>
    <dgm:cxn modelId="{5487B0F7-EE11-417C-88A5-20AD36FB93CE}" srcId="{27BC165C-0521-4AE8-B40E-BC9A67439EF9}" destId="{F536D99B-7ED3-415F-9FC1-EA65E5626E4E}" srcOrd="4" destOrd="0" parTransId="{2D031C85-0283-406D-9722-E0FFA629D12E}" sibTransId="{CC526D6C-BD32-41E4-9B3E-3E531D5D6393}"/>
    <dgm:cxn modelId="{8A27ED6B-5AC6-45EB-886A-8AC9883CC9BE}" type="presOf" srcId="{57CABF19-E8F2-41EA-8982-F7BCA07D1F32}" destId="{09594E42-4357-4D40-A6DA-6BBADE2F6E1A}" srcOrd="1" destOrd="5" presId="urn:microsoft.com/office/officeart/2005/8/layout/hProcess6"/>
    <dgm:cxn modelId="{662AD516-8093-43D4-95C1-506BACFFFD65}" srcId="{58742C7A-80C9-4F62-9288-6D9C4823515F}" destId="{0D73EF6E-5AF0-4AF8-83F7-BE98B5C6ADD1}" srcOrd="0" destOrd="0" parTransId="{F2430117-6EFE-46A7-A5B4-F1321874D14E}" sibTransId="{F70C3F7E-744F-40CA-BAC3-26025E8F16AA}"/>
    <dgm:cxn modelId="{066ADCBC-583B-49C3-A3FD-55E38C179118}" type="presOf" srcId="{DED12A32-CC5D-4473-85AD-5BBC1F550CEF}" destId="{167A7AC2-E818-4DE9-B41E-71622895735B}" srcOrd="1" destOrd="1" presId="urn:microsoft.com/office/officeart/2005/8/layout/hProcess6"/>
    <dgm:cxn modelId="{C687A03B-6665-481B-B1CF-8F9FC8DDC649}" srcId="{58742C7A-80C9-4F62-9288-6D9C4823515F}" destId="{8A703C89-154A-41DF-A977-3CA57EEC993D}" srcOrd="1" destOrd="0" parTransId="{40CC4F27-5DCF-46B8-AC7A-13514A8A1FA0}" sibTransId="{D3C0B83E-ABBE-45F2-B1D5-1D04CF86C985}"/>
    <dgm:cxn modelId="{365DB379-60EC-4EC4-84F1-C05F62F443C4}" srcId="{58742C7A-80C9-4F62-9288-6D9C4823515F}" destId="{128341CA-E4BE-494A-BB79-A59A100E9EBE}" srcOrd="3" destOrd="0" parTransId="{CDCA4F73-0607-4713-B244-6A221DE7884B}" sibTransId="{A15B57D4-AADD-4C7C-9B18-E987AD55D9FA}"/>
    <dgm:cxn modelId="{7B575975-9B66-4517-968B-ABF45DAEBB07}" type="presOf" srcId="{0D73EF6E-5AF0-4AF8-83F7-BE98B5C6ADD1}" destId="{376584ED-AF11-4E04-809D-3A6BFA3D9D35}" srcOrd="0" destOrd="0" presId="urn:microsoft.com/office/officeart/2005/8/layout/hProcess6"/>
    <dgm:cxn modelId="{AA1EAAA1-9A9C-4707-957E-E5391B7E9B05}" type="presParOf" srcId="{7B53F930-D999-4805-9E7F-C35DE364464D}" destId="{8D40D069-82CE-4F2B-AD48-7CEE0BBFA2F1}" srcOrd="0" destOrd="0" presId="urn:microsoft.com/office/officeart/2005/8/layout/hProcess6"/>
    <dgm:cxn modelId="{4829DE40-D9EA-4BE8-92B5-4ACE4EF0B832}" type="presParOf" srcId="{8D40D069-82CE-4F2B-AD48-7CEE0BBFA2F1}" destId="{21450BCE-BC2F-4760-93DF-2B088BD669F2}" srcOrd="0" destOrd="0" presId="urn:microsoft.com/office/officeart/2005/8/layout/hProcess6"/>
    <dgm:cxn modelId="{A26989F4-5DB7-47DF-A1A3-D6A1CDA3B6F3}" type="presParOf" srcId="{8D40D069-82CE-4F2B-AD48-7CEE0BBFA2F1}" destId="{376584ED-AF11-4E04-809D-3A6BFA3D9D35}" srcOrd="1" destOrd="0" presId="urn:microsoft.com/office/officeart/2005/8/layout/hProcess6"/>
    <dgm:cxn modelId="{39BED0C7-ED3A-4481-B17D-E4F8060704FD}" type="presParOf" srcId="{8D40D069-82CE-4F2B-AD48-7CEE0BBFA2F1}" destId="{579FBA42-5FA6-42A7-9FDC-F38B0DCA287D}" srcOrd="2" destOrd="0" presId="urn:microsoft.com/office/officeart/2005/8/layout/hProcess6"/>
    <dgm:cxn modelId="{20868AE5-71F2-44AA-B572-5BAF38B7659A}" type="presParOf" srcId="{8D40D069-82CE-4F2B-AD48-7CEE0BBFA2F1}" destId="{1F795B11-0510-4F1D-BD52-9D8A825DB763}" srcOrd="3" destOrd="0" presId="urn:microsoft.com/office/officeart/2005/8/layout/hProcess6"/>
    <dgm:cxn modelId="{8C9343B5-8ABC-44EE-9D8A-C5D76033497C}" type="presParOf" srcId="{7B53F930-D999-4805-9E7F-C35DE364464D}" destId="{86DB52AC-BE33-4BFD-AC09-895B777BF8EA}" srcOrd="1" destOrd="0" presId="urn:microsoft.com/office/officeart/2005/8/layout/hProcess6"/>
    <dgm:cxn modelId="{A131386F-821D-436D-9EC0-08368D2DA14A}" type="presParOf" srcId="{7B53F930-D999-4805-9E7F-C35DE364464D}" destId="{96B855FC-96D2-473B-887B-005195F55EA3}" srcOrd="2" destOrd="0" presId="urn:microsoft.com/office/officeart/2005/8/layout/hProcess6"/>
    <dgm:cxn modelId="{2C9F31F0-E42E-4A9B-8042-20A647468481}" type="presParOf" srcId="{96B855FC-96D2-473B-887B-005195F55EA3}" destId="{2D3631EE-F6A0-4FDA-9502-E1E7FA78E6D0}" srcOrd="0" destOrd="0" presId="urn:microsoft.com/office/officeart/2005/8/layout/hProcess6"/>
    <dgm:cxn modelId="{28456F56-6D32-4C82-8DAC-57295A7CE1E0}" type="presParOf" srcId="{96B855FC-96D2-473B-887B-005195F55EA3}" destId="{4E97CFD7-2917-42F5-B31C-5DCB901A93F7}" srcOrd="1" destOrd="0" presId="urn:microsoft.com/office/officeart/2005/8/layout/hProcess6"/>
    <dgm:cxn modelId="{D01A9291-A910-43EC-A81E-45580DA3F9F4}" type="presParOf" srcId="{96B855FC-96D2-473B-887B-005195F55EA3}" destId="{09594E42-4357-4D40-A6DA-6BBADE2F6E1A}" srcOrd="2" destOrd="0" presId="urn:microsoft.com/office/officeart/2005/8/layout/hProcess6"/>
    <dgm:cxn modelId="{AE78C7E7-D0B8-4E63-9C07-C70D62E73595}" type="presParOf" srcId="{96B855FC-96D2-473B-887B-005195F55EA3}" destId="{3370A9D0-C0CA-4D04-9220-5F60C85ECC29}" srcOrd="3" destOrd="0" presId="urn:microsoft.com/office/officeart/2005/8/layout/hProcess6"/>
    <dgm:cxn modelId="{60A2FB78-DA86-48EF-9563-DE2C0C0F1C93}" type="presParOf" srcId="{7B53F930-D999-4805-9E7F-C35DE364464D}" destId="{1ED33E7C-9614-4FED-A362-B0D4E7D9DA3D}" srcOrd="3" destOrd="0" presId="urn:microsoft.com/office/officeart/2005/8/layout/hProcess6"/>
    <dgm:cxn modelId="{9790B9C7-D89E-428B-B893-2BC9F2E1989D}" type="presParOf" srcId="{7B53F930-D999-4805-9E7F-C35DE364464D}" destId="{46607A03-8C0E-4FF4-9A74-9CD832FB7A07}" srcOrd="4" destOrd="0" presId="urn:microsoft.com/office/officeart/2005/8/layout/hProcess6"/>
    <dgm:cxn modelId="{69BBA3A7-7F9C-4313-8476-8665D2DDBEB2}" type="presParOf" srcId="{46607A03-8C0E-4FF4-9A74-9CD832FB7A07}" destId="{046CB341-7F1A-4E19-B352-DCDA9C9D04C9}" srcOrd="0" destOrd="0" presId="urn:microsoft.com/office/officeart/2005/8/layout/hProcess6"/>
    <dgm:cxn modelId="{7B77AB0A-C416-4515-8FED-0F5C0ABD20CC}" type="presParOf" srcId="{46607A03-8C0E-4FF4-9A74-9CD832FB7A07}" destId="{031F48A6-248A-4CE0-847A-9AB247CC01E9}" srcOrd="1" destOrd="0" presId="urn:microsoft.com/office/officeart/2005/8/layout/hProcess6"/>
    <dgm:cxn modelId="{BE28C6BF-4DA1-4067-A660-AD790D4C8D87}" type="presParOf" srcId="{46607A03-8C0E-4FF4-9A74-9CD832FB7A07}" destId="{167A7AC2-E818-4DE9-B41E-71622895735B}" srcOrd="2" destOrd="0" presId="urn:microsoft.com/office/officeart/2005/8/layout/hProcess6"/>
    <dgm:cxn modelId="{CA6E96F2-0159-46A8-8CBB-4200C6D94E49}" type="presParOf" srcId="{46607A03-8C0E-4FF4-9A74-9CD832FB7A07}" destId="{B7459C7B-958A-46FA-8910-BFDEF3A15A85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2A8A9-E00E-4D2F-B0E6-4421D2347911}">
      <dsp:nvSpPr>
        <dsp:cNvPr id="0" name=""/>
        <dsp:cNvSpPr/>
      </dsp:nvSpPr>
      <dsp:spPr>
        <a:xfrm>
          <a:off x="80663" y="526123"/>
          <a:ext cx="2962870" cy="11851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Перевод на основе правил (</a:t>
          </a:r>
          <a:r>
            <a:rPr lang="en-US" sz="1800" kern="1200" dirty="0" smtClean="0"/>
            <a:t>RBMT)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1954</a:t>
          </a:r>
          <a:endParaRPr lang="ru-RU" sz="1800" kern="1200" dirty="0"/>
        </a:p>
      </dsp:txBody>
      <dsp:txXfrm>
        <a:off x="673237" y="526123"/>
        <a:ext cx="1777722" cy="1185148"/>
      </dsp:txXfrm>
    </dsp:sp>
    <dsp:sp modelId="{D9E845CC-E29D-45AC-8EB0-41997B64F68D}">
      <dsp:nvSpPr>
        <dsp:cNvPr id="0" name=""/>
        <dsp:cNvSpPr/>
      </dsp:nvSpPr>
      <dsp:spPr>
        <a:xfrm>
          <a:off x="2808836" y="536967"/>
          <a:ext cx="2962870" cy="11851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Перевод на основе примеров (</a:t>
          </a:r>
          <a:r>
            <a:rPr lang="en-US" sz="1800" kern="1200" dirty="0" smtClean="0"/>
            <a:t>EBMT)</a:t>
          </a:r>
          <a:endParaRPr lang="ru-RU" sz="1800" kern="1200" dirty="0"/>
        </a:p>
      </dsp:txBody>
      <dsp:txXfrm>
        <a:off x="3401410" y="536967"/>
        <a:ext cx="1777722" cy="1185148"/>
      </dsp:txXfrm>
    </dsp:sp>
    <dsp:sp modelId="{6F303743-6421-4348-9517-BEE63E5D7BD4}">
      <dsp:nvSpPr>
        <dsp:cNvPr id="0" name=""/>
        <dsp:cNvSpPr/>
      </dsp:nvSpPr>
      <dsp:spPr>
        <a:xfrm>
          <a:off x="5360919" y="541364"/>
          <a:ext cx="2962870" cy="11851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Статистический перевод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1988</a:t>
          </a:r>
          <a:endParaRPr lang="ru-RU" sz="1800" kern="1200" dirty="0"/>
        </a:p>
      </dsp:txBody>
      <dsp:txXfrm>
        <a:off x="5953493" y="541364"/>
        <a:ext cx="1777722" cy="1185148"/>
      </dsp:txXfrm>
    </dsp:sp>
    <dsp:sp modelId="{4BC75537-BD3D-4E2E-9A63-BC10B746F851}">
      <dsp:nvSpPr>
        <dsp:cNvPr id="0" name=""/>
        <dsp:cNvSpPr/>
      </dsp:nvSpPr>
      <dsp:spPr>
        <a:xfrm>
          <a:off x="7985761" y="537642"/>
          <a:ext cx="2962870" cy="11851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Нейросетевой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2014</a:t>
          </a:r>
          <a:endParaRPr lang="ru-RU" sz="1800" kern="1200" dirty="0"/>
        </a:p>
      </dsp:txBody>
      <dsp:txXfrm>
        <a:off x="8578335" y="537642"/>
        <a:ext cx="1777722" cy="1185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B812B-6082-422E-8310-FF0A240C5F47}">
      <dsp:nvSpPr>
        <dsp:cNvPr id="0" name=""/>
        <dsp:cNvSpPr/>
      </dsp:nvSpPr>
      <dsp:spPr>
        <a:xfrm>
          <a:off x="4453520" y="2460109"/>
          <a:ext cx="2065758" cy="2065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Автомати-зирован- ный перевод</a:t>
          </a:r>
          <a:endParaRPr lang="ru-RU" sz="2400" kern="1200" dirty="0"/>
        </a:p>
      </dsp:txBody>
      <dsp:txXfrm>
        <a:off x="4756043" y="2762632"/>
        <a:ext cx="1460712" cy="1460712"/>
      </dsp:txXfrm>
    </dsp:sp>
    <dsp:sp modelId="{DB3670A7-F6CB-4FC5-856E-7F141AD0D998}">
      <dsp:nvSpPr>
        <dsp:cNvPr id="0" name=""/>
        <dsp:cNvSpPr/>
      </dsp:nvSpPr>
      <dsp:spPr>
        <a:xfrm rot="12900000">
          <a:off x="3125081" y="2099384"/>
          <a:ext cx="1582900" cy="5887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88C4A-102F-4E1D-BE98-95C080260098}">
      <dsp:nvSpPr>
        <dsp:cNvPr id="0" name=""/>
        <dsp:cNvSpPr/>
      </dsp:nvSpPr>
      <dsp:spPr>
        <a:xfrm>
          <a:off x="2286978" y="1154809"/>
          <a:ext cx="1962470" cy="1569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Перевод с использованием компьютерных технологий (</a:t>
          </a:r>
          <a:r>
            <a:rPr lang="en-US" sz="1600" kern="1200" dirty="0" smtClean="0"/>
            <a:t>Computer-aided translation CAT)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2332961" y="1200792"/>
        <a:ext cx="1870504" cy="1478010"/>
      </dsp:txXfrm>
    </dsp:sp>
    <dsp:sp modelId="{24685796-2BF5-4F8E-AD71-DF1C96DACCA3}">
      <dsp:nvSpPr>
        <dsp:cNvPr id="0" name=""/>
        <dsp:cNvSpPr/>
      </dsp:nvSpPr>
      <dsp:spPr>
        <a:xfrm rot="16200000">
          <a:off x="4694949" y="1282162"/>
          <a:ext cx="1582900" cy="5887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AC335-A694-4CF7-B371-9234E464EDD5}">
      <dsp:nvSpPr>
        <dsp:cNvPr id="0" name=""/>
        <dsp:cNvSpPr/>
      </dsp:nvSpPr>
      <dsp:spPr>
        <a:xfrm>
          <a:off x="4505164" y="94"/>
          <a:ext cx="1962470" cy="1569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Память перевода (</a:t>
          </a:r>
          <a:r>
            <a:rPr lang="en-US" sz="2000" kern="1200" dirty="0" smtClean="0"/>
            <a:t>Translation Memory TM)</a:t>
          </a:r>
          <a:endParaRPr lang="ru-RU" sz="2000" kern="1200" dirty="0"/>
        </a:p>
      </dsp:txBody>
      <dsp:txXfrm>
        <a:off x="4551147" y="46077"/>
        <a:ext cx="1870504" cy="1478010"/>
      </dsp:txXfrm>
    </dsp:sp>
    <dsp:sp modelId="{8390AB76-9C09-488C-AC82-6E0463EE501D}">
      <dsp:nvSpPr>
        <dsp:cNvPr id="0" name=""/>
        <dsp:cNvSpPr/>
      </dsp:nvSpPr>
      <dsp:spPr>
        <a:xfrm rot="19500000">
          <a:off x="6264818" y="2099384"/>
          <a:ext cx="1582900" cy="5887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2B2B7-4CD0-42CE-889B-05AE6E894D0A}">
      <dsp:nvSpPr>
        <dsp:cNvPr id="0" name=""/>
        <dsp:cNvSpPr/>
      </dsp:nvSpPr>
      <dsp:spPr>
        <a:xfrm>
          <a:off x="6723351" y="1154809"/>
          <a:ext cx="1962470" cy="1569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Средства коллективной работы  переводчиков (</a:t>
          </a:r>
          <a:r>
            <a:rPr lang="en-US" sz="1800" kern="1200" dirty="0" smtClean="0"/>
            <a:t>CAT </a:t>
          </a:r>
          <a:r>
            <a:rPr lang="ru-RU" sz="1800" kern="1200" dirty="0" smtClean="0"/>
            <a:t>технологии)</a:t>
          </a:r>
          <a:endParaRPr lang="ru-RU" sz="1800" kern="1200" dirty="0"/>
        </a:p>
      </dsp:txBody>
      <dsp:txXfrm>
        <a:off x="6769334" y="1200792"/>
        <a:ext cx="1870504" cy="1478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584ED-AF11-4E04-809D-3A6BFA3D9D35}">
      <dsp:nvSpPr>
        <dsp:cNvPr id="0" name=""/>
        <dsp:cNvSpPr/>
      </dsp:nvSpPr>
      <dsp:spPr>
        <a:xfrm>
          <a:off x="775716" y="1491432"/>
          <a:ext cx="3073259" cy="268641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реклама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Художественная литература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Юридические документы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презентации</a:t>
          </a:r>
          <a:endParaRPr lang="ru-RU" sz="1500" kern="1200" dirty="0"/>
        </a:p>
      </dsp:txBody>
      <dsp:txXfrm>
        <a:off x="1544030" y="1894394"/>
        <a:ext cx="1498214" cy="1880491"/>
      </dsp:txXfrm>
    </dsp:sp>
    <dsp:sp modelId="{1F795B11-0510-4F1D-BD52-9D8A825DB763}">
      <dsp:nvSpPr>
        <dsp:cNvPr id="0" name=""/>
        <dsp:cNvSpPr/>
      </dsp:nvSpPr>
      <dsp:spPr>
        <a:xfrm>
          <a:off x="7401" y="2066325"/>
          <a:ext cx="1536629" cy="15366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Ручной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перевод</a:t>
          </a:r>
          <a:endParaRPr lang="ru-RU" sz="2000" kern="1200" dirty="0"/>
        </a:p>
      </dsp:txBody>
      <dsp:txXfrm>
        <a:off x="232435" y="2291359"/>
        <a:ext cx="1086561" cy="1086561"/>
      </dsp:txXfrm>
    </dsp:sp>
    <dsp:sp modelId="{4E97CFD7-2917-42F5-B31C-5DCB901A93F7}">
      <dsp:nvSpPr>
        <dsp:cNvPr id="0" name=""/>
        <dsp:cNvSpPr/>
      </dsp:nvSpPr>
      <dsp:spPr>
        <a:xfrm>
          <a:off x="4790867" y="1386836"/>
          <a:ext cx="3110261" cy="289560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FAQ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Интерфесы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Инструкции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Корпоративные материалы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Сайты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статьи</a:t>
          </a:r>
          <a:endParaRPr lang="ru-RU" sz="1500" kern="1200" dirty="0"/>
        </a:p>
      </dsp:txBody>
      <dsp:txXfrm>
        <a:off x="5568433" y="1821177"/>
        <a:ext cx="1516252" cy="2026924"/>
      </dsp:txXfrm>
    </dsp:sp>
    <dsp:sp modelId="{3370A9D0-C0CA-4D04-9220-5F60C85ECC29}">
      <dsp:nvSpPr>
        <dsp:cNvPr id="0" name=""/>
        <dsp:cNvSpPr/>
      </dsp:nvSpPr>
      <dsp:spPr>
        <a:xfrm>
          <a:off x="4041054" y="2066325"/>
          <a:ext cx="1536629" cy="15366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Пост-редактирование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ресурсы</a:t>
          </a:r>
          <a:endParaRPr lang="ru-RU" sz="2000" kern="1200" dirty="0"/>
        </a:p>
      </dsp:txBody>
      <dsp:txXfrm>
        <a:off x="4266088" y="2291359"/>
        <a:ext cx="1086561" cy="1086561"/>
      </dsp:txXfrm>
    </dsp:sp>
    <dsp:sp modelId="{031F48A6-248A-4CE0-847A-9AB247CC01E9}">
      <dsp:nvSpPr>
        <dsp:cNvPr id="0" name=""/>
        <dsp:cNvSpPr/>
      </dsp:nvSpPr>
      <dsp:spPr>
        <a:xfrm>
          <a:off x="8718385" y="1358629"/>
          <a:ext cx="3359533" cy="295202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UGC</a:t>
          </a:r>
          <a:r>
            <a:rPr lang="ru-RU" sz="1500" kern="1200" dirty="0" smtClean="0"/>
            <a:t> (</a:t>
          </a:r>
          <a:r>
            <a:rPr lang="en-US" sz="1500" kern="1200" dirty="0" smtClean="0"/>
            <a:t>User-generated content)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Отзывы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Форумы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Архивные документы</a:t>
          </a:r>
          <a:endParaRPr lang="ru-RU" sz="1500" kern="1200" dirty="0"/>
        </a:p>
      </dsp:txBody>
      <dsp:txXfrm>
        <a:off x="9558268" y="1801432"/>
        <a:ext cx="1637772" cy="2066415"/>
      </dsp:txXfrm>
    </dsp:sp>
    <dsp:sp modelId="{B7459C7B-958A-46FA-8910-BFDEF3A15A85}">
      <dsp:nvSpPr>
        <dsp:cNvPr id="0" name=""/>
        <dsp:cNvSpPr/>
      </dsp:nvSpPr>
      <dsp:spPr>
        <a:xfrm>
          <a:off x="8093207" y="2066325"/>
          <a:ext cx="1536629" cy="15366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Машин-ный перевод</a:t>
          </a:r>
          <a:endParaRPr lang="ru-RU" sz="2000" kern="1200" dirty="0"/>
        </a:p>
      </dsp:txBody>
      <dsp:txXfrm>
        <a:off x="8318241" y="2291359"/>
        <a:ext cx="1086561" cy="1086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D3C31-132F-474B-996B-59EA37107A31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D9EB3-0E39-4231-A64B-3AD5E516C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1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1%8C%D1%8E%D1%80%D0%B8%D0%BD%D0%B3,_%D0%90%D0%BB%D0%B0%D0%BD_%D0%9C%D0%B0%D1%82%D0%B8%D1%81%D0%BE%D0%BD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C%D1%8B%D1%88%D0%BB%D0%B5%D0%BD%D0%B8%D0%B5_(%D0%BF%D1%81%D0%B8%D1%85%D0%BE%D0%BB%D0%BE%D0%B3%D0%B8%D1%8F)" TargetMode="External"/><Relationship Id="rId5" Type="http://schemas.openxmlformats.org/officeDocument/2006/relationships/hyperlink" Target="https://en.wikipedia.org/wiki/Mind_(journal)" TargetMode="External"/><Relationship Id="rId4" Type="http://schemas.openxmlformats.org/officeDocument/2006/relationships/hyperlink" Target="https://ru.wikipedia.org/wiki/%D0%92%D1%8B%D1%87%D0%B8%D1%81%D0%BB%D0%B8%D1%82%D0%B5%D0%BB%D1%8C%D0%BD%D1%8B%D0%B5_%D0%BC%D0%B0%D1%88%D0%B8%D0%BD%D1%8B_%D0%B8_%D1%80%D0%B0%D0%B7%D1%83%D0%BC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406.1078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Отличие МП от АП заключается в том, что при последнем перевод осуществляется человеком, а компьютер используется для того,</a:t>
            </a:r>
            <a:r>
              <a:rPr lang="ru-RU" baseline="0" dirty="0" smtClean="0"/>
              <a:t> чтобы произвести перевод за меньшее время или с лучшим качеством. Иными словами, АП </a:t>
            </a:r>
            <a:r>
              <a:rPr lang="ru-RU" i="1" baseline="0" dirty="0" smtClean="0"/>
              <a:t>помогает  человеку </a:t>
            </a:r>
            <a:r>
              <a:rPr lang="ru-RU" i="0" baseline="0" dirty="0" smtClean="0"/>
              <a:t> переводить тексты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D9EB3-0E39-4231-A64B-3AD5E516C1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 Тьюринга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эмпирический тест, идея которого была предложена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Тьюринг, Алан Матисон"/>
              </a:rPr>
              <a:t>Аланом Тьюрингом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 статье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Вычислительные машины и разум"/>
              </a:rPr>
              <a:t>«Вычислительные машины и разум»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опубликованной в 1950 году в философском журнале </a:t>
            </a:r>
            <a:r>
              <a:rPr lang="ru-RU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en:Mind (journal)"/>
              </a:rPr>
              <a:t>Mind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Тьюринг задался целью определить, может ли машина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Мышление (психология)"/>
              </a:rPr>
              <a:t>мыслить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Стандартная интерпретация этого теста звучит следующим образом: «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 взаимодействует с одним компьютером и одним человеком. На основании ответов на вопросы он должен определить, с кем он разговаривает: с человеком или компьютерной программой. Задача компьютерной программы — ввести человека в заблуждение, заставив сделать неверный выбор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1966 американский комитет ALPAC публикует свой знаменитый отчёт, в котором называет машинный перевод дорогим, неточным и бесперспективным. Отчёт рекомендует больше сфокусироваться на разработке словарей, чем на машинном переводе, из-за чего иследователи из США практически на десятилетие выбывают из гонки.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D9EB3-0E39-4231-A64B-3AD5E516C1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94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В битве за машинный перевод в 70-80е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годы была заинтересована Япония,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крайне мало кто в стране знал английский. Англо-японский перевод на основе одних только правил крайне сложен, строение языков отличается. В 1984 году учёному университета Киото по имени Макото Нагао приходит идея. А что если не пытаться каждый раз переводить заново, а использовать уже готовые фразы?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</a:t>
            </a:r>
            <a:endParaRPr lang="ru-R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D9EB3-0E39-4231-A64B-3AD5E516C1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52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Джорджтаунский</a:t>
            </a:r>
            <a:r>
              <a:rPr lang="ru-RU" baseline="0" dirty="0" smtClean="0"/>
              <a:t> эксперимент: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Компьютер IBM 701 впервые в мире автоматически перевёл 60 предложений с русского языка на английский. 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«Девушка, которая не понимает ни слова на языке Советов, набрала русские сообщения на перфокартах. Машинный мозг сделал их английский перевод и выдал его на автоматический принтер с бешеной скоростью — две с половиной строки в секунду»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сообщалось в пресс-релизе компании IBM.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D9EB3-0E39-4231-A64B-3AD5E516C1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70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рубеже 1990 года в исследовательском центре IBM впервые показали систему машинного перевода, которая ничего не знала о правилах и лингвистике. Идея заключалась в использовании параллельных текстов на 2-х языках (например, корпуса текстов заседаний ГА ООН, Европарламента)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Машина руководствовалась чистой статистикой «люди переводят так, и я так буду».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D9EB3-0E39-4231-A64B-3AD5E516C1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27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2014 году выходит</a:t>
            </a:r>
            <a:r>
              <a:rPr lang="ru-RU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dirty="0" smtClean="0">
                <a:hlinkClick r:id="rId3"/>
              </a:rPr>
              <a:t>статья</a:t>
            </a:r>
            <a:r>
              <a:rPr lang="ru-RU" u="sng" dirty="0" smtClean="0">
                <a:solidFill>
                  <a:schemeClr val="tx1"/>
                </a:solidFill>
              </a:rPr>
              <a:t>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кратким описанием идеи применения нейросетей глубокого обучения к машинному переводу. Одна нейросеть кодирует предложение в набор характеристик, вторая – декодирует обратно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текст. Каждая нейросеть знает только свой язык. Идея заключается в использовании реккурентных  нейросетей (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RNN)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(помнят предыдущий результат).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RNN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применяют в распознавании речи, подсказках слов на клавиатуре, генерации музыки, чатботах.</a:t>
            </a:r>
            <a:endParaRPr lang="ru-RU" b="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D9EB3-0E39-4231-A64B-3AD5E516C1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06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Одним</a:t>
            </a:r>
            <a:r>
              <a:rPr lang="ru-RU" baseline="0" dirty="0" smtClean="0"/>
              <a:t> из п</a:t>
            </a:r>
            <a:r>
              <a:rPr lang="ru-RU" dirty="0" smtClean="0"/>
              <a:t>азработчиков ПО </a:t>
            </a:r>
            <a:r>
              <a:rPr lang="en-US" dirty="0" smtClean="0"/>
              <a:t>HMT </a:t>
            </a:r>
            <a:r>
              <a:rPr lang="ru-RU" dirty="0" smtClean="0"/>
              <a:t>является компания </a:t>
            </a:r>
            <a:r>
              <a:rPr lang="en-US" dirty="0" smtClean="0"/>
              <a:t>PROMT </a:t>
            </a:r>
            <a:r>
              <a:rPr lang="en-US" dirty="0" err="1" smtClean="0"/>
              <a:t>DeepHybrid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D9EB3-0E39-4231-A64B-3AD5E516C1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D9AE-A836-416F-8134-2E46685A719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4470-A892-4201-BA52-96FC2823F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D9AE-A836-416F-8134-2E46685A719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4470-A892-4201-BA52-96FC2823F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640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D9AE-A836-416F-8134-2E46685A719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4470-A892-4201-BA52-96FC2823F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D9AE-A836-416F-8134-2E46685A719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4470-A892-4201-BA52-96FC2823F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05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D9AE-A836-416F-8134-2E46685A719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4470-A892-4201-BA52-96FC2823F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8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D9AE-A836-416F-8134-2E46685A719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4470-A892-4201-BA52-96FC2823F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29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D9AE-A836-416F-8134-2E46685A719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4470-A892-4201-BA52-96FC2823F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4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D9AE-A836-416F-8134-2E46685A719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4470-A892-4201-BA52-96FC2823F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1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D9AE-A836-416F-8134-2E46685A719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4470-A892-4201-BA52-96FC2823F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55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D9AE-A836-416F-8134-2E46685A719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4470-A892-4201-BA52-96FC2823F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5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D9AE-A836-416F-8134-2E46685A719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4470-A892-4201-BA52-96FC2823F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62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D9AE-A836-416F-8134-2E46685A719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14470-A892-4201-BA52-96FC2823F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2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Машинный перевод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000" dirty="0" smtClean="0"/>
              <a:t>Курс доц. Т.А.Гуральник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/>
              <a:t> «Информационные </a:t>
            </a:r>
          </a:p>
          <a:p>
            <a:pPr algn="r">
              <a:spcBef>
                <a:spcPts val="0"/>
              </a:spcBef>
            </a:pPr>
            <a:r>
              <a:rPr lang="ru-RU" sz="2000" dirty="0"/>
              <a:t>т</a:t>
            </a:r>
            <a:r>
              <a:rPr lang="ru-RU" sz="2000" dirty="0" smtClean="0"/>
              <a:t>ехнологии в лингвистике»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/>
              <a:t>для студентов направления 45.03.02 «Лингвистика»</a:t>
            </a:r>
            <a:r>
              <a:rPr lang="ru-RU" sz="1600" dirty="0" smtClean="0"/>
              <a:t> </a:t>
            </a:r>
            <a:endParaRPr lang="ru-RU" dirty="0" smtClean="0"/>
          </a:p>
          <a:p>
            <a:pPr algn="r">
              <a:spcBef>
                <a:spcPts val="0"/>
              </a:spcBef>
            </a:pPr>
            <a:endParaRPr lang="ru-RU" dirty="0" smtClean="0"/>
          </a:p>
          <a:p>
            <a:pPr algn="r"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1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статистического перевода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Величина </a:t>
            </a:r>
            <a:r>
              <a:rPr lang="ru-RU" dirty="0"/>
              <a:t>угла определяется отношением длины дуги к </a:t>
            </a:r>
            <a:r>
              <a:rPr lang="ru-RU" dirty="0" smtClean="0"/>
              <a:t>радиусу 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FF0000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</a:rPr>
              <a:t>measure </a:t>
            </a:r>
            <a:r>
              <a:rPr lang="en-US" i="1" dirty="0">
                <a:solidFill>
                  <a:schemeClr val="accent1"/>
                </a:solidFill>
              </a:rPr>
              <a:t>of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an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1"/>
                </a:solidFill>
              </a:rPr>
              <a:t>angle is </a:t>
            </a:r>
            <a:r>
              <a:rPr lang="en-US" i="1" dirty="0">
                <a:solidFill>
                  <a:srgbClr val="FF0000"/>
                </a:solidFill>
              </a:rPr>
              <a:t>the ratio of arc length </a:t>
            </a:r>
            <a:r>
              <a:rPr lang="en-US" i="1" dirty="0">
                <a:solidFill>
                  <a:schemeClr val="accent1"/>
                </a:solidFill>
              </a:rPr>
              <a:t>to</a:t>
            </a:r>
            <a:r>
              <a:rPr lang="en-US" i="1" dirty="0"/>
              <a:t> </a:t>
            </a:r>
            <a:r>
              <a:rPr lang="en-US" i="1" dirty="0">
                <a:solidFill>
                  <a:srgbClr val="FF0000"/>
                </a:solidFill>
              </a:rPr>
              <a:t>the</a:t>
            </a:r>
            <a:r>
              <a:rPr lang="en-US" i="1" dirty="0"/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radius</a:t>
            </a:r>
            <a:endParaRPr lang="ru-RU" i="1" dirty="0">
              <a:solidFill>
                <a:schemeClr val="accent1"/>
              </a:solidFill>
            </a:endParaRPr>
          </a:p>
          <a:p>
            <a:r>
              <a:rPr lang="ru-RU" dirty="0" smtClean="0"/>
              <a:t>Международное </a:t>
            </a:r>
            <a:r>
              <a:rPr lang="ru-RU" dirty="0"/>
              <a:t>понимание является важным фактором в решении политических </a:t>
            </a:r>
            <a:r>
              <a:rPr lang="ru-RU" dirty="0" smtClean="0"/>
              <a:t>вопросов 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accent1"/>
                </a:solidFill>
              </a:rPr>
              <a:t>International </a:t>
            </a:r>
            <a:r>
              <a:rPr lang="en-US" i="1" dirty="0">
                <a:solidFill>
                  <a:schemeClr val="accent1"/>
                </a:solidFill>
              </a:rPr>
              <a:t>understanding </a:t>
            </a:r>
            <a:r>
              <a:rPr lang="en-US" i="1" dirty="0">
                <a:solidFill>
                  <a:srgbClr val="FF0000"/>
                </a:solidFill>
              </a:rPr>
              <a:t>is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1"/>
                </a:solidFill>
              </a:rPr>
              <a:t>an important factor in decision of political </a:t>
            </a:r>
            <a:r>
              <a:rPr lang="en-US" i="1" dirty="0" smtClean="0">
                <a:solidFill>
                  <a:schemeClr val="accent1"/>
                </a:solidFill>
              </a:rPr>
              <a:t>questions </a:t>
            </a:r>
            <a:endParaRPr lang="ru-RU" i="1" dirty="0" smtClean="0">
              <a:solidFill>
                <a:schemeClr val="accent1"/>
              </a:solidFill>
            </a:endParaRPr>
          </a:p>
          <a:p>
            <a:r>
              <a:rPr lang="ru-RU" dirty="0" smtClean="0"/>
              <a:t>Джорджтаунский </a:t>
            </a:r>
            <a:r>
              <a:rPr lang="ru-RU" dirty="0"/>
              <a:t>эксперимент занимает почётное место в истории машинного </a:t>
            </a:r>
            <a:r>
              <a:rPr lang="ru-RU" dirty="0" smtClean="0"/>
              <a:t>перевода 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FF0000"/>
                </a:solidFill>
              </a:rPr>
              <a:t>Georgetown </a:t>
            </a:r>
            <a:r>
              <a:rPr lang="en-US" i="1" dirty="0">
                <a:solidFill>
                  <a:srgbClr val="FF0000"/>
                </a:solidFill>
              </a:rPr>
              <a:t>experiment takes pride of place in the history of machine </a:t>
            </a:r>
            <a:r>
              <a:rPr lang="en-US" i="1" dirty="0" smtClean="0">
                <a:solidFill>
                  <a:srgbClr val="FF0000"/>
                </a:solidFill>
              </a:rPr>
              <a:t>translation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2600" dirty="0" smtClean="0">
                <a:solidFill>
                  <a:schemeClr val="accent1"/>
                </a:solidFill>
              </a:rPr>
              <a:t>так </a:t>
            </a:r>
            <a:r>
              <a:rPr lang="ru-RU" sz="2600" dirty="0">
                <a:solidFill>
                  <a:schemeClr val="accent1"/>
                </a:solidFill>
              </a:rPr>
              <a:t>же, как в правиловом переводе </a:t>
            </a:r>
          </a:p>
          <a:p>
            <a:pPr>
              <a:buFont typeface="Courier New" pitchFamily="49" charset="0"/>
              <a:buChar char="o"/>
            </a:pPr>
            <a:r>
              <a:rPr lang="ru-RU" sz="2600" dirty="0" smtClean="0">
                <a:solidFill>
                  <a:srgbClr val="FF0000"/>
                </a:solidFill>
              </a:rPr>
              <a:t>изменилось </a:t>
            </a:r>
            <a:r>
              <a:rPr lang="ru-RU" sz="2600" dirty="0">
                <a:solidFill>
                  <a:srgbClr val="FF0000"/>
                </a:solidFill>
              </a:rPr>
              <a:t>при статистическом подходе</a:t>
            </a:r>
          </a:p>
        </p:txBody>
      </p:sp>
    </p:spTree>
    <p:extLst>
      <p:ext uri="{BB962C8B-B14F-4D97-AF65-F5344CB8AC3E}">
        <p14:creationId xmlns:p14="http://schemas.microsoft.com/office/powerpoint/2010/main" val="8244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Статистический перевод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i="1" dirty="0"/>
              <a:t>Достоинства</a:t>
            </a:r>
            <a:r>
              <a:rPr lang="ru-RU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не </a:t>
            </a:r>
            <a:r>
              <a:rPr lang="ru-RU" dirty="0"/>
              <a:t>требует знания языков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не </a:t>
            </a:r>
            <a:r>
              <a:rPr lang="ru-RU" dirty="0"/>
              <a:t>привязан к направлению перевода </a:t>
            </a:r>
            <a:endParaRPr lang="ru-RU" dirty="0" smtClean="0"/>
          </a:p>
          <a:p>
            <a:r>
              <a:rPr lang="ru-RU" dirty="0" smtClean="0"/>
              <a:t>обладает </a:t>
            </a:r>
            <a:r>
              <a:rPr lang="ru-RU" dirty="0"/>
              <a:t>высокой полнотой</a:t>
            </a:r>
          </a:p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i="1" dirty="0"/>
              <a:t>Недостатки: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качество перевода сильно зависит от обучающих данных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3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Достоинства статистического перевода для лингвистики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Развитие системы вместе с языком </a:t>
            </a:r>
            <a:r>
              <a:rPr lang="ru-RU" dirty="0" smtClean="0"/>
              <a:t>( </a:t>
            </a:r>
            <a:r>
              <a:rPr lang="ru-RU" dirty="0"/>
              <a:t>если что-то в языке меняется, например, </a:t>
            </a:r>
            <a:r>
              <a:rPr lang="ru-RU" dirty="0" smtClean="0"/>
              <a:t>правописание, </a:t>
            </a:r>
            <a:r>
              <a:rPr lang="ru-RU" dirty="0"/>
              <a:t>система видит это, как только к ней попадают новые тексты. </a:t>
            </a:r>
            <a:r>
              <a:rPr lang="ru-RU" dirty="0" smtClean="0"/>
              <a:t> Чем </a:t>
            </a:r>
            <a:r>
              <a:rPr lang="ru-RU" dirty="0"/>
              <a:t>быстрее нововведение распространится в языке, тем быстрее оно появится в моделях перевода и языка. </a:t>
            </a:r>
            <a:endParaRPr lang="ru-RU" dirty="0" smtClean="0"/>
          </a:p>
          <a:p>
            <a:r>
              <a:rPr lang="ru-RU" b="1" dirty="0" smtClean="0"/>
              <a:t>Регулярное  обновление системы</a:t>
            </a:r>
            <a:r>
              <a:rPr lang="ru-RU" dirty="0" smtClean="0"/>
              <a:t>. </a:t>
            </a:r>
            <a:r>
              <a:rPr lang="ru-RU" dirty="0"/>
              <a:t>Каждое обновление сначала проходит проверку — используется метрика для статистических машинных переводов. Перевод специально подобранных текстов, полученный системой, сравнивается с эталонным. Если данные от вновь изученных документов ухудшили качество перевода, то они </a:t>
            </a:r>
            <a:r>
              <a:rPr lang="ru-RU" dirty="0" smtClean="0"/>
              <a:t>отбраковываются.</a:t>
            </a:r>
          </a:p>
        </p:txBody>
      </p:sp>
    </p:spTree>
    <p:extLst>
      <p:ext uri="{BB962C8B-B14F-4D97-AF65-F5344CB8AC3E}">
        <p14:creationId xmlns:p14="http://schemas.microsoft.com/office/powerpoint/2010/main" val="8892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Нейронный перевод (</a:t>
            </a:r>
            <a:r>
              <a:rPr lang="en-US" dirty="0" smtClean="0"/>
              <a:t>Neural Machine Translation N</a:t>
            </a:r>
            <a:r>
              <a:rPr lang="en-US" dirty="0"/>
              <a:t>M</a:t>
            </a:r>
            <a:r>
              <a:rPr lang="en-US" dirty="0" smtClean="0"/>
              <a:t>T)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Источник</a:t>
            </a:r>
            <a:r>
              <a:rPr lang="ru-RU" dirty="0"/>
              <a:t>: “</a:t>
            </a:r>
            <a:r>
              <a:rPr lang="en-US" dirty="0"/>
              <a:t>Sequence to Sequence Learning with Neural Networks”, </a:t>
            </a:r>
            <a:r>
              <a:rPr lang="en-US" dirty="0" err="1"/>
              <a:t>Ilya</a:t>
            </a:r>
            <a:r>
              <a:rPr lang="en-US" dirty="0"/>
              <a:t> </a:t>
            </a:r>
            <a:r>
              <a:rPr lang="en-US" dirty="0" err="1"/>
              <a:t>Sutskever</a:t>
            </a:r>
            <a:r>
              <a:rPr lang="en-US" dirty="0"/>
              <a:t>, </a:t>
            </a:r>
            <a:r>
              <a:rPr lang="en-US" dirty="0" err="1"/>
              <a:t>Oriol</a:t>
            </a:r>
            <a:r>
              <a:rPr lang="en-US" dirty="0"/>
              <a:t> </a:t>
            </a:r>
            <a:r>
              <a:rPr lang="en-US" dirty="0" err="1"/>
              <a:t>Vinyals</a:t>
            </a:r>
            <a:r>
              <a:rPr lang="en-US" dirty="0"/>
              <a:t>, </a:t>
            </a:r>
            <a:r>
              <a:rPr lang="en-US" dirty="0" err="1"/>
              <a:t>Quoc</a:t>
            </a:r>
            <a:r>
              <a:rPr lang="en-US" dirty="0"/>
              <a:t> V. Le, NIPS, 2014; “Neural Machine Translation by Jointly Learning to Align and Translate”, </a:t>
            </a:r>
            <a:r>
              <a:rPr lang="en-US" dirty="0" err="1"/>
              <a:t>Dzmitry</a:t>
            </a:r>
            <a:r>
              <a:rPr lang="en-US" dirty="0"/>
              <a:t> </a:t>
            </a:r>
            <a:r>
              <a:rPr lang="en-US" dirty="0" err="1"/>
              <a:t>Bahdanau</a:t>
            </a:r>
            <a:r>
              <a:rPr lang="en-US" dirty="0"/>
              <a:t>, </a:t>
            </a:r>
            <a:r>
              <a:rPr lang="en-US" dirty="0" err="1"/>
              <a:t>Kyunghyun</a:t>
            </a:r>
            <a:r>
              <a:rPr lang="en-US" dirty="0"/>
              <a:t> Cho, </a:t>
            </a:r>
            <a:r>
              <a:rPr lang="en-US" dirty="0" err="1"/>
              <a:t>Yoshua</a:t>
            </a:r>
            <a:r>
              <a:rPr lang="en-US" dirty="0"/>
              <a:t> </a:t>
            </a:r>
            <a:r>
              <a:rPr lang="en-US" dirty="0" err="1"/>
              <a:t>Bengio</a:t>
            </a:r>
            <a:r>
              <a:rPr lang="en-US" dirty="0"/>
              <a:t>, 2014.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7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нейронного перевода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Величина </a:t>
            </a:r>
            <a:r>
              <a:rPr lang="ru-RU" dirty="0"/>
              <a:t>угла определяется отношением длины дуги к </a:t>
            </a:r>
            <a:r>
              <a:rPr lang="ru-RU" dirty="0" smtClean="0"/>
              <a:t>радиусу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The </a:t>
            </a:r>
            <a:r>
              <a:rPr lang="en-US" i="1" dirty="0">
                <a:solidFill>
                  <a:schemeClr val="accent2"/>
                </a:solidFill>
              </a:rPr>
              <a:t>value </a:t>
            </a:r>
            <a:r>
              <a:rPr lang="en-US" i="1" dirty="0">
                <a:solidFill>
                  <a:schemeClr val="accent1"/>
                </a:solidFill>
              </a:rPr>
              <a:t>of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2"/>
                </a:solidFill>
              </a:rPr>
              <a:t>the</a:t>
            </a:r>
            <a:r>
              <a:rPr lang="en-US" i="1" dirty="0"/>
              <a:t> angle </a:t>
            </a:r>
            <a:r>
              <a:rPr lang="en-US" i="1" dirty="0">
                <a:solidFill>
                  <a:schemeClr val="accent1"/>
                </a:solidFill>
              </a:rPr>
              <a:t>is</a:t>
            </a:r>
            <a:r>
              <a:rPr lang="en-US" i="1" dirty="0"/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determined by </a:t>
            </a:r>
            <a:r>
              <a:rPr lang="en-US" i="1" dirty="0" smtClean="0">
                <a:solidFill>
                  <a:srgbClr val="FF0000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</a:rPr>
              <a:t>ratio of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2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</a:rPr>
              <a:t>length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2"/>
                </a:solidFill>
              </a:rPr>
              <a:t>of the arc </a:t>
            </a:r>
            <a:r>
              <a:rPr lang="en-US" i="1" dirty="0"/>
              <a:t>to </a:t>
            </a:r>
            <a:r>
              <a:rPr lang="en-US" i="1" dirty="0">
                <a:solidFill>
                  <a:schemeClr val="accent2"/>
                </a:solidFill>
              </a:rPr>
              <a:t>the</a:t>
            </a:r>
            <a:r>
              <a:rPr lang="en-US" i="1" dirty="0"/>
              <a:t> </a:t>
            </a:r>
            <a:r>
              <a:rPr lang="en-US" i="1" dirty="0" smtClean="0"/>
              <a:t>radius</a:t>
            </a:r>
            <a:endParaRPr lang="ru-RU" i="1" dirty="0"/>
          </a:p>
          <a:p>
            <a:r>
              <a:rPr lang="ru-RU" dirty="0" smtClean="0"/>
              <a:t>Международное </a:t>
            </a:r>
            <a:r>
              <a:rPr lang="ru-RU" dirty="0"/>
              <a:t>понимание является важным фактором в решении политических </a:t>
            </a:r>
            <a:r>
              <a:rPr lang="ru-RU" dirty="0" smtClean="0"/>
              <a:t>вопросов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accent1"/>
                </a:solidFill>
              </a:rPr>
              <a:t>International </a:t>
            </a:r>
            <a:r>
              <a:rPr lang="en-US" i="1" dirty="0">
                <a:solidFill>
                  <a:schemeClr val="accent1"/>
                </a:solidFill>
              </a:rPr>
              <a:t>understanding </a:t>
            </a:r>
            <a:r>
              <a:rPr lang="en-US" i="1" dirty="0">
                <a:solidFill>
                  <a:srgbClr val="FF0000"/>
                </a:solidFill>
              </a:rPr>
              <a:t>is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1"/>
                </a:solidFill>
              </a:rPr>
              <a:t>an important factor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2"/>
                </a:solidFill>
              </a:rPr>
              <a:t>in solving </a:t>
            </a:r>
            <a:r>
              <a:rPr lang="en-US" i="1" dirty="0">
                <a:solidFill>
                  <a:schemeClr val="accent1"/>
                </a:solidFill>
              </a:rPr>
              <a:t>political</a:t>
            </a:r>
            <a:r>
              <a:rPr lang="en-US" i="1" dirty="0"/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issues</a:t>
            </a:r>
            <a:endParaRPr lang="ru-RU" i="1" dirty="0" smtClean="0">
              <a:solidFill>
                <a:schemeClr val="accent2"/>
              </a:solidFill>
            </a:endParaRPr>
          </a:p>
          <a:p>
            <a:r>
              <a:rPr lang="ru-RU" dirty="0" smtClean="0"/>
              <a:t>Джорджтаунский </a:t>
            </a:r>
            <a:r>
              <a:rPr lang="ru-RU" dirty="0"/>
              <a:t>эксперимент занимает почётное место в истории машинного </a:t>
            </a:r>
            <a:r>
              <a:rPr lang="ru-RU" dirty="0" smtClean="0"/>
              <a:t>перевода 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FF0000"/>
                </a:solidFill>
              </a:rPr>
              <a:t>Georgetown </a:t>
            </a:r>
            <a:r>
              <a:rPr lang="en-US" i="1" dirty="0">
                <a:solidFill>
                  <a:srgbClr val="FF0000"/>
                </a:solidFill>
              </a:rPr>
              <a:t>experiment </a:t>
            </a:r>
            <a:r>
              <a:rPr lang="en-US" i="1" dirty="0">
                <a:solidFill>
                  <a:schemeClr val="accent2"/>
                </a:solidFill>
              </a:rPr>
              <a:t>takes an honorable </a:t>
            </a:r>
            <a:r>
              <a:rPr lang="en-US" i="1" dirty="0">
                <a:solidFill>
                  <a:srgbClr val="FF0000"/>
                </a:solidFill>
              </a:rPr>
              <a:t>place in the history of machine translation</a:t>
            </a:r>
            <a:r>
              <a:rPr lang="en-US" i="1" dirty="0" smtClean="0">
                <a:solidFill>
                  <a:srgbClr val="FF0000"/>
                </a:solidFill>
              </a:rPr>
              <a:t>”</a:t>
            </a:r>
            <a:endParaRPr lang="ru-RU" i="1" dirty="0" smtClean="0">
              <a:solidFill>
                <a:srgbClr val="FF00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2600" dirty="0">
                <a:solidFill>
                  <a:schemeClr val="accent1"/>
                </a:solidFill>
              </a:rPr>
              <a:t>так же, как в правиловом </a:t>
            </a:r>
            <a:r>
              <a:rPr lang="ru-RU" sz="2600" dirty="0" smtClean="0">
                <a:solidFill>
                  <a:schemeClr val="accent1"/>
                </a:solidFill>
              </a:rPr>
              <a:t>переводе</a:t>
            </a:r>
          </a:p>
          <a:p>
            <a:pPr>
              <a:buFont typeface="Courier New" pitchFamily="49" charset="0"/>
              <a:buChar char="o"/>
            </a:pPr>
            <a:r>
              <a:rPr lang="ru-RU" sz="2600" dirty="0" smtClean="0">
                <a:solidFill>
                  <a:srgbClr val="FF0000"/>
                </a:solidFill>
              </a:rPr>
              <a:t>так </a:t>
            </a:r>
            <a:r>
              <a:rPr lang="ru-RU" sz="2600" dirty="0">
                <a:solidFill>
                  <a:srgbClr val="FF0000"/>
                </a:solidFill>
              </a:rPr>
              <a:t>же, как в статистическом переводе </a:t>
            </a:r>
            <a:endParaRPr lang="ru-RU" sz="2600" dirty="0" smtClean="0">
              <a:solidFill>
                <a:srgbClr val="FF00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2600" dirty="0" smtClean="0">
                <a:solidFill>
                  <a:schemeClr val="accent2"/>
                </a:solidFill>
              </a:rPr>
              <a:t>изменилось </a:t>
            </a:r>
            <a:r>
              <a:rPr lang="ru-RU" sz="2600" dirty="0">
                <a:solidFill>
                  <a:schemeClr val="accent2"/>
                </a:solidFill>
              </a:rPr>
              <a:t>при нейросетевом подходе</a:t>
            </a:r>
            <a:endParaRPr lang="ru-RU" sz="26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Нейронный перевод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Достоинства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более </a:t>
            </a:r>
            <a:r>
              <a:rPr lang="ru-RU" dirty="0">
                <a:latin typeface="Arial" pitchFamily="34" charset="0"/>
                <a:cs typeface="Arial" pitchFamily="34" charset="0"/>
              </a:rPr>
              <a:t>высокое качество перевода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способность </a:t>
            </a:r>
            <a:r>
              <a:rPr lang="ru-RU" dirty="0">
                <a:latin typeface="Arial" pitchFamily="34" charset="0"/>
                <a:cs typeface="Arial" pitchFamily="34" charset="0"/>
              </a:rPr>
              <a:t>к переформулировкам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Недостатки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требует </a:t>
            </a:r>
            <a:r>
              <a:rPr lang="ru-RU" dirty="0">
                <a:latin typeface="Arial" pitchFamily="34" charset="0"/>
                <a:cs typeface="Arial" pitchFamily="34" charset="0"/>
              </a:rPr>
              <a:t>больших вычислительных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мощностей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ачество </a:t>
            </a:r>
            <a:r>
              <a:rPr lang="ru-RU" dirty="0">
                <a:latin typeface="Arial" pitchFamily="34" charset="0"/>
                <a:cs typeface="Arial" pitchFamily="34" charset="0"/>
              </a:rPr>
              <a:t>по-прежнему сильно зависит от обучающих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42352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Гибридный машинный перевод (</a:t>
            </a:r>
            <a:r>
              <a:rPr lang="en-US" dirty="0" smtClean="0"/>
              <a:t>HMT)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т</a:t>
            </a:r>
            <a:r>
              <a:rPr lang="ru-RU" dirty="0" smtClean="0"/>
              <a:t>ехнология, основанная на совмещении нескольких подходов к машинному переводу, например, </a:t>
            </a:r>
            <a:r>
              <a:rPr lang="en-US" dirty="0" smtClean="0"/>
              <a:t>RBMT, SMT </a:t>
            </a:r>
            <a:r>
              <a:rPr lang="ru-RU" dirty="0" smtClean="0"/>
              <a:t>и</a:t>
            </a:r>
            <a:r>
              <a:rPr lang="en-US" dirty="0" smtClean="0"/>
              <a:t> NMT</a:t>
            </a:r>
            <a:endParaRPr lang="ru-RU" dirty="0" smtClean="0"/>
          </a:p>
          <a:p>
            <a:r>
              <a:rPr lang="ru-RU" dirty="0" smtClean="0"/>
              <a:t>предполагает </a:t>
            </a:r>
            <a:r>
              <a:rPr lang="ru-RU" dirty="0"/>
              <a:t>использование статистических методов для построения словарных баз автоматическим путём на основе параллельных корпусов, формирования нескольких возможных переводов как на лексическом уровне, так и на уровне синтаксической структуры предложения выходного языка, применения постредактирования в автоматическом режиме и выбор лучшего (наиболее вероятного) перевода из возможных на основе языковой модели, построенной по определенному корпусу выходного </a:t>
            </a:r>
            <a:r>
              <a:rPr lang="ru-RU" dirty="0" smtClean="0"/>
              <a:t>языка</a:t>
            </a:r>
          </a:p>
          <a:p>
            <a:r>
              <a:rPr lang="ru-RU" dirty="0" smtClean="0"/>
              <a:t>Совмещение несовместимых методов МП, например </a:t>
            </a:r>
            <a:r>
              <a:rPr lang="en-US" dirty="0" smtClean="0"/>
              <a:t>RBMT </a:t>
            </a:r>
            <a:r>
              <a:rPr lang="ru-RU" dirty="0" smtClean="0"/>
              <a:t> и </a:t>
            </a:r>
            <a:r>
              <a:rPr lang="en-US" dirty="0" smtClean="0"/>
              <a:t>SMT, </a:t>
            </a:r>
            <a:r>
              <a:rPr lang="ru-RU" dirty="0" smtClean="0"/>
              <a:t> позволяет программе вместо </a:t>
            </a:r>
            <a:r>
              <a:rPr lang="ru-RU" dirty="0"/>
              <a:t>одного варианта перевода </a:t>
            </a:r>
            <a:r>
              <a:rPr lang="ru-RU" dirty="0" smtClean="0"/>
              <a:t>порождать </a:t>
            </a:r>
            <a:r>
              <a:rPr lang="ru-RU" dirty="0"/>
              <a:t>множество </a:t>
            </a:r>
            <a:r>
              <a:rPr lang="ru-RU" dirty="0" smtClean="0"/>
              <a:t>переводов, далее </a:t>
            </a:r>
            <a:r>
              <a:rPr lang="ru-RU" dirty="0"/>
              <a:t>вероятностная модель языка позволяет выбрать самый вероятный из предложенных вариантов.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231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Автоматический перевод устной речи (</a:t>
            </a:r>
            <a:r>
              <a:rPr lang="en-US" dirty="0" smtClean="0"/>
              <a:t>Speech-to-Speech Real Time Translation)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м</a:t>
            </a:r>
            <a:r>
              <a:rPr lang="ru-RU" b="1" dirty="0" smtClean="0"/>
              <a:t>оментальный машинный перевод речи с одного естественного языка на другой с помощью специальных программных и технических средств</a:t>
            </a:r>
          </a:p>
          <a:p>
            <a:r>
              <a:rPr lang="ru-RU" b="1" dirty="0" smtClean="0"/>
              <a:t>2012 г</a:t>
            </a:r>
            <a:r>
              <a:rPr lang="ru-RU" dirty="0" smtClean="0"/>
              <a:t>. – </a:t>
            </a:r>
            <a:r>
              <a:rPr lang="ru-RU" dirty="0"/>
              <a:t>в Технологическом институте г. Карлсруэ (Германия</a:t>
            </a:r>
            <a:r>
              <a:rPr lang="ru-RU" dirty="0" smtClean="0"/>
              <a:t>) создана программа для автоматического синхронного перевода. Устройство переводит лекции преподавателей института с немецкого на английский и воспроизводит перевод в виде субтитров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1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МП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Инструментарий для упрощения и ускорения процесса перевода</a:t>
            </a:r>
          </a:p>
          <a:p>
            <a:r>
              <a:rPr lang="ru-RU" dirty="0" smtClean="0"/>
              <a:t>Средство для понимания текста на чужом языке и обучения</a:t>
            </a:r>
          </a:p>
          <a:p>
            <a:r>
              <a:rPr lang="ru-RU" dirty="0" smtClean="0"/>
              <a:t>Необходимость оптимизации исходного текста для получения лучшего результата</a:t>
            </a:r>
          </a:p>
          <a:p>
            <a:r>
              <a:rPr lang="ru-RU" dirty="0" smtClean="0"/>
              <a:t>Невозможность 100% замены человека-переводчика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автоматизированного перевода</a:t>
            </a:r>
            <a:endParaRPr lang="ru-R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814330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00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История развития машинного перевода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Системы машинного перевода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Автоматизированный перевод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6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Машинный перевод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 постредактированием</a:t>
            </a:r>
            <a:r>
              <a:rPr lang="ru-RU" dirty="0" smtClean="0"/>
              <a:t>: исходный текст перерабатывается машиной, а человек-редактор исправляет текст</a:t>
            </a:r>
          </a:p>
          <a:p>
            <a:r>
              <a:rPr lang="ru-RU" b="1" dirty="0"/>
              <a:t>с</a:t>
            </a:r>
            <a:r>
              <a:rPr lang="ru-RU" b="1" dirty="0" smtClean="0"/>
              <a:t> предрадикторанием: </a:t>
            </a:r>
            <a:r>
              <a:rPr lang="ru-RU" dirty="0" smtClean="0"/>
              <a:t>человек приспосабливает текст к обработке машиной (устраняет возможные неоднозначные прочтения, упрощает и размечает текст), после чего начинается программная обработка</a:t>
            </a:r>
          </a:p>
          <a:p>
            <a:r>
              <a:rPr lang="ru-RU" b="1" dirty="0"/>
              <a:t>с</a:t>
            </a:r>
            <a:r>
              <a:rPr lang="ru-RU" b="1" dirty="0" smtClean="0"/>
              <a:t> интерредактированием: </a:t>
            </a:r>
            <a:r>
              <a:rPr lang="ru-RU" dirty="0" smtClean="0"/>
              <a:t>человек вмешивается в работу системы перевода, разрешая трудные задани</a:t>
            </a:r>
          </a:p>
          <a:p>
            <a:r>
              <a:rPr lang="ru-RU" b="1" dirty="0"/>
              <a:t>с</a:t>
            </a:r>
            <a:r>
              <a:rPr lang="ru-RU" b="1" dirty="0" smtClean="0"/>
              <a:t>мешаные системы: </a:t>
            </a:r>
            <a:r>
              <a:rPr lang="ru-RU" dirty="0" smtClean="0"/>
              <a:t>(например, одновременно с пред – и постредактированием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05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677293"/>
              </p:ext>
            </p:extLst>
          </p:nvPr>
        </p:nvGraphicFramePr>
        <p:xfrm>
          <a:off x="522514" y="0"/>
          <a:ext cx="11412187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4187">
                  <a:extLst>
                    <a:ext uri="{9D8B030D-6E8A-4147-A177-3AD203B41FA5}">
                      <a16:colId xmlns="" xmlns:a16="http://schemas.microsoft.com/office/drawing/2014/main" val="3410182864"/>
                    </a:ext>
                  </a:extLst>
                </a:gridCol>
                <a:gridCol w="3889178">
                  <a:extLst>
                    <a:ext uri="{9D8B030D-6E8A-4147-A177-3AD203B41FA5}">
                      <a16:colId xmlns="" xmlns:a16="http://schemas.microsoft.com/office/drawing/2014/main" val="556873975"/>
                    </a:ext>
                  </a:extLst>
                </a:gridCol>
                <a:gridCol w="3908822">
                  <a:extLst>
                    <a:ext uri="{9D8B030D-6E8A-4147-A177-3AD203B41FA5}">
                      <a16:colId xmlns="" xmlns:a16="http://schemas.microsoft.com/office/drawing/2014/main" val="696160514"/>
                    </a:ext>
                  </a:extLst>
                </a:gridCol>
              </a:tblGrid>
              <a:tr h="221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Решение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53211" marB="532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Сильные стороны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53211" marB="532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Слабые стороны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53211" marB="53211"/>
                </a:tc>
                <a:extLst>
                  <a:ext uri="{0D108BD9-81ED-4DB2-BD59-A6C34878D82A}">
                    <a16:rowId xmlns="" xmlns:a16="http://schemas.microsoft.com/office/drawing/2014/main" val="2905852799"/>
                  </a:ext>
                </a:extLst>
              </a:tr>
              <a:tr h="3318326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Translation Memory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45609" marB="45609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ts val="165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400" dirty="0" smtClean="0">
                          <a:effectLst/>
                        </a:rPr>
                        <a:t>Повторное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0" indent="0">
                        <a:lnSpc>
                          <a:spcPts val="165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effectLst/>
                        </a:rPr>
                        <a:t>использование </a:t>
                      </a:r>
                      <a:r>
                        <a:rPr lang="ru-RU" sz="2400" dirty="0">
                          <a:effectLst/>
                        </a:rPr>
                        <a:t>ранее сделанных переводов</a:t>
                      </a:r>
                      <a:r>
                        <a:rPr lang="ru-RU" sz="2400" dirty="0" smtClean="0">
                          <a:effectLst/>
                        </a:rPr>
                        <a:t>.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457200" indent="-457200">
                        <a:lnSpc>
                          <a:spcPts val="165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2. Постредактирование требуется в минимальном объеме.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45609" marB="45609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65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effectLst/>
                        </a:rPr>
                        <a:t>1.Требуется предварительное </a:t>
                      </a:r>
                      <a:r>
                        <a:rPr lang="ru-RU" sz="2400" dirty="0">
                          <a:effectLst/>
                        </a:rPr>
                        <a:t>наполнение баз</a:t>
                      </a:r>
                      <a:r>
                        <a:rPr lang="ru-RU" sz="2400" dirty="0" smtClean="0">
                          <a:effectLst/>
                        </a:rPr>
                        <a:t>.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457200" indent="-457200">
                        <a:lnSpc>
                          <a:spcPts val="165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2. Повторное использование зависит от похожести переводимого контента и баз ТМ; перевод нового контента невозможен.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45609" marB="45609"/>
                </a:tc>
                <a:extLst>
                  <a:ext uri="{0D108BD9-81ED-4DB2-BD59-A6C34878D82A}">
                    <a16:rowId xmlns="" xmlns:a16="http://schemas.microsoft.com/office/drawing/2014/main" val="1138354073"/>
                  </a:ext>
                </a:extLst>
              </a:tr>
              <a:tr h="3318326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Машинный перевод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45609" marB="45609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ts val="165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400" dirty="0" smtClean="0">
                          <a:effectLst/>
                        </a:rPr>
                        <a:t>Может </a:t>
                      </a:r>
                      <a:r>
                        <a:rPr lang="ru-RU" sz="2400" dirty="0">
                          <a:effectLst/>
                        </a:rPr>
                        <a:t>использоваться на новом контенте</a:t>
                      </a:r>
                      <a:r>
                        <a:rPr lang="ru-RU" sz="2400" dirty="0" smtClean="0">
                          <a:effectLst/>
                        </a:rPr>
                        <a:t>.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457200" indent="-457200">
                        <a:lnSpc>
                          <a:spcPts val="165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2. Высокая скорость.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45609" marB="45609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ts val="165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400" dirty="0" smtClean="0">
                          <a:effectLst/>
                        </a:rPr>
                        <a:t>Для высокой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0" indent="0">
                        <a:lnSpc>
                          <a:spcPts val="165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400" dirty="0" smtClean="0">
                          <a:effectLst/>
                        </a:rPr>
                        <a:t>эффективности </a:t>
                      </a:r>
                      <a:r>
                        <a:rPr lang="ru-RU" sz="2400" dirty="0">
                          <a:effectLst/>
                        </a:rPr>
                        <a:t>(малый объем постредактирования) требуется предварительная настройка</a:t>
                      </a:r>
                      <a:r>
                        <a:rPr lang="ru-RU" sz="2400" dirty="0" smtClean="0">
                          <a:effectLst/>
                        </a:rPr>
                        <a:t>.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457200" indent="-457200">
                        <a:lnSpc>
                          <a:spcPts val="165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2400" dirty="0">
                        <a:effectLst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2. Качество перевода и настройка зависит от качества исходного текста.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45609" marB="45609"/>
                </a:tc>
                <a:extLst>
                  <a:ext uri="{0D108BD9-81ED-4DB2-BD59-A6C34878D82A}">
                    <a16:rowId xmlns="" xmlns:a16="http://schemas.microsoft.com/office/drawing/2014/main" val="2966922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0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Объем постредактирования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374843"/>
              </p:ext>
            </p:extLst>
          </p:nvPr>
        </p:nvGraphicFramePr>
        <p:xfrm>
          <a:off x="400594" y="1296785"/>
          <a:ext cx="11105265" cy="5255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6036"/>
                <a:gridCol w="2776036"/>
                <a:gridCol w="2776036"/>
                <a:gridCol w="2777157"/>
              </a:tblGrid>
              <a:tr h="1722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Исходный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текст</a:t>
                      </a:r>
                      <a:r>
                        <a:rPr lang="en-US" sz="1600" dirty="0">
                          <a:effectLst/>
                        </a:rPr>
                        <a:t>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Машинный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перевод</a:t>
                      </a:r>
                      <a:r>
                        <a:rPr lang="en-US" sz="1600" dirty="0">
                          <a:effectLst/>
                        </a:rPr>
                        <a:t>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Перевод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переводчика</a:t>
                      </a:r>
                      <a:r>
                        <a:rPr lang="en-US" sz="1100" dirty="0">
                          <a:effectLst/>
                        </a:rPr>
                        <a:t>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Комментарий</a:t>
                      </a:r>
                      <a:r>
                        <a:rPr lang="en-US" sz="1600" dirty="0">
                          <a:effectLst/>
                        </a:rPr>
                        <a:t>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3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 this end, final analysis results are not quite obvious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 этой целью </a:t>
                      </a:r>
                      <a:r>
                        <a:rPr lang="ru-RU" sz="1600" dirty="0" smtClean="0">
                          <a:effectLst/>
                        </a:rPr>
                        <a:t>окончательные </a:t>
                      </a:r>
                      <a:r>
                        <a:rPr lang="ru-RU" sz="1600" dirty="0">
                          <a:effectLst/>
                        </a:rPr>
                        <a:t>результаты анализа не совсем очевидны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Заключение, полученное в результате анализа, не дало окончательного </a:t>
                      </a:r>
                      <a:r>
                        <a:rPr lang="ru-RU" sz="1600" dirty="0" smtClean="0">
                          <a:effectLst/>
                        </a:rPr>
                        <a:t>ответа </a:t>
                      </a:r>
                      <a:r>
                        <a:rPr lang="ru-RU" sz="1600" dirty="0">
                          <a:effectLst/>
                        </a:rPr>
                        <a:t>на этот вопрос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</a:t>
                      </a:r>
                      <a:r>
                        <a:rPr lang="ru-RU" sz="1600" dirty="0">
                          <a:effectLst/>
                        </a:rPr>
                        <a:t>При этом в </a:t>
                      </a:r>
                      <a:r>
                        <a:rPr lang="ru-RU" sz="1600" dirty="0" smtClean="0">
                          <a:effectLst/>
                        </a:rPr>
                        <a:t>глоссарии</a:t>
                      </a:r>
                      <a:r>
                        <a:rPr lang="ru-RU" sz="1600" dirty="0">
                          <a:effectLst/>
                        </a:rPr>
                        <a:t>: </a:t>
                      </a:r>
                      <a:r>
                        <a:rPr lang="en-US" sz="1600" dirty="0">
                          <a:effectLst/>
                        </a:rPr>
                        <a:t>analysis results</a:t>
                      </a:r>
                      <a:r>
                        <a:rPr lang="ru-RU" sz="1600" dirty="0">
                          <a:effectLst/>
                        </a:rPr>
                        <a:t> = результаты анализа) Объем постредакти- рования </a:t>
                      </a:r>
                      <a:r>
                        <a:rPr lang="ru-RU" sz="1600" dirty="0" smtClean="0">
                          <a:effectLst/>
                        </a:rPr>
                        <a:t>предложения</a:t>
                      </a:r>
                      <a:r>
                        <a:rPr lang="ru-RU" sz="1600" dirty="0">
                          <a:effectLst/>
                        </a:rPr>
                        <a:t>: 100 %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1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 this end, final analysis results are not quite obvious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 этой целью </a:t>
                      </a:r>
                      <a:r>
                        <a:rPr lang="ru-RU" sz="1600" dirty="0" smtClean="0">
                          <a:effectLst/>
                        </a:rPr>
                        <a:t>окончательные </a:t>
                      </a:r>
                      <a:r>
                        <a:rPr lang="ru-RU" sz="1600" dirty="0">
                          <a:effectLst/>
                        </a:rPr>
                        <a:t>результаты анализа не совсем очевидны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Окончательные </a:t>
                      </a:r>
                      <a:r>
                        <a:rPr lang="ru-RU" sz="1600" dirty="0" smtClean="0">
                          <a:effectLst/>
                        </a:rPr>
                        <a:t>результаты </a:t>
                      </a:r>
                      <a:r>
                        <a:rPr lang="ru-RU" sz="1600" dirty="0">
                          <a:effectLst/>
                        </a:rPr>
                        <a:t>анализа, тем не </a:t>
                      </a:r>
                      <a:r>
                        <a:rPr lang="ru-RU" sz="1600" dirty="0" smtClean="0">
                          <a:effectLst/>
                        </a:rPr>
                        <a:t>менее</a:t>
                      </a:r>
                      <a:r>
                        <a:rPr lang="ru-RU" sz="1600" dirty="0">
                          <a:effectLst/>
                        </a:rPr>
                        <a:t>, не дали ответа на этот вопрос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</a:t>
                      </a:r>
                      <a:r>
                        <a:rPr lang="ru-RU" sz="1600" dirty="0">
                          <a:effectLst/>
                        </a:rPr>
                        <a:t>При этом в </a:t>
                      </a:r>
                      <a:r>
                        <a:rPr lang="ru-RU" sz="1600" dirty="0" smtClean="0">
                          <a:effectLst/>
                        </a:rPr>
                        <a:t>глоссарии</a:t>
                      </a:r>
                      <a:r>
                        <a:rPr lang="ru-RU" sz="1600" dirty="0">
                          <a:effectLst/>
                        </a:rPr>
                        <a:t>: </a:t>
                      </a:r>
                      <a:r>
                        <a:rPr lang="en-US" sz="1600" dirty="0">
                          <a:effectLst/>
                        </a:rPr>
                        <a:t>analysis results</a:t>
                      </a:r>
                      <a:r>
                        <a:rPr lang="ru-RU" sz="1600" dirty="0">
                          <a:effectLst/>
                        </a:rPr>
                        <a:t> = результаты анализа) Объем постредакти- рования </a:t>
                      </a:r>
                      <a:r>
                        <a:rPr lang="ru-RU" sz="1600" dirty="0" smtClean="0">
                          <a:effectLst/>
                        </a:rPr>
                        <a:t>предложения</a:t>
                      </a:r>
                      <a:r>
                        <a:rPr lang="ru-RU" sz="1600" dirty="0">
                          <a:effectLst/>
                        </a:rPr>
                        <a:t>: 82 %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9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2" y="1264920"/>
            <a:ext cx="3264946" cy="214884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2" y="381000"/>
            <a:ext cx="3624850" cy="697655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80" y="1264919"/>
            <a:ext cx="3451419" cy="1688433"/>
          </a:xfrm>
          <a:prstGeom prst="rect">
            <a:avLst/>
          </a:prstGeom>
        </p:spPr>
      </p:pic>
      <p:sp>
        <p:nvSpPr>
          <p:cNvPr id="3" name="AutoShape 2" descr="Купить Yandex.Переводчик — Microsoft Store (ru-RU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Яндекс.Переводчик объединил статистический перевод с нейросетью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Яндекс — Википед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04360" y="518160"/>
            <a:ext cx="284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Я</a:t>
            </a:r>
            <a:r>
              <a:rPr lang="ru-RU" b="1" dirty="0" smtClean="0"/>
              <a:t>ндекс</a:t>
            </a:r>
            <a:r>
              <a:rPr lang="ru-RU" dirty="0" smtClean="0"/>
              <a:t> Переводчик</a:t>
            </a:r>
            <a:endParaRPr lang="ru-RU" dirty="0"/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3" y="4465321"/>
            <a:ext cx="2518536" cy="134112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45" y="4343400"/>
            <a:ext cx="2703625" cy="199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40" y="932939"/>
            <a:ext cx="3566160" cy="239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44840" y="46513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SDL </a:t>
            </a:r>
            <a:r>
              <a:rPr lang="en-US" dirty="0" err="1" smtClean="0">
                <a:latin typeface="Cambria" pitchFamily="18" charset="0"/>
              </a:rPr>
              <a:t>Trados</a:t>
            </a:r>
            <a:r>
              <a:rPr lang="en-US" dirty="0" smtClean="0">
                <a:latin typeface="Cambria" pitchFamily="18" charset="0"/>
              </a:rPr>
              <a:t> Studio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0368" y="3735586"/>
            <a:ext cx="2202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rgbClr val="00B0F0"/>
                </a:solidFill>
              </a:rPr>
              <a:t>g</a:t>
            </a:r>
            <a:r>
              <a:rPr lang="en-US" dirty="0" smtClean="0">
                <a:solidFill>
                  <a:srgbClr val="00B05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e </a:t>
            </a:r>
            <a:r>
              <a:rPr lang="ru-RU" dirty="0" smtClean="0">
                <a:solidFill>
                  <a:srgbClr val="FF0000"/>
                </a:solidFill>
              </a:rPr>
              <a:t>Переводчик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830" y="3655814"/>
            <a:ext cx="213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ABBY </a:t>
            </a:r>
            <a:r>
              <a:rPr lang="en-US" b="1" dirty="0" err="1" smtClean="0"/>
              <a:t>SmartCAT</a:t>
            </a:r>
            <a:endParaRPr lang="ru-RU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25" y="4465321"/>
            <a:ext cx="2656840" cy="199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551125" y="3903226"/>
            <a:ext cx="203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B0F0"/>
                </a:solidFill>
                <a:latin typeface="Cambria" pitchFamily="18" charset="0"/>
              </a:rPr>
              <a:t>Reverso</a:t>
            </a:r>
            <a:r>
              <a:rPr lang="en-US" b="1" i="1" dirty="0" smtClean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Cambria" pitchFamily="18" charset="0"/>
              </a:rPr>
              <a:t>Context</a:t>
            </a:r>
            <a:endParaRPr lang="ru-RU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07965" y="3703320"/>
            <a:ext cx="2603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b="1" dirty="0">
                <a:latin typeface="Cambria" pitchFamily="18" charset="0"/>
              </a:rPr>
              <a:t>Déjà Vu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9643" y="4072652"/>
            <a:ext cx="2779078" cy="208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Tanya\Pictures\Skype Translato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29" y="2829925"/>
            <a:ext cx="1737622" cy="89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82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Качество </a:t>
            </a:r>
            <a:r>
              <a:rPr lang="ru-RU" dirty="0" smtClean="0"/>
              <a:t>машинного перевода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оценивается </a:t>
            </a:r>
            <a:r>
              <a:rPr lang="ru-RU" dirty="0"/>
              <a:t>с </a:t>
            </a:r>
            <a:r>
              <a:rPr lang="ru-RU" dirty="0" smtClean="0"/>
              <a:t>помощью </a:t>
            </a:r>
            <a:r>
              <a:rPr lang="ru-RU" dirty="0"/>
              <a:t>сравнения переводов </a:t>
            </a:r>
            <a:r>
              <a:rPr lang="ru-RU" dirty="0" smtClean="0"/>
              <a:t>системы </a:t>
            </a:r>
            <a:r>
              <a:rPr lang="ru-RU" dirty="0"/>
              <a:t>с </a:t>
            </a:r>
            <a:r>
              <a:rPr lang="ru-RU" dirty="0" smtClean="0"/>
              <a:t>эталонными по ручным метрикам качества: </a:t>
            </a:r>
            <a:endParaRPr lang="en-US" dirty="0" smtClean="0"/>
          </a:p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А</a:t>
            </a:r>
            <a:r>
              <a:rPr lang="ru-RU" dirty="0" smtClean="0"/>
              <a:t>- </a:t>
            </a:r>
            <a:r>
              <a:rPr lang="en-US" dirty="0" smtClean="0"/>
              <a:t>adequacy (</a:t>
            </a:r>
            <a:r>
              <a:rPr lang="ru-RU" dirty="0" smtClean="0"/>
              <a:t>адекватность, соответствие),</a:t>
            </a:r>
            <a:r>
              <a:rPr lang="en-US" dirty="0" smtClean="0"/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</a:t>
            </a:r>
            <a:r>
              <a:rPr lang="ru-RU" dirty="0" smtClean="0"/>
              <a:t>- </a:t>
            </a:r>
            <a:r>
              <a:rPr lang="en-US" dirty="0" smtClean="0"/>
              <a:t>frequency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    (частотность</a:t>
            </a:r>
            <a:r>
              <a:rPr lang="en-US" dirty="0" smtClean="0"/>
              <a:t>,</a:t>
            </a:r>
            <a:r>
              <a:rPr lang="ru-RU" dirty="0" smtClean="0"/>
              <a:t> словоупотребительность)</a:t>
            </a:r>
          </a:p>
          <a:p>
            <a:pPr marL="0" indent="0">
              <a:buNone/>
            </a:pPr>
            <a:r>
              <a:rPr lang="ru-RU" smtClean="0"/>
              <a:t>                             </a:t>
            </a:r>
            <a:r>
              <a:rPr lang="en-US" smtClean="0"/>
              <a:t>E.g</a:t>
            </a:r>
            <a:r>
              <a:rPr lang="en-US" dirty="0" smtClean="0">
                <a:solidFill>
                  <a:srgbClr val="00B0F0"/>
                </a:solidFill>
              </a:rPr>
              <a:t>.   ‘To </a:t>
            </a:r>
            <a:r>
              <a:rPr lang="en-US" dirty="0">
                <a:solidFill>
                  <a:srgbClr val="00B0F0"/>
                </a:solidFill>
              </a:rPr>
              <a:t>carry out devoted </a:t>
            </a:r>
            <a:r>
              <a:rPr lang="en-US" dirty="0" smtClean="0">
                <a:solidFill>
                  <a:srgbClr val="00B0F0"/>
                </a:solidFill>
              </a:rPr>
              <a:t>service’</a:t>
            </a:r>
          </a:p>
          <a:p>
            <a:pPr lvl="1">
              <a:buFont typeface="Wingdings" pitchFamily="2" charset="2"/>
              <a:buChar char="ü"/>
            </a:pPr>
            <a:r>
              <a:rPr lang="ru-RU" sz="3000" dirty="0"/>
              <a:t>«Нести преданное служение</a:t>
            </a:r>
            <a:r>
              <a:rPr lang="ru-RU" sz="3000" dirty="0" smtClean="0"/>
              <a:t>»</a:t>
            </a:r>
            <a:r>
              <a:rPr lang="en-US" sz="3000" dirty="0" smtClean="0"/>
              <a:t> 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endParaRPr lang="en-US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>
              <a:buFont typeface="Wingdings" pitchFamily="2" charset="2"/>
              <a:buChar char="ü"/>
            </a:pPr>
            <a:r>
              <a:rPr lang="en-US" sz="3000" dirty="0" smtClean="0"/>
              <a:t> </a:t>
            </a:r>
            <a:r>
              <a:rPr lang="ru-RU" sz="3000" dirty="0" smtClean="0"/>
              <a:t>«Проводить </a:t>
            </a:r>
            <a:r>
              <a:rPr lang="ru-RU" sz="3000" dirty="0"/>
              <a:t>молитвенную церемонию</a:t>
            </a:r>
            <a:r>
              <a:rPr lang="ru-RU" sz="3000" dirty="0" smtClean="0"/>
              <a:t>»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</a:t>
            </a:r>
            <a:endParaRPr lang="en-US" sz="3000" dirty="0" smtClean="0"/>
          </a:p>
          <a:p>
            <a:pPr lvl="1">
              <a:buFont typeface="Wingdings" pitchFamily="2" charset="2"/>
              <a:buChar char="ü"/>
            </a:pPr>
            <a:r>
              <a:rPr lang="ru-RU" sz="3000" dirty="0"/>
              <a:t>  «Преданно служить</a:t>
            </a:r>
            <a:r>
              <a:rPr lang="ru-RU" sz="3000" dirty="0" smtClean="0"/>
              <a:t>»</a:t>
            </a:r>
            <a:r>
              <a:rPr lang="en-US" sz="3000" dirty="0" smtClean="0"/>
              <a:t> 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+ F</a:t>
            </a:r>
            <a:endParaRPr lang="ru-RU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ü"/>
            </a:pP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7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98438"/>
            <a:ext cx="10972800" cy="1143000"/>
          </a:xfrm>
        </p:spPr>
        <p:txBody>
          <a:bodyPr/>
          <a:lstStyle/>
          <a:p>
            <a:r>
              <a:rPr lang="ru-RU" dirty="0"/>
              <a:t>Как </a:t>
            </a:r>
            <a:r>
              <a:rPr lang="ru-RU" dirty="0" smtClean="0"/>
              <a:t>МП </a:t>
            </a:r>
            <a:r>
              <a:rPr lang="ru-RU" dirty="0"/>
              <a:t>помогает ручному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89757521"/>
              </p:ext>
            </p:extLst>
          </p:nvPr>
        </p:nvGraphicFramePr>
        <p:xfrm>
          <a:off x="0" y="1188720"/>
          <a:ext cx="12085320" cy="566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29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Машинный перевод или профессиональный переводчик?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Профессиональный переводчик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высокое качество перевода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фантазия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и чувство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прекрасного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понимание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контекста </a:t>
            </a:r>
          </a:p>
          <a:p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just"/>
            <a:r>
              <a:rPr lang="ru-RU" dirty="0" smtClean="0"/>
              <a:t>Машинный перевод</a:t>
            </a:r>
            <a:endParaRPr lang="ru-R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Скорость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Стоимость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Доступность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Выносливость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4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МП и профессионального переводчика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Профессиональный переводчик</a:t>
            </a:r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Юридические документы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Художестенная литература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Рекламные тексты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Машинный перевод</a:t>
            </a:r>
            <a:endParaRPr lang="ru-R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Личная переписка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Перевод в путешествиях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Серфинг в Интернете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9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Особенности применения МП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МП хорошо справляется с текстами, </a:t>
            </a:r>
            <a:r>
              <a:rPr lang="ru-RU" dirty="0" smtClean="0"/>
              <a:t>принадлежащими </a:t>
            </a:r>
            <a:r>
              <a:rPr lang="ru-RU" dirty="0"/>
              <a:t>к узким </a:t>
            </a:r>
            <a:r>
              <a:rPr lang="ru-RU" dirty="0" smtClean="0"/>
              <a:t>тематикам (спорт, описание отелей, техническая документация, прогнозы погоды);</a:t>
            </a:r>
          </a:p>
          <a:p>
            <a:r>
              <a:rPr lang="ru-RU" dirty="0" smtClean="0"/>
              <a:t>МП </a:t>
            </a:r>
            <a:r>
              <a:rPr lang="ru-RU" dirty="0"/>
              <a:t>лучше справляется с </a:t>
            </a:r>
            <a:r>
              <a:rPr lang="ru-RU" dirty="0" smtClean="0"/>
              <a:t>переводом </a:t>
            </a:r>
            <a:r>
              <a:rPr lang="ru-RU" dirty="0"/>
              <a:t>между близкими </a:t>
            </a:r>
            <a:r>
              <a:rPr lang="ru-RU" dirty="0" smtClean="0"/>
              <a:t>языками; </a:t>
            </a:r>
          </a:p>
          <a:p>
            <a:r>
              <a:rPr lang="ru-RU" dirty="0"/>
              <a:t>Чем больше данных для обучения, тем лучше </a:t>
            </a:r>
            <a:r>
              <a:rPr lang="ru-RU" dirty="0" smtClean="0"/>
              <a:t>качество </a:t>
            </a:r>
            <a:r>
              <a:rPr lang="ru-RU" dirty="0"/>
              <a:t>машинного перевода </a:t>
            </a:r>
            <a:r>
              <a:rPr lang="ru-RU" dirty="0" smtClean="0"/>
              <a:t>(</a:t>
            </a:r>
            <a:r>
              <a:rPr lang="ru-RU" i="1" dirty="0" smtClean="0"/>
              <a:t>нужно </a:t>
            </a:r>
            <a:r>
              <a:rPr lang="ru-RU" i="1" dirty="0"/>
              <a:t>хотя бы </a:t>
            </a:r>
            <a:r>
              <a:rPr lang="ru-RU" b="1" i="1" dirty="0"/>
              <a:t>несколько сотен тысяч</a:t>
            </a:r>
            <a:r>
              <a:rPr lang="ru-RU" i="1" dirty="0"/>
              <a:t> параллельных </a:t>
            </a:r>
            <a:r>
              <a:rPr lang="ru-RU" i="1" dirty="0" smtClean="0"/>
              <a:t>предложений</a:t>
            </a:r>
            <a:r>
              <a:rPr lang="ru-RU" dirty="0" smtClean="0"/>
              <a:t>)</a:t>
            </a:r>
          </a:p>
          <a:p>
            <a:r>
              <a:rPr lang="ru-RU" dirty="0"/>
              <a:t>Машинным переводом пользуются более </a:t>
            </a:r>
            <a:r>
              <a:rPr lang="ru-RU" dirty="0" smtClean="0"/>
              <a:t>полумиллиарда </a:t>
            </a:r>
            <a:r>
              <a:rPr lang="ru-RU" dirty="0"/>
              <a:t>человек ежедневно </a:t>
            </a:r>
            <a:r>
              <a:rPr lang="ru-RU" dirty="0" smtClean="0"/>
              <a:t>(</a:t>
            </a:r>
            <a:r>
              <a:rPr lang="ru-RU" i="1" dirty="0" smtClean="0"/>
              <a:t>самые </a:t>
            </a:r>
            <a:r>
              <a:rPr lang="ru-RU" i="1" dirty="0"/>
              <a:t>популярные языки — </a:t>
            </a:r>
            <a:r>
              <a:rPr lang="ru-RU" b="1" i="1" dirty="0"/>
              <a:t>английский</a:t>
            </a:r>
            <a:r>
              <a:rPr lang="ru-RU" i="1" dirty="0"/>
              <a:t>, </a:t>
            </a:r>
            <a:r>
              <a:rPr lang="ru-RU" b="1" i="1" dirty="0"/>
              <a:t>испанский</a:t>
            </a:r>
            <a:r>
              <a:rPr lang="ru-RU" i="1" dirty="0"/>
              <a:t>, </a:t>
            </a:r>
            <a:r>
              <a:rPr lang="ru-RU" b="1" i="1" dirty="0"/>
              <a:t>арабский</a:t>
            </a:r>
            <a:r>
              <a:rPr lang="ru-RU" i="1" dirty="0"/>
              <a:t>, </a:t>
            </a:r>
            <a:r>
              <a:rPr lang="ru-RU" b="1" i="1" dirty="0"/>
              <a:t>русский</a:t>
            </a:r>
            <a:r>
              <a:rPr lang="ru-RU" i="1" dirty="0"/>
              <a:t>, </a:t>
            </a:r>
            <a:r>
              <a:rPr lang="ru-RU" b="1" i="1" dirty="0"/>
              <a:t>португальский</a:t>
            </a:r>
            <a:r>
              <a:rPr lang="ru-RU" i="1" dirty="0"/>
              <a:t> и </a:t>
            </a:r>
            <a:r>
              <a:rPr lang="ru-RU" b="1" i="1" dirty="0" smtClean="0"/>
              <a:t>индонезийский</a:t>
            </a:r>
            <a:r>
              <a:rPr lang="ru-RU" dirty="0" smtClean="0"/>
              <a:t>)</a:t>
            </a:r>
          </a:p>
          <a:p>
            <a:r>
              <a:rPr lang="ru-RU" dirty="0"/>
              <a:t>Смежные задачи, выполняемые МП: </a:t>
            </a:r>
            <a:r>
              <a:rPr lang="ru-RU" dirty="0" smtClean="0"/>
              <a:t>перевод </a:t>
            </a:r>
            <a:r>
              <a:rPr lang="ru-RU" dirty="0"/>
              <a:t>веб-страниц и документов , </a:t>
            </a:r>
            <a:r>
              <a:rPr lang="ru-RU" dirty="0" smtClean="0"/>
              <a:t>перевод </a:t>
            </a:r>
            <a:r>
              <a:rPr lang="ru-RU" dirty="0"/>
              <a:t>текста с изображений, </a:t>
            </a:r>
            <a:r>
              <a:rPr lang="ru-RU" dirty="0" smtClean="0"/>
              <a:t>перевод </a:t>
            </a:r>
            <a:r>
              <a:rPr lang="ru-RU" dirty="0"/>
              <a:t>устной </a:t>
            </a:r>
            <a:r>
              <a:rPr lang="ru-RU"/>
              <a:t>речи </a:t>
            </a:r>
            <a:r>
              <a:rPr lang="ru-RU" smtClean="0"/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1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66129" y="2967335"/>
            <a:ext cx="3059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84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Терминология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/>
              <a:t>Машинный перевод </a:t>
            </a:r>
            <a:r>
              <a:rPr lang="ru-RU" dirty="0"/>
              <a:t>(МП, MT, Machine Translation) – перевод текстов с одного естественного языка на другой специальной компьютерной программой </a:t>
            </a:r>
            <a:r>
              <a:rPr lang="ru-RU" dirty="0" smtClean="0"/>
              <a:t> (синоним </a:t>
            </a:r>
            <a:r>
              <a:rPr lang="ru-RU" b="1" dirty="0" smtClean="0"/>
              <a:t>автоматический перевод)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 smtClean="0"/>
              <a:t>Автоматизированный перевод – </a:t>
            </a:r>
            <a:r>
              <a:rPr lang="ru-RU" dirty="0" smtClean="0"/>
              <a:t>(</a:t>
            </a:r>
            <a:r>
              <a:rPr lang="en-US" dirty="0" smtClean="0"/>
              <a:t>machine-aided, machine-assisted translation</a:t>
            </a:r>
            <a:r>
              <a:rPr lang="ru-RU" dirty="0" smtClean="0"/>
              <a:t>,</a:t>
            </a:r>
            <a:r>
              <a:rPr lang="en-US" dirty="0" smtClean="0"/>
              <a:t> computer-aided translation) – </a:t>
            </a:r>
            <a:r>
              <a:rPr lang="ru-RU" dirty="0" smtClean="0"/>
              <a:t>перевод текста на компьютере с использованием компьютерных технологий.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7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1947 г.</a:t>
            </a:r>
            <a:r>
              <a:rPr lang="ru-RU" dirty="0" smtClean="0"/>
              <a:t> – </a:t>
            </a:r>
            <a:r>
              <a:rPr lang="ru-RU" dirty="0"/>
              <a:t>теоретические  предпосылки (Уоррен </a:t>
            </a:r>
            <a:r>
              <a:rPr lang="ru-RU" dirty="0" err="1" smtClean="0"/>
              <a:t>Уивер</a:t>
            </a:r>
            <a:r>
              <a:rPr lang="ru-RU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1950</a:t>
            </a:r>
            <a:r>
              <a:rPr lang="en-US" b="1" dirty="0" smtClean="0"/>
              <a:t>-</a:t>
            </a:r>
            <a:r>
              <a:rPr lang="ru-RU" b="1" dirty="0" smtClean="0"/>
              <a:t>ые  г. </a:t>
            </a:r>
            <a:r>
              <a:rPr lang="ru-RU" dirty="0" smtClean="0"/>
              <a:t>– тест Тьюринга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1954 г.</a:t>
            </a:r>
            <a:r>
              <a:rPr lang="ru-RU" dirty="0" smtClean="0"/>
              <a:t> – Джорджтаунский эксперимент (США), демонстрация первой системы МП; словарный запас – 250 слов, перевод 60 отобранны</a:t>
            </a:r>
            <a:r>
              <a:rPr lang="ru-RU" dirty="0"/>
              <a:t>х</a:t>
            </a:r>
            <a:r>
              <a:rPr lang="ru-RU" dirty="0" smtClean="0"/>
              <a:t> предложений с русского языка на английский.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1966</a:t>
            </a:r>
            <a:r>
              <a:rPr lang="ru-RU" dirty="0" smtClean="0"/>
              <a:t> – прекращение финансирования многих разработок на основании негативного отчета комитета, созданного в США для оценки эффективности МП. 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1970ые гг. </a:t>
            </a:r>
            <a:r>
              <a:rPr lang="ru-RU" dirty="0" smtClean="0"/>
              <a:t>– новый подъем интереса к системам МП. С развитием вычислительной техники появились новые возможности реализации лингвистических алгоритмов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1980ые гг</a:t>
            </a:r>
            <a:r>
              <a:rPr lang="ru-RU" dirty="0" smtClean="0"/>
              <a:t>. – появление рынка коммерческих продуктов, МП становится экономически выгодным (как следствие развития международных связей, распространение и удешевление персональных ЭВМ)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1990ые гг. </a:t>
            </a:r>
            <a:r>
              <a:rPr lang="ru-RU" dirty="0" smtClean="0"/>
              <a:t>– использование новых технологий в программах МП, 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2000</a:t>
            </a:r>
            <a:r>
              <a:rPr lang="ru-RU" dirty="0" smtClean="0"/>
              <a:t>ые – ситемы перевода устной речи</a:t>
            </a:r>
            <a:r>
              <a:rPr lang="ru-RU" dirty="0"/>
              <a:t>, появление онлайн </a:t>
            </a:r>
            <a:r>
              <a:rPr lang="ru-RU" dirty="0" smtClean="0"/>
              <a:t>сервисов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2010ые</a:t>
            </a:r>
            <a:r>
              <a:rPr lang="ru-RU" dirty="0" smtClean="0"/>
              <a:t> –нейросетевой перевод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5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машинного перевода</a:t>
            </a:r>
            <a:endParaRPr lang="ru-RU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692569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43600" y="3397180"/>
            <a:ext cx="2392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СМП перевод по словам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СМП по фразам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СМП по на основе синтаксиса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95360" y="353568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Архитектура </a:t>
            </a:r>
            <a:r>
              <a:rPr lang="en-US" dirty="0" smtClean="0"/>
              <a:t>Sequence-to-Sequence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" y="3474719"/>
            <a:ext cx="306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По словам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Трансферный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Интерлингва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0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Системы машинного перевода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r>
              <a:rPr lang="ru-RU" sz="3400" b="1" dirty="0" smtClean="0"/>
              <a:t>Машинный перевод, основанный на правилах (Rule </a:t>
            </a:r>
            <a:r>
              <a:rPr lang="ru-RU" sz="3400" b="1" dirty="0"/>
              <a:t>- based Machine Translation </a:t>
            </a:r>
            <a:r>
              <a:rPr lang="en-US" sz="3400" b="1" dirty="0" smtClean="0"/>
              <a:t>or </a:t>
            </a:r>
            <a:r>
              <a:rPr lang="ru-RU" sz="3400" b="1" dirty="0" smtClean="0"/>
              <a:t>RBMT,)</a:t>
            </a:r>
            <a:endParaRPr lang="en-US" sz="3400" b="1" dirty="0" smtClean="0"/>
          </a:p>
          <a:p>
            <a:pPr>
              <a:lnSpc>
                <a:spcPct val="200000"/>
              </a:lnSpc>
            </a:pPr>
            <a:r>
              <a:rPr lang="ru-RU" sz="3400" b="1" dirty="0" smtClean="0"/>
              <a:t>Статистический машинный перевод</a:t>
            </a:r>
            <a:r>
              <a:rPr lang="en-US" sz="3400" b="1" dirty="0" smtClean="0"/>
              <a:t> (</a:t>
            </a:r>
            <a:r>
              <a:rPr lang="ru-RU" sz="3400" b="1" dirty="0" smtClean="0"/>
              <a:t>Statistical </a:t>
            </a:r>
            <a:r>
              <a:rPr lang="ru-RU" sz="3400" b="1" dirty="0"/>
              <a:t>Machine Translation </a:t>
            </a:r>
            <a:r>
              <a:rPr lang="en-US" sz="3400" b="1" dirty="0" smtClean="0"/>
              <a:t>or </a:t>
            </a:r>
            <a:r>
              <a:rPr lang="ru-RU" sz="3400" b="1" dirty="0" smtClean="0"/>
              <a:t>SMT)</a:t>
            </a:r>
          </a:p>
          <a:p>
            <a:pPr>
              <a:lnSpc>
                <a:spcPct val="200000"/>
              </a:lnSpc>
            </a:pPr>
            <a:r>
              <a:rPr lang="ru-RU" sz="3400" b="1" dirty="0" smtClean="0"/>
              <a:t>Нейросетевой машинный перевод (</a:t>
            </a:r>
            <a:r>
              <a:rPr lang="en-US" sz="3400" b="1" dirty="0" smtClean="0"/>
              <a:t>Neural Machine Translation, or NMT)</a:t>
            </a:r>
            <a:endParaRPr lang="ru-RU" sz="3400" b="1" dirty="0" smtClean="0"/>
          </a:p>
          <a:p>
            <a:pPr>
              <a:lnSpc>
                <a:spcPct val="200000"/>
              </a:lnSpc>
            </a:pPr>
            <a:r>
              <a:rPr lang="ru-RU" sz="3400" b="1" dirty="0" smtClean="0"/>
              <a:t> </a:t>
            </a:r>
            <a:r>
              <a:rPr lang="ru-RU" sz="3400" b="1" dirty="0"/>
              <a:t>Гибридный машинный перевод</a:t>
            </a:r>
            <a:r>
              <a:rPr lang="ru-RU" sz="3400" dirty="0"/>
              <a:t> </a:t>
            </a:r>
            <a:r>
              <a:rPr lang="ru-RU" sz="3400" b="1" dirty="0"/>
              <a:t>(Hybrid </a:t>
            </a:r>
            <a:r>
              <a:rPr lang="en-US" sz="3400" b="1" dirty="0" smtClean="0"/>
              <a:t>M</a:t>
            </a:r>
            <a:r>
              <a:rPr lang="ru-RU" sz="3400" b="1" dirty="0" smtClean="0"/>
              <a:t>achine </a:t>
            </a:r>
            <a:r>
              <a:rPr lang="en-US" sz="3400" b="1" dirty="0"/>
              <a:t>T</a:t>
            </a:r>
            <a:r>
              <a:rPr lang="ru-RU" sz="3400" b="1" dirty="0" smtClean="0"/>
              <a:t>ranslation</a:t>
            </a:r>
            <a:r>
              <a:rPr lang="ru-RU" sz="3400" b="1" dirty="0"/>
              <a:t> — HMT</a:t>
            </a:r>
            <a:r>
              <a:rPr lang="ru-RU" sz="3400" b="1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ru-RU" sz="3400" b="1" dirty="0" smtClean="0"/>
              <a:t>Автоматический синхронный перевод (</a:t>
            </a:r>
            <a:r>
              <a:rPr lang="en-US" sz="3400" b="1" smtClean="0"/>
              <a:t>Speech-to-Speech Real Time </a:t>
            </a:r>
            <a:r>
              <a:rPr lang="en-US" sz="3400" b="1" dirty="0" smtClean="0"/>
              <a:t>Translation)</a:t>
            </a:r>
            <a:endParaRPr lang="ru-RU" sz="3400" b="1" dirty="0" smtClean="0"/>
          </a:p>
          <a:p>
            <a:pPr>
              <a:lnSpc>
                <a:spcPct val="200000"/>
              </a:lnSpc>
            </a:pPr>
            <a:endParaRPr lang="ru-RU" b="1" dirty="0"/>
          </a:p>
          <a:p>
            <a:pPr marL="0" indent="0">
              <a:lnSpc>
                <a:spcPct val="150000"/>
              </a:lnSpc>
              <a:buNone/>
            </a:pPr>
            <a:endParaRPr lang="ru-RU" b="1" dirty="0" smtClean="0"/>
          </a:p>
          <a:p>
            <a:pPr marL="0" indent="0">
              <a:lnSpc>
                <a:spcPct val="100000"/>
              </a:lnSpc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701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Перевод на основе правил (</a:t>
            </a:r>
            <a:r>
              <a:rPr lang="en-US" sz="3600" dirty="0" smtClean="0"/>
              <a:t>Rule-based translation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</a:t>
            </a:r>
            <a:r>
              <a:rPr lang="en-US" dirty="0"/>
              <a:t>girl who operated 701 did not </a:t>
            </a:r>
            <a:r>
              <a:rPr lang="en-US" dirty="0" smtClean="0"/>
              <a:t>understand </a:t>
            </a:r>
            <a:r>
              <a:rPr lang="en-US" dirty="0"/>
              <a:t>a word of Soviet speech and </a:t>
            </a:r>
            <a:r>
              <a:rPr lang="en-US" dirty="0" smtClean="0"/>
              <a:t>yet </a:t>
            </a:r>
            <a:r>
              <a:rPr lang="en-US" dirty="0"/>
              <a:t>more than 60 Soviet sentences were </a:t>
            </a:r>
            <a:r>
              <a:rPr lang="en-US" dirty="0" smtClean="0"/>
              <a:t>given </a:t>
            </a:r>
            <a:r>
              <a:rPr lang="en-US" dirty="0"/>
              <a:t>to the “brain” which translated </a:t>
            </a:r>
            <a:r>
              <a:rPr lang="en-US" dirty="0" smtClean="0"/>
              <a:t>smoothly </a:t>
            </a:r>
            <a:r>
              <a:rPr lang="en-US" dirty="0"/>
              <a:t>at the rate of about 2½ lines a </a:t>
            </a:r>
            <a:r>
              <a:rPr lang="en-US" dirty="0" smtClean="0"/>
              <a:t>second” (</a:t>
            </a:r>
            <a:r>
              <a:rPr lang="en-US" i="1" dirty="0" smtClean="0"/>
              <a:t>Christian Science Monitor </a:t>
            </a:r>
            <a:r>
              <a:rPr lang="en-US" dirty="0" smtClean="0"/>
              <a:t>1954)</a:t>
            </a:r>
          </a:p>
          <a:p>
            <a:r>
              <a:rPr lang="en-US" dirty="0" smtClean="0"/>
              <a:t>“… </a:t>
            </a:r>
            <a:r>
              <a:rPr lang="en-US" dirty="0"/>
              <a:t>[we] now consider it to be definitely </a:t>
            </a:r>
            <a:r>
              <a:rPr lang="en-US" dirty="0" smtClean="0"/>
              <a:t> </a:t>
            </a:r>
            <a:r>
              <a:rPr lang="en-US" dirty="0"/>
              <a:t>established that meaning conversion </a:t>
            </a:r>
            <a:r>
              <a:rPr lang="en-US" dirty="0" smtClean="0"/>
              <a:t> </a:t>
            </a:r>
            <a:r>
              <a:rPr lang="en-US" dirty="0"/>
              <a:t>through electronic language translation </a:t>
            </a:r>
            <a:r>
              <a:rPr lang="en-US" dirty="0" smtClean="0"/>
              <a:t>is feasible” </a:t>
            </a:r>
            <a:r>
              <a:rPr lang="en-US" i="1" dirty="0" smtClean="0"/>
              <a:t>(IBM Press Release </a:t>
            </a:r>
            <a:r>
              <a:rPr lang="en-US" dirty="0" smtClean="0"/>
              <a:t>1954)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1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перевода (</a:t>
            </a:r>
            <a:r>
              <a:rPr lang="en-US" dirty="0" smtClean="0"/>
              <a:t>Rule-Based Translation)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Величина </a:t>
            </a:r>
            <a:r>
              <a:rPr lang="ru-RU" dirty="0"/>
              <a:t>угла определяется отношением длины дуги к </a:t>
            </a:r>
            <a:r>
              <a:rPr lang="ru-RU" dirty="0" smtClean="0"/>
              <a:t>радиусу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Magnitude </a:t>
            </a:r>
            <a:r>
              <a:rPr lang="en-US" dirty="0">
                <a:solidFill>
                  <a:schemeClr val="accent1"/>
                </a:solidFill>
              </a:rPr>
              <a:t>of angle is determined by the relation of length of arc to </a:t>
            </a:r>
            <a:r>
              <a:rPr lang="en-US" dirty="0" smtClean="0">
                <a:solidFill>
                  <a:schemeClr val="accent1"/>
                </a:solidFill>
              </a:rPr>
              <a:t>radius </a:t>
            </a:r>
          </a:p>
          <a:p>
            <a:r>
              <a:rPr lang="ru-RU" dirty="0" smtClean="0"/>
              <a:t>Международное </a:t>
            </a:r>
            <a:r>
              <a:rPr lang="ru-RU" dirty="0"/>
              <a:t>понимание является важным фактором в решении политических </a:t>
            </a:r>
            <a:r>
              <a:rPr lang="ru-RU" dirty="0" smtClean="0"/>
              <a:t>вопросов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</a:rPr>
              <a:t>International </a:t>
            </a:r>
            <a:r>
              <a:rPr lang="en-US" dirty="0">
                <a:solidFill>
                  <a:schemeClr val="accent1"/>
                </a:solidFill>
              </a:rPr>
              <a:t>understanding constitutes an important factor in decision of political </a:t>
            </a:r>
            <a:r>
              <a:rPr lang="en-US" dirty="0" smtClean="0">
                <a:solidFill>
                  <a:schemeClr val="accent1"/>
                </a:solidFill>
              </a:rPr>
              <a:t>questions </a:t>
            </a:r>
          </a:p>
          <a:p>
            <a:r>
              <a:rPr lang="ru-RU" dirty="0" smtClean="0"/>
              <a:t>Джорджтаунский </a:t>
            </a:r>
            <a:r>
              <a:rPr lang="ru-RU" dirty="0"/>
              <a:t>эксперимент занимает почётное место в истории машинного </a:t>
            </a:r>
            <a:r>
              <a:rPr lang="ru-RU" dirty="0" smtClean="0"/>
              <a:t>перевода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accent1"/>
                </a:solidFill>
              </a:rPr>
              <a:t>Dzhordzhtaunskyiy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ekspyeryimyent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zanyimayet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pochyetnoye</a:t>
            </a:r>
            <a:r>
              <a:rPr lang="en-US" dirty="0">
                <a:solidFill>
                  <a:schemeClr val="accent1"/>
                </a:solidFill>
              </a:rPr>
              <a:t> place in </a:t>
            </a:r>
            <a:r>
              <a:rPr lang="en-US" dirty="0" err="1">
                <a:solidFill>
                  <a:schemeClr val="accent1"/>
                </a:solidFill>
              </a:rPr>
              <a:t>yistoryiyi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mashyinnogo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translation 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Статистический перевод</a:t>
            </a:r>
            <a:r>
              <a:rPr lang="en-US" dirty="0" smtClean="0"/>
              <a:t> (Statistical </a:t>
            </a:r>
            <a:r>
              <a:rPr lang="en-US" dirty="0"/>
              <a:t>M</a:t>
            </a:r>
            <a:r>
              <a:rPr lang="en-US" dirty="0" smtClean="0"/>
              <a:t>achine Translation SMT)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статье </a:t>
            </a:r>
            <a:r>
              <a:rPr lang="en-US" dirty="0" smtClean="0"/>
              <a:t>“A Statistical Approach to Machine Translation” </a:t>
            </a:r>
            <a:r>
              <a:rPr lang="ru-RU" dirty="0" smtClean="0"/>
              <a:t>описан эксперимент компании </a:t>
            </a:r>
            <a:r>
              <a:rPr lang="en-US" dirty="0" smtClean="0"/>
              <a:t>IBM</a:t>
            </a:r>
            <a:r>
              <a:rPr lang="ru-RU" dirty="0" smtClean="0"/>
              <a:t>, где в  </a:t>
            </a:r>
            <a:r>
              <a:rPr lang="ru-RU" dirty="0"/>
              <a:t>качестве параллельного </a:t>
            </a:r>
            <a:r>
              <a:rPr lang="ru-RU" dirty="0" smtClean="0"/>
              <a:t>корпуса </a:t>
            </a:r>
            <a:r>
              <a:rPr lang="ru-RU" dirty="0"/>
              <a:t>взяты транскрипты </a:t>
            </a:r>
            <a:r>
              <a:rPr lang="ru-RU" dirty="0" smtClean="0"/>
              <a:t> </a:t>
            </a:r>
            <a:r>
              <a:rPr lang="ru-RU" dirty="0"/>
              <a:t>заседаний канадского </a:t>
            </a:r>
            <a:r>
              <a:rPr lang="ru-RU" dirty="0" smtClean="0"/>
              <a:t> </a:t>
            </a:r>
            <a:r>
              <a:rPr lang="ru-RU" dirty="0"/>
              <a:t>Парламента (на английском и </a:t>
            </a:r>
            <a:r>
              <a:rPr lang="ru-RU" dirty="0" smtClean="0"/>
              <a:t>французском)</a:t>
            </a:r>
          </a:p>
          <a:p>
            <a:r>
              <a:rPr lang="ru-RU" dirty="0"/>
              <a:t>Самое важное </a:t>
            </a:r>
            <a:r>
              <a:rPr lang="ru-RU" dirty="0" smtClean="0"/>
              <a:t>для </a:t>
            </a:r>
            <a:r>
              <a:rPr lang="ru-RU" dirty="0"/>
              <a:t>статистического перевода — </a:t>
            </a:r>
            <a:r>
              <a:rPr lang="ru-RU" dirty="0" smtClean="0"/>
              <a:t>это </a:t>
            </a:r>
            <a:r>
              <a:rPr lang="ru-RU" dirty="0"/>
              <a:t>данные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9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792</TotalTime>
  <Words>1823</Words>
  <Application>Microsoft Office PowerPoint</Application>
  <PresentationFormat>Custom</PresentationFormat>
  <Paragraphs>229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Машинный перевод</vt:lpstr>
      <vt:lpstr>Содержание</vt:lpstr>
      <vt:lpstr>Терминология </vt:lpstr>
      <vt:lpstr>История развития</vt:lpstr>
      <vt:lpstr>История машинного перевода</vt:lpstr>
      <vt:lpstr>Системы машинного перевода</vt:lpstr>
      <vt:lpstr>Перевод на основе правил (Rule-based translation)</vt:lpstr>
      <vt:lpstr>Примеры перевода (Rule-Based Translation)</vt:lpstr>
      <vt:lpstr>Статистический перевод (Statistical Machine Translation SMT)</vt:lpstr>
      <vt:lpstr>Примеры статистического перевода</vt:lpstr>
      <vt:lpstr>Статистический перевод</vt:lpstr>
      <vt:lpstr>Достоинства статистического перевода для лингвистики</vt:lpstr>
      <vt:lpstr>Нейронный перевод (Neural Machine Translation NMT)</vt:lpstr>
      <vt:lpstr>Примеры нейронного перевода</vt:lpstr>
      <vt:lpstr>Нейронный перевод</vt:lpstr>
      <vt:lpstr>Гибридный машинный перевод (HMT)</vt:lpstr>
      <vt:lpstr>Автоматический перевод устной речи (Speech-to-Speech Real Time Translation)</vt:lpstr>
      <vt:lpstr>Особенности МП</vt:lpstr>
      <vt:lpstr>Виды автоматизированного перевода</vt:lpstr>
      <vt:lpstr>Машинный перевод</vt:lpstr>
      <vt:lpstr>PowerPoint Presentation</vt:lpstr>
      <vt:lpstr>Объем постредактирования</vt:lpstr>
      <vt:lpstr>PowerPoint Presentation</vt:lpstr>
      <vt:lpstr>Качество машинного перевода</vt:lpstr>
      <vt:lpstr>Как МП помогает ручному</vt:lpstr>
      <vt:lpstr>Машинный перевод или профессиональный переводчик?</vt:lpstr>
      <vt:lpstr>Задачи МП и профессионального переводчика</vt:lpstr>
      <vt:lpstr>Особенности применения МП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Машинный перевод</dc:title>
  <dc:creator>Пользователь</dc:creator>
  <cp:lastModifiedBy>Tanya</cp:lastModifiedBy>
  <cp:revision>92</cp:revision>
  <dcterms:created xsi:type="dcterms:W3CDTF">2016-10-16T20:42:35Z</dcterms:created>
  <dcterms:modified xsi:type="dcterms:W3CDTF">2020-05-29T18:57:12Z</dcterms:modified>
</cp:coreProperties>
</file>