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69"/>
  </p:notesMasterIdLst>
  <p:sldIdLst>
    <p:sldId id="256" r:id="rId2"/>
    <p:sldId id="258" r:id="rId3"/>
    <p:sldId id="369" r:id="rId4"/>
    <p:sldId id="370" r:id="rId5"/>
    <p:sldId id="368" r:id="rId6"/>
    <p:sldId id="319" r:id="rId7"/>
    <p:sldId id="320" r:id="rId8"/>
    <p:sldId id="321" r:id="rId9"/>
    <p:sldId id="322" r:id="rId10"/>
    <p:sldId id="371" r:id="rId11"/>
    <p:sldId id="323" r:id="rId12"/>
    <p:sldId id="324" r:id="rId13"/>
    <p:sldId id="311" r:id="rId14"/>
    <p:sldId id="312" r:id="rId15"/>
    <p:sldId id="365" r:id="rId16"/>
    <p:sldId id="313" r:id="rId17"/>
    <p:sldId id="314" r:id="rId18"/>
    <p:sldId id="397" r:id="rId19"/>
    <p:sldId id="315" r:id="rId20"/>
    <p:sldId id="331" r:id="rId21"/>
    <p:sldId id="332" r:id="rId22"/>
    <p:sldId id="333" r:id="rId23"/>
    <p:sldId id="372" r:id="rId24"/>
    <p:sldId id="334" r:id="rId25"/>
    <p:sldId id="335" r:id="rId26"/>
    <p:sldId id="367" r:id="rId27"/>
    <p:sldId id="316" r:id="rId28"/>
    <p:sldId id="336" r:id="rId29"/>
    <p:sldId id="337" r:id="rId30"/>
    <p:sldId id="318" r:id="rId31"/>
    <p:sldId id="338" r:id="rId32"/>
    <p:sldId id="317" r:id="rId33"/>
    <p:sldId id="340" r:id="rId34"/>
    <p:sldId id="341" r:id="rId35"/>
    <p:sldId id="396" r:id="rId36"/>
    <p:sldId id="342" r:id="rId37"/>
    <p:sldId id="343" r:id="rId38"/>
    <p:sldId id="393" r:id="rId39"/>
    <p:sldId id="392" r:id="rId40"/>
    <p:sldId id="395" r:id="rId41"/>
    <p:sldId id="345" r:id="rId42"/>
    <p:sldId id="346" r:id="rId43"/>
    <p:sldId id="352" r:id="rId44"/>
    <p:sldId id="353" r:id="rId45"/>
    <p:sldId id="389" r:id="rId46"/>
    <p:sldId id="354" r:id="rId47"/>
    <p:sldId id="390" r:id="rId48"/>
    <p:sldId id="391" r:id="rId49"/>
    <p:sldId id="355" r:id="rId50"/>
    <p:sldId id="356" r:id="rId51"/>
    <p:sldId id="384" r:id="rId52"/>
    <p:sldId id="385" r:id="rId53"/>
    <p:sldId id="386" r:id="rId54"/>
    <p:sldId id="387" r:id="rId55"/>
    <p:sldId id="388" r:id="rId56"/>
    <p:sldId id="373" r:id="rId57"/>
    <p:sldId id="374" r:id="rId58"/>
    <p:sldId id="375" r:id="rId59"/>
    <p:sldId id="376" r:id="rId60"/>
    <p:sldId id="377" r:id="rId61"/>
    <p:sldId id="378" r:id="rId62"/>
    <p:sldId id="379" r:id="rId63"/>
    <p:sldId id="394" r:id="rId64"/>
    <p:sldId id="380" r:id="rId65"/>
    <p:sldId id="381" r:id="rId66"/>
    <p:sldId id="267" r:id="rId67"/>
    <p:sldId id="382" r:id="rId68"/>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332CE-3A8B-4BB8-927B-64CA0D42097B}" v="97" dt="2019-01-17T10:17:28.572"/>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70" autoAdjust="0"/>
  </p:normalViewPr>
  <p:slideViewPr>
    <p:cSldViewPr snapToGrid="0">
      <p:cViewPr varScale="1">
        <p:scale>
          <a:sx n="101" d="100"/>
          <a:sy n="101" d="100"/>
        </p:scale>
        <p:origin x="108"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Олег Батурин" userId="cc479cfdcd957b6a" providerId="LiveId" clId="{DE8332CE-3A8B-4BB8-927B-64CA0D42097B}"/>
    <pc:docChg chg="undo custSel modSld sldOrd">
      <pc:chgData name="Олег Батурин" userId="cc479cfdcd957b6a" providerId="LiveId" clId="{DE8332CE-3A8B-4BB8-927B-64CA0D42097B}" dt="2019-01-17T10:17:28.572" v="455"/>
      <pc:docMkLst>
        <pc:docMk/>
      </pc:docMkLst>
      <pc:sldChg chg="modSp">
        <pc:chgData name="Олег Батурин" userId="cc479cfdcd957b6a" providerId="LiveId" clId="{DE8332CE-3A8B-4BB8-927B-64CA0D42097B}" dt="2019-01-17T07:56:21.627" v="1" actId="6549"/>
        <pc:sldMkLst>
          <pc:docMk/>
          <pc:sldMk cId="3482473584" sldId="256"/>
        </pc:sldMkLst>
        <pc:spChg chg="mod">
          <ac:chgData name="Олег Батурин" userId="cc479cfdcd957b6a" providerId="LiveId" clId="{DE8332CE-3A8B-4BB8-927B-64CA0D42097B}" dt="2019-01-17T07:56:21.627" v="1" actId="6549"/>
          <ac:spMkLst>
            <pc:docMk/>
            <pc:sldMk cId="3482473584" sldId="256"/>
            <ac:spMk id="6" creationId="{00000000-0000-0000-0000-000000000000}"/>
          </ac:spMkLst>
        </pc:spChg>
      </pc:sldChg>
      <pc:sldChg chg="addSp modSp">
        <pc:chgData name="Олег Батурин" userId="cc479cfdcd957b6a" providerId="LiveId" clId="{DE8332CE-3A8B-4BB8-927B-64CA0D42097B}" dt="2019-01-17T09:55:40.496" v="273" actId="179"/>
        <pc:sldMkLst>
          <pc:docMk/>
          <pc:sldMk cId="1806022529" sldId="258"/>
        </pc:sldMkLst>
        <pc:spChg chg="mod">
          <ac:chgData name="Олег Батурин" userId="cc479cfdcd957b6a" providerId="LiveId" clId="{DE8332CE-3A8B-4BB8-927B-64CA0D42097B}" dt="2019-01-17T09:55:40.496" v="273" actId="179"/>
          <ac:spMkLst>
            <pc:docMk/>
            <pc:sldMk cId="1806022529" sldId="258"/>
            <ac:spMk id="13" creationId="{00000000-0000-0000-0000-000000000000}"/>
          </ac:spMkLst>
        </pc:spChg>
        <pc:picChg chg="add mod">
          <ac:chgData name="Олег Батурин" userId="cc479cfdcd957b6a" providerId="LiveId" clId="{DE8332CE-3A8B-4BB8-927B-64CA0D42097B}" dt="2019-01-17T09:55:32.019" v="271" actId="1076"/>
          <ac:picMkLst>
            <pc:docMk/>
            <pc:sldMk cId="1806022529" sldId="258"/>
            <ac:picMk id="3" creationId="{C3A387BE-1932-4FFF-965B-2D589503D708}"/>
          </ac:picMkLst>
        </pc:picChg>
      </pc:sldChg>
      <pc:sldChg chg="addSp delSp modSp modAnim">
        <pc:chgData name="Олег Батурин" userId="cc479cfdcd957b6a" providerId="LiveId" clId="{DE8332CE-3A8B-4BB8-927B-64CA0D42097B}" dt="2019-01-17T10:03:06.723" v="377"/>
        <pc:sldMkLst>
          <pc:docMk/>
          <pc:sldMk cId="4143315905" sldId="311"/>
        </pc:sldMkLst>
        <pc:spChg chg="mod">
          <ac:chgData name="Олег Батурин" userId="cc479cfdcd957b6a" providerId="LiveId" clId="{DE8332CE-3A8B-4BB8-927B-64CA0D42097B}" dt="2019-01-17T08:16:07.732" v="97" actId="1076"/>
          <ac:spMkLst>
            <pc:docMk/>
            <pc:sldMk cId="4143315905" sldId="311"/>
            <ac:spMk id="14" creationId="{00000000-0000-0000-0000-000000000000}"/>
          </ac:spMkLst>
        </pc:spChg>
        <pc:spChg chg="mod">
          <ac:chgData name="Олег Батурин" userId="cc479cfdcd957b6a" providerId="LiveId" clId="{DE8332CE-3A8B-4BB8-927B-64CA0D42097B}" dt="2019-01-17T10:02:55.056" v="374" actId="14100"/>
          <ac:spMkLst>
            <pc:docMk/>
            <pc:sldMk cId="4143315905" sldId="311"/>
            <ac:spMk id="20" creationId="{00000000-0000-0000-0000-000000000000}"/>
          </ac:spMkLst>
        </pc:spChg>
        <pc:spChg chg="mod">
          <ac:chgData name="Олег Батурин" userId="cc479cfdcd957b6a" providerId="LiveId" clId="{DE8332CE-3A8B-4BB8-927B-64CA0D42097B}" dt="2019-01-17T08:12:16.181" v="87" actId="14100"/>
          <ac:spMkLst>
            <pc:docMk/>
            <pc:sldMk cId="4143315905" sldId="311"/>
            <ac:spMk id="24" creationId="{00000000-0000-0000-0000-000000000000}"/>
          </ac:spMkLst>
        </pc:spChg>
        <pc:picChg chg="add mod">
          <ac:chgData name="Олег Батурин" userId="cc479cfdcd957b6a" providerId="LiveId" clId="{DE8332CE-3A8B-4BB8-927B-64CA0D42097B}" dt="2019-01-17T10:02:58.116" v="375" actId="14100"/>
          <ac:picMkLst>
            <pc:docMk/>
            <pc:sldMk cId="4143315905" sldId="311"/>
            <ac:picMk id="9" creationId="{53843188-7247-4662-81E7-739FFC8D9822}"/>
          </ac:picMkLst>
        </pc:picChg>
        <pc:picChg chg="add del mod modCrop">
          <ac:chgData name="Олег Батурин" userId="cc479cfdcd957b6a" providerId="LiveId" clId="{DE8332CE-3A8B-4BB8-927B-64CA0D42097B}" dt="2019-01-17T08:13:57.384" v="95" actId="478"/>
          <ac:picMkLst>
            <pc:docMk/>
            <pc:sldMk cId="4143315905" sldId="311"/>
            <ac:picMk id="9" creationId="{BD6F62FB-F3E8-406B-A0D9-4CA2A67B2144}"/>
          </ac:picMkLst>
        </pc:picChg>
        <pc:picChg chg="add mod">
          <ac:chgData name="Олег Батурин" userId="cc479cfdcd957b6a" providerId="LiveId" clId="{DE8332CE-3A8B-4BB8-927B-64CA0D42097B}" dt="2019-01-17T08:16:58.909" v="108" actId="1076"/>
          <ac:picMkLst>
            <pc:docMk/>
            <pc:sldMk cId="4143315905" sldId="311"/>
            <ac:picMk id="11" creationId="{B487BCB5-2754-45E7-A2F4-F005C0137666}"/>
          </ac:picMkLst>
        </pc:picChg>
      </pc:sldChg>
      <pc:sldChg chg="addSp modSp modAnim">
        <pc:chgData name="Олег Батурин" userId="cc479cfdcd957b6a" providerId="LiveId" clId="{DE8332CE-3A8B-4BB8-927B-64CA0D42097B}" dt="2019-01-17T10:04:09.124" v="379" actId="1076"/>
        <pc:sldMkLst>
          <pc:docMk/>
          <pc:sldMk cId="1243508260" sldId="312"/>
        </pc:sldMkLst>
        <pc:spChg chg="mod">
          <ac:chgData name="Олег Батурин" userId="cc479cfdcd957b6a" providerId="LiveId" clId="{DE8332CE-3A8B-4BB8-927B-64CA0D42097B}" dt="2019-01-17T10:04:06.244" v="378" actId="1076"/>
          <ac:spMkLst>
            <pc:docMk/>
            <pc:sldMk cId="1243508260" sldId="312"/>
            <ac:spMk id="20" creationId="{00000000-0000-0000-0000-000000000000}"/>
          </ac:spMkLst>
        </pc:spChg>
        <pc:picChg chg="mod">
          <ac:chgData name="Олег Батурин" userId="cc479cfdcd957b6a" providerId="LiveId" clId="{DE8332CE-3A8B-4BB8-927B-64CA0D42097B}" dt="2019-01-17T08:20:02.476" v="113" actId="1076"/>
          <ac:picMkLst>
            <pc:docMk/>
            <pc:sldMk cId="1243508260" sldId="312"/>
            <ac:picMk id="9" creationId="{00000000-0000-0000-0000-000000000000}"/>
          </ac:picMkLst>
        </pc:picChg>
        <pc:picChg chg="mod">
          <ac:chgData name="Олег Батурин" userId="cc479cfdcd957b6a" providerId="LiveId" clId="{DE8332CE-3A8B-4BB8-927B-64CA0D42097B}" dt="2019-01-17T10:04:09.124" v="379" actId="1076"/>
          <ac:picMkLst>
            <pc:docMk/>
            <pc:sldMk cId="1243508260" sldId="312"/>
            <ac:picMk id="10" creationId="{00000000-0000-0000-0000-000000000000}"/>
          </ac:picMkLst>
        </pc:picChg>
        <pc:cxnChg chg="mod">
          <ac:chgData name="Олег Батурин" userId="cc479cfdcd957b6a" providerId="LiveId" clId="{DE8332CE-3A8B-4BB8-927B-64CA0D42097B}" dt="2019-01-17T08:19:19.733" v="109" actId="208"/>
          <ac:cxnSpMkLst>
            <pc:docMk/>
            <pc:sldMk cId="1243508260" sldId="312"/>
            <ac:cxnSpMk id="27" creationId="{9439CF7F-4FC5-4E61-9493-D4B5C68E3BA7}"/>
          </ac:cxnSpMkLst>
        </pc:cxnChg>
        <pc:cxnChg chg="add mod">
          <ac:chgData name="Олег Батурин" userId="cc479cfdcd957b6a" providerId="LiveId" clId="{DE8332CE-3A8B-4BB8-927B-64CA0D42097B}" dt="2019-01-17T08:20:02.476" v="113" actId="1076"/>
          <ac:cxnSpMkLst>
            <pc:docMk/>
            <pc:sldMk cId="1243508260" sldId="312"/>
            <ac:cxnSpMk id="28" creationId="{C87464C2-C4A9-4D78-B408-28FB424BC665}"/>
          </ac:cxnSpMkLst>
        </pc:cxnChg>
        <pc:cxnChg chg="mod">
          <ac:chgData name="Олег Батурин" userId="cc479cfdcd957b6a" providerId="LiveId" clId="{DE8332CE-3A8B-4BB8-927B-64CA0D42097B}" dt="2019-01-17T08:19:23.129" v="110" actId="208"/>
          <ac:cxnSpMkLst>
            <pc:docMk/>
            <pc:sldMk cId="1243508260" sldId="312"/>
            <ac:cxnSpMk id="29" creationId="{C9A09BDB-2778-4036-B9E1-77B57932DE7D}"/>
          </ac:cxnSpMkLst>
        </pc:cxnChg>
        <pc:cxnChg chg="add mod">
          <ac:chgData name="Олег Батурин" userId="cc479cfdcd957b6a" providerId="LiveId" clId="{DE8332CE-3A8B-4BB8-927B-64CA0D42097B}" dt="2019-01-17T08:20:21.107" v="117" actId="1076"/>
          <ac:cxnSpMkLst>
            <pc:docMk/>
            <pc:sldMk cId="1243508260" sldId="312"/>
            <ac:cxnSpMk id="30" creationId="{DAE2F3F5-0A99-4269-8B20-309ACF99D834}"/>
          </ac:cxnSpMkLst>
        </pc:cxnChg>
      </pc:sldChg>
      <pc:sldChg chg="modSp">
        <pc:chgData name="Олег Батурин" userId="cc479cfdcd957b6a" providerId="LiveId" clId="{DE8332CE-3A8B-4BB8-927B-64CA0D42097B}" dt="2019-01-17T09:26:11.330" v="134" actId="1076"/>
        <pc:sldMkLst>
          <pc:docMk/>
          <pc:sldMk cId="3290379113" sldId="313"/>
        </pc:sldMkLst>
        <pc:picChg chg="mod">
          <ac:chgData name="Олег Батурин" userId="cc479cfdcd957b6a" providerId="LiveId" clId="{DE8332CE-3A8B-4BB8-927B-64CA0D42097B}" dt="2019-01-17T09:26:11.330" v="134" actId="1076"/>
          <ac:picMkLst>
            <pc:docMk/>
            <pc:sldMk cId="3290379113" sldId="313"/>
            <ac:picMk id="3076" creationId="{00000000-0000-0000-0000-000000000000}"/>
          </ac:picMkLst>
        </pc:picChg>
      </pc:sldChg>
      <pc:sldChg chg="addSp delSp modSp delAnim modAnim">
        <pc:chgData name="Олег Батурин" userId="cc479cfdcd957b6a" providerId="LiveId" clId="{DE8332CE-3A8B-4BB8-927B-64CA0D42097B}" dt="2019-01-17T10:07:19.830" v="395" actId="1440"/>
        <pc:sldMkLst>
          <pc:docMk/>
          <pc:sldMk cId="1197997620" sldId="314"/>
        </pc:sldMkLst>
        <pc:picChg chg="add mod ord">
          <ac:chgData name="Олег Батурин" userId="cc479cfdcd957b6a" providerId="LiveId" clId="{DE8332CE-3A8B-4BB8-927B-64CA0D42097B}" dt="2019-01-17T10:07:19.830" v="395" actId="1440"/>
          <ac:picMkLst>
            <pc:docMk/>
            <pc:sldMk cId="1197997620" sldId="314"/>
            <ac:picMk id="15" creationId="{E4DBDC82-7917-436C-84D4-62B35A0ED506}"/>
          </ac:picMkLst>
        </pc:picChg>
        <pc:picChg chg="add del mod">
          <ac:chgData name="Олег Батурин" userId="cc479cfdcd957b6a" providerId="LiveId" clId="{DE8332CE-3A8B-4BB8-927B-64CA0D42097B}" dt="2019-01-17T10:04:43.053" v="382" actId="478"/>
          <ac:picMkLst>
            <pc:docMk/>
            <pc:sldMk cId="1197997620" sldId="314"/>
            <ac:picMk id="29" creationId="{58E00527-3084-402F-9765-06A86BE295DC}"/>
          </ac:picMkLst>
        </pc:picChg>
      </pc:sldChg>
      <pc:sldChg chg="modSp">
        <pc:chgData name="Олег Батурин" userId="cc479cfdcd957b6a" providerId="LiveId" clId="{DE8332CE-3A8B-4BB8-927B-64CA0D42097B}" dt="2019-01-17T08:21:28.801" v="133" actId="20577"/>
        <pc:sldMkLst>
          <pc:docMk/>
          <pc:sldMk cId="1551828678" sldId="315"/>
        </pc:sldMkLst>
        <pc:spChg chg="mod">
          <ac:chgData name="Олег Батурин" userId="cc479cfdcd957b6a" providerId="LiveId" clId="{DE8332CE-3A8B-4BB8-927B-64CA0D42097B}" dt="2019-01-17T08:21:28.801" v="133" actId="20577"/>
          <ac:spMkLst>
            <pc:docMk/>
            <pc:sldMk cId="1551828678" sldId="315"/>
            <ac:spMk id="22" creationId="{00000000-0000-0000-0000-000000000000}"/>
          </ac:spMkLst>
        </pc:spChg>
      </pc:sldChg>
      <pc:sldChg chg="modSp">
        <pc:chgData name="Олег Батурин" userId="cc479cfdcd957b6a" providerId="LiveId" clId="{DE8332CE-3A8B-4BB8-927B-64CA0D42097B}" dt="2019-01-17T09:40:25.142" v="211" actId="20577"/>
        <pc:sldMkLst>
          <pc:docMk/>
          <pc:sldMk cId="2034242521" sldId="316"/>
        </pc:sldMkLst>
        <pc:spChg chg="mod">
          <ac:chgData name="Олег Батурин" userId="cc479cfdcd957b6a" providerId="LiveId" clId="{DE8332CE-3A8B-4BB8-927B-64CA0D42097B}" dt="2019-01-17T09:40:25.142" v="211" actId="20577"/>
          <ac:spMkLst>
            <pc:docMk/>
            <pc:sldMk cId="2034242521" sldId="316"/>
            <ac:spMk id="21" creationId="{00000000-0000-0000-0000-000000000000}"/>
          </ac:spMkLst>
        </pc:spChg>
      </pc:sldChg>
      <pc:sldChg chg="modSp">
        <pc:chgData name="Олег Батурин" userId="cc479cfdcd957b6a" providerId="LiveId" clId="{DE8332CE-3A8B-4BB8-927B-64CA0D42097B}" dt="2019-01-17T09:42:21.891" v="218" actId="20577"/>
        <pc:sldMkLst>
          <pc:docMk/>
          <pc:sldMk cId="4267038224" sldId="317"/>
        </pc:sldMkLst>
        <pc:spChg chg="mod">
          <ac:chgData name="Олег Батурин" userId="cc479cfdcd957b6a" providerId="LiveId" clId="{DE8332CE-3A8B-4BB8-927B-64CA0D42097B}" dt="2019-01-17T09:42:21.891" v="218" actId="20577"/>
          <ac:spMkLst>
            <pc:docMk/>
            <pc:sldMk cId="4267038224" sldId="317"/>
            <ac:spMk id="23" creationId="{00000000-0000-0000-0000-000000000000}"/>
          </ac:spMkLst>
        </pc:spChg>
      </pc:sldChg>
      <pc:sldChg chg="modSp">
        <pc:chgData name="Олег Батурин" userId="cc479cfdcd957b6a" providerId="LiveId" clId="{DE8332CE-3A8B-4BB8-927B-64CA0D42097B}" dt="2019-01-17T08:02:14.935" v="24" actId="115"/>
        <pc:sldMkLst>
          <pc:docMk/>
          <pc:sldMk cId="3875080306" sldId="319"/>
        </pc:sldMkLst>
        <pc:spChg chg="mod">
          <ac:chgData name="Олег Батурин" userId="cc479cfdcd957b6a" providerId="LiveId" clId="{DE8332CE-3A8B-4BB8-927B-64CA0D42097B}" dt="2019-01-17T08:02:02.923" v="20" actId="1076"/>
          <ac:spMkLst>
            <pc:docMk/>
            <pc:sldMk cId="3875080306" sldId="319"/>
            <ac:spMk id="3" creationId="{00000000-0000-0000-0000-000000000000}"/>
          </ac:spMkLst>
        </pc:spChg>
        <pc:spChg chg="mod">
          <ac:chgData name="Олег Батурин" userId="cc479cfdcd957b6a" providerId="LiveId" clId="{DE8332CE-3A8B-4BB8-927B-64CA0D42097B}" dt="2019-01-17T08:02:02.923" v="20" actId="1076"/>
          <ac:spMkLst>
            <pc:docMk/>
            <pc:sldMk cId="3875080306" sldId="319"/>
            <ac:spMk id="4" creationId="{00000000-0000-0000-0000-000000000000}"/>
          </ac:spMkLst>
        </pc:spChg>
        <pc:spChg chg="mod">
          <ac:chgData name="Олег Батурин" userId="cc479cfdcd957b6a" providerId="LiveId" clId="{DE8332CE-3A8B-4BB8-927B-64CA0D42097B}" dt="2019-01-17T08:02:02.923" v="20" actId="1076"/>
          <ac:spMkLst>
            <pc:docMk/>
            <pc:sldMk cId="3875080306" sldId="319"/>
            <ac:spMk id="5" creationId="{00000000-0000-0000-0000-000000000000}"/>
          </ac:spMkLst>
        </pc:spChg>
        <pc:spChg chg="mod">
          <ac:chgData name="Олег Батурин" userId="cc479cfdcd957b6a" providerId="LiveId" clId="{DE8332CE-3A8B-4BB8-927B-64CA0D42097B}" dt="2019-01-17T08:02:12.157" v="23" actId="115"/>
          <ac:spMkLst>
            <pc:docMk/>
            <pc:sldMk cId="3875080306" sldId="319"/>
            <ac:spMk id="6" creationId="{00000000-0000-0000-0000-000000000000}"/>
          </ac:spMkLst>
        </pc:spChg>
        <pc:spChg chg="mod">
          <ac:chgData name="Олег Батурин" userId="cc479cfdcd957b6a" providerId="LiveId" clId="{DE8332CE-3A8B-4BB8-927B-64CA0D42097B}" dt="2019-01-17T08:02:14.935" v="24" actId="115"/>
          <ac:spMkLst>
            <pc:docMk/>
            <pc:sldMk cId="3875080306" sldId="319"/>
            <ac:spMk id="9" creationId="{00000000-0000-0000-0000-000000000000}"/>
          </ac:spMkLst>
        </pc:spChg>
        <pc:spChg chg="mod">
          <ac:chgData name="Олег Батурин" userId="cc479cfdcd957b6a" providerId="LiveId" clId="{DE8332CE-3A8B-4BB8-927B-64CA0D42097B}" dt="2019-01-17T08:02:02.923" v="20" actId="1076"/>
          <ac:spMkLst>
            <pc:docMk/>
            <pc:sldMk cId="3875080306" sldId="319"/>
            <ac:spMk id="11" creationId="{00000000-0000-0000-0000-000000000000}"/>
          </ac:spMkLst>
        </pc:spChg>
      </pc:sldChg>
      <pc:sldChg chg="addSp modSp">
        <pc:chgData name="Олег Батурин" userId="cc479cfdcd957b6a" providerId="LiveId" clId="{DE8332CE-3A8B-4BB8-927B-64CA0D42097B}" dt="2019-01-17T10:00:39.420" v="360" actId="1076"/>
        <pc:sldMkLst>
          <pc:docMk/>
          <pc:sldMk cId="1405027053" sldId="320"/>
        </pc:sldMkLst>
        <pc:spChg chg="add mod">
          <ac:chgData name="Олег Батурин" userId="cc479cfdcd957b6a" providerId="LiveId" clId="{DE8332CE-3A8B-4BB8-927B-64CA0D42097B}" dt="2019-01-17T10:00:20.246" v="355" actId="207"/>
          <ac:spMkLst>
            <pc:docMk/>
            <pc:sldMk cId="1405027053" sldId="320"/>
            <ac:spMk id="3" creationId="{65B6906B-D22D-408C-8CD2-F1387C322F7F}"/>
          </ac:spMkLst>
        </pc:spChg>
        <pc:spChg chg="add mod">
          <ac:chgData name="Олег Батурин" userId="cc479cfdcd957b6a" providerId="LiveId" clId="{DE8332CE-3A8B-4BB8-927B-64CA0D42097B}" dt="2019-01-17T10:00:01.134" v="344" actId="313"/>
          <ac:spMkLst>
            <pc:docMk/>
            <pc:sldMk cId="1405027053" sldId="320"/>
            <ac:spMk id="4" creationId="{C67BD3B7-5B67-4CA7-AD54-81E27DDD4931}"/>
          </ac:spMkLst>
        </pc:spChg>
        <pc:spChg chg="add mod">
          <ac:chgData name="Олег Батурин" userId="cc479cfdcd957b6a" providerId="LiveId" clId="{DE8332CE-3A8B-4BB8-927B-64CA0D42097B}" dt="2019-01-17T10:00:04.234" v="345" actId="1076"/>
          <ac:spMkLst>
            <pc:docMk/>
            <pc:sldMk cId="1405027053" sldId="320"/>
            <ac:spMk id="5" creationId="{2832A652-36CE-4C18-AE6C-FE2BB946A46A}"/>
          </ac:spMkLst>
        </pc:spChg>
        <pc:spChg chg="add mod">
          <ac:chgData name="Олег Батурин" userId="cc479cfdcd957b6a" providerId="LiveId" clId="{DE8332CE-3A8B-4BB8-927B-64CA0D42097B}" dt="2019-01-17T10:00:39.420" v="360" actId="1076"/>
          <ac:spMkLst>
            <pc:docMk/>
            <pc:sldMk cId="1405027053" sldId="320"/>
            <ac:spMk id="10" creationId="{8D9C360A-E688-4357-851D-31610AD628D8}"/>
          </ac:spMkLst>
        </pc:spChg>
        <pc:spChg chg="add mod">
          <ac:chgData name="Олег Батурин" userId="cc479cfdcd957b6a" providerId="LiveId" clId="{DE8332CE-3A8B-4BB8-927B-64CA0D42097B}" dt="2019-01-17T10:00:29.721" v="358" actId="20577"/>
          <ac:spMkLst>
            <pc:docMk/>
            <pc:sldMk cId="1405027053" sldId="320"/>
            <ac:spMk id="11" creationId="{25C4EEFB-3D0D-4ED7-B11E-0FF0769243E3}"/>
          </ac:spMkLst>
        </pc:spChg>
        <pc:spChg chg="mod">
          <ac:chgData name="Олег Батурин" userId="cc479cfdcd957b6a" providerId="LiveId" clId="{DE8332CE-3A8B-4BB8-927B-64CA0D42097B}" dt="2019-01-17T09:58:12.914" v="285" actId="1076"/>
          <ac:spMkLst>
            <pc:docMk/>
            <pc:sldMk cId="1405027053" sldId="320"/>
            <ac:spMk id="12" creationId="{00000000-0000-0000-0000-000000000000}"/>
          </ac:spMkLst>
        </pc:spChg>
        <pc:spChg chg="mod">
          <ac:chgData name="Олег Батурин" userId="cc479cfdcd957b6a" providerId="LiveId" clId="{DE8332CE-3A8B-4BB8-927B-64CA0D42097B}" dt="2019-01-17T09:58:09.251" v="284" actId="20577"/>
          <ac:spMkLst>
            <pc:docMk/>
            <pc:sldMk cId="1405027053" sldId="320"/>
            <ac:spMk id="13" creationId="{00000000-0000-0000-0000-000000000000}"/>
          </ac:spMkLst>
        </pc:spChg>
        <pc:spChg chg="add mod">
          <ac:chgData name="Олег Батурин" userId="cc479cfdcd957b6a" providerId="LiveId" clId="{DE8332CE-3A8B-4BB8-927B-64CA0D42097B}" dt="2019-01-17T10:00:34.803" v="359" actId="688"/>
          <ac:spMkLst>
            <pc:docMk/>
            <pc:sldMk cId="1405027053" sldId="320"/>
            <ac:spMk id="14" creationId="{EED7E815-6B53-44D6-AE01-769A0F4B5B66}"/>
          </ac:spMkLst>
        </pc:spChg>
      </pc:sldChg>
      <pc:sldChg chg="modSp">
        <pc:chgData name="Олег Батурин" userId="cc479cfdcd957b6a" providerId="LiveId" clId="{DE8332CE-3A8B-4BB8-927B-64CA0D42097B}" dt="2019-01-17T08:03:20.190" v="25" actId="115"/>
        <pc:sldMkLst>
          <pc:docMk/>
          <pc:sldMk cId="3148423774" sldId="321"/>
        </pc:sldMkLst>
        <pc:spChg chg="mod">
          <ac:chgData name="Олег Батурин" userId="cc479cfdcd957b6a" providerId="LiveId" clId="{DE8332CE-3A8B-4BB8-927B-64CA0D42097B}" dt="2019-01-17T08:03:20.190" v="25" actId="115"/>
          <ac:spMkLst>
            <pc:docMk/>
            <pc:sldMk cId="3148423774" sldId="321"/>
            <ac:spMk id="13" creationId="{00000000-0000-0000-0000-000000000000}"/>
          </ac:spMkLst>
        </pc:spChg>
      </pc:sldChg>
      <pc:sldChg chg="addSp modSp modAnim">
        <pc:chgData name="Олег Батурин" userId="cc479cfdcd957b6a" providerId="LiveId" clId="{DE8332CE-3A8B-4BB8-927B-64CA0D42097B}" dt="2019-01-17T10:01:30.358" v="363"/>
        <pc:sldMkLst>
          <pc:docMk/>
          <pc:sldMk cId="1072730294" sldId="322"/>
        </pc:sldMkLst>
        <pc:spChg chg="mod">
          <ac:chgData name="Олег Батурин" userId="cc479cfdcd957b6a" providerId="LiveId" clId="{DE8332CE-3A8B-4BB8-927B-64CA0D42097B}" dt="2019-01-17T08:04:33.278" v="31" actId="20577"/>
          <ac:spMkLst>
            <pc:docMk/>
            <pc:sldMk cId="1072730294" sldId="322"/>
            <ac:spMk id="25" creationId="{00000000-0000-0000-0000-000000000000}"/>
          </ac:spMkLst>
        </pc:spChg>
        <pc:picChg chg="add mod">
          <ac:chgData name="Олег Батурин" userId="cc479cfdcd957b6a" providerId="LiveId" clId="{DE8332CE-3A8B-4BB8-927B-64CA0D42097B}" dt="2019-01-17T08:09:01.212" v="46" actId="1076"/>
          <ac:picMkLst>
            <pc:docMk/>
            <pc:sldMk cId="1072730294" sldId="322"/>
            <ac:picMk id="6" creationId="{37F9CE81-9B74-45D0-8765-04532B70D0D8}"/>
          </ac:picMkLst>
        </pc:picChg>
        <pc:cxnChg chg="mod">
          <ac:chgData name="Олег Батурин" userId="cc479cfdcd957b6a" providerId="LiveId" clId="{DE8332CE-3A8B-4BB8-927B-64CA0D42097B}" dt="2019-01-17T08:04:08.539" v="29" actId="14100"/>
          <ac:cxnSpMkLst>
            <pc:docMk/>
            <pc:sldMk cId="1072730294" sldId="322"/>
            <ac:cxnSpMk id="26" creationId="{00000000-0000-0000-0000-000000000000}"/>
          </ac:cxnSpMkLst>
        </pc:cxnChg>
        <pc:cxnChg chg="mod">
          <ac:chgData name="Олег Батурин" userId="cc479cfdcd957b6a" providerId="LiveId" clId="{DE8332CE-3A8B-4BB8-927B-64CA0D42097B}" dt="2019-01-17T08:04:03.468" v="28" actId="14100"/>
          <ac:cxnSpMkLst>
            <pc:docMk/>
            <pc:sldMk cId="1072730294" sldId="322"/>
            <ac:cxnSpMk id="28" creationId="{00000000-0000-0000-0000-000000000000}"/>
          </ac:cxnSpMkLst>
        </pc:cxnChg>
      </pc:sldChg>
      <pc:sldChg chg="modSp">
        <pc:chgData name="Олег Батурин" userId="cc479cfdcd957b6a" providerId="LiveId" clId="{DE8332CE-3A8B-4BB8-927B-64CA0D42097B}" dt="2019-01-17T08:11:25.210" v="66" actId="20577"/>
        <pc:sldMkLst>
          <pc:docMk/>
          <pc:sldMk cId="3502563973" sldId="323"/>
        </pc:sldMkLst>
        <pc:spChg chg="mod">
          <ac:chgData name="Олег Батурин" userId="cc479cfdcd957b6a" providerId="LiveId" clId="{DE8332CE-3A8B-4BB8-927B-64CA0D42097B}" dt="2019-01-17T08:10:57.941" v="50" actId="115"/>
          <ac:spMkLst>
            <pc:docMk/>
            <pc:sldMk cId="3502563973" sldId="323"/>
            <ac:spMk id="13" creationId="{00000000-0000-0000-0000-000000000000}"/>
          </ac:spMkLst>
        </pc:spChg>
        <pc:graphicFrameChg chg="modGraphic">
          <ac:chgData name="Олег Батурин" userId="cc479cfdcd957b6a" providerId="LiveId" clId="{DE8332CE-3A8B-4BB8-927B-64CA0D42097B}" dt="2019-01-17T08:11:25.210" v="66" actId="20577"/>
          <ac:graphicFrameMkLst>
            <pc:docMk/>
            <pc:sldMk cId="3502563973" sldId="323"/>
            <ac:graphicFrameMk id="7" creationId="{296821DB-9916-4889-AA3F-9A67F4628DAE}"/>
          </ac:graphicFrameMkLst>
        </pc:graphicFrameChg>
      </pc:sldChg>
      <pc:sldChg chg="modSp">
        <pc:chgData name="Олег Батурин" userId="cc479cfdcd957b6a" providerId="LiveId" clId="{DE8332CE-3A8B-4BB8-927B-64CA0D42097B}" dt="2019-01-17T09:30:45.514" v="136" actId="14100"/>
        <pc:sldMkLst>
          <pc:docMk/>
          <pc:sldMk cId="1760619579" sldId="331"/>
        </pc:sldMkLst>
        <pc:spChg chg="mod">
          <ac:chgData name="Олег Батурин" userId="cc479cfdcd957b6a" providerId="LiveId" clId="{DE8332CE-3A8B-4BB8-927B-64CA0D42097B}" dt="2019-01-17T09:30:45.514" v="136" actId="14100"/>
          <ac:spMkLst>
            <pc:docMk/>
            <pc:sldMk cId="1760619579" sldId="331"/>
            <ac:spMk id="12" creationId="{00000000-0000-0000-0000-000000000000}"/>
          </ac:spMkLst>
        </pc:spChg>
        <pc:picChg chg="mod">
          <ac:chgData name="Олег Батурин" userId="cc479cfdcd957b6a" providerId="LiveId" clId="{DE8332CE-3A8B-4BB8-927B-64CA0D42097B}" dt="2019-01-17T09:30:42.557" v="135" actId="1076"/>
          <ac:picMkLst>
            <pc:docMk/>
            <pc:sldMk cId="1760619579" sldId="331"/>
            <ac:picMk id="3075" creationId="{00000000-0000-0000-0000-000000000000}"/>
          </ac:picMkLst>
        </pc:picChg>
      </pc:sldChg>
      <pc:sldChg chg="addSp modSp modAnim">
        <pc:chgData name="Олег Батурин" userId="cc479cfdcd957b6a" providerId="LiveId" clId="{DE8332CE-3A8B-4BB8-927B-64CA0D42097B}" dt="2019-01-17T10:08:12.092" v="402"/>
        <pc:sldMkLst>
          <pc:docMk/>
          <pc:sldMk cId="3163332039" sldId="332"/>
        </pc:sldMkLst>
        <pc:spChg chg="mod">
          <ac:chgData name="Олег Батурин" userId="cc479cfdcd957b6a" providerId="LiveId" clId="{DE8332CE-3A8B-4BB8-927B-64CA0D42097B}" dt="2019-01-17T10:07:36.908" v="398" actId="1076"/>
          <ac:spMkLst>
            <pc:docMk/>
            <pc:sldMk cId="3163332039" sldId="332"/>
            <ac:spMk id="6" creationId="{00000000-0000-0000-0000-000000000000}"/>
          </ac:spMkLst>
        </pc:spChg>
        <pc:spChg chg="mod">
          <ac:chgData name="Олег Батурин" userId="cc479cfdcd957b6a" providerId="LiveId" clId="{DE8332CE-3A8B-4BB8-927B-64CA0D42097B}" dt="2019-01-17T09:31:33.685" v="138" actId="20577"/>
          <ac:spMkLst>
            <pc:docMk/>
            <pc:sldMk cId="3163332039" sldId="332"/>
            <ac:spMk id="28" creationId="{00000000-0000-0000-0000-000000000000}"/>
          </ac:spMkLst>
        </pc:spChg>
        <pc:picChg chg="add ord">
          <ac:chgData name="Олег Батурин" userId="cc479cfdcd957b6a" providerId="LiveId" clId="{DE8332CE-3A8B-4BB8-927B-64CA0D42097B}" dt="2019-01-17T10:07:33.047" v="397" actId="167"/>
          <ac:picMkLst>
            <pc:docMk/>
            <pc:sldMk cId="3163332039" sldId="332"/>
            <ac:picMk id="25" creationId="{B6EB34AC-4FEA-40E6-85D2-F1D85D0F6709}"/>
          </ac:picMkLst>
        </pc:picChg>
        <pc:cxnChg chg="mod">
          <ac:chgData name="Олег Батурин" userId="cc479cfdcd957b6a" providerId="LiveId" clId="{DE8332CE-3A8B-4BB8-927B-64CA0D42097B}" dt="2019-01-17T10:07:39.181" v="399" actId="14100"/>
          <ac:cxnSpMkLst>
            <pc:docMk/>
            <pc:sldMk cId="3163332039" sldId="332"/>
            <ac:cxnSpMk id="16" creationId="{00000000-0000-0000-0000-000000000000}"/>
          </ac:cxnSpMkLst>
        </pc:cxnChg>
      </pc:sldChg>
      <pc:sldChg chg="addSp modSp modAnim">
        <pc:chgData name="Олег Батурин" userId="cc479cfdcd957b6a" providerId="LiveId" clId="{DE8332CE-3A8B-4BB8-927B-64CA0D42097B}" dt="2019-01-17T09:36:29.145" v="162" actId="1076"/>
        <pc:sldMkLst>
          <pc:docMk/>
          <pc:sldMk cId="1815470451" sldId="333"/>
        </pc:sldMkLst>
        <pc:spChg chg="mod">
          <ac:chgData name="Олег Батурин" userId="cc479cfdcd957b6a" providerId="LiveId" clId="{DE8332CE-3A8B-4BB8-927B-64CA0D42097B}" dt="2019-01-17T09:36:29.145" v="162" actId="1076"/>
          <ac:spMkLst>
            <pc:docMk/>
            <pc:sldMk cId="1815470451" sldId="333"/>
            <ac:spMk id="10" creationId="{EC23B439-BBF4-4316-B14F-21CAEE55BE18}"/>
          </ac:spMkLst>
        </pc:spChg>
        <pc:spChg chg="add mod">
          <ac:chgData name="Олег Батурин" userId="cc479cfdcd957b6a" providerId="LiveId" clId="{DE8332CE-3A8B-4BB8-927B-64CA0D42097B}" dt="2019-01-17T09:36:23.921" v="161" actId="1076"/>
          <ac:spMkLst>
            <pc:docMk/>
            <pc:sldMk cId="1815470451" sldId="333"/>
            <ac:spMk id="18" creationId="{7029A18F-DD6F-4FF3-A3D8-27551857EA19}"/>
          </ac:spMkLst>
        </pc:spChg>
        <pc:spChg chg="mod">
          <ac:chgData name="Олег Батурин" userId="cc479cfdcd957b6a" providerId="LiveId" clId="{DE8332CE-3A8B-4BB8-927B-64CA0D42097B}" dt="2019-01-17T09:32:05.274" v="141" actId="122"/>
          <ac:spMkLst>
            <pc:docMk/>
            <pc:sldMk cId="1815470451" sldId="333"/>
            <ac:spMk id="31" creationId="{00000000-0000-0000-0000-000000000000}"/>
          </ac:spMkLst>
        </pc:spChg>
        <pc:spChg chg="mod">
          <ac:chgData name="Олег Батурин" userId="cc479cfdcd957b6a" providerId="LiveId" clId="{DE8332CE-3A8B-4BB8-927B-64CA0D42097B}" dt="2019-01-17T09:35:59.892" v="158" actId="6549"/>
          <ac:spMkLst>
            <pc:docMk/>
            <pc:sldMk cId="1815470451" sldId="333"/>
            <ac:spMk id="32" creationId="{00000000-0000-0000-0000-000000000000}"/>
          </ac:spMkLst>
        </pc:spChg>
      </pc:sldChg>
      <pc:sldChg chg="modSp">
        <pc:chgData name="Олег Батурин" userId="cc479cfdcd957b6a" providerId="LiveId" clId="{DE8332CE-3A8B-4BB8-927B-64CA0D42097B}" dt="2019-01-17T09:39:13.651" v="166" actId="1076"/>
        <pc:sldMkLst>
          <pc:docMk/>
          <pc:sldMk cId="3583012194" sldId="334"/>
        </pc:sldMkLst>
        <pc:spChg chg="mod">
          <ac:chgData name="Олег Батурин" userId="cc479cfdcd957b6a" providerId="LiveId" clId="{DE8332CE-3A8B-4BB8-927B-64CA0D42097B}" dt="2019-01-17T09:39:13.651" v="166" actId="1076"/>
          <ac:spMkLst>
            <pc:docMk/>
            <pc:sldMk cId="3583012194" sldId="334"/>
            <ac:spMk id="3" creationId="{00000000-0000-0000-0000-000000000000}"/>
          </ac:spMkLst>
        </pc:spChg>
        <pc:spChg chg="mod">
          <ac:chgData name="Олег Батурин" userId="cc479cfdcd957b6a" providerId="LiveId" clId="{DE8332CE-3A8B-4BB8-927B-64CA0D42097B}" dt="2019-01-17T09:39:13.651" v="166" actId="1076"/>
          <ac:spMkLst>
            <pc:docMk/>
            <pc:sldMk cId="3583012194" sldId="334"/>
            <ac:spMk id="15" creationId="{00000000-0000-0000-0000-000000000000}"/>
          </ac:spMkLst>
        </pc:spChg>
        <pc:spChg chg="mod">
          <ac:chgData name="Олег Батурин" userId="cc479cfdcd957b6a" providerId="LiveId" clId="{DE8332CE-3A8B-4BB8-927B-64CA0D42097B}" dt="2019-01-17T09:39:13.651" v="166" actId="1076"/>
          <ac:spMkLst>
            <pc:docMk/>
            <pc:sldMk cId="3583012194" sldId="334"/>
            <ac:spMk id="19" creationId="{00000000-0000-0000-0000-000000000000}"/>
          </ac:spMkLst>
        </pc:spChg>
        <pc:spChg chg="mod">
          <ac:chgData name="Олег Батурин" userId="cc479cfdcd957b6a" providerId="LiveId" clId="{DE8332CE-3A8B-4BB8-927B-64CA0D42097B}" dt="2019-01-17T09:39:13.651" v="166" actId="1076"/>
          <ac:spMkLst>
            <pc:docMk/>
            <pc:sldMk cId="3583012194" sldId="334"/>
            <ac:spMk id="21" creationId="{00000000-0000-0000-0000-000000000000}"/>
          </ac:spMkLst>
        </pc:spChg>
        <pc:spChg chg="mod">
          <ac:chgData name="Олег Батурин" userId="cc479cfdcd957b6a" providerId="LiveId" clId="{DE8332CE-3A8B-4BB8-927B-64CA0D42097B}" dt="2019-01-17T09:39:13.651" v="166" actId="1076"/>
          <ac:spMkLst>
            <pc:docMk/>
            <pc:sldMk cId="3583012194" sldId="334"/>
            <ac:spMk id="23" creationId="{00000000-0000-0000-0000-000000000000}"/>
          </ac:spMkLst>
        </pc:spChg>
        <pc:spChg chg="mod">
          <ac:chgData name="Олег Батурин" userId="cc479cfdcd957b6a" providerId="LiveId" clId="{DE8332CE-3A8B-4BB8-927B-64CA0D42097B}" dt="2019-01-17T09:39:13.651" v="166" actId="1076"/>
          <ac:spMkLst>
            <pc:docMk/>
            <pc:sldMk cId="3583012194" sldId="334"/>
            <ac:spMk id="24" creationId="{00000000-0000-0000-0000-000000000000}"/>
          </ac:spMkLst>
        </pc:spChg>
        <pc:spChg chg="mod">
          <ac:chgData name="Олег Батурин" userId="cc479cfdcd957b6a" providerId="LiveId" clId="{DE8332CE-3A8B-4BB8-927B-64CA0D42097B}" dt="2019-01-17T09:39:13.651" v="166" actId="1076"/>
          <ac:spMkLst>
            <pc:docMk/>
            <pc:sldMk cId="3583012194" sldId="334"/>
            <ac:spMk id="27" creationId="{00000000-0000-0000-0000-000000000000}"/>
          </ac:spMkLst>
        </pc:spChg>
        <pc:spChg chg="mod">
          <ac:chgData name="Олег Батурин" userId="cc479cfdcd957b6a" providerId="LiveId" clId="{DE8332CE-3A8B-4BB8-927B-64CA0D42097B}" dt="2019-01-17T09:39:13.651" v="166" actId="1076"/>
          <ac:spMkLst>
            <pc:docMk/>
            <pc:sldMk cId="3583012194" sldId="334"/>
            <ac:spMk id="28" creationId="{00000000-0000-0000-0000-000000000000}"/>
          </ac:spMkLst>
        </pc:spChg>
        <pc:spChg chg="mod">
          <ac:chgData name="Олег Батурин" userId="cc479cfdcd957b6a" providerId="LiveId" clId="{DE8332CE-3A8B-4BB8-927B-64CA0D42097B}" dt="2019-01-17T09:39:13.651" v="166" actId="1076"/>
          <ac:spMkLst>
            <pc:docMk/>
            <pc:sldMk cId="3583012194" sldId="334"/>
            <ac:spMk id="29" creationId="{00000000-0000-0000-0000-000000000000}"/>
          </ac:spMkLst>
        </pc:spChg>
        <pc:spChg chg="mod">
          <ac:chgData name="Олег Батурин" userId="cc479cfdcd957b6a" providerId="LiveId" clId="{DE8332CE-3A8B-4BB8-927B-64CA0D42097B}" dt="2019-01-17T09:39:13.651" v="166" actId="1076"/>
          <ac:spMkLst>
            <pc:docMk/>
            <pc:sldMk cId="3583012194" sldId="334"/>
            <ac:spMk id="30" creationId="{00000000-0000-0000-0000-000000000000}"/>
          </ac:spMkLst>
        </pc:spChg>
        <pc:spChg chg="mod">
          <ac:chgData name="Олег Батурин" userId="cc479cfdcd957b6a" providerId="LiveId" clId="{DE8332CE-3A8B-4BB8-927B-64CA0D42097B}" dt="2019-01-17T09:39:13.651" v="166" actId="1076"/>
          <ac:spMkLst>
            <pc:docMk/>
            <pc:sldMk cId="3583012194" sldId="334"/>
            <ac:spMk id="32" creationId="{00000000-0000-0000-0000-000000000000}"/>
          </ac:spMkLst>
        </pc:spChg>
        <pc:cxnChg chg="mod">
          <ac:chgData name="Олег Батурин" userId="cc479cfdcd957b6a" providerId="LiveId" clId="{DE8332CE-3A8B-4BB8-927B-64CA0D42097B}" dt="2019-01-17T09:39:13.651" v="166" actId="1076"/>
          <ac:cxnSpMkLst>
            <pc:docMk/>
            <pc:sldMk cId="3583012194" sldId="334"/>
            <ac:cxnSpMk id="26" creationId="{00000000-0000-0000-0000-000000000000}"/>
          </ac:cxnSpMkLst>
        </pc:cxnChg>
        <pc:cxnChg chg="mod">
          <ac:chgData name="Олег Батурин" userId="cc479cfdcd957b6a" providerId="LiveId" clId="{DE8332CE-3A8B-4BB8-927B-64CA0D42097B}" dt="2019-01-17T09:39:13.651" v="166" actId="1076"/>
          <ac:cxnSpMkLst>
            <pc:docMk/>
            <pc:sldMk cId="3583012194" sldId="334"/>
            <ac:cxnSpMk id="31" creationId="{00000000-0000-0000-0000-000000000000}"/>
          </ac:cxnSpMkLst>
        </pc:cxnChg>
      </pc:sldChg>
      <pc:sldChg chg="modSp">
        <pc:chgData name="Олег Батурин" userId="cc479cfdcd957b6a" providerId="LiveId" clId="{DE8332CE-3A8B-4BB8-927B-64CA0D42097B}" dt="2019-01-17T09:39:44.205" v="193" actId="20577"/>
        <pc:sldMkLst>
          <pc:docMk/>
          <pc:sldMk cId="2305765953" sldId="335"/>
        </pc:sldMkLst>
        <pc:graphicFrameChg chg="modGraphic">
          <ac:chgData name="Олег Батурин" userId="cc479cfdcd957b6a" providerId="LiveId" clId="{DE8332CE-3A8B-4BB8-927B-64CA0D42097B}" dt="2019-01-17T09:39:44.205" v="193" actId="20577"/>
          <ac:graphicFrameMkLst>
            <pc:docMk/>
            <pc:sldMk cId="2305765953" sldId="335"/>
            <ac:graphicFrameMk id="6" creationId="{00000000-0000-0000-0000-000000000000}"/>
          </ac:graphicFrameMkLst>
        </pc:graphicFrameChg>
      </pc:sldChg>
      <pc:sldChg chg="modSp">
        <pc:chgData name="Олег Батурин" userId="cc479cfdcd957b6a" providerId="LiveId" clId="{DE8332CE-3A8B-4BB8-927B-64CA0D42097B}" dt="2019-01-17T09:41:38.620" v="216" actId="6549"/>
        <pc:sldMkLst>
          <pc:docMk/>
          <pc:sldMk cId="3031721685" sldId="337"/>
        </pc:sldMkLst>
        <pc:spChg chg="mod">
          <ac:chgData name="Олег Батурин" userId="cc479cfdcd957b6a" providerId="LiveId" clId="{DE8332CE-3A8B-4BB8-927B-64CA0D42097B}" dt="2019-01-17T09:40:52.767" v="212" actId="6549"/>
          <ac:spMkLst>
            <pc:docMk/>
            <pc:sldMk cId="3031721685" sldId="337"/>
            <ac:spMk id="21" creationId="{00000000-0000-0000-0000-000000000000}"/>
          </ac:spMkLst>
        </pc:spChg>
        <pc:spChg chg="mod">
          <ac:chgData name="Олег Батурин" userId="cc479cfdcd957b6a" providerId="LiveId" clId="{DE8332CE-3A8B-4BB8-927B-64CA0D42097B}" dt="2019-01-17T09:41:17.587" v="215" actId="20577"/>
          <ac:spMkLst>
            <pc:docMk/>
            <pc:sldMk cId="3031721685" sldId="337"/>
            <ac:spMk id="22" creationId="{00000000-0000-0000-0000-000000000000}"/>
          </ac:spMkLst>
        </pc:spChg>
        <pc:spChg chg="mod">
          <ac:chgData name="Олег Батурин" userId="cc479cfdcd957b6a" providerId="LiveId" clId="{DE8332CE-3A8B-4BB8-927B-64CA0D42097B}" dt="2019-01-17T09:41:38.620" v="216" actId="6549"/>
          <ac:spMkLst>
            <pc:docMk/>
            <pc:sldMk cId="3031721685" sldId="337"/>
            <ac:spMk id="26" creationId="{00000000-0000-0000-0000-000000000000}"/>
          </ac:spMkLst>
        </pc:spChg>
      </pc:sldChg>
      <pc:sldChg chg="modSp">
        <pc:chgData name="Олег Батурин" userId="cc479cfdcd957b6a" providerId="LiveId" clId="{DE8332CE-3A8B-4BB8-927B-64CA0D42097B}" dt="2019-01-17T09:42:02.530" v="217" actId="20577"/>
        <pc:sldMkLst>
          <pc:docMk/>
          <pc:sldMk cId="746196288" sldId="338"/>
        </pc:sldMkLst>
        <pc:spChg chg="mod">
          <ac:chgData name="Олег Батурин" userId="cc479cfdcd957b6a" providerId="LiveId" clId="{DE8332CE-3A8B-4BB8-927B-64CA0D42097B}" dt="2019-01-17T09:42:02.530" v="217" actId="20577"/>
          <ac:spMkLst>
            <pc:docMk/>
            <pc:sldMk cId="746196288" sldId="338"/>
            <ac:spMk id="145" creationId="{00000000-0000-0000-0000-000000000000}"/>
          </ac:spMkLst>
        </pc:spChg>
      </pc:sldChg>
      <pc:sldChg chg="addSp modSp modAnim">
        <pc:chgData name="Олег Батурин" userId="cc479cfdcd957b6a" providerId="LiveId" clId="{DE8332CE-3A8B-4BB8-927B-64CA0D42097B}" dt="2019-01-17T10:09:51.700" v="413"/>
        <pc:sldMkLst>
          <pc:docMk/>
          <pc:sldMk cId="4119653703" sldId="340"/>
        </pc:sldMkLst>
        <pc:picChg chg="add mod">
          <ac:chgData name="Олег Батурин" userId="cc479cfdcd957b6a" providerId="LiveId" clId="{DE8332CE-3A8B-4BB8-927B-64CA0D42097B}" dt="2019-01-17T10:09:40.803" v="411" actId="1076"/>
          <ac:picMkLst>
            <pc:docMk/>
            <pc:sldMk cId="4119653703" sldId="340"/>
            <ac:picMk id="4" creationId="{57724A3E-21DB-4798-9E18-761D00C928A3}"/>
          </ac:picMkLst>
        </pc:picChg>
      </pc:sldChg>
      <pc:sldChg chg="addSp delSp modSp delAnim modAnim">
        <pc:chgData name="Олег Батурин" userId="cc479cfdcd957b6a" providerId="LiveId" clId="{DE8332CE-3A8B-4BB8-927B-64CA0D42097B}" dt="2019-01-17T10:11:13.097" v="429"/>
        <pc:sldMkLst>
          <pc:docMk/>
          <pc:sldMk cId="3172055729" sldId="341"/>
        </pc:sldMkLst>
        <pc:picChg chg="add del">
          <ac:chgData name="Олег Батурин" userId="cc479cfdcd957b6a" providerId="LiveId" clId="{DE8332CE-3A8B-4BB8-927B-64CA0D42097B}" dt="2019-01-17T10:10:17.977" v="415" actId="478"/>
          <ac:picMkLst>
            <pc:docMk/>
            <pc:sldMk cId="3172055729" sldId="341"/>
            <ac:picMk id="50" creationId="{9FADC621-9C70-4C26-ACED-CB4283165C74}"/>
          </ac:picMkLst>
        </pc:picChg>
        <pc:picChg chg="add mod">
          <ac:chgData name="Олег Батурин" userId="cc479cfdcd957b6a" providerId="LiveId" clId="{DE8332CE-3A8B-4BB8-927B-64CA0D42097B}" dt="2019-01-17T10:10:53.117" v="426" actId="1076"/>
          <ac:picMkLst>
            <pc:docMk/>
            <pc:sldMk cId="3172055729" sldId="341"/>
            <ac:picMk id="51" creationId="{F38C636D-02A8-41FA-9045-CFFC8FCE017F}"/>
          </ac:picMkLst>
        </pc:picChg>
      </pc:sldChg>
      <pc:sldChg chg="addSp modSp modAnim">
        <pc:chgData name="Олег Батурин" userId="cc479cfdcd957b6a" providerId="LiveId" clId="{DE8332CE-3A8B-4BB8-927B-64CA0D42097B}" dt="2019-01-17T10:15:26.875" v="451"/>
        <pc:sldMkLst>
          <pc:docMk/>
          <pc:sldMk cId="510393785" sldId="345"/>
        </pc:sldMkLst>
        <pc:picChg chg="add mod ord">
          <ac:chgData name="Олег Батурин" userId="cc479cfdcd957b6a" providerId="LiveId" clId="{DE8332CE-3A8B-4BB8-927B-64CA0D42097B}" dt="2019-01-17T10:14:23.671" v="445" actId="167"/>
          <ac:picMkLst>
            <pc:docMk/>
            <pc:sldMk cId="510393785" sldId="345"/>
            <ac:picMk id="3" creationId="{3B884253-22C4-42FE-AC74-1DEF94A688FC}"/>
          </ac:picMkLst>
        </pc:picChg>
      </pc:sldChg>
      <pc:sldChg chg="modSp">
        <pc:chgData name="Олег Батурин" userId="cc479cfdcd957b6a" providerId="LiveId" clId="{DE8332CE-3A8B-4BB8-927B-64CA0D42097B}" dt="2019-01-17T09:47:37.107" v="236" actId="20577"/>
        <pc:sldMkLst>
          <pc:docMk/>
          <pc:sldMk cId="4283355529" sldId="346"/>
        </pc:sldMkLst>
        <pc:spChg chg="mod">
          <ac:chgData name="Олег Батурин" userId="cc479cfdcd957b6a" providerId="LiveId" clId="{DE8332CE-3A8B-4BB8-927B-64CA0D42097B}" dt="2019-01-17T09:47:37.107" v="236" actId="20577"/>
          <ac:spMkLst>
            <pc:docMk/>
            <pc:sldMk cId="4283355529" sldId="346"/>
            <ac:spMk id="5" creationId="{00000000-0000-0000-0000-000000000000}"/>
          </ac:spMkLst>
        </pc:spChg>
      </pc:sldChg>
      <pc:sldChg chg="modSp">
        <pc:chgData name="Олег Батурин" userId="cc479cfdcd957b6a" providerId="LiveId" clId="{DE8332CE-3A8B-4BB8-927B-64CA0D42097B}" dt="2019-01-17T09:48:04.498" v="240" actId="1076"/>
        <pc:sldMkLst>
          <pc:docMk/>
          <pc:sldMk cId="82506128" sldId="352"/>
        </pc:sldMkLst>
        <pc:picChg chg="mod">
          <ac:chgData name="Олег Батурин" userId="cc479cfdcd957b6a" providerId="LiveId" clId="{DE8332CE-3A8B-4BB8-927B-64CA0D42097B}" dt="2019-01-17T09:48:04.498" v="240" actId="1076"/>
          <ac:picMkLst>
            <pc:docMk/>
            <pc:sldMk cId="82506128" sldId="352"/>
            <ac:picMk id="30" creationId="{00000000-0000-0000-0000-000000000000}"/>
          </ac:picMkLst>
        </pc:picChg>
      </pc:sldChg>
      <pc:sldChg chg="addSp delSp modSp">
        <pc:chgData name="Олег Батурин" userId="cc479cfdcd957b6a" providerId="LiveId" clId="{DE8332CE-3A8B-4BB8-927B-64CA0D42097B}" dt="2019-01-17T09:48:42.707" v="248" actId="1076"/>
        <pc:sldMkLst>
          <pc:docMk/>
          <pc:sldMk cId="2970911995" sldId="354"/>
        </pc:sldMkLst>
        <pc:picChg chg="del">
          <ac:chgData name="Олег Батурин" userId="cc479cfdcd957b6a" providerId="LiveId" clId="{DE8332CE-3A8B-4BB8-927B-64CA0D42097B}" dt="2019-01-17T09:48:36.417" v="244" actId="478"/>
          <ac:picMkLst>
            <pc:docMk/>
            <pc:sldMk cId="2970911995" sldId="354"/>
            <ac:picMk id="29" creationId="{00000000-0000-0000-0000-000000000000}"/>
          </ac:picMkLst>
        </pc:picChg>
        <pc:picChg chg="del">
          <ac:chgData name="Олег Батурин" userId="cc479cfdcd957b6a" providerId="LiveId" clId="{DE8332CE-3A8B-4BB8-927B-64CA0D42097B}" dt="2019-01-17T09:48:37.223" v="245" actId="478"/>
          <ac:picMkLst>
            <pc:docMk/>
            <pc:sldMk cId="2970911995" sldId="354"/>
            <ac:picMk id="30" creationId="{00000000-0000-0000-0000-000000000000}"/>
          </ac:picMkLst>
        </pc:picChg>
        <pc:picChg chg="add">
          <ac:chgData name="Олег Батурин" userId="cc479cfdcd957b6a" providerId="LiveId" clId="{DE8332CE-3A8B-4BB8-927B-64CA0D42097B}" dt="2019-01-17T09:48:37.950" v="246"/>
          <ac:picMkLst>
            <pc:docMk/>
            <pc:sldMk cId="2970911995" sldId="354"/>
            <ac:picMk id="31" creationId="{42AE7351-CAC9-4813-8B7A-F57E6346623B}"/>
          </ac:picMkLst>
        </pc:picChg>
        <pc:picChg chg="add mod">
          <ac:chgData name="Олег Батурин" userId="cc479cfdcd957b6a" providerId="LiveId" clId="{DE8332CE-3A8B-4BB8-927B-64CA0D42097B}" dt="2019-01-17T09:48:42.707" v="248" actId="1076"/>
          <ac:picMkLst>
            <pc:docMk/>
            <pc:sldMk cId="2970911995" sldId="354"/>
            <ac:picMk id="32" creationId="{B25526EF-2912-4958-8A94-533985648BB7}"/>
          </ac:picMkLst>
        </pc:picChg>
      </pc:sldChg>
      <pc:sldChg chg="addSp delSp modSp">
        <pc:chgData name="Олег Батурин" userId="cc479cfdcd957b6a" providerId="LiveId" clId="{DE8332CE-3A8B-4BB8-927B-64CA0D42097B}" dt="2019-01-17T09:49:07.305" v="258" actId="1076"/>
        <pc:sldMkLst>
          <pc:docMk/>
          <pc:sldMk cId="3892581044" sldId="355"/>
        </pc:sldMkLst>
        <pc:picChg chg="del">
          <ac:chgData name="Олег Батурин" userId="cc479cfdcd957b6a" providerId="LiveId" clId="{DE8332CE-3A8B-4BB8-927B-64CA0D42097B}" dt="2019-01-17T09:48:53.168" v="249" actId="478"/>
          <ac:picMkLst>
            <pc:docMk/>
            <pc:sldMk cId="3892581044" sldId="355"/>
            <ac:picMk id="2" creationId="{00000000-0000-0000-0000-000000000000}"/>
          </ac:picMkLst>
        </pc:picChg>
        <pc:picChg chg="del">
          <ac:chgData name="Олег Батурин" userId="cc479cfdcd957b6a" providerId="LiveId" clId="{DE8332CE-3A8B-4BB8-927B-64CA0D42097B}" dt="2019-01-17T09:48:59.051" v="253" actId="478"/>
          <ac:picMkLst>
            <pc:docMk/>
            <pc:sldMk cId="3892581044" sldId="355"/>
            <ac:picMk id="20" creationId="{D5129818-F43A-49B4-9758-CF34FCAFB77D}"/>
          </ac:picMkLst>
        </pc:picChg>
        <pc:picChg chg="del">
          <ac:chgData name="Олег Батурин" userId="cc479cfdcd957b6a" providerId="LiveId" clId="{DE8332CE-3A8B-4BB8-927B-64CA0D42097B}" dt="2019-01-17T09:48:56.800" v="252" actId="478"/>
          <ac:picMkLst>
            <pc:docMk/>
            <pc:sldMk cId="3892581044" sldId="355"/>
            <ac:picMk id="46" creationId="{00000000-0000-0000-0000-000000000000}"/>
          </ac:picMkLst>
        </pc:picChg>
        <pc:picChg chg="del">
          <ac:chgData name="Олег Батурин" userId="cc479cfdcd957b6a" providerId="LiveId" clId="{DE8332CE-3A8B-4BB8-927B-64CA0D42097B}" dt="2019-01-17T09:49:03.010" v="256" actId="478"/>
          <ac:picMkLst>
            <pc:docMk/>
            <pc:sldMk cId="3892581044" sldId="355"/>
            <ac:picMk id="47" creationId="{00000000-0000-0000-0000-000000000000}"/>
          </ac:picMkLst>
        </pc:picChg>
        <pc:picChg chg="add mod">
          <ac:chgData name="Олег Батурин" userId="cc479cfdcd957b6a" providerId="LiveId" clId="{DE8332CE-3A8B-4BB8-927B-64CA0D42097B}" dt="2019-01-17T09:48:55.906" v="251" actId="1076"/>
          <ac:picMkLst>
            <pc:docMk/>
            <pc:sldMk cId="3892581044" sldId="355"/>
            <ac:picMk id="48" creationId="{4A00C316-2749-46D2-A0FE-20ABEC582548}"/>
          </ac:picMkLst>
        </pc:picChg>
        <pc:picChg chg="add mod">
          <ac:chgData name="Олег Батурин" userId="cc479cfdcd957b6a" providerId="LiveId" clId="{DE8332CE-3A8B-4BB8-927B-64CA0D42097B}" dt="2019-01-17T09:49:02.051" v="255" actId="1076"/>
          <ac:picMkLst>
            <pc:docMk/>
            <pc:sldMk cId="3892581044" sldId="355"/>
            <ac:picMk id="49" creationId="{6B637245-47BA-4B5E-848B-258D557057B7}"/>
          </ac:picMkLst>
        </pc:picChg>
        <pc:picChg chg="add mod">
          <ac:chgData name="Олег Батурин" userId="cc479cfdcd957b6a" providerId="LiveId" clId="{DE8332CE-3A8B-4BB8-927B-64CA0D42097B}" dt="2019-01-17T09:49:07.305" v="258" actId="1076"/>
          <ac:picMkLst>
            <pc:docMk/>
            <pc:sldMk cId="3892581044" sldId="355"/>
            <ac:picMk id="50" creationId="{DF9064E4-0709-4DB0-91CE-E9E8F85A369C}"/>
          </ac:picMkLst>
        </pc:picChg>
      </pc:sldChg>
      <pc:sldChg chg="modSp">
        <pc:chgData name="Олег Батурин" userId="cc479cfdcd957b6a" providerId="LiveId" clId="{DE8332CE-3A8B-4BB8-927B-64CA0D42097B}" dt="2019-01-17T08:20:49.006" v="132" actId="20577"/>
        <pc:sldMkLst>
          <pc:docMk/>
          <pc:sldMk cId="2856321896" sldId="365"/>
        </pc:sldMkLst>
        <pc:spChg chg="mod">
          <ac:chgData name="Олег Батурин" userId="cc479cfdcd957b6a" providerId="LiveId" clId="{DE8332CE-3A8B-4BB8-927B-64CA0D42097B}" dt="2019-01-17T08:20:49.006" v="132" actId="20577"/>
          <ac:spMkLst>
            <pc:docMk/>
            <pc:sldMk cId="2856321896" sldId="365"/>
            <ac:spMk id="10" creationId="{F01E473F-6311-4B3A-96CF-BCB80A428A09}"/>
          </ac:spMkLst>
        </pc:spChg>
      </pc:sldChg>
      <pc:sldChg chg="modSp">
        <pc:chgData name="Олег Батурин" userId="cc479cfdcd957b6a" providerId="LiveId" clId="{DE8332CE-3A8B-4BB8-927B-64CA0D42097B}" dt="2019-01-17T09:40:01.233" v="210" actId="20577"/>
        <pc:sldMkLst>
          <pc:docMk/>
          <pc:sldMk cId="2164867431" sldId="367"/>
        </pc:sldMkLst>
        <pc:graphicFrameChg chg="modGraphic">
          <ac:chgData name="Олег Батурин" userId="cc479cfdcd957b6a" providerId="LiveId" clId="{DE8332CE-3A8B-4BB8-927B-64CA0D42097B}" dt="2019-01-17T09:40:01.233" v="210" actId="20577"/>
          <ac:graphicFrameMkLst>
            <pc:docMk/>
            <pc:sldMk cId="2164867431" sldId="367"/>
            <ac:graphicFrameMk id="6" creationId="{00000000-0000-0000-0000-000000000000}"/>
          </ac:graphicFrameMkLst>
        </pc:graphicFrameChg>
      </pc:sldChg>
      <pc:sldChg chg="modSp">
        <pc:chgData name="Олег Батурин" userId="cc479cfdcd957b6a" providerId="LiveId" clId="{DE8332CE-3A8B-4BB8-927B-64CA0D42097B}" dt="2019-01-17T08:01:22.974" v="19" actId="5793"/>
        <pc:sldMkLst>
          <pc:docMk/>
          <pc:sldMk cId="3015114996" sldId="368"/>
        </pc:sldMkLst>
        <pc:spChg chg="mod">
          <ac:chgData name="Олег Батурин" userId="cc479cfdcd957b6a" providerId="LiveId" clId="{DE8332CE-3A8B-4BB8-927B-64CA0D42097B}" dt="2019-01-17T08:01:18.988" v="11" actId="20577"/>
          <ac:spMkLst>
            <pc:docMk/>
            <pc:sldMk cId="3015114996" sldId="368"/>
            <ac:spMk id="65" creationId="{00000000-0000-0000-0000-000000000000}"/>
          </ac:spMkLst>
        </pc:spChg>
        <pc:spChg chg="mod">
          <ac:chgData name="Олег Батурин" userId="cc479cfdcd957b6a" providerId="LiveId" clId="{DE8332CE-3A8B-4BB8-927B-64CA0D42097B}" dt="2019-01-17T08:01:22.974" v="19" actId="5793"/>
          <ac:spMkLst>
            <pc:docMk/>
            <pc:sldMk cId="3015114996" sldId="368"/>
            <ac:spMk id="66" creationId="{00000000-0000-0000-0000-000000000000}"/>
          </ac:spMkLst>
        </pc:spChg>
      </pc:sldChg>
      <pc:sldChg chg="modSp">
        <pc:chgData name="Олег Батурин" userId="cc479cfdcd957b6a" providerId="LiveId" clId="{DE8332CE-3A8B-4BB8-927B-64CA0D42097B}" dt="2019-01-17T08:00:45.635" v="4" actId="1076"/>
        <pc:sldMkLst>
          <pc:docMk/>
          <pc:sldMk cId="3365943016" sldId="370"/>
        </pc:sldMkLst>
        <pc:spChg chg="mod">
          <ac:chgData name="Олег Батурин" userId="cc479cfdcd957b6a" providerId="LiveId" clId="{DE8332CE-3A8B-4BB8-927B-64CA0D42097B}" dt="2019-01-17T08:00:45.635" v="4" actId="1076"/>
          <ac:spMkLst>
            <pc:docMk/>
            <pc:sldMk cId="3365943016" sldId="370"/>
            <ac:spMk id="30" creationId="{00000000-0000-0000-0000-000000000000}"/>
          </ac:spMkLst>
        </pc:spChg>
        <pc:spChg chg="mod">
          <ac:chgData name="Олег Батурин" userId="cc479cfdcd957b6a" providerId="LiveId" clId="{DE8332CE-3A8B-4BB8-927B-64CA0D42097B}" dt="2019-01-17T08:00:45.635" v="4" actId="1076"/>
          <ac:spMkLst>
            <pc:docMk/>
            <pc:sldMk cId="3365943016" sldId="370"/>
            <ac:spMk id="31" creationId="{00000000-0000-0000-0000-000000000000}"/>
          </ac:spMkLst>
        </pc:spChg>
        <pc:grpChg chg="mod">
          <ac:chgData name="Олег Батурин" userId="cc479cfdcd957b6a" providerId="LiveId" clId="{DE8332CE-3A8B-4BB8-927B-64CA0D42097B}" dt="2019-01-17T08:00:45.635" v="4" actId="1076"/>
          <ac:grpSpMkLst>
            <pc:docMk/>
            <pc:sldMk cId="3365943016" sldId="370"/>
            <ac:grpSpMk id="57" creationId="{00000000-0000-0000-0000-000000000000}"/>
          </ac:grpSpMkLst>
        </pc:grpChg>
      </pc:sldChg>
      <pc:sldChg chg="modSp">
        <pc:chgData name="Олег Батурин" userId="cc479cfdcd957b6a" providerId="LiveId" clId="{DE8332CE-3A8B-4BB8-927B-64CA0D42097B}" dt="2019-01-17T09:36:54.616" v="163" actId="20577"/>
        <pc:sldMkLst>
          <pc:docMk/>
          <pc:sldMk cId="4106065634" sldId="372"/>
        </pc:sldMkLst>
        <pc:spChg chg="mod">
          <ac:chgData name="Олег Батурин" userId="cc479cfdcd957b6a" providerId="LiveId" clId="{DE8332CE-3A8B-4BB8-927B-64CA0D42097B}" dt="2019-01-17T09:36:54.616" v="163" actId="20577"/>
          <ac:spMkLst>
            <pc:docMk/>
            <pc:sldMk cId="4106065634" sldId="372"/>
            <ac:spMk id="6" creationId="{00000000-0000-0000-0000-000000000000}"/>
          </ac:spMkLst>
        </pc:spChg>
      </pc:sldChg>
      <pc:sldChg chg="ord">
        <pc:chgData name="Олег Батурин" userId="cc479cfdcd957b6a" providerId="LiveId" clId="{DE8332CE-3A8B-4BB8-927B-64CA0D42097B}" dt="2019-01-17T09:50:33.166" v="259"/>
        <pc:sldMkLst>
          <pc:docMk/>
          <pc:sldMk cId="2354042866" sldId="382"/>
        </pc:sldMkLst>
      </pc:sldChg>
      <pc:sldChg chg="modSp">
        <pc:chgData name="Олег Батурин" userId="cc479cfdcd957b6a" providerId="LiveId" clId="{DE8332CE-3A8B-4BB8-927B-64CA0D42097B}" dt="2019-01-17T10:16:40.477" v="453" actId="1076"/>
        <pc:sldMkLst>
          <pc:docMk/>
          <pc:sldMk cId="2724785757" sldId="387"/>
        </pc:sldMkLst>
        <pc:picChg chg="mod">
          <ac:chgData name="Олег Батурин" userId="cc479cfdcd957b6a" providerId="LiveId" clId="{DE8332CE-3A8B-4BB8-927B-64CA0D42097B}" dt="2019-01-17T10:16:40.477" v="453" actId="1076"/>
          <ac:picMkLst>
            <pc:docMk/>
            <pc:sldMk cId="2724785757" sldId="387"/>
            <ac:picMk id="119" creationId="{00000000-0000-0000-0000-000000000000}"/>
          </ac:picMkLst>
        </pc:picChg>
        <pc:picChg chg="mod">
          <ac:chgData name="Олег Батурин" userId="cc479cfdcd957b6a" providerId="LiveId" clId="{DE8332CE-3A8B-4BB8-927B-64CA0D42097B}" dt="2019-01-17T10:16:38.053" v="452" actId="1076"/>
          <ac:picMkLst>
            <pc:docMk/>
            <pc:sldMk cId="2724785757" sldId="387"/>
            <ac:picMk id="1026" creationId="{00000000-0000-0000-0000-000000000000}"/>
          </ac:picMkLst>
        </pc:picChg>
        <pc:picChg chg="mod">
          <ac:chgData name="Олег Батурин" userId="cc479cfdcd957b6a" providerId="LiveId" clId="{DE8332CE-3A8B-4BB8-927B-64CA0D42097B}" dt="2019-01-17T10:16:38.053" v="452" actId="1076"/>
          <ac:picMkLst>
            <pc:docMk/>
            <pc:sldMk cId="2724785757" sldId="387"/>
            <ac:picMk id="1027" creationId="{00000000-0000-0000-0000-000000000000}"/>
          </ac:picMkLst>
        </pc:picChg>
        <pc:picChg chg="mod">
          <ac:chgData name="Олег Батурин" userId="cc479cfdcd957b6a" providerId="LiveId" clId="{DE8332CE-3A8B-4BB8-927B-64CA0D42097B}" dt="2019-01-17T10:16:40.477" v="453" actId="1076"/>
          <ac:picMkLst>
            <pc:docMk/>
            <pc:sldMk cId="2724785757" sldId="387"/>
            <ac:picMk id="1028" creationId="{00000000-0000-0000-0000-000000000000}"/>
          </ac:picMkLst>
        </pc:picChg>
      </pc:sldChg>
      <pc:sldChg chg="modSp">
        <pc:chgData name="Олег Батурин" userId="cc479cfdcd957b6a" providerId="LiveId" clId="{DE8332CE-3A8B-4BB8-927B-64CA0D42097B}" dt="2019-01-17T09:48:27.331" v="243" actId="1076"/>
        <pc:sldMkLst>
          <pc:docMk/>
          <pc:sldMk cId="1815005304" sldId="389"/>
        </pc:sldMkLst>
        <pc:picChg chg="mod">
          <ac:chgData name="Олег Батурин" userId="cc479cfdcd957b6a" providerId="LiveId" clId="{DE8332CE-3A8B-4BB8-927B-64CA0D42097B}" dt="2019-01-17T09:48:27.331" v="243" actId="1076"/>
          <ac:picMkLst>
            <pc:docMk/>
            <pc:sldMk cId="1815005304" sldId="389"/>
            <ac:picMk id="23" creationId="{00000000-0000-0000-0000-000000000000}"/>
          </ac:picMkLst>
        </pc:picChg>
        <pc:picChg chg="mod">
          <ac:chgData name="Олег Батурин" userId="cc479cfdcd957b6a" providerId="LiveId" clId="{DE8332CE-3A8B-4BB8-927B-64CA0D42097B}" dt="2019-01-17T09:48:27.331" v="243" actId="1076"/>
          <ac:picMkLst>
            <pc:docMk/>
            <pc:sldMk cId="1815005304" sldId="389"/>
            <ac:picMk id="25" creationId="{00000000-0000-0000-0000-000000000000}"/>
          </ac:picMkLst>
        </pc:picChg>
        <pc:picChg chg="mod">
          <ac:chgData name="Олег Батурин" userId="cc479cfdcd957b6a" providerId="LiveId" clId="{DE8332CE-3A8B-4BB8-927B-64CA0D42097B}" dt="2019-01-17T09:48:27.331" v="243" actId="1076"/>
          <ac:picMkLst>
            <pc:docMk/>
            <pc:sldMk cId="1815005304" sldId="389"/>
            <ac:picMk id="27" creationId="{00000000-0000-0000-0000-000000000000}"/>
          </ac:picMkLst>
        </pc:picChg>
        <pc:picChg chg="mod">
          <ac:chgData name="Олег Батурин" userId="cc479cfdcd957b6a" providerId="LiveId" clId="{DE8332CE-3A8B-4BB8-927B-64CA0D42097B}" dt="2019-01-17T09:48:27.331" v="243" actId="1076"/>
          <ac:picMkLst>
            <pc:docMk/>
            <pc:sldMk cId="1815005304" sldId="389"/>
            <ac:picMk id="28" creationId="{00000000-0000-0000-0000-000000000000}"/>
          </ac:picMkLst>
        </pc:picChg>
        <pc:picChg chg="mod">
          <ac:chgData name="Олег Батурин" userId="cc479cfdcd957b6a" providerId="LiveId" clId="{DE8332CE-3A8B-4BB8-927B-64CA0D42097B}" dt="2019-01-17T09:48:27.331" v="243" actId="1076"/>
          <ac:picMkLst>
            <pc:docMk/>
            <pc:sldMk cId="1815005304" sldId="389"/>
            <ac:picMk id="29" creationId="{00000000-0000-0000-0000-000000000000}"/>
          </ac:picMkLst>
        </pc:picChg>
        <pc:picChg chg="mod">
          <ac:chgData name="Олег Батурин" userId="cc479cfdcd957b6a" providerId="LiveId" clId="{DE8332CE-3A8B-4BB8-927B-64CA0D42097B}" dt="2019-01-17T09:48:27.331" v="243" actId="1076"/>
          <ac:picMkLst>
            <pc:docMk/>
            <pc:sldMk cId="1815005304" sldId="389"/>
            <ac:picMk id="35" creationId="{00000000-0000-0000-0000-000000000000}"/>
          </ac:picMkLst>
        </pc:picChg>
        <pc:picChg chg="mod">
          <ac:chgData name="Олег Батурин" userId="cc479cfdcd957b6a" providerId="LiveId" clId="{DE8332CE-3A8B-4BB8-927B-64CA0D42097B}" dt="2019-01-17T09:48:27.331" v="243" actId="1076"/>
          <ac:picMkLst>
            <pc:docMk/>
            <pc:sldMk cId="1815005304" sldId="389"/>
            <ac:picMk id="36" creationId="{00000000-0000-0000-0000-000000000000}"/>
          </ac:picMkLst>
        </pc:picChg>
        <pc:picChg chg="mod">
          <ac:chgData name="Олег Батурин" userId="cc479cfdcd957b6a" providerId="LiveId" clId="{DE8332CE-3A8B-4BB8-927B-64CA0D42097B}" dt="2019-01-17T09:48:27.331" v="243" actId="1076"/>
          <ac:picMkLst>
            <pc:docMk/>
            <pc:sldMk cId="1815005304" sldId="389"/>
            <ac:picMk id="37" creationId="{00000000-0000-0000-0000-000000000000}"/>
          </ac:picMkLst>
        </pc:picChg>
        <pc:picChg chg="mod">
          <ac:chgData name="Олег Батурин" userId="cc479cfdcd957b6a" providerId="LiveId" clId="{DE8332CE-3A8B-4BB8-927B-64CA0D42097B}" dt="2019-01-17T09:48:27.331" v="243" actId="1076"/>
          <ac:picMkLst>
            <pc:docMk/>
            <pc:sldMk cId="1815005304" sldId="389"/>
            <ac:picMk id="38" creationId="{00000000-0000-0000-0000-000000000000}"/>
          </ac:picMkLst>
        </pc:picChg>
        <pc:picChg chg="mod">
          <ac:chgData name="Олег Батурин" userId="cc479cfdcd957b6a" providerId="LiveId" clId="{DE8332CE-3A8B-4BB8-927B-64CA0D42097B}" dt="2019-01-17T09:48:27.331" v="243" actId="1076"/>
          <ac:picMkLst>
            <pc:docMk/>
            <pc:sldMk cId="1815005304" sldId="389"/>
            <ac:picMk id="39" creationId="{00000000-0000-0000-0000-000000000000}"/>
          </ac:picMkLst>
        </pc:picChg>
        <pc:picChg chg="mod">
          <ac:chgData name="Олег Батурин" userId="cc479cfdcd957b6a" providerId="LiveId" clId="{DE8332CE-3A8B-4BB8-927B-64CA0D42097B}" dt="2019-01-17T09:48:27.331" v="243" actId="1076"/>
          <ac:picMkLst>
            <pc:docMk/>
            <pc:sldMk cId="1815005304" sldId="389"/>
            <ac:picMk id="40" creationId="{00000000-0000-0000-0000-000000000000}"/>
          </ac:picMkLst>
        </pc:picChg>
      </pc:sldChg>
      <pc:sldChg chg="modSp modAnim">
        <pc:chgData name="Олег Батурин" userId="cc479cfdcd957b6a" providerId="LiveId" clId="{DE8332CE-3A8B-4BB8-927B-64CA0D42097B}" dt="2019-01-17T10:12:38.678" v="437"/>
        <pc:sldMkLst>
          <pc:docMk/>
          <pc:sldMk cId="1059782517" sldId="393"/>
        </pc:sldMkLst>
        <pc:picChg chg="mod">
          <ac:chgData name="Олег Батурин" userId="cc479cfdcd957b6a" providerId="LiveId" clId="{DE8332CE-3A8B-4BB8-927B-64CA0D42097B}" dt="2019-01-17T09:46:03.267" v="222" actId="14100"/>
          <ac:picMkLst>
            <pc:docMk/>
            <pc:sldMk cId="1059782517" sldId="393"/>
            <ac:picMk id="38" creationId="{00000000-0000-0000-0000-000000000000}"/>
          </ac:picMkLst>
        </pc:picChg>
      </pc:sldChg>
      <pc:sldChg chg="modAnim">
        <pc:chgData name="Олег Батурин" userId="cc479cfdcd957b6a" providerId="LiveId" clId="{DE8332CE-3A8B-4BB8-927B-64CA0D42097B}" dt="2019-01-17T10:17:28.572" v="455"/>
        <pc:sldMkLst>
          <pc:docMk/>
          <pc:sldMk cId="3957848768" sldId="3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77D36C68-DDAB-4D09-8E72-8E937BD7768C}" type="datetimeFigureOut">
              <a:rPr lang="ru-RU" smtClean="0"/>
              <a:pPr/>
              <a:t>17.01.2020</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0048289E-2F4B-4BDB-9E3D-307BE649A8BF}" type="slidenum">
              <a:rPr lang="ru-RU" smtClean="0"/>
              <a:pPr/>
              <a:t>‹#›</a:t>
            </a:fld>
            <a:endParaRPr lang="ru-RU"/>
          </a:p>
        </p:txBody>
      </p:sp>
    </p:spTree>
    <p:extLst>
      <p:ext uri="{BB962C8B-B14F-4D97-AF65-F5344CB8AC3E}">
        <p14:creationId xmlns:p14="http://schemas.microsoft.com/office/powerpoint/2010/main" val="94057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a:t>
            </a:fld>
            <a:endParaRPr lang="ru-RU"/>
          </a:p>
        </p:txBody>
      </p:sp>
    </p:spTree>
    <p:extLst>
      <p:ext uri="{BB962C8B-B14F-4D97-AF65-F5344CB8AC3E}">
        <p14:creationId xmlns:p14="http://schemas.microsoft.com/office/powerpoint/2010/main" val="2371332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10</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11</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12</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13</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14</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15</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16</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17</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18</a:t>
            </a:fld>
            <a:endParaRPr lang="ru-RU"/>
          </a:p>
        </p:txBody>
      </p:sp>
    </p:spTree>
    <p:extLst>
      <p:ext uri="{BB962C8B-B14F-4D97-AF65-F5344CB8AC3E}">
        <p14:creationId xmlns:p14="http://schemas.microsoft.com/office/powerpoint/2010/main" val="3323827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19</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20</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21</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22</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23</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24</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25</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26</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27</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28</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29</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3</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30</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31</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32</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33</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34</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35</a:t>
            </a:fld>
            <a:endParaRPr lang="ru-RU"/>
          </a:p>
        </p:txBody>
      </p:sp>
    </p:spTree>
    <p:extLst>
      <p:ext uri="{BB962C8B-B14F-4D97-AF65-F5344CB8AC3E}">
        <p14:creationId xmlns:p14="http://schemas.microsoft.com/office/powerpoint/2010/main" val="1361011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36</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37</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38</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39</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4</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When the flow in the </a:t>
                </a:r>
                <a:r>
                  <a:rPr lang="en-GB" sz="1200" kern="1200" dirty="0" err="1">
                    <a:solidFill>
                      <a:schemeClr val="tx1"/>
                    </a:solidFill>
                    <a:effectLst/>
                    <a:latin typeface="+mn-lt"/>
                    <a:ea typeface="+mn-ea"/>
                    <a:cs typeface="+mn-cs"/>
                  </a:rPr>
                  <a:t>turbomachinery</a:t>
                </a:r>
                <a:r>
                  <a:rPr lang="en-GB" sz="1200" kern="1200" dirty="0">
                    <a:solidFill>
                      <a:schemeClr val="tx1"/>
                    </a:solidFill>
                    <a:effectLst/>
                    <a:latin typeface="+mn-lt"/>
                    <a:ea typeface="+mn-ea"/>
                    <a:cs typeface="+mn-cs"/>
                  </a:rPr>
                  <a:t> blade passage turns, the particles of the working fluid move along curvilinear trajectories. </a:t>
                </a:r>
                <a:endParaRPr 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At the same time, centrifugal forces act on them, which press them to the concave surface of the blade (pressure side) and squeeze out from the convex surface (suction side). </a:t>
                </a:r>
                <a:endParaRPr 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For this reason, the pressure on the pressure side is greater than on the suction side. </a:t>
                </a:r>
                <a:endParaRPr 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At the point of flow coming off from the trailing edge, an unbalanced pressure difference acts on it, which tends to turn the flow toward the suction side, reducing that flow deflection </a:t>
                </a:r>
                <a:r>
                  <a:rPr lang="ru-RU" sz="1200" i="1" kern="1200" dirty="0">
                    <a:solidFill>
                      <a:schemeClr val="tx1"/>
                    </a:solidFill>
                    <a:effectLst/>
                    <a:latin typeface="+mn-lt"/>
                    <a:ea typeface="+mn-ea"/>
                    <a:cs typeface="+mn-cs"/>
                    <a:sym typeface="Symbol"/>
                  </a:rPr>
                  <a:t></a:t>
                </a:r>
                <a:r>
                  <a:rPr lang="en-GB" sz="1200" kern="1200" dirty="0">
                    <a:solidFill>
                      <a:schemeClr val="tx1"/>
                    </a:solidFill>
                    <a:effectLst/>
                    <a:latin typeface="+mn-lt"/>
                    <a:ea typeface="+mn-ea"/>
                    <a:cs typeface="+mn-cs"/>
                  </a:rPr>
                  <a:t> that was specified by the shape of the profile. </a:t>
                </a:r>
                <a:endParaRPr 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difference between the design angle and the real flow angle is called flow deviation angle </a:t>
                </a:r>
                <a:r>
                  <a:rPr lang="ru-RU" sz="1200" i="1" kern="1200" dirty="0">
                    <a:solidFill>
                      <a:schemeClr val="tx1"/>
                    </a:solidFill>
                    <a:effectLst/>
                    <a:latin typeface="+mn-lt"/>
                    <a:ea typeface="+mn-ea"/>
                    <a:cs typeface="+mn-cs"/>
                    <a:sym typeface="Symbol"/>
                  </a:rPr>
                  <a:t></a:t>
                </a:r>
                <a:r>
                  <a:rPr lang="en-US"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more the blades are apart from each other, the greater </a:t>
                </a:r>
                <a:r>
                  <a:rPr lang="ru-RU" sz="1200" kern="1200" dirty="0">
                    <a:solidFill>
                      <a:schemeClr val="tx1"/>
                    </a:solidFill>
                    <a:effectLst/>
                    <a:latin typeface="+mn-lt"/>
                    <a:ea typeface="+mn-ea"/>
                    <a:cs typeface="+mn-cs"/>
                    <a:sym typeface="Symbol"/>
                  </a:rPr>
                  <a:t></a:t>
                </a:r>
                <a:r>
                  <a:rPr lang="en-GB"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On the other hand, with an increase in cascade solidity </a:t>
                </a:r>
                <a14:m>
                  <m:oMath xmlns:m="http://schemas.openxmlformats.org/officeDocument/2006/math">
                    <m:acc>
                      <m:accPr>
                        <m:chr m:val="̅"/>
                        <m:ctrlPr>
                          <a:rPr lang="ru-RU" sz="1200" i="1" kern="1200">
                            <a:solidFill>
                              <a:schemeClr val="tx1"/>
                            </a:solidFill>
                            <a:effectLst/>
                            <a:latin typeface="Cambria Math" panose="02040503050406030204" pitchFamily="18" charset="0"/>
                            <a:ea typeface="+mn-ea"/>
                            <a:cs typeface="+mn-cs"/>
                          </a:rPr>
                        </m:ctrlPr>
                      </m:accPr>
                      <m:e>
                        <m:r>
                          <a:rPr lang="ru-RU" sz="1200" i="1" kern="1200">
                            <a:solidFill>
                              <a:schemeClr val="tx1"/>
                            </a:solidFill>
                            <a:effectLst/>
                            <a:latin typeface="Cambria Math" panose="02040503050406030204" pitchFamily="18" charset="0"/>
                            <a:ea typeface="+mn-ea"/>
                            <a:cs typeface="+mn-cs"/>
                          </a:rPr>
                          <m:t>𝑡</m:t>
                        </m:r>
                      </m:e>
                    </m:acc>
                  </m:oMath>
                </a14:m>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decrease in the distance between the blades), deviation angle tends to zero, but at the same time the increase in the number of blades and the friction surface increases the friction loss</a:t>
                </a:r>
                <a:r>
                  <a:rPr lang="ru-RU" sz="1200" kern="1200" dirty="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For these reasons, there is an optimal cascade solidity </a:t>
                </a:r>
                <a14:m>
                  <m:oMath xmlns:m="http://schemas.openxmlformats.org/officeDocument/2006/math">
                    <m:acc>
                      <m:accPr>
                        <m:chr m:val="̅"/>
                        <m:ctrlPr>
                          <a:rPr lang="ru-RU" sz="1200" i="1" kern="1200">
                            <a:solidFill>
                              <a:schemeClr val="tx1"/>
                            </a:solidFill>
                            <a:effectLst/>
                            <a:latin typeface="Cambria Math" panose="02040503050406030204" pitchFamily="18" charset="0"/>
                            <a:ea typeface="+mn-ea"/>
                            <a:cs typeface="+mn-cs"/>
                          </a:rPr>
                        </m:ctrlPr>
                      </m:accPr>
                      <m:e>
                        <m:r>
                          <a:rPr lang="ru-RU" sz="1200" i="1" kern="1200">
                            <a:solidFill>
                              <a:schemeClr val="tx1"/>
                            </a:solidFill>
                            <a:effectLst/>
                            <a:latin typeface="Cambria Math" panose="02040503050406030204" pitchFamily="18" charset="0"/>
                            <a:ea typeface="+mn-ea"/>
                            <a:cs typeface="+mn-cs"/>
                          </a:rPr>
                          <m:t>𝑡</m:t>
                        </m:r>
                      </m:e>
                    </m:acc>
                  </m:oMath>
                </a14:m>
                <a:r>
                  <a:rPr lang="en-GB"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When the flow in the </a:t>
                </a:r>
                <a:r>
                  <a:rPr lang="en-GB" sz="1200" kern="1200" dirty="0" err="1" smtClean="0">
                    <a:solidFill>
                      <a:schemeClr val="tx1"/>
                    </a:solidFill>
                    <a:effectLst/>
                    <a:latin typeface="+mn-lt"/>
                    <a:ea typeface="+mn-ea"/>
                    <a:cs typeface="+mn-cs"/>
                  </a:rPr>
                  <a:t>turbomachinery</a:t>
                </a:r>
                <a:r>
                  <a:rPr lang="en-GB" sz="1200" kern="1200" dirty="0" smtClean="0">
                    <a:solidFill>
                      <a:schemeClr val="tx1"/>
                    </a:solidFill>
                    <a:effectLst/>
                    <a:latin typeface="+mn-lt"/>
                    <a:ea typeface="+mn-ea"/>
                    <a:cs typeface="+mn-cs"/>
                  </a:rPr>
                  <a:t> blade passage turns, the particles of the working fluid move along curvilinear trajectories. </a:t>
                </a:r>
                <a:endParaRPr lang="ru-RU"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At the same time, centrifugal forces act on them, which press them to the concave surface of the blade (pressure side) and squeeze out from the convex surface (suction side). </a:t>
                </a:r>
                <a:endParaRPr lang="ru-RU"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For this reason, the pressure on the pressure side is greater than on the suction side. </a:t>
                </a:r>
                <a:endParaRPr lang="ru-RU"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At the point of flow coming off from the trailing edge, an unbalanced pressure difference acts on it, which tends to turn the flow toward the suction side, reducing that flow deflection </a:t>
                </a:r>
                <a:r>
                  <a:rPr lang="ru-RU" sz="1200" i="1" kern="1200" dirty="0">
                    <a:solidFill>
                      <a:schemeClr val="tx1"/>
                    </a:solidFill>
                    <a:effectLst/>
                    <a:latin typeface="+mn-lt"/>
                    <a:ea typeface="+mn-ea"/>
                    <a:cs typeface="+mn-cs"/>
                    <a:sym typeface="Symbol"/>
                  </a:rPr>
                  <a:t></a:t>
                </a:r>
                <a:r>
                  <a:rPr lang="en-GB" sz="1200" kern="1200" dirty="0">
                    <a:solidFill>
                      <a:schemeClr val="tx1"/>
                    </a:solidFill>
                    <a:effectLst/>
                    <a:latin typeface="+mn-lt"/>
                    <a:ea typeface="+mn-ea"/>
                    <a:cs typeface="+mn-cs"/>
                  </a:rPr>
                  <a:t> that was specified by the shape of the profile. </a:t>
                </a:r>
                <a:endParaRPr lang="ru-RU"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a:t>
                </a:r>
                <a:r>
                  <a:rPr lang="en-GB" sz="1200" kern="1200" dirty="0">
                    <a:solidFill>
                      <a:schemeClr val="tx1"/>
                    </a:solidFill>
                    <a:effectLst/>
                    <a:latin typeface="+mn-lt"/>
                    <a:ea typeface="+mn-ea"/>
                    <a:cs typeface="+mn-cs"/>
                  </a:rPr>
                  <a:t>difference between the design angle and the real flow angle is called flow deviation angle </a:t>
                </a:r>
                <a:r>
                  <a:rPr lang="ru-RU" sz="1200" i="1" kern="1200" dirty="0">
                    <a:solidFill>
                      <a:schemeClr val="tx1"/>
                    </a:solidFill>
                    <a:effectLst/>
                    <a:latin typeface="+mn-lt"/>
                    <a:ea typeface="+mn-ea"/>
                    <a:cs typeface="+mn-cs"/>
                    <a:sym typeface="Symbol"/>
                  </a:rPr>
                  <a:t></a:t>
                </a:r>
                <a:r>
                  <a:rPr lang="en-US"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a:t>
                </a:r>
                <a:r>
                  <a:rPr lang="en-GB" sz="1200" kern="1200" dirty="0">
                    <a:solidFill>
                      <a:schemeClr val="tx1"/>
                    </a:solidFill>
                    <a:effectLst/>
                    <a:latin typeface="+mn-lt"/>
                    <a:ea typeface="+mn-ea"/>
                    <a:cs typeface="+mn-cs"/>
                  </a:rPr>
                  <a:t>more the blades are apart from each other, the greater </a:t>
                </a:r>
                <a:r>
                  <a:rPr lang="ru-RU" sz="1200" kern="1200" dirty="0">
                    <a:solidFill>
                      <a:schemeClr val="tx1"/>
                    </a:solidFill>
                    <a:effectLst/>
                    <a:latin typeface="+mn-lt"/>
                    <a:ea typeface="+mn-ea"/>
                    <a:cs typeface="+mn-cs"/>
                    <a:sym typeface="Symbol"/>
                  </a:rPr>
                  <a:t></a:t>
                </a:r>
                <a:r>
                  <a:rPr lang="en-GB" sz="1200" kern="1200" dirty="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On </a:t>
                </a:r>
                <a:r>
                  <a:rPr lang="en-GB" sz="1200" kern="1200" dirty="0">
                    <a:solidFill>
                      <a:schemeClr val="tx1"/>
                    </a:solidFill>
                    <a:effectLst/>
                    <a:latin typeface="+mn-lt"/>
                    <a:ea typeface="+mn-ea"/>
                    <a:cs typeface="+mn-cs"/>
                  </a:rPr>
                  <a:t>the other hand, with an increase in cascade solidity </a:t>
                </a:r>
                <a:r>
                  <a:rPr lang="ru-RU" sz="1200" i="0" kern="1200">
                    <a:solidFill>
                      <a:schemeClr val="tx1"/>
                    </a:solidFill>
                    <a:effectLst/>
                    <a:latin typeface="+mn-lt"/>
                    <a:ea typeface="+mn-ea"/>
                    <a:cs typeface="+mn-cs"/>
                  </a:rPr>
                  <a:t>𝑡 ̅</a:t>
                </a:r>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decrease in the distance between the blades), deviation angle tends to zero, but at the same time the increase in the number of blades and the friction surface increases the friction </a:t>
                </a:r>
                <a:r>
                  <a:rPr lang="en-GB" sz="1200" kern="1200" dirty="0" smtClean="0">
                    <a:solidFill>
                      <a:schemeClr val="tx1"/>
                    </a:solidFill>
                    <a:effectLst/>
                    <a:latin typeface="+mn-lt"/>
                    <a:ea typeface="+mn-ea"/>
                    <a:cs typeface="+mn-cs"/>
                  </a:rPr>
                  <a:t>loss</a:t>
                </a:r>
                <a:r>
                  <a:rPr lang="ru-RU" sz="120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For </a:t>
                </a:r>
                <a:r>
                  <a:rPr lang="en-GB" sz="1200" kern="1200" dirty="0">
                    <a:solidFill>
                      <a:schemeClr val="tx1"/>
                    </a:solidFill>
                    <a:effectLst/>
                    <a:latin typeface="+mn-lt"/>
                    <a:ea typeface="+mn-ea"/>
                    <a:cs typeface="+mn-cs"/>
                  </a:rPr>
                  <a:t>these reasons, there is an optimal cascade solidity </a:t>
                </a:r>
                <a:r>
                  <a:rPr lang="ru-RU" sz="1200" i="0" kern="1200">
                    <a:solidFill>
                      <a:schemeClr val="tx1"/>
                    </a:solidFill>
                    <a:effectLst/>
                    <a:latin typeface="+mn-lt"/>
                    <a:ea typeface="+mn-ea"/>
                    <a:cs typeface="+mn-cs"/>
                  </a:rPr>
                  <a:t>𝑡 ̅</a:t>
                </a:r>
                <a:r>
                  <a:rPr lang="en-GB"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40</a:t>
            </a:fld>
            <a:endParaRPr lang="ru-RU"/>
          </a:p>
        </p:txBody>
      </p:sp>
    </p:spTree>
    <p:extLst>
      <p:ext uri="{BB962C8B-B14F-4D97-AF65-F5344CB8AC3E}">
        <p14:creationId xmlns:p14="http://schemas.microsoft.com/office/powerpoint/2010/main" val="1156258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41</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42</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43</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44</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45</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46</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47</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48</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49</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5</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50</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51</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52</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53</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54</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55</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56</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57</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58</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59</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6</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60</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61</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62</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63</a:t>
            </a:fld>
            <a:endParaRPr lang="ru-RU"/>
          </a:p>
        </p:txBody>
      </p:sp>
    </p:spTree>
    <p:extLst>
      <p:ext uri="{BB962C8B-B14F-4D97-AF65-F5344CB8AC3E}">
        <p14:creationId xmlns:p14="http://schemas.microsoft.com/office/powerpoint/2010/main" val="22693380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64</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65</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67</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7</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8</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9</a:t>
            </a:fld>
            <a:endParaRPr lang="ru-RU"/>
          </a:p>
        </p:txBody>
      </p:sp>
    </p:spTree>
    <p:extLst>
      <p:ext uri="{BB962C8B-B14F-4D97-AF65-F5344CB8AC3E}">
        <p14:creationId xmlns:p14="http://schemas.microsoft.com/office/powerpoint/2010/main" val="422915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CD2006A-6BE7-43E8-8AD6-C09FC266B36F}" type="datetime1">
              <a:rPr lang="ru-RU" smtClean="0"/>
              <a:pPr/>
              <a:t>17.01.2020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33628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FD85EE-4AB9-42CD-8126-E74FE77A9ED8}" type="datetime1">
              <a:rPr lang="ru-RU" smtClean="0"/>
              <a:pPr/>
              <a:t>17.01.2020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76079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0B916C-83BE-4CC1-8A21-D05CD30C43DB}" type="datetime1">
              <a:rPr lang="ru-RU" smtClean="0"/>
              <a:pPr/>
              <a:t>17.01.2020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5331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2E13183-B2A1-4784-80CE-65A33D52CB0B}" type="datetime1">
              <a:rPr lang="ru-RU" smtClean="0"/>
              <a:pPr/>
              <a:t>17.01.2020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1963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A388E9-D2C3-4436-BFEE-5F0C2E0896FE}" type="datetime1">
              <a:rPr lang="ru-RU" smtClean="0"/>
              <a:pPr/>
              <a:t>17.01.2020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424039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3A15BC7-66CE-44BA-84C4-ADF5D358A8E5}" type="datetime1">
              <a:rPr lang="ru-RU" smtClean="0"/>
              <a:pPr/>
              <a:t>17.01.2020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209277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C55F641-8A7B-48BB-9924-29525D09D843}" type="datetime1">
              <a:rPr lang="ru-RU" smtClean="0"/>
              <a:pPr/>
              <a:t>17.01.2020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6749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8C4CC1A-CDB1-4CBC-83A8-3EB958439194}" type="datetime1">
              <a:rPr lang="ru-RU" smtClean="0"/>
              <a:pPr/>
              <a:t>17.01.2020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76572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5C5F1-78C0-4305-B0EC-8CEF047F6C93}" type="datetime1">
              <a:rPr lang="ru-RU" smtClean="0"/>
              <a:pPr/>
              <a:t>17.01.2020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9267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F670FB-17C0-4434-90C8-A4668EF13565}" type="datetime1">
              <a:rPr lang="ru-RU" smtClean="0"/>
              <a:pPr/>
              <a:t>17.01.2020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95509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FA5D1FD-3FC4-47EA-B2EB-FF46800F6009}" type="datetime1">
              <a:rPr lang="ru-RU" smtClean="0"/>
              <a:pPr/>
              <a:t>17.01.2020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51527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09404-ED28-47FE-9DC5-C6BCEA110D1D}" type="datetime1">
              <a:rPr lang="ru-RU" smtClean="0"/>
              <a:pPr/>
              <a:t>17.01.2020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0F9EB-2112-4866-8AFC-0758B0B74D1C}" type="slidenum">
              <a:rPr lang="ru-RU" smtClean="0"/>
              <a:pPr/>
              <a:t>‹#›</a:t>
            </a:fld>
            <a:endParaRPr lang="ru-RU"/>
          </a:p>
        </p:txBody>
      </p:sp>
    </p:spTree>
    <p:extLst>
      <p:ext uri="{BB962C8B-B14F-4D97-AF65-F5344CB8AC3E}">
        <p14:creationId xmlns:p14="http://schemas.microsoft.com/office/powerpoint/2010/main" val="1479013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21.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7.jpe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0.png"/><Relationship Id="rId4" Type="http://schemas.openxmlformats.org/officeDocument/2006/relationships/image" Target="../media/image400.png"/></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47.jpeg"/><Relationship Id="rId7" Type="http://schemas.openxmlformats.org/officeDocument/2006/relationships/image" Target="../media/image360.png"/><Relationship Id="rId12"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45.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6.png"/><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3.jpeg"/><Relationship Id="rId5" Type="http://schemas.openxmlformats.org/officeDocument/2006/relationships/image" Target="../media/image48.png"/><Relationship Id="rId10" Type="http://schemas.openxmlformats.org/officeDocument/2006/relationships/image" Target="../media/image52.jpeg"/><Relationship Id="rId4" Type="http://schemas.openxmlformats.org/officeDocument/2006/relationships/image" Target="../media/image380.png"/><Relationship Id="rId9"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50.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550.png"/></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1.png"/><Relationship Id="rId7"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4.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77.png"/><Relationship Id="rId7" Type="http://schemas.openxmlformats.org/officeDocument/2006/relationships/image" Target="../media/image8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661.png"/><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60.jpeg"/><Relationship Id="rId7" Type="http://schemas.openxmlformats.org/officeDocument/2006/relationships/image" Target="../media/image9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81.png"/><Relationship Id="rId5" Type="http://schemas.openxmlformats.org/officeDocument/2006/relationships/image" Target="../media/image671.png"/><Relationship Id="rId4" Type="http://schemas.openxmlformats.org/officeDocument/2006/relationships/image" Target="../media/image91.png"/><Relationship Id="rId9" Type="http://schemas.openxmlformats.org/officeDocument/2006/relationships/image" Target="../media/image95.png"/></Relationships>
</file>

<file path=ppt/slides/_rels/slide2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9.jpeg"/><Relationship Id="rId7"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92.png"/><Relationship Id="rId5" Type="http://schemas.openxmlformats.org/officeDocument/2006/relationships/image" Target="../media/image730.png"/><Relationship Id="rId10" Type="http://schemas.openxmlformats.org/officeDocument/2006/relationships/image" Target="../media/image87.png"/><Relationship Id="rId4" Type="http://schemas.openxmlformats.org/officeDocument/2006/relationships/image" Target="../media/image80.jpeg"/><Relationship Id="rId9" Type="http://schemas.openxmlformats.org/officeDocument/2006/relationships/image" Target="../media/image86.png"/></Relationships>
</file>

<file path=ppt/slides/_rels/slide23.xml.rels><?xml version="1.0" encoding="UTF-8" standalone="yes"?>
<Relationships xmlns="http://schemas.openxmlformats.org/package/2006/relationships"><Relationship Id="rId8" Type="http://schemas.openxmlformats.org/officeDocument/2006/relationships/image" Target="../media/image650.png"/><Relationship Id="rId3" Type="http://schemas.openxmlformats.org/officeDocument/2006/relationships/image" Target="../media/image96.png"/><Relationship Id="rId7" Type="http://schemas.openxmlformats.org/officeDocument/2006/relationships/image" Target="../media/image9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70.png"/><Relationship Id="rId5" Type="http://schemas.openxmlformats.org/officeDocument/2006/relationships/image" Target="../media/image660.png"/><Relationship Id="rId4" Type="http://schemas.openxmlformats.org/officeDocument/2006/relationships/image" Target="../media/image510.png"/></Relationships>
</file>

<file path=ppt/slides/_rels/slide2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80.png"/><Relationship Id="rId4" Type="http://schemas.openxmlformats.org/officeDocument/2006/relationships/image" Target="../media/image82.png"/></Relationships>
</file>

<file path=ppt/slides/_rels/slide2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850.png"/><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 Id="rId9" Type="http://schemas.openxmlformats.org/officeDocument/2006/relationships/image" Target="../media/image115.png"/></Relationships>
</file>

<file path=ppt/slides/_rels/slide28.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6.png"/><Relationship Id="rId7" Type="http://schemas.openxmlformats.org/officeDocument/2006/relationships/image" Target="../media/image11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12.png"/><Relationship Id="rId5" Type="http://schemas.openxmlformats.org/officeDocument/2006/relationships/image" Target="../media/image117.png"/><Relationship Id="rId4" Type="http://schemas.openxmlformats.org/officeDocument/2006/relationships/image" Target="../media/image110.png"/></Relationships>
</file>

<file path=ppt/slides/_rels/slide29.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20.png"/><Relationship Id="rId7" Type="http://schemas.openxmlformats.org/officeDocument/2006/relationships/image" Target="../media/image12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60.png"/><Relationship Id="rId5" Type="http://schemas.openxmlformats.org/officeDocument/2006/relationships/image" Target="../media/image108.png"/><Relationship Id="rId4" Type="http://schemas.openxmlformats.org/officeDocument/2006/relationships/image" Target="../media/image120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26.png"/><Relationship Id="rId4" Type="http://schemas.openxmlformats.org/officeDocument/2006/relationships/image" Target="../media/image125.png"/></Relationships>
</file>

<file path=ppt/slides/_rels/slide3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28.png"/></Relationships>
</file>

<file path=ppt/slides/_rels/slide32.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05.png"/><Relationship Id="rId7" Type="http://schemas.openxmlformats.org/officeDocument/2006/relationships/image" Target="../media/image13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30.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080.png"/><Relationship Id="rId9" Type="http://schemas.openxmlformats.org/officeDocument/2006/relationships/image" Target="../media/image133.png"/></Relationships>
</file>

<file path=ppt/slides/_rels/slide33.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361.png"/><Relationship Id="rId3" Type="http://schemas.openxmlformats.org/officeDocument/2006/relationships/image" Target="../media/image107.png"/><Relationship Id="rId7" Type="http://schemas.openxmlformats.org/officeDocument/2006/relationships/image" Target="../media/image141.png"/><Relationship Id="rId12" Type="http://schemas.openxmlformats.org/officeDocument/2006/relationships/image" Target="../media/image123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40.png"/><Relationship Id="rId11" Type="http://schemas.openxmlformats.org/officeDocument/2006/relationships/image" Target="../media/image1220.png"/><Relationship Id="rId5" Type="http://schemas.openxmlformats.org/officeDocument/2006/relationships/image" Target="../media/image139.png"/><Relationship Id="rId15" Type="http://schemas.openxmlformats.org/officeDocument/2006/relationships/image" Target="../media/image108.jpeg"/><Relationship Id="rId10" Type="http://schemas.openxmlformats.org/officeDocument/2006/relationships/image" Target="../media/image137.png"/><Relationship Id="rId4" Type="http://schemas.openxmlformats.org/officeDocument/2006/relationships/image" Target="../media/image138.png"/><Relationship Id="rId9" Type="http://schemas.openxmlformats.org/officeDocument/2006/relationships/image" Target="../media/image136.png"/><Relationship Id="rId14" Type="http://schemas.openxmlformats.org/officeDocument/2006/relationships/image" Target="../media/image1370.png"/></Relationships>
</file>

<file path=ppt/slides/_rels/slide34.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12" Type="http://schemas.openxmlformats.org/officeDocument/2006/relationships/image" Target="../media/image109.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46.png"/><Relationship Id="rId11" Type="http://schemas.openxmlformats.org/officeDocument/2006/relationships/image" Target="../media/image151.png"/><Relationship Id="rId5" Type="http://schemas.openxmlformats.org/officeDocument/2006/relationships/image" Target="../media/image145.png"/><Relationship Id="rId10" Type="http://schemas.openxmlformats.org/officeDocument/2006/relationships/image" Target="../media/image150.png"/><Relationship Id="rId4" Type="http://schemas.openxmlformats.org/officeDocument/2006/relationships/image" Target="../media/image144.png"/><Relationship Id="rId9" Type="http://schemas.openxmlformats.org/officeDocument/2006/relationships/image" Target="../media/image149.png"/></Relationships>
</file>

<file path=ppt/slides/_rels/slide35.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21.png"/><Relationship Id="rId7" Type="http://schemas.openxmlformats.org/officeDocument/2006/relationships/image" Target="../media/image15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35.png"/><Relationship Id="rId9" Type="http://schemas.openxmlformats.org/officeDocument/2006/relationships/image" Target="../media/image156.png"/></Relationships>
</file>

<file path=ppt/slides/_rels/slide36.xml.rels><?xml version="1.0" encoding="UTF-8" standalone="yes"?>
<Relationships xmlns="http://schemas.openxmlformats.org/package/2006/relationships"><Relationship Id="rId3" Type="http://schemas.openxmlformats.org/officeDocument/2006/relationships/image" Target="../media/image1480.png"/><Relationship Id="rId7" Type="http://schemas.openxmlformats.org/officeDocument/2006/relationships/image" Target="../media/image159.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58.jpeg"/><Relationship Id="rId5" Type="http://schemas.openxmlformats.org/officeDocument/2006/relationships/image" Target="../media/image1500.png"/><Relationship Id="rId4" Type="http://schemas.openxmlformats.org/officeDocument/2006/relationships/image" Target="../media/image157.png"/></Relationships>
</file>

<file path=ppt/slides/_rels/slide37.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20.png"/><Relationship Id="rId7" Type="http://schemas.openxmlformats.org/officeDocument/2006/relationships/image" Target="../media/image16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540.png"/><Relationship Id="rId10" Type="http://schemas.openxmlformats.org/officeDocument/2006/relationships/image" Target="../media/image1590.png"/><Relationship Id="rId4" Type="http://schemas.openxmlformats.org/officeDocument/2006/relationships/image" Target="../media/image1530.png"/><Relationship Id="rId9" Type="http://schemas.openxmlformats.org/officeDocument/2006/relationships/image" Target="../media/image1580.png"/></Relationships>
</file>

<file path=ppt/slides/_rels/slide38.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70.png"/><Relationship Id="rId3" Type="http://schemas.openxmlformats.org/officeDocument/2006/relationships/image" Target="../media/image162.png"/><Relationship Id="rId7" Type="http://schemas.openxmlformats.org/officeDocument/2006/relationships/image" Target="../media/image164.png"/><Relationship Id="rId12" Type="http://schemas.openxmlformats.org/officeDocument/2006/relationships/image" Target="../media/image169.png"/><Relationship Id="rId17" Type="http://schemas.openxmlformats.org/officeDocument/2006/relationships/image" Target="../media/image172.png"/><Relationship Id="rId2" Type="http://schemas.openxmlformats.org/officeDocument/2006/relationships/notesSlide" Target="../notesSlides/notesSlide38.xml"/><Relationship Id="rId16" Type="http://schemas.openxmlformats.org/officeDocument/2006/relationships/image" Target="../media/image171.png"/><Relationship Id="rId1" Type="http://schemas.openxmlformats.org/officeDocument/2006/relationships/slideLayout" Target="../slideLayouts/slideLayout1.xml"/><Relationship Id="rId11" Type="http://schemas.openxmlformats.org/officeDocument/2006/relationships/image" Target="../media/image168.png"/><Relationship Id="rId5" Type="http://schemas.openxmlformats.org/officeDocument/2006/relationships/image" Target="../media/image1620.png"/><Relationship Id="rId15" Type="http://schemas.openxmlformats.org/officeDocument/2006/relationships/image" Target="../media/image167.png"/><Relationship Id="rId4" Type="http://schemas.openxmlformats.org/officeDocument/2006/relationships/image" Target="../media/image1610.png"/><Relationship Id="rId9" Type="http://schemas.openxmlformats.org/officeDocument/2006/relationships/image" Target="../media/image166.png"/><Relationship Id="rId14" Type="http://schemas.openxmlformats.org/officeDocument/2006/relationships/image" Target="../media/image163.GIF"/></Relationships>
</file>

<file path=ppt/slides/_rels/slide39.xml.rels><?xml version="1.0" encoding="UTF-8" standalone="yes"?>
<Relationships xmlns="http://schemas.openxmlformats.org/package/2006/relationships"><Relationship Id="rId3" Type="http://schemas.openxmlformats.org/officeDocument/2006/relationships/image" Target="../media/image161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750.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png"/></Relationships>
</file>

<file path=ppt/slides/_rels/slide41.xml.rels><?xml version="1.0" encoding="UTF-8" standalone="yes"?>
<Relationships xmlns="http://schemas.openxmlformats.org/package/2006/relationships"><Relationship Id="rId8" Type="http://schemas.openxmlformats.org/officeDocument/2006/relationships/image" Target="../media/image183.jpeg"/><Relationship Id="rId3" Type="http://schemas.openxmlformats.org/officeDocument/2006/relationships/image" Target="../media/image179.jpeg"/><Relationship Id="rId7" Type="http://schemas.openxmlformats.org/officeDocument/2006/relationships/image" Target="../media/image1780.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 Id="rId9" Type="http://schemas.openxmlformats.org/officeDocument/2006/relationships/image" Target="../media/image183.png"/></Relationships>
</file>

<file path=ppt/slides/_rels/slide42.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205.png"/><Relationship Id="rId7" Type="http://schemas.openxmlformats.org/officeDocument/2006/relationships/image" Target="../media/image209.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08.png"/><Relationship Id="rId11" Type="http://schemas.openxmlformats.org/officeDocument/2006/relationships/image" Target="../media/image213.png"/><Relationship Id="rId5" Type="http://schemas.openxmlformats.org/officeDocument/2006/relationships/image" Target="../media/image207.png"/><Relationship Id="rId10" Type="http://schemas.openxmlformats.org/officeDocument/2006/relationships/image" Target="../media/image212.png"/><Relationship Id="rId4" Type="http://schemas.openxmlformats.org/officeDocument/2006/relationships/image" Target="../media/image206.png"/><Relationship Id="rId9" Type="http://schemas.openxmlformats.org/officeDocument/2006/relationships/image" Target="../media/image211.png"/></Relationships>
</file>

<file path=ppt/slides/_rels/slide4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png"/></Relationships>
</file>

<file path=ppt/slides/_rels/slide44.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86.png"/><Relationship Id="rId4" Type="http://schemas.openxmlformats.org/officeDocument/2006/relationships/image" Target="../media/image189.png"/></Relationships>
</file>

<file path=ppt/slides/_rels/slide4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92.png"/><Relationship Id="rId5" Type="http://schemas.openxmlformats.org/officeDocument/2006/relationships/image" Target="../media/image186.png"/><Relationship Id="rId4" Type="http://schemas.openxmlformats.org/officeDocument/2006/relationships/image" Target="../media/image191.png"/></Relationships>
</file>

<file path=ppt/slides/_rels/slide46.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87.png"/><Relationship Id="rId4" Type="http://schemas.openxmlformats.org/officeDocument/2006/relationships/image" Target="../media/image194.png"/></Relationships>
</file>

<file path=ppt/slides/_rels/slide47.xml.rels><?xml version="1.0" encoding="UTF-8" standalone="yes"?>
<Relationships xmlns="http://schemas.openxmlformats.org/package/2006/relationships"><Relationship Id="rId3" Type="http://schemas.openxmlformats.org/officeDocument/2006/relationships/image" Target="../media/image195.PNG"/><Relationship Id="rId7" Type="http://schemas.openxmlformats.org/officeDocument/2006/relationships/image" Target="../media/image1760.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98.PNG"/><Relationship Id="rId5" Type="http://schemas.openxmlformats.org/officeDocument/2006/relationships/image" Target="../media/image197.PNG"/><Relationship Id="rId4" Type="http://schemas.openxmlformats.org/officeDocument/2006/relationships/image" Target="../media/image196.PNG"/></Relationships>
</file>

<file path=ppt/slides/_rels/slide48.xml.rels><?xml version="1.0" encoding="UTF-8" standalone="yes"?>
<Relationships xmlns="http://schemas.openxmlformats.org/package/2006/relationships"><Relationship Id="rId3" Type="http://schemas.openxmlformats.org/officeDocument/2006/relationships/image" Target="../media/image199.PNG"/><Relationship Id="rId7" Type="http://schemas.openxmlformats.org/officeDocument/2006/relationships/image" Target="../media/image1811.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200.PNG"/></Relationships>
</file>

<file path=ppt/slides/_rels/slide49.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187.png"/><Relationship Id="rId4" Type="http://schemas.openxmlformats.org/officeDocument/2006/relationships/image" Target="../media/image20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10.png"/><Relationship Id="rId10" Type="http://schemas.openxmlformats.org/officeDocument/2006/relationships/image" Target="../media/image11.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15.png"/></Relationships>
</file>

<file path=ppt/slides/_rels/slide52.xml.rels><?xml version="1.0" encoding="UTF-8" standalone="yes"?>
<Relationships xmlns="http://schemas.openxmlformats.org/package/2006/relationships"><Relationship Id="rId8" Type="http://schemas.openxmlformats.org/officeDocument/2006/relationships/image" Target="../media/image1840.png"/><Relationship Id="rId3" Type="http://schemas.openxmlformats.org/officeDocument/2006/relationships/image" Target="../media/image2141.png"/><Relationship Id="rId7" Type="http://schemas.openxmlformats.org/officeDocument/2006/relationships/image" Target="../media/image1830.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820.png"/><Relationship Id="rId5" Type="http://schemas.openxmlformats.org/officeDocument/2006/relationships/image" Target="../media/image1810.png"/><Relationship Id="rId4" Type="http://schemas.openxmlformats.org/officeDocument/2006/relationships/image" Target="../media/image1800.png"/><Relationship Id="rId9" Type="http://schemas.openxmlformats.org/officeDocument/2006/relationships/image" Target="../media/image1850.png"/></Relationships>
</file>

<file path=ppt/slides/_rels/slide53.xml.rels><?xml version="1.0" encoding="UTF-8" standalone="yes"?>
<Relationships xmlns="http://schemas.openxmlformats.org/package/2006/relationships"><Relationship Id="rId8" Type="http://schemas.openxmlformats.org/officeDocument/2006/relationships/image" Target="../media/image1911.PNG"/><Relationship Id="rId3" Type="http://schemas.openxmlformats.org/officeDocument/2006/relationships/image" Target="../media/image1860.png"/><Relationship Id="rId7" Type="http://schemas.openxmlformats.org/officeDocument/2006/relationships/image" Target="../media/image1900.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890.PNG"/><Relationship Id="rId11" Type="http://schemas.openxmlformats.org/officeDocument/2006/relationships/image" Target="../media/image1940.PNG"/><Relationship Id="rId5" Type="http://schemas.openxmlformats.org/officeDocument/2006/relationships/image" Target="../media/image1880.PNG"/><Relationship Id="rId10" Type="http://schemas.openxmlformats.org/officeDocument/2006/relationships/image" Target="../media/image1930.PNG"/><Relationship Id="rId4" Type="http://schemas.openxmlformats.org/officeDocument/2006/relationships/image" Target="../media/image1870.png"/><Relationship Id="rId9" Type="http://schemas.openxmlformats.org/officeDocument/2006/relationships/image" Target="../media/image1920.PNG"/></Relationships>
</file>

<file path=ppt/slides/_rels/slide54.xml.rels><?xml version="1.0" encoding="UTF-8" standalone="yes"?>
<Relationships xmlns="http://schemas.openxmlformats.org/package/2006/relationships"><Relationship Id="rId3" Type="http://schemas.openxmlformats.org/officeDocument/2006/relationships/image" Target="../media/image216.png"/><Relationship Id="rId7" Type="http://schemas.openxmlformats.org/officeDocument/2006/relationships/image" Target="../media/image218.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980.png"/><Relationship Id="rId5" Type="http://schemas.openxmlformats.org/officeDocument/2006/relationships/image" Target="../media/image1970.png"/><Relationship Id="rId4" Type="http://schemas.openxmlformats.org/officeDocument/2006/relationships/image" Target="../media/image217.png"/></Relationships>
</file>

<file path=ppt/slides/_rels/slide55.xml.rels><?xml version="1.0" encoding="UTF-8" standalone="yes"?>
<Relationships xmlns="http://schemas.openxmlformats.org/package/2006/relationships"><Relationship Id="rId3" Type="http://schemas.openxmlformats.org/officeDocument/2006/relationships/image" Target="../media/image219.png"/><Relationship Id="rId7" Type="http://schemas.openxmlformats.org/officeDocument/2006/relationships/image" Target="../media/image2040.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2030.png"/><Relationship Id="rId5" Type="http://schemas.openxmlformats.org/officeDocument/2006/relationships/image" Target="../media/image222.png"/><Relationship Id="rId4" Type="http://schemas.openxmlformats.org/officeDocument/2006/relationships/image" Target="../media/image220.png"/></Relationships>
</file>

<file path=ppt/slides/_rels/slide56.xml.rels><?xml version="1.0" encoding="UTF-8" standalone="yes"?>
<Relationships xmlns="http://schemas.openxmlformats.org/package/2006/relationships"><Relationship Id="rId8" Type="http://schemas.openxmlformats.org/officeDocument/2006/relationships/image" Target="../media/image224.png"/><Relationship Id="rId3" Type="http://schemas.openxmlformats.org/officeDocument/2006/relationships/image" Target="../media/image223.png"/><Relationship Id="rId7" Type="http://schemas.openxmlformats.org/officeDocument/2006/relationships/image" Target="../media/image2140.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2020.png"/><Relationship Id="rId11" Type="http://schemas.openxmlformats.org/officeDocument/2006/relationships/image" Target="../media/image2180.png"/><Relationship Id="rId5" Type="http://schemas.openxmlformats.org/officeDocument/2006/relationships/image" Target="../media/image2011.png"/><Relationship Id="rId10" Type="http://schemas.openxmlformats.org/officeDocument/2006/relationships/image" Target="../media/image2170.png"/><Relationship Id="rId4" Type="http://schemas.openxmlformats.org/officeDocument/2006/relationships/image" Target="../media/image2000.png"/><Relationship Id="rId9" Type="http://schemas.openxmlformats.org/officeDocument/2006/relationships/image" Target="../media/image2160.png"/></Relationships>
</file>

<file path=ppt/slides/_rels/slide57.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227.png"/><Relationship Id="rId4" Type="http://schemas.openxmlformats.org/officeDocument/2006/relationships/image" Target="../media/image226.png"/></Relationships>
</file>

<file path=ppt/slides/_rels/slide58.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230.png"/><Relationship Id="rId4" Type="http://schemas.openxmlformats.org/officeDocument/2006/relationships/image" Target="../media/image229.png"/></Relationships>
</file>

<file path=ppt/slides/_rels/slide59.xml.rels><?xml version="1.0" encoding="UTF-8" standalone="yes"?>
<Relationships xmlns="http://schemas.openxmlformats.org/package/2006/relationships"><Relationship Id="rId3" Type="http://schemas.openxmlformats.org/officeDocument/2006/relationships/image" Target="../media/image2280.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231.jpe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234.jpeg"/><Relationship Id="rId5" Type="http://schemas.openxmlformats.org/officeDocument/2006/relationships/image" Target="../media/image233.jpeg"/><Relationship Id="rId4" Type="http://schemas.openxmlformats.org/officeDocument/2006/relationships/image" Target="../media/image232.jpeg"/></Relationships>
</file>

<file path=ppt/slides/_rels/slide61.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236.png"/></Relationships>
</file>

<file path=ppt/slides/_rels/slide62.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240.png"/><Relationship Id="rId5" Type="http://schemas.openxmlformats.org/officeDocument/2006/relationships/image" Target="../media/image239.png"/><Relationship Id="rId4" Type="http://schemas.openxmlformats.org/officeDocument/2006/relationships/image" Target="../media/image238.png"/></Relationships>
</file>

<file path=ppt/slides/_rels/slide63.xml.rels><?xml version="1.0" encoding="UTF-8" standalone="yes"?>
<Relationships xmlns="http://schemas.openxmlformats.org/package/2006/relationships"><Relationship Id="rId8" Type="http://schemas.openxmlformats.org/officeDocument/2006/relationships/image" Target="../media/image2320.png"/><Relationship Id="rId3" Type="http://schemas.openxmlformats.org/officeDocument/2006/relationships/image" Target="../media/image231.png"/><Relationship Id="rId7" Type="http://schemas.openxmlformats.org/officeDocument/2006/relationships/image" Target="../media/image243.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242.png"/><Relationship Id="rId5" Type="http://schemas.openxmlformats.org/officeDocument/2006/relationships/image" Target="../media/image241.png"/><Relationship Id="rId4" Type="http://schemas.openxmlformats.org/officeDocument/2006/relationships/image" Target="../media/image238.png"/><Relationship Id="rId9" Type="http://schemas.openxmlformats.org/officeDocument/2006/relationships/image" Target="../media/image244.png"/></Relationships>
</file>

<file path=ppt/slides/_rels/slide6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45.png"/><Relationship Id="rId7" Type="http://schemas.openxmlformats.org/officeDocument/2006/relationships/image" Target="../media/image249.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248.png"/><Relationship Id="rId11" Type="http://schemas.openxmlformats.org/officeDocument/2006/relationships/image" Target="../media/image2440.png"/><Relationship Id="rId5" Type="http://schemas.openxmlformats.org/officeDocument/2006/relationships/image" Target="../media/image247.png"/><Relationship Id="rId10" Type="http://schemas.openxmlformats.org/officeDocument/2006/relationships/image" Target="../media/image2430.png"/><Relationship Id="rId4" Type="http://schemas.openxmlformats.org/officeDocument/2006/relationships/image" Target="../media/image246.png"/><Relationship Id="rId9" Type="http://schemas.openxmlformats.org/officeDocument/2006/relationships/image" Target="../media/image2421.png"/></Relationships>
</file>

<file path=ppt/slides/_rels/slide65.xml.rels><?xml version="1.0" encoding="UTF-8" standalone="yes"?>
<Relationships xmlns="http://schemas.openxmlformats.org/package/2006/relationships"><Relationship Id="rId8" Type="http://schemas.openxmlformats.org/officeDocument/2006/relationships/image" Target="../media/image2340.png"/><Relationship Id="rId3" Type="http://schemas.openxmlformats.org/officeDocument/2006/relationships/image" Target="../media/image2290.png"/><Relationship Id="rId7" Type="http://schemas.openxmlformats.org/officeDocument/2006/relationships/image" Target="../media/image2330.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2450.png"/><Relationship Id="rId5" Type="http://schemas.openxmlformats.org/officeDocument/2006/relationships/image" Target="../media/image2310.png"/><Relationship Id="rId4" Type="http://schemas.openxmlformats.org/officeDocument/2006/relationships/image" Target="../media/image2300.png"/><Relationship Id="rId9" Type="http://schemas.openxmlformats.org/officeDocument/2006/relationships/image" Target="../media/image2350.png"/></Relationships>
</file>

<file path=ppt/slides/_rels/slide66.xml.rels><?xml version="1.0" encoding="UTF-8" standalone="yes"?>
<Relationships xmlns="http://schemas.openxmlformats.org/package/2006/relationships"><Relationship Id="rId2" Type="http://schemas.openxmlformats.org/officeDocument/2006/relationships/image" Target="../media/image25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4646527" y="2763815"/>
            <a:ext cx="3831772" cy="1446550"/>
          </a:xfrm>
          <a:prstGeom prst="rect">
            <a:avLst/>
          </a:prstGeom>
          <a:noFill/>
        </p:spPr>
        <p:txBody>
          <a:bodyPr wrap="square" rtlCol="0" anchor="ctr" anchorCtr="1">
            <a:spAutoFit/>
          </a:bodyPr>
          <a:lstStyle/>
          <a:p>
            <a:pPr algn="ctr"/>
            <a:r>
              <a:rPr lang="ru-RU" sz="2200" b="1" cap="all" dirty="0">
                <a:solidFill>
                  <a:schemeClr val="bg1"/>
                </a:solidFill>
                <a:latin typeface="Elektra Text Pro" panose="02000503030000020004" pitchFamily="50" charset="-52"/>
              </a:rPr>
              <a:t>Теоретические основы рабочего процесса турбомашин</a:t>
            </a:r>
          </a:p>
        </p:txBody>
      </p:sp>
      <p:sp>
        <p:nvSpPr>
          <p:cNvPr id="8" name="TextBox 7"/>
          <p:cNvSpPr txBox="1"/>
          <p:nvPr/>
        </p:nvSpPr>
        <p:spPr>
          <a:xfrm>
            <a:off x="4639270" y="4359128"/>
            <a:ext cx="3846286" cy="1600438"/>
          </a:xfrm>
          <a:prstGeom prst="rect">
            <a:avLst/>
          </a:prstGeom>
          <a:noFill/>
        </p:spPr>
        <p:txBody>
          <a:bodyPr wrap="square" rtlCol="0" anchor="ctr" anchorCtr="1">
            <a:spAutoFit/>
          </a:bodyPr>
          <a:lstStyle/>
          <a:p>
            <a:pPr algn="ctr"/>
            <a:r>
              <a:rPr lang="ru-RU" sz="1400" dirty="0">
                <a:solidFill>
                  <a:schemeClr val="bg1"/>
                </a:solidFill>
                <a:latin typeface="Elektra Text Pro" panose="02000503030000020004" pitchFamily="50" charset="-52"/>
              </a:rPr>
              <a:t>Доцент каф. ТДЛА Самарского университета,</a:t>
            </a:r>
          </a:p>
          <a:p>
            <a:pPr algn="ctr"/>
            <a:r>
              <a:rPr lang="ru-RU" sz="1400" b="1" dirty="0">
                <a:solidFill>
                  <a:schemeClr val="bg1"/>
                </a:solidFill>
                <a:latin typeface="Elektra Text Pro" panose="02000503030000020004" pitchFamily="50" charset="-52"/>
              </a:rPr>
              <a:t>Батурин Олег Витальевич</a:t>
            </a:r>
          </a:p>
          <a:p>
            <a:pPr algn="ctr"/>
            <a:endParaRPr lang="ru-RU" sz="1400" b="1" dirty="0">
              <a:solidFill>
                <a:schemeClr val="bg1"/>
              </a:solidFill>
              <a:latin typeface="Elektra Text Pro" panose="02000503030000020004" pitchFamily="50" charset="-52"/>
            </a:endParaRPr>
          </a:p>
          <a:p>
            <a:pPr algn="ctr"/>
            <a:r>
              <a:rPr lang="ru-RU" sz="1400" dirty="0">
                <a:solidFill>
                  <a:schemeClr val="bg1"/>
                </a:solidFill>
                <a:latin typeface="Elektra Text Pro" panose="02000503030000020004" pitchFamily="50" charset="-52"/>
              </a:rPr>
              <a:t>443086 г. Самара, Московское шоссе 34, комн. 336-5 </a:t>
            </a:r>
            <a:r>
              <a:rPr lang="en-US" sz="1400" dirty="0">
                <a:solidFill>
                  <a:schemeClr val="bg1"/>
                </a:solidFill>
                <a:latin typeface="Elektra Text Pro" panose="02000503030000020004" pitchFamily="50" charset="-52"/>
              </a:rPr>
              <a:t>Tel: (846)267-45-94</a:t>
            </a:r>
            <a:endParaRPr lang="ru-RU" sz="1400" dirty="0">
              <a:solidFill>
                <a:schemeClr val="bg1"/>
              </a:solidFill>
              <a:latin typeface="Elektra Text Pro" panose="02000503030000020004" pitchFamily="50" charset="-52"/>
            </a:endParaRPr>
          </a:p>
          <a:p>
            <a:pPr algn="ctr"/>
            <a:r>
              <a:rPr lang="en-US" sz="1400" dirty="0">
                <a:solidFill>
                  <a:schemeClr val="bg1"/>
                </a:solidFill>
                <a:latin typeface="Elektra Text Pro" panose="02000503030000020004" pitchFamily="50" charset="-52"/>
              </a:rPr>
              <a:t>oleg.v.baturin@gmail.com</a:t>
            </a:r>
            <a:endParaRPr lang="ru-RU" sz="1400" dirty="0">
              <a:solidFill>
                <a:schemeClr val="bg1"/>
              </a:solidFill>
              <a:latin typeface="Elektra Text Pro" panose="02000503030000020004" pitchFamily="50" charset="-52"/>
            </a:endParaRPr>
          </a:p>
        </p:txBody>
      </p:sp>
      <p:sp>
        <p:nvSpPr>
          <p:cNvPr id="6" name="TextBox 5"/>
          <p:cNvSpPr txBox="1"/>
          <p:nvPr/>
        </p:nvSpPr>
        <p:spPr>
          <a:xfrm>
            <a:off x="4639270" y="6093311"/>
            <a:ext cx="3846286" cy="307777"/>
          </a:xfrm>
          <a:prstGeom prst="rect">
            <a:avLst/>
          </a:prstGeom>
          <a:noFill/>
        </p:spPr>
        <p:txBody>
          <a:bodyPr wrap="square" rtlCol="0" anchor="ctr" anchorCtr="1">
            <a:spAutoFit/>
          </a:bodyPr>
          <a:lstStyle/>
          <a:p>
            <a:pPr algn="ctr"/>
            <a:r>
              <a:rPr lang="ru-RU" sz="1400" dirty="0">
                <a:solidFill>
                  <a:schemeClr val="bg1"/>
                </a:solidFill>
                <a:latin typeface="Elektra Text Pro" panose="02000503030000020004" pitchFamily="50" charset="-52"/>
              </a:rPr>
              <a:t>Самара 2020</a:t>
            </a:r>
          </a:p>
        </p:txBody>
      </p:sp>
    </p:spTree>
    <p:extLst>
      <p:ext uri="{BB962C8B-B14F-4D97-AF65-F5344CB8AC3E}">
        <p14:creationId xmlns:p14="http://schemas.microsoft.com/office/powerpoint/2010/main" val="3482473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10</a:t>
            </a:fld>
            <a:endParaRPr lang="ru-RU" dirty="0">
              <a:solidFill>
                <a:schemeClr val="bg1"/>
              </a:solidFill>
              <a:latin typeface="Elektra Medium Pro" panose="02000803000000020004" pitchFamily="50" charset="-52"/>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66652301"/>
              </p:ext>
            </p:extLst>
          </p:nvPr>
        </p:nvGraphicFramePr>
        <p:xfrm>
          <a:off x="609600" y="1180717"/>
          <a:ext cx="8116390" cy="1980000"/>
        </p:xfrm>
        <a:graphic>
          <a:graphicData uri="http://schemas.openxmlformats.org/drawingml/2006/table">
            <a:tbl>
              <a:tblPr firstRow="1" bandRow="1">
                <a:tableStyleId>{5940675A-B579-460E-94D1-54222C63F5DA}</a:tableStyleId>
              </a:tblPr>
              <a:tblGrid>
                <a:gridCol w="2038066">
                  <a:extLst>
                    <a:ext uri="{9D8B030D-6E8A-4147-A177-3AD203B41FA5}">
                      <a16:colId xmlns:a16="http://schemas.microsoft.com/office/drawing/2014/main" val="20000"/>
                    </a:ext>
                  </a:extLst>
                </a:gridCol>
                <a:gridCol w="3039162">
                  <a:extLst>
                    <a:ext uri="{9D8B030D-6E8A-4147-A177-3AD203B41FA5}">
                      <a16:colId xmlns:a16="http://schemas.microsoft.com/office/drawing/2014/main" val="20001"/>
                    </a:ext>
                  </a:extLst>
                </a:gridCol>
                <a:gridCol w="3039162">
                  <a:extLst>
                    <a:ext uri="{9D8B030D-6E8A-4147-A177-3AD203B41FA5}">
                      <a16:colId xmlns:a16="http://schemas.microsoft.com/office/drawing/2014/main" val="20002"/>
                    </a:ext>
                  </a:extLst>
                </a:gridCol>
              </a:tblGrid>
              <a:tr h="315723">
                <a:tc>
                  <a:txBody>
                    <a:bodyPr/>
                    <a:lstStyle/>
                    <a:p>
                      <a:pPr algn="ctr"/>
                      <a:endParaRPr lang="ru-RU" sz="1400" cap="all"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cap="all" dirty="0"/>
                        <a:t>Абсолютная СК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cap="all" dirty="0"/>
                        <a:t>Относительная СК</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5723">
                <a:tc>
                  <a:txBody>
                    <a:bodyPr/>
                    <a:lstStyle/>
                    <a:p>
                      <a:pPr algn="ctr"/>
                      <a:r>
                        <a:rPr lang="ru-RU" sz="1400" cap="all" dirty="0"/>
                        <a:t>Что</a:t>
                      </a:r>
                      <a:r>
                        <a:rPr lang="ru-RU" sz="1400" cap="all" baseline="0" dirty="0"/>
                        <a:t> регистрирует?</a:t>
                      </a:r>
                      <a:endParaRPr lang="ru-RU" sz="1400" cap="all"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cap="all" dirty="0"/>
                        <a:t>Неподвижный прибор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cap="all" dirty="0"/>
                        <a:t>Неподвижный прибор на роторе</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4277">
                <a:tc>
                  <a:txBody>
                    <a:bodyPr/>
                    <a:lstStyle/>
                    <a:p>
                      <a:pPr algn="ctr"/>
                      <a:r>
                        <a:rPr lang="ru-RU" sz="1400" cap="all" dirty="0"/>
                        <a:t>Температура</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cap="al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cap="all"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4277">
                <a:tc>
                  <a:txBody>
                    <a:bodyPr/>
                    <a:lstStyle/>
                    <a:p>
                      <a:pPr algn="ctr"/>
                      <a:r>
                        <a:rPr lang="ru-RU" sz="1400" cap="all" dirty="0"/>
                        <a:t>Давление</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ru-RU" sz="1400" cap="all"/>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ru-RU" sz="1400" cap="all"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Прямоугольник 2"/>
          <p:cNvSpPr/>
          <p:nvPr/>
        </p:nvSpPr>
        <p:spPr>
          <a:xfrm>
            <a:off x="600501" y="672886"/>
            <a:ext cx="8125488" cy="507831"/>
          </a:xfrm>
          <a:prstGeom prst="rect">
            <a:avLst/>
          </a:prstGeom>
        </p:spPr>
        <p:txBody>
          <a:bodyPr wrap="square">
            <a:spAutoFit/>
          </a:bodyPr>
          <a:lstStyle/>
          <a:p>
            <a:pPr algn="ctr">
              <a:lnSpc>
                <a:spcPct val="150000"/>
              </a:lnSpc>
            </a:pPr>
            <a:r>
              <a:rPr lang="ru-RU" cap="all" dirty="0"/>
              <a:t>Параметры заторможенного потока</a:t>
            </a:r>
          </a:p>
        </p:txBody>
      </p:sp>
      <mc:AlternateContent xmlns:mc="http://schemas.openxmlformats.org/markup-compatibility/2006" xmlns:a14="http://schemas.microsoft.com/office/drawing/2010/main">
        <mc:Choice Requires="a14">
          <p:sp>
            <p:nvSpPr>
              <p:cNvPr id="4" name="Прямоугольник 3"/>
              <p:cNvSpPr/>
              <p:nvPr/>
            </p:nvSpPr>
            <p:spPr>
              <a:xfrm>
                <a:off x="3449531" y="1800153"/>
                <a:ext cx="1519839" cy="7358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ru-RU" i="1">
                              <a:latin typeface="Cambria Math" panose="02040503050406030204" pitchFamily="18" charset="0"/>
                            </a:rPr>
                          </m:ctrlPr>
                        </m:sSupPr>
                        <m:e>
                          <m:r>
                            <a:rPr lang="ru-RU" i="1">
                              <a:latin typeface="Cambria Math"/>
                            </a:rPr>
                            <m:t>𝑇</m:t>
                          </m:r>
                        </m:e>
                        <m:sup>
                          <m:r>
                            <a:rPr lang="ru-RU" i="1">
                              <a:latin typeface="Cambria Math"/>
                            </a:rPr>
                            <m:t>∗</m:t>
                          </m:r>
                        </m:sup>
                      </m:sSup>
                      <m:r>
                        <a:rPr lang="ru-RU">
                          <a:latin typeface="Cambria Math"/>
                        </a:rPr>
                        <m:t>=</m:t>
                      </m:r>
                      <m:r>
                        <a:rPr lang="ru-RU" i="1">
                          <a:latin typeface="Cambria Math"/>
                        </a:rPr>
                        <m:t>𝑇</m:t>
                      </m:r>
                      <m:r>
                        <a:rPr lang="ru-RU">
                          <a:latin typeface="Cambria Math"/>
                        </a:rPr>
                        <m:t>+</m:t>
                      </m:r>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a:rPr>
                                <m:t>𝑐</m:t>
                              </m:r>
                            </m:e>
                            <m:sup>
                              <m:r>
                                <a:rPr lang="ru-RU">
                                  <a:latin typeface="Cambria Math"/>
                                </a:rPr>
                                <m:t>2</m:t>
                              </m:r>
                            </m:sup>
                          </m:sSup>
                        </m:num>
                        <m:den>
                          <m:r>
                            <a:rPr lang="ru-RU">
                              <a:latin typeface="Cambria Math"/>
                            </a:rPr>
                            <m:t>2</m:t>
                          </m:r>
                          <m:sSub>
                            <m:sSubPr>
                              <m:ctrlPr>
                                <a:rPr lang="ru-RU" i="1">
                                  <a:latin typeface="Cambria Math" panose="02040503050406030204" pitchFamily="18" charset="0"/>
                                </a:rPr>
                              </m:ctrlPr>
                            </m:sSubPr>
                            <m:e>
                              <m:r>
                                <a:rPr lang="ru-RU" i="1">
                                  <a:latin typeface="Cambria Math"/>
                                </a:rPr>
                                <m:t>𝑐</m:t>
                              </m:r>
                            </m:e>
                            <m:sub>
                              <m:r>
                                <a:rPr lang="ru-RU" i="1">
                                  <a:latin typeface="Cambria Math"/>
                                </a:rPr>
                                <m:t>𝑝</m:t>
                              </m:r>
                            </m:sub>
                          </m:sSub>
                        </m:den>
                      </m:f>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3449531" y="1800153"/>
                <a:ext cx="1519839" cy="735842"/>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Прямоугольник 24"/>
              <p:cNvSpPr/>
              <p:nvPr/>
            </p:nvSpPr>
            <p:spPr>
              <a:xfrm>
                <a:off x="6291271" y="2484825"/>
                <a:ext cx="1646476" cy="6533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i="1" smtClean="0">
                              <a:latin typeface="Cambria Math" panose="02040503050406030204" pitchFamily="18" charset="0"/>
                            </a:rPr>
                          </m:ctrlPr>
                        </m:sSubSupPr>
                        <m:e>
                          <m:r>
                            <a:rPr lang="ru-RU" i="1">
                              <a:latin typeface="Cambria Math"/>
                            </a:rPr>
                            <m:t>𝑝</m:t>
                          </m:r>
                        </m:e>
                        <m:sub>
                          <m:r>
                            <a:rPr lang="en-US" i="1">
                              <a:latin typeface="Cambria Math"/>
                            </a:rPr>
                            <m:t>𝑤</m:t>
                          </m:r>
                        </m:sub>
                        <m:sup>
                          <m:r>
                            <a:rPr lang="ru-RU" i="1">
                              <a:latin typeface="Cambria Math"/>
                            </a:rPr>
                            <m:t>∗</m:t>
                          </m:r>
                        </m:sup>
                      </m:sSubSup>
                      <m:r>
                        <a:rPr lang="ru-RU">
                          <a:latin typeface="Cambria Math"/>
                        </a:rPr>
                        <m:t>=</m:t>
                      </m:r>
                      <m:r>
                        <a:rPr lang="ru-RU" i="1">
                          <a:latin typeface="Cambria Math"/>
                        </a:rPr>
                        <m:t>𝑝</m:t>
                      </m:r>
                      <m:r>
                        <a:rPr lang="ru-RU">
                          <a:latin typeface="Cambria Math"/>
                        </a:rPr>
                        <m:t>+</m:t>
                      </m:r>
                      <m:r>
                        <a:rPr lang="ru-RU" i="1">
                          <a:latin typeface="Cambria Math"/>
                        </a:rPr>
                        <m:t>𝜌</m:t>
                      </m:r>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a:rPr>
                                <m:t>𝑤</m:t>
                              </m:r>
                            </m:e>
                            <m:sup>
                              <m:r>
                                <a:rPr lang="ru-RU">
                                  <a:latin typeface="Cambria Math"/>
                                </a:rPr>
                                <m:t>2</m:t>
                              </m:r>
                            </m:sup>
                          </m:sSup>
                        </m:num>
                        <m:den>
                          <m:r>
                            <a:rPr lang="ru-RU">
                              <a:latin typeface="Cambria Math"/>
                            </a:rPr>
                            <m:t>2</m:t>
                          </m:r>
                        </m:den>
                      </m:f>
                    </m:oMath>
                  </m:oMathPara>
                </a14:m>
                <a:endParaRPr lang="ru-RU" dirty="0"/>
              </a:p>
            </p:txBody>
          </p:sp>
        </mc:Choice>
        <mc:Fallback xmlns="">
          <p:sp>
            <p:nvSpPr>
              <p:cNvPr id="25" name="Прямоугольник 24"/>
              <p:cNvSpPr>
                <a:spLocks noRot="1" noChangeAspect="1" noMove="1" noResize="1" noEditPoints="1" noAdjustHandles="1" noChangeArrowheads="1" noChangeShapeType="1" noTextEdit="1"/>
              </p:cNvSpPr>
              <p:nvPr/>
            </p:nvSpPr>
            <p:spPr>
              <a:xfrm>
                <a:off x="6291271" y="2484825"/>
                <a:ext cx="1646476" cy="653384"/>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Прямоугольник 26"/>
              <p:cNvSpPr/>
              <p:nvPr/>
            </p:nvSpPr>
            <p:spPr>
              <a:xfrm>
                <a:off x="3429459" y="2503582"/>
                <a:ext cx="153907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ru-RU" i="1" smtClean="0">
                              <a:latin typeface="Cambria Math" panose="02040503050406030204" pitchFamily="18" charset="0"/>
                            </a:rPr>
                          </m:ctrlPr>
                        </m:sSupPr>
                        <m:e>
                          <m:r>
                            <a:rPr lang="en-US" i="1">
                              <a:latin typeface="Cambria Math"/>
                            </a:rPr>
                            <m:t>𝑝</m:t>
                          </m:r>
                        </m:e>
                        <m:sup>
                          <m:r>
                            <a:rPr lang="ru-RU" i="1">
                              <a:latin typeface="Cambria Math"/>
                            </a:rPr>
                            <m:t>∗</m:t>
                          </m:r>
                        </m:sup>
                      </m:sSup>
                      <m:r>
                        <a:rPr lang="ru-RU">
                          <a:latin typeface="Cambria Math"/>
                        </a:rPr>
                        <m:t>=</m:t>
                      </m:r>
                      <m:r>
                        <a:rPr lang="ru-RU" i="1">
                          <a:latin typeface="Cambria Math"/>
                        </a:rPr>
                        <m:t>𝑝</m:t>
                      </m:r>
                      <m:r>
                        <a:rPr lang="ru-RU">
                          <a:latin typeface="Cambria Math"/>
                        </a:rPr>
                        <m:t>+</m:t>
                      </m:r>
                      <m:r>
                        <a:rPr lang="ru-RU" i="1">
                          <a:latin typeface="Cambria Math"/>
                        </a:rPr>
                        <m:t>𝜌</m:t>
                      </m:r>
                      <m:f>
                        <m:fPr>
                          <m:ctrlPr>
                            <a:rPr lang="ru-RU" i="1">
                              <a:latin typeface="Cambria Math" panose="02040503050406030204" pitchFamily="18" charset="0"/>
                            </a:rPr>
                          </m:ctrlPr>
                        </m:fPr>
                        <m:num>
                          <m:sSup>
                            <m:sSupPr>
                              <m:ctrlPr>
                                <a:rPr lang="ru-RU" i="1" smtClean="0">
                                  <a:latin typeface="Cambria Math" panose="02040503050406030204" pitchFamily="18" charset="0"/>
                                </a:rPr>
                              </m:ctrlPr>
                            </m:sSupPr>
                            <m:e>
                              <m:r>
                                <a:rPr lang="ru-RU" b="0" i="1" smtClean="0">
                                  <a:latin typeface="Cambria Math"/>
                                </a:rPr>
                                <m:t>с</m:t>
                              </m:r>
                            </m:e>
                            <m:sup>
                              <m:r>
                                <a:rPr lang="ru-RU" b="0" i="1" smtClean="0">
                                  <a:latin typeface="Cambria Math"/>
                                </a:rPr>
                                <m:t>2</m:t>
                              </m:r>
                            </m:sup>
                          </m:sSup>
                        </m:num>
                        <m:den>
                          <m:r>
                            <a:rPr lang="ru-RU">
                              <a:latin typeface="Cambria Math"/>
                            </a:rPr>
                            <m:t>2</m:t>
                          </m:r>
                        </m:den>
                      </m:f>
                    </m:oMath>
                  </m:oMathPara>
                </a14:m>
                <a:endParaRPr lang="ru-RU" dirty="0"/>
              </a:p>
            </p:txBody>
          </p:sp>
        </mc:Choice>
        <mc:Fallback xmlns="">
          <p:sp>
            <p:nvSpPr>
              <p:cNvPr id="27" name="Прямоугольник 26"/>
              <p:cNvSpPr>
                <a:spLocks noRot="1" noChangeAspect="1" noMove="1" noResize="1" noEditPoints="1" noAdjustHandles="1" noChangeArrowheads="1" noChangeShapeType="1" noTextEdit="1"/>
              </p:cNvSpPr>
              <p:nvPr/>
            </p:nvSpPr>
            <p:spPr>
              <a:xfrm>
                <a:off x="3429459" y="2503582"/>
                <a:ext cx="1539075" cy="646331"/>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9" name="Прямоугольник 28"/>
              <p:cNvSpPr/>
              <p:nvPr/>
            </p:nvSpPr>
            <p:spPr>
              <a:xfrm>
                <a:off x="6360365" y="1779015"/>
                <a:ext cx="1561389" cy="725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i="1">
                              <a:latin typeface="Cambria Math" panose="02040503050406030204" pitchFamily="18" charset="0"/>
                            </a:rPr>
                          </m:ctrlPr>
                        </m:sSubSupPr>
                        <m:e>
                          <m:r>
                            <a:rPr lang="ru-RU" i="1">
                              <a:latin typeface="Cambria Math"/>
                            </a:rPr>
                            <m:t>𝑇</m:t>
                          </m:r>
                        </m:e>
                        <m:sub>
                          <m:r>
                            <a:rPr lang="en-US" i="1">
                              <a:latin typeface="Cambria Math"/>
                            </a:rPr>
                            <m:t>𝑤</m:t>
                          </m:r>
                        </m:sub>
                        <m:sup>
                          <m:r>
                            <a:rPr lang="ru-RU" i="1">
                              <a:latin typeface="Cambria Math"/>
                            </a:rPr>
                            <m:t>∗</m:t>
                          </m:r>
                        </m:sup>
                      </m:sSubSup>
                      <m:r>
                        <a:rPr lang="ru-RU">
                          <a:latin typeface="Cambria Math"/>
                        </a:rPr>
                        <m:t>=</m:t>
                      </m:r>
                      <m:r>
                        <a:rPr lang="ru-RU" i="1">
                          <a:latin typeface="Cambria Math"/>
                        </a:rPr>
                        <m:t>𝑇</m:t>
                      </m:r>
                      <m:r>
                        <a:rPr lang="ru-RU">
                          <a:latin typeface="Cambria Math"/>
                        </a:rPr>
                        <m:t>+</m:t>
                      </m:r>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a:rPr>
                                <m:t>𝑤</m:t>
                              </m:r>
                            </m:e>
                            <m:sup>
                              <m:r>
                                <a:rPr lang="ru-RU">
                                  <a:latin typeface="Cambria Math"/>
                                </a:rPr>
                                <m:t>2</m:t>
                              </m:r>
                            </m:sup>
                          </m:sSup>
                        </m:num>
                        <m:den>
                          <m:r>
                            <a:rPr lang="ru-RU">
                              <a:latin typeface="Cambria Math"/>
                            </a:rPr>
                            <m:t>2</m:t>
                          </m:r>
                          <m:sSub>
                            <m:sSubPr>
                              <m:ctrlPr>
                                <a:rPr lang="ru-RU" i="1">
                                  <a:latin typeface="Cambria Math" panose="02040503050406030204" pitchFamily="18" charset="0"/>
                                </a:rPr>
                              </m:ctrlPr>
                            </m:sSubPr>
                            <m:e>
                              <m:r>
                                <a:rPr lang="ru-RU" i="1">
                                  <a:latin typeface="Cambria Math"/>
                                </a:rPr>
                                <m:t>𝑐</m:t>
                              </m:r>
                            </m:e>
                            <m:sub>
                              <m:r>
                                <a:rPr lang="ru-RU" i="1">
                                  <a:latin typeface="Cambria Math"/>
                                </a:rPr>
                                <m:t>𝑝</m:t>
                              </m:r>
                            </m:sub>
                          </m:sSub>
                        </m:den>
                      </m:f>
                    </m:oMath>
                  </m:oMathPara>
                </a14:m>
                <a:endParaRPr lang="ru-RU" dirty="0"/>
              </a:p>
            </p:txBody>
          </p:sp>
        </mc:Choice>
        <mc:Fallback xmlns="">
          <p:sp>
            <p:nvSpPr>
              <p:cNvPr id="29" name="Прямоугольник 28"/>
              <p:cNvSpPr>
                <a:spLocks noRot="1" noChangeAspect="1" noMove="1" noResize="1" noEditPoints="1" noAdjustHandles="1" noChangeArrowheads="1" noChangeShapeType="1" noTextEdit="1"/>
              </p:cNvSpPr>
              <p:nvPr/>
            </p:nvSpPr>
            <p:spPr>
              <a:xfrm>
                <a:off x="6360365" y="1779015"/>
                <a:ext cx="1561389" cy="725391"/>
              </a:xfrm>
              <a:prstGeom prst="rect">
                <a:avLst/>
              </a:prstGeom>
              <a:blipFill>
                <a:blip r:embed="rId6"/>
                <a:stretch>
                  <a:fillRect/>
                </a:stretch>
              </a:blipFill>
            </p:spPr>
            <p:txBody>
              <a:bodyPr/>
              <a:lstStyle/>
              <a:p>
                <a:r>
                  <a:rPr lang="ru-RU">
                    <a:noFill/>
                  </a:rPr>
                  <a:t> </a:t>
                </a:r>
              </a:p>
            </p:txBody>
          </p:sp>
        </mc:Fallback>
      </mc:AlternateContent>
      <p:pic>
        <p:nvPicPr>
          <p:cNvPr id="30" name="Рисунок 2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00" y="3210169"/>
            <a:ext cx="4589900" cy="3060000"/>
          </a:xfrm>
          <a:prstGeom prst="rect">
            <a:avLst/>
          </a:prstGeom>
          <a:noFill/>
        </p:spPr>
      </p:pic>
      <p:pic>
        <p:nvPicPr>
          <p:cNvPr id="31" name="Рисунок 3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0" y="3207835"/>
            <a:ext cx="4589900" cy="3060000"/>
          </a:xfrm>
          <a:prstGeom prst="rect">
            <a:avLst/>
          </a:prstGeom>
          <a:noFill/>
        </p:spPr>
      </p:pic>
      <p:sp>
        <p:nvSpPr>
          <p:cNvPr id="12" name="TextBox 11">
            <a:extLst>
              <a:ext uri="{FF2B5EF4-FFF2-40B4-BE49-F238E27FC236}">
                <a16:creationId xmlns:a16="http://schemas.microsoft.com/office/drawing/2014/main" id="{135B311F-DFE6-415C-B633-1486B0ED1733}"/>
              </a:ext>
            </a:extLst>
          </p:cNvPr>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Краткие сведения из </a:t>
            </a:r>
            <a:r>
              <a:rPr lang="ru-RU" b="1" cap="all" dirty="0" err="1">
                <a:solidFill>
                  <a:schemeClr val="bg1"/>
                </a:solidFill>
                <a:latin typeface="Elektra Text Pro" panose="02000503030000020004" pitchFamily="50" charset="-52"/>
              </a:rPr>
              <a:t>термо</a:t>
            </a:r>
            <a:r>
              <a:rPr lang="ru-RU" b="1" cap="all" dirty="0">
                <a:solidFill>
                  <a:schemeClr val="bg1"/>
                </a:solidFill>
                <a:latin typeface="Elektra Text Pro" panose="02000503030000020004" pitchFamily="50" charset="-52"/>
              </a:rPr>
              <a:t> и газодинамики</a:t>
            </a:r>
          </a:p>
        </p:txBody>
      </p:sp>
    </p:spTree>
    <p:extLst>
      <p:ext uri="{BB962C8B-B14F-4D97-AF65-F5344CB8AC3E}">
        <p14:creationId xmlns:p14="http://schemas.microsoft.com/office/powerpoint/2010/main" val="6475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11</a:t>
            </a:fld>
            <a:endParaRPr lang="ru-RU" dirty="0">
              <a:solidFill>
                <a:schemeClr val="bg1"/>
              </a:solidFill>
              <a:latin typeface="Elektra Medium Pro" panose="02000803000000020004" pitchFamily="50" charset="-52"/>
            </a:endParaRPr>
          </a:p>
        </p:txBody>
      </p:sp>
      <p:sp>
        <p:nvSpPr>
          <p:cNvPr id="13" name="TextBox 12"/>
          <p:cNvSpPr txBox="1"/>
          <p:nvPr/>
        </p:nvSpPr>
        <p:spPr>
          <a:xfrm>
            <a:off x="383179" y="798712"/>
            <a:ext cx="8411390" cy="7571303"/>
          </a:xfrm>
          <a:prstGeom prst="rect">
            <a:avLst/>
          </a:prstGeom>
          <a:noFill/>
        </p:spPr>
        <p:txBody>
          <a:bodyPr wrap="square" rtlCol="0">
            <a:spAutoFit/>
          </a:bodyPr>
          <a:lstStyle/>
          <a:p>
            <a:pPr algn="ctr">
              <a:lnSpc>
                <a:spcPct val="150000"/>
              </a:lnSpc>
            </a:pPr>
            <a:r>
              <a:rPr lang="ru-RU" cap="all" dirty="0"/>
              <a:t>Безразмерные скорости потока</a:t>
            </a:r>
          </a:p>
          <a:p>
            <a:pPr marL="285750" indent="-285750">
              <a:lnSpc>
                <a:spcPct val="150000"/>
              </a:lnSpc>
              <a:buFont typeface="Wingdings" pitchFamily="2" charset="2"/>
              <a:buChar char="ü"/>
            </a:pPr>
            <a:r>
              <a:rPr lang="ru-RU" dirty="0"/>
              <a:t>Структура потока и уровень потерь в каналах зависит от соотношения между физической скоростью и скоростью звука</a:t>
            </a:r>
          </a:p>
          <a:p>
            <a:pPr marL="285750" indent="-285750">
              <a:lnSpc>
                <a:spcPct val="150000"/>
              </a:lnSpc>
              <a:buFont typeface="Wingdings" pitchFamily="2" charset="2"/>
              <a:buChar char="ü"/>
            </a:pPr>
            <a:r>
              <a:rPr lang="ru-RU" dirty="0"/>
              <a:t>Скорость звука переменная, и зависит от температуры:</a:t>
            </a:r>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r>
              <a:rPr lang="ru-RU" dirty="0"/>
              <a:t>При анализе течения </a:t>
            </a:r>
            <a:r>
              <a:rPr lang="ru-RU" u="sng" dirty="0"/>
              <a:t>пользоваться физической скоростью не удобно</a:t>
            </a:r>
          </a:p>
          <a:p>
            <a:pPr marL="285750" indent="-285750">
              <a:lnSpc>
                <a:spcPct val="150000"/>
              </a:lnSpc>
              <a:buFont typeface="Wingdings" pitchFamily="2" charset="2"/>
              <a:buChar char="ü"/>
            </a:pPr>
            <a:r>
              <a:rPr lang="ru-RU" dirty="0"/>
              <a:t>Применяют безразмерные скорости:</a:t>
            </a:r>
          </a:p>
          <a:p>
            <a:pPr marL="712788" indent="-177800">
              <a:lnSpc>
                <a:spcPct val="150000"/>
              </a:lnSpc>
              <a:buFont typeface="Arial" pitchFamily="34" charset="0"/>
              <a:buChar char="•"/>
            </a:pPr>
            <a:r>
              <a:rPr lang="ru-RU" dirty="0"/>
              <a:t>Число Маха (1887) (</a:t>
            </a:r>
            <a:r>
              <a:rPr lang="ru-RU" dirty="0" err="1"/>
              <a:t>Берстоу</a:t>
            </a:r>
            <a:r>
              <a:rPr lang="ru-RU" dirty="0"/>
              <a:t>, Маевского)</a:t>
            </a:r>
          </a:p>
          <a:p>
            <a:pPr marL="285750" indent="-285750">
              <a:lnSpc>
                <a:spcPct val="150000"/>
              </a:lnSpc>
              <a:buFont typeface="Wingdings" pitchFamily="2" charset="2"/>
              <a:buChar char="ü"/>
            </a:pPr>
            <a:endParaRPr lang="ru-RU" dirty="0"/>
          </a:p>
          <a:p>
            <a:pPr marL="712788" indent="-177800">
              <a:lnSpc>
                <a:spcPct val="150000"/>
              </a:lnSpc>
              <a:buFont typeface="Arial" pitchFamily="34" charset="0"/>
              <a:buChar char="•"/>
            </a:pPr>
            <a:r>
              <a:rPr lang="ru-RU" dirty="0"/>
              <a:t>Приведенную скорость</a:t>
            </a:r>
          </a:p>
          <a:p>
            <a:pPr marL="285750" indent="-285750">
              <a:lnSpc>
                <a:spcPct val="150000"/>
              </a:lnSpc>
              <a:buFont typeface="Wingdings" pitchFamily="2" charset="2"/>
              <a:buChar char="ü"/>
            </a:pPr>
            <a:endParaRPr lang="ru-RU" dirty="0"/>
          </a:p>
          <a:p>
            <a:pPr>
              <a:lnSpc>
                <a:spcPct val="150000"/>
              </a:lnSpc>
            </a:pPr>
            <a:endParaRPr lang="ru-RU" dirty="0"/>
          </a:p>
          <a:p>
            <a:pPr marL="285750" indent="-285750">
              <a:lnSpc>
                <a:spcPct val="150000"/>
              </a:lnSpc>
              <a:buFont typeface="Wingdings" pitchFamily="2" charset="2"/>
              <a:buChar char="ü"/>
            </a:pPr>
            <a:endParaRPr lang="ru-RU" dirty="0"/>
          </a:p>
          <a:p>
            <a:pPr>
              <a:lnSpc>
                <a:spcPct val="150000"/>
              </a:lnSpc>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p:txBody>
      </p:sp>
      <mc:AlternateContent xmlns:mc="http://schemas.openxmlformats.org/markup-compatibility/2006" xmlns:a14="http://schemas.microsoft.com/office/drawing/2010/main">
        <mc:Choice Requires="a14">
          <p:sp>
            <p:nvSpPr>
              <p:cNvPr id="2" name="Прямоугольник 1"/>
              <p:cNvSpPr/>
              <p:nvPr/>
            </p:nvSpPr>
            <p:spPr>
              <a:xfrm>
                <a:off x="3956639" y="2524614"/>
                <a:ext cx="1230722" cy="4074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𝑎</m:t>
                      </m:r>
                      <m:r>
                        <a:rPr lang="ru-RU">
                          <a:latin typeface="Cambria Math"/>
                        </a:rPr>
                        <m:t>=</m:t>
                      </m:r>
                      <m:rad>
                        <m:radPr>
                          <m:degHide m:val="on"/>
                          <m:ctrlPr>
                            <a:rPr lang="ru-RU" i="1">
                              <a:latin typeface="Cambria Math" panose="02040503050406030204" pitchFamily="18" charset="0"/>
                            </a:rPr>
                          </m:ctrlPr>
                        </m:radPr>
                        <m:deg/>
                        <m:e>
                          <m:r>
                            <a:rPr lang="ru-RU" i="1">
                              <a:latin typeface="Cambria Math"/>
                            </a:rPr>
                            <m:t>𝑘𝑅𝑇</m:t>
                          </m:r>
                        </m:e>
                      </m:rad>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956639" y="2524614"/>
                <a:ext cx="1230722" cy="407484"/>
              </a:xfrm>
              <a:prstGeom prst="rect">
                <a:avLst/>
              </a:prstGeom>
              <a:blipFill rotWithShape="1">
                <a:blip r:embed="rId3" cstate="print"/>
                <a:stretch>
                  <a:fillRect/>
                </a:stretch>
              </a:blipFill>
            </p:spPr>
            <p:txBody>
              <a:bodyPr/>
              <a:lstStyle/>
              <a:p>
                <a:r>
                  <a:rPr lang="ru-RU">
                    <a:noFill/>
                  </a:rPr>
                  <a:t> </a:t>
                </a:r>
              </a:p>
            </p:txBody>
          </p:sp>
        </mc:Fallback>
      </mc:AlternateContent>
      <p:pic>
        <p:nvPicPr>
          <p:cNvPr id="19" name="Рисунок 18" descr="istrebit.jpg"/>
          <p:cNvPicPr>
            <a:picLocks noChangeAspect="1"/>
          </p:cNvPicPr>
          <p:nvPr/>
        </p:nvPicPr>
        <p:blipFill rotWithShape="1">
          <a:blip r:embed="rId4" cstate="print"/>
          <a:srcRect b="10851"/>
          <a:stretch/>
        </p:blipFill>
        <p:spPr>
          <a:xfrm>
            <a:off x="6673803" y="1648356"/>
            <a:ext cx="2120766" cy="1283742"/>
          </a:xfrm>
          <a:prstGeom prst="rect">
            <a:avLst/>
          </a:prstGeom>
        </p:spPr>
      </p:pic>
      <mc:AlternateContent xmlns:mc="http://schemas.openxmlformats.org/markup-compatibility/2006" xmlns:a14="http://schemas.microsoft.com/office/drawing/2010/main">
        <mc:Choice Requires="a14">
          <p:sp>
            <p:nvSpPr>
              <p:cNvPr id="3" name="Прямоугольник 2"/>
              <p:cNvSpPr/>
              <p:nvPr/>
            </p:nvSpPr>
            <p:spPr>
              <a:xfrm>
                <a:off x="1722143" y="4092954"/>
                <a:ext cx="1729256" cy="618503"/>
              </a:xfrm>
              <a:prstGeom prst="rect">
                <a:avLst/>
              </a:prstGeom>
              <a:noFill/>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𝑀</m:t>
                      </m:r>
                      <m:r>
                        <a:rPr lang="en-US">
                          <a:latin typeface="Cambria Math"/>
                        </a:rPr>
                        <m:t>=</m:t>
                      </m:r>
                      <m:f>
                        <m:fPr>
                          <m:ctrlPr>
                            <a:rPr lang="ru-RU" i="1">
                              <a:latin typeface="Cambria Math" panose="02040503050406030204" pitchFamily="18" charset="0"/>
                            </a:rPr>
                          </m:ctrlPr>
                        </m:fPr>
                        <m:num>
                          <m:r>
                            <a:rPr lang="en-US" i="1">
                              <a:latin typeface="Cambria Math"/>
                            </a:rPr>
                            <m:t>𝑐</m:t>
                          </m:r>
                        </m:num>
                        <m:den>
                          <m:r>
                            <a:rPr lang="en-US" i="1">
                              <a:latin typeface="Cambria Math"/>
                            </a:rPr>
                            <m:t>𝑎</m:t>
                          </m:r>
                        </m:den>
                      </m:f>
                      <m:r>
                        <a:rPr lang="en-US">
                          <a:latin typeface="Cambria Math"/>
                        </a:rPr>
                        <m:t>=</m:t>
                      </m:r>
                      <m:f>
                        <m:fPr>
                          <m:ctrlPr>
                            <a:rPr lang="ru-RU" i="1">
                              <a:latin typeface="Cambria Math" panose="02040503050406030204" pitchFamily="18" charset="0"/>
                            </a:rPr>
                          </m:ctrlPr>
                        </m:fPr>
                        <m:num>
                          <m:r>
                            <a:rPr lang="en-US" i="1">
                              <a:latin typeface="Cambria Math"/>
                            </a:rPr>
                            <m:t>𝑐</m:t>
                          </m:r>
                        </m:num>
                        <m:den>
                          <m:rad>
                            <m:radPr>
                              <m:degHide m:val="on"/>
                              <m:ctrlPr>
                                <a:rPr lang="ru-RU" i="1">
                                  <a:latin typeface="Cambria Math" panose="02040503050406030204" pitchFamily="18" charset="0"/>
                                </a:rPr>
                              </m:ctrlPr>
                            </m:radPr>
                            <m:deg/>
                            <m:e>
                              <m:r>
                                <a:rPr lang="en-US" i="1">
                                  <a:latin typeface="Cambria Math"/>
                                </a:rPr>
                                <m:t>𝑘𝑅𝑇</m:t>
                              </m:r>
                            </m:e>
                          </m:rad>
                        </m:den>
                      </m:f>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722143" y="4092954"/>
                <a:ext cx="1729256" cy="618503"/>
              </a:xfrm>
              <a:prstGeom prst="rect">
                <a:avLst/>
              </a:prstGeom>
              <a:blipFill>
                <a:blip r:embed="rId5"/>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1072222" y="4942476"/>
                <a:ext cx="2379177" cy="911275"/>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𝜆</m:t>
                      </m:r>
                      <m:r>
                        <a:rPr lang="ru-RU">
                          <a:latin typeface="Cambria Math"/>
                        </a:rPr>
                        <m:t>=</m:t>
                      </m:r>
                      <m:f>
                        <m:fPr>
                          <m:ctrlPr>
                            <a:rPr lang="ru-RU" i="1">
                              <a:latin typeface="Cambria Math" panose="02040503050406030204" pitchFamily="18" charset="0"/>
                            </a:rPr>
                          </m:ctrlPr>
                        </m:fPr>
                        <m:num>
                          <m:r>
                            <a:rPr lang="ru-RU">
                              <a:latin typeface="Cambria Math"/>
                            </a:rPr>
                            <m:t>с</m:t>
                          </m:r>
                        </m:num>
                        <m:den>
                          <m:sSub>
                            <m:sSubPr>
                              <m:ctrlPr>
                                <a:rPr lang="ru-RU" i="1">
                                  <a:latin typeface="Cambria Math" panose="02040503050406030204" pitchFamily="18" charset="0"/>
                                </a:rPr>
                              </m:ctrlPr>
                            </m:sSubPr>
                            <m:e>
                              <m:r>
                                <a:rPr lang="en-US" i="1">
                                  <a:latin typeface="Cambria Math"/>
                                </a:rPr>
                                <m:t>𝑐</m:t>
                              </m:r>
                            </m:e>
                            <m:sub>
                              <m:r>
                                <a:rPr lang="ru-RU">
                                  <a:latin typeface="Cambria Math"/>
                                </a:rPr>
                                <m:t>кр</m:t>
                              </m:r>
                            </m:sub>
                          </m:sSub>
                        </m:den>
                      </m:f>
                      <m:r>
                        <a:rPr lang="ru-RU">
                          <a:latin typeface="Cambria Math"/>
                        </a:rPr>
                        <m:t>=</m:t>
                      </m:r>
                      <m:f>
                        <m:fPr>
                          <m:ctrlPr>
                            <a:rPr lang="ru-RU" i="1">
                              <a:latin typeface="Cambria Math" panose="02040503050406030204" pitchFamily="18" charset="0"/>
                            </a:rPr>
                          </m:ctrlPr>
                        </m:fPr>
                        <m:num>
                          <m:r>
                            <a:rPr lang="ru-RU" i="1">
                              <a:latin typeface="Cambria Math"/>
                            </a:rPr>
                            <m:t>𝑐</m:t>
                          </m:r>
                        </m:num>
                        <m:den>
                          <m:rad>
                            <m:radPr>
                              <m:degHide m:val="on"/>
                              <m:ctrlPr>
                                <a:rPr lang="ru-RU" i="1">
                                  <a:latin typeface="Cambria Math" panose="02040503050406030204" pitchFamily="18" charset="0"/>
                                </a:rPr>
                              </m:ctrlPr>
                            </m:radPr>
                            <m:deg/>
                            <m:e>
                              <m:f>
                                <m:fPr>
                                  <m:ctrlPr>
                                    <a:rPr lang="ru-RU" i="1">
                                      <a:latin typeface="Cambria Math" panose="02040503050406030204" pitchFamily="18" charset="0"/>
                                    </a:rPr>
                                  </m:ctrlPr>
                                </m:fPr>
                                <m:num>
                                  <m:r>
                                    <a:rPr lang="ru-RU">
                                      <a:latin typeface="Cambria Math"/>
                                    </a:rPr>
                                    <m:t>2</m:t>
                                  </m:r>
                                  <m:r>
                                    <a:rPr lang="ru-RU" i="1">
                                      <a:latin typeface="Cambria Math"/>
                                    </a:rPr>
                                    <m:t>𝑘</m:t>
                                  </m:r>
                                </m:num>
                                <m:den>
                                  <m:r>
                                    <a:rPr lang="ru-RU" i="1">
                                      <a:latin typeface="Cambria Math"/>
                                    </a:rPr>
                                    <m:t>𝑘</m:t>
                                  </m:r>
                                  <m:r>
                                    <a:rPr lang="ru-RU">
                                      <a:latin typeface="Cambria Math"/>
                                    </a:rPr>
                                    <m:t>+1</m:t>
                                  </m:r>
                                </m:den>
                              </m:f>
                              <m:r>
                                <a:rPr lang="ru-RU" i="1">
                                  <a:latin typeface="Cambria Math"/>
                                </a:rPr>
                                <m:t>𝑅</m:t>
                              </m:r>
                              <m:sSup>
                                <m:sSupPr>
                                  <m:ctrlPr>
                                    <a:rPr lang="ru-RU" i="1">
                                      <a:latin typeface="Cambria Math" panose="02040503050406030204" pitchFamily="18" charset="0"/>
                                    </a:rPr>
                                  </m:ctrlPr>
                                </m:sSupPr>
                                <m:e>
                                  <m:r>
                                    <a:rPr lang="ru-RU" i="1">
                                      <a:latin typeface="Cambria Math"/>
                                    </a:rPr>
                                    <m:t>𝑇</m:t>
                                  </m:r>
                                </m:e>
                                <m:sup>
                                  <m:r>
                                    <a:rPr lang="ru-RU" i="1">
                                      <a:latin typeface="Cambria Math"/>
                                    </a:rPr>
                                    <m:t>∗</m:t>
                                  </m:r>
                                </m:sup>
                              </m:sSup>
                            </m:e>
                          </m:rad>
                        </m:den>
                      </m:f>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1072222" y="4942476"/>
                <a:ext cx="2379177" cy="911275"/>
              </a:xfrm>
              <a:prstGeom prst="rect">
                <a:avLst/>
              </a:prstGeom>
              <a:blipFill>
                <a:blip r:embed="rId6"/>
                <a:stretch>
                  <a:fillRect/>
                </a:stretch>
              </a:blipFill>
              <a:ln>
                <a:noFill/>
              </a:ln>
            </p:spPr>
            <p:txBody>
              <a:bodyPr/>
              <a:lstStyle/>
              <a:p>
                <a:r>
                  <a:rPr lang="ru-RU">
                    <a:noFill/>
                  </a:rPr>
                  <a:t> </a:t>
                </a:r>
              </a:p>
            </p:txBody>
          </p:sp>
        </mc:Fallback>
      </mc:AlternateContent>
      <p:sp>
        <p:nvSpPr>
          <p:cNvPr id="5" name="Правая фигурная скобка 4"/>
          <p:cNvSpPr/>
          <p:nvPr/>
        </p:nvSpPr>
        <p:spPr>
          <a:xfrm>
            <a:off x="3492183" y="4156856"/>
            <a:ext cx="498764" cy="190243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6" name="Прямоугольник 5"/>
              <p:cNvSpPr/>
              <p:nvPr/>
            </p:nvSpPr>
            <p:spPr>
              <a:xfrm>
                <a:off x="3990947" y="4156856"/>
                <a:ext cx="2034403" cy="1024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ru-RU" i="1">
                              <a:latin typeface="Cambria Math" panose="02040503050406030204" pitchFamily="18" charset="0"/>
                            </a:rPr>
                          </m:ctrlPr>
                        </m:sSupPr>
                        <m:e>
                          <m:r>
                            <a:rPr lang="ru-RU" i="1">
                              <a:latin typeface="Cambria Math"/>
                            </a:rPr>
                            <m:t>𝜆</m:t>
                          </m:r>
                        </m:e>
                        <m:sup>
                          <m:r>
                            <a:rPr lang="ru-RU">
                              <a:latin typeface="Cambria Math"/>
                            </a:rPr>
                            <m:t>2</m:t>
                          </m:r>
                        </m:sup>
                      </m:sSup>
                      <m:r>
                        <a:rPr lang="ru-RU">
                          <a:latin typeface="Cambria Math"/>
                        </a:rPr>
                        <m:t>=</m:t>
                      </m:r>
                      <m:f>
                        <m:fPr>
                          <m:ctrlPr>
                            <a:rPr lang="ru-RU" i="1">
                              <a:latin typeface="Cambria Math" panose="02040503050406030204" pitchFamily="18" charset="0"/>
                            </a:rPr>
                          </m:ctrlPr>
                        </m:fPr>
                        <m:num>
                          <m:f>
                            <m:fPr>
                              <m:ctrlPr>
                                <a:rPr lang="ru-RU" i="1">
                                  <a:latin typeface="Cambria Math" panose="02040503050406030204" pitchFamily="18" charset="0"/>
                                </a:rPr>
                              </m:ctrlPr>
                            </m:fPr>
                            <m:num>
                              <m:r>
                                <a:rPr lang="ru-RU" i="1">
                                  <a:latin typeface="Cambria Math"/>
                                </a:rPr>
                                <m:t>𝑘</m:t>
                              </m:r>
                              <m:r>
                                <a:rPr lang="ru-RU">
                                  <a:latin typeface="Cambria Math"/>
                                </a:rPr>
                                <m:t>+1</m:t>
                              </m:r>
                            </m:num>
                            <m:den>
                              <m:r>
                                <a:rPr lang="ru-RU">
                                  <a:latin typeface="Cambria Math"/>
                                </a:rPr>
                                <m:t>2</m:t>
                              </m:r>
                            </m:den>
                          </m:f>
                          <m:sSup>
                            <m:sSupPr>
                              <m:ctrlPr>
                                <a:rPr lang="ru-RU" i="1">
                                  <a:latin typeface="Cambria Math" panose="02040503050406030204" pitchFamily="18" charset="0"/>
                                </a:rPr>
                              </m:ctrlPr>
                            </m:sSupPr>
                            <m:e>
                              <m:r>
                                <a:rPr lang="ru-RU" i="1">
                                  <a:latin typeface="Cambria Math"/>
                                </a:rPr>
                                <m:t>𝑀</m:t>
                              </m:r>
                            </m:e>
                            <m:sup>
                              <m:r>
                                <a:rPr lang="ru-RU">
                                  <a:latin typeface="Cambria Math"/>
                                </a:rPr>
                                <m:t>2</m:t>
                              </m:r>
                            </m:sup>
                          </m:sSup>
                        </m:num>
                        <m:den>
                          <m:r>
                            <a:rPr lang="ru-RU">
                              <a:latin typeface="Cambria Math"/>
                            </a:rPr>
                            <m:t>1+</m:t>
                          </m:r>
                          <m:f>
                            <m:fPr>
                              <m:ctrlPr>
                                <a:rPr lang="ru-RU" i="1">
                                  <a:latin typeface="Cambria Math" panose="02040503050406030204" pitchFamily="18" charset="0"/>
                                </a:rPr>
                              </m:ctrlPr>
                            </m:fPr>
                            <m:num>
                              <m:r>
                                <a:rPr lang="ru-RU" i="1">
                                  <a:latin typeface="Cambria Math"/>
                                </a:rPr>
                                <m:t>𝑘</m:t>
                              </m:r>
                              <m:r>
                                <a:rPr lang="ru-RU" i="1">
                                  <a:latin typeface="Cambria Math"/>
                                </a:rPr>
                                <m:t>−</m:t>
                              </m:r>
                              <m:r>
                                <a:rPr lang="ru-RU">
                                  <a:latin typeface="Cambria Math"/>
                                </a:rPr>
                                <m:t>1</m:t>
                              </m:r>
                            </m:num>
                            <m:den>
                              <m:r>
                                <a:rPr lang="ru-RU">
                                  <a:latin typeface="Cambria Math"/>
                                </a:rPr>
                                <m:t>2</m:t>
                              </m:r>
                            </m:den>
                          </m:f>
                          <m:sSup>
                            <m:sSupPr>
                              <m:ctrlPr>
                                <a:rPr lang="ru-RU" i="1">
                                  <a:latin typeface="Cambria Math" panose="02040503050406030204" pitchFamily="18" charset="0"/>
                                </a:rPr>
                              </m:ctrlPr>
                            </m:sSupPr>
                            <m:e>
                              <m:r>
                                <a:rPr lang="ru-RU" i="1">
                                  <a:latin typeface="Cambria Math"/>
                                </a:rPr>
                                <m:t>𝑀</m:t>
                              </m:r>
                            </m:e>
                            <m:sup>
                              <m:r>
                                <a:rPr lang="ru-RU">
                                  <a:latin typeface="Cambria Math"/>
                                </a:rPr>
                                <m:t>2</m:t>
                              </m:r>
                            </m:sup>
                          </m:sSup>
                        </m:den>
                      </m:f>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3990947" y="4156856"/>
                <a:ext cx="2034403" cy="1024832"/>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3990947" y="5297671"/>
                <a:ext cx="2034403" cy="1035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ru-RU" i="1">
                              <a:latin typeface="Cambria Math" panose="02040503050406030204" pitchFamily="18" charset="0"/>
                            </a:rPr>
                          </m:ctrlPr>
                        </m:sSupPr>
                        <m:e>
                          <m:r>
                            <a:rPr lang="ru-RU" i="1">
                              <a:latin typeface="Cambria Math"/>
                            </a:rPr>
                            <m:t>𝑀</m:t>
                          </m:r>
                        </m:e>
                        <m:sup>
                          <m:r>
                            <a:rPr lang="ru-RU">
                              <a:latin typeface="Cambria Math"/>
                            </a:rPr>
                            <m:t>2</m:t>
                          </m:r>
                        </m:sup>
                      </m:sSup>
                      <m:r>
                        <a:rPr lang="ru-RU">
                          <a:latin typeface="Cambria Math"/>
                        </a:rPr>
                        <m:t>=</m:t>
                      </m:r>
                      <m:f>
                        <m:fPr>
                          <m:ctrlPr>
                            <a:rPr lang="ru-RU" i="1">
                              <a:latin typeface="Cambria Math" panose="02040503050406030204" pitchFamily="18" charset="0"/>
                            </a:rPr>
                          </m:ctrlPr>
                        </m:fPr>
                        <m:num>
                          <m:f>
                            <m:fPr>
                              <m:ctrlPr>
                                <a:rPr lang="ru-RU" i="1">
                                  <a:latin typeface="Cambria Math" panose="02040503050406030204" pitchFamily="18" charset="0"/>
                                </a:rPr>
                              </m:ctrlPr>
                            </m:fPr>
                            <m:num>
                              <m:r>
                                <a:rPr lang="ru-RU">
                                  <a:latin typeface="Cambria Math"/>
                                </a:rPr>
                                <m:t>2</m:t>
                              </m:r>
                            </m:num>
                            <m:den>
                              <m:r>
                                <a:rPr lang="ru-RU" i="1">
                                  <a:latin typeface="Cambria Math"/>
                                </a:rPr>
                                <m:t>𝑘</m:t>
                              </m:r>
                              <m:r>
                                <a:rPr lang="ru-RU">
                                  <a:latin typeface="Cambria Math"/>
                                </a:rPr>
                                <m:t>+1</m:t>
                              </m:r>
                            </m:den>
                          </m:f>
                          <m:sSup>
                            <m:sSupPr>
                              <m:ctrlPr>
                                <a:rPr lang="ru-RU" i="1">
                                  <a:latin typeface="Cambria Math" panose="02040503050406030204" pitchFamily="18" charset="0"/>
                                </a:rPr>
                              </m:ctrlPr>
                            </m:sSupPr>
                            <m:e>
                              <m:r>
                                <a:rPr lang="ru-RU" i="1">
                                  <a:latin typeface="Cambria Math"/>
                                </a:rPr>
                                <m:t>𝜆</m:t>
                              </m:r>
                            </m:e>
                            <m:sup>
                              <m:r>
                                <a:rPr lang="ru-RU">
                                  <a:latin typeface="Cambria Math"/>
                                </a:rPr>
                                <m:t>2</m:t>
                              </m:r>
                            </m:sup>
                          </m:sSup>
                        </m:num>
                        <m:den>
                          <m:r>
                            <a:rPr lang="ru-RU">
                              <a:latin typeface="Cambria Math"/>
                            </a:rPr>
                            <m:t>1</m:t>
                          </m:r>
                          <m:r>
                            <a:rPr lang="ru-RU" i="1">
                              <a:latin typeface="Cambria Math"/>
                            </a:rPr>
                            <m:t>−</m:t>
                          </m:r>
                          <m:f>
                            <m:fPr>
                              <m:ctrlPr>
                                <a:rPr lang="ru-RU" i="1">
                                  <a:latin typeface="Cambria Math" panose="02040503050406030204" pitchFamily="18" charset="0"/>
                                </a:rPr>
                              </m:ctrlPr>
                            </m:fPr>
                            <m:num>
                              <m:r>
                                <a:rPr lang="ru-RU" i="1">
                                  <a:latin typeface="Cambria Math"/>
                                </a:rPr>
                                <m:t>𝑘</m:t>
                              </m:r>
                              <m:r>
                                <a:rPr lang="ru-RU" i="1">
                                  <a:latin typeface="Cambria Math"/>
                                </a:rPr>
                                <m:t>−</m:t>
                              </m:r>
                              <m:r>
                                <a:rPr lang="ru-RU">
                                  <a:latin typeface="Cambria Math"/>
                                </a:rPr>
                                <m:t>1</m:t>
                              </m:r>
                            </m:num>
                            <m:den>
                              <m:r>
                                <a:rPr lang="ru-RU" i="1">
                                  <a:latin typeface="Cambria Math"/>
                                </a:rPr>
                                <m:t>𝑘</m:t>
                              </m:r>
                              <m:r>
                                <a:rPr lang="ru-RU">
                                  <a:latin typeface="Cambria Math"/>
                                </a:rPr>
                                <m:t>+1</m:t>
                              </m:r>
                            </m:den>
                          </m:f>
                          <m:sSup>
                            <m:sSupPr>
                              <m:ctrlPr>
                                <a:rPr lang="ru-RU" i="1">
                                  <a:latin typeface="Cambria Math" panose="02040503050406030204" pitchFamily="18" charset="0"/>
                                </a:rPr>
                              </m:ctrlPr>
                            </m:sSupPr>
                            <m:e>
                              <m:r>
                                <a:rPr lang="ru-RU" i="1">
                                  <a:latin typeface="Cambria Math"/>
                                </a:rPr>
                                <m:t>𝜆</m:t>
                              </m:r>
                            </m:e>
                            <m:sup>
                              <m:r>
                                <a:rPr lang="ru-RU">
                                  <a:latin typeface="Cambria Math"/>
                                </a:rPr>
                                <m:t>2</m:t>
                              </m:r>
                            </m:sup>
                          </m:sSup>
                        </m:den>
                      </m:f>
                    </m:oMath>
                  </m:oMathPara>
                </a14:m>
                <a:endParaRPr lang="ru-RU"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3990947" y="5297671"/>
                <a:ext cx="2034403" cy="1035476"/>
              </a:xfrm>
              <a:prstGeom prst="rect">
                <a:avLst/>
              </a:prstGeom>
              <a:blipFill>
                <a:blip r:embed="rId8"/>
                <a:stretch>
                  <a:fillRect/>
                </a:stretch>
              </a:blipFill>
            </p:spPr>
            <p:txBody>
              <a:bodyPr/>
              <a:lstStyle/>
              <a:p>
                <a:r>
                  <a:rPr lang="ru-RU">
                    <a:noFill/>
                  </a:rPr>
                  <a:t> </a:t>
                </a:r>
              </a:p>
            </p:txBody>
          </p:sp>
        </mc:Fallback>
      </mc:AlternateContent>
      <p:sp>
        <p:nvSpPr>
          <p:cNvPr id="12" name="TextBox 11">
            <a:extLst>
              <a:ext uri="{FF2B5EF4-FFF2-40B4-BE49-F238E27FC236}">
                <a16:creationId xmlns:a16="http://schemas.microsoft.com/office/drawing/2014/main" id="{B27CF522-B04D-4D7A-B335-6887B2A3C11A}"/>
              </a:ext>
            </a:extLst>
          </p:cNvPr>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Краткие сведения из </a:t>
            </a:r>
            <a:r>
              <a:rPr lang="ru-RU" b="1" cap="all" dirty="0" err="1">
                <a:solidFill>
                  <a:schemeClr val="bg1"/>
                </a:solidFill>
                <a:latin typeface="Elektra Text Pro" panose="02000503030000020004" pitchFamily="50" charset="-52"/>
              </a:rPr>
              <a:t>термо</a:t>
            </a:r>
            <a:r>
              <a:rPr lang="ru-RU" b="1" cap="all" dirty="0">
                <a:solidFill>
                  <a:schemeClr val="bg1"/>
                </a:solidFill>
                <a:latin typeface="Elektra Text Pro" panose="02000503030000020004" pitchFamily="50" charset="-52"/>
              </a:rPr>
              <a:t> и газодинамики</a:t>
            </a:r>
          </a:p>
        </p:txBody>
      </p:sp>
      <p:sp>
        <p:nvSpPr>
          <p:cNvPr id="14" name="Прямоугольник 13">
            <a:extLst>
              <a:ext uri="{FF2B5EF4-FFF2-40B4-BE49-F238E27FC236}">
                <a16:creationId xmlns:a16="http://schemas.microsoft.com/office/drawing/2014/main" id="{DB9E74A0-64F9-47B1-ABC1-97576DA38528}"/>
              </a:ext>
            </a:extLst>
          </p:cNvPr>
          <p:cNvSpPr/>
          <p:nvPr/>
        </p:nvSpPr>
        <p:spPr>
          <a:xfrm>
            <a:off x="6025350" y="3425195"/>
            <a:ext cx="2793411" cy="923330"/>
          </a:xfrm>
          <a:prstGeom prst="rect">
            <a:avLst/>
          </a:prstGeom>
        </p:spPr>
        <p:txBody>
          <a:bodyPr wrap="square">
            <a:spAutoFit/>
          </a:bodyPr>
          <a:lstStyle/>
          <a:p>
            <a:pPr algn="ctr"/>
            <a:r>
              <a:rPr lang="ru-RU" cap="all" dirty="0"/>
              <a:t>Классификация турбомашин по скорости</a:t>
            </a:r>
          </a:p>
        </p:txBody>
      </p:sp>
      <p:graphicFrame>
        <p:nvGraphicFramePr>
          <p:cNvPr id="7" name="Таблица 6">
            <a:extLst>
              <a:ext uri="{FF2B5EF4-FFF2-40B4-BE49-F238E27FC236}">
                <a16:creationId xmlns:a16="http://schemas.microsoft.com/office/drawing/2014/main" id="{296821DB-9916-4889-AA3F-9A67F4628DAE}"/>
              </a:ext>
            </a:extLst>
          </p:cNvPr>
          <p:cNvGraphicFramePr>
            <a:graphicFrameLocks noGrp="1"/>
          </p:cNvGraphicFramePr>
          <p:nvPr>
            <p:extLst>
              <p:ext uri="{D42A27DB-BD31-4B8C-83A1-F6EECF244321}">
                <p14:modId xmlns:p14="http://schemas.microsoft.com/office/powerpoint/2010/main" val="2157053941"/>
              </p:ext>
            </p:extLst>
          </p:nvPr>
        </p:nvGraphicFramePr>
        <p:xfrm>
          <a:off x="6025350" y="4429989"/>
          <a:ext cx="2769219" cy="1483360"/>
        </p:xfrm>
        <a:graphic>
          <a:graphicData uri="http://schemas.openxmlformats.org/drawingml/2006/table">
            <a:tbl>
              <a:tblPr firstRow="1" bandRow="1">
                <a:tableStyleId>{5940675A-B579-460E-94D1-54222C63F5DA}</a:tableStyleId>
              </a:tblPr>
              <a:tblGrid>
                <a:gridCol w="941297">
                  <a:extLst>
                    <a:ext uri="{9D8B030D-6E8A-4147-A177-3AD203B41FA5}">
                      <a16:colId xmlns:a16="http://schemas.microsoft.com/office/drawing/2014/main" val="3961734141"/>
                    </a:ext>
                  </a:extLst>
                </a:gridCol>
                <a:gridCol w="1827922">
                  <a:extLst>
                    <a:ext uri="{9D8B030D-6E8A-4147-A177-3AD203B41FA5}">
                      <a16:colId xmlns:a16="http://schemas.microsoft.com/office/drawing/2014/main" val="4225836497"/>
                    </a:ext>
                  </a:extLst>
                </a:gridCol>
              </a:tblGrid>
              <a:tr h="370840">
                <a:tc>
                  <a:txBody>
                    <a:bodyPr/>
                    <a:lstStyle/>
                    <a:p>
                      <a:pPr algn="ctr"/>
                      <a:r>
                        <a:rPr lang="ru-RU" dirty="0">
                          <a:sym typeface="Symbol" panose="05050102010706020507" pitchFamily="18" charset="2"/>
                        </a:rPr>
                        <a:t>, </a:t>
                      </a:r>
                      <a:r>
                        <a:rPr lang="en-US" dirty="0">
                          <a:sym typeface="Symbol" panose="05050102010706020507" pitchFamily="18" charset="2"/>
                        </a:rPr>
                        <a:t>M</a:t>
                      </a:r>
                      <a:endParaRPr lang="ru-RU" dirty="0"/>
                    </a:p>
                  </a:txBody>
                  <a:tcPr anchor="ctr"/>
                </a:tc>
                <a:tc>
                  <a:txBody>
                    <a:bodyPr/>
                    <a:lstStyle/>
                    <a:p>
                      <a:pPr algn="ctr"/>
                      <a:r>
                        <a:rPr lang="ru-RU" dirty="0"/>
                        <a:t>Диапазон</a:t>
                      </a:r>
                    </a:p>
                  </a:txBody>
                  <a:tcPr anchor="ctr"/>
                </a:tc>
                <a:extLst>
                  <a:ext uri="{0D108BD9-81ED-4DB2-BD59-A6C34878D82A}">
                    <a16:rowId xmlns:a16="http://schemas.microsoft.com/office/drawing/2014/main" val="3793815930"/>
                  </a:ext>
                </a:extLst>
              </a:tr>
              <a:tr h="370840">
                <a:tc>
                  <a:txBody>
                    <a:bodyPr/>
                    <a:lstStyle/>
                    <a:p>
                      <a:pPr algn="ctr"/>
                      <a:r>
                        <a:rPr lang="en-US" sz="1400" dirty="0"/>
                        <a:t>0,9 &lt; </a:t>
                      </a:r>
                      <a:endParaRPr lang="ru-RU" sz="1400" dirty="0"/>
                    </a:p>
                  </a:txBody>
                  <a:tcPr anchor="ctr"/>
                </a:tc>
                <a:tc>
                  <a:txBody>
                    <a:bodyPr/>
                    <a:lstStyle/>
                    <a:p>
                      <a:pPr algn="ctr"/>
                      <a:r>
                        <a:rPr lang="ru-RU" dirty="0"/>
                        <a:t>Дозвуковой</a:t>
                      </a:r>
                    </a:p>
                  </a:txBody>
                  <a:tcPr anchor="ctr"/>
                </a:tc>
                <a:extLst>
                  <a:ext uri="{0D108BD9-81ED-4DB2-BD59-A6C34878D82A}">
                    <a16:rowId xmlns:a16="http://schemas.microsoft.com/office/drawing/2014/main" val="3212053672"/>
                  </a:ext>
                </a:extLst>
              </a:tr>
              <a:tr h="370840">
                <a:tc>
                  <a:txBody>
                    <a:bodyPr/>
                    <a:lstStyle/>
                    <a:p>
                      <a:pPr algn="ctr"/>
                      <a:r>
                        <a:rPr lang="en-US" sz="1400" dirty="0"/>
                        <a:t>0,9 – 1,1</a:t>
                      </a:r>
                      <a:endParaRPr lang="ru-RU" sz="1400" dirty="0"/>
                    </a:p>
                  </a:txBody>
                  <a:tcPr anchor="ctr"/>
                </a:tc>
                <a:tc>
                  <a:txBody>
                    <a:bodyPr/>
                    <a:lstStyle/>
                    <a:p>
                      <a:pPr algn="ctr"/>
                      <a:r>
                        <a:rPr lang="ru-RU" dirty="0"/>
                        <a:t>Трансзвуковой</a:t>
                      </a:r>
                    </a:p>
                  </a:txBody>
                  <a:tcPr anchor="ctr"/>
                </a:tc>
                <a:extLst>
                  <a:ext uri="{0D108BD9-81ED-4DB2-BD59-A6C34878D82A}">
                    <a16:rowId xmlns:a16="http://schemas.microsoft.com/office/drawing/2014/main" val="23487766"/>
                  </a:ext>
                </a:extLst>
              </a:tr>
              <a:tr h="370840">
                <a:tc>
                  <a:txBody>
                    <a:bodyPr/>
                    <a:lstStyle/>
                    <a:p>
                      <a:pPr algn="ctr"/>
                      <a:r>
                        <a:rPr lang="en-US" sz="1400" dirty="0"/>
                        <a:t>&gt; 1,1</a:t>
                      </a:r>
                      <a:endParaRPr lang="ru-RU" sz="1400" dirty="0"/>
                    </a:p>
                  </a:txBody>
                  <a:tcPr anchor="ctr"/>
                </a:tc>
                <a:tc>
                  <a:txBody>
                    <a:bodyPr/>
                    <a:lstStyle/>
                    <a:p>
                      <a:pPr algn="ctr"/>
                      <a:r>
                        <a:rPr lang="ru-RU" dirty="0"/>
                        <a:t>Сверхзвуковой</a:t>
                      </a:r>
                    </a:p>
                  </a:txBody>
                  <a:tcPr anchor="ctr"/>
                </a:tc>
                <a:extLst>
                  <a:ext uri="{0D108BD9-81ED-4DB2-BD59-A6C34878D82A}">
                    <a16:rowId xmlns:a16="http://schemas.microsoft.com/office/drawing/2014/main" val="968844094"/>
                  </a:ext>
                </a:extLst>
              </a:tr>
            </a:tbl>
          </a:graphicData>
        </a:graphic>
      </p:graphicFrame>
    </p:spTree>
    <p:extLst>
      <p:ext uri="{BB962C8B-B14F-4D97-AF65-F5344CB8AC3E}">
        <p14:creationId xmlns:p14="http://schemas.microsoft.com/office/powerpoint/2010/main" val="350256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3179" y="798712"/>
            <a:ext cx="8411390" cy="7986802"/>
          </a:xfrm>
          <a:prstGeom prst="rect">
            <a:avLst/>
          </a:prstGeom>
          <a:noFill/>
          <a:ln>
            <a:noFill/>
          </a:ln>
        </p:spPr>
        <p:txBody>
          <a:bodyPr wrap="square" rtlCol="0">
            <a:spAutoFit/>
          </a:bodyPr>
          <a:lstStyle/>
          <a:p>
            <a:pPr algn="ctr">
              <a:lnSpc>
                <a:spcPct val="150000"/>
              </a:lnSpc>
            </a:pPr>
            <a:r>
              <a:rPr lang="ru-RU" cap="all" dirty="0"/>
              <a:t>Газодинамические функции (ГДФ) </a:t>
            </a:r>
          </a:p>
          <a:p>
            <a:pPr marL="285750" indent="-285750">
              <a:lnSpc>
                <a:spcPct val="150000"/>
              </a:lnSpc>
              <a:buFont typeface="Wingdings" pitchFamily="2" charset="2"/>
              <a:buChar char="ü"/>
            </a:pPr>
            <a:r>
              <a:rPr lang="ru-RU" i="1" dirty="0"/>
              <a:t>безразмерные функции приведенной скорости </a:t>
            </a:r>
            <a:r>
              <a:rPr lang="ru-RU" i="1" dirty="0">
                <a:sym typeface="Symbol"/>
              </a:rPr>
              <a:t></a:t>
            </a:r>
            <a:r>
              <a:rPr lang="ru-RU" i="1" dirty="0"/>
              <a:t> или числа Маха М, равные отношениям параметров потока, к значениям этих параметров в критических сечениях или к значениям параметров заторможенного потока</a:t>
            </a:r>
          </a:p>
          <a:p>
            <a:pPr marL="285750" indent="-285750">
              <a:lnSpc>
                <a:spcPct val="150000"/>
              </a:lnSpc>
              <a:buFont typeface="Wingdings" pitchFamily="2" charset="2"/>
              <a:buChar char="ü"/>
            </a:pPr>
            <a:endParaRPr lang="ru-RU" cap="all" dirty="0"/>
          </a:p>
          <a:p>
            <a:pPr marL="285750" indent="-285750">
              <a:lnSpc>
                <a:spcPct val="150000"/>
              </a:lnSpc>
              <a:buFont typeface="Wingdings" pitchFamily="2" charset="2"/>
              <a:buChar char="ü"/>
            </a:pPr>
            <a:endParaRPr lang="ru-RU" cap="all" dirty="0"/>
          </a:p>
          <a:p>
            <a:pPr marL="285750" indent="-285750">
              <a:lnSpc>
                <a:spcPct val="150000"/>
              </a:lnSpc>
              <a:buFont typeface="Wingdings" pitchFamily="2" charset="2"/>
              <a:buChar char="ü"/>
            </a:pPr>
            <a:endParaRPr lang="ru-RU" cap="all" dirty="0"/>
          </a:p>
          <a:p>
            <a:pPr marL="285750" indent="-285750">
              <a:lnSpc>
                <a:spcPct val="150000"/>
              </a:lnSpc>
              <a:buFont typeface="Wingdings" pitchFamily="2" charset="2"/>
              <a:buChar char="ü"/>
            </a:pPr>
            <a:endParaRPr lang="ru-RU" cap="all" dirty="0"/>
          </a:p>
          <a:p>
            <a:pPr marL="285750" indent="-285750">
              <a:lnSpc>
                <a:spcPct val="150000"/>
              </a:lnSpc>
              <a:buFont typeface="Wingdings" pitchFamily="2" charset="2"/>
              <a:buChar char="ü"/>
            </a:pPr>
            <a:r>
              <a:rPr lang="ru-RU" dirty="0"/>
              <a:t>Значения ГДФ зависят только от </a:t>
            </a:r>
            <a:r>
              <a:rPr lang="ru-RU" dirty="0">
                <a:sym typeface="Symbol"/>
              </a:rPr>
              <a:t> и свойств рабочего тела</a:t>
            </a:r>
          </a:p>
          <a:p>
            <a:pPr marL="285750" indent="-285750">
              <a:lnSpc>
                <a:spcPct val="150000"/>
              </a:lnSpc>
              <a:buFont typeface="Wingdings" pitchFamily="2" charset="2"/>
              <a:buChar char="ü"/>
            </a:pPr>
            <a:r>
              <a:rPr lang="ru-RU" dirty="0">
                <a:sym typeface="Symbol"/>
              </a:rPr>
              <a:t>Зная одну ГДФ можно найти все остальные</a:t>
            </a:r>
          </a:p>
          <a:p>
            <a:pPr marL="285750" indent="-285750">
              <a:lnSpc>
                <a:spcPct val="150000"/>
              </a:lnSpc>
              <a:buFont typeface="Wingdings" pitchFamily="2" charset="2"/>
              <a:buChar char="ü"/>
            </a:pPr>
            <a:r>
              <a:rPr lang="ru-RU" dirty="0">
                <a:sym typeface="Symbol"/>
              </a:rPr>
              <a:t>ГДФ часто представляют в виде таблиц</a:t>
            </a:r>
            <a:endParaRPr lang="ru-RU" dirty="0"/>
          </a:p>
          <a:p>
            <a:pPr marL="285750" indent="-285750">
              <a:lnSpc>
                <a:spcPct val="150000"/>
              </a:lnSpc>
              <a:buFont typeface="Wingdings" pitchFamily="2" charset="2"/>
              <a:buChar char="ü"/>
            </a:pPr>
            <a:endParaRPr lang="ru-RU" dirty="0"/>
          </a:p>
          <a:p>
            <a:pPr>
              <a:lnSpc>
                <a:spcPct val="150000"/>
              </a:lnSpc>
            </a:pPr>
            <a:endParaRPr lang="ru-RU" dirty="0"/>
          </a:p>
          <a:p>
            <a:pPr marL="285750" indent="-285750">
              <a:lnSpc>
                <a:spcPct val="150000"/>
              </a:lnSpc>
              <a:buFont typeface="Wingdings" pitchFamily="2" charset="2"/>
              <a:buChar char="ü"/>
            </a:pPr>
            <a:endParaRPr lang="ru-RU" dirty="0"/>
          </a:p>
          <a:p>
            <a:pPr>
              <a:lnSpc>
                <a:spcPct val="150000"/>
              </a:lnSpc>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362" y="2990847"/>
            <a:ext cx="2409402" cy="3099318"/>
          </a:xfrm>
          <a:prstGeom prst="rect">
            <a:avLst/>
          </a:prstGeom>
        </p:spPr>
      </p:pic>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12</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10" name="Прямоугольник 9"/>
              <p:cNvSpPr/>
              <p:nvPr/>
            </p:nvSpPr>
            <p:spPr>
              <a:xfrm>
                <a:off x="388028" y="2496867"/>
                <a:ext cx="2428742" cy="563937"/>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ru-RU" sz="1600" i="1" smtClean="0">
                          <a:latin typeface="Cambria Math"/>
                        </a:rPr>
                        <m:t>𝜏</m:t>
                      </m:r>
                      <m:d>
                        <m:dPr>
                          <m:ctrlPr>
                            <a:rPr lang="ru-RU" sz="1600" i="1">
                              <a:latin typeface="Cambria Math" panose="02040503050406030204" pitchFamily="18" charset="0"/>
                            </a:rPr>
                          </m:ctrlPr>
                        </m:dPr>
                        <m:e>
                          <m:r>
                            <a:rPr lang="ru-RU" sz="1600" i="1">
                              <a:latin typeface="Cambria Math"/>
                            </a:rPr>
                            <m:t>𝜆</m:t>
                          </m:r>
                        </m:e>
                      </m:d>
                      <m:r>
                        <a:rPr lang="ru-RU" sz="1600">
                          <a:latin typeface="Cambria Math"/>
                        </a:rPr>
                        <m:t>=</m:t>
                      </m:r>
                      <m:f>
                        <m:fPr>
                          <m:ctrlPr>
                            <a:rPr lang="ru-RU" sz="1600" i="1">
                              <a:latin typeface="Cambria Math" panose="02040503050406030204" pitchFamily="18" charset="0"/>
                            </a:rPr>
                          </m:ctrlPr>
                        </m:fPr>
                        <m:num>
                          <m:r>
                            <a:rPr lang="ru-RU" sz="1600" i="1">
                              <a:latin typeface="Cambria Math"/>
                            </a:rPr>
                            <m:t>𝑇</m:t>
                          </m:r>
                        </m:num>
                        <m:den>
                          <m:sSup>
                            <m:sSupPr>
                              <m:ctrlPr>
                                <a:rPr lang="ru-RU" sz="1600" i="1">
                                  <a:latin typeface="Cambria Math" panose="02040503050406030204" pitchFamily="18" charset="0"/>
                                </a:rPr>
                              </m:ctrlPr>
                            </m:sSupPr>
                            <m:e>
                              <m:r>
                                <a:rPr lang="ru-RU" sz="1600" i="1">
                                  <a:latin typeface="Cambria Math"/>
                                </a:rPr>
                                <m:t>𝑇</m:t>
                              </m:r>
                            </m:e>
                            <m:sup>
                              <m:r>
                                <a:rPr lang="ru-RU" sz="1600" i="1">
                                  <a:latin typeface="Cambria Math"/>
                                </a:rPr>
                                <m:t>∗</m:t>
                              </m:r>
                            </m:sup>
                          </m:sSup>
                        </m:den>
                      </m:f>
                      <m:r>
                        <a:rPr lang="ru-RU" sz="1600">
                          <a:latin typeface="Cambria Math"/>
                        </a:rPr>
                        <m:t>=1</m:t>
                      </m:r>
                      <m:r>
                        <a:rPr lang="ru-RU" sz="1600" i="1">
                          <a:latin typeface="Cambria Math"/>
                        </a:rPr>
                        <m:t>−</m:t>
                      </m:r>
                      <m:f>
                        <m:fPr>
                          <m:ctrlPr>
                            <a:rPr lang="ru-RU" sz="1600" i="1">
                              <a:latin typeface="Cambria Math" panose="02040503050406030204" pitchFamily="18" charset="0"/>
                            </a:rPr>
                          </m:ctrlPr>
                        </m:fPr>
                        <m:num>
                          <m:r>
                            <a:rPr lang="ru-RU" sz="1600" i="1">
                              <a:latin typeface="Cambria Math"/>
                            </a:rPr>
                            <m:t>𝑘</m:t>
                          </m:r>
                          <m:r>
                            <a:rPr lang="ru-RU" sz="1600" i="1">
                              <a:latin typeface="Cambria Math"/>
                            </a:rPr>
                            <m:t>−</m:t>
                          </m:r>
                          <m:r>
                            <a:rPr lang="ru-RU" sz="1600">
                              <a:latin typeface="Cambria Math"/>
                            </a:rPr>
                            <m:t>1</m:t>
                          </m:r>
                        </m:num>
                        <m:den>
                          <m:r>
                            <a:rPr lang="ru-RU" sz="1600" i="1">
                              <a:latin typeface="Cambria Math"/>
                            </a:rPr>
                            <m:t>𝑘</m:t>
                          </m:r>
                          <m:r>
                            <a:rPr lang="ru-RU" sz="1600">
                              <a:latin typeface="Cambria Math"/>
                            </a:rPr>
                            <m:t>+1</m:t>
                          </m:r>
                        </m:den>
                      </m:f>
                      <m:sSup>
                        <m:sSupPr>
                          <m:ctrlPr>
                            <a:rPr lang="ru-RU" sz="1600" i="1">
                              <a:latin typeface="Cambria Math" panose="02040503050406030204" pitchFamily="18" charset="0"/>
                            </a:rPr>
                          </m:ctrlPr>
                        </m:sSupPr>
                        <m:e>
                          <m:r>
                            <a:rPr lang="ru-RU" sz="1600" i="1">
                              <a:latin typeface="Cambria Math"/>
                            </a:rPr>
                            <m:t>𝜆</m:t>
                          </m:r>
                        </m:e>
                        <m:sup>
                          <m:r>
                            <a:rPr lang="ru-RU" sz="1600">
                              <a:latin typeface="Cambria Math"/>
                            </a:rPr>
                            <m:t>2</m:t>
                          </m:r>
                        </m:sup>
                      </m:sSup>
                    </m:oMath>
                  </m:oMathPara>
                </a14:m>
                <a:endParaRPr lang="ru-RU" sz="1600"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388028" y="2496867"/>
                <a:ext cx="2428742" cy="563937"/>
              </a:xfrm>
              <a:prstGeom prst="rect">
                <a:avLst/>
              </a:prstGeom>
              <a:blipFill>
                <a:blip r:embed="rId4"/>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180955" y="3163269"/>
                <a:ext cx="2976712" cy="786818"/>
              </a:xfrm>
              <a:prstGeom prst="rect">
                <a:avLst/>
              </a:prstGeom>
              <a:noFill/>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ru-RU" sz="1600" i="1">
                          <a:latin typeface="Cambria Math"/>
                        </a:rPr>
                        <m:t>𝜋</m:t>
                      </m:r>
                      <m:d>
                        <m:dPr>
                          <m:ctrlPr>
                            <a:rPr lang="ru-RU" sz="1600" i="1">
                              <a:latin typeface="Cambria Math" panose="02040503050406030204" pitchFamily="18" charset="0"/>
                            </a:rPr>
                          </m:ctrlPr>
                        </m:dPr>
                        <m:e>
                          <m:r>
                            <a:rPr lang="ru-RU" sz="1600" i="1">
                              <a:latin typeface="Cambria Math"/>
                            </a:rPr>
                            <m:t>𝜆</m:t>
                          </m:r>
                        </m:e>
                      </m:d>
                      <m:r>
                        <a:rPr lang="ru-RU" sz="1600">
                          <a:latin typeface="Cambria Math"/>
                        </a:rPr>
                        <m:t>=</m:t>
                      </m:r>
                      <m:f>
                        <m:fPr>
                          <m:ctrlPr>
                            <a:rPr lang="ru-RU" sz="1600" i="1">
                              <a:latin typeface="Cambria Math" panose="02040503050406030204" pitchFamily="18" charset="0"/>
                            </a:rPr>
                          </m:ctrlPr>
                        </m:fPr>
                        <m:num>
                          <m:r>
                            <a:rPr lang="ru-RU" sz="1600" i="1">
                              <a:latin typeface="Cambria Math"/>
                            </a:rPr>
                            <m:t>𝑝</m:t>
                          </m:r>
                        </m:num>
                        <m:den>
                          <m:sSup>
                            <m:sSupPr>
                              <m:ctrlPr>
                                <a:rPr lang="ru-RU" sz="1600" i="1">
                                  <a:latin typeface="Cambria Math" panose="02040503050406030204" pitchFamily="18" charset="0"/>
                                </a:rPr>
                              </m:ctrlPr>
                            </m:sSupPr>
                            <m:e>
                              <m:r>
                                <a:rPr lang="ru-RU" sz="1600" i="1">
                                  <a:latin typeface="Cambria Math"/>
                                </a:rPr>
                                <m:t>𝑝</m:t>
                              </m:r>
                            </m:e>
                            <m:sup>
                              <m:r>
                                <a:rPr lang="ru-RU" sz="1600" i="1">
                                  <a:latin typeface="Cambria Math"/>
                                </a:rPr>
                                <m:t>∗</m:t>
                              </m:r>
                            </m:sup>
                          </m:sSup>
                        </m:den>
                      </m:f>
                      <m:r>
                        <a:rPr lang="ru-RU" sz="1600">
                          <a:latin typeface="Cambria Math"/>
                        </a:rPr>
                        <m:t>=</m:t>
                      </m:r>
                      <m:sSup>
                        <m:sSupPr>
                          <m:ctrlPr>
                            <a:rPr lang="ru-RU" sz="1600" i="1">
                              <a:latin typeface="Cambria Math" panose="02040503050406030204" pitchFamily="18" charset="0"/>
                            </a:rPr>
                          </m:ctrlPr>
                        </m:sSupPr>
                        <m:e>
                          <m:d>
                            <m:dPr>
                              <m:ctrlPr>
                                <a:rPr lang="ru-RU" sz="1600" i="1">
                                  <a:latin typeface="Cambria Math" panose="02040503050406030204" pitchFamily="18" charset="0"/>
                                </a:rPr>
                              </m:ctrlPr>
                            </m:dPr>
                            <m:e>
                              <m:r>
                                <a:rPr lang="ru-RU" sz="1600">
                                  <a:latin typeface="Cambria Math"/>
                                </a:rPr>
                                <m:t>1</m:t>
                              </m:r>
                              <m:r>
                                <a:rPr lang="ru-RU" sz="1600" i="1">
                                  <a:latin typeface="Cambria Math"/>
                                </a:rPr>
                                <m:t>−</m:t>
                              </m:r>
                              <m:f>
                                <m:fPr>
                                  <m:ctrlPr>
                                    <a:rPr lang="ru-RU" sz="1600" i="1">
                                      <a:latin typeface="Cambria Math" panose="02040503050406030204" pitchFamily="18" charset="0"/>
                                    </a:rPr>
                                  </m:ctrlPr>
                                </m:fPr>
                                <m:num>
                                  <m:r>
                                    <a:rPr lang="ru-RU" sz="1600" i="1">
                                      <a:latin typeface="Cambria Math"/>
                                    </a:rPr>
                                    <m:t>𝑘</m:t>
                                  </m:r>
                                  <m:r>
                                    <a:rPr lang="ru-RU" sz="1600" i="1">
                                      <a:latin typeface="Cambria Math"/>
                                    </a:rPr>
                                    <m:t>−</m:t>
                                  </m:r>
                                  <m:r>
                                    <a:rPr lang="ru-RU" sz="1600">
                                      <a:latin typeface="Cambria Math"/>
                                    </a:rPr>
                                    <m:t>1</m:t>
                                  </m:r>
                                </m:num>
                                <m:den>
                                  <m:r>
                                    <a:rPr lang="ru-RU" sz="1600" i="1">
                                      <a:latin typeface="Cambria Math"/>
                                    </a:rPr>
                                    <m:t>𝑘</m:t>
                                  </m:r>
                                  <m:r>
                                    <a:rPr lang="ru-RU" sz="1600">
                                      <a:latin typeface="Cambria Math"/>
                                    </a:rPr>
                                    <m:t>+1</m:t>
                                  </m:r>
                                </m:den>
                              </m:f>
                              <m:sSup>
                                <m:sSupPr>
                                  <m:ctrlPr>
                                    <a:rPr lang="ru-RU" sz="1600" i="1">
                                      <a:latin typeface="Cambria Math" panose="02040503050406030204" pitchFamily="18" charset="0"/>
                                    </a:rPr>
                                  </m:ctrlPr>
                                </m:sSupPr>
                                <m:e>
                                  <m:r>
                                    <a:rPr lang="ru-RU" sz="1600" i="1">
                                      <a:latin typeface="Cambria Math"/>
                                    </a:rPr>
                                    <m:t>𝜆</m:t>
                                  </m:r>
                                </m:e>
                                <m:sup>
                                  <m:r>
                                    <a:rPr lang="ru-RU" sz="1600">
                                      <a:latin typeface="Cambria Math"/>
                                    </a:rPr>
                                    <m:t>2</m:t>
                                  </m:r>
                                </m:sup>
                              </m:sSup>
                            </m:e>
                          </m:d>
                        </m:e>
                        <m:sup>
                          <m:f>
                            <m:fPr>
                              <m:ctrlPr>
                                <a:rPr lang="ru-RU" sz="1600" i="1">
                                  <a:latin typeface="Cambria Math" panose="02040503050406030204" pitchFamily="18" charset="0"/>
                                </a:rPr>
                              </m:ctrlPr>
                            </m:fPr>
                            <m:num>
                              <m:r>
                                <a:rPr lang="ru-RU" sz="1600" i="1">
                                  <a:latin typeface="Cambria Math"/>
                                </a:rPr>
                                <m:t>𝑘</m:t>
                              </m:r>
                            </m:num>
                            <m:den>
                              <m:r>
                                <a:rPr lang="ru-RU" sz="1600" i="1">
                                  <a:latin typeface="Cambria Math"/>
                                </a:rPr>
                                <m:t>𝑘</m:t>
                              </m:r>
                              <m:r>
                                <a:rPr lang="ru-RU" sz="1600" i="1">
                                  <a:latin typeface="Cambria Math"/>
                                </a:rPr>
                                <m:t>−</m:t>
                              </m:r>
                              <m:r>
                                <a:rPr lang="ru-RU" sz="1600">
                                  <a:latin typeface="Cambria Math"/>
                                </a:rPr>
                                <m:t>1</m:t>
                              </m:r>
                            </m:den>
                          </m:f>
                        </m:sup>
                      </m:sSup>
                    </m:oMath>
                  </m:oMathPara>
                </a14:m>
                <a:endParaRPr lang="ru-RU" sz="1600"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180955" y="3163269"/>
                <a:ext cx="2976712" cy="786818"/>
              </a:xfrm>
              <a:prstGeom prst="rect">
                <a:avLst/>
              </a:prstGeom>
              <a:blipFill>
                <a:blip r:embed="rId5"/>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2816770" y="2315748"/>
                <a:ext cx="4392853" cy="820353"/>
              </a:xfrm>
              <a:prstGeom prst="rect">
                <a:avLst/>
              </a:prstGeom>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ru-RU" sz="1400" i="1">
                          <a:latin typeface="Cambria Math"/>
                        </a:rPr>
                        <m:t>𝑞</m:t>
                      </m:r>
                      <m:d>
                        <m:dPr>
                          <m:ctrlPr>
                            <a:rPr lang="ru-RU" sz="1400" i="1">
                              <a:latin typeface="Cambria Math" panose="02040503050406030204" pitchFamily="18" charset="0"/>
                            </a:rPr>
                          </m:ctrlPr>
                        </m:dPr>
                        <m:e>
                          <m:r>
                            <a:rPr lang="ru-RU" sz="1400" i="1">
                              <a:latin typeface="Cambria Math"/>
                            </a:rPr>
                            <m:t>𝜆</m:t>
                          </m:r>
                        </m:e>
                      </m:d>
                      <m:r>
                        <a:rPr lang="ru-RU" sz="1400">
                          <a:latin typeface="Cambria Math"/>
                        </a:rPr>
                        <m:t>=</m:t>
                      </m:r>
                      <m:f>
                        <m:fPr>
                          <m:ctrlPr>
                            <a:rPr lang="ru-RU" sz="1400" i="1">
                              <a:latin typeface="Cambria Math" panose="02040503050406030204" pitchFamily="18" charset="0"/>
                            </a:rPr>
                          </m:ctrlPr>
                        </m:fPr>
                        <m:num>
                          <m:r>
                            <a:rPr lang="ru-RU" sz="1400" i="1">
                              <a:latin typeface="Cambria Math"/>
                            </a:rPr>
                            <m:t>𝐹</m:t>
                          </m:r>
                        </m:num>
                        <m:den>
                          <m:sSub>
                            <m:sSubPr>
                              <m:ctrlPr>
                                <a:rPr lang="ru-RU" sz="1400" i="1">
                                  <a:latin typeface="Cambria Math" panose="02040503050406030204" pitchFamily="18" charset="0"/>
                                </a:rPr>
                              </m:ctrlPr>
                            </m:sSubPr>
                            <m:e>
                              <m:r>
                                <a:rPr lang="ru-RU" sz="1400" i="1">
                                  <a:latin typeface="Cambria Math"/>
                                </a:rPr>
                                <m:t>𝐹</m:t>
                              </m:r>
                            </m:e>
                            <m:sub>
                              <m:r>
                                <a:rPr lang="ru-RU" sz="1400">
                                  <a:latin typeface="Cambria Math"/>
                                </a:rPr>
                                <m:t>кр</m:t>
                              </m:r>
                            </m:sub>
                          </m:sSub>
                        </m:den>
                      </m:f>
                      <m:r>
                        <a:rPr lang="ru-RU" sz="1400">
                          <a:latin typeface="Cambria Math"/>
                        </a:rPr>
                        <m:t>=</m:t>
                      </m:r>
                      <m:sSup>
                        <m:sSupPr>
                          <m:ctrlPr>
                            <a:rPr lang="ru-RU" sz="1400" i="1">
                              <a:latin typeface="Cambria Math" panose="02040503050406030204" pitchFamily="18" charset="0"/>
                            </a:rPr>
                          </m:ctrlPr>
                        </m:sSupPr>
                        <m:e>
                          <m:sSup>
                            <m:sSupPr>
                              <m:ctrlPr>
                                <a:rPr lang="ru-RU" sz="1400" i="1">
                                  <a:latin typeface="Cambria Math" panose="02040503050406030204" pitchFamily="18" charset="0"/>
                                </a:rPr>
                              </m:ctrlPr>
                            </m:sSupPr>
                            <m:e>
                              <m:d>
                                <m:dPr>
                                  <m:ctrlPr>
                                    <a:rPr lang="ru-RU" sz="1400" i="1">
                                      <a:latin typeface="Cambria Math" panose="02040503050406030204" pitchFamily="18" charset="0"/>
                                    </a:rPr>
                                  </m:ctrlPr>
                                </m:dPr>
                                <m:e>
                                  <m:f>
                                    <m:fPr>
                                      <m:ctrlPr>
                                        <a:rPr lang="ru-RU" sz="1400" i="1">
                                          <a:latin typeface="Cambria Math" panose="02040503050406030204" pitchFamily="18" charset="0"/>
                                        </a:rPr>
                                      </m:ctrlPr>
                                    </m:fPr>
                                    <m:num>
                                      <m:r>
                                        <a:rPr lang="en-US" sz="1400" i="1">
                                          <a:latin typeface="Cambria Math"/>
                                        </a:rPr>
                                        <m:t>𝑘</m:t>
                                      </m:r>
                                      <m:r>
                                        <a:rPr lang="ru-RU" sz="1400">
                                          <a:latin typeface="Cambria Math"/>
                                        </a:rPr>
                                        <m:t>+1</m:t>
                                      </m:r>
                                    </m:num>
                                    <m:den>
                                      <m:r>
                                        <a:rPr lang="ru-RU" sz="1400">
                                          <a:latin typeface="Cambria Math"/>
                                        </a:rPr>
                                        <m:t>2</m:t>
                                      </m:r>
                                    </m:den>
                                  </m:f>
                                </m:e>
                              </m:d>
                            </m:e>
                            <m:sup>
                              <m:f>
                                <m:fPr>
                                  <m:ctrlPr>
                                    <a:rPr lang="ru-RU" sz="1400" i="1">
                                      <a:latin typeface="Cambria Math" panose="02040503050406030204" pitchFamily="18" charset="0"/>
                                    </a:rPr>
                                  </m:ctrlPr>
                                </m:fPr>
                                <m:num>
                                  <m:r>
                                    <a:rPr lang="ru-RU" sz="1400">
                                      <a:latin typeface="Cambria Math"/>
                                    </a:rPr>
                                    <m:t>1</m:t>
                                  </m:r>
                                </m:num>
                                <m:den>
                                  <m:r>
                                    <a:rPr lang="ru-RU" sz="1400" i="1">
                                      <a:latin typeface="Cambria Math"/>
                                    </a:rPr>
                                    <m:t>𝑘</m:t>
                                  </m:r>
                                  <m:r>
                                    <a:rPr lang="ru-RU" sz="1400" i="1">
                                      <a:latin typeface="Cambria Math"/>
                                    </a:rPr>
                                    <m:t>−</m:t>
                                  </m:r>
                                  <m:r>
                                    <a:rPr lang="ru-RU" sz="1400">
                                      <a:latin typeface="Cambria Math"/>
                                    </a:rPr>
                                    <m:t>1</m:t>
                                  </m:r>
                                </m:den>
                              </m:f>
                            </m:sup>
                          </m:sSup>
                          <m:d>
                            <m:dPr>
                              <m:ctrlPr>
                                <a:rPr lang="ru-RU" sz="1400" i="1">
                                  <a:latin typeface="Cambria Math" panose="02040503050406030204" pitchFamily="18" charset="0"/>
                                </a:rPr>
                              </m:ctrlPr>
                            </m:dPr>
                            <m:e>
                              <m:r>
                                <a:rPr lang="ru-RU" sz="1400">
                                  <a:latin typeface="Cambria Math"/>
                                </a:rPr>
                                <m:t>1</m:t>
                              </m:r>
                              <m:r>
                                <a:rPr lang="ru-RU" sz="1400" i="1">
                                  <a:latin typeface="Cambria Math"/>
                                </a:rPr>
                                <m:t>−</m:t>
                              </m:r>
                              <m:f>
                                <m:fPr>
                                  <m:ctrlPr>
                                    <a:rPr lang="ru-RU" sz="1400" i="1">
                                      <a:latin typeface="Cambria Math" panose="02040503050406030204" pitchFamily="18" charset="0"/>
                                    </a:rPr>
                                  </m:ctrlPr>
                                </m:fPr>
                                <m:num>
                                  <m:r>
                                    <a:rPr lang="ru-RU" sz="1400" i="1">
                                      <a:latin typeface="Cambria Math"/>
                                    </a:rPr>
                                    <m:t>𝑘</m:t>
                                  </m:r>
                                  <m:r>
                                    <a:rPr lang="ru-RU" sz="1400" i="1">
                                      <a:latin typeface="Cambria Math"/>
                                    </a:rPr>
                                    <m:t>−</m:t>
                                  </m:r>
                                  <m:r>
                                    <a:rPr lang="ru-RU" sz="1400">
                                      <a:latin typeface="Cambria Math"/>
                                    </a:rPr>
                                    <m:t>1</m:t>
                                  </m:r>
                                </m:num>
                                <m:den>
                                  <m:r>
                                    <a:rPr lang="ru-RU" sz="1400" i="1">
                                      <a:latin typeface="Cambria Math"/>
                                    </a:rPr>
                                    <m:t>𝑘</m:t>
                                  </m:r>
                                  <m:r>
                                    <a:rPr lang="ru-RU" sz="1400">
                                      <a:latin typeface="Cambria Math"/>
                                    </a:rPr>
                                    <m:t>+1</m:t>
                                  </m:r>
                                </m:den>
                              </m:f>
                              <m:sSup>
                                <m:sSupPr>
                                  <m:ctrlPr>
                                    <a:rPr lang="ru-RU" sz="1400" i="1">
                                      <a:latin typeface="Cambria Math" panose="02040503050406030204" pitchFamily="18" charset="0"/>
                                    </a:rPr>
                                  </m:ctrlPr>
                                </m:sSupPr>
                                <m:e>
                                  <m:r>
                                    <a:rPr lang="ru-RU" sz="1400" i="1">
                                      <a:latin typeface="Cambria Math"/>
                                    </a:rPr>
                                    <m:t>𝜆</m:t>
                                  </m:r>
                                </m:e>
                                <m:sup>
                                  <m:r>
                                    <a:rPr lang="ru-RU" sz="1400">
                                      <a:latin typeface="Cambria Math"/>
                                    </a:rPr>
                                    <m:t>2</m:t>
                                  </m:r>
                                </m:sup>
                              </m:sSup>
                            </m:e>
                          </m:d>
                        </m:e>
                        <m:sup>
                          <m:f>
                            <m:fPr>
                              <m:ctrlPr>
                                <a:rPr lang="ru-RU" sz="1400" i="1">
                                  <a:latin typeface="Cambria Math" panose="02040503050406030204" pitchFamily="18" charset="0"/>
                                </a:rPr>
                              </m:ctrlPr>
                            </m:fPr>
                            <m:num>
                              <m:r>
                                <a:rPr lang="ru-RU" sz="1400">
                                  <a:latin typeface="Cambria Math"/>
                                </a:rPr>
                                <m:t>1</m:t>
                              </m:r>
                            </m:num>
                            <m:den>
                              <m:r>
                                <a:rPr lang="ru-RU" sz="1400" i="1">
                                  <a:latin typeface="Cambria Math"/>
                                </a:rPr>
                                <m:t>𝑘</m:t>
                              </m:r>
                              <m:r>
                                <a:rPr lang="ru-RU" sz="1400" i="1">
                                  <a:latin typeface="Cambria Math"/>
                                </a:rPr>
                                <m:t>−</m:t>
                              </m:r>
                              <m:r>
                                <a:rPr lang="ru-RU" sz="1400">
                                  <a:latin typeface="Cambria Math"/>
                                </a:rPr>
                                <m:t>1</m:t>
                              </m:r>
                            </m:den>
                          </m:f>
                        </m:sup>
                      </m:sSup>
                      <m:r>
                        <a:rPr lang="ru-RU" sz="1400" i="1">
                          <a:latin typeface="Cambria Math"/>
                        </a:rPr>
                        <m:t>𝜆</m:t>
                      </m:r>
                    </m:oMath>
                  </m:oMathPara>
                </a14:m>
                <a:endParaRPr lang="ru-RU" sz="1400"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2816770" y="2315748"/>
                <a:ext cx="4392853" cy="820353"/>
              </a:xfrm>
              <a:prstGeom prst="rect">
                <a:avLst/>
              </a:prstGeom>
              <a:blipFill>
                <a:blip r:embed="rId6"/>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p:cNvSpPr/>
              <p:nvPr/>
            </p:nvSpPr>
            <p:spPr>
              <a:xfrm>
                <a:off x="3300862" y="3168911"/>
                <a:ext cx="2951577" cy="781176"/>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ru-RU" sz="1600" i="1">
                          <a:latin typeface="Cambria Math"/>
                        </a:rPr>
                        <m:t>𝜀</m:t>
                      </m:r>
                      <m:d>
                        <m:dPr>
                          <m:ctrlPr>
                            <a:rPr lang="ru-RU" sz="1600" i="1">
                              <a:latin typeface="Cambria Math" panose="02040503050406030204" pitchFamily="18" charset="0"/>
                            </a:rPr>
                          </m:ctrlPr>
                        </m:dPr>
                        <m:e>
                          <m:r>
                            <a:rPr lang="ru-RU" sz="1600" i="1">
                              <a:latin typeface="Cambria Math"/>
                            </a:rPr>
                            <m:t>𝜆</m:t>
                          </m:r>
                        </m:e>
                      </m:d>
                      <m:r>
                        <a:rPr lang="ru-RU" sz="1600">
                          <a:latin typeface="Cambria Math"/>
                        </a:rPr>
                        <m:t>=</m:t>
                      </m:r>
                      <m:f>
                        <m:fPr>
                          <m:ctrlPr>
                            <a:rPr lang="ru-RU" sz="1600" i="1">
                              <a:latin typeface="Cambria Math" panose="02040503050406030204" pitchFamily="18" charset="0"/>
                            </a:rPr>
                          </m:ctrlPr>
                        </m:fPr>
                        <m:num>
                          <m:r>
                            <a:rPr lang="ru-RU" sz="1600" i="1">
                              <a:latin typeface="Cambria Math"/>
                            </a:rPr>
                            <m:t>𝜌</m:t>
                          </m:r>
                        </m:num>
                        <m:den>
                          <m:sSup>
                            <m:sSupPr>
                              <m:ctrlPr>
                                <a:rPr lang="ru-RU" sz="1600" i="1">
                                  <a:latin typeface="Cambria Math" panose="02040503050406030204" pitchFamily="18" charset="0"/>
                                </a:rPr>
                              </m:ctrlPr>
                            </m:sSupPr>
                            <m:e>
                              <m:r>
                                <a:rPr lang="ru-RU" sz="1600" i="1">
                                  <a:latin typeface="Cambria Math"/>
                                </a:rPr>
                                <m:t>𝜌</m:t>
                              </m:r>
                            </m:e>
                            <m:sup>
                              <m:r>
                                <a:rPr lang="ru-RU" sz="1600" i="1">
                                  <a:latin typeface="Cambria Math"/>
                                </a:rPr>
                                <m:t>∗</m:t>
                              </m:r>
                            </m:sup>
                          </m:sSup>
                        </m:den>
                      </m:f>
                      <m:r>
                        <a:rPr lang="ru-RU" sz="1600">
                          <a:latin typeface="Cambria Math"/>
                        </a:rPr>
                        <m:t>=</m:t>
                      </m:r>
                      <m:sSup>
                        <m:sSupPr>
                          <m:ctrlPr>
                            <a:rPr lang="ru-RU" sz="1600" i="1">
                              <a:latin typeface="Cambria Math" panose="02040503050406030204" pitchFamily="18" charset="0"/>
                            </a:rPr>
                          </m:ctrlPr>
                        </m:sSupPr>
                        <m:e>
                          <m:d>
                            <m:dPr>
                              <m:ctrlPr>
                                <a:rPr lang="ru-RU" sz="1600" i="1">
                                  <a:latin typeface="Cambria Math" panose="02040503050406030204" pitchFamily="18" charset="0"/>
                                </a:rPr>
                              </m:ctrlPr>
                            </m:dPr>
                            <m:e>
                              <m:r>
                                <a:rPr lang="ru-RU" sz="1600">
                                  <a:latin typeface="Cambria Math"/>
                                </a:rPr>
                                <m:t>1</m:t>
                              </m:r>
                              <m:r>
                                <a:rPr lang="ru-RU" sz="1600" i="1">
                                  <a:latin typeface="Cambria Math"/>
                                </a:rPr>
                                <m:t>−</m:t>
                              </m:r>
                              <m:f>
                                <m:fPr>
                                  <m:ctrlPr>
                                    <a:rPr lang="ru-RU" sz="1600" i="1">
                                      <a:latin typeface="Cambria Math" panose="02040503050406030204" pitchFamily="18" charset="0"/>
                                    </a:rPr>
                                  </m:ctrlPr>
                                </m:fPr>
                                <m:num>
                                  <m:r>
                                    <a:rPr lang="ru-RU" sz="1600" i="1">
                                      <a:latin typeface="Cambria Math"/>
                                    </a:rPr>
                                    <m:t>𝑘</m:t>
                                  </m:r>
                                  <m:r>
                                    <a:rPr lang="ru-RU" sz="1600" i="1">
                                      <a:latin typeface="Cambria Math"/>
                                    </a:rPr>
                                    <m:t>−</m:t>
                                  </m:r>
                                  <m:r>
                                    <a:rPr lang="ru-RU" sz="1600">
                                      <a:latin typeface="Cambria Math"/>
                                    </a:rPr>
                                    <m:t>1</m:t>
                                  </m:r>
                                </m:num>
                                <m:den>
                                  <m:r>
                                    <a:rPr lang="ru-RU" sz="1600" i="1">
                                      <a:latin typeface="Cambria Math"/>
                                    </a:rPr>
                                    <m:t>𝑘</m:t>
                                  </m:r>
                                  <m:r>
                                    <a:rPr lang="ru-RU" sz="1600">
                                      <a:latin typeface="Cambria Math"/>
                                    </a:rPr>
                                    <m:t>+1</m:t>
                                  </m:r>
                                </m:den>
                              </m:f>
                              <m:sSup>
                                <m:sSupPr>
                                  <m:ctrlPr>
                                    <a:rPr lang="ru-RU" sz="1600" i="1">
                                      <a:latin typeface="Cambria Math" panose="02040503050406030204" pitchFamily="18" charset="0"/>
                                    </a:rPr>
                                  </m:ctrlPr>
                                </m:sSupPr>
                                <m:e>
                                  <m:r>
                                    <a:rPr lang="ru-RU" sz="1600" i="1">
                                      <a:latin typeface="Cambria Math"/>
                                    </a:rPr>
                                    <m:t>𝜆</m:t>
                                  </m:r>
                                </m:e>
                                <m:sup>
                                  <m:r>
                                    <a:rPr lang="ru-RU" sz="1600">
                                      <a:latin typeface="Cambria Math"/>
                                    </a:rPr>
                                    <m:t>2</m:t>
                                  </m:r>
                                </m:sup>
                              </m:sSup>
                            </m:e>
                          </m:d>
                        </m:e>
                        <m:sup>
                          <m:f>
                            <m:fPr>
                              <m:ctrlPr>
                                <a:rPr lang="ru-RU" sz="1600" i="1">
                                  <a:latin typeface="Cambria Math" panose="02040503050406030204" pitchFamily="18" charset="0"/>
                                </a:rPr>
                              </m:ctrlPr>
                            </m:fPr>
                            <m:num>
                              <m:r>
                                <a:rPr lang="ru-RU" sz="1600">
                                  <a:latin typeface="Cambria Math"/>
                                </a:rPr>
                                <m:t>1</m:t>
                              </m:r>
                            </m:num>
                            <m:den>
                              <m:r>
                                <a:rPr lang="ru-RU" sz="1600" i="1">
                                  <a:latin typeface="Cambria Math"/>
                                </a:rPr>
                                <m:t>𝑘</m:t>
                              </m:r>
                              <m:r>
                                <a:rPr lang="ru-RU" sz="1600" i="1">
                                  <a:latin typeface="Cambria Math"/>
                                </a:rPr>
                                <m:t>−</m:t>
                              </m:r>
                              <m:r>
                                <a:rPr lang="ru-RU" sz="1600">
                                  <a:latin typeface="Cambria Math"/>
                                </a:rPr>
                                <m:t>1</m:t>
                              </m:r>
                            </m:den>
                          </m:f>
                        </m:sup>
                      </m:sSup>
                    </m:oMath>
                  </m:oMathPara>
                </a14:m>
                <a:endParaRPr lang="ru-RU" sz="1600" dirty="0"/>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3300862" y="3168911"/>
                <a:ext cx="2951577" cy="781176"/>
              </a:xfrm>
              <a:prstGeom prst="rect">
                <a:avLst/>
              </a:prstGeom>
              <a:blipFill>
                <a:blip r:embed="rId7"/>
                <a:stretch>
                  <a:fillRect/>
                </a:stretch>
              </a:blipFill>
              <a:ln>
                <a:noFill/>
              </a:ln>
            </p:spPr>
            <p:txBody>
              <a:bodyPr/>
              <a:lstStyle/>
              <a:p>
                <a:r>
                  <a:rPr lang="ru-RU">
                    <a:noFill/>
                  </a:rPr>
                  <a:t> </a:t>
                </a:r>
              </a:p>
            </p:txBody>
          </p:sp>
        </mc:Fallback>
      </mc:AlternateContent>
      <p:pic>
        <p:nvPicPr>
          <p:cNvPr id="16" name="Picture 6"/>
          <p:cNvPicPr>
            <a:picLocks noChangeAspect="1" noChangeArrowheads="1"/>
          </p:cNvPicPr>
          <p:nvPr/>
        </p:nvPicPr>
        <p:blipFill>
          <a:blip r:embed="rId8" cstate="print"/>
          <a:srcRect/>
          <a:stretch>
            <a:fillRect/>
          </a:stretch>
        </p:blipFill>
        <p:spPr bwMode="auto">
          <a:xfrm>
            <a:off x="1907391" y="5316864"/>
            <a:ext cx="4680000" cy="1385228"/>
          </a:xfrm>
          <a:prstGeom prst="rect">
            <a:avLst/>
          </a:prstGeom>
          <a:noFill/>
          <a:ln w="9525">
            <a:noFill/>
            <a:miter lim="800000"/>
            <a:headEnd/>
            <a:tailEnd/>
          </a:ln>
          <a:effectLst/>
        </p:spPr>
      </p:pic>
      <p:sp>
        <p:nvSpPr>
          <p:cNvPr id="17" name="TextBox 16">
            <a:extLst>
              <a:ext uri="{FF2B5EF4-FFF2-40B4-BE49-F238E27FC236}">
                <a16:creationId xmlns:a16="http://schemas.microsoft.com/office/drawing/2014/main" id="{665D43A7-6DB0-4C69-A464-3F9A647104BF}"/>
              </a:ext>
            </a:extLst>
          </p:cNvPr>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Краткие сведения из </a:t>
            </a:r>
            <a:r>
              <a:rPr lang="ru-RU" b="1" cap="all" dirty="0" err="1">
                <a:solidFill>
                  <a:schemeClr val="bg1"/>
                </a:solidFill>
                <a:latin typeface="Elektra Text Pro" panose="02000503030000020004" pitchFamily="50" charset="-52"/>
              </a:rPr>
              <a:t>термо</a:t>
            </a:r>
            <a:r>
              <a:rPr lang="ru-RU" b="1" cap="all" dirty="0">
                <a:solidFill>
                  <a:schemeClr val="bg1"/>
                </a:solidFill>
                <a:latin typeface="Elektra Text Pro" panose="02000503030000020004" pitchFamily="50" charset="-52"/>
              </a:rPr>
              <a:t> и газодинамики</a:t>
            </a:r>
          </a:p>
        </p:txBody>
      </p:sp>
    </p:spTree>
    <p:extLst>
      <p:ext uri="{BB962C8B-B14F-4D97-AF65-F5344CB8AC3E}">
        <p14:creationId xmlns:p14="http://schemas.microsoft.com/office/powerpoint/2010/main" val="2796948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неразрывности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13</a:t>
            </a:fld>
            <a:endParaRPr lang="ru-RU" dirty="0">
              <a:solidFill>
                <a:schemeClr val="bg1"/>
              </a:solidFill>
              <a:latin typeface="Elektra Medium Pro" panose="02000803000000020004" pitchFamily="50" charset="-52"/>
            </a:endParaRPr>
          </a:p>
        </p:txBody>
      </p:sp>
      <p:sp>
        <p:nvSpPr>
          <p:cNvPr id="5" name="TextBox 4"/>
          <p:cNvSpPr txBox="1"/>
          <p:nvPr/>
        </p:nvSpPr>
        <p:spPr>
          <a:xfrm>
            <a:off x="474371" y="787374"/>
            <a:ext cx="4073878" cy="646331"/>
          </a:xfrm>
          <a:prstGeom prst="rect">
            <a:avLst/>
          </a:prstGeom>
          <a:noFill/>
        </p:spPr>
        <p:txBody>
          <a:bodyPr wrap="square" rtlCol="0">
            <a:spAutoFit/>
          </a:bodyPr>
          <a:lstStyle/>
          <a:p>
            <a:pPr algn="ctr"/>
            <a:r>
              <a:rPr lang="ru-RU" cap="all" dirty="0"/>
              <a:t>В турбомашине выделяется элементарная струйка</a:t>
            </a:r>
          </a:p>
        </p:txBody>
      </p:sp>
      <p:sp>
        <p:nvSpPr>
          <p:cNvPr id="12" name="TextBox 11"/>
          <p:cNvSpPr txBox="1">
            <a:spLocks noChangeAspect="1"/>
          </p:cNvSpPr>
          <p:nvPr/>
        </p:nvSpPr>
        <p:spPr>
          <a:xfrm>
            <a:off x="334313" y="5223924"/>
            <a:ext cx="4294429" cy="1061829"/>
          </a:xfrm>
          <a:prstGeom prst="rect">
            <a:avLst/>
          </a:prstGeom>
          <a:noFill/>
        </p:spPr>
        <p:txBody>
          <a:bodyPr wrap="square" rtlCol="0">
            <a:spAutoFit/>
          </a:bodyPr>
          <a:lstStyle/>
          <a:p>
            <a:pPr>
              <a:lnSpc>
                <a:spcPct val="150000"/>
              </a:lnSpc>
            </a:pPr>
            <a:r>
              <a:rPr lang="ru-RU" sz="1400" i="1" dirty="0"/>
              <a:t>1- 4 – </a:t>
            </a:r>
            <a:r>
              <a:rPr lang="ru-RU" sz="1400" dirty="0"/>
              <a:t>Начальное положение струйки</a:t>
            </a:r>
          </a:p>
          <a:p>
            <a:pPr>
              <a:lnSpc>
                <a:spcPct val="150000"/>
              </a:lnSpc>
            </a:pPr>
            <a:r>
              <a:rPr lang="ru-RU" sz="1400" dirty="0"/>
              <a:t>3-2 – Положение струйки через время </a:t>
            </a:r>
            <a:r>
              <a:rPr lang="en-US" sz="1400" i="1" dirty="0" err="1"/>
              <a:t>dt</a:t>
            </a:r>
            <a:endParaRPr lang="ru-RU" sz="1400" i="1" dirty="0"/>
          </a:p>
          <a:p>
            <a:pPr>
              <a:lnSpc>
                <a:spcPct val="150000"/>
              </a:lnSpc>
            </a:pPr>
            <a:r>
              <a:rPr lang="ru-RU" sz="1400" dirty="0"/>
              <a:t>3-4 – Участок струйки, не изменившийся за время </a:t>
            </a:r>
            <a:r>
              <a:rPr lang="en-US" sz="1400" i="1" dirty="0" err="1"/>
              <a:t>dt</a:t>
            </a:r>
            <a:endParaRPr lang="ru-RU" sz="1400" i="1" dirty="0"/>
          </a:p>
        </p:txBody>
      </p:sp>
      <p:sp>
        <p:nvSpPr>
          <p:cNvPr id="14" name="TextBox 13"/>
          <p:cNvSpPr txBox="1">
            <a:spLocks noChangeAspect="1"/>
          </p:cNvSpPr>
          <p:nvPr/>
        </p:nvSpPr>
        <p:spPr>
          <a:xfrm>
            <a:off x="5118863" y="757880"/>
            <a:ext cx="3607126" cy="382092"/>
          </a:xfrm>
          <a:prstGeom prst="rect">
            <a:avLst/>
          </a:prstGeom>
          <a:noFill/>
        </p:spPr>
        <p:txBody>
          <a:bodyPr wrap="square" rtlCol="0">
            <a:spAutoFit/>
          </a:bodyPr>
          <a:lstStyle/>
          <a:p>
            <a:pPr>
              <a:lnSpc>
                <a:spcPct val="150000"/>
              </a:lnSpc>
            </a:pPr>
            <a:r>
              <a:rPr lang="ru-RU" sz="1400" dirty="0"/>
              <a:t>Втекающая масса 1-3 равна вытекающей 2-4</a:t>
            </a:r>
          </a:p>
        </p:txBody>
      </p:sp>
      <mc:AlternateContent xmlns:mc="http://schemas.openxmlformats.org/markup-compatibility/2006" xmlns:a14="http://schemas.microsoft.com/office/drawing/2010/main">
        <mc:Choice Requires="a14">
          <p:sp>
            <p:nvSpPr>
              <p:cNvPr id="2" name="Прямоугольник 1"/>
              <p:cNvSpPr/>
              <p:nvPr/>
            </p:nvSpPr>
            <p:spPr>
              <a:xfrm>
                <a:off x="5589061" y="1249039"/>
                <a:ext cx="18372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a:rPr>
                            <m:t>𝑑𝑚</m:t>
                          </m:r>
                        </m:e>
                        <m:sub>
                          <m:r>
                            <a:rPr lang="ru-RU">
                              <a:latin typeface="Cambria Math"/>
                            </a:rPr>
                            <m:t>1</m:t>
                          </m:r>
                          <m:r>
                            <a:rPr lang="ru-RU" i="1">
                              <a:latin typeface="Cambria Math"/>
                            </a:rPr>
                            <m:t>−</m:t>
                          </m:r>
                          <m:r>
                            <a:rPr lang="ru-RU">
                              <a:latin typeface="Cambria Math"/>
                            </a:rPr>
                            <m:t>3</m:t>
                          </m:r>
                        </m:sub>
                      </m:sSub>
                      <m:r>
                        <a:rPr lang="ru-RU">
                          <a:latin typeface="Cambria Math"/>
                        </a:rPr>
                        <m:t>=</m:t>
                      </m:r>
                      <m:sSub>
                        <m:sSubPr>
                          <m:ctrlPr>
                            <a:rPr lang="ru-RU" i="1">
                              <a:latin typeface="Cambria Math" panose="02040503050406030204" pitchFamily="18" charset="0"/>
                            </a:rPr>
                          </m:ctrlPr>
                        </m:sSubPr>
                        <m:e>
                          <m:r>
                            <a:rPr lang="ru-RU" i="1">
                              <a:latin typeface="Cambria Math"/>
                            </a:rPr>
                            <m:t>𝑑𝑚</m:t>
                          </m:r>
                        </m:e>
                        <m:sub>
                          <m:r>
                            <a:rPr lang="ru-RU">
                              <a:latin typeface="Cambria Math"/>
                            </a:rPr>
                            <m:t>2</m:t>
                          </m:r>
                          <m:r>
                            <a:rPr lang="ru-RU" i="1">
                              <a:latin typeface="Cambria Math"/>
                            </a:rPr>
                            <m:t>−</m:t>
                          </m:r>
                          <m:r>
                            <a:rPr lang="ru-RU">
                              <a:latin typeface="Cambria Math"/>
                            </a:rPr>
                            <m:t>4</m:t>
                          </m:r>
                        </m:sub>
                      </m:sSub>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5589061" y="1249039"/>
                <a:ext cx="1837234" cy="369332"/>
              </a:xfrm>
              <a:prstGeom prst="rect">
                <a:avLst/>
              </a:prstGeom>
              <a:blipFill rotWithShape="1">
                <a:blip r:embed="rId4"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4776651" y="1758233"/>
                <a:ext cx="3459217" cy="3964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𝑑𝑚</m:t>
                          </m:r>
                        </m:e>
                        <m:sub>
                          <m:r>
                            <a:rPr lang="ru-RU">
                              <a:latin typeface="Cambria Math"/>
                            </a:rPr>
                            <m:t>1</m:t>
                          </m:r>
                          <m:r>
                            <a:rPr lang="ru-RU" i="1">
                              <a:latin typeface="Cambria Math"/>
                            </a:rPr>
                            <m:t>−</m:t>
                          </m:r>
                          <m:r>
                            <a:rPr lang="ru-RU">
                              <a:latin typeface="Cambria Math"/>
                            </a:rPr>
                            <m:t>3</m:t>
                          </m:r>
                        </m:sub>
                      </m:sSub>
                      <m:r>
                        <a:rPr lang="ru-RU">
                          <a:latin typeface="Cambria Math"/>
                        </a:rPr>
                        <m:t>=</m:t>
                      </m:r>
                      <m:sSub>
                        <m:sSubPr>
                          <m:ctrlPr>
                            <a:rPr lang="ru-RU" i="1">
                              <a:latin typeface="Cambria Math" panose="02040503050406030204" pitchFamily="18" charset="0"/>
                            </a:rPr>
                          </m:ctrlPr>
                        </m:sSubPr>
                        <m:e>
                          <m:r>
                            <a:rPr lang="ru-RU" i="1">
                              <a:latin typeface="Cambria Math"/>
                            </a:rPr>
                            <m:t>𝜌</m:t>
                          </m:r>
                        </m:e>
                        <m:sub>
                          <m:r>
                            <a:rPr lang="ru-RU">
                              <a:latin typeface="Cambria Math"/>
                            </a:rPr>
                            <m:t>1</m:t>
                          </m:r>
                        </m:sub>
                      </m:sSub>
                      <m:sSub>
                        <m:sSubPr>
                          <m:ctrlPr>
                            <a:rPr lang="ru-RU" i="1">
                              <a:latin typeface="Cambria Math" panose="02040503050406030204" pitchFamily="18" charset="0"/>
                            </a:rPr>
                          </m:ctrlPr>
                        </m:sSubPr>
                        <m:e>
                          <m:r>
                            <a:rPr lang="ru-RU" i="1">
                              <a:latin typeface="Cambria Math"/>
                            </a:rPr>
                            <m:t>𝑑𝑉</m:t>
                          </m:r>
                        </m:e>
                        <m:sub>
                          <m:r>
                            <a:rPr lang="ru-RU">
                              <a:latin typeface="Cambria Math"/>
                            </a:rPr>
                            <m:t>1</m:t>
                          </m:r>
                          <m:r>
                            <a:rPr lang="ru-RU" i="1">
                              <a:latin typeface="Cambria Math"/>
                            </a:rPr>
                            <m:t>−</m:t>
                          </m:r>
                          <m:r>
                            <a:rPr lang="ru-RU">
                              <a:latin typeface="Cambria Math"/>
                            </a:rPr>
                            <m:t>3</m:t>
                          </m:r>
                        </m:sub>
                      </m:sSub>
                      <m:r>
                        <a:rPr lang="ru-RU">
                          <a:latin typeface="Cambria Math"/>
                        </a:rPr>
                        <m:t>=</m:t>
                      </m:r>
                      <m:sSub>
                        <m:sSubPr>
                          <m:ctrlPr>
                            <a:rPr lang="ru-RU" i="1">
                              <a:latin typeface="Cambria Math" panose="02040503050406030204" pitchFamily="18" charset="0"/>
                            </a:rPr>
                          </m:ctrlPr>
                        </m:sSubPr>
                        <m:e>
                          <m:r>
                            <a:rPr lang="ru-RU" i="1">
                              <a:latin typeface="Cambria Math"/>
                            </a:rPr>
                            <m:t>𝜌</m:t>
                          </m:r>
                        </m:e>
                        <m:sub>
                          <m:r>
                            <a:rPr lang="ru-RU">
                              <a:latin typeface="Cambria Math"/>
                            </a:rPr>
                            <m:t>1</m:t>
                          </m:r>
                        </m:sub>
                      </m:sSub>
                      <m:r>
                        <a:rPr lang="ru-RU" i="1">
                          <a:latin typeface="Cambria Math"/>
                        </a:rPr>
                        <m:t>𝑑</m:t>
                      </m:r>
                      <m:sSub>
                        <m:sSubPr>
                          <m:ctrlPr>
                            <a:rPr lang="ru-RU" i="1">
                              <a:latin typeface="Cambria Math" panose="02040503050406030204" pitchFamily="18" charset="0"/>
                            </a:rPr>
                          </m:ctrlPr>
                        </m:sSubPr>
                        <m:e>
                          <m:r>
                            <a:rPr lang="ru-RU" i="1">
                              <a:latin typeface="Cambria Math"/>
                            </a:rPr>
                            <m:t>𝐹</m:t>
                          </m:r>
                        </m:e>
                        <m:sub>
                          <m:r>
                            <a:rPr lang="ru-RU">
                              <a:latin typeface="Cambria Math"/>
                            </a:rPr>
                            <m:t>1</m:t>
                          </m:r>
                        </m:sub>
                      </m:sSub>
                      <m:sSub>
                        <m:sSubPr>
                          <m:ctrlPr>
                            <a:rPr lang="ru-RU" i="1">
                              <a:latin typeface="Cambria Math" panose="02040503050406030204" pitchFamily="18" charset="0"/>
                            </a:rPr>
                          </m:ctrlPr>
                        </m:sSubPr>
                        <m:e>
                          <m:r>
                            <a:rPr lang="ru-RU" i="1">
                              <a:latin typeface="Cambria Math"/>
                            </a:rPr>
                            <m:t>𝑐</m:t>
                          </m:r>
                        </m:e>
                        <m:sub>
                          <m:r>
                            <a:rPr lang="ru-RU">
                              <a:latin typeface="Cambria Math"/>
                            </a:rPr>
                            <m:t>1</m:t>
                          </m:r>
                          <m:r>
                            <a:rPr lang="ru-RU" i="1">
                              <a:latin typeface="Cambria Math"/>
                            </a:rPr>
                            <m:t>𝑛</m:t>
                          </m:r>
                        </m:sub>
                      </m:sSub>
                      <m:r>
                        <a:rPr lang="ru-RU" i="1">
                          <a:latin typeface="Cambria Math"/>
                        </a:rPr>
                        <m:t>𝑑𝑡</m:t>
                      </m:r>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4776651" y="1758233"/>
                <a:ext cx="3459217" cy="396455"/>
              </a:xfrm>
              <a:prstGeom prst="rect">
                <a:avLst/>
              </a:prstGeom>
              <a:blipFill rotWithShape="1">
                <a:blip r:embed="rId5" cstate="print"/>
                <a:stretch>
                  <a:fillRect b="-30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4778069" y="2179123"/>
                <a:ext cx="3459217" cy="3964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𝑑𝑚</m:t>
                          </m:r>
                        </m:e>
                        <m:sub>
                          <m:r>
                            <a:rPr lang="ru-RU">
                              <a:latin typeface="Cambria Math"/>
                            </a:rPr>
                            <m:t>2</m:t>
                          </m:r>
                          <m:r>
                            <a:rPr lang="ru-RU" i="1">
                              <a:latin typeface="Cambria Math"/>
                            </a:rPr>
                            <m:t>−</m:t>
                          </m:r>
                          <m:r>
                            <a:rPr lang="ru-RU">
                              <a:latin typeface="Cambria Math"/>
                            </a:rPr>
                            <m:t>4</m:t>
                          </m:r>
                        </m:sub>
                      </m:sSub>
                      <m:r>
                        <a:rPr lang="ru-RU">
                          <a:latin typeface="Cambria Math"/>
                        </a:rPr>
                        <m:t>=</m:t>
                      </m:r>
                      <m:sSub>
                        <m:sSubPr>
                          <m:ctrlPr>
                            <a:rPr lang="ru-RU" i="1">
                              <a:latin typeface="Cambria Math" panose="02040503050406030204" pitchFamily="18" charset="0"/>
                            </a:rPr>
                          </m:ctrlPr>
                        </m:sSubPr>
                        <m:e>
                          <m:r>
                            <a:rPr lang="ru-RU" i="1">
                              <a:latin typeface="Cambria Math"/>
                            </a:rPr>
                            <m:t>𝜌</m:t>
                          </m:r>
                        </m:e>
                        <m:sub>
                          <m:r>
                            <a:rPr lang="ru-RU">
                              <a:latin typeface="Cambria Math"/>
                            </a:rPr>
                            <m:t>2</m:t>
                          </m:r>
                        </m:sub>
                      </m:sSub>
                      <m:sSub>
                        <m:sSubPr>
                          <m:ctrlPr>
                            <a:rPr lang="ru-RU" i="1">
                              <a:latin typeface="Cambria Math" panose="02040503050406030204" pitchFamily="18" charset="0"/>
                            </a:rPr>
                          </m:ctrlPr>
                        </m:sSubPr>
                        <m:e>
                          <m:r>
                            <a:rPr lang="ru-RU" i="1">
                              <a:latin typeface="Cambria Math"/>
                            </a:rPr>
                            <m:t>𝑑𝑉</m:t>
                          </m:r>
                        </m:e>
                        <m:sub>
                          <m:r>
                            <a:rPr lang="ru-RU">
                              <a:latin typeface="Cambria Math"/>
                            </a:rPr>
                            <m:t>2</m:t>
                          </m:r>
                          <m:r>
                            <a:rPr lang="ru-RU" i="1">
                              <a:latin typeface="Cambria Math"/>
                            </a:rPr>
                            <m:t>−</m:t>
                          </m:r>
                          <m:r>
                            <a:rPr lang="ru-RU">
                              <a:latin typeface="Cambria Math"/>
                            </a:rPr>
                            <m:t>4</m:t>
                          </m:r>
                        </m:sub>
                      </m:sSub>
                      <m:r>
                        <a:rPr lang="ru-RU">
                          <a:latin typeface="Cambria Math"/>
                        </a:rPr>
                        <m:t>=</m:t>
                      </m:r>
                      <m:sSub>
                        <m:sSubPr>
                          <m:ctrlPr>
                            <a:rPr lang="ru-RU" i="1">
                              <a:latin typeface="Cambria Math" panose="02040503050406030204" pitchFamily="18" charset="0"/>
                            </a:rPr>
                          </m:ctrlPr>
                        </m:sSubPr>
                        <m:e>
                          <m:r>
                            <a:rPr lang="ru-RU" i="1">
                              <a:latin typeface="Cambria Math"/>
                            </a:rPr>
                            <m:t>𝜌</m:t>
                          </m:r>
                        </m:e>
                        <m:sub>
                          <m:r>
                            <a:rPr lang="ru-RU">
                              <a:latin typeface="Cambria Math"/>
                            </a:rPr>
                            <m:t>2</m:t>
                          </m:r>
                        </m:sub>
                      </m:sSub>
                      <m:r>
                        <a:rPr lang="ru-RU" i="1">
                          <a:latin typeface="Cambria Math"/>
                        </a:rPr>
                        <m:t>𝑑</m:t>
                      </m:r>
                      <m:sSub>
                        <m:sSubPr>
                          <m:ctrlPr>
                            <a:rPr lang="ru-RU" i="1">
                              <a:latin typeface="Cambria Math" panose="02040503050406030204" pitchFamily="18" charset="0"/>
                            </a:rPr>
                          </m:ctrlPr>
                        </m:sSubPr>
                        <m:e>
                          <m:r>
                            <a:rPr lang="ru-RU" i="1">
                              <a:latin typeface="Cambria Math"/>
                            </a:rPr>
                            <m:t>𝐹</m:t>
                          </m:r>
                        </m:e>
                        <m:sub>
                          <m:r>
                            <a:rPr lang="ru-RU">
                              <a:latin typeface="Cambria Math"/>
                            </a:rPr>
                            <m:t>2</m:t>
                          </m:r>
                        </m:sub>
                      </m:sSub>
                      <m:sSub>
                        <m:sSubPr>
                          <m:ctrlPr>
                            <a:rPr lang="ru-RU" i="1">
                              <a:latin typeface="Cambria Math" panose="02040503050406030204" pitchFamily="18" charset="0"/>
                            </a:rPr>
                          </m:ctrlPr>
                        </m:sSubPr>
                        <m:e>
                          <m:r>
                            <a:rPr lang="ru-RU" i="1">
                              <a:latin typeface="Cambria Math"/>
                            </a:rPr>
                            <m:t>𝑐</m:t>
                          </m:r>
                        </m:e>
                        <m:sub>
                          <m:r>
                            <a:rPr lang="ru-RU">
                              <a:latin typeface="Cambria Math"/>
                            </a:rPr>
                            <m:t>2</m:t>
                          </m:r>
                          <m:r>
                            <a:rPr lang="ru-RU" i="1">
                              <a:latin typeface="Cambria Math"/>
                            </a:rPr>
                            <m:t>𝑛</m:t>
                          </m:r>
                        </m:sub>
                      </m:sSub>
                      <m:r>
                        <a:rPr lang="ru-RU" i="1">
                          <a:latin typeface="Cambria Math"/>
                        </a:rPr>
                        <m:t>𝑑𝑡</m:t>
                      </m:r>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4778069" y="2179123"/>
                <a:ext cx="3459217" cy="396455"/>
              </a:xfrm>
              <a:prstGeom prst="rect">
                <a:avLst/>
              </a:prstGeom>
              <a:blipFill rotWithShape="1">
                <a:blip r:embed="rId6" cstate="print"/>
                <a:stretch>
                  <a:fillRect b="-15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Прямоугольник 14"/>
              <p:cNvSpPr/>
              <p:nvPr/>
            </p:nvSpPr>
            <p:spPr>
              <a:xfrm>
                <a:off x="4357537" y="2575578"/>
                <a:ext cx="4485139"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𝑑𝐺</m:t>
                      </m:r>
                      <m:r>
                        <a:rPr lang="ru-RU">
                          <a:latin typeface="Cambria Math"/>
                        </a:rPr>
                        <m:t>=</m:t>
                      </m:r>
                      <m:f>
                        <m:fPr>
                          <m:ctrlPr>
                            <a:rPr lang="ru-RU" i="1">
                              <a:latin typeface="Cambria Math" panose="02040503050406030204" pitchFamily="18" charset="0"/>
                            </a:rPr>
                          </m:ctrlPr>
                        </m:fPr>
                        <m:num>
                          <m:r>
                            <a:rPr lang="ru-RU" i="1">
                              <a:latin typeface="Cambria Math"/>
                            </a:rPr>
                            <m:t>𝑑𝑚</m:t>
                          </m:r>
                        </m:num>
                        <m:den>
                          <m:r>
                            <a:rPr lang="ru-RU" i="1">
                              <a:latin typeface="Cambria Math"/>
                            </a:rPr>
                            <m:t>𝑑𝑡</m:t>
                          </m:r>
                        </m:den>
                      </m:f>
                      <m:r>
                        <a:rPr lang="ru-RU">
                          <a:latin typeface="Cambria Math"/>
                        </a:rPr>
                        <m:t>=</m:t>
                      </m:r>
                      <m:sSub>
                        <m:sSubPr>
                          <m:ctrlPr>
                            <a:rPr lang="ru-RU" i="1">
                              <a:latin typeface="Cambria Math" panose="02040503050406030204" pitchFamily="18" charset="0"/>
                            </a:rPr>
                          </m:ctrlPr>
                        </m:sSubPr>
                        <m:e>
                          <m:r>
                            <a:rPr lang="ru-RU" i="1">
                              <a:latin typeface="Cambria Math"/>
                            </a:rPr>
                            <m:t>𝜌</m:t>
                          </m:r>
                        </m:e>
                        <m:sub>
                          <m:r>
                            <a:rPr lang="ru-RU">
                              <a:latin typeface="Cambria Math"/>
                            </a:rPr>
                            <m:t>1</m:t>
                          </m:r>
                        </m:sub>
                      </m:sSub>
                      <m:r>
                        <a:rPr lang="ru-RU" i="1">
                          <a:latin typeface="Cambria Math"/>
                        </a:rPr>
                        <m:t>𝑑</m:t>
                      </m:r>
                      <m:sSub>
                        <m:sSubPr>
                          <m:ctrlPr>
                            <a:rPr lang="ru-RU" i="1">
                              <a:latin typeface="Cambria Math" panose="02040503050406030204" pitchFamily="18" charset="0"/>
                            </a:rPr>
                          </m:ctrlPr>
                        </m:sSubPr>
                        <m:e>
                          <m:r>
                            <a:rPr lang="ru-RU" i="1">
                              <a:latin typeface="Cambria Math"/>
                            </a:rPr>
                            <m:t>𝐹</m:t>
                          </m:r>
                        </m:e>
                        <m:sub>
                          <m:r>
                            <a:rPr lang="ru-RU">
                              <a:latin typeface="Cambria Math"/>
                            </a:rPr>
                            <m:t>1</m:t>
                          </m:r>
                        </m:sub>
                      </m:sSub>
                      <m:sSub>
                        <m:sSubPr>
                          <m:ctrlPr>
                            <a:rPr lang="ru-RU" i="1">
                              <a:latin typeface="Cambria Math" panose="02040503050406030204" pitchFamily="18" charset="0"/>
                            </a:rPr>
                          </m:ctrlPr>
                        </m:sSubPr>
                        <m:e>
                          <m:r>
                            <a:rPr lang="ru-RU" i="1">
                              <a:latin typeface="Cambria Math"/>
                            </a:rPr>
                            <m:t>𝑐</m:t>
                          </m:r>
                        </m:e>
                        <m:sub>
                          <m:r>
                            <a:rPr lang="ru-RU">
                              <a:latin typeface="Cambria Math"/>
                            </a:rPr>
                            <m:t>1</m:t>
                          </m:r>
                          <m:r>
                            <a:rPr lang="ru-RU" i="1">
                              <a:latin typeface="Cambria Math"/>
                            </a:rPr>
                            <m:t>𝑛</m:t>
                          </m:r>
                        </m:sub>
                      </m:sSub>
                      <m:r>
                        <a:rPr lang="ru-RU">
                          <a:latin typeface="Cambria Math"/>
                        </a:rPr>
                        <m:t>=</m:t>
                      </m:r>
                      <m:sSub>
                        <m:sSubPr>
                          <m:ctrlPr>
                            <a:rPr lang="ru-RU" i="1">
                              <a:latin typeface="Cambria Math" panose="02040503050406030204" pitchFamily="18" charset="0"/>
                            </a:rPr>
                          </m:ctrlPr>
                        </m:sSubPr>
                        <m:e>
                          <m:r>
                            <a:rPr lang="ru-RU" i="1">
                              <a:latin typeface="Cambria Math"/>
                            </a:rPr>
                            <m:t>𝜌</m:t>
                          </m:r>
                        </m:e>
                        <m:sub>
                          <m:r>
                            <a:rPr lang="ru-RU">
                              <a:latin typeface="Cambria Math"/>
                            </a:rPr>
                            <m:t>2</m:t>
                          </m:r>
                        </m:sub>
                      </m:sSub>
                      <m:r>
                        <a:rPr lang="ru-RU" i="1">
                          <a:latin typeface="Cambria Math"/>
                        </a:rPr>
                        <m:t>𝑑</m:t>
                      </m:r>
                      <m:sSub>
                        <m:sSubPr>
                          <m:ctrlPr>
                            <a:rPr lang="ru-RU" i="1">
                              <a:latin typeface="Cambria Math" panose="02040503050406030204" pitchFamily="18" charset="0"/>
                            </a:rPr>
                          </m:ctrlPr>
                        </m:sSubPr>
                        <m:e>
                          <m:r>
                            <a:rPr lang="ru-RU" i="1">
                              <a:latin typeface="Cambria Math"/>
                            </a:rPr>
                            <m:t>𝐹</m:t>
                          </m:r>
                        </m:e>
                        <m:sub>
                          <m:r>
                            <a:rPr lang="ru-RU">
                              <a:latin typeface="Cambria Math"/>
                            </a:rPr>
                            <m:t>2</m:t>
                          </m:r>
                        </m:sub>
                      </m:sSub>
                      <m:sSub>
                        <m:sSubPr>
                          <m:ctrlPr>
                            <a:rPr lang="ru-RU" i="1">
                              <a:latin typeface="Cambria Math" panose="02040503050406030204" pitchFamily="18" charset="0"/>
                            </a:rPr>
                          </m:ctrlPr>
                        </m:sSubPr>
                        <m:e>
                          <m:r>
                            <a:rPr lang="ru-RU" i="1">
                              <a:latin typeface="Cambria Math"/>
                            </a:rPr>
                            <m:t>𝑐</m:t>
                          </m:r>
                        </m:e>
                        <m:sub>
                          <m:r>
                            <a:rPr lang="ru-RU">
                              <a:latin typeface="Cambria Math"/>
                            </a:rPr>
                            <m:t>2</m:t>
                          </m:r>
                          <m:r>
                            <a:rPr lang="ru-RU" i="1">
                              <a:latin typeface="Cambria Math"/>
                            </a:rPr>
                            <m:t>𝑛</m:t>
                          </m:r>
                        </m:sub>
                      </m:sSub>
                      <m:r>
                        <a:rPr lang="ru-RU">
                          <a:latin typeface="Cambria Math"/>
                        </a:rPr>
                        <m:t>=</m:t>
                      </m:r>
                      <m:r>
                        <a:rPr lang="ru-RU" i="1">
                          <a:latin typeface="Cambria Math"/>
                        </a:rPr>
                        <m:t>𝑐𝑜𝑛𝑠𝑡</m:t>
                      </m:r>
                    </m:oMath>
                  </m:oMathPara>
                </a14:m>
                <a:endParaRPr lang="ru-RU" dirty="0"/>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4357537" y="2575578"/>
                <a:ext cx="4485139" cy="618246"/>
              </a:xfrm>
              <a:prstGeom prst="rect">
                <a:avLst/>
              </a:prstGeom>
              <a:blipFill rotWithShape="1">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p:cNvSpPr/>
              <p:nvPr/>
            </p:nvSpPr>
            <p:spPr>
              <a:xfrm>
                <a:off x="4711785" y="3193824"/>
                <a:ext cx="3964803" cy="8429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𝐺</m:t>
                      </m:r>
                      <m:r>
                        <a:rPr lang="ru-RU">
                          <a:latin typeface="Cambria Math"/>
                        </a:rPr>
                        <m:t>=</m:t>
                      </m:r>
                      <m:nary>
                        <m:naryPr>
                          <m:chr m:val="∑"/>
                          <m:limLoc m:val="undOvr"/>
                          <m:ctrlPr>
                            <a:rPr lang="ru-RU" i="1">
                              <a:latin typeface="Cambria Math" panose="02040503050406030204" pitchFamily="18" charset="0"/>
                            </a:rPr>
                          </m:ctrlPr>
                        </m:naryPr>
                        <m:sub>
                          <m:r>
                            <a:rPr lang="ru-RU" i="1">
                              <a:latin typeface="Cambria Math"/>
                            </a:rPr>
                            <m:t>𝑖</m:t>
                          </m:r>
                          <m:r>
                            <a:rPr lang="ru-RU">
                              <a:latin typeface="Cambria Math"/>
                            </a:rPr>
                            <m:t>=1</m:t>
                          </m:r>
                        </m:sub>
                        <m:sup>
                          <m:r>
                            <a:rPr lang="ru-RU" i="1">
                              <a:latin typeface="Cambria Math"/>
                            </a:rPr>
                            <m:t>𝑧</m:t>
                          </m:r>
                        </m:sup>
                        <m:e>
                          <m:sSub>
                            <m:sSubPr>
                              <m:ctrlPr>
                                <a:rPr lang="ru-RU" i="1">
                                  <a:latin typeface="Cambria Math" panose="02040503050406030204" pitchFamily="18" charset="0"/>
                                </a:rPr>
                              </m:ctrlPr>
                            </m:sSubPr>
                            <m:e>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𝜌</m:t>
                                      </m:r>
                                    </m:e>
                                    <m:sub>
                                      <m:r>
                                        <a:rPr lang="ru-RU">
                                          <a:latin typeface="Cambria Math"/>
                                        </a:rPr>
                                        <m:t>1</m:t>
                                      </m:r>
                                    </m:sub>
                                  </m:sSub>
                                  <m:r>
                                    <a:rPr lang="ru-RU" i="1">
                                      <a:latin typeface="Cambria Math"/>
                                    </a:rPr>
                                    <m:t>𝑑</m:t>
                                  </m:r>
                                  <m:sSub>
                                    <m:sSubPr>
                                      <m:ctrlPr>
                                        <a:rPr lang="ru-RU" i="1">
                                          <a:latin typeface="Cambria Math" panose="02040503050406030204" pitchFamily="18" charset="0"/>
                                        </a:rPr>
                                      </m:ctrlPr>
                                    </m:sSubPr>
                                    <m:e>
                                      <m:r>
                                        <a:rPr lang="ru-RU" i="1">
                                          <a:latin typeface="Cambria Math"/>
                                        </a:rPr>
                                        <m:t>𝐹</m:t>
                                      </m:r>
                                    </m:e>
                                    <m:sub>
                                      <m:r>
                                        <a:rPr lang="ru-RU">
                                          <a:latin typeface="Cambria Math"/>
                                        </a:rPr>
                                        <m:t>1</m:t>
                                      </m:r>
                                    </m:sub>
                                  </m:sSub>
                                  <m:sSub>
                                    <m:sSubPr>
                                      <m:ctrlPr>
                                        <a:rPr lang="ru-RU" i="1">
                                          <a:latin typeface="Cambria Math" panose="02040503050406030204" pitchFamily="18" charset="0"/>
                                        </a:rPr>
                                      </m:ctrlPr>
                                    </m:sSubPr>
                                    <m:e>
                                      <m:r>
                                        <a:rPr lang="ru-RU" i="1">
                                          <a:latin typeface="Cambria Math"/>
                                        </a:rPr>
                                        <m:t>𝑐</m:t>
                                      </m:r>
                                    </m:e>
                                    <m:sub>
                                      <m:r>
                                        <a:rPr lang="ru-RU">
                                          <a:latin typeface="Cambria Math"/>
                                        </a:rPr>
                                        <m:t>1</m:t>
                                      </m:r>
                                      <m:r>
                                        <a:rPr lang="ru-RU" i="1">
                                          <a:latin typeface="Cambria Math"/>
                                        </a:rPr>
                                        <m:t>𝑛</m:t>
                                      </m:r>
                                    </m:sub>
                                  </m:sSub>
                                </m:e>
                              </m:d>
                            </m:e>
                            <m:sub>
                              <m:r>
                                <a:rPr lang="ru-RU" i="1">
                                  <a:latin typeface="Cambria Math"/>
                                </a:rPr>
                                <m:t>𝑖</m:t>
                              </m:r>
                            </m:sub>
                          </m:sSub>
                        </m:e>
                      </m:nary>
                      <m:r>
                        <a:rPr lang="ru-RU">
                          <a:latin typeface="Cambria Math"/>
                        </a:rPr>
                        <m:t>=</m:t>
                      </m:r>
                      <m:nary>
                        <m:naryPr>
                          <m:chr m:val="∑"/>
                          <m:limLoc m:val="undOvr"/>
                          <m:ctrlPr>
                            <a:rPr lang="ru-RU" i="1">
                              <a:latin typeface="Cambria Math" panose="02040503050406030204" pitchFamily="18" charset="0"/>
                            </a:rPr>
                          </m:ctrlPr>
                        </m:naryPr>
                        <m:sub>
                          <m:r>
                            <a:rPr lang="ru-RU" i="1">
                              <a:latin typeface="Cambria Math"/>
                            </a:rPr>
                            <m:t>𝑖</m:t>
                          </m:r>
                          <m:r>
                            <a:rPr lang="ru-RU">
                              <a:latin typeface="Cambria Math"/>
                            </a:rPr>
                            <m:t>=1</m:t>
                          </m:r>
                        </m:sub>
                        <m:sup>
                          <m:r>
                            <a:rPr lang="ru-RU" i="1">
                              <a:latin typeface="Cambria Math"/>
                            </a:rPr>
                            <m:t>𝑧</m:t>
                          </m:r>
                        </m:sup>
                        <m:e>
                          <m:sSub>
                            <m:sSubPr>
                              <m:ctrlPr>
                                <a:rPr lang="ru-RU" i="1">
                                  <a:latin typeface="Cambria Math" panose="02040503050406030204" pitchFamily="18" charset="0"/>
                                </a:rPr>
                              </m:ctrlPr>
                            </m:sSubPr>
                            <m:e>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𝜌</m:t>
                                      </m:r>
                                    </m:e>
                                    <m:sub>
                                      <m:r>
                                        <a:rPr lang="ru-RU">
                                          <a:latin typeface="Cambria Math"/>
                                        </a:rPr>
                                        <m:t>2</m:t>
                                      </m:r>
                                    </m:sub>
                                  </m:sSub>
                                  <m:r>
                                    <a:rPr lang="ru-RU" i="1">
                                      <a:latin typeface="Cambria Math"/>
                                    </a:rPr>
                                    <m:t>𝑑</m:t>
                                  </m:r>
                                  <m:sSub>
                                    <m:sSubPr>
                                      <m:ctrlPr>
                                        <a:rPr lang="ru-RU" i="1">
                                          <a:latin typeface="Cambria Math" panose="02040503050406030204" pitchFamily="18" charset="0"/>
                                        </a:rPr>
                                      </m:ctrlPr>
                                    </m:sSubPr>
                                    <m:e>
                                      <m:r>
                                        <a:rPr lang="ru-RU" i="1">
                                          <a:latin typeface="Cambria Math"/>
                                        </a:rPr>
                                        <m:t>𝐹</m:t>
                                      </m:r>
                                    </m:e>
                                    <m:sub>
                                      <m:r>
                                        <a:rPr lang="ru-RU">
                                          <a:latin typeface="Cambria Math"/>
                                        </a:rPr>
                                        <m:t>2</m:t>
                                      </m:r>
                                    </m:sub>
                                  </m:sSub>
                                  <m:sSub>
                                    <m:sSubPr>
                                      <m:ctrlPr>
                                        <a:rPr lang="ru-RU" i="1">
                                          <a:latin typeface="Cambria Math" panose="02040503050406030204" pitchFamily="18" charset="0"/>
                                        </a:rPr>
                                      </m:ctrlPr>
                                    </m:sSubPr>
                                    <m:e>
                                      <m:r>
                                        <a:rPr lang="ru-RU" i="1">
                                          <a:latin typeface="Cambria Math"/>
                                        </a:rPr>
                                        <m:t>𝑐</m:t>
                                      </m:r>
                                    </m:e>
                                    <m:sub>
                                      <m:r>
                                        <a:rPr lang="ru-RU">
                                          <a:latin typeface="Cambria Math"/>
                                        </a:rPr>
                                        <m:t>2</m:t>
                                      </m:r>
                                      <m:r>
                                        <a:rPr lang="ru-RU" i="1">
                                          <a:latin typeface="Cambria Math"/>
                                        </a:rPr>
                                        <m:t>𝑛</m:t>
                                      </m:r>
                                    </m:sub>
                                  </m:sSub>
                                </m:e>
                              </m:d>
                            </m:e>
                            <m:sub>
                              <m:r>
                                <a:rPr lang="ru-RU" i="1">
                                  <a:latin typeface="Cambria Math"/>
                                </a:rPr>
                                <m:t>𝑖</m:t>
                              </m:r>
                            </m:sub>
                          </m:sSub>
                        </m:e>
                      </m:nary>
                    </m:oMath>
                  </m:oMathPara>
                </a14:m>
                <a:endParaRPr lang="ru-RU" dirty="0"/>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4711785" y="3193824"/>
                <a:ext cx="3964803" cy="842988"/>
              </a:xfrm>
              <a:prstGeom prst="rect">
                <a:avLst/>
              </a:prstGeom>
              <a:blipFill rotWithShape="1">
                <a:blip r:embed="rId8"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p:cNvSpPr/>
              <p:nvPr/>
            </p:nvSpPr>
            <p:spPr>
              <a:xfrm>
                <a:off x="4991958" y="4055819"/>
                <a:ext cx="3544688" cy="772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𝐺</m:t>
                      </m:r>
                      <m:r>
                        <a:rPr lang="en-US">
                          <a:latin typeface="Cambria Math"/>
                        </a:rPr>
                        <m:t>=</m:t>
                      </m:r>
                      <m:nary>
                        <m:naryPr>
                          <m:limLoc m:val="subSup"/>
                          <m:ctrlPr>
                            <a:rPr lang="ru-RU" i="1">
                              <a:latin typeface="Cambria Math" panose="02040503050406030204" pitchFamily="18" charset="0"/>
                            </a:rPr>
                          </m:ctrlPr>
                        </m:naryPr>
                        <m:sub>
                          <m:sSub>
                            <m:sSubPr>
                              <m:ctrlPr>
                                <a:rPr lang="ru-RU" i="1">
                                  <a:latin typeface="Cambria Math" panose="02040503050406030204" pitchFamily="18" charset="0"/>
                                </a:rPr>
                              </m:ctrlPr>
                            </m:sSubPr>
                            <m:e>
                              <m:r>
                                <a:rPr lang="ru-RU" i="1">
                                  <a:latin typeface="Cambria Math"/>
                                </a:rPr>
                                <m:t>𝐹</m:t>
                              </m:r>
                            </m:e>
                            <m:sub>
                              <m:r>
                                <a:rPr lang="ru-RU">
                                  <a:latin typeface="Cambria Math"/>
                                </a:rPr>
                                <m:t>1</m:t>
                              </m:r>
                            </m:sub>
                          </m:sSub>
                        </m:sub>
                        <m:sup/>
                        <m:e>
                          <m:sSub>
                            <m:sSubPr>
                              <m:ctrlPr>
                                <a:rPr lang="ru-RU" i="1">
                                  <a:latin typeface="Cambria Math" panose="02040503050406030204" pitchFamily="18" charset="0"/>
                                </a:rPr>
                              </m:ctrlPr>
                            </m:sSubPr>
                            <m:e>
                              <m:r>
                                <a:rPr lang="ru-RU" i="1">
                                  <a:latin typeface="Cambria Math"/>
                                </a:rPr>
                                <m:t>𝜌</m:t>
                              </m:r>
                            </m:e>
                            <m:sub>
                              <m:r>
                                <a:rPr lang="ru-RU">
                                  <a:latin typeface="Cambria Math"/>
                                </a:rPr>
                                <m:t>1</m:t>
                              </m:r>
                            </m:sub>
                          </m:sSub>
                          <m:r>
                            <a:rPr lang="en-US" i="1">
                              <a:latin typeface="Cambria Math"/>
                            </a:rPr>
                            <m:t>𝑑</m:t>
                          </m:r>
                          <m:sSub>
                            <m:sSubPr>
                              <m:ctrlPr>
                                <a:rPr lang="ru-RU" i="1">
                                  <a:latin typeface="Cambria Math" panose="02040503050406030204" pitchFamily="18" charset="0"/>
                                </a:rPr>
                              </m:ctrlPr>
                            </m:sSubPr>
                            <m:e>
                              <m:r>
                                <a:rPr lang="en-US" i="1">
                                  <a:latin typeface="Cambria Math"/>
                                </a:rPr>
                                <m:t>𝐹</m:t>
                              </m:r>
                            </m:e>
                            <m:sub>
                              <m:r>
                                <a:rPr lang="en-US">
                                  <a:latin typeface="Cambria Math"/>
                                </a:rPr>
                                <m:t>1</m:t>
                              </m:r>
                            </m:sub>
                          </m:sSub>
                          <m:sSub>
                            <m:sSubPr>
                              <m:ctrlPr>
                                <a:rPr lang="ru-RU" i="1">
                                  <a:latin typeface="Cambria Math" panose="02040503050406030204" pitchFamily="18" charset="0"/>
                                </a:rPr>
                              </m:ctrlPr>
                            </m:sSubPr>
                            <m:e>
                              <m:r>
                                <a:rPr lang="en-US" i="1">
                                  <a:latin typeface="Cambria Math"/>
                                </a:rPr>
                                <m:t>𝑐</m:t>
                              </m:r>
                            </m:e>
                            <m:sub>
                              <m:r>
                                <a:rPr lang="en-US">
                                  <a:latin typeface="Cambria Math"/>
                                </a:rPr>
                                <m:t>1</m:t>
                              </m:r>
                              <m:r>
                                <a:rPr lang="en-US" i="1">
                                  <a:latin typeface="Cambria Math"/>
                                </a:rPr>
                                <m:t>𝑛</m:t>
                              </m:r>
                            </m:sub>
                          </m:sSub>
                        </m:e>
                      </m:nary>
                      <m:r>
                        <a:rPr lang="ru-RU">
                          <a:latin typeface="Cambria Math"/>
                        </a:rPr>
                        <m:t>=</m:t>
                      </m:r>
                      <m:nary>
                        <m:naryPr>
                          <m:limLoc m:val="subSup"/>
                          <m:ctrlPr>
                            <a:rPr lang="ru-RU" i="1">
                              <a:latin typeface="Cambria Math" panose="02040503050406030204" pitchFamily="18" charset="0"/>
                            </a:rPr>
                          </m:ctrlPr>
                        </m:naryPr>
                        <m:sub>
                          <m:sSub>
                            <m:sSubPr>
                              <m:ctrlPr>
                                <a:rPr lang="ru-RU" i="1">
                                  <a:latin typeface="Cambria Math" panose="02040503050406030204" pitchFamily="18" charset="0"/>
                                </a:rPr>
                              </m:ctrlPr>
                            </m:sSubPr>
                            <m:e>
                              <m:r>
                                <a:rPr lang="ru-RU" i="1">
                                  <a:latin typeface="Cambria Math"/>
                                </a:rPr>
                                <m:t>𝐹</m:t>
                              </m:r>
                            </m:e>
                            <m:sub>
                              <m:r>
                                <a:rPr lang="ru-RU">
                                  <a:latin typeface="Cambria Math"/>
                                </a:rPr>
                                <m:t>2</m:t>
                              </m:r>
                            </m:sub>
                          </m:sSub>
                        </m:sub>
                        <m:sup/>
                        <m:e>
                          <m:sSub>
                            <m:sSubPr>
                              <m:ctrlPr>
                                <a:rPr lang="ru-RU" i="1">
                                  <a:latin typeface="Cambria Math" panose="02040503050406030204" pitchFamily="18" charset="0"/>
                                </a:rPr>
                              </m:ctrlPr>
                            </m:sSubPr>
                            <m:e>
                              <m:r>
                                <a:rPr lang="ru-RU" i="1">
                                  <a:latin typeface="Cambria Math"/>
                                </a:rPr>
                                <m:t>𝜌</m:t>
                              </m:r>
                            </m:e>
                            <m:sub>
                              <m:r>
                                <a:rPr lang="ru-RU">
                                  <a:latin typeface="Cambria Math"/>
                                </a:rPr>
                                <m:t>2</m:t>
                              </m:r>
                            </m:sub>
                          </m:sSub>
                          <m:r>
                            <a:rPr lang="en-US" i="1">
                              <a:latin typeface="Cambria Math"/>
                            </a:rPr>
                            <m:t>𝑑</m:t>
                          </m:r>
                          <m:sSub>
                            <m:sSubPr>
                              <m:ctrlPr>
                                <a:rPr lang="ru-RU" i="1">
                                  <a:latin typeface="Cambria Math" panose="02040503050406030204" pitchFamily="18" charset="0"/>
                                </a:rPr>
                              </m:ctrlPr>
                            </m:sSubPr>
                            <m:e>
                              <m:r>
                                <a:rPr lang="en-US" i="1">
                                  <a:latin typeface="Cambria Math"/>
                                </a:rPr>
                                <m:t>𝐹</m:t>
                              </m:r>
                            </m:e>
                            <m:sub>
                              <m:r>
                                <a:rPr lang="en-US">
                                  <a:latin typeface="Cambria Math"/>
                                </a:rPr>
                                <m:t>2</m:t>
                              </m:r>
                            </m:sub>
                          </m:sSub>
                          <m:sSub>
                            <m:sSubPr>
                              <m:ctrlPr>
                                <a:rPr lang="ru-RU" i="1">
                                  <a:latin typeface="Cambria Math" panose="02040503050406030204" pitchFamily="18" charset="0"/>
                                </a:rPr>
                              </m:ctrlPr>
                            </m:sSubPr>
                            <m:e>
                              <m:r>
                                <a:rPr lang="en-US" i="1">
                                  <a:latin typeface="Cambria Math"/>
                                </a:rPr>
                                <m:t>𝑐</m:t>
                              </m:r>
                            </m:e>
                            <m:sub>
                              <m:r>
                                <a:rPr lang="en-US">
                                  <a:latin typeface="Cambria Math"/>
                                </a:rPr>
                                <m:t>2</m:t>
                              </m:r>
                              <m:r>
                                <a:rPr lang="en-US" i="1">
                                  <a:latin typeface="Cambria Math"/>
                                </a:rPr>
                                <m:t>𝑛</m:t>
                              </m:r>
                            </m:sub>
                          </m:sSub>
                          <m:r>
                            <a:rPr lang="en-US">
                              <a:latin typeface="Cambria Math"/>
                            </a:rPr>
                            <m:t>.</m:t>
                          </m:r>
                        </m:e>
                      </m:nary>
                    </m:oMath>
                  </m:oMathPara>
                </a14:m>
                <a:endParaRPr lang="ru-RU"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4991958" y="4055819"/>
                <a:ext cx="3544688" cy="772199"/>
              </a:xfrm>
              <a:prstGeom prst="rect">
                <a:avLst/>
              </a:prstGeom>
              <a:blipFill rotWithShape="1">
                <a:blip r:embed="rId9"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Прямоугольник 17"/>
              <p:cNvSpPr/>
              <p:nvPr/>
            </p:nvSpPr>
            <p:spPr>
              <a:xfrm>
                <a:off x="5387258" y="4837620"/>
                <a:ext cx="2754087" cy="394852"/>
              </a:xfrm>
              <a:prstGeom prst="rect">
                <a:avLst/>
              </a:prstGeom>
              <a:ln w="952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𝐺</m:t>
                      </m:r>
                      <m:r>
                        <a:rPr lang="ru-RU" i="1">
                          <a:latin typeface="Cambria Math"/>
                        </a:rPr>
                        <m:t>=</m:t>
                      </m:r>
                      <m:r>
                        <a:rPr lang="ru-RU" i="1">
                          <a:latin typeface="Cambria Math"/>
                          <a:sym typeface="Symbol"/>
                        </a:rPr>
                        <m:t></m:t>
                      </m:r>
                      <m:r>
                        <a:rPr lang="en-US" i="1">
                          <a:latin typeface="Cambria Math"/>
                        </a:rPr>
                        <m:t>𝐹</m:t>
                      </m:r>
                      <m:sSub>
                        <m:sSubPr>
                          <m:ctrlPr>
                            <a:rPr lang="ru-RU" i="1">
                              <a:latin typeface="Cambria Math" panose="02040503050406030204" pitchFamily="18" charset="0"/>
                            </a:rPr>
                          </m:ctrlPr>
                        </m:sSubPr>
                        <m:e>
                          <m:r>
                            <a:rPr lang="en-US" i="1">
                              <a:latin typeface="Cambria Math"/>
                            </a:rPr>
                            <m:t>𝑐</m:t>
                          </m:r>
                        </m:e>
                        <m:sub>
                          <m:r>
                            <a:rPr lang="en-US" i="1">
                              <a:latin typeface="Cambria Math"/>
                            </a:rPr>
                            <m:t>𝑛</m:t>
                          </m:r>
                        </m:sub>
                      </m:sSub>
                      <m:r>
                        <a:rPr lang="ru-RU" i="1">
                          <a:latin typeface="Cambria Math"/>
                        </a:rPr>
                        <m:t>+∆</m:t>
                      </m:r>
                      <m:sSub>
                        <m:sSubPr>
                          <m:ctrlPr>
                            <a:rPr lang="ru-RU" i="1">
                              <a:latin typeface="Cambria Math" panose="02040503050406030204" pitchFamily="18" charset="0"/>
                            </a:rPr>
                          </m:ctrlPr>
                        </m:sSubPr>
                        <m:e>
                          <m:r>
                            <a:rPr lang="en-US" i="1">
                              <a:latin typeface="Cambria Math"/>
                            </a:rPr>
                            <m:t>𝐺</m:t>
                          </m:r>
                        </m:e>
                        <m:sub>
                          <m:r>
                            <a:rPr lang="ru-RU" i="1">
                              <a:latin typeface="Cambria Math"/>
                            </a:rPr>
                            <m:t>под</m:t>
                          </m:r>
                        </m:sub>
                      </m:sSub>
                      <m:r>
                        <a:rPr lang="ru-RU" i="1">
                          <a:latin typeface="Cambria Math"/>
                        </a:rPr>
                        <m:t>−∆</m:t>
                      </m:r>
                      <m:sSub>
                        <m:sSubPr>
                          <m:ctrlPr>
                            <a:rPr lang="ru-RU" i="1">
                              <a:latin typeface="Cambria Math" panose="02040503050406030204" pitchFamily="18" charset="0"/>
                            </a:rPr>
                          </m:ctrlPr>
                        </m:sSubPr>
                        <m:e>
                          <m:r>
                            <a:rPr lang="en-US" i="1">
                              <a:latin typeface="Cambria Math"/>
                            </a:rPr>
                            <m:t>𝐺</m:t>
                          </m:r>
                        </m:e>
                        <m:sub>
                          <m:r>
                            <a:rPr lang="ru-RU" i="1">
                              <a:latin typeface="Cambria Math"/>
                            </a:rPr>
                            <m:t>ут</m:t>
                          </m:r>
                        </m:sub>
                      </m:sSub>
                    </m:oMath>
                  </m:oMathPara>
                </a14:m>
                <a:endParaRPr lang="ru-RU" dirty="0"/>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5387258" y="4837620"/>
                <a:ext cx="2754087" cy="394852"/>
              </a:xfrm>
              <a:prstGeom prst="rect">
                <a:avLst/>
              </a:prstGeom>
              <a:blipFill rotWithShape="1">
                <a:blip r:embed="rId10" cstate="print"/>
                <a:stretch>
                  <a:fillRect b="-3030"/>
                </a:stretch>
              </a:blipFill>
              <a:ln w="9525">
                <a:solidFill>
                  <a:schemeClr val="tx1"/>
                </a:solidFill>
              </a:ln>
            </p:spPr>
            <p:txBody>
              <a:bodyPr/>
              <a:lstStyle/>
              <a:p>
                <a:r>
                  <a:rPr lang="ru-RU">
                    <a:noFill/>
                  </a:rPr>
                  <a:t> </a:t>
                </a:r>
              </a:p>
            </p:txBody>
          </p:sp>
        </mc:Fallback>
      </mc:AlternateContent>
      <p:sp>
        <p:nvSpPr>
          <p:cNvPr id="19" name="TextBox 18"/>
          <p:cNvSpPr txBox="1"/>
          <p:nvPr/>
        </p:nvSpPr>
        <p:spPr>
          <a:xfrm>
            <a:off x="4862878" y="5223924"/>
            <a:ext cx="4073878" cy="369332"/>
          </a:xfrm>
          <a:prstGeom prst="rect">
            <a:avLst/>
          </a:prstGeom>
          <a:noFill/>
        </p:spPr>
        <p:txBody>
          <a:bodyPr wrap="square" rtlCol="0">
            <a:spAutoFit/>
          </a:bodyPr>
          <a:lstStyle/>
          <a:p>
            <a:pPr algn="ctr"/>
            <a:r>
              <a:rPr lang="ru-RU" cap="all" dirty="0"/>
              <a:t>Уравнение неразрывности</a:t>
            </a:r>
          </a:p>
        </p:txBody>
      </p:sp>
      <p:sp>
        <p:nvSpPr>
          <p:cNvPr id="20" name="TextBox 19"/>
          <p:cNvSpPr txBox="1">
            <a:spLocks noChangeAspect="1"/>
          </p:cNvSpPr>
          <p:nvPr/>
        </p:nvSpPr>
        <p:spPr>
          <a:xfrm>
            <a:off x="5189895" y="5465348"/>
            <a:ext cx="3745917" cy="705258"/>
          </a:xfrm>
          <a:prstGeom prst="rect">
            <a:avLst/>
          </a:prstGeom>
          <a:noFill/>
        </p:spPr>
        <p:txBody>
          <a:bodyPr wrap="square" rtlCol="0">
            <a:spAutoFit/>
          </a:bodyPr>
          <a:lstStyle/>
          <a:p>
            <a:pPr>
              <a:lnSpc>
                <a:spcPct val="150000"/>
              </a:lnSpc>
            </a:pPr>
            <a:r>
              <a:rPr lang="ru-RU" sz="1400" i="1" dirty="0">
                <a:solidFill>
                  <a:srgbClr val="FF0000"/>
                </a:solidFill>
              </a:rPr>
              <a:t>Важно: расход  определяет проекция скорости  нормальная поверхности течения</a:t>
            </a:r>
            <a:endParaRPr lang="ru-RU" sz="1400" dirty="0">
              <a:solidFill>
                <a:srgbClr val="FF0000"/>
              </a:solidFill>
            </a:endParaRPr>
          </a:p>
        </p:txBody>
      </p:sp>
      <p:sp>
        <p:nvSpPr>
          <p:cNvPr id="21" name="Овал 20"/>
          <p:cNvSpPr/>
          <p:nvPr/>
        </p:nvSpPr>
        <p:spPr>
          <a:xfrm>
            <a:off x="6179781" y="4743197"/>
            <a:ext cx="326478" cy="583698"/>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p:cNvPicPr>
            <a:picLocks noChangeAspect="1"/>
          </p:cNvPicPr>
          <p:nvPr/>
        </p:nvPicPr>
        <p:blipFill rotWithShape="1">
          <a:blip r:embed="rId11" cstate="print">
            <a:extLst>
              <a:ext uri="{28A0092B-C50C-407E-A947-70E740481C1C}">
                <a14:useLocalDpi xmlns:a14="http://schemas.microsoft.com/office/drawing/2010/main" val="0"/>
              </a:ext>
            </a:extLst>
          </a:blip>
          <a:srcRect l="56128" t="5747" r="941" b="33626"/>
          <a:stretch/>
        </p:blipFill>
        <p:spPr bwMode="auto">
          <a:xfrm>
            <a:off x="1120703" y="2179123"/>
            <a:ext cx="2721647" cy="2880000"/>
          </a:xfrm>
          <a:prstGeom prst="rect">
            <a:avLst/>
          </a:prstGeom>
          <a:noFill/>
          <a:ln>
            <a:noFill/>
          </a:ln>
          <a:extLst>
            <a:ext uri="{53640926-AAD7-44D8-BBD7-CCE9431645EC}">
              <a14:shadowObscured xmlns:a14="http://schemas.microsoft.com/office/drawing/2010/main"/>
            </a:ext>
          </a:extLst>
        </p:spPr>
      </p:pic>
      <p:sp>
        <p:nvSpPr>
          <p:cNvPr id="24" name="TextBox 23"/>
          <p:cNvSpPr txBox="1">
            <a:spLocks noChangeAspect="1"/>
          </p:cNvSpPr>
          <p:nvPr/>
        </p:nvSpPr>
        <p:spPr>
          <a:xfrm>
            <a:off x="568449" y="1281179"/>
            <a:ext cx="4294429" cy="954107"/>
          </a:xfrm>
          <a:prstGeom prst="rect">
            <a:avLst/>
          </a:prstGeom>
          <a:noFill/>
        </p:spPr>
        <p:txBody>
          <a:bodyPr wrap="square" rtlCol="0">
            <a:spAutoFit/>
          </a:bodyPr>
          <a:lstStyle/>
          <a:p>
            <a:r>
              <a:rPr lang="ru-RU" sz="1400" i="1" u="sng" dirty="0"/>
              <a:t>Допущения: </a:t>
            </a:r>
          </a:p>
          <a:p>
            <a:pPr marL="342900" indent="-342900">
              <a:buAutoNum type="arabicPeriod"/>
            </a:pPr>
            <a:r>
              <a:rPr lang="ru-RU" sz="1400" dirty="0"/>
              <a:t>Боковые стенки струйки – непроницаемы</a:t>
            </a:r>
          </a:p>
          <a:p>
            <a:pPr marL="342900" indent="-342900">
              <a:buAutoNum type="arabicPeriod"/>
            </a:pPr>
            <a:r>
              <a:rPr lang="ru-RU" sz="1400" dirty="0"/>
              <a:t>Поперечное сечение настолько мало, что параметры в нем можно считать постоянными </a:t>
            </a:r>
          </a:p>
        </p:txBody>
      </p:sp>
      <p:pic>
        <p:nvPicPr>
          <p:cNvPr id="11" name="Рисунок 10" descr="Изображение выглядит как мужчина, одежда, стоит&#10;&#10;Описание создано автоматически">
            <a:extLst>
              <a:ext uri="{FF2B5EF4-FFF2-40B4-BE49-F238E27FC236}">
                <a16:creationId xmlns:a16="http://schemas.microsoft.com/office/drawing/2014/main" id="{B487BCB5-2754-45E7-A2F4-F005C013766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73173" y="787374"/>
            <a:ext cx="720767" cy="1080000"/>
          </a:xfrm>
          <a:prstGeom prst="rect">
            <a:avLst/>
          </a:prstGeom>
        </p:spPr>
      </p:pic>
      <p:pic>
        <p:nvPicPr>
          <p:cNvPr id="9" name="Рисунок 8" descr="Изображение выглядит как человек, мужчина, внешний, стоит&#10;&#10;Описание создано автоматически">
            <a:extLst>
              <a:ext uri="{FF2B5EF4-FFF2-40B4-BE49-F238E27FC236}">
                <a16:creationId xmlns:a16="http://schemas.microsoft.com/office/drawing/2014/main" id="{53843188-7247-4662-81E7-739FFC8D982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21716" y="5489772"/>
            <a:ext cx="568179" cy="842988"/>
          </a:xfrm>
          <a:prstGeom prst="rect">
            <a:avLst/>
          </a:prstGeom>
        </p:spPr>
      </p:pic>
    </p:spTree>
    <p:extLst>
      <p:ext uri="{BB962C8B-B14F-4D97-AF65-F5344CB8AC3E}">
        <p14:creationId xmlns:p14="http://schemas.microsoft.com/office/powerpoint/2010/main" val="414331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3" grpId="0"/>
      <p:bldP spid="4" grpId="0"/>
      <p:bldP spid="15" grpId="0"/>
      <p:bldP spid="16" grpId="0"/>
      <p:bldP spid="17" grpId="0"/>
      <p:bldP spid="18" grpId="0" animBg="1"/>
      <p:bldP spid="19" grpId="0"/>
      <p:bldP spid="2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неразрывности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14</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5" name="TextBox 4"/>
              <p:cNvSpPr txBox="1">
                <a:spLocks noChangeAspect="1"/>
              </p:cNvSpPr>
              <p:nvPr/>
            </p:nvSpPr>
            <p:spPr>
              <a:xfrm>
                <a:off x="353625" y="769492"/>
                <a:ext cx="8372364" cy="464166"/>
              </a:xfrm>
              <a:prstGeom prst="rect">
                <a:avLst/>
              </a:prstGeom>
              <a:noFill/>
            </p:spPr>
            <p:txBody>
              <a:bodyPr wrap="square" rtlCol="0">
                <a:spAutoFit/>
              </a:bodyPr>
              <a:lstStyle/>
              <a:p>
                <a:pPr>
                  <a:lnSpc>
                    <a:spcPct val="150000"/>
                  </a:lnSpc>
                </a:pPr>
                <a:r>
                  <a:rPr lang="ru-RU" cap="all" dirty="0"/>
                  <a:t>Допущение</a:t>
                </a:r>
                <a:r>
                  <a:rPr lang="ru-RU" dirty="0"/>
                  <a:t>: расходные скорости равны: </a:t>
                </a:r>
                <a14:m>
                  <m:oMath xmlns:m="http://schemas.openxmlformats.org/officeDocument/2006/math">
                    <m:sSub>
                      <m:sSubPr>
                        <m:ctrlPr>
                          <a:rPr lang="ru-RU" i="1">
                            <a:latin typeface="Cambria Math" panose="02040503050406030204" pitchFamily="18" charset="0"/>
                          </a:rPr>
                        </m:ctrlPr>
                      </m:sSubPr>
                      <m:e>
                        <m:r>
                          <a:rPr lang="en-US" i="1">
                            <a:latin typeface="Cambria Math"/>
                          </a:rPr>
                          <m:t>𝑐</m:t>
                        </m:r>
                      </m:e>
                      <m:sub>
                        <m:r>
                          <a:rPr lang="ru-RU" i="1">
                            <a:latin typeface="Cambria Math"/>
                          </a:rPr>
                          <m:t>1</m:t>
                        </m:r>
                        <m:r>
                          <a:rPr lang="en-US" i="1">
                            <a:latin typeface="Cambria Math"/>
                          </a:rPr>
                          <m:t>𝑛</m:t>
                        </m:r>
                      </m:sub>
                    </m:sSub>
                    <m:r>
                      <a:rPr lang="ru-RU" i="1">
                        <a:latin typeface="Cambria Math"/>
                      </a:rPr>
                      <m:t>≈</m:t>
                    </m:r>
                    <m:sSub>
                      <m:sSubPr>
                        <m:ctrlPr>
                          <a:rPr lang="ru-RU" i="1">
                            <a:latin typeface="Cambria Math" panose="02040503050406030204" pitchFamily="18" charset="0"/>
                          </a:rPr>
                        </m:ctrlPr>
                      </m:sSubPr>
                      <m:e>
                        <m:r>
                          <a:rPr lang="en-US" i="1">
                            <a:latin typeface="Cambria Math"/>
                          </a:rPr>
                          <m:t>𝑐</m:t>
                        </m:r>
                      </m:e>
                      <m:sub>
                        <m:r>
                          <a:rPr lang="ru-RU" i="1">
                            <a:latin typeface="Cambria Math"/>
                          </a:rPr>
                          <m:t>2</m:t>
                        </m:r>
                        <m:r>
                          <a:rPr lang="en-US" i="1">
                            <a:latin typeface="Cambria Math"/>
                          </a:rPr>
                          <m:t>𝑛</m:t>
                        </m:r>
                      </m:sub>
                    </m:sSub>
                  </m:oMath>
                </a14:m>
                <a:endParaRPr lang="ru-RU" dirty="0"/>
              </a:p>
            </p:txBody>
          </p:sp>
        </mc:Choice>
        <mc:Fallback xmlns="">
          <p:sp>
            <p:nvSpPr>
              <p:cNvPr id="5" name="TextBox 4"/>
              <p:cNvSpPr txBox="1">
                <a:spLocks noRot="1" noChangeAspect="1" noMove="1" noResize="1" noEditPoints="1" noAdjustHandles="1" noChangeArrowheads="1" noChangeShapeType="1" noTextEdit="1"/>
              </p:cNvSpPr>
              <p:nvPr/>
            </p:nvSpPr>
            <p:spPr>
              <a:xfrm>
                <a:off x="353625" y="769492"/>
                <a:ext cx="8372364" cy="464166"/>
              </a:xfrm>
              <a:prstGeom prst="rect">
                <a:avLst/>
              </a:prstGeom>
              <a:blipFill>
                <a:blip r:embed="rId3"/>
                <a:stretch>
                  <a:fillRect l="-583" b="-2105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graphicFrame>
            <p:nvGraphicFramePr>
              <p:cNvPr id="4" name="Таблица 3"/>
              <p:cNvGraphicFramePr>
                <a:graphicFrameLocks noGrp="1"/>
              </p:cNvGraphicFramePr>
              <p:nvPr>
                <p:extLst>
                  <p:ext uri="{D42A27DB-BD31-4B8C-83A1-F6EECF244321}">
                    <p14:modId xmlns:p14="http://schemas.microsoft.com/office/powerpoint/2010/main" val="983585984"/>
                  </p:ext>
                </p:extLst>
              </p:nvPr>
            </p:nvGraphicFramePr>
            <p:xfrm>
              <a:off x="605643" y="1277323"/>
              <a:ext cx="8120346" cy="2320417"/>
            </p:xfrm>
            <a:graphic>
              <a:graphicData uri="http://schemas.openxmlformats.org/drawingml/2006/table">
                <a:tbl>
                  <a:tblPr firstRow="1" bandRow="1">
                    <a:tableStyleId>{5940675A-B579-460E-94D1-54222C63F5DA}</a:tableStyleId>
                  </a:tblPr>
                  <a:tblGrid>
                    <a:gridCol w="2706782">
                      <a:extLst>
                        <a:ext uri="{9D8B030D-6E8A-4147-A177-3AD203B41FA5}">
                          <a16:colId xmlns:a16="http://schemas.microsoft.com/office/drawing/2014/main" val="20000"/>
                        </a:ext>
                      </a:extLst>
                    </a:gridCol>
                    <a:gridCol w="2706782">
                      <a:extLst>
                        <a:ext uri="{9D8B030D-6E8A-4147-A177-3AD203B41FA5}">
                          <a16:colId xmlns:a16="http://schemas.microsoft.com/office/drawing/2014/main" val="20001"/>
                        </a:ext>
                      </a:extLst>
                    </a:gridCol>
                    <a:gridCol w="2706782">
                      <a:extLst>
                        <a:ext uri="{9D8B030D-6E8A-4147-A177-3AD203B41FA5}">
                          <a16:colId xmlns:a16="http://schemas.microsoft.com/office/drawing/2014/main" val="20002"/>
                        </a:ext>
                      </a:extLst>
                    </a:gridCol>
                  </a:tblGrid>
                  <a:tr h="370840">
                    <a:tc>
                      <a:txBody>
                        <a:bodyPr/>
                        <a:lstStyle/>
                        <a:p>
                          <a:pPr algn="ctr"/>
                          <a:r>
                            <a:rPr lang="ru-RU" dirty="0"/>
                            <a:t>Узел</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a:t>Компрессор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a:t>Турбина</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9859">
                    <a:tc>
                      <a:txBody>
                        <a:bodyPr/>
                        <a:lstStyle/>
                        <a:p>
                          <a:pPr algn="ctr"/>
                          <a:r>
                            <a:rPr lang="ru-RU" dirty="0"/>
                            <a:t>Плотность</a:t>
                          </a:r>
                          <a:r>
                            <a:rPr lang="ru-RU" baseline="0" dirty="0"/>
                            <a:t> (</a:t>
                          </a:r>
                          <a:r>
                            <a:rPr lang="ru-RU" baseline="0" dirty="0">
                              <a:sym typeface="Symbol"/>
                            </a:rPr>
                            <a:t></a:t>
                          </a:r>
                          <a:r>
                            <a:rPr lang="ru-RU" baseline="0" dirty="0"/>
                            <a:t>)</a:t>
                          </a:r>
                          <a:endParaRPr lang="ru-RU"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9859">
                    <a:tc>
                      <a:txBody>
                        <a:bodyPr/>
                        <a:lstStyle/>
                        <a:p>
                          <a:pPr algn="ct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𝐹</m:t>
                                        </m:r>
                                      </m:e>
                                      <m:sub>
                                        <m:r>
                                          <a:rPr lang="en-US" i="1">
                                            <a:latin typeface="Cambria Math"/>
                                          </a:rPr>
                                          <m:t>1</m:t>
                                        </m:r>
                                      </m:sub>
                                    </m:sSub>
                                  </m:num>
                                  <m:den>
                                    <m:sSub>
                                      <m:sSubPr>
                                        <m:ctrlPr>
                                          <a:rPr lang="ru-RU" i="1">
                                            <a:latin typeface="Cambria Math" panose="02040503050406030204" pitchFamily="18" charset="0"/>
                                          </a:rPr>
                                        </m:ctrlPr>
                                      </m:sSubPr>
                                      <m:e>
                                        <m:r>
                                          <a:rPr lang="en-US" i="1">
                                            <a:latin typeface="Cambria Math"/>
                                          </a:rPr>
                                          <m:t>𝐹</m:t>
                                        </m:r>
                                      </m:e>
                                      <m:sub>
                                        <m:r>
                                          <a:rPr lang="en-US" i="1">
                                            <a:latin typeface="Cambria Math"/>
                                          </a:rPr>
                                          <m:t>2</m:t>
                                        </m:r>
                                      </m:sub>
                                    </m:sSub>
                                  </m:den>
                                </m:f>
                              </m:oMath>
                            </m:oMathPara>
                          </a14:m>
                          <a:endParaRPr lang="ru-RU"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9859">
                    <a:tc>
                      <a:txBody>
                        <a:bodyPr/>
                        <a:lstStyle/>
                        <a:p>
                          <a:pPr algn="ctr"/>
                          <a:r>
                            <a:rPr lang="ru-RU" dirty="0"/>
                            <a:t>Высота лопатки</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ru-RU"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ru-RU"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 name="Таблица 3"/>
              <p:cNvGraphicFramePr>
                <a:graphicFrameLocks noGrp="1"/>
              </p:cNvGraphicFramePr>
              <p:nvPr>
                <p:extLst>
                  <p:ext uri="{D42A27DB-BD31-4B8C-83A1-F6EECF244321}">
                    <p14:modId xmlns:p14="http://schemas.microsoft.com/office/powerpoint/2010/main" val="983585984"/>
                  </p:ext>
                </p:extLst>
              </p:nvPr>
            </p:nvGraphicFramePr>
            <p:xfrm>
              <a:off x="605643" y="1277323"/>
              <a:ext cx="8120346" cy="2320417"/>
            </p:xfrm>
            <a:graphic>
              <a:graphicData uri="http://schemas.openxmlformats.org/drawingml/2006/table">
                <a:tbl>
                  <a:tblPr firstRow="1" bandRow="1">
                    <a:tableStyleId>{5940675A-B579-460E-94D1-54222C63F5DA}</a:tableStyleId>
                  </a:tblPr>
                  <a:tblGrid>
                    <a:gridCol w="2706782"/>
                    <a:gridCol w="2706782"/>
                    <a:gridCol w="2706782"/>
                  </a:tblGrid>
                  <a:tr h="370840">
                    <a:tc>
                      <a:txBody>
                        <a:bodyPr/>
                        <a:lstStyle/>
                        <a:p>
                          <a:pPr algn="ctr"/>
                          <a:r>
                            <a:rPr lang="ru-RU" dirty="0" smtClean="0"/>
                            <a:t>Узел</a:t>
                          </a:r>
                          <a:endParaRPr lang="ru-RU"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Компрессор</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Турбина</a:t>
                          </a:r>
                          <a:endParaRPr lang="ru-RU"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859">
                    <a:tc>
                      <a:txBody>
                        <a:bodyPr/>
                        <a:lstStyle/>
                        <a:p>
                          <a:pPr algn="ctr"/>
                          <a:r>
                            <a:rPr lang="ru-RU" dirty="0" smtClean="0"/>
                            <a:t>Плотность</a:t>
                          </a:r>
                          <a:r>
                            <a:rPr lang="ru-RU" baseline="0" dirty="0" smtClean="0"/>
                            <a:t> (</a:t>
                          </a:r>
                          <a:r>
                            <a:rPr lang="ru-RU" baseline="0" dirty="0" smtClean="0">
                              <a:sym typeface="Symbol"/>
                            </a:rPr>
                            <a:t></a:t>
                          </a:r>
                          <a:r>
                            <a:rPr lang="ru-RU" baseline="0" dirty="0" smtClean="0"/>
                            <a:t>)</a:t>
                          </a:r>
                          <a:endParaRPr lang="ru-RU"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859">
                    <a:tc>
                      <a:txBody>
                        <a:bodyPr/>
                        <a:lstStyle/>
                        <a:p>
                          <a:endParaRPr lang="ru-RU"/>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t="-160748" r="-200225" b="-100000"/>
                          </a:stretch>
                        </a:blipFill>
                      </a:tcPr>
                    </a:tc>
                    <a:tc>
                      <a:txBody>
                        <a:bodyPr/>
                        <a:lstStyle/>
                        <a:p>
                          <a:pPr algn="ct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859">
                    <a:tc>
                      <a:txBody>
                        <a:bodyPr/>
                        <a:lstStyle/>
                        <a:p>
                          <a:pPr algn="ctr"/>
                          <a:r>
                            <a:rPr lang="ru-RU" dirty="0" smtClean="0"/>
                            <a:t>Высота лопатки</a:t>
                          </a:r>
                          <a:endParaRPr lang="ru-RU"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ru-RU"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ru-RU"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mc:Fallback>
      </mc:AlternateContent>
      <p:pic>
        <p:nvPicPr>
          <p:cNvPr id="9" name="Рисунок 8"/>
          <p:cNvPicPr>
            <a:picLocks noChangeAspect="1"/>
          </p:cNvPicPr>
          <p:nvPr/>
        </p:nvPicPr>
        <p:blipFill>
          <a:blip r:embed="rId5" cstate="print"/>
          <a:stretch>
            <a:fillRect/>
          </a:stretch>
        </p:blipFill>
        <p:spPr>
          <a:xfrm>
            <a:off x="3540232" y="3184019"/>
            <a:ext cx="1919812" cy="1440000"/>
          </a:xfrm>
          <a:prstGeom prst="rect">
            <a:avLst/>
          </a:prstGeom>
        </p:spPr>
      </p:pic>
      <p:pic>
        <p:nvPicPr>
          <p:cNvPr id="10" name="Рисунок 9"/>
          <p:cNvPicPr>
            <a:picLocks noChangeAspect="1"/>
          </p:cNvPicPr>
          <p:nvPr/>
        </p:nvPicPr>
        <p:blipFill>
          <a:blip r:embed="rId6" cstate="print"/>
          <a:stretch>
            <a:fillRect/>
          </a:stretch>
        </p:blipFill>
        <p:spPr>
          <a:xfrm>
            <a:off x="6098921" y="3127336"/>
            <a:ext cx="2118510" cy="1440000"/>
          </a:xfrm>
          <a:prstGeom prst="rect">
            <a:avLst/>
          </a:prstGeom>
        </p:spPr>
      </p:pic>
      <mc:AlternateContent xmlns:mc="http://schemas.openxmlformats.org/markup-compatibility/2006" xmlns:a14="http://schemas.microsoft.com/office/drawing/2010/main">
        <mc:Choice Requires="a14">
          <p:sp>
            <p:nvSpPr>
              <p:cNvPr id="12" name="Прямоугольник 11"/>
              <p:cNvSpPr/>
              <p:nvPr/>
            </p:nvSpPr>
            <p:spPr>
              <a:xfrm>
                <a:off x="3858865" y="2285447"/>
                <a:ext cx="1749005" cy="6938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𝐹</m:t>
                              </m:r>
                            </m:e>
                            <m:sub>
                              <m:r>
                                <a:rPr lang="en-US" i="1">
                                  <a:latin typeface="Cambria Math"/>
                                </a:rPr>
                                <m:t>1</m:t>
                              </m:r>
                            </m:sub>
                          </m:sSub>
                        </m:num>
                        <m:den>
                          <m:sSub>
                            <m:sSubPr>
                              <m:ctrlPr>
                                <a:rPr lang="ru-RU" i="1">
                                  <a:latin typeface="Cambria Math" panose="02040503050406030204" pitchFamily="18" charset="0"/>
                                </a:rPr>
                              </m:ctrlPr>
                            </m:sSubPr>
                            <m:e>
                              <m:r>
                                <a:rPr lang="en-US" i="1">
                                  <a:latin typeface="Cambria Math"/>
                                </a:rPr>
                                <m:t>𝐹</m:t>
                              </m:r>
                            </m:e>
                            <m:sub>
                              <m:r>
                                <a:rPr lang="en-US" i="1">
                                  <a:latin typeface="Cambria Math"/>
                                </a:rPr>
                                <m:t>2</m:t>
                              </m:r>
                            </m:sub>
                          </m:sSub>
                        </m:den>
                      </m:f>
                      <m:r>
                        <a:rPr lang="ru-RU" i="1">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𝜌</m:t>
                              </m:r>
                            </m:e>
                            <m:sub>
                              <m:r>
                                <a:rPr lang="ru-RU" i="1">
                                  <a:latin typeface="Cambria Math"/>
                                </a:rPr>
                                <m:t>2</m:t>
                              </m:r>
                            </m:sub>
                          </m:sSub>
                          <m:sSub>
                            <m:sSubPr>
                              <m:ctrlPr>
                                <a:rPr lang="ru-RU" i="1">
                                  <a:latin typeface="Cambria Math" panose="02040503050406030204" pitchFamily="18" charset="0"/>
                                </a:rPr>
                              </m:ctrlPr>
                            </m:sSubPr>
                            <m:e>
                              <m:r>
                                <a:rPr lang="en-US" i="1">
                                  <a:latin typeface="Cambria Math"/>
                                </a:rPr>
                                <m:t>𝑐</m:t>
                              </m:r>
                            </m:e>
                            <m:sub>
                              <m:r>
                                <a:rPr lang="en-US" i="1">
                                  <a:latin typeface="Cambria Math"/>
                                </a:rPr>
                                <m:t>2</m:t>
                              </m:r>
                              <m:r>
                                <a:rPr lang="en-US" i="1">
                                  <a:latin typeface="Cambria Math"/>
                                </a:rPr>
                                <m:t>𝑛</m:t>
                              </m:r>
                            </m:sub>
                          </m:sSub>
                        </m:num>
                        <m:den>
                          <m:sSub>
                            <m:sSubPr>
                              <m:ctrlPr>
                                <a:rPr lang="ru-RU" i="1">
                                  <a:latin typeface="Cambria Math" panose="02040503050406030204" pitchFamily="18" charset="0"/>
                                </a:rPr>
                              </m:ctrlPr>
                            </m:sSubPr>
                            <m:e>
                              <m:r>
                                <a:rPr lang="ru-RU" i="1">
                                  <a:latin typeface="Cambria Math"/>
                                </a:rPr>
                                <m:t>𝜌</m:t>
                              </m:r>
                            </m:e>
                            <m:sub>
                              <m:r>
                                <a:rPr lang="ru-RU" i="1">
                                  <a:latin typeface="Cambria Math"/>
                                </a:rPr>
                                <m:t>1</m:t>
                              </m:r>
                            </m:sub>
                          </m:sSub>
                          <m:sSub>
                            <m:sSubPr>
                              <m:ctrlPr>
                                <a:rPr lang="ru-RU" i="1">
                                  <a:latin typeface="Cambria Math" panose="02040503050406030204" pitchFamily="18" charset="0"/>
                                </a:rPr>
                              </m:ctrlPr>
                            </m:sSubPr>
                            <m:e>
                              <m:r>
                                <a:rPr lang="en-US" i="1">
                                  <a:latin typeface="Cambria Math"/>
                                </a:rPr>
                                <m:t>𝑐</m:t>
                              </m:r>
                            </m:e>
                            <m:sub>
                              <m:r>
                                <a:rPr lang="en-US" i="1">
                                  <a:latin typeface="Cambria Math"/>
                                </a:rPr>
                                <m:t>1</m:t>
                              </m:r>
                              <m:r>
                                <a:rPr lang="en-US" i="1">
                                  <a:latin typeface="Cambria Math"/>
                                </a:rPr>
                                <m:t>𝑛</m:t>
                              </m:r>
                            </m:sub>
                          </m:sSub>
                        </m:den>
                      </m:f>
                      <m:r>
                        <a:rPr lang="en-US" b="1" i="0" smtClean="0">
                          <a:solidFill>
                            <a:srgbClr val="FF0000"/>
                          </a:solidFill>
                          <a:latin typeface="Cambria Math"/>
                        </a:rPr>
                        <m:t>&gt;</m:t>
                      </m:r>
                      <m:r>
                        <a:rPr lang="en-US" b="1" i="0" smtClean="0">
                          <a:solidFill>
                            <a:srgbClr val="FF0000"/>
                          </a:solidFill>
                          <a:latin typeface="Cambria Math"/>
                        </a:rPr>
                        <m:t>𝟏</m:t>
                      </m:r>
                    </m:oMath>
                  </m:oMathPara>
                </a14:m>
                <a:endParaRPr lang="ru-RU" b="1" dirty="0">
                  <a:solidFill>
                    <a:srgbClr val="FF0000"/>
                  </a:solidFill>
                </a:endParaRPr>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3858865" y="2285447"/>
                <a:ext cx="1749005" cy="693844"/>
              </a:xfrm>
              <a:prstGeom prst="rect">
                <a:avLst/>
              </a:prstGeom>
              <a:blipFill rotWithShape="1">
                <a:blip r:embed="rId7"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Прямоугольник 12"/>
              <p:cNvSpPr/>
              <p:nvPr/>
            </p:nvSpPr>
            <p:spPr>
              <a:xfrm>
                <a:off x="6543928" y="2285447"/>
                <a:ext cx="1749005" cy="6938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𝐹</m:t>
                              </m:r>
                            </m:e>
                            <m:sub>
                              <m:r>
                                <a:rPr lang="en-US" i="1">
                                  <a:latin typeface="Cambria Math"/>
                                </a:rPr>
                                <m:t>1</m:t>
                              </m:r>
                            </m:sub>
                          </m:sSub>
                        </m:num>
                        <m:den>
                          <m:sSub>
                            <m:sSubPr>
                              <m:ctrlPr>
                                <a:rPr lang="ru-RU" i="1">
                                  <a:latin typeface="Cambria Math" panose="02040503050406030204" pitchFamily="18" charset="0"/>
                                </a:rPr>
                              </m:ctrlPr>
                            </m:sSubPr>
                            <m:e>
                              <m:r>
                                <a:rPr lang="en-US" i="1">
                                  <a:latin typeface="Cambria Math"/>
                                </a:rPr>
                                <m:t>𝐹</m:t>
                              </m:r>
                            </m:e>
                            <m:sub>
                              <m:r>
                                <a:rPr lang="en-US" i="1">
                                  <a:latin typeface="Cambria Math"/>
                                </a:rPr>
                                <m:t>2</m:t>
                              </m:r>
                            </m:sub>
                          </m:sSub>
                        </m:den>
                      </m:f>
                      <m:r>
                        <a:rPr lang="ru-RU" i="1">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𝜌</m:t>
                              </m:r>
                            </m:e>
                            <m:sub>
                              <m:r>
                                <a:rPr lang="ru-RU" i="1">
                                  <a:latin typeface="Cambria Math"/>
                                </a:rPr>
                                <m:t>2</m:t>
                              </m:r>
                            </m:sub>
                          </m:sSub>
                          <m:sSub>
                            <m:sSubPr>
                              <m:ctrlPr>
                                <a:rPr lang="ru-RU" i="1">
                                  <a:latin typeface="Cambria Math" panose="02040503050406030204" pitchFamily="18" charset="0"/>
                                </a:rPr>
                              </m:ctrlPr>
                            </m:sSubPr>
                            <m:e>
                              <m:r>
                                <a:rPr lang="en-US" i="1">
                                  <a:latin typeface="Cambria Math"/>
                                </a:rPr>
                                <m:t>𝑐</m:t>
                              </m:r>
                            </m:e>
                            <m:sub>
                              <m:r>
                                <a:rPr lang="en-US" i="1">
                                  <a:latin typeface="Cambria Math"/>
                                </a:rPr>
                                <m:t>2</m:t>
                              </m:r>
                              <m:r>
                                <a:rPr lang="en-US" i="1">
                                  <a:latin typeface="Cambria Math"/>
                                </a:rPr>
                                <m:t>𝑛</m:t>
                              </m:r>
                            </m:sub>
                          </m:sSub>
                        </m:num>
                        <m:den>
                          <m:sSub>
                            <m:sSubPr>
                              <m:ctrlPr>
                                <a:rPr lang="ru-RU" i="1">
                                  <a:latin typeface="Cambria Math" panose="02040503050406030204" pitchFamily="18" charset="0"/>
                                </a:rPr>
                              </m:ctrlPr>
                            </m:sSubPr>
                            <m:e>
                              <m:r>
                                <a:rPr lang="ru-RU" i="1">
                                  <a:latin typeface="Cambria Math"/>
                                </a:rPr>
                                <m:t>𝜌</m:t>
                              </m:r>
                            </m:e>
                            <m:sub>
                              <m:r>
                                <a:rPr lang="ru-RU" i="1">
                                  <a:latin typeface="Cambria Math"/>
                                </a:rPr>
                                <m:t>1</m:t>
                              </m:r>
                            </m:sub>
                          </m:sSub>
                          <m:sSub>
                            <m:sSubPr>
                              <m:ctrlPr>
                                <a:rPr lang="ru-RU" i="1">
                                  <a:latin typeface="Cambria Math" panose="02040503050406030204" pitchFamily="18" charset="0"/>
                                </a:rPr>
                              </m:ctrlPr>
                            </m:sSubPr>
                            <m:e>
                              <m:r>
                                <a:rPr lang="en-US" i="1">
                                  <a:latin typeface="Cambria Math"/>
                                </a:rPr>
                                <m:t>𝑐</m:t>
                              </m:r>
                            </m:e>
                            <m:sub>
                              <m:r>
                                <a:rPr lang="en-US" i="1">
                                  <a:latin typeface="Cambria Math"/>
                                </a:rPr>
                                <m:t>1</m:t>
                              </m:r>
                              <m:r>
                                <a:rPr lang="en-US" i="1">
                                  <a:latin typeface="Cambria Math"/>
                                </a:rPr>
                                <m:t>𝑛</m:t>
                              </m:r>
                            </m:sub>
                          </m:sSub>
                        </m:den>
                      </m:f>
                      <m:r>
                        <a:rPr lang="en-US" b="1" i="0" smtClean="0">
                          <a:solidFill>
                            <a:srgbClr val="FF0000"/>
                          </a:solidFill>
                          <a:latin typeface="Cambria Math"/>
                        </a:rPr>
                        <m:t>&lt;</m:t>
                      </m:r>
                      <m:r>
                        <a:rPr lang="en-US" b="1" i="0" smtClean="0">
                          <a:solidFill>
                            <a:srgbClr val="FF0000"/>
                          </a:solidFill>
                          <a:latin typeface="Cambria Math"/>
                        </a:rPr>
                        <m:t>𝟏</m:t>
                      </m:r>
                    </m:oMath>
                  </m:oMathPara>
                </a14:m>
                <a:endParaRPr lang="ru-RU" b="1" dirty="0">
                  <a:solidFill>
                    <a:srgbClr val="FF0000"/>
                  </a:solidFill>
                </a:endParaRPr>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6543928" y="2285447"/>
                <a:ext cx="1749005" cy="693844"/>
              </a:xfrm>
              <a:prstGeom prst="rect">
                <a:avLst/>
              </a:prstGeom>
              <a:blipFill rotWithShape="1">
                <a:blip r:embed="rId8" cstate="print"/>
                <a:stretch>
                  <a:fillRect/>
                </a:stretch>
              </a:blipFill>
            </p:spPr>
            <p:txBody>
              <a:bodyPr/>
              <a:lstStyle/>
              <a:p>
                <a:r>
                  <a:rPr lang="ru-RU">
                    <a:noFill/>
                  </a:rPr>
                  <a:t> </a:t>
                </a:r>
              </a:p>
            </p:txBody>
          </p:sp>
        </mc:Fallback>
      </mc:AlternateContent>
      <p:sp>
        <p:nvSpPr>
          <p:cNvPr id="2" name="Прямоугольник 1"/>
          <p:cNvSpPr/>
          <p:nvPr/>
        </p:nvSpPr>
        <p:spPr>
          <a:xfrm>
            <a:off x="4284000" y="1800000"/>
            <a:ext cx="806888" cy="369332"/>
          </a:xfrm>
          <a:prstGeom prst="rect">
            <a:avLst/>
          </a:prstGeom>
        </p:spPr>
        <p:txBody>
          <a:bodyPr wrap="none">
            <a:spAutoFit/>
          </a:bodyPr>
          <a:lstStyle/>
          <a:p>
            <a:pPr algn="ctr"/>
            <a:r>
              <a:rPr lang="ru-RU" dirty="0"/>
              <a:t>растет</a:t>
            </a:r>
          </a:p>
        </p:txBody>
      </p:sp>
      <p:sp>
        <p:nvSpPr>
          <p:cNvPr id="3" name="Прямоугольник 2"/>
          <p:cNvSpPr/>
          <p:nvPr/>
        </p:nvSpPr>
        <p:spPr>
          <a:xfrm>
            <a:off x="3483428" y="2910740"/>
            <a:ext cx="2408032" cy="369332"/>
          </a:xfrm>
          <a:prstGeom prst="rect">
            <a:avLst/>
          </a:prstGeom>
        </p:spPr>
        <p:txBody>
          <a:bodyPr wrap="none">
            <a:spAutoFit/>
          </a:bodyPr>
          <a:lstStyle/>
          <a:p>
            <a:pPr algn="ctr"/>
            <a:r>
              <a:rPr lang="ru-RU" dirty="0">
                <a:solidFill>
                  <a:srgbClr val="FF0000"/>
                </a:solidFill>
              </a:rPr>
              <a:t>Уменьшается к выходу</a:t>
            </a:r>
          </a:p>
        </p:txBody>
      </p:sp>
      <p:sp>
        <p:nvSpPr>
          <p:cNvPr id="11" name="Прямоугольник 10"/>
          <p:cNvSpPr/>
          <p:nvPr/>
        </p:nvSpPr>
        <p:spPr>
          <a:xfrm>
            <a:off x="6679125" y="1800000"/>
            <a:ext cx="1478610" cy="369332"/>
          </a:xfrm>
          <a:prstGeom prst="rect">
            <a:avLst/>
          </a:prstGeom>
        </p:spPr>
        <p:txBody>
          <a:bodyPr wrap="none">
            <a:spAutoFit/>
          </a:bodyPr>
          <a:lstStyle/>
          <a:p>
            <a:pPr algn="ctr"/>
            <a:r>
              <a:rPr lang="ru-RU" dirty="0"/>
              <a:t>уменьшается</a:t>
            </a:r>
          </a:p>
        </p:txBody>
      </p:sp>
      <p:sp>
        <p:nvSpPr>
          <p:cNvPr id="20" name="Прямоугольник 19"/>
          <p:cNvSpPr/>
          <p:nvPr/>
        </p:nvSpPr>
        <p:spPr>
          <a:xfrm>
            <a:off x="6445871" y="2888822"/>
            <a:ext cx="1723099" cy="369332"/>
          </a:xfrm>
          <a:prstGeom prst="rect">
            <a:avLst/>
          </a:prstGeom>
        </p:spPr>
        <p:txBody>
          <a:bodyPr wrap="none">
            <a:spAutoFit/>
          </a:bodyPr>
          <a:lstStyle/>
          <a:p>
            <a:pPr algn="ctr"/>
            <a:r>
              <a:rPr lang="ru-RU" dirty="0">
                <a:solidFill>
                  <a:srgbClr val="FF0000"/>
                </a:solidFill>
              </a:rPr>
              <a:t>Растет к выходу</a:t>
            </a:r>
          </a:p>
        </p:txBody>
      </p:sp>
      <p:pic>
        <p:nvPicPr>
          <p:cNvPr id="21" name="Рисунок 20"/>
          <p:cNvPicPr>
            <a:picLocks noChangeAspect="1"/>
          </p:cNvPicPr>
          <p:nvPr/>
        </p:nvPicPr>
        <p:blipFill rotWithShape="1">
          <a:blip r:embed="rId9" cstate="print">
            <a:extLst>
              <a:ext uri="{28A0092B-C50C-407E-A947-70E740481C1C}">
                <a14:useLocalDpi xmlns:a14="http://schemas.microsoft.com/office/drawing/2010/main" val="0"/>
              </a:ext>
            </a:extLst>
          </a:blip>
          <a:srcRect l="10769" t="12712" r="20783" b="20773"/>
          <a:stretch/>
        </p:blipFill>
        <p:spPr>
          <a:xfrm>
            <a:off x="567559" y="4879449"/>
            <a:ext cx="2529558" cy="1440000"/>
          </a:xfrm>
          <a:prstGeom prst="rect">
            <a:avLst/>
          </a:prstGeom>
        </p:spPr>
      </p:pic>
      <p:pic>
        <p:nvPicPr>
          <p:cNvPr id="22" name="Рисунок 21"/>
          <p:cNvPicPr>
            <a:picLocks noChangeAspect="1"/>
          </p:cNvPicPr>
          <p:nvPr/>
        </p:nvPicPr>
        <p:blipFill rotWithShape="1">
          <a:blip r:embed="rId10" cstate="print">
            <a:extLst>
              <a:ext uri="{28A0092B-C50C-407E-A947-70E740481C1C}">
                <a14:useLocalDpi xmlns:a14="http://schemas.microsoft.com/office/drawing/2010/main" val="0"/>
              </a:ext>
            </a:extLst>
          </a:blip>
          <a:srcRect t="6778" b="23941"/>
          <a:stretch/>
        </p:blipFill>
        <p:spPr>
          <a:xfrm>
            <a:off x="3025999" y="4879449"/>
            <a:ext cx="3414735" cy="1440000"/>
          </a:xfrm>
          <a:prstGeom prst="rect">
            <a:avLst/>
          </a:prstGeom>
        </p:spPr>
      </p:pic>
      <p:pic>
        <p:nvPicPr>
          <p:cNvPr id="23" name="Рисунок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8136" y="4892760"/>
            <a:ext cx="2453073" cy="1440000"/>
          </a:xfrm>
          <a:prstGeom prst="rect">
            <a:avLst/>
          </a:prstGeom>
        </p:spPr>
      </p:pic>
      <p:sp>
        <p:nvSpPr>
          <p:cNvPr id="17" name="Прямоугольник 16">
            <a:extLst>
              <a:ext uri="{FF2B5EF4-FFF2-40B4-BE49-F238E27FC236}">
                <a16:creationId xmlns:a16="http://schemas.microsoft.com/office/drawing/2014/main" id="{54A350F6-AE77-4D25-8CF0-7CE20ACB06B9}"/>
              </a:ext>
            </a:extLst>
          </p:cNvPr>
          <p:cNvSpPr/>
          <p:nvPr/>
        </p:nvSpPr>
        <p:spPr>
          <a:xfrm>
            <a:off x="567559" y="4491380"/>
            <a:ext cx="8158429" cy="369332"/>
          </a:xfrm>
          <a:prstGeom prst="rect">
            <a:avLst/>
          </a:prstGeom>
        </p:spPr>
        <p:txBody>
          <a:bodyPr wrap="square">
            <a:spAutoFit/>
          </a:bodyPr>
          <a:lstStyle/>
          <a:p>
            <a:pPr algn="ctr"/>
            <a:r>
              <a:rPr lang="ru-RU" cap="all" dirty="0"/>
              <a:t>Примеры проточных частей турбомашин</a:t>
            </a:r>
          </a:p>
        </p:txBody>
      </p:sp>
      <p:cxnSp>
        <p:nvCxnSpPr>
          <p:cNvPr id="14" name="Прямая соединительная линия 13">
            <a:extLst>
              <a:ext uri="{FF2B5EF4-FFF2-40B4-BE49-F238E27FC236}">
                <a16:creationId xmlns:a16="http://schemas.microsoft.com/office/drawing/2014/main" id="{2DACC0B7-9EBC-4FC7-BCE5-17AF1BE18799}"/>
              </a:ext>
            </a:extLst>
          </p:cNvPr>
          <p:cNvCxnSpPr/>
          <p:nvPr/>
        </p:nvCxnSpPr>
        <p:spPr>
          <a:xfrm>
            <a:off x="5030440" y="3692134"/>
            <a:ext cx="0" cy="12382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EE733E83-67B2-497B-9190-8D4FF30C787C}"/>
              </a:ext>
            </a:extLst>
          </p:cNvPr>
          <p:cNvCxnSpPr>
            <a:cxnSpLocks/>
          </p:cNvCxnSpPr>
          <p:nvPr/>
        </p:nvCxnSpPr>
        <p:spPr>
          <a:xfrm>
            <a:off x="3820765" y="3692134"/>
            <a:ext cx="38100" cy="35242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95E3EEF8-6AE4-4050-9A7A-5C10FE5B9D82}"/>
              </a:ext>
            </a:extLst>
          </p:cNvPr>
          <p:cNvCxnSpPr>
            <a:cxnSpLocks/>
          </p:cNvCxnSpPr>
          <p:nvPr/>
        </p:nvCxnSpPr>
        <p:spPr>
          <a:xfrm>
            <a:off x="6440734" y="3976074"/>
            <a:ext cx="0" cy="34766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1409700D-E332-402D-B61F-82CD3D1C6684}"/>
              </a:ext>
            </a:extLst>
          </p:cNvPr>
          <p:cNvCxnSpPr>
            <a:cxnSpLocks/>
          </p:cNvCxnSpPr>
          <p:nvPr/>
        </p:nvCxnSpPr>
        <p:spPr>
          <a:xfrm>
            <a:off x="7905056" y="3211949"/>
            <a:ext cx="0" cy="72602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9439CF7F-4FC5-4E61-9493-D4B5C68E3BA7}"/>
              </a:ext>
            </a:extLst>
          </p:cNvPr>
          <p:cNvCxnSpPr/>
          <p:nvPr/>
        </p:nvCxnSpPr>
        <p:spPr>
          <a:xfrm flipV="1">
            <a:off x="5224463" y="1800000"/>
            <a:ext cx="383407" cy="36933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C9A09BDB-2778-4036-B9E1-77B57932DE7D}"/>
              </a:ext>
            </a:extLst>
          </p:cNvPr>
          <p:cNvCxnSpPr/>
          <p:nvPr/>
        </p:nvCxnSpPr>
        <p:spPr>
          <a:xfrm>
            <a:off x="8157735" y="1800000"/>
            <a:ext cx="362484" cy="369332"/>
          </a:xfrm>
          <a:prstGeom prst="line">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C87464C2-C4A9-4D78-B408-28FB424BC665}"/>
              </a:ext>
            </a:extLst>
          </p:cNvPr>
          <p:cNvCxnSpPr/>
          <p:nvPr/>
        </p:nvCxnSpPr>
        <p:spPr>
          <a:xfrm>
            <a:off x="5424290" y="3669520"/>
            <a:ext cx="362484" cy="369332"/>
          </a:xfrm>
          <a:prstGeom prst="line">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DAE2F3F5-0A99-4269-8B20-309ACF99D834}"/>
              </a:ext>
            </a:extLst>
          </p:cNvPr>
          <p:cNvCxnSpPr/>
          <p:nvPr/>
        </p:nvCxnSpPr>
        <p:spPr>
          <a:xfrm flipV="1">
            <a:off x="8224809" y="3832516"/>
            <a:ext cx="383407" cy="36933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50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p:bldP spid="3" grpId="0"/>
      <p:bldP spid="11" grpId="0"/>
      <p:bldP spid="20"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неразрывности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15</a:t>
            </a:fld>
            <a:endParaRPr lang="ru-RU" dirty="0">
              <a:solidFill>
                <a:schemeClr val="bg1"/>
              </a:solidFill>
              <a:latin typeface="Elektra Medium Pro" panose="02000803000000020004" pitchFamily="50" charset="-52"/>
            </a:endParaRPr>
          </a:p>
        </p:txBody>
      </p:sp>
      <p:sp>
        <p:nvSpPr>
          <p:cNvPr id="14" name="TextBox 13"/>
          <p:cNvSpPr txBox="1"/>
          <p:nvPr/>
        </p:nvSpPr>
        <p:spPr>
          <a:xfrm>
            <a:off x="592143" y="773993"/>
            <a:ext cx="8133846" cy="369332"/>
          </a:xfrm>
          <a:prstGeom prst="rect">
            <a:avLst/>
          </a:prstGeom>
          <a:noFill/>
        </p:spPr>
        <p:txBody>
          <a:bodyPr wrap="square" rtlCol="0">
            <a:spAutoFit/>
          </a:bodyPr>
          <a:lstStyle/>
          <a:p>
            <a:pPr algn="ctr"/>
            <a:r>
              <a:rPr lang="ru-RU" cap="all" dirty="0"/>
              <a:t>Уравнение неразрывности в параметрах торможения</a:t>
            </a:r>
          </a:p>
        </p:txBody>
      </p:sp>
      <mc:AlternateContent xmlns:mc="http://schemas.openxmlformats.org/markup-compatibility/2006" xmlns:a14="http://schemas.microsoft.com/office/drawing/2010/main">
        <mc:Choice Requires="a14">
          <p:sp>
            <p:nvSpPr>
              <p:cNvPr id="6" name="Прямоугольник 5"/>
              <p:cNvSpPr/>
              <p:nvPr/>
            </p:nvSpPr>
            <p:spPr>
              <a:xfrm>
                <a:off x="2295621" y="1212383"/>
                <a:ext cx="2375137" cy="672685"/>
              </a:xfrm>
              <a:prstGeom prst="rect">
                <a:avLst/>
              </a:prstGeom>
              <a:ln w="952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𝐺</m:t>
                      </m:r>
                      <m:r>
                        <a:rPr lang="ru-RU">
                          <a:latin typeface="Cambria Math"/>
                        </a:rPr>
                        <m:t>=</m:t>
                      </m:r>
                      <m:f>
                        <m:fPr>
                          <m:ctrlPr>
                            <a:rPr lang="ru-RU" i="1">
                              <a:latin typeface="Cambria Math" panose="02040503050406030204" pitchFamily="18" charset="0"/>
                            </a:rPr>
                          </m:ctrlPr>
                        </m:fPr>
                        <m:num>
                          <m:r>
                            <a:rPr lang="ru-RU" i="1">
                              <a:latin typeface="Cambria Math"/>
                            </a:rPr>
                            <m:t>𝑚𝐹</m:t>
                          </m:r>
                          <m:sSup>
                            <m:sSupPr>
                              <m:ctrlPr>
                                <a:rPr lang="ru-RU" i="1">
                                  <a:latin typeface="Cambria Math" panose="02040503050406030204" pitchFamily="18" charset="0"/>
                                </a:rPr>
                              </m:ctrlPr>
                            </m:sSupPr>
                            <m:e>
                              <m:r>
                                <a:rPr lang="ru-RU" i="1">
                                  <a:latin typeface="Cambria Math"/>
                                </a:rPr>
                                <m:t>𝑝</m:t>
                              </m:r>
                            </m:e>
                            <m:sup>
                              <m:r>
                                <a:rPr lang="ru-RU" i="1">
                                  <a:latin typeface="Cambria Math"/>
                                </a:rPr>
                                <m:t>∗</m:t>
                              </m:r>
                            </m:sup>
                          </m:sSup>
                        </m:num>
                        <m:den>
                          <m:rad>
                            <m:radPr>
                              <m:degHide m:val="on"/>
                              <m:ctrlPr>
                                <a:rPr lang="ru-RU" i="1">
                                  <a:latin typeface="Cambria Math" panose="02040503050406030204" pitchFamily="18" charset="0"/>
                                </a:rPr>
                              </m:ctrlPr>
                            </m:radPr>
                            <m:deg/>
                            <m:e>
                              <m:sSup>
                                <m:sSupPr>
                                  <m:ctrlPr>
                                    <a:rPr lang="ru-RU" i="1">
                                      <a:latin typeface="Cambria Math" panose="02040503050406030204" pitchFamily="18" charset="0"/>
                                    </a:rPr>
                                  </m:ctrlPr>
                                </m:sSupPr>
                                <m:e>
                                  <m:r>
                                    <a:rPr lang="ru-RU" i="1">
                                      <a:latin typeface="Cambria Math"/>
                                    </a:rPr>
                                    <m:t>𝑇</m:t>
                                  </m:r>
                                </m:e>
                                <m:sup>
                                  <m:r>
                                    <a:rPr lang="ru-RU" i="1">
                                      <a:latin typeface="Cambria Math"/>
                                    </a:rPr>
                                    <m:t>∗</m:t>
                                  </m:r>
                                </m:sup>
                              </m:sSup>
                            </m:e>
                          </m:rad>
                        </m:den>
                      </m:f>
                      <m:r>
                        <a:rPr lang="ru-RU" i="1">
                          <a:latin typeface="Cambria Math"/>
                        </a:rPr>
                        <m:t>𝑞</m:t>
                      </m:r>
                      <m:d>
                        <m:dPr>
                          <m:ctrlPr>
                            <a:rPr lang="ru-RU" i="1">
                              <a:latin typeface="Cambria Math" panose="02040503050406030204" pitchFamily="18" charset="0"/>
                            </a:rPr>
                          </m:ctrlPr>
                        </m:dPr>
                        <m:e>
                          <m:r>
                            <a:rPr lang="ru-RU" i="1">
                              <a:latin typeface="Cambria Math"/>
                            </a:rPr>
                            <m:t>𝜆</m:t>
                          </m:r>
                        </m:e>
                      </m:d>
                      <m:r>
                        <a:rPr lang="ru-RU">
                          <a:latin typeface="Cambria Math"/>
                        </a:rPr>
                        <m:t>∙</m:t>
                      </m:r>
                      <m:r>
                        <a:rPr lang="ru-RU" i="1">
                          <a:latin typeface="Cambria Math"/>
                        </a:rPr>
                        <m:t>𝑠𝑖𝑛</m:t>
                      </m:r>
                      <m:r>
                        <a:rPr lang="ru-RU" i="1">
                          <a:latin typeface="Cambria Math"/>
                        </a:rPr>
                        <m:t>𝛼</m:t>
                      </m:r>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295621" y="1212383"/>
                <a:ext cx="2375137" cy="672685"/>
              </a:xfrm>
              <a:prstGeom prst="rect">
                <a:avLst/>
              </a:prstGeom>
              <a:blipFill rotWithShape="1">
                <a:blip r:embed="rId3"/>
                <a:stretch>
                  <a:fillRect/>
                </a:stretch>
              </a:blipFill>
              <a:ln w="9525">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p:cNvSpPr/>
              <p:nvPr/>
            </p:nvSpPr>
            <p:spPr>
              <a:xfrm>
                <a:off x="4811529" y="1143325"/>
                <a:ext cx="1833899" cy="8107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1200" b="0" i="1" smtClean="0">
                          <a:latin typeface="Cambria Math"/>
                        </a:rPr>
                        <m:t>где </m:t>
                      </m:r>
                      <m:r>
                        <a:rPr lang="en-US" sz="1200" i="1">
                          <a:latin typeface="Cambria Math"/>
                        </a:rPr>
                        <m:t>𝑚</m:t>
                      </m:r>
                      <m:r>
                        <a:rPr lang="ru-RU" sz="1200" i="1">
                          <a:latin typeface="Cambria Math"/>
                        </a:rPr>
                        <m:t>= </m:t>
                      </m:r>
                      <m:rad>
                        <m:radPr>
                          <m:degHide m:val="on"/>
                          <m:ctrlPr>
                            <a:rPr lang="ru-RU" sz="1200" i="1">
                              <a:latin typeface="Cambria Math" panose="02040503050406030204" pitchFamily="18" charset="0"/>
                            </a:rPr>
                          </m:ctrlPr>
                        </m:radPr>
                        <m:deg/>
                        <m:e>
                          <m:f>
                            <m:fPr>
                              <m:ctrlPr>
                                <a:rPr lang="ru-RU" sz="1200" i="1">
                                  <a:latin typeface="Cambria Math" panose="02040503050406030204" pitchFamily="18" charset="0"/>
                                </a:rPr>
                              </m:ctrlPr>
                            </m:fPr>
                            <m:num>
                              <m:r>
                                <a:rPr lang="en-US" sz="1200" i="1">
                                  <a:latin typeface="Cambria Math"/>
                                </a:rPr>
                                <m:t>𝑘</m:t>
                              </m:r>
                            </m:num>
                            <m:den>
                              <m:r>
                                <a:rPr lang="en-US" sz="1200" i="1">
                                  <a:latin typeface="Cambria Math"/>
                                </a:rPr>
                                <m:t>𝑅</m:t>
                              </m:r>
                            </m:den>
                          </m:f>
                          <m:sSup>
                            <m:sSupPr>
                              <m:ctrlPr>
                                <a:rPr lang="ru-RU" sz="1200" i="1">
                                  <a:latin typeface="Cambria Math" panose="02040503050406030204" pitchFamily="18" charset="0"/>
                                </a:rPr>
                              </m:ctrlPr>
                            </m:sSupPr>
                            <m:e>
                              <m:d>
                                <m:dPr>
                                  <m:ctrlPr>
                                    <a:rPr lang="ru-RU" sz="1200" i="1">
                                      <a:latin typeface="Cambria Math" panose="02040503050406030204" pitchFamily="18" charset="0"/>
                                    </a:rPr>
                                  </m:ctrlPr>
                                </m:dPr>
                                <m:e>
                                  <m:f>
                                    <m:fPr>
                                      <m:ctrlPr>
                                        <a:rPr lang="ru-RU" sz="1200" i="1">
                                          <a:latin typeface="Cambria Math" panose="02040503050406030204" pitchFamily="18" charset="0"/>
                                        </a:rPr>
                                      </m:ctrlPr>
                                    </m:fPr>
                                    <m:num>
                                      <m:r>
                                        <a:rPr lang="ru-RU" sz="1200" i="1">
                                          <a:latin typeface="Cambria Math"/>
                                        </a:rPr>
                                        <m:t>2</m:t>
                                      </m:r>
                                    </m:num>
                                    <m:den>
                                      <m:r>
                                        <a:rPr lang="ru-RU" sz="1200" i="1">
                                          <a:latin typeface="Cambria Math"/>
                                        </a:rPr>
                                        <m:t>𝑘</m:t>
                                      </m:r>
                                      <m:r>
                                        <a:rPr lang="ru-RU" sz="1200" i="1">
                                          <a:latin typeface="Cambria Math"/>
                                        </a:rPr>
                                        <m:t>+1</m:t>
                                      </m:r>
                                    </m:den>
                                  </m:f>
                                </m:e>
                              </m:d>
                            </m:e>
                            <m:sup>
                              <m:f>
                                <m:fPr>
                                  <m:ctrlPr>
                                    <a:rPr lang="ru-RU" sz="1200" i="1">
                                      <a:latin typeface="Cambria Math" panose="02040503050406030204" pitchFamily="18" charset="0"/>
                                    </a:rPr>
                                  </m:ctrlPr>
                                </m:fPr>
                                <m:num>
                                  <m:r>
                                    <a:rPr lang="ru-RU" sz="1200" i="1">
                                      <a:latin typeface="Cambria Math"/>
                                    </a:rPr>
                                    <m:t>𝑘</m:t>
                                  </m:r>
                                  <m:r>
                                    <a:rPr lang="ru-RU" sz="1200" i="1">
                                      <a:latin typeface="Cambria Math"/>
                                    </a:rPr>
                                    <m:t>+1</m:t>
                                  </m:r>
                                </m:num>
                                <m:den>
                                  <m:r>
                                    <a:rPr lang="ru-RU" sz="1200" i="1">
                                      <a:latin typeface="Cambria Math"/>
                                    </a:rPr>
                                    <m:t>𝑘</m:t>
                                  </m:r>
                                  <m:r>
                                    <a:rPr lang="ru-RU" sz="1200" i="1">
                                      <a:latin typeface="Cambria Math"/>
                                    </a:rPr>
                                    <m:t>−1</m:t>
                                  </m:r>
                                </m:den>
                              </m:f>
                            </m:sup>
                          </m:sSup>
                        </m:e>
                      </m:rad>
                    </m:oMath>
                  </m:oMathPara>
                </a14:m>
                <a:endParaRPr lang="ru-RU" sz="1200"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4811529" y="1143325"/>
                <a:ext cx="1833899" cy="810799"/>
              </a:xfrm>
              <a:prstGeom prst="rect">
                <a:avLst/>
              </a:prstGeom>
              <a:blipFill rotWithShape="1">
                <a:blip r:embed="rId4"/>
                <a:stretch>
                  <a:fillRect/>
                </a:stretch>
              </a:blipFill>
            </p:spPr>
            <p:txBody>
              <a:bodyPr/>
              <a:lstStyle/>
              <a:p>
                <a:r>
                  <a:rPr lang="ru-RU">
                    <a:noFill/>
                  </a:rPr>
                  <a:t> </a:t>
                </a:r>
              </a:p>
            </p:txBody>
          </p:sp>
        </mc:Fallback>
      </mc:AlternateContent>
      <p:sp>
        <p:nvSpPr>
          <p:cNvPr id="18" name="TextBox 17"/>
          <p:cNvSpPr txBox="1"/>
          <p:nvPr/>
        </p:nvSpPr>
        <p:spPr>
          <a:xfrm>
            <a:off x="4786125" y="2049870"/>
            <a:ext cx="4064404" cy="3447098"/>
          </a:xfrm>
          <a:prstGeom prst="rect">
            <a:avLst/>
          </a:prstGeom>
          <a:noFill/>
        </p:spPr>
        <p:txBody>
          <a:bodyPr wrap="square" rtlCol="0">
            <a:spAutoFit/>
          </a:bodyPr>
          <a:lstStyle/>
          <a:p>
            <a:pPr algn="just"/>
            <a:r>
              <a:rPr lang="ru-RU" b="1" dirty="0">
                <a:latin typeface="Arial" pitchFamily="34" charset="0"/>
                <a:cs typeface="Arial" pitchFamily="34" charset="0"/>
              </a:rPr>
              <a:t>Пример 3: </a:t>
            </a:r>
            <a:r>
              <a:rPr lang="ru-RU" dirty="0">
                <a:latin typeface="Arial" pitchFamily="34" charset="0"/>
                <a:cs typeface="Arial" pitchFamily="34" charset="0"/>
              </a:rPr>
              <a:t>Для компрессора известны: скорость потока на входе </a:t>
            </a:r>
            <a:r>
              <a:rPr lang="ru-RU" i="1" dirty="0">
                <a:latin typeface="Arial" pitchFamily="34" charset="0"/>
                <a:cs typeface="Arial" pitchFamily="34" charset="0"/>
              </a:rPr>
              <a:t>с</a:t>
            </a:r>
            <a:r>
              <a:rPr lang="ru-RU" i="1" baseline="-25000" dirty="0">
                <a:latin typeface="Arial" pitchFamily="34" charset="0"/>
                <a:cs typeface="Arial" pitchFamily="34" charset="0"/>
              </a:rPr>
              <a:t>1</a:t>
            </a:r>
            <a:r>
              <a:rPr lang="ru-RU" i="1" dirty="0">
                <a:latin typeface="Arial" pitchFamily="34" charset="0"/>
                <a:cs typeface="Arial" pitchFamily="34" charset="0"/>
              </a:rPr>
              <a:t>=90м/с</a:t>
            </a:r>
            <a:r>
              <a:rPr lang="ru-RU" dirty="0">
                <a:latin typeface="Arial" pitchFamily="34" charset="0"/>
                <a:cs typeface="Arial" pitchFamily="34" charset="0"/>
              </a:rPr>
              <a:t>; периферийный и втулочный диаметры проточной части </a:t>
            </a:r>
            <a:r>
              <a:rPr lang="en-US" i="1" dirty="0">
                <a:latin typeface="Arial" pitchFamily="34" charset="0"/>
                <a:cs typeface="Arial" pitchFamily="34" charset="0"/>
              </a:rPr>
              <a:t>D</a:t>
            </a:r>
            <a:r>
              <a:rPr lang="ru-RU" i="1" baseline="-25000" dirty="0">
                <a:latin typeface="Arial" pitchFamily="34" charset="0"/>
                <a:cs typeface="Arial" pitchFamily="34" charset="0"/>
              </a:rPr>
              <a:t>1к</a:t>
            </a:r>
            <a:r>
              <a:rPr lang="ru-RU" i="1" dirty="0">
                <a:latin typeface="Arial" pitchFamily="34" charset="0"/>
                <a:cs typeface="Arial" pitchFamily="34" charset="0"/>
              </a:rPr>
              <a:t>=</a:t>
            </a:r>
            <a:r>
              <a:rPr lang="en-US" i="1" dirty="0">
                <a:latin typeface="Arial" pitchFamily="34" charset="0"/>
                <a:cs typeface="Arial" pitchFamily="34" charset="0"/>
              </a:rPr>
              <a:t>60</a:t>
            </a:r>
            <a:r>
              <a:rPr lang="ru-RU" i="1" dirty="0">
                <a:latin typeface="Arial" pitchFamily="34" charset="0"/>
                <a:cs typeface="Arial" pitchFamily="34" charset="0"/>
              </a:rPr>
              <a:t>мм </a:t>
            </a:r>
            <a:r>
              <a:rPr lang="ru-RU" dirty="0">
                <a:latin typeface="Arial" pitchFamily="34" charset="0"/>
                <a:cs typeface="Arial" pitchFamily="34" charset="0"/>
              </a:rPr>
              <a:t>и </a:t>
            </a:r>
            <a:r>
              <a:rPr lang="en-US" i="1" dirty="0">
                <a:latin typeface="Arial" pitchFamily="34" charset="0"/>
                <a:cs typeface="Arial" pitchFamily="34" charset="0"/>
              </a:rPr>
              <a:t>D</a:t>
            </a:r>
            <a:r>
              <a:rPr lang="ru-RU" i="1" baseline="-25000" dirty="0">
                <a:latin typeface="Arial" pitchFamily="34" charset="0"/>
                <a:cs typeface="Arial" pitchFamily="34" charset="0"/>
              </a:rPr>
              <a:t>1вт</a:t>
            </a:r>
            <a:r>
              <a:rPr lang="ru-RU" i="1" dirty="0">
                <a:latin typeface="Arial" pitchFamily="34" charset="0"/>
                <a:cs typeface="Arial" pitchFamily="34" charset="0"/>
              </a:rPr>
              <a:t>=3</a:t>
            </a:r>
            <a:r>
              <a:rPr lang="en-US" i="1" dirty="0">
                <a:latin typeface="Arial" pitchFamily="34" charset="0"/>
                <a:cs typeface="Arial" pitchFamily="34" charset="0"/>
              </a:rPr>
              <a:t>0</a:t>
            </a:r>
            <a:r>
              <a:rPr lang="ru-RU" i="1" dirty="0">
                <a:latin typeface="Arial" pitchFamily="34" charset="0"/>
                <a:cs typeface="Arial" pitchFamily="34" charset="0"/>
              </a:rPr>
              <a:t>мм</a:t>
            </a:r>
            <a:r>
              <a:rPr lang="ru-RU" dirty="0">
                <a:latin typeface="Arial" pitchFamily="34" charset="0"/>
                <a:cs typeface="Arial" pitchFamily="34" charset="0"/>
              </a:rPr>
              <a:t>, а также параметры рабочего тела на входе </a:t>
            </a:r>
            <a:r>
              <a:rPr lang="ru-RU" i="1" dirty="0" err="1">
                <a:latin typeface="Arial" pitchFamily="34" charset="0"/>
                <a:cs typeface="Arial" pitchFamily="34" charset="0"/>
              </a:rPr>
              <a:t>Т</a:t>
            </a:r>
            <a:r>
              <a:rPr lang="ru-RU" i="1" baseline="-25000" dirty="0" err="1">
                <a:latin typeface="Arial" pitchFamily="34" charset="0"/>
                <a:cs typeface="Arial" pitchFamily="34" charset="0"/>
              </a:rPr>
              <a:t>н</a:t>
            </a:r>
            <a:r>
              <a:rPr lang="ru-RU" i="1" dirty="0">
                <a:latin typeface="Arial" pitchFamily="34" charset="0"/>
                <a:cs typeface="Arial" pitchFamily="34" charset="0"/>
              </a:rPr>
              <a:t>*=288К </a:t>
            </a:r>
            <a:r>
              <a:rPr lang="ru-RU" dirty="0">
                <a:latin typeface="Arial" pitchFamily="34" charset="0"/>
                <a:cs typeface="Arial" pitchFamily="34" charset="0"/>
              </a:rPr>
              <a:t>и </a:t>
            </a:r>
            <a:r>
              <a:rPr lang="ru-RU" i="1" dirty="0" err="1">
                <a:latin typeface="Arial" pitchFamily="34" charset="0"/>
                <a:cs typeface="Arial" pitchFamily="34" charset="0"/>
              </a:rPr>
              <a:t>р</a:t>
            </a:r>
            <a:r>
              <a:rPr lang="ru-RU" i="1" baseline="-25000" dirty="0" err="1">
                <a:latin typeface="Arial" pitchFamily="34" charset="0"/>
                <a:cs typeface="Arial" pitchFamily="34" charset="0"/>
              </a:rPr>
              <a:t>н</a:t>
            </a:r>
            <a:r>
              <a:rPr lang="ru-RU" i="1" dirty="0">
                <a:latin typeface="Arial" pitchFamily="34" charset="0"/>
                <a:cs typeface="Arial" pitchFamily="34" charset="0"/>
              </a:rPr>
              <a:t>*=101325Па</a:t>
            </a:r>
            <a:r>
              <a:rPr lang="ru-RU" dirty="0">
                <a:latin typeface="Arial" pitchFamily="34" charset="0"/>
                <a:cs typeface="Arial" pitchFamily="34" charset="0"/>
              </a:rPr>
              <a:t>. Нужно определить расход воздуха через компрессор </a:t>
            </a:r>
            <a:r>
              <a:rPr lang="en-US" i="1" dirty="0">
                <a:latin typeface="Arial" pitchFamily="34" charset="0"/>
                <a:cs typeface="Arial" pitchFamily="34" charset="0"/>
              </a:rPr>
              <a:t>G</a:t>
            </a:r>
            <a:r>
              <a:rPr lang="ru-RU" i="1" dirty="0">
                <a:latin typeface="Arial" pitchFamily="34" charset="0"/>
                <a:cs typeface="Arial" pitchFamily="34" charset="0"/>
              </a:rPr>
              <a:t>, </a:t>
            </a:r>
            <a:r>
              <a:rPr lang="ru-RU" dirty="0">
                <a:latin typeface="Arial" pitchFamily="34" charset="0"/>
                <a:cs typeface="Arial" pitchFamily="34" charset="0"/>
              </a:rPr>
              <a:t>если известно, что вектор скорости </a:t>
            </a:r>
            <a:r>
              <a:rPr lang="ru-RU" i="1" dirty="0">
                <a:latin typeface="Arial" pitchFamily="34" charset="0"/>
                <a:cs typeface="Arial" pitchFamily="34" charset="0"/>
              </a:rPr>
              <a:t>с</a:t>
            </a:r>
            <a:r>
              <a:rPr lang="ru-RU" i="1" baseline="-25000" dirty="0">
                <a:latin typeface="Arial" pitchFamily="34" charset="0"/>
                <a:cs typeface="Arial" pitchFamily="34" charset="0"/>
              </a:rPr>
              <a:t>1</a:t>
            </a:r>
            <a:r>
              <a:rPr lang="ru-RU" dirty="0">
                <a:latin typeface="Arial" pitchFamily="34" charset="0"/>
                <a:cs typeface="Arial" pitchFamily="34" charset="0"/>
              </a:rPr>
              <a:t> имеет осевое направление.</a:t>
            </a:r>
          </a:p>
          <a:p>
            <a:pPr algn="ctr"/>
            <a:endParaRPr lang="ru-RU" sz="2000" dirty="0"/>
          </a:p>
        </p:txBody>
      </p:sp>
      <p:sp>
        <p:nvSpPr>
          <p:cNvPr id="19" name="TextBox 18"/>
          <p:cNvSpPr txBox="1"/>
          <p:nvPr/>
        </p:nvSpPr>
        <p:spPr>
          <a:xfrm>
            <a:off x="611091" y="2021123"/>
            <a:ext cx="4064404" cy="2046714"/>
          </a:xfrm>
          <a:prstGeom prst="rect">
            <a:avLst/>
          </a:prstGeom>
          <a:noFill/>
        </p:spPr>
        <p:txBody>
          <a:bodyPr wrap="square" rtlCol="0">
            <a:spAutoFit/>
          </a:bodyPr>
          <a:lstStyle/>
          <a:p>
            <a:pPr algn="just"/>
            <a:r>
              <a:rPr lang="ru-RU" sz="1900" b="1" dirty="0">
                <a:latin typeface="Arial" pitchFamily="34" charset="0"/>
                <a:cs typeface="Arial" pitchFamily="34" charset="0"/>
              </a:rPr>
              <a:t>Пример 1: </a:t>
            </a:r>
            <a:r>
              <a:rPr lang="ru-RU" dirty="0">
                <a:latin typeface="Arial" pitchFamily="34" charset="0"/>
                <a:cs typeface="Arial" pitchFamily="34" charset="0"/>
              </a:rPr>
              <a:t>На входе в РК ЦБК </a:t>
            </a:r>
            <a:r>
              <a:rPr lang="ru-RU" i="1" dirty="0">
                <a:latin typeface="Arial" pitchFamily="34" charset="0"/>
                <a:cs typeface="Arial" pitchFamily="34" charset="0"/>
              </a:rPr>
              <a:t>с</a:t>
            </a:r>
            <a:r>
              <a:rPr lang="ru-RU" i="1" baseline="-25000" dirty="0">
                <a:latin typeface="Arial" pitchFamily="34" charset="0"/>
                <a:cs typeface="Arial" pitchFamily="34" charset="0"/>
              </a:rPr>
              <a:t>1а</a:t>
            </a:r>
            <a:r>
              <a:rPr lang="ru-RU" i="1" dirty="0">
                <a:latin typeface="Arial" pitchFamily="34" charset="0"/>
                <a:cs typeface="Arial" pitchFamily="34" charset="0"/>
              </a:rPr>
              <a:t> = 85</a:t>
            </a:r>
            <a:r>
              <a:rPr lang="ru-RU" dirty="0">
                <a:latin typeface="Arial" pitchFamily="34" charset="0"/>
                <a:cs typeface="Arial" pitchFamily="34" charset="0"/>
              </a:rPr>
              <a:t>м/с; </a:t>
            </a:r>
            <a:r>
              <a:rPr lang="ru-RU" i="1" dirty="0">
                <a:latin typeface="Arial" pitchFamily="34" charset="0"/>
                <a:cs typeface="Arial" pitchFamily="34" charset="0"/>
                <a:sym typeface="Symbol"/>
              </a:rPr>
              <a:t></a:t>
            </a:r>
            <a:r>
              <a:rPr lang="ru-RU" i="1" baseline="-25000" dirty="0">
                <a:latin typeface="Arial" pitchFamily="34" charset="0"/>
                <a:cs typeface="Arial" pitchFamily="34" charset="0"/>
              </a:rPr>
              <a:t>1</a:t>
            </a:r>
            <a:r>
              <a:rPr lang="ru-RU" i="1" dirty="0">
                <a:latin typeface="Arial" pitchFamily="34" charset="0"/>
                <a:cs typeface="Arial" pitchFamily="34" charset="0"/>
              </a:rPr>
              <a:t> = 70</a:t>
            </a:r>
            <a:r>
              <a:rPr lang="ru-RU" dirty="0">
                <a:latin typeface="Arial" pitchFamily="34" charset="0"/>
                <a:cs typeface="Arial" pitchFamily="34" charset="0"/>
                <a:sym typeface="Symbol"/>
              </a:rPr>
              <a:t></a:t>
            </a:r>
            <a:r>
              <a:rPr lang="ru-RU" dirty="0">
                <a:latin typeface="Arial" pitchFamily="34" charset="0"/>
                <a:cs typeface="Arial" pitchFamily="34" charset="0"/>
              </a:rPr>
              <a:t>; </a:t>
            </a:r>
            <a:r>
              <a:rPr lang="en-US" i="1" dirty="0">
                <a:latin typeface="Arial" pitchFamily="34" charset="0"/>
                <a:cs typeface="Arial" pitchFamily="34" charset="0"/>
              </a:rPr>
              <a:t>d</a:t>
            </a:r>
            <a:r>
              <a:rPr lang="ru-RU" i="1" baseline="-25000" dirty="0">
                <a:latin typeface="Arial" pitchFamily="34" charset="0"/>
                <a:cs typeface="Arial" pitchFamily="34" charset="0"/>
              </a:rPr>
              <a:t>1вт</a:t>
            </a:r>
            <a:r>
              <a:rPr lang="ru-RU" i="1" dirty="0">
                <a:latin typeface="Arial" pitchFamily="34" charset="0"/>
                <a:cs typeface="Arial" pitchFamily="34" charset="0"/>
              </a:rPr>
              <a:t> = 20 </a:t>
            </a:r>
            <a:r>
              <a:rPr lang="ru-RU" dirty="0">
                <a:latin typeface="Arial" pitchFamily="34" charset="0"/>
                <a:cs typeface="Arial" pitchFamily="34" charset="0"/>
              </a:rPr>
              <a:t>мм; </a:t>
            </a:r>
            <a:r>
              <a:rPr lang="en-US" i="1" dirty="0">
                <a:latin typeface="Arial" pitchFamily="34" charset="0"/>
                <a:cs typeface="Arial" pitchFamily="34" charset="0"/>
              </a:rPr>
              <a:t>d</a:t>
            </a:r>
            <a:r>
              <a:rPr lang="ru-RU" i="1" baseline="-25000" dirty="0">
                <a:latin typeface="Arial" pitchFamily="34" charset="0"/>
                <a:cs typeface="Arial" pitchFamily="34" charset="0"/>
              </a:rPr>
              <a:t>1к</a:t>
            </a:r>
            <a:r>
              <a:rPr lang="ru-RU" i="1" dirty="0">
                <a:latin typeface="Arial" pitchFamily="34" charset="0"/>
                <a:cs typeface="Arial" pitchFamily="34" charset="0"/>
              </a:rPr>
              <a:t> = 40</a:t>
            </a:r>
            <a:r>
              <a:rPr lang="ru-RU" dirty="0">
                <a:latin typeface="Arial" pitchFamily="34" charset="0"/>
                <a:cs typeface="Arial" pitchFamily="34" charset="0"/>
              </a:rPr>
              <a:t> мм; </a:t>
            </a:r>
            <a:r>
              <a:rPr lang="ru-RU" i="1" dirty="0">
                <a:latin typeface="Arial" pitchFamily="34" charset="0"/>
                <a:cs typeface="Arial" pitchFamily="34" charset="0"/>
              </a:rPr>
              <a:t>р</a:t>
            </a:r>
            <a:r>
              <a:rPr lang="ru-RU" i="1" baseline="-25000" dirty="0">
                <a:latin typeface="Arial" pitchFamily="34" charset="0"/>
                <a:cs typeface="Arial" pitchFamily="34" charset="0"/>
              </a:rPr>
              <a:t>1</a:t>
            </a:r>
            <a:r>
              <a:rPr lang="ru-RU" i="1" dirty="0">
                <a:latin typeface="Arial" pitchFamily="34" charset="0"/>
                <a:cs typeface="Arial" pitchFamily="34" charset="0"/>
              </a:rPr>
              <a:t>* = 90</a:t>
            </a:r>
            <a:r>
              <a:rPr lang="ru-RU" dirty="0">
                <a:latin typeface="Arial" pitchFamily="34" charset="0"/>
                <a:cs typeface="Arial" pitchFamily="34" charset="0"/>
              </a:rPr>
              <a:t> кПа; </a:t>
            </a:r>
            <a:r>
              <a:rPr lang="ru-RU" i="1" dirty="0">
                <a:latin typeface="Arial" pitchFamily="34" charset="0"/>
                <a:cs typeface="Arial" pitchFamily="34" charset="0"/>
              </a:rPr>
              <a:t>Т</a:t>
            </a:r>
            <a:r>
              <a:rPr lang="ru-RU" i="1" baseline="-25000" dirty="0">
                <a:latin typeface="Arial" pitchFamily="34" charset="0"/>
                <a:cs typeface="Arial" pitchFamily="34" charset="0"/>
              </a:rPr>
              <a:t>1</a:t>
            </a:r>
            <a:r>
              <a:rPr lang="ru-RU" i="1" dirty="0">
                <a:latin typeface="Arial" pitchFamily="34" charset="0"/>
                <a:cs typeface="Arial" pitchFamily="34" charset="0"/>
              </a:rPr>
              <a:t>* = 290 </a:t>
            </a:r>
            <a:r>
              <a:rPr lang="ru-RU" dirty="0">
                <a:latin typeface="Arial" pitchFamily="34" charset="0"/>
                <a:cs typeface="Arial" pitchFamily="34" charset="0"/>
              </a:rPr>
              <a:t>К. На выходе из ЦБК </a:t>
            </a:r>
            <a:r>
              <a:rPr lang="ru-RU" i="1" dirty="0">
                <a:latin typeface="Arial" pitchFamily="34" charset="0"/>
                <a:cs typeface="Arial" pitchFamily="34" charset="0"/>
              </a:rPr>
              <a:t>с</a:t>
            </a:r>
            <a:r>
              <a:rPr lang="ru-RU" i="1" baseline="-25000" dirty="0">
                <a:latin typeface="Arial" pitchFamily="34" charset="0"/>
                <a:cs typeface="Arial" pitchFamily="34" charset="0"/>
              </a:rPr>
              <a:t>2</a:t>
            </a:r>
            <a:r>
              <a:rPr lang="en-US" i="1" baseline="-25000" dirty="0">
                <a:latin typeface="Arial" pitchFamily="34" charset="0"/>
                <a:cs typeface="Arial" pitchFamily="34" charset="0"/>
              </a:rPr>
              <a:t>R</a:t>
            </a:r>
            <a:r>
              <a:rPr lang="ru-RU" i="1" baseline="-25000" dirty="0">
                <a:latin typeface="Arial" pitchFamily="34" charset="0"/>
                <a:cs typeface="Arial" pitchFamily="34" charset="0"/>
              </a:rPr>
              <a:t> </a:t>
            </a:r>
            <a:r>
              <a:rPr lang="ru-RU" i="1" dirty="0">
                <a:latin typeface="Arial" pitchFamily="34" charset="0"/>
                <a:cs typeface="Arial" pitchFamily="34" charset="0"/>
              </a:rPr>
              <a:t>= 75 </a:t>
            </a:r>
            <a:r>
              <a:rPr lang="ru-RU" dirty="0">
                <a:latin typeface="Arial" pitchFamily="34" charset="0"/>
                <a:cs typeface="Arial" pitchFamily="34" charset="0"/>
              </a:rPr>
              <a:t>м/с; </a:t>
            </a:r>
            <a:r>
              <a:rPr lang="ru-RU" i="1" dirty="0">
                <a:latin typeface="Arial" pitchFamily="34" charset="0"/>
                <a:cs typeface="Arial" pitchFamily="34" charset="0"/>
              </a:rPr>
              <a:t>р</a:t>
            </a:r>
            <a:r>
              <a:rPr lang="ru-RU" i="1" baseline="-25000" dirty="0">
                <a:latin typeface="Arial" pitchFamily="34" charset="0"/>
                <a:cs typeface="Arial" pitchFamily="34" charset="0"/>
              </a:rPr>
              <a:t>2</a:t>
            </a:r>
            <a:r>
              <a:rPr lang="ru-RU" i="1" dirty="0">
                <a:latin typeface="Arial" pitchFamily="34" charset="0"/>
                <a:cs typeface="Arial" pitchFamily="34" charset="0"/>
              </a:rPr>
              <a:t>* = 240 </a:t>
            </a:r>
            <a:r>
              <a:rPr lang="ru-RU" dirty="0">
                <a:latin typeface="Arial" pitchFamily="34" charset="0"/>
                <a:cs typeface="Arial" pitchFamily="34" charset="0"/>
              </a:rPr>
              <a:t>кПа; </a:t>
            </a:r>
            <a:r>
              <a:rPr lang="ru-RU" i="1" dirty="0">
                <a:latin typeface="Arial" pitchFamily="34" charset="0"/>
                <a:cs typeface="Arial" pitchFamily="34" charset="0"/>
              </a:rPr>
              <a:t>Т</a:t>
            </a:r>
            <a:r>
              <a:rPr lang="ru-RU" i="1" baseline="-25000" dirty="0">
                <a:latin typeface="Arial" pitchFamily="34" charset="0"/>
                <a:cs typeface="Arial" pitchFamily="34" charset="0"/>
              </a:rPr>
              <a:t>2</a:t>
            </a:r>
            <a:r>
              <a:rPr lang="ru-RU" i="1" dirty="0">
                <a:latin typeface="Arial" pitchFamily="34" charset="0"/>
                <a:cs typeface="Arial" pitchFamily="34" charset="0"/>
              </a:rPr>
              <a:t>* = 330 </a:t>
            </a:r>
            <a:r>
              <a:rPr lang="ru-RU" dirty="0">
                <a:latin typeface="Arial" pitchFamily="34" charset="0"/>
                <a:cs typeface="Arial" pitchFamily="34" charset="0"/>
              </a:rPr>
              <a:t>К; </a:t>
            </a:r>
            <a:r>
              <a:rPr lang="en-US" i="1" dirty="0">
                <a:latin typeface="Arial" pitchFamily="34" charset="0"/>
                <a:cs typeface="Arial" pitchFamily="34" charset="0"/>
              </a:rPr>
              <a:t>D</a:t>
            </a:r>
            <a:r>
              <a:rPr lang="ru-RU" i="1" baseline="-25000" dirty="0">
                <a:latin typeface="Arial" pitchFamily="34" charset="0"/>
                <a:cs typeface="Arial" pitchFamily="34" charset="0"/>
              </a:rPr>
              <a:t>2</a:t>
            </a:r>
            <a:r>
              <a:rPr lang="ru-RU" i="1" dirty="0">
                <a:latin typeface="Arial" pitchFamily="34" charset="0"/>
                <a:cs typeface="Arial" pitchFamily="34" charset="0"/>
              </a:rPr>
              <a:t> = 60 </a:t>
            </a:r>
            <a:r>
              <a:rPr lang="ru-RU" dirty="0">
                <a:latin typeface="Arial" pitchFamily="34" charset="0"/>
                <a:cs typeface="Arial" pitchFamily="34" charset="0"/>
              </a:rPr>
              <a:t>мм; </a:t>
            </a:r>
            <a:r>
              <a:rPr lang="ru-RU" i="1" dirty="0">
                <a:latin typeface="Arial" pitchFamily="34" charset="0"/>
                <a:cs typeface="Arial" pitchFamily="34" charset="0"/>
                <a:sym typeface="Symbol"/>
              </a:rPr>
              <a:t></a:t>
            </a:r>
            <a:r>
              <a:rPr lang="ru-RU" i="1" baseline="-25000" dirty="0">
                <a:latin typeface="Arial" pitchFamily="34" charset="0"/>
                <a:cs typeface="Arial" pitchFamily="34" charset="0"/>
              </a:rPr>
              <a:t>2</a:t>
            </a:r>
            <a:r>
              <a:rPr lang="ru-RU" i="1" dirty="0">
                <a:latin typeface="Arial" pitchFamily="34" charset="0"/>
                <a:cs typeface="Arial" pitchFamily="34" charset="0"/>
              </a:rPr>
              <a:t> = 12</a:t>
            </a:r>
            <a:r>
              <a:rPr lang="ru-RU" i="1" dirty="0">
                <a:latin typeface="Arial" pitchFamily="34" charset="0"/>
                <a:cs typeface="Arial" pitchFamily="34" charset="0"/>
                <a:sym typeface="Symbol"/>
              </a:rPr>
              <a:t></a:t>
            </a:r>
            <a:r>
              <a:rPr lang="ru-RU" dirty="0">
                <a:latin typeface="Arial" pitchFamily="34" charset="0"/>
                <a:cs typeface="Arial" pitchFamily="34" charset="0"/>
              </a:rPr>
              <a:t>. Определите высоту лопатки на выходе </a:t>
            </a:r>
            <a:r>
              <a:rPr lang="en-US" i="1" dirty="0">
                <a:latin typeface="Arial" pitchFamily="34" charset="0"/>
                <a:cs typeface="Arial" pitchFamily="34" charset="0"/>
              </a:rPr>
              <a:t>b</a:t>
            </a:r>
            <a:r>
              <a:rPr lang="ru-RU" i="1" baseline="-25000" dirty="0">
                <a:latin typeface="Arial" pitchFamily="34" charset="0"/>
                <a:cs typeface="Arial" pitchFamily="34" charset="0"/>
              </a:rPr>
              <a:t>2</a:t>
            </a:r>
            <a:r>
              <a:rPr lang="ru-RU" dirty="0">
                <a:latin typeface="Arial" pitchFamily="34" charset="0"/>
                <a:cs typeface="Arial" pitchFamily="34" charset="0"/>
              </a:rPr>
              <a:t>.</a:t>
            </a:r>
          </a:p>
        </p:txBody>
      </p:sp>
      <p:sp>
        <p:nvSpPr>
          <p:cNvPr id="21" name="TextBox 20"/>
          <p:cNvSpPr txBox="1"/>
          <p:nvPr/>
        </p:nvSpPr>
        <p:spPr>
          <a:xfrm>
            <a:off x="601617" y="4007664"/>
            <a:ext cx="4064404" cy="2323713"/>
          </a:xfrm>
          <a:prstGeom prst="rect">
            <a:avLst/>
          </a:prstGeom>
          <a:noFill/>
        </p:spPr>
        <p:txBody>
          <a:bodyPr wrap="square" rtlCol="0">
            <a:spAutoFit/>
          </a:bodyPr>
          <a:lstStyle/>
          <a:p>
            <a:pPr algn="just"/>
            <a:r>
              <a:rPr lang="ru-RU" sz="1900" b="1" dirty="0">
                <a:latin typeface="Arial" pitchFamily="34" charset="0"/>
                <a:cs typeface="Arial" pitchFamily="34" charset="0"/>
              </a:rPr>
              <a:t>Пример 2: </a:t>
            </a:r>
            <a:r>
              <a:rPr lang="ru-RU" dirty="0">
                <a:latin typeface="Arial" pitchFamily="34" charset="0"/>
                <a:cs typeface="Arial" pitchFamily="34" charset="0"/>
              </a:rPr>
              <a:t>Расход воздуха на входе в компрессор </a:t>
            </a:r>
            <a:r>
              <a:rPr lang="en-US" i="1" dirty="0">
                <a:latin typeface="Arial" pitchFamily="34" charset="0"/>
                <a:cs typeface="Arial" pitchFamily="34" charset="0"/>
              </a:rPr>
              <a:t>G</a:t>
            </a:r>
            <a:r>
              <a:rPr lang="ru-RU" i="1" dirty="0">
                <a:latin typeface="Arial" pitchFamily="34" charset="0"/>
                <a:cs typeface="Arial" pitchFamily="34" charset="0"/>
              </a:rPr>
              <a:t> = 40 </a:t>
            </a:r>
            <a:r>
              <a:rPr lang="ru-RU" dirty="0">
                <a:latin typeface="Arial" pitchFamily="34" charset="0"/>
                <a:cs typeface="Arial" pitchFamily="34" charset="0"/>
              </a:rPr>
              <a:t>кг/с. Параметры потока на входе в компрессор</a:t>
            </a:r>
            <a:r>
              <a:rPr lang="ru-RU" i="1" dirty="0">
                <a:latin typeface="Arial" pitchFamily="34" charset="0"/>
                <a:cs typeface="Arial" pitchFamily="34" charset="0"/>
              </a:rPr>
              <a:t>: </a:t>
            </a:r>
            <a:r>
              <a:rPr lang="ru-RU" i="1" dirty="0" err="1">
                <a:latin typeface="Arial" pitchFamily="34" charset="0"/>
                <a:cs typeface="Arial" pitchFamily="34" charset="0"/>
              </a:rPr>
              <a:t>р</a:t>
            </a:r>
            <a:r>
              <a:rPr lang="ru-RU" i="1" baseline="-25000" dirty="0" err="1">
                <a:latin typeface="Arial" pitchFamily="34" charset="0"/>
                <a:cs typeface="Arial" pitchFamily="34" charset="0"/>
              </a:rPr>
              <a:t>н</a:t>
            </a:r>
            <a:r>
              <a:rPr lang="ru-RU" i="1" dirty="0">
                <a:latin typeface="Arial" pitchFamily="34" charset="0"/>
                <a:cs typeface="Arial" pitchFamily="34" charset="0"/>
              </a:rPr>
              <a:t>* = 101325 </a:t>
            </a:r>
            <a:r>
              <a:rPr lang="ru-RU" dirty="0">
                <a:latin typeface="Arial" pitchFamily="34" charset="0"/>
                <a:cs typeface="Arial" pitchFamily="34" charset="0"/>
              </a:rPr>
              <a:t>Па;</a:t>
            </a:r>
            <a:r>
              <a:rPr lang="ru-RU" i="1" dirty="0">
                <a:latin typeface="Arial" pitchFamily="34" charset="0"/>
                <a:cs typeface="Arial" pitchFamily="34" charset="0"/>
              </a:rPr>
              <a:t> </a:t>
            </a:r>
            <a:r>
              <a:rPr lang="ru-RU" i="1" dirty="0" err="1">
                <a:latin typeface="Arial" pitchFamily="34" charset="0"/>
                <a:cs typeface="Arial" pitchFamily="34" charset="0"/>
              </a:rPr>
              <a:t>Т</a:t>
            </a:r>
            <a:r>
              <a:rPr lang="ru-RU" i="1" baseline="-25000" dirty="0" err="1">
                <a:latin typeface="Arial" pitchFamily="34" charset="0"/>
                <a:cs typeface="Arial" pitchFamily="34" charset="0"/>
              </a:rPr>
              <a:t>н</a:t>
            </a:r>
            <a:r>
              <a:rPr lang="ru-RU" i="1" dirty="0">
                <a:latin typeface="Arial" pitchFamily="34" charset="0"/>
                <a:cs typeface="Arial" pitchFamily="34" charset="0"/>
              </a:rPr>
              <a:t>* = 295 </a:t>
            </a:r>
            <a:r>
              <a:rPr lang="ru-RU" dirty="0">
                <a:latin typeface="Arial" pitchFamily="34" charset="0"/>
                <a:cs typeface="Arial" pitchFamily="34" charset="0"/>
              </a:rPr>
              <a:t>К. На входе в РК </a:t>
            </a:r>
            <a:r>
              <a:rPr lang="en-US" i="1" dirty="0">
                <a:latin typeface="Arial" pitchFamily="34" charset="0"/>
                <a:cs typeface="Arial" pitchFamily="34" charset="0"/>
              </a:rPr>
              <a:t>d</a:t>
            </a:r>
            <a:r>
              <a:rPr lang="ru-RU" i="1" baseline="-25000" dirty="0">
                <a:latin typeface="Arial" pitchFamily="34" charset="0"/>
                <a:cs typeface="Arial" pitchFamily="34" charset="0"/>
              </a:rPr>
              <a:t>1вт</a:t>
            </a:r>
            <a:r>
              <a:rPr lang="ru-RU" i="1" dirty="0">
                <a:latin typeface="Arial" pitchFamily="34" charset="0"/>
                <a:cs typeface="Arial" pitchFamily="34" charset="0"/>
              </a:rPr>
              <a:t> = 180</a:t>
            </a:r>
            <a:r>
              <a:rPr lang="ru-RU" dirty="0">
                <a:latin typeface="Arial" pitchFamily="34" charset="0"/>
                <a:cs typeface="Arial" pitchFamily="34" charset="0"/>
              </a:rPr>
              <a:t> мм; </a:t>
            </a:r>
            <a:r>
              <a:rPr lang="en-US" i="1" dirty="0">
                <a:latin typeface="Arial" pitchFamily="34" charset="0"/>
                <a:cs typeface="Arial" pitchFamily="34" charset="0"/>
              </a:rPr>
              <a:t>d</a:t>
            </a:r>
            <a:r>
              <a:rPr lang="ru-RU" i="1" baseline="-25000" dirty="0">
                <a:latin typeface="Arial" pitchFamily="34" charset="0"/>
                <a:cs typeface="Arial" pitchFamily="34" charset="0"/>
              </a:rPr>
              <a:t>1к</a:t>
            </a:r>
            <a:r>
              <a:rPr lang="ru-RU" i="1" dirty="0">
                <a:latin typeface="Arial" pitchFamily="34" charset="0"/>
                <a:cs typeface="Arial" pitchFamily="34" charset="0"/>
              </a:rPr>
              <a:t> = 600 </a:t>
            </a:r>
            <a:r>
              <a:rPr lang="ru-RU" dirty="0">
                <a:latin typeface="Arial" pitchFamily="34" charset="0"/>
                <a:cs typeface="Arial" pitchFamily="34" charset="0"/>
              </a:rPr>
              <a:t>мм; </a:t>
            </a:r>
            <a:r>
              <a:rPr lang="ru-RU" i="1" dirty="0">
                <a:latin typeface="Arial" pitchFamily="34" charset="0"/>
                <a:cs typeface="Arial" pitchFamily="34" charset="0"/>
                <a:sym typeface="Symbol"/>
              </a:rPr>
              <a:t></a:t>
            </a:r>
            <a:r>
              <a:rPr lang="ru-RU" i="1" baseline="-25000" dirty="0">
                <a:latin typeface="Arial" pitchFamily="34" charset="0"/>
                <a:cs typeface="Arial" pitchFamily="34" charset="0"/>
              </a:rPr>
              <a:t>1</a:t>
            </a:r>
            <a:r>
              <a:rPr lang="ru-RU" i="1" dirty="0">
                <a:latin typeface="Arial" pitchFamily="34" charset="0"/>
                <a:cs typeface="Arial" pitchFamily="34" charset="0"/>
              </a:rPr>
              <a:t> = 90</a:t>
            </a:r>
            <a:r>
              <a:rPr lang="ru-RU" i="1" dirty="0">
                <a:latin typeface="Arial" pitchFamily="34" charset="0"/>
                <a:cs typeface="Arial" pitchFamily="34" charset="0"/>
                <a:sym typeface="Symbol"/>
              </a:rPr>
              <a:t></a:t>
            </a:r>
            <a:r>
              <a:rPr lang="ru-RU" dirty="0">
                <a:latin typeface="Arial" pitchFamily="34" charset="0"/>
                <a:cs typeface="Arial" pitchFamily="34" charset="0"/>
              </a:rPr>
              <a:t>. Определите </a:t>
            </a:r>
            <a:r>
              <a:rPr lang="ru-RU" i="1" dirty="0">
                <a:latin typeface="Arial" pitchFamily="34" charset="0"/>
                <a:cs typeface="Arial" pitchFamily="34" charset="0"/>
              </a:rPr>
              <a:t>р</a:t>
            </a:r>
            <a:r>
              <a:rPr lang="ru-RU" i="1" baseline="-25000" dirty="0">
                <a:latin typeface="Arial" pitchFamily="34" charset="0"/>
                <a:cs typeface="Arial" pitchFamily="34" charset="0"/>
              </a:rPr>
              <a:t>1</a:t>
            </a:r>
            <a:r>
              <a:rPr lang="ru-RU" i="1" dirty="0">
                <a:latin typeface="Arial" pitchFamily="34" charset="0"/>
                <a:cs typeface="Arial" pitchFamily="34" charset="0"/>
              </a:rPr>
              <a:t>, ρ</a:t>
            </a:r>
            <a:r>
              <a:rPr lang="ru-RU" i="1" baseline="-25000" dirty="0">
                <a:latin typeface="Arial" pitchFamily="34" charset="0"/>
                <a:cs typeface="Arial" pitchFamily="34" charset="0"/>
              </a:rPr>
              <a:t>1</a:t>
            </a:r>
            <a:r>
              <a:rPr lang="ru-RU" i="1" dirty="0">
                <a:latin typeface="Arial" pitchFamily="34" charset="0"/>
                <a:cs typeface="Arial" pitchFamily="34" charset="0"/>
              </a:rPr>
              <a:t>, Т</a:t>
            </a:r>
            <a:r>
              <a:rPr lang="ru-RU" i="1" baseline="-25000" dirty="0">
                <a:latin typeface="Arial" pitchFamily="34" charset="0"/>
                <a:cs typeface="Arial" pitchFamily="34" charset="0"/>
              </a:rPr>
              <a:t>1</a:t>
            </a:r>
            <a:r>
              <a:rPr lang="ru-RU" i="1" dirty="0">
                <a:latin typeface="Arial" pitchFamily="34" charset="0"/>
                <a:cs typeface="Arial" pitchFamily="34" charset="0"/>
              </a:rPr>
              <a:t> </a:t>
            </a:r>
            <a:r>
              <a:rPr lang="ru-RU" dirty="0">
                <a:latin typeface="Arial" pitchFamily="34" charset="0"/>
                <a:cs typeface="Arial" pitchFamily="34" charset="0"/>
              </a:rPr>
              <a:t>на входе в РК. Потерями на входе в РК пренебречь.</a:t>
            </a:r>
          </a:p>
        </p:txBody>
      </p:sp>
      <p:sp>
        <p:nvSpPr>
          <p:cNvPr id="10" name="Прямоугольник 9">
            <a:extLst>
              <a:ext uri="{FF2B5EF4-FFF2-40B4-BE49-F238E27FC236}">
                <a16:creationId xmlns:a16="http://schemas.microsoft.com/office/drawing/2014/main" id="{F01E473F-6311-4B3A-96CF-BCB80A428A09}"/>
              </a:ext>
            </a:extLst>
          </p:cNvPr>
          <p:cNvSpPr/>
          <p:nvPr/>
        </p:nvSpPr>
        <p:spPr>
          <a:xfrm>
            <a:off x="6659338" y="1315799"/>
            <a:ext cx="2191191" cy="738664"/>
          </a:xfrm>
          <a:prstGeom prst="rect">
            <a:avLst/>
          </a:prstGeom>
        </p:spPr>
        <p:txBody>
          <a:bodyPr wrap="square">
            <a:spAutoFit/>
          </a:bodyPr>
          <a:lstStyle/>
          <a:p>
            <a:pPr algn="ctr"/>
            <a:r>
              <a:rPr lang="en-US" sz="1400" dirty="0"/>
              <a:t>m </a:t>
            </a:r>
            <a:r>
              <a:rPr lang="ru-RU" sz="1400" dirty="0"/>
              <a:t>– константа </a:t>
            </a:r>
          </a:p>
          <a:p>
            <a:pPr algn="ctr"/>
            <a:r>
              <a:rPr lang="ru-RU" sz="1400" dirty="0"/>
              <a:t>зависит только от свойств рабочего тела</a:t>
            </a:r>
          </a:p>
        </p:txBody>
      </p:sp>
    </p:spTree>
    <p:extLst>
      <p:ext uri="{BB962C8B-B14F-4D97-AF65-F5344CB8AC3E}">
        <p14:creationId xmlns:p14="http://schemas.microsoft.com/office/powerpoint/2010/main" val="28563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трелка вниз 11"/>
          <p:cNvSpPr/>
          <p:nvPr/>
        </p:nvSpPr>
        <p:spPr>
          <a:xfrm rot="15667199" flipH="1">
            <a:off x="3326419" y="1578115"/>
            <a:ext cx="360000" cy="10800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0" name="Рисунок 19"/>
          <p:cNvPicPr/>
          <p:nvPr/>
        </p:nvPicPr>
        <p:blipFill>
          <a:blip r:embed="rId3" cstate="print"/>
          <a:srcRect/>
          <a:stretch>
            <a:fillRect/>
          </a:stretch>
        </p:blipFill>
        <p:spPr bwMode="auto">
          <a:xfrm>
            <a:off x="658301" y="1433705"/>
            <a:ext cx="2520950" cy="2519680"/>
          </a:xfrm>
          <a:prstGeom prst="rect">
            <a:avLst/>
          </a:prstGeom>
          <a:noFill/>
        </p:spPr>
      </p:pic>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энергии в механической форме в абсолютном движении (уравнение Бернулли)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16</a:t>
            </a:fld>
            <a:endParaRPr lang="ru-RU" dirty="0">
              <a:solidFill>
                <a:schemeClr val="bg1"/>
              </a:solidFill>
              <a:latin typeface="Elektra Medium Pro" panose="02000803000000020004" pitchFamily="50" charset="-52"/>
            </a:endParaRPr>
          </a:p>
        </p:txBody>
      </p:sp>
      <p:sp>
        <p:nvSpPr>
          <p:cNvPr id="4" name="TextBox 3"/>
          <p:cNvSpPr txBox="1"/>
          <p:nvPr/>
        </p:nvSpPr>
        <p:spPr>
          <a:xfrm>
            <a:off x="474371" y="787374"/>
            <a:ext cx="3682602" cy="646331"/>
          </a:xfrm>
          <a:prstGeom prst="rect">
            <a:avLst/>
          </a:prstGeom>
          <a:noFill/>
        </p:spPr>
        <p:txBody>
          <a:bodyPr wrap="square" rtlCol="0">
            <a:spAutoFit/>
          </a:bodyPr>
          <a:lstStyle/>
          <a:p>
            <a:pPr algn="ctr"/>
            <a:r>
              <a:rPr lang="ru-RU" cap="all" dirty="0"/>
              <a:t>Движение частицы в лопаточной машине</a:t>
            </a:r>
          </a:p>
        </p:txBody>
      </p:sp>
      <mc:AlternateContent xmlns:mc="http://schemas.openxmlformats.org/markup-compatibility/2006" xmlns:a14="http://schemas.microsoft.com/office/drawing/2010/main">
        <mc:Choice Requires="a14">
          <p:sp>
            <p:nvSpPr>
              <p:cNvPr id="6" name="TextBox 5"/>
              <p:cNvSpPr txBox="1">
                <a:spLocks noChangeAspect="1"/>
              </p:cNvSpPr>
              <p:nvPr/>
            </p:nvSpPr>
            <p:spPr>
              <a:xfrm>
                <a:off x="657581" y="3665322"/>
                <a:ext cx="3771915" cy="1384995"/>
              </a:xfrm>
              <a:prstGeom prst="rect">
                <a:avLst/>
              </a:prstGeom>
              <a:noFill/>
            </p:spPr>
            <p:txBody>
              <a:bodyPr wrap="square" rtlCol="0">
                <a:spAutoFit/>
              </a:bodyPr>
              <a:lstStyle/>
              <a:p>
                <a:pPr>
                  <a:lnSpc>
                    <a:spcPct val="150000"/>
                  </a:lnSpc>
                </a:pPr>
                <a:r>
                  <a:rPr lang="en-US" sz="1400" i="1" dirty="0"/>
                  <a:t>S – </a:t>
                </a:r>
                <a:r>
                  <a:rPr lang="ru-RU" sz="1400" dirty="0"/>
                  <a:t>траектория движения </a:t>
                </a:r>
              </a:p>
              <a:p>
                <a:pPr>
                  <a:lnSpc>
                    <a:spcPct val="150000"/>
                  </a:lnSpc>
                </a:pPr>
                <a:r>
                  <a:rPr lang="ru-RU" sz="1400" dirty="0"/>
                  <a:t>с – скорость частицы</a:t>
                </a:r>
              </a:p>
              <a:p>
                <a:pPr>
                  <a:lnSpc>
                    <a:spcPct val="150000"/>
                  </a:lnSpc>
                </a:pPr>
                <a14:m>
                  <m:oMath xmlns:m="http://schemas.openxmlformats.org/officeDocument/2006/math">
                    <m:acc>
                      <m:accPr>
                        <m:chr m:val="̅"/>
                        <m:ctrlPr>
                          <a:rPr lang="en-US" sz="1400" i="1" dirty="0" smtClean="0">
                            <a:latin typeface="Cambria Math" panose="02040503050406030204" pitchFamily="18" charset="0"/>
                          </a:rPr>
                        </m:ctrlPr>
                      </m:accPr>
                      <m:e>
                        <m:r>
                          <a:rPr lang="en-US" sz="1400" b="0" i="1" dirty="0" smtClean="0">
                            <a:latin typeface="Cambria Math"/>
                          </a:rPr>
                          <m:t>𝑠</m:t>
                        </m:r>
                      </m:e>
                    </m:acc>
                  </m:oMath>
                </a14:m>
                <a:r>
                  <a:rPr lang="en-US" sz="1400" dirty="0"/>
                  <a:t> - </a:t>
                </a:r>
                <a:r>
                  <a:rPr lang="ru-RU" sz="1400" dirty="0"/>
                  <a:t>касательная к траектории в точке </a:t>
                </a:r>
                <a:r>
                  <a:rPr lang="en-US" sz="1400" dirty="0"/>
                  <a:t>O</a:t>
                </a:r>
                <a:endParaRPr lang="ru-RU" sz="1400" dirty="0"/>
              </a:p>
              <a:p>
                <a:pPr>
                  <a:lnSpc>
                    <a:spcPct val="150000"/>
                  </a:lnSpc>
                </a:pPr>
                <a14:m>
                  <m:oMathPara xmlns:m="http://schemas.openxmlformats.org/officeDocument/2006/math">
                    <m:oMathParaPr>
                      <m:jc m:val="left"/>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𝑛</m:t>
                          </m:r>
                        </m:e>
                      </m:acc>
                      <m:r>
                        <a:rPr lang="en-US" sz="1400" b="0" i="1" smtClean="0">
                          <a:latin typeface="Cambria Math"/>
                        </a:rPr>
                        <m:t> </m:t>
                      </m:r>
                      <m:r>
                        <a:rPr lang="en-US" sz="1400" b="0" i="0" smtClean="0">
                          <a:latin typeface="Cambria Math"/>
                        </a:rPr>
                        <m:t>−</m:t>
                      </m:r>
                      <m:r>
                        <a:rPr lang="ru-RU" sz="1400" b="0" i="0" smtClean="0">
                          <a:latin typeface="Cambria Math"/>
                        </a:rPr>
                        <m:t>нормаль к </m:t>
                      </m:r>
                      <m:acc>
                        <m:accPr>
                          <m:chr m:val="̅"/>
                          <m:ctrlPr>
                            <a:rPr lang="en-US" sz="1400" i="1" dirty="0">
                              <a:latin typeface="Cambria Math" panose="02040503050406030204" pitchFamily="18" charset="0"/>
                            </a:rPr>
                          </m:ctrlPr>
                        </m:accPr>
                        <m:e>
                          <m:r>
                            <a:rPr lang="en-US" sz="1400" i="1" dirty="0">
                              <a:latin typeface="Cambria Math"/>
                            </a:rPr>
                            <m:t>𝑠</m:t>
                          </m:r>
                        </m:e>
                      </m:acc>
                    </m:oMath>
                  </m:oMathPara>
                </a14:m>
                <a:endParaRPr lang="ru-RU"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657581" y="3665322"/>
                <a:ext cx="3771915" cy="1384995"/>
              </a:xfrm>
              <a:prstGeom prst="rect">
                <a:avLst/>
              </a:prstGeom>
              <a:blipFill>
                <a:blip r:embed="rId4"/>
                <a:stretch>
                  <a:fillRect l="-485"/>
                </a:stretch>
              </a:blipFill>
            </p:spPr>
            <p:txBody>
              <a:bodyPr/>
              <a:lstStyle/>
              <a:p>
                <a:r>
                  <a:rPr lang="ru-RU">
                    <a:noFill/>
                  </a:rPr>
                  <a:t> </a:t>
                </a:r>
              </a:p>
            </p:txBody>
          </p:sp>
        </mc:Fallback>
      </mc:AlternateContent>
      <p:sp>
        <p:nvSpPr>
          <p:cNvPr id="9" name="TextBox 8"/>
          <p:cNvSpPr txBox="1"/>
          <p:nvPr/>
        </p:nvSpPr>
        <p:spPr>
          <a:xfrm>
            <a:off x="3939464" y="816051"/>
            <a:ext cx="4786525" cy="369332"/>
          </a:xfrm>
          <a:prstGeom prst="rect">
            <a:avLst/>
          </a:prstGeom>
          <a:noFill/>
        </p:spPr>
        <p:txBody>
          <a:bodyPr wrap="square" rtlCol="0">
            <a:spAutoFit/>
          </a:bodyPr>
          <a:lstStyle/>
          <a:p>
            <a:pPr algn="ctr"/>
            <a:r>
              <a:rPr lang="ru-RU" cap="all" dirty="0"/>
              <a:t>Область течения вокруг частицы</a:t>
            </a:r>
          </a:p>
        </p:txBody>
      </p:sp>
      <p:sp>
        <p:nvSpPr>
          <p:cNvPr id="11" name="TextBox 10"/>
          <p:cNvSpPr txBox="1">
            <a:spLocks noChangeAspect="1"/>
          </p:cNvSpPr>
          <p:nvPr/>
        </p:nvSpPr>
        <p:spPr>
          <a:xfrm>
            <a:off x="6166561" y="1090776"/>
            <a:ext cx="2956956" cy="2321085"/>
          </a:xfrm>
          <a:prstGeom prst="rect">
            <a:avLst/>
          </a:prstGeom>
          <a:noFill/>
        </p:spPr>
        <p:txBody>
          <a:bodyPr wrap="square" rtlCol="0">
            <a:spAutoFit/>
          </a:bodyPr>
          <a:lstStyle/>
          <a:p>
            <a:pPr>
              <a:lnSpc>
                <a:spcPct val="150000"/>
              </a:lnSpc>
            </a:pPr>
            <a:r>
              <a:rPr lang="ru-RU" sz="1400" cap="small" dirty="0"/>
              <a:t>Силы, действующие на область течения:</a:t>
            </a:r>
          </a:p>
          <a:p>
            <a:pPr>
              <a:lnSpc>
                <a:spcPct val="150000"/>
              </a:lnSpc>
            </a:pPr>
            <a:r>
              <a:rPr lang="en-US" sz="1400" i="1" dirty="0" err="1"/>
              <a:t>dp</a:t>
            </a:r>
            <a:r>
              <a:rPr lang="en-US" sz="1400" i="1" dirty="0"/>
              <a:t> – </a:t>
            </a:r>
            <a:r>
              <a:rPr lang="ru-RU" sz="1400" dirty="0"/>
              <a:t>силы давления</a:t>
            </a:r>
          </a:p>
          <a:p>
            <a:pPr>
              <a:lnSpc>
                <a:spcPct val="150000"/>
              </a:lnSpc>
            </a:pPr>
            <a:r>
              <a:rPr lang="en-US" sz="1400" i="1" dirty="0" err="1"/>
              <a:t>dT</a:t>
            </a:r>
            <a:r>
              <a:rPr lang="en-US" sz="1400" i="1" dirty="0"/>
              <a:t> </a:t>
            </a:r>
            <a:r>
              <a:rPr lang="ru-RU" sz="1400" dirty="0"/>
              <a:t>– сила</a:t>
            </a:r>
            <a:r>
              <a:rPr lang="en-US" sz="1400" dirty="0"/>
              <a:t> </a:t>
            </a:r>
            <a:r>
              <a:rPr lang="ru-RU" sz="1400" dirty="0"/>
              <a:t>гидравлического сопротивления</a:t>
            </a:r>
          </a:p>
          <a:p>
            <a:pPr>
              <a:lnSpc>
                <a:spcPct val="150000"/>
              </a:lnSpc>
            </a:pPr>
            <a:r>
              <a:rPr lang="en-US" sz="1400" i="1" dirty="0" err="1"/>
              <a:t>dR</a:t>
            </a:r>
            <a:r>
              <a:rPr lang="en-US" sz="1400" i="1" dirty="0"/>
              <a:t> </a:t>
            </a:r>
            <a:r>
              <a:rPr lang="en-US" sz="1400" dirty="0"/>
              <a:t>– </a:t>
            </a:r>
            <a:r>
              <a:rPr lang="ru-RU" sz="1400" dirty="0"/>
              <a:t>сила, с которой лопатка воздействует на поток</a:t>
            </a:r>
          </a:p>
        </p:txBody>
      </p:sp>
      <p:sp>
        <p:nvSpPr>
          <p:cNvPr id="13" name="TextBox 12"/>
          <p:cNvSpPr txBox="1"/>
          <p:nvPr/>
        </p:nvSpPr>
        <p:spPr>
          <a:xfrm>
            <a:off x="4572000" y="3499701"/>
            <a:ext cx="4073878" cy="369332"/>
          </a:xfrm>
          <a:prstGeom prst="rect">
            <a:avLst/>
          </a:prstGeom>
          <a:noFill/>
        </p:spPr>
        <p:txBody>
          <a:bodyPr wrap="square" rtlCol="0">
            <a:spAutoFit/>
          </a:bodyPr>
          <a:lstStyle/>
          <a:p>
            <a:pPr algn="ctr"/>
            <a:r>
              <a:rPr lang="ru-RU" cap="all" dirty="0"/>
              <a:t>Второй закон Ньютона</a:t>
            </a:r>
          </a:p>
        </p:txBody>
      </p:sp>
      <mc:AlternateContent xmlns:mc="http://schemas.openxmlformats.org/markup-compatibility/2006" xmlns:a14="http://schemas.microsoft.com/office/drawing/2010/main">
        <mc:Choice Requires="a14">
          <p:sp>
            <p:nvSpPr>
              <p:cNvPr id="2" name="Прямоугольник 1"/>
              <p:cNvSpPr/>
              <p:nvPr/>
            </p:nvSpPr>
            <p:spPr>
              <a:xfrm>
                <a:off x="5545695" y="3718336"/>
                <a:ext cx="2521844"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𝑑</m:t>
                      </m:r>
                      <m:acc>
                        <m:accPr>
                          <m:chr m:val="̅"/>
                          <m:ctrlPr>
                            <a:rPr lang="ru-RU" i="1">
                              <a:latin typeface="Cambria Math" panose="02040503050406030204" pitchFamily="18" charset="0"/>
                            </a:rPr>
                          </m:ctrlPr>
                        </m:accPr>
                        <m:e>
                          <m:r>
                            <a:rPr lang="ru-RU" i="1">
                              <a:latin typeface="Cambria Math"/>
                            </a:rPr>
                            <m:t>𝑃</m:t>
                          </m:r>
                        </m:e>
                      </m:acc>
                      <m:r>
                        <a:rPr lang="ru-RU">
                          <a:latin typeface="Cambria Math"/>
                        </a:rPr>
                        <m:t>+</m:t>
                      </m:r>
                      <m:r>
                        <a:rPr lang="ru-RU" i="1">
                          <a:latin typeface="Cambria Math"/>
                        </a:rPr>
                        <m:t>𝑑</m:t>
                      </m:r>
                      <m:acc>
                        <m:accPr>
                          <m:chr m:val="̅"/>
                          <m:ctrlPr>
                            <a:rPr lang="ru-RU" i="1">
                              <a:latin typeface="Cambria Math" panose="02040503050406030204" pitchFamily="18" charset="0"/>
                            </a:rPr>
                          </m:ctrlPr>
                        </m:accPr>
                        <m:e>
                          <m:r>
                            <a:rPr lang="ru-RU" i="1">
                              <a:latin typeface="Cambria Math"/>
                            </a:rPr>
                            <m:t>𝑅</m:t>
                          </m:r>
                        </m:e>
                      </m:acc>
                      <m:r>
                        <a:rPr lang="ru-RU">
                          <a:latin typeface="Cambria Math"/>
                        </a:rPr>
                        <m:t>+</m:t>
                      </m:r>
                      <m:r>
                        <a:rPr lang="ru-RU" i="1">
                          <a:latin typeface="Cambria Math"/>
                        </a:rPr>
                        <m:t>𝑑</m:t>
                      </m:r>
                      <m:acc>
                        <m:accPr>
                          <m:chr m:val="̅"/>
                          <m:ctrlPr>
                            <a:rPr lang="ru-RU" i="1">
                              <a:latin typeface="Cambria Math" panose="02040503050406030204" pitchFamily="18" charset="0"/>
                            </a:rPr>
                          </m:ctrlPr>
                        </m:accPr>
                        <m:e>
                          <m:r>
                            <a:rPr lang="ru-RU" i="1">
                              <a:latin typeface="Cambria Math"/>
                            </a:rPr>
                            <m:t>𝑇</m:t>
                          </m:r>
                        </m:e>
                      </m:acc>
                      <m:r>
                        <a:rPr lang="ru-RU">
                          <a:latin typeface="Cambria Math"/>
                        </a:rPr>
                        <m:t>=</m:t>
                      </m:r>
                      <m:r>
                        <a:rPr lang="ru-RU" i="1">
                          <a:latin typeface="Cambria Math"/>
                        </a:rPr>
                        <m:t>𝑑𝑚</m:t>
                      </m:r>
                      <m:f>
                        <m:fPr>
                          <m:ctrlPr>
                            <a:rPr lang="ru-RU" i="1">
                              <a:latin typeface="Cambria Math" panose="02040503050406030204" pitchFamily="18" charset="0"/>
                            </a:rPr>
                          </m:ctrlPr>
                        </m:fPr>
                        <m:num>
                          <m:r>
                            <a:rPr lang="ru-RU" i="1">
                              <a:latin typeface="Cambria Math"/>
                            </a:rPr>
                            <m:t>𝑑</m:t>
                          </m:r>
                          <m:acc>
                            <m:accPr>
                              <m:chr m:val="̅"/>
                              <m:ctrlPr>
                                <a:rPr lang="ru-RU" i="1">
                                  <a:latin typeface="Cambria Math" panose="02040503050406030204" pitchFamily="18" charset="0"/>
                                </a:rPr>
                              </m:ctrlPr>
                            </m:accPr>
                            <m:e>
                              <m:r>
                                <a:rPr lang="ru-RU" i="1">
                                  <a:latin typeface="Cambria Math"/>
                                </a:rPr>
                                <m:t>𝑐</m:t>
                              </m:r>
                            </m:e>
                          </m:acc>
                        </m:num>
                        <m:den>
                          <m:r>
                            <a:rPr lang="ru-RU" i="1">
                              <a:latin typeface="Cambria Math"/>
                            </a:rPr>
                            <m:t>𝑑𝑡</m:t>
                          </m:r>
                        </m:den>
                      </m:f>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5545695" y="3718336"/>
                <a:ext cx="2521844" cy="618246"/>
              </a:xfrm>
              <a:prstGeom prst="rect">
                <a:avLst/>
              </a:prstGeom>
              <a:blipFill rotWithShape="1">
                <a:blip r:embed="rId5" cstate="print"/>
                <a:stretch>
                  <a:fillRect/>
                </a:stretch>
              </a:blipFill>
            </p:spPr>
            <p:txBody>
              <a:bodyPr/>
              <a:lstStyle/>
              <a:p>
                <a:r>
                  <a:rPr lang="ru-RU">
                    <a:noFill/>
                  </a:rPr>
                  <a:t> </a:t>
                </a:r>
              </a:p>
            </p:txBody>
          </p:sp>
        </mc:Fallback>
      </mc:AlternateContent>
      <p:sp>
        <p:nvSpPr>
          <p:cNvPr id="14" name="TextBox 13"/>
          <p:cNvSpPr txBox="1"/>
          <p:nvPr/>
        </p:nvSpPr>
        <p:spPr>
          <a:xfrm>
            <a:off x="4156973" y="4336582"/>
            <a:ext cx="4721417" cy="369332"/>
          </a:xfrm>
          <a:prstGeom prst="rect">
            <a:avLst/>
          </a:prstGeom>
          <a:noFill/>
        </p:spPr>
        <p:txBody>
          <a:bodyPr wrap="square" rtlCol="0">
            <a:spAutoFit/>
          </a:bodyPr>
          <a:lstStyle/>
          <a:p>
            <a:pPr algn="ctr"/>
            <a:r>
              <a:rPr lang="ru-RU" cap="all" dirty="0"/>
              <a:t>Второй закон Ньютона в проекции на </a:t>
            </a:r>
            <a:r>
              <a:rPr lang="en-US" cap="all" dirty="0"/>
              <a:t>OS</a:t>
            </a:r>
            <a:endParaRPr lang="ru-RU" cap="all" dirty="0"/>
          </a:p>
        </p:txBody>
      </p:sp>
      <mc:AlternateContent xmlns:mc="http://schemas.openxmlformats.org/markup-compatibility/2006" xmlns:a14="http://schemas.microsoft.com/office/drawing/2010/main">
        <mc:Choice Requires="a14">
          <p:sp>
            <p:nvSpPr>
              <p:cNvPr id="3" name="Прямоугольник 2"/>
              <p:cNvSpPr/>
              <p:nvPr/>
            </p:nvSpPr>
            <p:spPr>
              <a:xfrm>
                <a:off x="3847606" y="4698053"/>
                <a:ext cx="5296394" cy="6182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𝑑</m:t>
                      </m:r>
                      <m:sSub>
                        <m:sSubPr>
                          <m:ctrlPr>
                            <a:rPr lang="ru-RU" i="1">
                              <a:latin typeface="Cambria Math" panose="02040503050406030204" pitchFamily="18" charset="0"/>
                            </a:rPr>
                          </m:ctrlPr>
                        </m:sSubPr>
                        <m:e>
                          <m:r>
                            <a:rPr lang="ru-RU" i="1">
                              <a:latin typeface="Cambria Math"/>
                            </a:rPr>
                            <m:t>𝑅</m:t>
                          </m:r>
                        </m:e>
                        <m:sub>
                          <m:r>
                            <a:rPr lang="ru-RU" i="1">
                              <a:latin typeface="Cambria Math"/>
                            </a:rPr>
                            <m:t>𝑠</m:t>
                          </m:r>
                        </m:sub>
                      </m:sSub>
                      <m:r>
                        <a:rPr lang="ru-RU" i="1">
                          <a:latin typeface="Cambria Math"/>
                        </a:rPr>
                        <m:t>−</m:t>
                      </m:r>
                      <m:r>
                        <a:rPr lang="ru-RU" i="1">
                          <a:latin typeface="Cambria Math"/>
                        </a:rPr>
                        <m:t>𝑑𝑇</m:t>
                      </m:r>
                      <m:r>
                        <a:rPr lang="ru-RU" i="1">
                          <a:latin typeface="Cambria Math"/>
                        </a:rPr>
                        <m:t>+</m:t>
                      </m:r>
                      <m:r>
                        <a:rPr lang="ru-RU" i="1">
                          <a:latin typeface="Cambria Math"/>
                        </a:rPr>
                        <m:t>𝑝</m:t>
                      </m:r>
                      <m:r>
                        <a:rPr lang="ru-RU" i="1">
                          <a:latin typeface="Cambria Math"/>
                        </a:rPr>
                        <m:t>∙</m:t>
                      </m:r>
                      <m:r>
                        <a:rPr lang="ru-RU" i="1">
                          <a:latin typeface="Cambria Math"/>
                        </a:rPr>
                        <m:t>𝑑𝑙</m:t>
                      </m:r>
                      <m:r>
                        <a:rPr lang="ru-RU" i="1">
                          <a:latin typeface="Cambria Math"/>
                        </a:rPr>
                        <m:t>∙</m:t>
                      </m:r>
                      <m:r>
                        <a:rPr lang="ru-RU" i="1">
                          <a:latin typeface="Cambria Math"/>
                        </a:rPr>
                        <m:t>𝑑𝑛</m:t>
                      </m:r>
                      <m:r>
                        <a:rPr lang="ru-RU" i="1">
                          <a:latin typeface="Cambria Math"/>
                        </a:rPr>
                        <m:t>−(</m:t>
                      </m:r>
                      <m:r>
                        <a:rPr lang="ru-RU" i="1">
                          <a:latin typeface="Cambria Math"/>
                        </a:rPr>
                        <m:t>𝑝</m:t>
                      </m:r>
                      <m:r>
                        <a:rPr lang="ru-RU" i="1">
                          <a:latin typeface="Cambria Math"/>
                        </a:rPr>
                        <m:t>+</m:t>
                      </m:r>
                      <m:r>
                        <a:rPr lang="ru-RU" i="1">
                          <a:latin typeface="Cambria Math"/>
                        </a:rPr>
                        <m:t>𝑑𝑝</m:t>
                      </m:r>
                      <m:r>
                        <a:rPr lang="ru-RU" i="1">
                          <a:latin typeface="Cambria Math"/>
                        </a:rPr>
                        <m:t>)∙</m:t>
                      </m:r>
                      <m:r>
                        <a:rPr lang="ru-RU" i="1">
                          <a:latin typeface="Cambria Math"/>
                        </a:rPr>
                        <m:t>𝑑𝑙</m:t>
                      </m:r>
                      <m:r>
                        <a:rPr lang="ru-RU" i="1">
                          <a:latin typeface="Cambria Math"/>
                        </a:rPr>
                        <m:t>∙</m:t>
                      </m:r>
                      <m:r>
                        <a:rPr lang="ru-RU" i="1">
                          <a:latin typeface="Cambria Math"/>
                        </a:rPr>
                        <m:t>𝑑𝑛</m:t>
                      </m:r>
                      <m:r>
                        <a:rPr lang="ru-RU" i="1">
                          <a:latin typeface="Cambria Math"/>
                        </a:rPr>
                        <m:t>=</m:t>
                      </m:r>
                      <m:r>
                        <a:rPr lang="ru-RU" i="1">
                          <a:latin typeface="Cambria Math"/>
                        </a:rPr>
                        <m:t>𝑑𝑚</m:t>
                      </m:r>
                      <m:f>
                        <m:fPr>
                          <m:ctrlPr>
                            <a:rPr lang="ru-RU" i="1">
                              <a:latin typeface="Cambria Math" panose="02040503050406030204" pitchFamily="18" charset="0"/>
                            </a:rPr>
                          </m:ctrlPr>
                        </m:fPr>
                        <m:num>
                          <m:r>
                            <a:rPr lang="ru-RU" i="1">
                              <a:latin typeface="Cambria Math"/>
                            </a:rPr>
                            <m:t>𝑑</m:t>
                          </m:r>
                          <m:r>
                            <a:rPr lang="ru-RU" i="1">
                              <a:latin typeface="Cambria Math"/>
                            </a:rPr>
                            <m:t>с</m:t>
                          </m:r>
                        </m:num>
                        <m:den>
                          <m:r>
                            <a:rPr lang="ru-RU" i="1">
                              <a:latin typeface="Cambria Math"/>
                            </a:rPr>
                            <m:t>𝑑𝑡</m:t>
                          </m:r>
                        </m:den>
                      </m:f>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847606" y="4698053"/>
                <a:ext cx="5296394" cy="618246"/>
              </a:xfrm>
              <a:prstGeom prst="rect">
                <a:avLst/>
              </a:prstGeom>
              <a:blipFill rotWithShape="1">
                <a:blip r:embed="rId6"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Прямоугольник 14"/>
              <p:cNvSpPr/>
              <p:nvPr/>
            </p:nvSpPr>
            <p:spPr>
              <a:xfrm>
                <a:off x="4358964" y="5471506"/>
                <a:ext cx="4177682" cy="665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r>
                            <a:rPr lang="ru-RU" i="1">
                              <a:latin typeface="Cambria Math"/>
                            </a:rPr>
                            <m:t>𝑑</m:t>
                          </m:r>
                          <m:sSub>
                            <m:sSubPr>
                              <m:ctrlPr>
                                <a:rPr lang="ru-RU" i="1">
                                  <a:latin typeface="Cambria Math" panose="02040503050406030204" pitchFamily="18" charset="0"/>
                                </a:rPr>
                              </m:ctrlPr>
                            </m:sSubPr>
                            <m:e>
                              <m:r>
                                <a:rPr lang="ru-RU" i="1">
                                  <a:latin typeface="Cambria Math"/>
                                </a:rPr>
                                <m:t>𝑅</m:t>
                              </m:r>
                            </m:e>
                            <m:sub>
                              <m:r>
                                <a:rPr lang="ru-RU" i="1">
                                  <a:latin typeface="Cambria Math"/>
                                </a:rPr>
                                <m:t>𝑠</m:t>
                              </m:r>
                            </m:sub>
                          </m:sSub>
                          <m:r>
                            <a:rPr lang="ru-RU" i="1">
                              <a:latin typeface="Cambria Math"/>
                            </a:rPr>
                            <m:t>𝑑𝑠</m:t>
                          </m:r>
                        </m:num>
                        <m:den>
                          <m:r>
                            <a:rPr lang="ru-RU" i="1">
                              <a:latin typeface="Cambria Math"/>
                            </a:rPr>
                            <m:t>𝑑𝑚</m:t>
                          </m:r>
                        </m:den>
                      </m:f>
                      <m:r>
                        <a:rPr lang="ru-RU" i="1">
                          <a:latin typeface="Cambria Math"/>
                        </a:rPr>
                        <m:t>−</m:t>
                      </m:r>
                      <m:f>
                        <m:fPr>
                          <m:ctrlPr>
                            <a:rPr lang="ru-RU" i="1">
                              <a:latin typeface="Cambria Math" panose="02040503050406030204" pitchFamily="18" charset="0"/>
                            </a:rPr>
                          </m:ctrlPr>
                        </m:fPr>
                        <m:num>
                          <m:r>
                            <a:rPr lang="ru-RU" i="1">
                              <a:latin typeface="Cambria Math"/>
                            </a:rPr>
                            <m:t>𝑑𝑇𝑑𝑠</m:t>
                          </m:r>
                        </m:num>
                        <m:den>
                          <m:r>
                            <a:rPr lang="ru-RU" i="1">
                              <a:latin typeface="Cambria Math"/>
                            </a:rPr>
                            <m:t>𝑑𝑚</m:t>
                          </m:r>
                        </m:den>
                      </m:f>
                      <m:r>
                        <a:rPr lang="ru-RU" i="1">
                          <a:latin typeface="Cambria Math"/>
                        </a:rPr>
                        <m:t>+</m:t>
                      </m:r>
                      <m:f>
                        <m:fPr>
                          <m:ctrlPr>
                            <a:rPr lang="ru-RU" i="1">
                              <a:latin typeface="Cambria Math" panose="02040503050406030204" pitchFamily="18" charset="0"/>
                            </a:rPr>
                          </m:ctrlPr>
                        </m:fPr>
                        <m:num>
                          <m:r>
                            <a:rPr lang="ru-RU" i="1">
                              <a:latin typeface="Cambria Math"/>
                            </a:rPr>
                            <m:t>𝑑𝑝</m:t>
                          </m:r>
                          <m:r>
                            <a:rPr lang="ru-RU" i="1">
                              <a:latin typeface="Cambria Math"/>
                            </a:rPr>
                            <m:t>∙</m:t>
                          </m:r>
                          <m:r>
                            <a:rPr lang="ru-RU" i="1" strike="sngStrike">
                              <a:latin typeface="Cambria Math"/>
                            </a:rPr>
                            <m:t>𝑑𝑙</m:t>
                          </m:r>
                          <m:r>
                            <a:rPr lang="ru-RU" i="1" strike="sngStrike">
                              <a:latin typeface="Cambria Math"/>
                            </a:rPr>
                            <m:t>∙</m:t>
                          </m:r>
                          <m:r>
                            <a:rPr lang="ru-RU" i="1" strike="sngStrike">
                              <a:latin typeface="Cambria Math"/>
                            </a:rPr>
                            <m:t>𝑑𝑛</m:t>
                          </m:r>
                          <m:r>
                            <a:rPr lang="ru-RU" i="1" strike="sngStrike">
                              <a:latin typeface="Cambria Math"/>
                            </a:rPr>
                            <m:t>∙</m:t>
                          </m:r>
                          <m:r>
                            <a:rPr lang="ru-RU" i="1" strike="sngStrike">
                              <a:latin typeface="Cambria Math"/>
                            </a:rPr>
                            <m:t>𝑑𝑠</m:t>
                          </m:r>
                        </m:num>
                        <m:den>
                          <m:r>
                            <a:rPr lang="ru-RU" i="1">
                              <a:latin typeface="Cambria Math"/>
                            </a:rPr>
                            <m:t>𝜌</m:t>
                          </m:r>
                          <m:r>
                            <a:rPr lang="ru-RU" i="1">
                              <a:latin typeface="Cambria Math"/>
                            </a:rPr>
                            <m:t>∙</m:t>
                          </m:r>
                          <m:r>
                            <a:rPr lang="ru-RU" i="1" strike="sngStrike">
                              <a:latin typeface="Cambria Math"/>
                            </a:rPr>
                            <m:t>𝑑𝑠</m:t>
                          </m:r>
                          <m:r>
                            <a:rPr lang="ru-RU" i="1" strike="sngStrike">
                              <a:latin typeface="Cambria Math"/>
                            </a:rPr>
                            <m:t>∙</m:t>
                          </m:r>
                          <m:r>
                            <a:rPr lang="ru-RU" i="1" strike="sngStrike">
                              <a:latin typeface="Cambria Math"/>
                            </a:rPr>
                            <m:t>𝑑𝑛</m:t>
                          </m:r>
                          <m:r>
                            <a:rPr lang="ru-RU" i="1" strike="sngStrike">
                              <a:latin typeface="Cambria Math"/>
                            </a:rPr>
                            <m:t>∙</m:t>
                          </m:r>
                          <m:r>
                            <a:rPr lang="ru-RU" i="1" strike="sngStrike">
                              <a:latin typeface="Cambria Math"/>
                            </a:rPr>
                            <m:t>𝑑𝑙</m:t>
                          </m:r>
                        </m:den>
                      </m:f>
                      <m:r>
                        <a:rPr lang="ru-RU" i="1">
                          <a:latin typeface="Cambria Math"/>
                        </a:rPr>
                        <m:t>=</m:t>
                      </m:r>
                      <m:f>
                        <m:fPr>
                          <m:ctrlPr>
                            <a:rPr lang="ru-RU" i="1">
                              <a:latin typeface="Cambria Math" panose="02040503050406030204" pitchFamily="18" charset="0"/>
                            </a:rPr>
                          </m:ctrlPr>
                        </m:fPr>
                        <m:num>
                          <m:r>
                            <a:rPr lang="ru-RU" i="1">
                              <a:latin typeface="Cambria Math"/>
                            </a:rPr>
                            <m:t>𝑑𝑠</m:t>
                          </m:r>
                        </m:num>
                        <m:den>
                          <m:r>
                            <a:rPr lang="ru-RU" i="1">
                              <a:latin typeface="Cambria Math"/>
                            </a:rPr>
                            <m:t>𝑑𝑡</m:t>
                          </m:r>
                        </m:den>
                      </m:f>
                      <m:r>
                        <a:rPr lang="ru-RU" i="1">
                          <a:latin typeface="Cambria Math"/>
                        </a:rPr>
                        <m:t>𝑑</m:t>
                      </m:r>
                      <m:r>
                        <a:rPr lang="ru-RU" i="1">
                          <a:latin typeface="Cambria Math"/>
                        </a:rPr>
                        <m:t>с</m:t>
                      </m:r>
                    </m:oMath>
                  </m:oMathPara>
                </a14:m>
                <a:endParaRPr lang="ru-RU" dirty="0"/>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4358964" y="5471506"/>
                <a:ext cx="4177682" cy="665118"/>
              </a:xfrm>
              <a:prstGeom prst="rect">
                <a:avLst/>
              </a:prstGeom>
              <a:blipFill rotWithShape="1">
                <a:blip r:embed="rId7" cstate="print"/>
                <a:stretch>
                  <a:fillRect/>
                </a:stretch>
              </a:blipFill>
            </p:spPr>
            <p:txBody>
              <a:bodyPr/>
              <a:lstStyle/>
              <a:p>
                <a:r>
                  <a:rPr lang="ru-RU">
                    <a:noFill/>
                  </a:rPr>
                  <a:t> </a:t>
                </a:r>
              </a:p>
            </p:txBody>
          </p:sp>
        </mc:Fallback>
      </mc:AlternateContent>
      <p:sp>
        <p:nvSpPr>
          <p:cNvPr id="16" name="Прямоугольник 15"/>
          <p:cNvSpPr/>
          <p:nvPr/>
        </p:nvSpPr>
        <p:spPr>
          <a:xfrm>
            <a:off x="2054431" y="5255482"/>
            <a:ext cx="201330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all" dirty="0">
                <a:solidFill>
                  <a:srgbClr val="FF0000"/>
                </a:solidFill>
              </a:rPr>
              <a:t>Умножается на </a:t>
            </a:r>
            <a:r>
              <a:rPr lang="en-US" sz="1400" b="1" dirty="0">
                <a:solidFill>
                  <a:srgbClr val="FF0000"/>
                </a:solidFill>
              </a:rPr>
              <a:t>ds</a:t>
            </a:r>
            <a:r>
              <a:rPr lang="en-US" sz="1400" b="1" cap="all" dirty="0">
                <a:solidFill>
                  <a:srgbClr val="FF0000"/>
                </a:solidFill>
              </a:rPr>
              <a:t> </a:t>
            </a:r>
            <a:r>
              <a:rPr lang="ru-RU" sz="1400" b="1" cap="all" dirty="0">
                <a:solidFill>
                  <a:srgbClr val="FF0000"/>
                </a:solidFill>
              </a:rPr>
              <a:t>и  делится на </a:t>
            </a:r>
            <a:r>
              <a:rPr lang="en-US" sz="1400" b="1" dirty="0" err="1">
                <a:solidFill>
                  <a:srgbClr val="FF0000"/>
                </a:solidFill>
              </a:rPr>
              <a:t>dm</a:t>
            </a:r>
            <a:endParaRPr lang="ru-RU" sz="1400" b="1" i="1" dirty="0">
              <a:solidFill>
                <a:srgbClr val="FF0000"/>
              </a:solidFill>
            </a:endParaRPr>
          </a:p>
        </p:txBody>
      </p:sp>
      <p:cxnSp>
        <p:nvCxnSpPr>
          <p:cNvPr id="18" name="Прямая со стрелкой 17"/>
          <p:cNvCxnSpPr/>
          <p:nvPr/>
        </p:nvCxnSpPr>
        <p:spPr>
          <a:xfrm flipV="1">
            <a:off x="3939464" y="5255482"/>
            <a:ext cx="419500"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65645" y="1549711"/>
            <a:ext cx="2400916"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Прямоугольник 18">
            <a:extLst>
              <a:ext uri="{FF2B5EF4-FFF2-40B4-BE49-F238E27FC236}">
                <a16:creationId xmlns:a16="http://schemas.microsoft.com/office/drawing/2014/main" id="{9673CA2E-7194-49C9-BF6D-65A8929BC2E9}"/>
              </a:ext>
            </a:extLst>
          </p:cNvPr>
          <p:cNvSpPr/>
          <p:nvPr/>
        </p:nvSpPr>
        <p:spPr>
          <a:xfrm>
            <a:off x="3642095" y="1062275"/>
            <a:ext cx="2400916" cy="523220"/>
          </a:xfrm>
          <a:prstGeom prst="rect">
            <a:avLst/>
          </a:prstGeom>
        </p:spPr>
        <p:txBody>
          <a:bodyPr wrap="square">
            <a:spAutoFit/>
          </a:bodyPr>
          <a:lstStyle/>
          <a:p>
            <a:pPr algn="ctr"/>
            <a:r>
              <a:rPr lang="ru-RU" sz="1400" cap="small" dirty="0"/>
              <a:t>Силы, действующие на выделенный объем </a:t>
            </a:r>
          </a:p>
        </p:txBody>
      </p:sp>
    </p:spTree>
    <p:extLst>
      <p:ext uri="{BB962C8B-B14F-4D97-AF65-F5344CB8AC3E}">
        <p14:creationId xmlns:p14="http://schemas.microsoft.com/office/powerpoint/2010/main" val="329037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1" grpId="0"/>
      <p:bldP spid="13" grpId="0"/>
      <p:bldP spid="2" grpId="0"/>
      <p:bldP spid="14" grpId="0"/>
      <p:bldP spid="3" grpId="0"/>
      <p:bldP spid="15" grpId="0"/>
      <p:bldP spid="16"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Изображение выглядит как человек, одежда, стена, стоит&#10;&#10;Описание создано автоматически">
            <a:extLst>
              <a:ext uri="{FF2B5EF4-FFF2-40B4-BE49-F238E27FC236}">
                <a16:creationId xmlns:a16="http://schemas.microsoft.com/office/drawing/2014/main" id="{E4DBDC82-7917-436C-84D4-62B35A0ED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103" y="792682"/>
            <a:ext cx="1618705" cy="1080000"/>
          </a:xfrm>
          <a:prstGeom prst="ellipse">
            <a:avLst/>
          </a:prstGeom>
          <a:ln>
            <a:noFill/>
          </a:ln>
          <a:effectLst>
            <a:softEdge rad="112500"/>
          </a:effectLst>
        </p:spPr>
      </p:pic>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энергии в механической форме в абсолютном движении (уравнение Бернулли)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17</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2" name="Прямоугольник 1"/>
              <p:cNvSpPr/>
              <p:nvPr/>
            </p:nvSpPr>
            <p:spPr>
              <a:xfrm>
                <a:off x="2276895" y="809456"/>
                <a:ext cx="4572000" cy="72737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r>
                            <a:rPr lang="ru-RU" i="1">
                              <a:latin typeface="Cambria Math"/>
                            </a:rPr>
                            <m:t>𝑑</m:t>
                          </m:r>
                          <m:sSub>
                            <m:sSubPr>
                              <m:ctrlPr>
                                <a:rPr lang="ru-RU" i="1">
                                  <a:latin typeface="Cambria Math" panose="02040503050406030204" pitchFamily="18" charset="0"/>
                                </a:rPr>
                              </m:ctrlPr>
                            </m:sSubPr>
                            <m:e>
                              <m:r>
                                <a:rPr lang="ru-RU" i="1">
                                  <a:latin typeface="Cambria Math"/>
                                </a:rPr>
                                <m:t>𝑅</m:t>
                              </m:r>
                            </m:e>
                            <m:sub>
                              <m:r>
                                <a:rPr lang="ru-RU" i="1">
                                  <a:latin typeface="Cambria Math"/>
                                </a:rPr>
                                <m:t>𝑠</m:t>
                              </m:r>
                            </m:sub>
                          </m:sSub>
                          <m:r>
                            <a:rPr lang="ru-RU" i="1">
                              <a:latin typeface="Cambria Math"/>
                            </a:rPr>
                            <m:t>𝑑𝑠</m:t>
                          </m:r>
                        </m:num>
                        <m:den>
                          <m:r>
                            <a:rPr lang="ru-RU" i="1">
                              <a:latin typeface="Cambria Math"/>
                            </a:rPr>
                            <m:t>𝑑𝑚</m:t>
                          </m:r>
                        </m:den>
                      </m:f>
                      <m:r>
                        <a:rPr lang="ru-RU" i="1">
                          <a:latin typeface="Cambria Math"/>
                        </a:rPr>
                        <m:t>−</m:t>
                      </m:r>
                      <m:f>
                        <m:fPr>
                          <m:ctrlPr>
                            <a:rPr lang="ru-RU" i="1">
                              <a:latin typeface="Cambria Math" panose="02040503050406030204" pitchFamily="18" charset="0"/>
                            </a:rPr>
                          </m:ctrlPr>
                        </m:fPr>
                        <m:num>
                          <m:r>
                            <a:rPr lang="ru-RU" i="1">
                              <a:latin typeface="Cambria Math"/>
                            </a:rPr>
                            <m:t>𝑑𝑇𝑑𝑠</m:t>
                          </m:r>
                        </m:num>
                        <m:den>
                          <m:r>
                            <a:rPr lang="ru-RU" i="1">
                              <a:latin typeface="Cambria Math"/>
                            </a:rPr>
                            <m:t>𝑑𝑚</m:t>
                          </m:r>
                        </m:den>
                      </m:f>
                      <m:r>
                        <a:rPr lang="ru-RU" i="1">
                          <a:latin typeface="Cambria Math"/>
                        </a:rPr>
                        <m:t>+</m:t>
                      </m:r>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r>
                        <a:rPr lang="ru-RU" i="1">
                          <a:latin typeface="Cambria Math"/>
                        </a:rPr>
                        <m:t>=</m:t>
                      </m:r>
                      <m:r>
                        <a:rPr lang="ru-RU" i="1">
                          <a:latin typeface="Cambria Math"/>
                        </a:rPr>
                        <m:t>𝑑</m:t>
                      </m:r>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a:rPr>
                                    <m:t>с</m:t>
                                  </m:r>
                                </m:e>
                                <m:sup>
                                  <m:r>
                                    <a:rPr lang="ru-RU" i="1">
                                      <a:latin typeface="Cambria Math"/>
                                    </a:rPr>
                                    <m:t>2</m:t>
                                  </m:r>
                                </m:sup>
                              </m:sSup>
                            </m:num>
                            <m:den>
                              <m:r>
                                <a:rPr lang="ru-RU" i="1">
                                  <a:latin typeface="Cambria Math"/>
                                </a:rPr>
                                <m:t>2</m:t>
                              </m:r>
                            </m:den>
                          </m:f>
                        </m:e>
                      </m:d>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2276895" y="809456"/>
                <a:ext cx="4572000" cy="727379"/>
              </a:xfrm>
              <a:prstGeom prst="rect">
                <a:avLst/>
              </a:prstGeom>
              <a:blipFill rotWithShape="1">
                <a:blip r:embed="rId4" cstate="print"/>
                <a:stretch>
                  <a:fillRect/>
                </a:stretch>
              </a:blipFill>
            </p:spPr>
            <p:txBody>
              <a:bodyPr/>
              <a:lstStyle/>
              <a:p>
                <a:r>
                  <a:rPr lang="ru-RU">
                    <a:noFill/>
                  </a:rPr>
                  <a:t> </a:t>
                </a:r>
              </a:p>
            </p:txBody>
          </p:sp>
        </mc:Fallback>
      </mc:AlternateContent>
      <p:sp>
        <p:nvSpPr>
          <p:cNvPr id="5" name="Прямоугольник 4"/>
          <p:cNvSpPr/>
          <p:nvPr/>
        </p:nvSpPr>
        <p:spPr>
          <a:xfrm>
            <a:off x="0" y="1716579"/>
            <a:ext cx="245819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small" dirty="0">
                <a:solidFill>
                  <a:schemeClr val="tx1"/>
                </a:solidFill>
              </a:rPr>
              <a:t>Удельная механическая работа подведенная от лопатки</a:t>
            </a:r>
            <a:endParaRPr lang="ru-RU" sz="1400" b="1" i="1" cap="small" dirty="0">
              <a:solidFill>
                <a:schemeClr val="tx1"/>
              </a:solidFill>
            </a:endParaRPr>
          </a:p>
        </p:txBody>
      </p:sp>
      <p:sp>
        <p:nvSpPr>
          <p:cNvPr id="6" name="Прямоугольник 5"/>
          <p:cNvSpPr/>
          <p:nvPr/>
        </p:nvSpPr>
        <p:spPr>
          <a:xfrm>
            <a:off x="2458192" y="1716579"/>
            <a:ext cx="245819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small" dirty="0">
                <a:solidFill>
                  <a:schemeClr val="tx1"/>
                </a:solidFill>
              </a:rPr>
              <a:t>Удельная работа, затраченная на преодоление потерь</a:t>
            </a:r>
            <a:endParaRPr lang="ru-RU" sz="1400" b="1" i="1" cap="small" dirty="0">
              <a:solidFill>
                <a:schemeClr val="tx1"/>
              </a:solidFill>
            </a:endParaRPr>
          </a:p>
        </p:txBody>
      </p:sp>
      <p:sp>
        <p:nvSpPr>
          <p:cNvPr id="9" name="Прямоугольник 8"/>
          <p:cNvSpPr/>
          <p:nvPr/>
        </p:nvSpPr>
        <p:spPr>
          <a:xfrm>
            <a:off x="4776651" y="1716579"/>
            <a:ext cx="245819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small" dirty="0">
                <a:solidFill>
                  <a:schemeClr val="tx1"/>
                </a:solidFill>
              </a:rPr>
              <a:t>Работа по изменению давления </a:t>
            </a:r>
            <a:endParaRPr lang="ru-RU" sz="1400" b="1" i="1" cap="small" dirty="0">
              <a:solidFill>
                <a:schemeClr val="tx1"/>
              </a:solidFill>
            </a:endParaRPr>
          </a:p>
        </p:txBody>
      </p:sp>
      <p:sp>
        <p:nvSpPr>
          <p:cNvPr id="10" name="Прямоугольник 9"/>
          <p:cNvSpPr/>
          <p:nvPr/>
        </p:nvSpPr>
        <p:spPr>
          <a:xfrm>
            <a:off x="6685808" y="1716579"/>
            <a:ext cx="245819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small" dirty="0">
                <a:solidFill>
                  <a:schemeClr val="tx1"/>
                </a:solidFill>
              </a:rPr>
              <a:t>Изменение </a:t>
            </a:r>
          </a:p>
          <a:p>
            <a:pPr algn="ctr"/>
            <a:r>
              <a:rPr lang="ru-RU" sz="1400" b="1" cap="small" dirty="0">
                <a:solidFill>
                  <a:schemeClr val="tx1"/>
                </a:solidFill>
              </a:rPr>
              <a:t>кинетической энергии</a:t>
            </a:r>
            <a:endParaRPr lang="ru-RU" sz="1400" b="1" i="1" cap="small" dirty="0">
              <a:solidFill>
                <a:schemeClr val="tx1"/>
              </a:solidFill>
            </a:endParaRPr>
          </a:p>
        </p:txBody>
      </p:sp>
      <p:cxnSp>
        <p:nvCxnSpPr>
          <p:cNvPr id="4" name="Прямая со стрелкой 3"/>
          <p:cNvCxnSpPr/>
          <p:nvPr/>
        </p:nvCxnSpPr>
        <p:spPr>
          <a:xfrm flipV="1">
            <a:off x="1852551" y="1173145"/>
            <a:ext cx="1140031" cy="3636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3014913" y="809455"/>
            <a:ext cx="832691" cy="727379"/>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3978233" y="809364"/>
            <a:ext cx="599704" cy="727379"/>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4680295" y="809456"/>
            <a:ext cx="532974" cy="727379"/>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5332729" y="809456"/>
            <a:ext cx="832691" cy="727379"/>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 стрелкой 15"/>
          <p:cNvCxnSpPr>
            <a:endCxn id="14" idx="6"/>
          </p:cNvCxnSpPr>
          <p:nvPr/>
        </p:nvCxnSpPr>
        <p:spPr>
          <a:xfrm flipH="1" flipV="1">
            <a:off x="6165420" y="1173146"/>
            <a:ext cx="1304159" cy="5434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9" idx="0"/>
          </p:cNvCxnSpPr>
          <p:nvPr/>
        </p:nvCxnSpPr>
        <p:spPr>
          <a:xfrm flipH="1" flipV="1">
            <a:off x="5213268" y="1444862"/>
            <a:ext cx="792479" cy="2717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3847604" y="1444862"/>
            <a:ext cx="261258" cy="2717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Прямоугольник 20"/>
              <p:cNvSpPr/>
              <p:nvPr/>
            </p:nvSpPr>
            <p:spPr>
              <a:xfrm>
                <a:off x="3118008" y="2343513"/>
                <a:ext cx="3124573" cy="725327"/>
              </a:xfrm>
              <a:prstGeom prst="rect">
                <a:avLst/>
              </a:prstGeom>
              <a:ln w="254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ru-RU" i="1">
                              <a:latin typeface="Cambria Math"/>
                            </a:rPr>
                            <m:t>м</m:t>
                          </m:r>
                        </m:sub>
                      </m:sSub>
                      <m:r>
                        <a:rPr lang="ru-RU" i="1">
                          <a:latin typeface="Cambria Math"/>
                        </a:rPr>
                        <m:t>=</m:t>
                      </m:r>
                      <m:nary>
                        <m:naryPr>
                          <m:limLoc m:val="subSup"/>
                          <m:ctrlPr>
                            <a:rPr lang="ru-RU" i="1">
                              <a:latin typeface="Cambria Math" panose="02040503050406030204" pitchFamily="18" charset="0"/>
                            </a:rPr>
                          </m:ctrlPr>
                        </m:naryPr>
                        <m:sub>
                          <m:r>
                            <a:rPr lang="ru-RU" i="1">
                              <a:latin typeface="Cambria Math"/>
                            </a:rPr>
                            <m:t>1</m:t>
                          </m:r>
                        </m:sub>
                        <m:sup>
                          <m:r>
                            <a:rPr lang="ru-RU" i="1">
                              <a:latin typeface="Cambria Math"/>
                            </a:rPr>
                            <m:t>2</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с</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с</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r>
                            <a:rPr lang="en-US" i="1">
                              <a:latin typeface="Cambria Math"/>
                            </a:rPr>
                            <m:t>1−2</m:t>
                          </m:r>
                        </m:sub>
                      </m:sSub>
                    </m:oMath>
                  </m:oMathPara>
                </a14:m>
                <a:endParaRPr lang="ru-RU" dirty="0"/>
              </a:p>
            </p:txBody>
          </p:sp>
        </mc:Choice>
        <mc:Fallback xmlns="">
          <p:sp>
            <p:nvSpPr>
              <p:cNvPr id="21" name="Прямоугольник 20"/>
              <p:cNvSpPr>
                <a:spLocks noRot="1" noChangeAspect="1" noMove="1" noResize="1" noEditPoints="1" noAdjustHandles="1" noChangeArrowheads="1" noChangeShapeType="1" noTextEdit="1"/>
              </p:cNvSpPr>
              <p:nvPr/>
            </p:nvSpPr>
            <p:spPr>
              <a:xfrm>
                <a:off x="3118008" y="2343513"/>
                <a:ext cx="3124573" cy="725327"/>
              </a:xfrm>
              <a:prstGeom prst="rect">
                <a:avLst/>
              </a:prstGeom>
              <a:blipFill rotWithShape="1">
                <a:blip r:embed="rId5" cstate="print"/>
                <a:stretch>
                  <a:fillRect/>
                </a:stretch>
              </a:blipFill>
              <a:ln w="25400">
                <a:solidFill>
                  <a:schemeClr val="tx1"/>
                </a:solidFill>
              </a:ln>
            </p:spPr>
            <p:txBody>
              <a:bodyPr/>
              <a:lstStyle/>
              <a:p>
                <a:r>
                  <a:rPr lang="ru-RU">
                    <a:noFill/>
                  </a:rPr>
                  <a:t> </a:t>
                </a:r>
              </a:p>
            </p:txBody>
          </p:sp>
        </mc:Fallback>
      </mc:AlternateContent>
      <p:sp>
        <p:nvSpPr>
          <p:cNvPr id="22" name="TextBox 21"/>
          <p:cNvSpPr txBox="1"/>
          <p:nvPr/>
        </p:nvSpPr>
        <p:spPr>
          <a:xfrm>
            <a:off x="261256" y="3068840"/>
            <a:ext cx="8633361" cy="646331"/>
          </a:xfrm>
          <a:prstGeom prst="rect">
            <a:avLst/>
          </a:prstGeom>
          <a:noFill/>
        </p:spPr>
        <p:txBody>
          <a:bodyPr wrap="square" rtlCol="0">
            <a:spAutoFit/>
          </a:bodyPr>
          <a:lstStyle/>
          <a:p>
            <a:pPr algn="ctr"/>
            <a:r>
              <a:rPr lang="ru-RU" cap="all" dirty="0"/>
              <a:t>Уравнение энергии в механической форме в абсолютном движении (Уравнение Бернулли)</a:t>
            </a:r>
          </a:p>
        </p:txBody>
      </p:sp>
      <p:sp>
        <p:nvSpPr>
          <p:cNvPr id="23" name="TextBox 22"/>
          <p:cNvSpPr txBox="1"/>
          <p:nvPr/>
        </p:nvSpPr>
        <p:spPr>
          <a:xfrm>
            <a:off x="261255" y="3722510"/>
            <a:ext cx="4301639" cy="369332"/>
          </a:xfrm>
          <a:prstGeom prst="rect">
            <a:avLst/>
          </a:prstGeom>
          <a:noFill/>
        </p:spPr>
        <p:txBody>
          <a:bodyPr wrap="square" rtlCol="0">
            <a:spAutoFit/>
          </a:bodyPr>
          <a:lstStyle/>
          <a:p>
            <a:pPr algn="ctr"/>
            <a:r>
              <a:rPr lang="ru-RU" cap="all" dirty="0"/>
              <a:t>Следствие №1 – для компрессора</a:t>
            </a:r>
          </a:p>
        </p:txBody>
      </p:sp>
      <p:sp>
        <p:nvSpPr>
          <p:cNvPr id="27" name="TextBox 26"/>
          <p:cNvSpPr txBox="1">
            <a:spLocks noChangeAspect="1"/>
          </p:cNvSpPr>
          <p:nvPr/>
        </p:nvSpPr>
        <p:spPr>
          <a:xfrm>
            <a:off x="441512" y="4083743"/>
            <a:ext cx="4238782" cy="2644250"/>
          </a:xfrm>
          <a:prstGeom prst="rect">
            <a:avLst/>
          </a:prstGeom>
          <a:noFill/>
        </p:spPr>
        <p:txBody>
          <a:bodyPr wrap="square" rtlCol="0">
            <a:spAutoFit/>
          </a:bodyPr>
          <a:lstStyle/>
          <a:p>
            <a:pPr>
              <a:lnSpc>
                <a:spcPct val="150000"/>
              </a:lnSpc>
            </a:pPr>
            <a:r>
              <a:rPr lang="ru-RU" sz="1400" dirty="0"/>
              <a:t>Рабочий процесс компрессора состоит из 2х взаимосвязанных и одновременно протекающих процессов:</a:t>
            </a:r>
          </a:p>
          <a:p>
            <a:pPr marL="342900" indent="-342900">
              <a:lnSpc>
                <a:spcPct val="150000"/>
              </a:lnSpc>
              <a:buFont typeface="+mj-lt"/>
              <a:buAutoNum type="arabicPeriod"/>
            </a:pPr>
            <a:r>
              <a:rPr lang="ru-RU" sz="1400" dirty="0"/>
              <a:t>Изменения кинетической энергии за счет подвода работы</a:t>
            </a:r>
          </a:p>
          <a:p>
            <a:pPr marL="342900" indent="-342900">
              <a:lnSpc>
                <a:spcPct val="150000"/>
              </a:lnSpc>
              <a:buFont typeface="+mj-lt"/>
              <a:buAutoNum type="arabicPeriod"/>
            </a:pPr>
            <a:r>
              <a:rPr lang="ru-RU" sz="1400" dirty="0"/>
              <a:t>Преобразования кинетической энергии в потенциальную</a:t>
            </a:r>
          </a:p>
          <a:p>
            <a:pPr>
              <a:lnSpc>
                <a:spcPct val="150000"/>
              </a:lnSpc>
            </a:pPr>
            <a:r>
              <a:rPr lang="ru-RU" sz="1400" dirty="0"/>
              <a:t> </a:t>
            </a:r>
          </a:p>
        </p:txBody>
      </p:sp>
      <p:sp>
        <p:nvSpPr>
          <p:cNvPr id="29" name="TextBox 28">
            <a:extLst>
              <a:ext uri="{FF2B5EF4-FFF2-40B4-BE49-F238E27FC236}">
                <a16:creationId xmlns:a16="http://schemas.microsoft.com/office/drawing/2014/main" id="{1EB718AF-78D5-4BA8-B275-D3F570873281}"/>
              </a:ext>
            </a:extLst>
          </p:cNvPr>
          <p:cNvSpPr txBox="1"/>
          <p:nvPr/>
        </p:nvSpPr>
        <p:spPr>
          <a:xfrm>
            <a:off x="4453753" y="3723198"/>
            <a:ext cx="4301639" cy="369332"/>
          </a:xfrm>
          <a:prstGeom prst="rect">
            <a:avLst/>
          </a:prstGeom>
          <a:noFill/>
        </p:spPr>
        <p:txBody>
          <a:bodyPr wrap="square" rtlCol="0">
            <a:spAutoFit/>
          </a:bodyPr>
          <a:lstStyle/>
          <a:p>
            <a:pPr algn="ctr"/>
            <a:r>
              <a:rPr lang="ru-RU" cap="all" dirty="0"/>
              <a:t>Следствие №2 – для Турбины</a:t>
            </a:r>
          </a:p>
        </p:txBody>
      </p:sp>
      <p:sp>
        <p:nvSpPr>
          <p:cNvPr id="30" name="TextBox 29">
            <a:extLst>
              <a:ext uri="{FF2B5EF4-FFF2-40B4-BE49-F238E27FC236}">
                <a16:creationId xmlns:a16="http://schemas.microsoft.com/office/drawing/2014/main" id="{AE68AC39-FB9E-4877-9742-7DE94C260C7A}"/>
              </a:ext>
            </a:extLst>
          </p:cNvPr>
          <p:cNvSpPr txBox="1">
            <a:spLocks noChangeAspect="1"/>
          </p:cNvSpPr>
          <p:nvPr/>
        </p:nvSpPr>
        <p:spPr>
          <a:xfrm>
            <a:off x="4634010" y="4084431"/>
            <a:ext cx="4238782" cy="2644250"/>
          </a:xfrm>
          <a:prstGeom prst="rect">
            <a:avLst/>
          </a:prstGeom>
          <a:noFill/>
        </p:spPr>
        <p:txBody>
          <a:bodyPr wrap="square" rtlCol="0">
            <a:spAutoFit/>
          </a:bodyPr>
          <a:lstStyle/>
          <a:p>
            <a:pPr>
              <a:lnSpc>
                <a:spcPct val="150000"/>
              </a:lnSpc>
            </a:pPr>
            <a:r>
              <a:rPr lang="ru-RU" sz="1400" dirty="0"/>
              <a:t>Рабочий процесс турбины состоит из 2х взаимосвязанных и одновременно протекающих процессов:</a:t>
            </a:r>
          </a:p>
          <a:p>
            <a:pPr marL="342900" indent="-342900">
              <a:lnSpc>
                <a:spcPct val="150000"/>
              </a:lnSpc>
              <a:buFont typeface="+mj-lt"/>
              <a:buAutoNum type="arabicPeriod"/>
            </a:pPr>
            <a:r>
              <a:rPr lang="ru-RU" sz="1400" dirty="0"/>
              <a:t>Преобразования потенциальной энергии в кинетическую</a:t>
            </a:r>
          </a:p>
          <a:p>
            <a:pPr marL="342900" indent="-342900">
              <a:lnSpc>
                <a:spcPct val="150000"/>
              </a:lnSpc>
              <a:buFont typeface="+mj-lt"/>
              <a:buAutoNum type="arabicPeriod"/>
            </a:pPr>
            <a:r>
              <a:rPr lang="ru-RU" sz="1400" dirty="0"/>
              <a:t>Преобразования кинетической энергии в потенциальную</a:t>
            </a:r>
          </a:p>
          <a:p>
            <a:pPr>
              <a:lnSpc>
                <a:spcPct val="150000"/>
              </a:lnSpc>
            </a:pPr>
            <a:r>
              <a:rPr lang="ru-RU" sz="1400" dirty="0"/>
              <a:t> </a:t>
            </a:r>
          </a:p>
        </p:txBody>
      </p:sp>
    </p:spTree>
    <p:extLst>
      <p:ext uri="{BB962C8B-B14F-4D97-AF65-F5344CB8AC3E}">
        <p14:creationId xmlns:p14="http://schemas.microsoft.com/office/powerpoint/2010/main" val="119799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animBg="1"/>
      <p:bldP spid="12" grpId="0" animBg="1"/>
      <p:bldP spid="13" grpId="0" animBg="1"/>
      <p:bldP spid="14" grpId="0" animBg="1"/>
      <p:bldP spid="21" grpId="0" animBg="1"/>
      <p:bldP spid="22" grpId="0"/>
      <p:bldP spid="23" grpId="0"/>
      <p:bldP spid="27"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энергии в механической форме в абсолютном движении (уравнение Бернулли)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18</a:t>
            </a:fld>
            <a:endParaRPr lang="ru-RU" dirty="0">
              <a:solidFill>
                <a:schemeClr val="bg1"/>
              </a:solidFill>
              <a:latin typeface="Elektra Medium Pro" panose="02000803000000020004" pitchFamily="50" charset="-52"/>
            </a:endParaRPr>
          </a:p>
        </p:txBody>
      </p:sp>
      <p:sp>
        <p:nvSpPr>
          <p:cNvPr id="23" name="TextBox 22"/>
          <p:cNvSpPr txBox="1"/>
          <p:nvPr/>
        </p:nvSpPr>
        <p:spPr>
          <a:xfrm>
            <a:off x="255319" y="809364"/>
            <a:ext cx="4301639" cy="369332"/>
          </a:xfrm>
          <a:prstGeom prst="rect">
            <a:avLst/>
          </a:prstGeom>
          <a:noFill/>
        </p:spPr>
        <p:txBody>
          <a:bodyPr wrap="square" rtlCol="0">
            <a:spAutoFit/>
          </a:bodyPr>
          <a:lstStyle/>
          <a:p>
            <a:pPr algn="ctr"/>
            <a:r>
              <a:rPr lang="ru-RU" cap="all" dirty="0"/>
              <a:t>Следствие №3 - Для компрессора</a:t>
            </a:r>
          </a:p>
        </p:txBody>
      </p:sp>
      <p:sp>
        <p:nvSpPr>
          <p:cNvPr id="24" name="TextBox 23"/>
          <p:cNvSpPr txBox="1"/>
          <p:nvPr/>
        </p:nvSpPr>
        <p:spPr>
          <a:xfrm>
            <a:off x="4572000" y="814115"/>
            <a:ext cx="4316681" cy="369332"/>
          </a:xfrm>
          <a:prstGeom prst="rect">
            <a:avLst/>
          </a:prstGeom>
          <a:noFill/>
        </p:spPr>
        <p:txBody>
          <a:bodyPr wrap="square" rtlCol="0">
            <a:spAutoFit/>
          </a:bodyPr>
          <a:lstStyle/>
          <a:p>
            <a:pPr algn="ctr"/>
            <a:r>
              <a:rPr lang="ru-RU" cap="all" dirty="0"/>
              <a:t>Следствие №4 Для турбины</a:t>
            </a:r>
          </a:p>
        </p:txBody>
      </p:sp>
      <mc:AlternateContent xmlns:mc="http://schemas.openxmlformats.org/markup-compatibility/2006">
        <mc:Choice xmlns:a14="http://schemas.microsoft.com/office/drawing/2010/main" Requires="a14">
          <p:sp>
            <p:nvSpPr>
              <p:cNvPr id="25" name="Прямоугольник 24"/>
              <p:cNvSpPr/>
              <p:nvPr/>
            </p:nvSpPr>
            <p:spPr>
              <a:xfrm>
                <a:off x="846937" y="1223833"/>
                <a:ext cx="2994731" cy="725327"/>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ru-RU" i="1">
                              <a:latin typeface="Cambria Math"/>
                            </a:rPr>
                            <m:t>мк</m:t>
                          </m:r>
                        </m:sub>
                      </m:sSub>
                      <m:r>
                        <a:rPr lang="ru-RU" i="1">
                          <a:latin typeface="Cambria Math"/>
                        </a:rPr>
                        <m:t>=</m:t>
                      </m:r>
                      <m:nary>
                        <m:naryPr>
                          <m:limLoc m:val="subSup"/>
                          <m:ctrlPr>
                            <a:rPr lang="ru-RU" i="1">
                              <a:latin typeface="Cambria Math" panose="02040503050406030204" pitchFamily="18" charset="0"/>
                            </a:rPr>
                          </m:ctrlPr>
                        </m:naryPr>
                        <m:sub>
                          <m:r>
                            <a:rPr lang="ru-RU" i="1">
                              <a:latin typeface="Cambria Math"/>
                            </a:rPr>
                            <m:t>1</m:t>
                          </m:r>
                        </m:sub>
                        <m:sup>
                          <m:r>
                            <a:rPr lang="ru-RU" i="1">
                              <a:latin typeface="Cambria Math"/>
                            </a:rPr>
                            <m:t>2</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с</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с</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r>
                            <a:rPr lang="en-US" i="1">
                              <a:latin typeface="Cambria Math"/>
                            </a:rPr>
                            <m:t>к</m:t>
                          </m:r>
                        </m:sub>
                      </m:sSub>
                    </m:oMath>
                  </m:oMathPara>
                </a14:m>
                <a:endParaRPr lang="ru-RU" dirty="0"/>
              </a:p>
            </p:txBody>
          </p:sp>
        </mc:Choice>
        <mc:Fallback>
          <p:sp>
            <p:nvSpPr>
              <p:cNvPr id="25" name="Прямоугольник 24"/>
              <p:cNvSpPr>
                <a:spLocks noRot="1" noChangeAspect="1" noMove="1" noResize="1" noEditPoints="1" noAdjustHandles="1" noChangeArrowheads="1" noChangeShapeType="1" noTextEdit="1"/>
              </p:cNvSpPr>
              <p:nvPr/>
            </p:nvSpPr>
            <p:spPr>
              <a:xfrm>
                <a:off x="846937" y="1223833"/>
                <a:ext cx="2994731" cy="725327"/>
              </a:xfrm>
              <a:prstGeom prst="rect">
                <a:avLst/>
              </a:prstGeom>
              <a:blipFill>
                <a:blip r:embed="rId3"/>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6" name="Прямоугольник 25"/>
              <p:cNvSpPr/>
              <p:nvPr/>
            </p:nvSpPr>
            <p:spPr>
              <a:xfrm>
                <a:off x="5303362" y="1223833"/>
                <a:ext cx="2985112" cy="725327"/>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i="1">
                              <a:latin typeface="Cambria Math" panose="02040503050406030204" pitchFamily="18" charset="0"/>
                            </a:rPr>
                          </m:ctrlPr>
                        </m:naryPr>
                        <m:sub>
                          <m:r>
                            <a:rPr lang="ru-RU" i="1">
                              <a:latin typeface="Cambria Math"/>
                            </a:rPr>
                            <m:t>2</m:t>
                          </m:r>
                        </m:sub>
                        <m:sup>
                          <m:r>
                            <a:rPr lang="ru-RU" i="1">
                              <a:latin typeface="Cambria Math"/>
                            </a:rPr>
                            <m:t>1</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ru-RU" i="1">
                              <a:latin typeface="Cambria Math"/>
                            </a:rPr>
                            <m:t>мт</m:t>
                          </m:r>
                        </m:sub>
                      </m:sSub>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с</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с</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r>
                            <a:rPr lang="en-US" i="1">
                              <a:latin typeface="Cambria Math"/>
                            </a:rPr>
                            <m:t>т</m:t>
                          </m:r>
                        </m:sub>
                      </m:sSub>
                    </m:oMath>
                  </m:oMathPara>
                </a14:m>
                <a:endParaRPr lang="ru-RU" dirty="0"/>
              </a:p>
            </p:txBody>
          </p:sp>
        </mc:Choice>
        <mc:Fallback>
          <p:sp>
            <p:nvSpPr>
              <p:cNvPr id="26" name="Прямоугольник 25"/>
              <p:cNvSpPr>
                <a:spLocks noRot="1" noChangeAspect="1" noMove="1" noResize="1" noEditPoints="1" noAdjustHandles="1" noChangeArrowheads="1" noChangeShapeType="1" noTextEdit="1"/>
              </p:cNvSpPr>
              <p:nvPr/>
            </p:nvSpPr>
            <p:spPr>
              <a:xfrm>
                <a:off x="5303362" y="1223833"/>
                <a:ext cx="2985112" cy="725327"/>
              </a:xfrm>
              <a:prstGeom prst="rect">
                <a:avLst/>
              </a:prstGeom>
              <a:blipFill>
                <a:blip r:embed="rId4"/>
                <a:stretch>
                  <a:fillRect/>
                </a:stretch>
              </a:blipFill>
              <a:ln>
                <a:solidFill>
                  <a:schemeClr val="tx1"/>
                </a:solidFill>
              </a:ln>
            </p:spPr>
            <p:txBody>
              <a:bodyPr/>
              <a:lstStyle/>
              <a:p>
                <a:r>
                  <a:rPr lang="ru-RU">
                    <a:noFill/>
                  </a:rPr>
                  <a:t> </a:t>
                </a:r>
              </a:p>
            </p:txBody>
          </p:sp>
        </mc:Fallback>
      </mc:AlternateContent>
      <p:sp>
        <p:nvSpPr>
          <p:cNvPr id="27" name="TextBox 26"/>
          <p:cNvSpPr txBox="1">
            <a:spLocks noChangeAspect="1"/>
          </p:cNvSpPr>
          <p:nvPr/>
        </p:nvSpPr>
        <p:spPr>
          <a:xfrm>
            <a:off x="255321" y="1949160"/>
            <a:ext cx="4238782" cy="1351588"/>
          </a:xfrm>
          <a:prstGeom prst="rect">
            <a:avLst/>
          </a:prstGeom>
          <a:noFill/>
        </p:spPr>
        <p:txBody>
          <a:bodyPr wrap="square" rtlCol="0">
            <a:spAutoFit/>
          </a:bodyPr>
          <a:lstStyle/>
          <a:p>
            <a:pPr>
              <a:lnSpc>
                <a:spcPct val="150000"/>
              </a:lnSpc>
            </a:pPr>
            <a:r>
              <a:rPr lang="ru-RU" sz="1400" dirty="0"/>
              <a:t>Работа, подводимая в компрессоре, расходуется на повышение давления, изме­нение кинети­ческой энергии потока и преодоление гидрав­лических по­терь</a:t>
            </a:r>
          </a:p>
        </p:txBody>
      </p:sp>
      <p:sp>
        <p:nvSpPr>
          <p:cNvPr id="28" name="TextBox 27"/>
          <p:cNvSpPr txBox="1">
            <a:spLocks noChangeAspect="1"/>
          </p:cNvSpPr>
          <p:nvPr/>
        </p:nvSpPr>
        <p:spPr>
          <a:xfrm>
            <a:off x="4572000" y="1949160"/>
            <a:ext cx="4316681" cy="1351588"/>
          </a:xfrm>
          <a:prstGeom prst="rect">
            <a:avLst/>
          </a:prstGeom>
          <a:noFill/>
        </p:spPr>
        <p:txBody>
          <a:bodyPr wrap="square" rtlCol="0">
            <a:spAutoFit/>
          </a:bodyPr>
          <a:lstStyle/>
          <a:p>
            <a:pPr>
              <a:lnSpc>
                <a:spcPct val="150000"/>
              </a:lnSpc>
            </a:pPr>
            <a:r>
              <a:rPr lang="ru-RU" sz="1400" i="1" dirty="0"/>
              <a:t>Энергия, получаемая в результате расширения газа в турбине, расходуется на получение механической работы, изменение кинетической энергии потока и преодоление гидравлических потерь</a:t>
            </a:r>
            <a:endParaRPr lang="ru-RU" sz="1400" dirty="0"/>
          </a:p>
        </p:txBody>
      </p:sp>
      <p:sp>
        <p:nvSpPr>
          <p:cNvPr id="29" name="TextBox 28">
            <a:extLst>
              <a:ext uri="{FF2B5EF4-FFF2-40B4-BE49-F238E27FC236}">
                <a16:creationId xmlns:a16="http://schemas.microsoft.com/office/drawing/2014/main" id="{ADFCBB8E-BA85-43CB-A3BB-C91FBDEAED22}"/>
              </a:ext>
            </a:extLst>
          </p:cNvPr>
          <p:cNvSpPr txBox="1"/>
          <p:nvPr/>
        </p:nvSpPr>
        <p:spPr>
          <a:xfrm>
            <a:off x="179519" y="3300748"/>
            <a:ext cx="8637910" cy="369332"/>
          </a:xfrm>
          <a:prstGeom prst="rect">
            <a:avLst/>
          </a:prstGeom>
          <a:noFill/>
        </p:spPr>
        <p:txBody>
          <a:bodyPr wrap="square" rtlCol="0">
            <a:spAutoFit/>
          </a:bodyPr>
          <a:lstStyle/>
          <a:p>
            <a:pPr algn="ctr"/>
            <a:r>
              <a:rPr lang="ru-RU" cap="all" dirty="0"/>
              <a:t>Следствие №5</a:t>
            </a:r>
          </a:p>
        </p:txBody>
      </p:sp>
      <mc:AlternateContent xmlns:mc="http://schemas.openxmlformats.org/markup-compatibility/2006">
        <mc:Choice xmlns:a14="http://schemas.microsoft.com/office/drawing/2010/main" Requires="a14">
          <p:sp>
            <p:nvSpPr>
              <p:cNvPr id="30" name="Прямоугольник 29">
                <a:extLst>
                  <a:ext uri="{FF2B5EF4-FFF2-40B4-BE49-F238E27FC236}">
                    <a16:creationId xmlns:a16="http://schemas.microsoft.com/office/drawing/2014/main" id="{D75A758B-DB43-4BCD-BB19-175071BB1A08}"/>
                  </a:ext>
                </a:extLst>
              </p:cNvPr>
              <p:cNvSpPr/>
              <p:nvPr/>
            </p:nvSpPr>
            <p:spPr>
              <a:xfrm>
                <a:off x="837782" y="3670080"/>
                <a:ext cx="2985112" cy="7253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i="1">
                              <a:latin typeface="Cambria Math" panose="02040503050406030204" pitchFamily="18" charset="0"/>
                            </a:rPr>
                          </m:ctrlPr>
                        </m:naryPr>
                        <m:sub>
                          <m:r>
                            <a:rPr lang="ru-RU" i="1">
                              <a:latin typeface="Cambria Math"/>
                            </a:rPr>
                            <m:t>2</m:t>
                          </m:r>
                        </m:sub>
                        <m:sup>
                          <m:r>
                            <a:rPr lang="ru-RU" i="1">
                              <a:latin typeface="Cambria Math"/>
                            </a:rPr>
                            <m:t>1</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ru-RU" i="1">
                              <a:latin typeface="Cambria Math"/>
                            </a:rPr>
                            <m:t>мт</m:t>
                          </m:r>
                        </m:sub>
                      </m:sSub>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с</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с</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r>
                            <a:rPr lang="en-US" i="1">
                              <a:latin typeface="Cambria Math"/>
                            </a:rPr>
                            <m:t>т</m:t>
                          </m:r>
                        </m:sub>
                      </m:sSub>
                    </m:oMath>
                  </m:oMathPara>
                </a14:m>
                <a:endParaRPr lang="ru-RU" dirty="0"/>
              </a:p>
            </p:txBody>
          </p:sp>
        </mc:Choice>
        <mc:Fallback>
          <p:sp>
            <p:nvSpPr>
              <p:cNvPr id="30" name="Прямоугольник 29">
                <a:extLst>
                  <a:ext uri="{FF2B5EF4-FFF2-40B4-BE49-F238E27FC236}">
                    <a16:creationId xmlns:a16="http://schemas.microsoft.com/office/drawing/2014/main" id="{D75A758B-DB43-4BCD-BB19-175071BB1A08}"/>
                  </a:ext>
                </a:extLst>
              </p:cNvPr>
              <p:cNvSpPr>
                <a:spLocks noRot="1" noChangeAspect="1" noMove="1" noResize="1" noEditPoints="1" noAdjustHandles="1" noChangeArrowheads="1" noChangeShapeType="1" noTextEdit="1"/>
              </p:cNvSpPr>
              <p:nvPr/>
            </p:nvSpPr>
            <p:spPr>
              <a:xfrm>
                <a:off x="837782" y="3670080"/>
                <a:ext cx="2985112" cy="725327"/>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1" name="Прямоугольник 30">
                <a:extLst>
                  <a:ext uri="{FF2B5EF4-FFF2-40B4-BE49-F238E27FC236}">
                    <a16:creationId xmlns:a16="http://schemas.microsoft.com/office/drawing/2014/main" id="{F8469FD9-BBF6-43C2-BA31-505D21773D00}"/>
                  </a:ext>
                </a:extLst>
              </p:cNvPr>
              <p:cNvSpPr/>
              <p:nvPr/>
            </p:nvSpPr>
            <p:spPr>
              <a:xfrm>
                <a:off x="941773" y="4410131"/>
                <a:ext cx="1495794" cy="6533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ru-RU" i="1">
                              <a:latin typeface="Cambria Math" panose="02040503050406030204" pitchFamily="18" charset="0"/>
                            </a:rPr>
                          </m:ctrlPr>
                        </m:sSupPr>
                        <m:e>
                          <m:r>
                            <a:rPr lang="ru-RU" i="1">
                              <a:latin typeface="Cambria Math"/>
                            </a:rPr>
                            <m:t>р</m:t>
                          </m:r>
                        </m:e>
                        <m:sup>
                          <m:r>
                            <a:rPr lang="ru-RU" i="1">
                              <a:latin typeface="Cambria Math"/>
                            </a:rPr>
                            <m:t>∗</m:t>
                          </m:r>
                        </m:sup>
                      </m:sSup>
                      <m:r>
                        <a:rPr lang="ru-RU" i="1">
                          <a:latin typeface="Cambria Math"/>
                        </a:rPr>
                        <m:t>=р+</m:t>
                      </m:r>
                      <m:f>
                        <m:fPr>
                          <m:ctrlPr>
                            <a:rPr lang="ru-RU" i="1">
                              <a:latin typeface="Cambria Math" panose="02040503050406030204" pitchFamily="18" charset="0"/>
                            </a:rPr>
                          </m:ctrlPr>
                        </m:fPr>
                        <m:num>
                          <m:r>
                            <a:rPr lang="ru-RU" i="1">
                              <a:latin typeface="Cambria Math"/>
                            </a:rPr>
                            <m:t>𝜌</m:t>
                          </m:r>
                          <m:sSup>
                            <m:sSupPr>
                              <m:ctrlPr>
                                <a:rPr lang="ru-RU" i="1">
                                  <a:latin typeface="Cambria Math" panose="02040503050406030204" pitchFamily="18" charset="0"/>
                                </a:rPr>
                              </m:ctrlPr>
                            </m:sSupPr>
                            <m:e>
                              <m:r>
                                <a:rPr lang="ru-RU" i="1">
                                  <a:latin typeface="Cambria Math"/>
                                </a:rPr>
                                <m:t>с</m:t>
                              </m:r>
                            </m:e>
                            <m:sup>
                              <m:r>
                                <a:rPr lang="ru-RU" i="1">
                                  <a:latin typeface="Cambria Math"/>
                                </a:rPr>
                                <m:t>2</m:t>
                              </m:r>
                            </m:sup>
                          </m:sSup>
                        </m:num>
                        <m:den>
                          <m:r>
                            <a:rPr lang="ru-RU" i="1">
                              <a:latin typeface="Cambria Math"/>
                            </a:rPr>
                            <m:t>2</m:t>
                          </m:r>
                        </m:den>
                      </m:f>
                    </m:oMath>
                  </m:oMathPara>
                </a14:m>
                <a:endParaRPr lang="ru-RU" dirty="0"/>
              </a:p>
            </p:txBody>
          </p:sp>
        </mc:Choice>
        <mc:Fallback>
          <p:sp>
            <p:nvSpPr>
              <p:cNvPr id="31" name="Прямоугольник 30">
                <a:extLst>
                  <a:ext uri="{FF2B5EF4-FFF2-40B4-BE49-F238E27FC236}">
                    <a16:creationId xmlns:a16="http://schemas.microsoft.com/office/drawing/2014/main" id="{F8469FD9-BBF6-43C2-BA31-505D21773D00}"/>
                  </a:ext>
                </a:extLst>
              </p:cNvPr>
              <p:cNvSpPr>
                <a:spLocks noRot="1" noChangeAspect="1" noMove="1" noResize="1" noEditPoints="1" noAdjustHandles="1" noChangeArrowheads="1" noChangeShapeType="1" noTextEdit="1"/>
              </p:cNvSpPr>
              <p:nvPr/>
            </p:nvSpPr>
            <p:spPr>
              <a:xfrm>
                <a:off x="941773" y="4410131"/>
                <a:ext cx="1495794" cy="653384"/>
              </a:xfrm>
              <a:prstGeom prst="rect">
                <a:avLst/>
              </a:prstGeom>
              <a:blipFill>
                <a:blip r:embed="rId6"/>
                <a:stretch>
                  <a:fillRect/>
                </a:stretch>
              </a:blipFill>
            </p:spPr>
            <p:txBody>
              <a:bodyPr/>
              <a:lstStyle/>
              <a:p>
                <a:r>
                  <a:rPr lang="ru-RU">
                    <a:noFill/>
                  </a:rPr>
                  <a:t> </a:t>
                </a:r>
              </a:p>
            </p:txBody>
          </p:sp>
        </mc:Fallback>
      </mc:AlternateContent>
      <p:cxnSp>
        <p:nvCxnSpPr>
          <p:cNvPr id="32" name="Прямая соединительная линия 31">
            <a:extLst>
              <a:ext uri="{FF2B5EF4-FFF2-40B4-BE49-F238E27FC236}">
                <a16:creationId xmlns:a16="http://schemas.microsoft.com/office/drawing/2014/main" id="{F6B03D19-78D2-466E-88FE-4FB7F8D70A50}"/>
              </a:ext>
            </a:extLst>
          </p:cNvPr>
          <p:cNvCxnSpPr/>
          <p:nvPr/>
        </p:nvCxnSpPr>
        <p:spPr>
          <a:xfrm>
            <a:off x="837780" y="5063515"/>
            <a:ext cx="298511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3" name="Прямоугольник 32">
                <a:extLst>
                  <a:ext uri="{FF2B5EF4-FFF2-40B4-BE49-F238E27FC236}">
                    <a16:creationId xmlns:a16="http://schemas.microsoft.com/office/drawing/2014/main" id="{C2B60A47-E745-429F-AD5A-8FD47629AD01}"/>
                  </a:ext>
                </a:extLst>
              </p:cNvPr>
              <p:cNvSpPr/>
              <p:nvPr/>
            </p:nvSpPr>
            <p:spPr>
              <a:xfrm>
                <a:off x="1357923" y="5115956"/>
                <a:ext cx="1944827" cy="72045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ru-RU" i="1">
                              <a:latin typeface="Cambria Math"/>
                            </a:rPr>
                            <m:t>м</m:t>
                          </m:r>
                        </m:sub>
                      </m:sSub>
                      <m:r>
                        <a:rPr lang="ru-RU" i="1">
                          <a:latin typeface="Cambria Math"/>
                        </a:rPr>
                        <m:t>=</m:t>
                      </m:r>
                      <m:nary>
                        <m:naryPr>
                          <m:limLoc m:val="subSup"/>
                          <m:ctrlPr>
                            <a:rPr lang="ru-RU" i="1">
                              <a:latin typeface="Cambria Math" panose="02040503050406030204" pitchFamily="18" charset="0"/>
                            </a:rPr>
                          </m:ctrlPr>
                        </m:naryPr>
                        <m:sub>
                          <m:r>
                            <a:rPr lang="ru-RU" i="1">
                              <a:latin typeface="Cambria Math"/>
                            </a:rPr>
                            <m:t>1</m:t>
                          </m:r>
                        </m:sub>
                        <m:sup>
                          <m:r>
                            <a:rPr lang="ru-RU" i="1">
                              <a:latin typeface="Cambria Math"/>
                            </a:rPr>
                            <m:t>2</m:t>
                          </m:r>
                        </m:sup>
                        <m:e>
                          <m:f>
                            <m:fPr>
                              <m:ctrlPr>
                                <a:rPr lang="ru-RU" i="1">
                                  <a:latin typeface="Cambria Math" panose="02040503050406030204" pitchFamily="18" charset="0"/>
                                </a:rPr>
                              </m:ctrlPr>
                            </m:fPr>
                            <m:num>
                              <m:r>
                                <a:rPr lang="ru-RU" i="1">
                                  <a:latin typeface="Cambria Math"/>
                                </a:rPr>
                                <m:t>𝑑</m:t>
                              </m:r>
                              <m:sSup>
                                <m:sSupPr>
                                  <m:ctrlPr>
                                    <a:rPr lang="ru-RU" i="1">
                                      <a:latin typeface="Cambria Math" panose="02040503050406030204" pitchFamily="18" charset="0"/>
                                    </a:rPr>
                                  </m:ctrlPr>
                                </m:sSupPr>
                                <m:e>
                                  <m:r>
                                    <a:rPr lang="ru-RU" i="1">
                                      <a:latin typeface="Cambria Math"/>
                                    </a:rPr>
                                    <m:t>𝑝</m:t>
                                  </m:r>
                                </m:e>
                                <m:sup>
                                  <m:r>
                                    <a:rPr lang="ru-RU" i="1">
                                      <a:latin typeface="Cambria Math"/>
                                    </a:rPr>
                                    <m:t>∗</m:t>
                                  </m:r>
                                </m:sup>
                              </m:sSup>
                            </m:num>
                            <m:den>
                              <m:r>
                                <a:rPr lang="ru-RU" i="1">
                                  <a:latin typeface="Cambria Math"/>
                                </a:rPr>
                                <m:t>𝜌</m:t>
                              </m:r>
                            </m:den>
                          </m:f>
                        </m:e>
                      </m:nary>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p:sp>
            <p:nvSpPr>
              <p:cNvPr id="33" name="Прямоугольник 32">
                <a:extLst>
                  <a:ext uri="{FF2B5EF4-FFF2-40B4-BE49-F238E27FC236}">
                    <a16:creationId xmlns:a16="http://schemas.microsoft.com/office/drawing/2014/main" id="{C2B60A47-E745-429F-AD5A-8FD47629AD01}"/>
                  </a:ext>
                </a:extLst>
              </p:cNvPr>
              <p:cNvSpPr>
                <a:spLocks noRot="1" noChangeAspect="1" noMove="1" noResize="1" noEditPoints="1" noAdjustHandles="1" noChangeArrowheads="1" noChangeShapeType="1" noTextEdit="1"/>
              </p:cNvSpPr>
              <p:nvPr/>
            </p:nvSpPr>
            <p:spPr>
              <a:xfrm>
                <a:off x="1357923" y="5115956"/>
                <a:ext cx="1944827" cy="720454"/>
              </a:xfrm>
              <a:prstGeom prst="rect">
                <a:avLst/>
              </a:prstGeom>
              <a:blipFill>
                <a:blip r:embed="rId7"/>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DA17F8FC-BA63-48CA-BAF0-3600F03E346F}"/>
                  </a:ext>
                </a:extLst>
              </p:cNvPr>
              <p:cNvSpPr txBox="1">
                <a:spLocks noChangeAspect="1"/>
              </p:cNvSpPr>
              <p:nvPr/>
            </p:nvSpPr>
            <p:spPr>
              <a:xfrm>
                <a:off x="4682640" y="3569733"/>
                <a:ext cx="4238782" cy="1028423"/>
              </a:xfrm>
              <a:prstGeom prst="rect">
                <a:avLst/>
              </a:prstGeom>
              <a:noFill/>
            </p:spPr>
            <p:txBody>
              <a:bodyPr wrap="square" rtlCol="0">
                <a:spAutoFit/>
              </a:bodyPr>
              <a:lstStyle/>
              <a:p>
                <a:pPr>
                  <a:lnSpc>
                    <a:spcPct val="150000"/>
                  </a:lnSpc>
                </a:pPr>
                <a:r>
                  <a:rPr lang="ru-RU" sz="1400" i="1" dirty="0"/>
                  <a:t>Величина полного давления </a:t>
                </a:r>
                <a14:m>
                  <m:oMath xmlns:m="http://schemas.openxmlformats.org/officeDocument/2006/math">
                    <m:sSup>
                      <m:sSupPr>
                        <m:ctrlPr>
                          <a:rPr lang="ru-RU" sz="1400" i="1">
                            <a:latin typeface="Cambria Math" panose="02040503050406030204" pitchFamily="18" charset="0"/>
                          </a:rPr>
                        </m:ctrlPr>
                      </m:sSupPr>
                      <m:e>
                        <m:r>
                          <a:rPr lang="ru-RU" sz="1400" i="1">
                            <a:latin typeface="Cambria Math"/>
                          </a:rPr>
                          <m:t>𝑝</m:t>
                        </m:r>
                      </m:e>
                      <m:sup>
                        <m:r>
                          <a:rPr lang="ru-RU" sz="1400" i="1">
                            <a:latin typeface="Cambria Math"/>
                          </a:rPr>
                          <m:t>∗</m:t>
                        </m:r>
                      </m:sup>
                    </m:sSup>
                  </m:oMath>
                </a14:m>
                <a:r>
                  <a:rPr lang="ru-RU" sz="1400" i="1" dirty="0"/>
                  <a:t> в потоке рабочего тела меняется только в случае подвода или отвода механической энергии</a:t>
                </a:r>
                <a:endParaRPr lang="ru-RU" sz="1400" dirty="0"/>
              </a:p>
            </p:txBody>
          </p:sp>
        </mc:Choice>
        <mc:Fallback>
          <p:sp>
            <p:nvSpPr>
              <p:cNvPr id="34" name="TextBox 33">
                <a:extLst>
                  <a:ext uri="{FF2B5EF4-FFF2-40B4-BE49-F238E27FC236}">
                    <a16:creationId xmlns:a16="http://schemas.microsoft.com/office/drawing/2014/main" id="{DA17F8FC-BA63-48CA-BAF0-3600F03E346F}"/>
                  </a:ext>
                </a:extLst>
              </p:cNvPr>
              <p:cNvSpPr txBox="1">
                <a:spLocks noRot="1" noChangeAspect="1" noMove="1" noResize="1" noEditPoints="1" noAdjustHandles="1" noChangeArrowheads="1" noChangeShapeType="1" noTextEdit="1"/>
              </p:cNvSpPr>
              <p:nvPr/>
            </p:nvSpPr>
            <p:spPr>
              <a:xfrm>
                <a:off x="4682640" y="3569733"/>
                <a:ext cx="4238782" cy="1028423"/>
              </a:xfrm>
              <a:prstGeom prst="rect">
                <a:avLst/>
              </a:prstGeom>
              <a:blipFill>
                <a:blip r:embed="rId8"/>
                <a:stretch>
                  <a:fillRect l="-432" b="-5357"/>
                </a:stretch>
              </a:blipFill>
            </p:spPr>
            <p:txBody>
              <a:bodyPr/>
              <a:lstStyle/>
              <a:p>
                <a:r>
                  <a:rPr lang="ru-RU">
                    <a:noFill/>
                  </a:rPr>
                  <a:t> </a:t>
                </a:r>
              </a:p>
            </p:txBody>
          </p:sp>
        </mc:Fallback>
      </mc:AlternateContent>
      <p:sp>
        <p:nvSpPr>
          <p:cNvPr id="35" name="TextBox 34">
            <a:extLst>
              <a:ext uri="{FF2B5EF4-FFF2-40B4-BE49-F238E27FC236}">
                <a16:creationId xmlns:a16="http://schemas.microsoft.com/office/drawing/2014/main" id="{863D5EB0-D4D0-43E9-BDAF-43EAB1BA09CD}"/>
              </a:ext>
            </a:extLst>
          </p:cNvPr>
          <p:cNvSpPr txBox="1"/>
          <p:nvPr/>
        </p:nvSpPr>
        <p:spPr>
          <a:xfrm>
            <a:off x="4600787" y="4526419"/>
            <a:ext cx="4301639" cy="646331"/>
          </a:xfrm>
          <a:prstGeom prst="rect">
            <a:avLst/>
          </a:prstGeom>
          <a:noFill/>
        </p:spPr>
        <p:txBody>
          <a:bodyPr wrap="square" rtlCol="0">
            <a:spAutoFit/>
          </a:bodyPr>
          <a:lstStyle/>
          <a:p>
            <a:pPr algn="ctr"/>
            <a:r>
              <a:rPr lang="ru-RU" cap="all" dirty="0"/>
              <a:t>Коэффициент восстановления полного давления</a:t>
            </a:r>
          </a:p>
        </p:txBody>
      </p:sp>
      <mc:AlternateContent xmlns:mc="http://schemas.openxmlformats.org/markup-compatibility/2006">
        <mc:Choice xmlns:a14="http://schemas.microsoft.com/office/drawing/2010/main" Requires="a14">
          <p:sp>
            <p:nvSpPr>
              <p:cNvPr id="36" name="Прямоугольник 35">
                <a:extLst>
                  <a:ext uri="{FF2B5EF4-FFF2-40B4-BE49-F238E27FC236}">
                    <a16:creationId xmlns:a16="http://schemas.microsoft.com/office/drawing/2014/main" id="{F66E01CD-258F-407A-B569-612166912F40}"/>
                  </a:ext>
                </a:extLst>
              </p:cNvPr>
              <p:cNvSpPr/>
              <p:nvPr/>
            </p:nvSpPr>
            <p:spPr>
              <a:xfrm>
                <a:off x="5915512" y="5062145"/>
                <a:ext cx="1672188" cy="6821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ru-RU" i="0" smtClean="0">
                          <a:latin typeface="Cambria Math"/>
                        </a:rPr>
                        <m:t>σ</m:t>
                      </m:r>
                      <m:r>
                        <a:rPr lang="ru-RU" i="0">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0">
                                  <a:latin typeface="Cambria Math"/>
                                </a:rPr>
                                <m:t>р</m:t>
                              </m:r>
                            </m:e>
                            <m:sub>
                              <m:r>
                                <a:rPr lang="ru-RU" i="0">
                                  <a:latin typeface="Cambria Math"/>
                                </a:rPr>
                                <m:t>2</m:t>
                              </m:r>
                            </m:sub>
                            <m:sup>
                              <m:r>
                                <a:rPr lang="ru-RU" i="0">
                                  <a:latin typeface="Cambria Math"/>
                                </a:rPr>
                                <m:t>∗</m:t>
                              </m:r>
                            </m:sup>
                          </m:sSubSup>
                        </m:num>
                        <m:den>
                          <m:sSubSup>
                            <m:sSubSupPr>
                              <m:ctrlPr>
                                <a:rPr lang="ru-RU" i="1">
                                  <a:latin typeface="Cambria Math" panose="02040503050406030204" pitchFamily="18" charset="0"/>
                                </a:rPr>
                              </m:ctrlPr>
                            </m:sSubSupPr>
                            <m:e>
                              <m:r>
                                <a:rPr lang="ru-RU" i="0">
                                  <a:latin typeface="Cambria Math"/>
                                </a:rPr>
                                <m:t>р</m:t>
                              </m:r>
                            </m:e>
                            <m:sub>
                              <m:r>
                                <a:rPr lang="ru-RU" i="0">
                                  <a:latin typeface="Cambria Math"/>
                                </a:rPr>
                                <m:t>1</m:t>
                              </m:r>
                            </m:sub>
                            <m:sup>
                              <m:r>
                                <a:rPr lang="ru-RU" i="0">
                                  <a:latin typeface="Cambria Math"/>
                                </a:rPr>
                                <m:t>∗</m:t>
                              </m:r>
                            </m:sup>
                          </m:sSubSup>
                        </m:den>
                      </m:f>
                      <m:r>
                        <a:rPr lang="ru-RU" b="0" i="0" smtClean="0">
                          <a:latin typeface="Cambria Math"/>
                        </a:rPr>
                        <m:t>=</m:t>
                      </m:r>
                      <m:r>
                        <a:rPr lang="en-US" b="0" i="1" smtClean="0">
                          <a:latin typeface="Cambria Math"/>
                        </a:rPr>
                        <m:t>[0,1]</m:t>
                      </m:r>
                    </m:oMath>
                  </m:oMathPara>
                </a14:m>
                <a:endParaRPr lang="ru-RU" dirty="0"/>
              </a:p>
            </p:txBody>
          </p:sp>
        </mc:Choice>
        <mc:Fallback>
          <p:sp>
            <p:nvSpPr>
              <p:cNvPr id="36" name="Прямоугольник 35">
                <a:extLst>
                  <a:ext uri="{FF2B5EF4-FFF2-40B4-BE49-F238E27FC236}">
                    <a16:creationId xmlns:a16="http://schemas.microsoft.com/office/drawing/2014/main" id="{F66E01CD-258F-407A-B569-612166912F40}"/>
                  </a:ext>
                </a:extLst>
              </p:cNvPr>
              <p:cNvSpPr>
                <a:spLocks noRot="1" noChangeAspect="1" noMove="1" noResize="1" noEditPoints="1" noAdjustHandles="1" noChangeArrowheads="1" noChangeShapeType="1" noTextEdit="1"/>
              </p:cNvSpPr>
              <p:nvPr/>
            </p:nvSpPr>
            <p:spPr>
              <a:xfrm>
                <a:off x="5915512" y="5062145"/>
                <a:ext cx="1672188" cy="682174"/>
              </a:xfrm>
              <a:prstGeom prst="rect">
                <a:avLst/>
              </a:prstGeom>
              <a:blipFill>
                <a:blip r:embed="rId9"/>
                <a:stretch>
                  <a:fillRect/>
                </a:stretch>
              </a:blipFill>
            </p:spPr>
            <p:txBody>
              <a:bodyPr/>
              <a:lstStyle/>
              <a:p>
                <a:r>
                  <a:rPr lang="ru-RU">
                    <a:noFill/>
                  </a:rPr>
                  <a:t> </a:t>
                </a:r>
              </a:p>
            </p:txBody>
          </p:sp>
        </mc:Fallback>
      </mc:AlternateContent>
      <p:sp>
        <p:nvSpPr>
          <p:cNvPr id="37" name="TextBox 36">
            <a:extLst>
              <a:ext uri="{FF2B5EF4-FFF2-40B4-BE49-F238E27FC236}">
                <a16:creationId xmlns:a16="http://schemas.microsoft.com/office/drawing/2014/main" id="{67A9244E-0DFD-466B-BA5A-6B626301199C}"/>
              </a:ext>
            </a:extLst>
          </p:cNvPr>
          <p:cNvSpPr txBox="1">
            <a:spLocks noChangeAspect="1"/>
          </p:cNvSpPr>
          <p:nvPr/>
        </p:nvSpPr>
        <p:spPr>
          <a:xfrm>
            <a:off x="4682640" y="5594096"/>
            <a:ext cx="4238782" cy="738664"/>
          </a:xfrm>
          <a:prstGeom prst="rect">
            <a:avLst/>
          </a:prstGeom>
          <a:noFill/>
        </p:spPr>
        <p:txBody>
          <a:bodyPr wrap="square" rtlCol="0">
            <a:spAutoFit/>
          </a:bodyPr>
          <a:lstStyle/>
          <a:p>
            <a:pPr>
              <a:lnSpc>
                <a:spcPct val="150000"/>
              </a:lnSpc>
            </a:pPr>
            <a:r>
              <a:rPr lang="ru-RU" sz="1400" i="1" dirty="0"/>
              <a:t>Применяется для оценки гидравлических потерь в </a:t>
            </a:r>
            <a:r>
              <a:rPr lang="ru-RU" sz="1400" i="1" dirty="0" err="1"/>
              <a:t>энергоизолированных</a:t>
            </a:r>
            <a:r>
              <a:rPr lang="ru-RU" sz="1400" i="1" dirty="0"/>
              <a:t> каналах  энергии.</a:t>
            </a:r>
            <a:endParaRPr lang="ru-RU" sz="1400" dirty="0"/>
          </a:p>
        </p:txBody>
      </p:sp>
    </p:spTree>
    <p:extLst>
      <p:ext uri="{BB962C8B-B14F-4D97-AF65-F5344CB8AC3E}">
        <p14:creationId xmlns:p14="http://schemas.microsoft.com/office/powerpoint/2010/main" val="284195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7" grpId="0"/>
      <p:bldP spid="28" grpId="0"/>
      <p:bldP spid="29" grpId="0"/>
      <p:bldP spid="30" grpId="0"/>
      <p:bldP spid="31" grpId="0"/>
      <p:bldP spid="33" grpId="0" animBg="1"/>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энергии в механической форме в абсолютном движении (уравнение Бернулли)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19</a:t>
            </a:fld>
            <a:endParaRPr lang="ru-RU" dirty="0">
              <a:solidFill>
                <a:schemeClr val="bg1"/>
              </a:solidFill>
              <a:latin typeface="Elektra Medium Pro" panose="02000803000000020004" pitchFamily="50" charset="-52"/>
            </a:endParaRPr>
          </a:p>
        </p:txBody>
      </p:sp>
      <p:sp>
        <p:nvSpPr>
          <p:cNvPr id="5" name="TextBox 4"/>
          <p:cNvSpPr txBox="1"/>
          <p:nvPr/>
        </p:nvSpPr>
        <p:spPr>
          <a:xfrm>
            <a:off x="377665" y="809364"/>
            <a:ext cx="4301639" cy="369332"/>
          </a:xfrm>
          <a:prstGeom prst="rect">
            <a:avLst/>
          </a:prstGeom>
          <a:noFill/>
        </p:spPr>
        <p:txBody>
          <a:bodyPr wrap="square" rtlCol="0">
            <a:spAutoFit/>
          </a:bodyPr>
          <a:lstStyle/>
          <a:p>
            <a:pPr algn="ctr"/>
            <a:r>
              <a:rPr lang="ru-RU" cap="all" dirty="0"/>
              <a:t>Следствие №6</a:t>
            </a:r>
          </a:p>
        </p:txBody>
      </p:sp>
      <p:sp>
        <p:nvSpPr>
          <p:cNvPr id="20" name="TextBox 19"/>
          <p:cNvSpPr txBox="1">
            <a:spLocks noChangeAspect="1"/>
          </p:cNvSpPr>
          <p:nvPr/>
        </p:nvSpPr>
        <p:spPr>
          <a:xfrm>
            <a:off x="394210" y="994030"/>
            <a:ext cx="4238782" cy="1384995"/>
          </a:xfrm>
          <a:prstGeom prst="rect">
            <a:avLst/>
          </a:prstGeom>
          <a:noFill/>
        </p:spPr>
        <p:txBody>
          <a:bodyPr wrap="square" rtlCol="0">
            <a:spAutoFit/>
          </a:bodyPr>
          <a:lstStyle/>
          <a:p>
            <a:pPr>
              <a:lnSpc>
                <a:spcPct val="150000"/>
              </a:lnSpc>
            </a:pPr>
            <a:r>
              <a:rPr lang="ru-RU" sz="1400" i="1" dirty="0"/>
              <a:t>Допущения: </a:t>
            </a:r>
          </a:p>
          <a:p>
            <a:pPr marL="285750" indent="-285750">
              <a:lnSpc>
                <a:spcPct val="150000"/>
              </a:lnSpc>
              <a:buFont typeface="Wingdings" pitchFamily="2" charset="2"/>
              <a:buChar char="ü"/>
            </a:pPr>
            <a:r>
              <a:rPr lang="ru-RU" sz="1400" i="1" dirty="0"/>
              <a:t>течение </a:t>
            </a:r>
            <a:r>
              <a:rPr lang="ru-RU" sz="1400" i="1" dirty="0" err="1"/>
              <a:t>энергоизолировано</a:t>
            </a:r>
            <a:endParaRPr lang="ru-RU" sz="1400" i="1" dirty="0"/>
          </a:p>
          <a:p>
            <a:pPr marL="285750" indent="-285750">
              <a:lnSpc>
                <a:spcPct val="150000"/>
              </a:lnSpc>
              <a:buFont typeface="Wingdings" pitchFamily="2" charset="2"/>
              <a:buChar char="ü"/>
            </a:pPr>
            <a:r>
              <a:rPr lang="ru-RU" sz="1400" i="1" dirty="0"/>
              <a:t>потери энергии отсутствуют</a:t>
            </a:r>
          </a:p>
          <a:p>
            <a:pPr marL="285750" indent="-285750">
              <a:lnSpc>
                <a:spcPct val="150000"/>
              </a:lnSpc>
              <a:buFont typeface="Wingdings" pitchFamily="2" charset="2"/>
              <a:buChar char="ü"/>
            </a:pPr>
            <a:r>
              <a:rPr lang="ru-RU" sz="1400" i="1" dirty="0"/>
              <a:t>Плотность рабочего тела постоянна</a:t>
            </a:r>
            <a:endParaRPr lang="ru-RU" sz="1400" dirty="0"/>
          </a:p>
        </p:txBody>
      </p:sp>
      <mc:AlternateContent xmlns:mc="http://schemas.openxmlformats.org/markup-compatibility/2006">
        <mc:Choice xmlns:a14="http://schemas.microsoft.com/office/drawing/2010/main" Requires="a14">
          <p:sp>
            <p:nvSpPr>
              <p:cNvPr id="18" name="Прямоугольник 17"/>
              <p:cNvSpPr/>
              <p:nvPr/>
            </p:nvSpPr>
            <p:spPr>
              <a:xfrm>
                <a:off x="1683286" y="2311548"/>
                <a:ext cx="1709058" cy="70205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r>
                            <a:rPr lang="ru-RU">
                              <a:latin typeface="Cambria Math"/>
                            </a:rPr>
                            <m:t>р</m:t>
                          </m:r>
                        </m:num>
                        <m:den>
                          <m:r>
                            <a:rPr lang="ru-RU" i="1">
                              <a:latin typeface="Cambria Math"/>
                            </a:rPr>
                            <m:t>𝜌</m:t>
                          </m:r>
                        </m:den>
                      </m:f>
                      <m:r>
                        <a:rPr lang="ru-RU">
                          <a:latin typeface="Cambria Math"/>
                        </a:rPr>
                        <m:t>+</m:t>
                      </m:r>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a:latin typeface="Cambria Math"/>
                                </a:rPr>
                                <m:t>с</m:t>
                              </m:r>
                            </m:e>
                            <m:sup>
                              <m:r>
                                <a:rPr lang="ru-RU">
                                  <a:latin typeface="Cambria Math"/>
                                </a:rPr>
                                <m:t>2</m:t>
                              </m:r>
                            </m:sup>
                          </m:sSup>
                        </m:num>
                        <m:den>
                          <m:r>
                            <a:rPr lang="ru-RU">
                              <a:latin typeface="Cambria Math"/>
                            </a:rPr>
                            <m:t>2</m:t>
                          </m:r>
                        </m:den>
                      </m:f>
                      <m:r>
                        <a:rPr lang="ru-RU">
                          <a:latin typeface="Cambria Math"/>
                        </a:rPr>
                        <m:t>=</m:t>
                      </m:r>
                      <m:r>
                        <a:rPr lang="ru-RU" i="1">
                          <a:latin typeface="Cambria Math"/>
                        </a:rPr>
                        <m:t>𝑐𝑜𝑛𝑠𝑡</m:t>
                      </m:r>
                    </m:oMath>
                  </m:oMathPara>
                </a14:m>
                <a:endParaRPr lang="ru-RU" dirty="0"/>
              </a:p>
            </p:txBody>
          </p:sp>
        </mc:Choice>
        <mc:Fallback>
          <p:sp>
            <p:nvSpPr>
              <p:cNvPr id="18" name="Прямоугольник 17"/>
              <p:cNvSpPr>
                <a:spLocks noRot="1" noChangeAspect="1" noMove="1" noResize="1" noEditPoints="1" noAdjustHandles="1" noChangeArrowheads="1" noChangeShapeType="1" noTextEdit="1"/>
              </p:cNvSpPr>
              <p:nvPr/>
            </p:nvSpPr>
            <p:spPr>
              <a:xfrm>
                <a:off x="1683286" y="2311548"/>
                <a:ext cx="1709058" cy="702052"/>
              </a:xfrm>
              <a:prstGeom prst="rect">
                <a:avLst/>
              </a:prstGeom>
              <a:blipFill>
                <a:blip r:embed="rId3"/>
                <a:stretch>
                  <a:fillRect/>
                </a:stretch>
              </a:blipFill>
              <a:ln>
                <a:solidFill>
                  <a:schemeClr val="tx1"/>
                </a:solidFill>
              </a:ln>
            </p:spPr>
            <p:txBody>
              <a:bodyPr/>
              <a:lstStyle/>
              <a:p>
                <a:r>
                  <a:rPr lang="ru-RU">
                    <a:noFill/>
                  </a:rPr>
                  <a:t> </a:t>
                </a:r>
              </a:p>
            </p:txBody>
          </p:sp>
        </mc:Fallback>
      </mc:AlternateContent>
      <p:sp>
        <p:nvSpPr>
          <p:cNvPr id="22" name="TextBox 21"/>
          <p:cNvSpPr txBox="1">
            <a:spLocks noChangeAspect="1"/>
          </p:cNvSpPr>
          <p:nvPr/>
        </p:nvSpPr>
        <p:spPr>
          <a:xfrm>
            <a:off x="280670" y="3013600"/>
            <a:ext cx="4514289" cy="1061829"/>
          </a:xfrm>
          <a:prstGeom prst="rect">
            <a:avLst/>
          </a:prstGeom>
          <a:noFill/>
        </p:spPr>
        <p:txBody>
          <a:bodyPr wrap="square" rtlCol="0">
            <a:spAutoFit/>
          </a:bodyPr>
          <a:lstStyle/>
          <a:p>
            <a:pPr>
              <a:lnSpc>
                <a:spcPct val="150000"/>
              </a:lnSpc>
            </a:pPr>
            <a:r>
              <a:rPr lang="ru-RU" sz="1400" i="1" dirty="0"/>
              <a:t>В </a:t>
            </a:r>
            <a:r>
              <a:rPr lang="ru-RU" sz="1400" i="1" dirty="0" err="1"/>
              <a:t>энергоизолированном</a:t>
            </a:r>
            <a:r>
              <a:rPr lang="ru-RU" sz="1400" i="1" dirty="0"/>
              <a:t> потоке жидкости или газа, увеличение скорости потока  вызывает снижение статического давления  и наоборот</a:t>
            </a:r>
            <a:endParaRPr lang="ru-RU" sz="1400" dirty="0"/>
          </a:p>
        </p:txBody>
      </p:sp>
      <p:pic>
        <p:nvPicPr>
          <p:cNvPr id="23" name="Рисунок 22" descr="Описание: wing.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154" y="4309515"/>
            <a:ext cx="2998470" cy="1797050"/>
          </a:xfrm>
          <a:prstGeom prst="rect">
            <a:avLst/>
          </a:prstGeom>
          <a:noFill/>
          <a:ln>
            <a:noFill/>
          </a:ln>
        </p:spPr>
      </p:pic>
      <p:sp>
        <p:nvSpPr>
          <p:cNvPr id="21" name="Прямоугольник 20">
            <a:extLst>
              <a:ext uri="{FF2B5EF4-FFF2-40B4-BE49-F238E27FC236}">
                <a16:creationId xmlns:a16="http://schemas.microsoft.com/office/drawing/2014/main" id="{9ED27F53-06FE-42A0-8707-97A33397D1CE}"/>
              </a:ext>
            </a:extLst>
          </p:cNvPr>
          <p:cNvSpPr/>
          <p:nvPr/>
        </p:nvSpPr>
        <p:spPr>
          <a:xfrm>
            <a:off x="280670" y="3981383"/>
            <a:ext cx="4049439" cy="307777"/>
          </a:xfrm>
          <a:prstGeom prst="rect">
            <a:avLst/>
          </a:prstGeom>
        </p:spPr>
        <p:txBody>
          <a:bodyPr wrap="square">
            <a:spAutoFit/>
          </a:bodyPr>
          <a:lstStyle/>
          <a:p>
            <a:pPr algn="ctr"/>
            <a:r>
              <a:rPr lang="ru-RU" sz="1400" cap="small" dirty="0"/>
              <a:t>Схема возникновения подъемной силы крыла</a:t>
            </a:r>
          </a:p>
        </p:txBody>
      </p:sp>
      <p:sp>
        <p:nvSpPr>
          <p:cNvPr id="24" name="TextBox 23">
            <a:extLst>
              <a:ext uri="{FF2B5EF4-FFF2-40B4-BE49-F238E27FC236}">
                <a16:creationId xmlns:a16="http://schemas.microsoft.com/office/drawing/2014/main" id="{F1FC00FE-8DA8-4B30-A946-410637B18641}"/>
              </a:ext>
            </a:extLst>
          </p:cNvPr>
          <p:cNvSpPr txBox="1"/>
          <p:nvPr/>
        </p:nvSpPr>
        <p:spPr>
          <a:xfrm>
            <a:off x="4424350" y="809364"/>
            <a:ext cx="4301639" cy="369332"/>
          </a:xfrm>
          <a:prstGeom prst="rect">
            <a:avLst/>
          </a:prstGeom>
          <a:noFill/>
        </p:spPr>
        <p:txBody>
          <a:bodyPr wrap="square" rtlCol="0">
            <a:spAutoFit/>
          </a:bodyPr>
          <a:lstStyle/>
          <a:p>
            <a:pPr algn="ctr"/>
            <a:r>
              <a:rPr lang="ru-RU" cap="all" dirty="0"/>
              <a:t>Следствие №7</a:t>
            </a:r>
          </a:p>
        </p:txBody>
      </p:sp>
      <p:sp>
        <p:nvSpPr>
          <p:cNvPr id="25" name="TextBox 24">
            <a:extLst>
              <a:ext uri="{FF2B5EF4-FFF2-40B4-BE49-F238E27FC236}">
                <a16:creationId xmlns:a16="http://schemas.microsoft.com/office/drawing/2014/main" id="{385CEF4F-286A-4D14-BC53-9562032DF5CE}"/>
              </a:ext>
            </a:extLst>
          </p:cNvPr>
          <p:cNvSpPr txBox="1">
            <a:spLocks noChangeAspect="1"/>
          </p:cNvSpPr>
          <p:nvPr/>
        </p:nvSpPr>
        <p:spPr>
          <a:xfrm>
            <a:off x="4627446" y="1090731"/>
            <a:ext cx="4052232" cy="1028423"/>
          </a:xfrm>
          <a:prstGeom prst="rect">
            <a:avLst/>
          </a:prstGeom>
          <a:noFill/>
        </p:spPr>
        <p:txBody>
          <a:bodyPr wrap="square" rtlCol="0">
            <a:spAutoFit/>
          </a:bodyPr>
          <a:lstStyle/>
          <a:p>
            <a:pPr>
              <a:lnSpc>
                <a:spcPct val="150000"/>
              </a:lnSpc>
            </a:pPr>
            <a:r>
              <a:rPr lang="ru-RU" sz="1400" i="1" dirty="0"/>
              <a:t>Для повышения давления в компрессоре динамического действия необходимо затормозить поток</a:t>
            </a:r>
            <a:endParaRPr lang="ru-RU" sz="1400" dirty="0"/>
          </a:p>
        </p:txBody>
      </p:sp>
      <mc:AlternateContent xmlns:mc="http://schemas.openxmlformats.org/markup-compatibility/2006">
        <mc:Choice xmlns:a14="http://schemas.microsoft.com/office/drawing/2010/main" Requires="a14">
          <p:sp>
            <p:nvSpPr>
              <p:cNvPr id="26" name="Прямоугольник 25">
                <a:extLst>
                  <a:ext uri="{FF2B5EF4-FFF2-40B4-BE49-F238E27FC236}">
                    <a16:creationId xmlns:a16="http://schemas.microsoft.com/office/drawing/2014/main" id="{913AB70A-BA61-4FC4-B3F7-F10E80932BAA}"/>
                  </a:ext>
                </a:extLst>
              </p:cNvPr>
              <p:cNvSpPr/>
              <p:nvPr/>
            </p:nvSpPr>
            <p:spPr>
              <a:xfrm>
                <a:off x="5672389" y="2201465"/>
                <a:ext cx="1805559" cy="618311"/>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en-US" b="0" i="1" smtClean="0">
                              <a:latin typeface="Cambria Math" panose="02040503050406030204" pitchFamily="18" charset="0"/>
                            </a:rPr>
                            <m:t>𝑑𝑐</m:t>
                          </m:r>
                        </m:num>
                        <m:den>
                          <m:r>
                            <a:rPr lang="en-US" b="0" i="1" smtClean="0">
                              <a:latin typeface="Cambria Math" panose="02040503050406030204" pitchFamily="18" charset="0"/>
                            </a:rPr>
                            <m:t>𝑐</m:t>
                          </m:r>
                        </m:den>
                      </m:f>
                      <m:r>
                        <a:rPr lang="ru-RU">
                          <a:latin typeface="Cambria Math"/>
                        </a:rPr>
                        <m:t>=</m:t>
                      </m:r>
                      <m:f>
                        <m:fPr>
                          <m:ctrlPr>
                            <a:rPr lang="ru-RU" i="1" smtClean="0">
                              <a:latin typeface="Cambria Math" panose="02040503050406030204" pitchFamily="18" charset="0"/>
                            </a:rPr>
                          </m:ctrlPr>
                        </m:fPr>
                        <m:num>
                          <m:r>
                            <a:rPr lang="ru-RU" b="0" i="1" smtClean="0">
                              <a:latin typeface="Cambria Math" panose="02040503050406030204" pitchFamily="18" charset="0"/>
                            </a:rPr>
                            <m:t>1</m:t>
                          </m:r>
                        </m:num>
                        <m:den>
                          <m:sSup>
                            <m:sSupPr>
                              <m:ctrlPr>
                                <a:rPr lang="ru-RU" i="1" smtClean="0">
                                  <a:latin typeface="Cambria Math" panose="02040503050406030204" pitchFamily="18" charset="0"/>
                                </a:rPr>
                              </m:ctrlPr>
                            </m:sSupPr>
                            <m:e>
                              <m:r>
                                <a:rPr lang="ru-RU" b="0" i="1" smtClean="0">
                                  <a:latin typeface="Cambria Math" panose="02040503050406030204" pitchFamily="18" charset="0"/>
                                </a:rPr>
                                <m:t>М</m:t>
                              </m:r>
                            </m:e>
                            <m:sup>
                              <m:r>
                                <a:rPr lang="ru-RU" b="0" i="1" smtClean="0">
                                  <a:latin typeface="Cambria Math" panose="02040503050406030204" pitchFamily="18" charset="0"/>
                                </a:rPr>
                                <m:t>2</m:t>
                              </m:r>
                            </m:sup>
                          </m:sSup>
                          <m:r>
                            <a:rPr lang="ru-RU" b="0" i="1" smtClean="0">
                              <a:latin typeface="Cambria Math" panose="02040503050406030204" pitchFamily="18" charset="0"/>
                            </a:rPr>
                            <m:t>−1</m:t>
                          </m:r>
                        </m:den>
                      </m:f>
                      <m:f>
                        <m:fPr>
                          <m:ctrlPr>
                            <a:rPr lang="ru-RU" i="1" smtClean="0">
                              <a:latin typeface="Cambria Math" panose="02040503050406030204" pitchFamily="18" charset="0"/>
                            </a:rPr>
                          </m:ctrlPr>
                        </m:fPr>
                        <m:num>
                          <m:r>
                            <a:rPr lang="en-US" b="0" i="1" smtClean="0">
                              <a:latin typeface="Cambria Math" panose="02040503050406030204" pitchFamily="18" charset="0"/>
                            </a:rPr>
                            <m:t>𝑑𝐹</m:t>
                          </m:r>
                        </m:num>
                        <m:den>
                          <m:r>
                            <a:rPr lang="en-US" b="0" i="1" smtClean="0">
                              <a:latin typeface="Cambria Math" panose="02040503050406030204" pitchFamily="18" charset="0"/>
                            </a:rPr>
                            <m:t>𝐹</m:t>
                          </m:r>
                        </m:den>
                      </m:f>
                    </m:oMath>
                  </m:oMathPara>
                </a14:m>
                <a:endParaRPr lang="ru-RU" dirty="0"/>
              </a:p>
            </p:txBody>
          </p:sp>
        </mc:Choice>
        <mc:Fallback>
          <p:sp>
            <p:nvSpPr>
              <p:cNvPr id="26" name="Прямоугольник 25">
                <a:extLst>
                  <a:ext uri="{FF2B5EF4-FFF2-40B4-BE49-F238E27FC236}">
                    <a16:creationId xmlns:a16="http://schemas.microsoft.com/office/drawing/2014/main" id="{913AB70A-BA61-4FC4-B3F7-F10E80932BAA}"/>
                  </a:ext>
                </a:extLst>
              </p:cNvPr>
              <p:cNvSpPr>
                <a:spLocks noRot="1" noChangeAspect="1" noMove="1" noResize="1" noEditPoints="1" noAdjustHandles="1" noChangeArrowheads="1" noChangeShapeType="1" noTextEdit="1"/>
              </p:cNvSpPr>
              <p:nvPr/>
            </p:nvSpPr>
            <p:spPr>
              <a:xfrm>
                <a:off x="5672389" y="2201465"/>
                <a:ext cx="1805559" cy="618311"/>
              </a:xfrm>
              <a:prstGeom prst="rect">
                <a:avLst/>
              </a:prstGeom>
              <a:blipFill>
                <a:blip r:embed="rId5"/>
                <a:stretch>
                  <a:fillRect/>
                </a:stretch>
              </a:blipFill>
              <a:ln>
                <a:solidFill>
                  <a:schemeClr val="tx1"/>
                </a:solidFill>
              </a:ln>
            </p:spPr>
            <p:txBody>
              <a:bodyPr/>
              <a:lstStyle/>
              <a:p>
                <a:r>
                  <a:rPr lang="ru-RU">
                    <a:noFill/>
                  </a:rPr>
                  <a:t> </a:t>
                </a:r>
              </a:p>
            </p:txBody>
          </p:sp>
        </mc:Fallback>
      </mc:AlternateContent>
      <p:sp>
        <p:nvSpPr>
          <p:cNvPr id="27" name="TextBox 26">
            <a:extLst>
              <a:ext uri="{FF2B5EF4-FFF2-40B4-BE49-F238E27FC236}">
                <a16:creationId xmlns:a16="http://schemas.microsoft.com/office/drawing/2014/main" id="{D52AEFDD-6524-4B83-BA64-CDF8E2DEAB73}"/>
              </a:ext>
            </a:extLst>
          </p:cNvPr>
          <p:cNvSpPr txBox="1">
            <a:spLocks noChangeAspect="1"/>
          </p:cNvSpPr>
          <p:nvPr/>
        </p:nvSpPr>
        <p:spPr>
          <a:xfrm>
            <a:off x="4572000" y="2925635"/>
            <a:ext cx="4052232" cy="705258"/>
          </a:xfrm>
          <a:prstGeom prst="rect">
            <a:avLst/>
          </a:prstGeom>
          <a:noFill/>
        </p:spPr>
        <p:txBody>
          <a:bodyPr wrap="square" rtlCol="0">
            <a:spAutoFit/>
          </a:bodyPr>
          <a:lstStyle/>
          <a:p>
            <a:pPr>
              <a:lnSpc>
                <a:spcPct val="150000"/>
              </a:lnSpc>
            </a:pPr>
            <a:r>
              <a:rPr lang="ru-RU" sz="1400" i="1" dirty="0"/>
              <a:t>При дозвуковом потоке расширение канала приводит к снижению скорости потока.</a:t>
            </a:r>
            <a:endParaRPr lang="ru-RU" sz="1400" dirty="0"/>
          </a:p>
        </p:txBody>
      </p:sp>
    </p:spTree>
    <p:extLst>
      <p:ext uri="{BB962C8B-B14F-4D97-AF65-F5344CB8AC3E}">
        <p14:creationId xmlns:p14="http://schemas.microsoft.com/office/powerpoint/2010/main" val="155182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Используемые допущения</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a:t>
            </a:fld>
            <a:endParaRPr lang="ru-RU" dirty="0">
              <a:solidFill>
                <a:schemeClr val="bg1"/>
              </a:solidFill>
              <a:latin typeface="Elektra Medium Pro" panose="02000803000000020004" pitchFamily="50" charset="-52"/>
            </a:endParaRPr>
          </a:p>
        </p:txBody>
      </p:sp>
      <p:sp>
        <p:nvSpPr>
          <p:cNvPr id="13" name="TextBox 12"/>
          <p:cNvSpPr txBox="1"/>
          <p:nvPr/>
        </p:nvSpPr>
        <p:spPr>
          <a:xfrm>
            <a:off x="595423" y="798713"/>
            <a:ext cx="8130566" cy="5049716"/>
          </a:xfrm>
          <a:prstGeom prst="rect">
            <a:avLst/>
          </a:prstGeom>
          <a:noFill/>
        </p:spPr>
        <p:txBody>
          <a:bodyPr wrap="square" rtlCol="0">
            <a:spAutoFit/>
          </a:bodyPr>
          <a:lstStyle/>
          <a:p>
            <a:pPr marL="1704975" indent="-1704975">
              <a:lnSpc>
                <a:spcPct val="150000"/>
              </a:lnSpc>
            </a:pPr>
            <a:r>
              <a:rPr lang="ru-RU" dirty="0"/>
              <a:t>В данном разделе и далее в курсе используются следующие допущения*:</a:t>
            </a:r>
          </a:p>
          <a:p>
            <a:pPr marL="1257300" indent="361950">
              <a:lnSpc>
                <a:spcPct val="150000"/>
              </a:lnSpc>
              <a:buFont typeface="Wingdings" pitchFamily="2" charset="2"/>
              <a:buChar char="ü"/>
            </a:pPr>
            <a:r>
              <a:rPr lang="ru-RU" dirty="0"/>
              <a:t>Поток рассматривается в дискретных контрольных сечениях вдоль магистрального направления движения рабочего тела</a:t>
            </a:r>
          </a:p>
          <a:p>
            <a:pPr marL="1257300" indent="361950">
              <a:lnSpc>
                <a:spcPct val="150000"/>
              </a:lnSpc>
              <a:buFont typeface="Wingdings" pitchFamily="2" charset="2"/>
              <a:buChar char="ü"/>
            </a:pPr>
            <a:r>
              <a:rPr lang="ru-RU" dirty="0"/>
              <a:t>В контрольных сечениях значения параметров потока - осреднены в окружном и радиальном направлениях</a:t>
            </a:r>
          </a:p>
          <a:p>
            <a:pPr marL="1257300" indent="361950">
              <a:lnSpc>
                <a:spcPct val="150000"/>
              </a:lnSpc>
              <a:buFont typeface="Wingdings" pitchFamily="2" charset="2"/>
              <a:buChar char="ü"/>
            </a:pPr>
            <a:r>
              <a:rPr lang="ru-RU" dirty="0"/>
              <a:t>Течение - установившееся и равномерное (</a:t>
            </a:r>
            <a:r>
              <a:rPr lang="en-US" i="1" dirty="0" err="1"/>
              <a:t>p,c,T</a:t>
            </a:r>
            <a:r>
              <a:rPr lang="en-US" i="1" dirty="0" err="1">
                <a:sym typeface="Symbol"/>
              </a:rPr>
              <a:t>f</a:t>
            </a:r>
            <a:r>
              <a:rPr lang="en-US" i="1" dirty="0">
                <a:sym typeface="Symbol"/>
              </a:rPr>
              <a:t>(t)</a:t>
            </a:r>
            <a:r>
              <a:rPr lang="en-US" dirty="0">
                <a:sym typeface="Symbol"/>
              </a:rPr>
              <a:t>)</a:t>
            </a:r>
            <a:endParaRPr lang="ru-RU" dirty="0"/>
          </a:p>
          <a:p>
            <a:pPr marL="1257300" indent="361950">
              <a:lnSpc>
                <a:spcPct val="150000"/>
              </a:lnSpc>
              <a:buFont typeface="Wingdings" pitchFamily="2" charset="2"/>
              <a:buChar char="ü"/>
            </a:pPr>
            <a:r>
              <a:rPr lang="ru-RU" dirty="0"/>
              <a:t>Рабочее тело – идеальный газ</a:t>
            </a:r>
          </a:p>
          <a:p>
            <a:pPr marL="1257300" indent="361950">
              <a:lnSpc>
                <a:spcPct val="150000"/>
              </a:lnSpc>
              <a:buFont typeface="Wingdings" pitchFamily="2" charset="2"/>
              <a:buChar char="ü"/>
            </a:pPr>
            <a:r>
              <a:rPr lang="ru-RU" dirty="0"/>
              <a:t>Теплообмен между стенками канала и потоком не учитывается</a:t>
            </a:r>
          </a:p>
          <a:p>
            <a:pPr marL="1257300" indent="361950">
              <a:lnSpc>
                <a:spcPct val="150000"/>
              </a:lnSpc>
              <a:buFont typeface="Wingdings" pitchFamily="2" charset="2"/>
              <a:buChar char="ü"/>
            </a:pPr>
            <a:r>
              <a:rPr lang="ru-RU" dirty="0"/>
              <a:t>Течение в межлопаточных каналах одного лопаточного венца идентично</a:t>
            </a:r>
          </a:p>
          <a:p>
            <a:pPr>
              <a:lnSpc>
                <a:spcPct val="150000"/>
              </a:lnSpc>
            </a:pPr>
            <a:endParaRPr lang="ru-RU" sz="1200" dirty="0"/>
          </a:p>
          <a:p>
            <a:pPr>
              <a:lnSpc>
                <a:spcPct val="150000"/>
              </a:lnSpc>
            </a:pPr>
            <a:endParaRPr lang="ru-RU" sz="1200" dirty="0"/>
          </a:p>
          <a:p>
            <a:pPr>
              <a:lnSpc>
                <a:spcPct val="150000"/>
              </a:lnSpc>
            </a:pPr>
            <a:r>
              <a:rPr lang="ru-RU" sz="1200" dirty="0"/>
              <a:t>* Кроме мест, где об изменении допущений будут указано отдельно</a:t>
            </a:r>
          </a:p>
        </p:txBody>
      </p:sp>
      <p:pic>
        <p:nvPicPr>
          <p:cNvPr id="3" name="Рисунок 2" descr="Изображение выглядит как человек, мужчина, внешний, стоит&#10;&#10;Описание создано автоматически">
            <a:extLst>
              <a:ext uri="{FF2B5EF4-FFF2-40B4-BE49-F238E27FC236}">
                <a16:creationId xmlns:a16="http://schemas.microsoft.com/office/drawing/2014/main" id="{C3A387BE-1932-4FFF-965B-2D589503D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98" y="1390650"/>
            <a:ext cx="1800000" cy="2280972"/>
          </a:xfrm>
          <a:prstGeom prst="rect">
            <a:avLst/>
          </a:prstGeom>
        </p:spPr>
      </p:pic>
    </p:spTree>
    <p:extLst>
      <p:ext uri="{BB962C8B-B14F-4D97-AF65-F5344CB8AC3E}">
        <p14:creationId xmlns:p14="http://schemas.microsoft.com/office/powerpoint/2010/main" val="1806022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6492" y="1433705"/>
            <a:ext cx="2204264"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764" y="1329521"/>
            <a:ext cx="260985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энергии в механической форме в относительном движении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20</a:t>
            </a:fld>
            <a:endParaRPr lang="ru-RU" dirty="0">
              <a:solidFill>
                <a:schemeClr val="bg1"/>
              </a:solidFill>
              <a:latin typeface="Elektra Medium Pro" panose="02000803000000020004" pitchFamily="50" charset="-52"/>
            </a:endParaRPr>
          </a:p>
        </p:txBody>
      </p:sp>
      <p:sp>
        <p:nvSpPr>
          <p:cNvPr id="4" name="TextBox 3"/>
          <p:cNvSpPr txBox="1"/>
          <p:nvPr/>
        </p:nvSpPr>
        <p:spPr>
          <a:xfrm>
            <a:off x="474371" y="787374"/>
            <a:ext cx="3682602" cy="646331"/>
          </a:xfrm>
          <a:prstGeom prst="rect">
            <a:avLst/>
          </a:prstGeom>
          <a:noFill/>
        </p:spPr>
        <p:txBody>
          <a:bodyPr wrap="square" rtlCol="0">
            <a:spAutoFit/>
          </a:bodyPr>
          <a:lstStyle/>
          <a:p>
            <a:pPr algn="ctr"/>
            <a:r>
              <a:rPr lang="ru-RU" cap="all" dirty="0"/>
              <a:t>Движение частицы в лопаточной машине</a:t>
            </a:r>
          </a:p>
        </p:txBody>
      </p:sp>
      <mc:AlternateContent xmlns:mc="http://schemas.openxmlformats.org/markup-compatibility/2006" xmlns:a14="http://schemas.microsoft.com/office/drawing/2010/main">
        <mc:Choice Requires="a14">
          <p:sp>
            <p:nvSpPr>
              <p:cNvPr id="6" name="TextBox 5"/>
              <p:cNvSpPr txBox="1">
                <a:spLocks noChangeAspect="1"/>
              </p:cNvSpPr>
              <p:nvPr/>
            </p:nvSpPr>
            <p:spPr>
              <a:xfrm>
                <a:off x="657581" y="3665322"/>
                <a:ext cx="3771915" cy="2031325"/>
              </a:xfrm>
              <a:prstGeom prst="rect">
                <a:avLst/>
              </a:prstGeom>
              <a:noFill/>
            </p:spPr>
            <p:txBody>
              <a:bodyPr wrap="square" rtlCol="0">
                <a:spAutoFit/>
              </a:bodyPr>
              <a:lstStyle/>
              <a:p>
                <a:pPr>
                  <a:lnSpc>
                    <a:spcPct val="150000"/>
                  </a:lnSpc>
                </a:pPr>
                <a:r>
                  <a:rPr lang="en-US" sz="1400" i="1" dirty="0"/>
                  <a:t>S</a:t>
                </a:r>
                <a:r>
                  <a:rPr lang="en-US" sz="1400" i="1" baseline="-25000" dirty="0" err="1"/>
                  <a:t>w</a:t>
                </a:r>
                <a:r>
                  <a:rPr lang="en-US" sz="1400" i="1" dirty="0"/>
                  <a:t> – </a:t>
                </a:r>
                <a:r>
                  <a:rPr lang="ru-RU" sz="1400" dirty="0"/>
                  <a:t>траектория движения точки </a:t>
                </a:r>
                <a:r>
                  <a:rPr lang="en-US" sz="1400" dirty="0"/>
                  <a:t>A </a:t>
                </a:r>
                <a:r>
                  <a:rPr lang="ru-RU" sz="1400" dirty="0"/>
                  <a:t>в относительном движении </a:t>
                </a:r>
              </a:p>
              <a:p>
                <a:pPr>
                  <a:lnSpc>
                    <a:spcPct val="150000"/>
                  </a:lnSpc>
                </a:pPr>
                <a:r>
                  <a:rPr lang="en-US" sz="1400" dirty="0"/>
                  <a:t>w</a:t>
                </a:r>
                <a:r>
                  <a:rPr lang="ru-RU" sz="1400" dirty="0"/>
                  <a:t> – скорость</a:t>
                </a:r>
                <a:r>
                  <a:rPr lang="en-US" sz="1400" dirty="0"/>
                  <a:t> </a:t>
                </a:r>
                <a:r>
                  <a:rPr lang="ru-RU" sz="1400" dirty="0"/>
                  <a:t>движения частицы относительно лопатки</a:t>
                </a:r>
              </a:p>
              <a:p>
                <a:pPr>
                  <a:lnSpc>
                    <a:spcPct val="150000"/>
                  </a:lnSpc>
                </a:pPr>
                <a14:m>
                  <m:oMath xmlns:m="http://schemas.openxmlformats.org/officeDocument/2006/math">
                    <m:acc>
                      <m:accPr>
                        <m:chr m:val="̅"/>
                        <m:ctrlPr>
                          <a:rPr lang="en-US" sz="1400" i="1" dirty="0" smtClean="0">
                            <a:latin typeface="Cambria Math" panose="02040503050406030204" pitchFamily="18" charset="0"/>
                          </a:rPr>
                        </m:ctrlPr>
                      </m:accPr>
                      <m:e>
                        <m:r>
                          <a:rPr lang="en-US" sz="1400" b="0" i="1" dirty="0" smtClean="0">
                            <a:latin typeface="Cambria Math"/>
                          </a:rPr>
                          <m:t>𝑠</m:t>
                        </m:r>
                      </m:e>
                    </m:acc>
                  </m:oMath>
                </a14:m>
                <a:r>
                  <a:rPr lang="en-US" sz="1400" baseline="-25000" dirty="0"/>
                  <a:t>w</a:t>
                </a:r>
                <a:r>
                  <a:rPr lang="en-US" sz="1400" dirty="0"/>
                  <a:t> - </a:t>
                </a:r>
                <a:r>
                  <a:rPr lang="ru-RU" sz="1400" dirty="0"/>
                  <a:t>касательная к траектории в точке </a:t>
                </a:r>
                <a:r>
                  <a:rPr lang="en-US" sz="1400" dirty="0"/>
                  <a:t>A</a:t>
                </a:r>
                <a:endParaRPr lang="ru-RU" sz="1400" dirty="0"/>
              </a:p>
              <a:p>
                <a:pPr>
                  <a:lnSpc>
                    <a:spcPct val="150000"/>
                  </a:lnSpc>
                </a:pPr>
                <a14:m>
                  <m:oMathPara xmlns:m="http://schemas.openxmlformats.org/officeDocument/2006/math">
                    <m:oMathParaPr>
                      <m:jc m:val="left"/>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𝑛</m:t>
                          </m:r>
                          <m:r>
                            <a:rPr lang="en-US" sz="1400" b="0" i="1" baseline="-25000" smtClean="0">
                              <a:latin typeface="Cambria Math"/>
                            </a:rPr>
                            <m:t>𝑤</m:t>
                          </m:r>
                        </m:e>
                      </m:acc>
                      <m:r>
                        <a:rPr lang="en-US" sz="1400" b="0" i="1" smtClean="0">
                          <a:latin typeface="Cambria Math"/>
                        </a:rPr>
                        <m:t> </m:t>
                      </m:r>
                      <m:r>
                        <a:rPr lang="en-US" sz="1400" b="0" i="0" smtClean="0">
                          <a:latin typeface="Cambria Math"/>
                        </a:rPr>
                        <m:t>−</m:t>
                      </m:r>
                      <m:r>
                        <a:rPr lang="ru-RU" sz="1400" b="0" i="0" smtClean="0">
                          <a:latin typeface="Cambria Math"/>
                        </a:rPr>
                        <m:t>нормаль к </m:t>
                      </m:r>
                      <m:acc>
                        <m:accPr>
                          <m:chr m:val="̅"/>
                          <m:ctrlPr>
                            <a:rPr lang="en-US" sz="1400" i="1" dirty="0">
                              <a:latin typeface="Cambria Math" panose="02040503050406030204" pitchFamily="18" charset="0"/>
                            </a:rPr>
                          </m:ctrlPr>
                        </m:accPr>
                        <m:e>
                          <m:r>
                            <a:rPr lang="en-US" sz="1400" i="1" dirty="0">
                              <a:latin typeface="Cambria Math"/>
                            </a:rPr>
                            <m:t>𝑠</m:t>
                          </m:r>
                        </m:e>
                      </m:acc>
                      <m:r>
                        <m:rPr>
                          <m:nor/>
                        </m:rPr>
                        <a:rPr lang="en-US" sz="1400" baseline="-25000" dirty="0"/>
                        <m:t>w</m:t>
                      </m:r>
                    </m:oMath>
                  </m:oMathPara>
                </a14:m>
                <a:endParaRPr lang="ru-RU"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657581" y="3665322"/>
                <a:ext cx="3771915" cy="2031325"/>
              </a:xfrm>
              <a:prstGeom prst="rect">
                <a:avLst/>
              </a:prstGeom>
              <a:blipFill>
                <a:blip r:embed="rId5"/>
                <a:stretch>
                  <a:fillRect l="-485"/>
                </a:stretch>
              </a:blipFill>
            </p:spPr>
            <p:txBody>
              <a:bodyPr/>
              <a:lstStyle/>
              <a:p>
                <a:r>
                  <a:rPr lang="ru-RU">
                    <a:noFill/>
                  </a:rPr>
                  <a:t> </a:t>
                </a:r>
              </a:p>
            </p:txBody>
          </p:sp>
        </mc:Fallback>
      </mc:AlternateContent>
      <p:sp>
        <p:nvSpPr>
          <p:cNvPr id="9" name="TextBox 8"/>
          <p:cNvSpPr txBox="1"/>
          <p:nvPr/>
        </p:nvSpPr>
        <p:spPr>
          <a:xfrm>
            <a:off x="3939464" y="816051"/>
            <a:ext cx="4786525" cy="369332"/>
          </a:xfrm>
          <a:prstGeom prst="rect">
            <a:avLst/>
          </a:prstGeom>
          <a:noFill/>
        </p:spPr>
        <p:txBody>
          <a:bodyPr wrap="square" rtlCol="0">
            <a:spAutoFit/>
          </a:bodyPr>
          <a:lstStyle/>
          <a:p>
            <a:pPr algn="ctr"/>
            <a:r>
              <a:rPr lang="ru-RU" cap="all" dirty="0"/>
              <a:t>Область течения вокруг частицы</a:t>
            </a:r>
          </a:p>
        </p:txBody>
      </p:sp>
      <p:sp>
        <p:nvSpPr>
          <p:cNvPr id="11" name="TextBox 10"/>
          <p:cNvSpPr txBox="1">
            <a:spLocks noChangeAspect="1"/>
          </p:cNvSpPr>
          <p:nvPr/>
        </p:nvSpPr>
        <p:spPr>
          <a:xfrm>
            <a:off x="5900388" y="988554"/>
            <a:ext cx="3243612" cy="2967415"/>
          </a:xfrm>
          <a:prstGeom prst="rect">
            <a:avLst/>
          </a:prstGeom>
          <a:noFill/>
        </p:spPr>
        <p:txBody>
          <a:bodyPr wrap="square" rtlCol="0">
            <a:spAutoFit/>
          </a:bodyPr>
          <a:lstStyle/>
          <a:p>
            <a:pPr>
              <a:lnSpc>
                <a:spcPct val="150000"/>
              </a:lnSpc>
            </a:pPr>
            <a:r>
              <a:rPr lang="ru-RU" sz="1400" cap="small" dirty="0"/>
              <a:t>Силы, действующие на область течения:</a:t>
            </a:r>
          </a:p>
          <a:p>
            <a:pPr>
              <a:lnSpc>
                <a:spcPct val="150000"/>
              </a:lnSpc>
            </a:pPr>
            <a:r>
              <a:rPr lang="en-US" sz="1400" i="1" dirty="0" err="1"/>
              <a:t>dp</a:t>
            </a:r>
            <a:r>
              <a:rPr lang="en-US" sz="1400" i="1" dirty="0"/>
              <a:t> – </a:t>
            </a:r>
            <a:r>
              <a:rPr lang="ru-RU" sz="1400" dirty="0"/>
              <a:t>силы давления</a:t>
            </a:r>
          </a:p>
          <a:p>
            <a:pPr>
              <a:lnSpc>
                <a:spcPct val="150000"/>
              </a:lnSpc>
            </a:pPr>
            <a:r>
              <a:rPr lang="en-US" sz="1400" i="1" dirty="0" err="1"/>
              <a:t>dT</a:t>
            </a:r>
            <a:r>
              <a:rPr lang="en-US" sz="1400" dirty="0"/>
              <a:t> </a:t>
            </a:r>
            <a:r>
              <a:rPr lang="ru-RU" sz="1400" dirty="0"/>
              <a:t>– сила гидравлического сопротивления</a:t>
            </a:r>
          </a:p>
          <a:p>
            <a:pPr>
              <a:lnSpc>
                <a:spcPct val="150000"/>
              </a:lnSpc>
            </a:pPr>
            <a:r>
              <a:rPr lang="en-US" sz="1400" i="1" dirty="0" err="1"/>
              <a:t>dP</a:t>
            </a:r>
            <a:r>
              <a:rPr lang="ru-RU" sz="1400" i="1" baseline="-25000" dirty="0"/>
              <a:t>к</a:t>
            </a:r>
            <a:r>
              <a:rPr lang="en-US" sz="1400" i="1" dirty="0"/>
              <a:t> </a:t>
            </a:r>
            <a:r>
              <a:rPr lang="en-US" sz="1400" dirty="0"/>
              <a:t>– </a:t>
            </a:r>
            <a:r>
              <a:rPr lang="ru-RU" sz="1400" dirty="0"/>
              <a:t>сила </a:t>
            </a:r>
            <a:r>
              <a:rPr lang="ru-RU" sz="1400" dirty="0" err="1"/>
              <a:t>Кариолиса</a:t>
            </a:r>
            <a:endParaRPr lang="ru-RU" sz="1400" dirty="0"/>
          </a:p>
          <a:p>
            <a:pPr>
              <a:lnSpc>
                <a:spcPct val="150000"/>
              </a:lnSpc>
            </a:pPr>
            <a:r>
              <a:rPr lang="en-US" sz="1400" i="1" dirty="0" err="1"/>
              <a:t>dP</a:t>
            </a:r>
            <a:r>
              <a:rPr lang="ru-RU" sz="1400" i="1" baseline="-25000" dirty="0" err="1"/>
              <a:t>цб</a:t>
            </a:r>
            <a:r>
              <a:rPr lang="en-US" sz="1400" i="1" dirty="0"/>
              <a:t> </a:t>
            </a:r>
            <a:r>
              <a:rPr lang="en-US" sz="1400" dirty="0"/>
              <a:t>– </a:t>
            </a:r>
            <a:r>
              <a:rPr lang="ru-RU" sz="1400" dirty="0"/>
              <a:t>центробежная сила</a:t>
            </a:r>
          </a:p>
          <a:p>
            <a:pPr>
              <a:lnSpc>
                <a:spcPct val="150000"/>
              </a:lnSpc>
            </a:pPr>
            <a:r>
              <a:rPr lang="en-US" sz="1400" i="1" dirty="0" err="1"/>
              <a:t>dR</a:t>
            </a:r>
            <a:r>
              <a:rPr lang="en-US" sz="1400" dirty="0"/>
              <a:t> – </a:t>
            </a:r>
            <a:r>
              <a:rPr lang="ru-RU" sz="1400" dirty="0"/>
              <a:t>сила с которой лопатка воздействует на поток</a:t>
            </a:r>
          </a:p>
          <a:p>
            <a:pPr>
              <a:lnSpc>
                <a:spcPct val="150000"/>
              </a:lnSpc>
            </a:pPr>
            <a:endParaRPr lang="ru-RU" sz="1400" dirty="0"/>
          </a:p>
        </p:txBody>
      </p:sp>
      <p:sp>
        <p:nvSpPr>
          <p:cNvPr id="12" name="Стрелка вниз 11"/>
          <p:cNvSpPr/>
          <p:nvPr/>
        </p:nvSpPr>
        <p:spPr>
          <a:xfrm rot="15667199" flipH="1">
            <a:off x="3187633" y="1740268"/>
            <a:ext cx="360000" cy="79906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4690532" y="3667289"/>
            <a:ext cx="4073878" cy="369332"/>
          </a:xfrm>
          <a:prstGeom prst="rect">
            <a:avLst/>
          </a:prstGeom>
          <a:noFill/>
        </p:spPr>
        <p:txBody>
          <a:bodyPr wrap="square" rtlCol="0">
            <a:spAutoFit/>
          </a:bodyPr>
          <a:lstStyle/>
          <a:p>
            <a:pPr algn="ctr"/>
            <a:r>
              <a:rPr lang="ru-RU" cap="all" dirty="0"/>
              <a:t>Второй закон Ньютона</a:t>
            </a:r>
          </a:p>
        </p:txBody>
      </p:sp>
      <p:sp>
        <p:nvSpPr>
          <p:cNvPr id="14" name="TextBox 13"/>
          <p:cNvSpPr txBox="1"/>
          <p:nvPr/>
        </p:nvSpPr>
        <p:spPr>
          <a:xfrm>
            <a:off x="4195394" y="4612926"/>
            <a:ext cx="4721417" cy="369332"/>
          </a:xfrm>
          <a:prstGeom prst="rect">
            <a:avLst/>
          </a:prstGeom>
          <a:noFill/>
        </p:spPr>
        <p:txBody>
          <a:bodyPr wrap="square" rtlCol="0">
            <a:spAutoFit/>
          </a:bodyPr>
          <a:lstStyle/>
          <a:p>
            <a:pPr algn="ctr"/>
            <a:r>
              <a:rPr lang="ru-RU" cap="all" dirty="0"/>
              <a:t>Второй закон Ньютона в проекции на </a:t>
            </a:r>
            <a:r>
              <a:rPr lang="en-US" cap="all" dirty="0"/>
              <a:t>OS</a:t>
            </a:r>
            <a:endParaRPr lang="ru-RU" cap="all" dirty="0"/>
          </a:p>
        </p:txBody>
      </p:sp>
      <p:sp>
        <p:nvSpPr>
          <p:cNvPr id="16" name="Прямоугольник 15"/>
          <p:cNvSpPr/>
          <p:nvPr/>
        </p:nvSpPr>
        <p:spPr>
          <a:xfrm>
            <a:off x="2092852" y="5531826"/>
            <a:ext cx="201330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all" dirty="0">
                <a:solidFill>
                  <a:srgbClr val="FF0000"/>
                </a:solidFill>
              </a:rPr>
              <a:t>Умножается на </a:t>
            </a:r>
            <a:r>
              <a:rPr lang="en-US" sz="1400" b="1" dirty="0">
                <a:solidFill>
                  <a:srgbClr val="FF0000"/>
                </a:solidFill>
              </a:rPr>
              <a:t>ds</a:t>
            </a:r>
            <a:r>
              <a:rPr lang="en-US" sz="1400" b="1" cap="all" dirty="0">
                <a:solidFill>
                  <a:srgbClr val="FF0000"/>
                </a:solidFill>
              </a:rPr>
              <a:t> </a:t>
            </a:r>
            <a:r>
              <a:rPr lang="ru-RU" sz="1400" b="1" cap="all" dirty="0">
                <a:solidFill>
                  <a:srgbClr val="FF0000"/>
                </a:solidFill>
              </a:rPr>
              <a:t>и  делится на </a:t>
            </a:r>
            <a:r>
              <a:rPr lang="en-US" sz="1400" b="1" dirty="0" err="1">
                <a:solidFill>
                  <a:srgbClr val="FF0000"/>
                </a:solidFill>
              </a:rPr>
              <a:t>dm</a:t>
            </a:r>
            <a:endParaRPr lang="ru-RU" sz="1400" b="1" i="1" dirty="0">
              <a:solidFill>
                <a:srgbClr val="FF0000"/>
              </a:solidFill>
            </a:endParaRPr>
          </a:p>
        </p:txBody>
      </p:sp>
      <p:cxnSp>
        <p:nvCxnSpPr>
          <p:cNvPr id="18" name="Прямая со стрелкой 17"/>
          <p:cNvCxnSpPr/>
          <p:nvPr/>
        </p:nvCxnSpPr>
        <p:spPr>
          <a:xfrm flipV="1">
            <a:off x="3977885" y="5531826"/>
            <a:ext cx="419500"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Прямоугольник 4"/>
              <p:cNvSpPr/>
              <p:nvPr/>
            </p:nvSpPr>
            <p:spPr>
              <a:xfrm>
                <a:off x="4815072" y="3992076"/>
                <a:ext cx="3986861"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𝑑</m:t>
                      </m:r>
                      <m:acc>
                        <m:accPr>
                          <m:chr m:val="̅"/>
                          <m:ctrlPr>
                            <a:rPr lang="ru-RU" i="1">
                              <a:latin typeface="Cambria Math" panose="02040503050406030204" pitchFamily="18" charset="0"/>
                            </a:rPr>
                          </m:ctrlPr>
                        </m:accPr>
                        <m:e>
                          <m:r>
                            <a:rPr lang="ru-RU" i="1">
                              <a:latin typeface="Cambria Math"/>
                            </a:rPr>
                            <m:t>𝑃</m:t>
                          </m:r>
                        </m:e>
                      </m:acc>
                      <m:r>
                        <a:rPr lang="ru-RU">
                          <a:latin typeface="Cambria Math"/>
                        </a:rPr>
                        <m:t>+</m:t>
                      </m:r>
                      <m:r>
                        <a:rPr lang="ru-RU" i="1">
                          <a:latin typeface="Cambria Math"/>
                        </a:rPr>
                        <m:t>𝑑</m:t>
                      </m:r>
                      <m:acc>
                        <m:accPr>
                          <m:chr m:val="̅"/>
                          <m:ctrlPr>
                            <a:rPr lang="ru-RU" i="1">
                              <a:latin typeface="Cambria Math" panose="02040503050406030204" pitchFamily="18" charset="0"/>
                            </a:rPr>
                          </m:ctrlPr>
                        </m:accPr>
                        <m:e>
                          <m:r>
                            <a:rPr lang="ru-RU" i="1">
                              <a:latin typeface="Cambria Math"/>
                            </a:rPr>
                            <m:t>𝑅</m:t>
                          </m:r>
                        </m:e>
                      </m:acc>
                      <m:r>
                        <a:rPr lang="ru-RU">
                          <a:latin typeface="Cambria Math"/>
                        </a:rPr>
                        <m:t>+</m:t>
                      </m:r>
                      <m:r>
                        <a:rPr lang="ru-RU" i="1">
                          <a:latin typeface="Cambria Math"/>
                        </a:rPr>
                        <m:t>𝑑</m:t>
                      </m:r>
                      <m:acc>
                        <m:accPr>
                          <m:chr m:val="̅"/>
                          <m:ctrlPr>
                            <a:rPr lang="ru-RU" i="1">
                              <a:latin typeface="Cambria Math" panose="02040503050406030204" pitchFamily="18" charset="0"/>
                            </a:rPr>
                          </m:ctrlPr>
                        </m:accPr>
                        <m:e>
                          <m:r>
                            <a:rPr lang="ru-RU" i="1">
                              <a:latin typeface="Cambria Math"/>
                            </a:rPr>
                            <m:t>𝑇</m:t>
                          </m:r>
                        </m:e>
                      </m:acc>
                      <m:r>
                        <a:rPr lang="ru-RU">
                          <a:latin typeface="Cambria Math"/>
                        </a:rPr>
                        <m:t>+</m:t>
                      </m:r>
                      <m:r>
                        <a:rPr lang="ru-RU" i="1">
                          <a:latin typeface="Cambria Math"/>
                        </a:rPr>
                        <m:t>𝑑</m:t>
                      </m:r>
                      <m:acc>
                        <m:accPr>
                          <m:chr m:val="̅"/>
                          <m:ctrlPr>
                            <a:rPr lang="ru-RU" i="1">
                              <a:latin typeface="Cambria Math" panose="02040503050406030204" pitchFamily="18" charset="0"/>
                            </a:rPr>
                          </m:ctrlPr>
                        </m:accPr>
                        <m:e>
                          <m:sSub>
                            <m:sSubPr>
                              <m:ctrlPr>
                                <a:rPr lang="ru-RU" i="1">
                                  <a:latin typeface="Cambria Math" panose="02040503050406030204" pitchFamily="18" charset="0"/>
                                </a:rPr>
                              </m:ctrlPr>
                            </m:sSubPr>
                            <m:e>
                              <m:r>
                                <a:rPr lang="en-US" i="1">
                                  <a:latin typeface="Cambria Math"/>
                                </a:rPr>
                                <m:t>𝑃</m:t>
                              </m:r>
                            </m:e>
                            <m:sub>
                              <m:r>
                                <a:rPr lang="ru-RU" i="1">
                                  <a:latin typeface="Cambria Math"/>
                                </a:rPr>
                                <m:t>к</m:t>
                              </m:r>
                            </m:sub>
                          </m:sSub>
                        </m:e>
                      </m:acc>
                      <m:r>
                        <a:rPr lang="ru-RU">
                          <a:latin typeface="Cambria Math"/>
                        </a:rPr>
                        <m:t>+</m:t>
                      </m:r>
                      <m:r>
                        <a:rPr lang="ru-RU" i="1">
                          <a:latin typeface="Cambria Math"/>
                        </a:rPr>
                        <m:t>𝑑</m:t>
                      </m:r>
                      <m:acc>
                        <m:accPr>
                          <m:chr m:val="̅"/>
                          <m:ctrlPr>
                            <a:rPr lang="ru-RU" i="1">
                              <a:latin typeface="Cambria Math" panose="02040503050406030204" pitchFamily="18" charset="0"/>
                            </a:rPr>
                          </m:ctrlPr>
                        </m:accPr>
                        <m:e>
                          <m:sSub>
                            <m:sSubPr>
                              <m:ctrlPr>
                                <a:rPr lang="ru-RU" i="1">
                                  <a:latin typeface="Cambria Math" panose="02040503050406030204" pitchFamily="18" charset="0"/>
                                </a:rPr>
                              </m:ctrlPr>
                            </m:sSubPr>
                            <m:e>
                              <m:r>
                                <a:rPr lang="en-US" i="1">
                                  <a:latin typeface="Cambria Math"/>
                                </a:rPr>
                                <m:t>𝑃</m:t>
                              </m:r>
                            </m:e>
                            <m:sub>
                              <m:r>
                                <a:rPr lang="ru-RU" i="1">
                                  <a:latin typeface="Cambria Math"/>
                                </a:rPr>
                                <m:t>цб</m:t>
                              </m:r>
                            </m:sub>
                          </m:sSub>
                        </m:e>
                      </m:acc>
                      <m:r>
                        <a:rPr lang="ru-RU">
                          <a:latin typeface="Cambria Math"/>
                        </a:rPr>
                        <m:t>=</m:t>
                      </m:r>
                      <m:r>
                        <a:rPr lang="ru-RU" i="1">
                          <a:latin typeface="Cambria Math"/>
                        </a:rPr>
                        <m:t>𝑑𝑚</m:t>
                      </m:r>
                      <m:f>
                        <m:fPr>
                          <m:ctrlPr>
                            <a:rPr lang="ru-RU" i="1">
                              <a:latin typeface="Cambria Math" panose="02040503050406030204" pitchFamily="18" charset="0"/>
                            </a:rPr>
                          </m:ctrlPr>
                        </m:fPr>
                        <m:num>
                          <m:r>
                            <a:rPr lang="ru-RU" i="1">
                              <a:latin typeface="Cambria Math"/>
                            </a:rPr>
                            <m:t>𝑑</m:t>
                          </m:r>
                          <m:acc>
                            <m:accPr>
                              <m:chr m:val="̅"/>
                              <m:ctrlPr>
                                <a:rPr lang="ru-RU" i="1">
                                  <a:latin typeface="Cambria Math" panose="02040503050406030204" pitchFamily="18" charset="0"/>
                                </a:rPr>
                              </m:ctrlPr>
                            </m:accPr>
                            <m:e>
                              <m:r>
                                <a:rPr lang="en-US" i="1">
                                  <a:latin typeface="Cambria Math"/>
                                </a:rPr>
                                <m:t>𝑤</m:t>
                              </m:r>
                            </m:e>
                          </m:acc>
                        </m:num>
                        <m:den>
                          <m:r>
                            <a:rPr lang="ru-RU" i="1">
                              <a:latin typeface="Cambria Math"/>
                            </a:rPr>
                            <m:t>𝑑𝑡</m:t>
                          </m:r>
                        </m:den>
                      </m:f>
                    </m:oMath>
                  </m:oMathPara>
                </a14:m>
                <a:endParaRPr lang="ru-RU"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4815072" y="3992076"/>
                <a:ext cx="3986861" cy="618246"/>
              </a:xfrm>
              <a:prstGeom prst="rect">
                <a:avLst/>
              </a:prstGeom>
              <a:blipFill rotWithShape="1">
                <a:blip r:embed="rId6"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p:cNvSpPr/>
              <p:nvPr/>
            </p:nvSpPr>
            <p:spPr>
              <a:xfrm>
                <a:off x="3768513" y="4936438"/>
                <a:ext cx="5148298" cy="6648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ru-RU" i="1" smtClean="0">
                              <a:latin typeface="Cambria Math" panose="02040503050406030204" pitchFamily="18" charset="0"/>
                            </a:rPr>
                          </m:ctrlPr>
                        </m:sSupPr>
                        <m:e>
                          <m:r>
                            <m:rPr>
                              <m:sty m:val="p"/>
                            </m:rPr>
                            <a:rPr lang="ru-RU">
                              <a:latin typeface="Cambria Math"/>
                            </a:rPr>
                            <m:t>ω</m:t>
                          </m:r>
                        </m:e>
                        <m:sup>
                          <m:r>
                            <a:rPr lang="ru-RU">
                              <a:latin typeface="Cambria Math"/>
                            </a:rPr>
                            <m:t>2</m:t>
                          </m:r>
                        </m:sup>
                      </m:sSup>
                      <m:r>
                        <a:rPr lang="ru-RU">
                          <a:latin typeface="Cambria Math"/>
                        </a:rPr>
                        <m:t>∙</m:t>
                      </m:r>
                      <m:r>
                        <a:rPr lang="en-US" i="1">
                          <a:latin typeface="Cambria Math"/>
                        </a:rPr>
                        <m:t>𝑟</m:t>
                      </m:r>
                      <m:r>
                        <a:rPr lang="ru-RU">
                          <a:latin typeface="Cambria Math"/>
                        </a:rPr>
                        <m:t>∙</m:t>
                      </m:r>
                      <m:r>
                        <a:rPr lang="en-US" i="1">
                          <a:latin typeface="Cambria Math"/>
                        </a:rPr>
                        <m:t>𝑑𝑚</m:t>
                      </m:r>
                      <m:r>
                        <a:rPr lang="ru-RU">
                          <a:latin typeface="Cambria Math"/>
                        </a:rPr>
                        <m:t>∙</m:t>
                      </m:r>
                      <m:f>
                        <m:fPr>
                          <m:ctrlPr>
                            <a:rPr lang="ru-RU" i="1">
                              <a:latin typeface="Cambria Math" panose="02040503050406030204" pitchFamily="18" charset="0"/>
                            </a:rPr>
                          </m:ctrlPr>
                        </m:fPr>
                        <m:num>
                          <m:r>
                            <a:rPr lang="en-US" i="1">
                              <a:latin typeface="Cambria Math"/>
                            </a:rPr>
                            <m:t>𝑑𝑟</m:t>
                          </m:r>
                        </m:num>
                        <m:den>
                          <m:sSub>
                            <m:sSubPr>
                              <m:ctrlPr>
                                <a:rPr lang="ru-RU" i="1">
                                  <a:latin typeface="Cambria Math" panose="02040503050406030204" pitchFamily="18" charset="0"/>
                                </a:rPr>
                              </m:ctrlPr>
                            </m:sSubPr>
                            <m:e>
                              <m:r>
                                <a:rPr lang="ru-RU" i="1">
                                  <a:latin typeface="Cambria Math"/>
                                </a:rPr>
                                <m:t>𝑑𝑠</m:t>
                              </m:r>
                            </m:e>
                            <m:sub>
                              <m:r>
                                <a:rPr lang="ru-RU" i="1">
                                  <a:latin typeface="Cambria Math"/>
                                </a:rPr>
                                <m:t>𝑤</m:t>
                              </m:r>
                            </m:sub>
                          </m:sSub>
                        </m:den>
                      </m:f>
                      <m:r>
                        <a:rPr lang="ru-RU" i="1">
                          <a:latin typeface="Cambria Math"/>
                        </a:rPr>
                        <m:t>−</m:t>
                      </m:r>
                      <m:r>
                        <a:rPr lang="ru-RU" i="1">
                          <a:latin typeface="Cambria Math"/>
                        </a:rPr>
                        <m:t>𝑑</m:t>
                      </m:r>
                      <m:r>
                        <m:rPr>
                          <m:sty m:val="p"/>
                        </m:rPr>
                        <a:rPr lang="ru-RU">
                          <a:latin typeface="Cambria Math"/>
                        </a:rPr>
                        <m:t>T</m:t>
                      </m:r>
                      <m:r>
                        <a:rPr lang="en-US" i="1">
                          <a:latin typeface="Cambria Math"/>
                        </a:rPr>
                        <m:t>−</m:t>
                      </m:r>
                      <m:r>
                        <a:rPr lang="en-US" i="1">
                          <a:latin typeface="Cambria Math"/>
                        </a:rPr>
                        <m:t>𝑑𝑝</m:t>
                      </m:r>
                      <m:r>
                        <a:rPr lang="ru-RU">
                          <a:latin typeface="Cambria Math"/>
                        </a:rPr>
                        <m:t>∙</m:t>
                      </m:r>
                      <m:sSub>
                        <m:sSubPr>
                          <m:ctrlPr>
                            <a:rPr lang="ru-RU" i="1">
                              <a:latin typeface="Cambria Math" panose="02040503050406030204" pitchFamily="18" charset="0"/>
                            </a:rPr>
                          </m:ctrlPr>
                        </m:sSubPr>
                        <m:e>
                          <m:r>
                            <a:rPr lang="ru-RU" i="1">
                              <a:latin typeface="Cambria Math"/>
                            </a:rPr>
                            <m:t>𝑑𝑛</m:t>
                          </m:r>
                        </m:e>
                        <m:sub>
                          <m:r>
                            <a:rPr lang="ru-RU" i="1">
                              <a:latin typeface="Cambria Math"/>
                            </a:rPr>
                            <m:t>𝑤</m:t>
                          </m:r>
                        </m:sub>
                      </m:sSub>
                      <m:r>
                        <a:rPr lang="ru-RU">
                          <a:latin typeface="Cambria Math"/>
                        </a:rPr>
                        <m:t>∙</m:t>
                      </m:r>
                      <m:sSub>
                        <m:sSubPr>
                          <m:ctrlPr>
                            <a:rPr lang="ru-RU" i="1">
                              <a:latin typeface="Cambria Math" panose="02040503050406030204" pitchFamily="18" charset="0"/>
                            </a:rPr>
                          </m:ctrlPr>
                        </m:sSubPr>
                        <m:e>
                          <m:r>
                            <a:rPr lang="ru-RU" i="1">
                              <a:latin typeface="Cambria Math"/>
                            </a:rPr>
                            <m:t>𝑑𝑙</m:t>
                          </m:r>
                        </m:e>
                        <m:sub>
                          <m:r>
                            <a:rPr lang="ru-RU" i="1">
                              <a:latin typeface="Cambria Math"/>
                            </a:rPr>
                            <m:t>𝑤</m:t>
                          </m:r>
                        </m:sub>
                      </m:sSub>
                      <m:r>
                        <a:rPr lang="ru-RU">
                          <a:latin typeface="Cambria Math"/>
                        </a:rPr>
                        <m:t>=</m:t>
                      </m:r>
                      <m:r>
                        <a:rPr lang="ru-RU" i="1">
                          <a:latin typeface="Cambria Math"/>
                        </a:rPr>
                        <m:t>𝑑𝑚</m:t>
                      </m:r>
                      <m:f>
                        <m:fPr>
                          <m:ctrlPr>
                            <a:rPr lang="ru-RU" i="1">
                              <a:latin typeface="Cambria Math" panose="02040503050406030204" pitchFamily="18" charset="0"/>
                            </a:rPr>
                          </m:ctrlPr>
                        </m:fPr>
                        <m:num>
                          <m:r>
                            <a:rPr lang="ru-RU" i="1">
                              <a:latin typeface="Cambria Math"/>
                            </a:rPr>
                            <m:t>𝑑</m:t>
                          </m:r>
                          <m:r>
                            <m:rPr>
                              <m:sty m:val="p"/>
                            </m:rPr>
                            <a:rPr lang="ru-RU">
                              <a:latin typeface="Cambria Math"/>
                            </a:rPr>
                            <m:t>w</m:t>
                          </m:r>
                        </m:num>
                        <m:den>
                          <m:r>
                            <a:rPr lang="ru-RU" i="1">
                              <a:latin typeface="Cambria Math"/>
                            </a:rPr>
                            <m:t>𝑑𝑡</m:t>
                          </m:r>
                        </m:den>
                      </m:f>
                    </m:oMath>
                  </m:oMathPara>
                </a14:m>
                <a:endParaRPr lang="ru-RU"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3768513" y="4936438"/>
                <a:ext cx="5148298" cy="664862"/>
              </a:xfrm>
              <a:prstGeom prst="rect">
                <a:avLst/>
              </a:prstGeom>
              <a:blipFill rotWithShape="1">
                <a:blip r:embed="rId7"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p:cNvSpPr/>
              <p:nvPr/>
            </p:nvSpPr>
            <p:spPr>
              <a:xfrm>
                <a:off x="3939464" y="5638958"/>
                <a:ext cx="5147953" cy="6651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ru-RU" i="1">
                              <a:latin typeface="Cambria Math" panose="02040503050406030204" pitchFamily="18" charset="0"/>
                            </a:rPr>
                          </m:ctrlPr>
                        </m:sSupPr>
                        <m:e>
                          <m:r>
                            <m:rPr>
                              <m:sty m:val="p"/>
                            </m:rPr>
                            <a:rPr lang="ru-RU">
                              <a:latin typeface="Cambria Math"/>
                            </a:rPr>
                            <m:t>ω</m:t>
                          </m:r>
                        </m:e>
                        <m:sup>
                          <m:r>
                            <a:rPr lang="ru-RU">
                              <a:latin typeface="Cambria Math"/>
                            </a:rPr>
                            <m:t>2</m:t>
                          </m:r>
                        </m:sup>
                      </m:sSup>
                      <m:r>
                        <a:rPr lang="ru-RU">
                          <a:latin typeface="Cambria Math"/>
                        </a:rPr>
                        <m:t>∙</m:t>
                      </m:r>
                      <m:r>
                        <a:rPr lang="en-US" i="1">
                          <a:latin typeface="Cambria Math"/>
                        </a:rPr>
                        <m:t>𝑟</m:t>
                      </m:r>
                      <m:r>
                        <a:rPr lang="en-US">
                          <a:latin typeface="Cambria Math"/>
                        </a:rPr>
                        <m:t>∙</m:t>
                      </m:r>
                      <m:r>
                        <a:rPr lang="en-US" i="1">
                          <a:latin typeface="Cambria Math"/>
                        </a:rPr>
                        <m:t>𝑑𝑟</m:t>
                      </m:r>
                      <m:r>
                        <a:rPr lang="en-US" i="1">
                          <a:latin typeface="Cambria Math"/>
                        </a:rPr>
                        <m:t> −</m:t>
                      </m:r>
                      <m:f>
                        <m:fPr>
                          <m:ctrlPr>
                            <a:rPr lang="ru-RU" i="1">
                              <a:latin typeface="Cambria Math" panose="02040503050406030204" pitchFamily="18" charset="0"/>
                            </a:rPr>
                          </m:ctrlPr>
                        </m:fPr>
                        <m:num>
                          <m:r>
                            <a:rPr lang="ru-RU" i="1">
                              <a:latin typeface="Cambria Math"/>
                            </a:rPr>
                            <m:t>𝑑𝑇𝑑𝑠</m:t>
                          </m:r>
                        </m:num>
                        <m:den>
                          <m:r>
                            <a:rPr lang="ru-RU" i="1">
                              <a:latin typeface="Cambria Math"/>
                            </a:rPr>
                            <m:t>𝑑𝑚</m:t>
                          </m:r>
                        </m:den>
                      </m:f>
                      <m:r>
                        <a:rPr lang="ru-RU" i="1">
                          <a:latin typeface="Cambria Math"/>
                        </a:rPr>
                        <m:t>−</m:t>
                      </m:r>
                      <m:f>
                        <m:fPr>
                          <m:ctrlPr>
                            <a:rPr lang="ru-RU" i="1">
                              <a:latin typeface="Cambria Math" panose="02040503050406030204" pitchFamily="18" charset="0"/>
                            </a:rPr>
                          </m:ctrlPr>
                        </m:fPr>
                        <m:num>
                          <m:r>
                            <a:rPr lang="ru-RU" i="1">
                              <a:latin typeface="Cambria Math"/>
                            </a:rPr>
                            <m:t>𝑑𝑝</m:t>
                          </m:r>
                          <m:r>
                            <a:rPr lang="ru-RU" i="1">
                              <a:latin typeface="Cambria Math"/>
                            </a:rPr>
                            <m:t>∙</m:t>
                          </m:r>
                          <m:sSub>
                            <m:sSubPr>
                              <m:ctrlPr>
                                <a:rPr lang="ru-RU" i="1" strike="sngStrike">
                                  <a:latin typeface="Cambria Math" panose="02040503050406030204" pitchFamily="18" charset="0"/>
                                </a:rPr>
                              </m:ctrlPr>
                            </m:sSubPr>
                            <m:e>
                              <m:r>
                                <a:rPr lang="ru-RU" i="1" strike="sngStrike">
                                  <a:latin typeface="Cambria Math"/>
                                </a:rPr>
                                <m:t>𝑑𝑛</m:t>
                              </m:r>
                            </m:e>
                            <m:sub>
                              <m:r>
                                <a:rPr lang="ru-RU" i="1" strike="sngStrike">
                                  <a:latin typeface="Cambria Math"/>
                                </a:rPr>
                                <m:t>𝑤</m:t>
                              </m:r>
                            </m:sub>
                          </m:sSub>
                          <m:r>
                            <a:rPr lang="ru-RU" strike="sngStrike">
                              <a:latin typeface="Cambria Math"/>
                            </a:rPr>
                            <m:t>∙</m:t>
                          </m:r>
                          <m:sSub>
                            <m:sSubPr>
                              <m:ctrlPr>
                                <a:rPr lang="ru-RU" i="1" strike="sngStrike">
                                  <a:latin typeface="Cambria Math" panose="02040503050406030204" pitchFamily="18" charset="0"/>
                                </a:rPr>
                              </m:ctrlPr>
                            </m:sSubPr>
                            <m:e>
                              <m:r>
                                <a:rPr lang="ru-RU" i="1" strike="sngStrike">
                                  <a:latin typeface="Cambria Math"/>
                                </a:rPr>
                                <m:t>𝑑𝑙</m:t>
                              </m:r>
                            </m:e>
                            <m:sub>
                              <m:r>
                                <a:rPr lang="ru-RU" i="1" strike="sngStrike">
                                  <a:latin typeface="Cambria Math"/>
                                </a:rPr>
                                <m:t>𝑤</m:t>
                              </m:r>
                            </m:sub>
                          </m:sSub>
                          <m:sSub>
                            <m:sSubPr>
                              <m:ctrlPr>
                                <a:rPr lang="ru-RU" i="1" strike="sngStrike">
                                  <a:latin typeface="Cambria Math" panose="02040503050406030204" pitchFamily="18" charset="0"/>
                                </a:rPr>
                              </m:ctrlPr>
                            </m:sSubPr>
                            <m:e>
                              <m:r>
                                <a:rPr lang="ru-RU" i="1" strike="sngStrike">
                                  <a:latin typeface="Cambria Math"/>
                                </a:rPr>
                                <m:t>𝑑𝑠</m:t>
                              </m:r>
                            </m:e>
                            <m:sub>
                              <m:r>
                                <a:rPr lang="ru-RU" i="1" strike="sngStrike">
                                  <a:latin typeface="Cambria Math"/>
                                </a:rPr>
                                <m:t>𝑤</m:t>
                              </m:r>
                            </m:sub>
                          </m:sSub>
                        </m:num>
                        <m:den>
                          <m:r>
                            <a:rPr lang="ru-RU" i="1">
                              <a:latin typeface="Cambria Math"/>
                            </a:rPr>
                            <m:t>𝜌</m:t>
                          </m:r>
                          <m:r>
                            <a:rPr lang="ru-RU" i="1">
                              <a:latin typeface="Cambria Math"/>
                            </a:rPr>
                            <m:t>∙</m:t>
                          </m:r>
                          <m:sSub>
                            <m:sSubPr>
                              <m:ctrlPr>
                                <a:rPr lang="ru-RU" i="1" strike="sngStrike">
                                  <a:latin typeface="Cambria Math" panose="02040503050406030204" pitchFamily="18" charset="0"/>
                                </a:rPr>
                              </m:ctrlPr>
                            </m:sSubPr>
                            <m:e>
                              <m:r>
                                <a:rPr lang="ru-RU" i="1" strike="sngStrike">
                                  <a:latin typeface="Cambria Math"/>
                                </a:rPr>
                                <m:t>𝑑𝑛</m:t>
                              </m:r>
                            </m:e>
                            <m:sub>
                              <m:r>
                                <a:rPr lang="ru-RU" i="1" strike="sngStrike">
                                  <a:latin typeface="Cambria Math"/>
                                </a:rPr>
                                <m:t>𝑤</m:t>
                              </m:r>
                            </m:sub>
                          </m:sSub>
                          <m:r>
                            <a:rPr lang="ru-RU" strike="sngStrike">
                              <a:latin typeface="Cambria Math"/>
                            </a:rPr>
                            <m:t>∙</m:t>
                          </m:r>
                          <m:sSub>
                            <m:sSubPr>
                              <m:ctrlPr>
                                <a:rPr lang="ru-RU" i="1" strike="sngStrike">
                                  <a:latin typeface="Cambria Math" panose="02040503050406030204" pitchFamily="18" charset="0"/>
                                </a:rPr>
                              </m:ctrlPr>
                            </m:sSubPr>
                            <m:e>
                              <m:r>
                                <a:rPr lang="ru-RU" i="1" strike="sngStrike">
                                  <a:latin typeface="Cambria Math"/>
                                </a:rPr>
                                <m:t>𝑑𝑙</m:t>
                              </m:r>
                            </m:e>
                            <m:sub>
                              <m:r>
                                <a:rPr lang="ru-RU" i="1" strike="sngStrike">
                                  <a:latin typeface="Cambria Math"/>
                                </a:rPr>
                                <m:t>𝑤</m:t>
                              </m:r>
                            </m:sub>
                          </m:sSub>
                          <m:sSub>
                            <m:sSubPr>
                              <m:ctrlPr>
                                <a:rPr lang="ru-RU" i="1" strike="sngStrike">
                                  <a:latin typeface="Cambria Math" panose="02040503050406030204" pitchFamily="18" charset="0"/>
                                </a:rPr>
                              </m:ctrlPr>
                            </m:sSubPr>
                            <m:e>
                              <m:r>
                                <a:rPr lang="ru-RU" i="1" strike="sngStrike">
                                  <a:latin typeface="Cambria Math"/>
                                </a:rPr>
                                <m:t>𝑑𝑠</m:t>
                              </m:r>
                            </m:e>
                            <m:sub>
                              <m:r>
                                <a:rPr lang="ru-RU" i="1" strike="sngStrike">
                                  <a:latin typeface="Cambria Math"/>
                                </a:rPr>
                                <m:t>𝑤</m:t>
                              </m:r>
                            </m:sub>
                          </m:sSub>
                        </m:den>
                      </m:f>
                      <m:r>
                        <a:rPr lang="ru-RU" i="1">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𝑑𝑠</m:t>
                              </m:r>
                            </m:e>
                            <m:sub>
                              <m:r>
                                <a:rPr lang="ru-RU" i="1">
                                  <a:latin typeface="Cambria Math"/>
                                </a:rPr>
                                <m:t>𝑤</m:t>
                              </m:r>
                            </m:sub>
                          </m:sSub>
                        </m:num>
                        <m:den>
                          <m:r>
                            <a:rPr lang="ru-RU" i="1">
                              <a:latin typeface="Cambria Math"/>
                            </a:rPr>
                            <m:t>𝑑𝑡</m:t>
                          </m:r>
                        </m:den>
                      </m:f>
                      <m:r>
                        <a:rPr lang="ru-RU" i="1">
                          <a:latin typeface="Cambria Math"/>
                        </a:rPr>
                        <m:t>𝑑</m:t>
                      </m:r>
                      <m:r>
                        <a:rPr lang="en-US" i="1">
                          <a:latin typeface="Cambria Math"/>
                        </a:rPr>
                        <m:t>𝑤</m:t>
                      </m:r>
                    </m:oMath>
                  </m:oMathPara>
                </a14:m>
                <a:endParaRPr lang="ru-RU"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3939464" y="5638958"/>
                <a:ext cx="5147953" cy="665118"/>
              </a:xfrm>
              <a:prstGeom prst="rect">
                <a:avLst/>
              </a:prstGeom>
              <a:blipFill rotWithShape="1">
                <a:blip r:embed="rId8" cstate="print"/>
                <a:stretch>
                  <a:fillRect/>
                </a:stretch>
              </a:blipFill>
            </p:spPr>
            <p:txBody>
              <a:bodyPr/>
              <a:lstStyle/>
              <a:p>
                <a:r>
                  <a:rPr lang="ru-RU">
                    <a:noFill/>
                  </a:rPr>
                  <a:t> </a:t>
                </a:r>
              </a:p>
            </p:txBody>
          </p:sp>
        </mc:Fallback>
      </mc:AlternateContent>
      <p:sp>
        <p:nvSpPr>
          <p:cNvPr id="19" name="Прямоугольник 18">
            <a:extLst>
              <a:ext uri="{FF2B5EF4-FFF2-40B4-BE49-F238E27FC236}">
                <a16:creationId xmlns:a16="http://schemas.microsoft.com/office/drawing/2014/main" id="{13297E12-4C6B-4C05-8ABD-F3C8C6890298}"/>
              </a:ext>
            </a:extLst>
          </p:cNvPr>
          <p:cNvSpPr/>
          <p:nvPr/>
        </p:nvSpPr>
        <p:spPr>
          <a:xfrm>
            <a:off x="3762742" y="1001894"/>
            <a:ext cx="2400916" cy="523220"/>
          </a:xfrm>
          <a:prstGeom prst="rect">
            <a:avLst/>
          </a:prstGeom>
        </p:spPr>
        <p:txBody>
          <a:bodyPr wrap="square">
            <a:spAutoFit/>
          </a:bodyPr>
          <a:lstStyle/>
          <a:p>
            <a:pPr algn="ctr"/>
            <a:r>
              <a:rPr lang="ru-RU" sz="1400" cap="small" dirty="0"/>
              <a:t>Силы, действующие на выделенный объем </a:t>
            </a:r>
          </a:p>
        </p:txBody>
      </p:sp>
    </p:spTree>
    <p:extLst>
      <p:ext uri="{BB962C8B-B14F-4D97-AF65-F5344CB8AC3E}">
        <p14:creationId xmlns:p14="http://schemas.microsoft.com/office/powerpoint/2010/main" val="176061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3" grpId="0"/>
      <p:bldP spid="14" grpId="0"/>
      <p:bldP spid="16" grpId="0"/>
      <p:bldP spid="5" grpId="0"/>
      <p:bldP spid="10"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descr="Изображение выглядит как человек, одежда, стена, стоит&#10;&#10;Описание создано автоматически">
            <a:extLst>
              <a:ext uri="{FF2B5EF4-FFF2-40B4-BE49-F238E27FC236}">
                <a16:creationId xmlns:a16="http://schemas.microsoft.com/office/drawing/2014/main" id="{B6EB34AC-4FEA-40E6-85D2-F1D85D0F67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103" y="792682"/>
            <a:ext cx="1618705" cy="1080000"/>
          </a:xfrm>
          <a:prstGeom prst="ellipse">
            <a:avLst/>
          </a:prstGeom>
          <a:ln>
            <a:noFill/>
          </a:ln>
          <a:effectLst>
            <a:softEdge rad="112500"/>
          </a:effectLst>
        </p:spPr>
      </p:pic>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энергии в механической форме в относительном движении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21</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2" name="Прямоугольник 1"/>
              <p:cNvSpPr/>
              <p:nvPr/>
            </p:nvSpPr>
            <p:spPr>
              <a:xfrm>
                <a:off x="2276895" y="809456"/>
                <a:ext cx="4572000" cy="72737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ru-RU" i="1">
                          <a:latin typeface="Cambria Math"/>
                        </a:rPr>
                        <m:t>𝑑</m:t>
                      </m:r>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a:rPr>
                                    <m:t>𝑢</m:t>
                                  </m:r>
                                </m:e>
                                <m:sup>
                                  <m:r>
                                    <a:rPr lang="ru-RU" i="1">
                                      <a:latin typeface="Cambria Math"/>
                                    </a:rPr>
                                    <m:t>2</m:t>
                                  </m:r>
                                </m:sup>
                              </m:sSup>
                            </m:num>
                            <m:den>
                              <m:r>
                                <a:rPr lang="ru-RU" i="1">
                                  <a:latin typeface="Cambria Math"/>
                                </a:rPr>
                                <m:t>2</m:t>
                              </m:r>
                            </m:den>
                          </m:f>
                        </m:e>
                      </m:d>
                      <m:r>
                        <a:rPr lang="ru-RU" i="1">
                          <a:latin typeface="Cambria Math"/>
                        </a:rPr>
                        <m:t>=</m:t>
                      </m:r>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r>
                        <a:rPr lang="ru-RU" i="1">
                          <a:latin typeface="Cambria Math"/>
                        </a:rPr>
                        <m:t>+</m:t>
                      </m:r>
                      <m:r>
                        <a:rPr lang="ru-RU" i="1">
                          <a:latin typeface="Cambria Math"/>
                        </a:rPr>
                        <m:t>𝑑</m:t>
                      </m:r>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en-US" i="1">
                                      <a:latin typeface="Cambria Math"/>
                                    </a:rPr>
                                    <m:t>𝑤</m:t>
                                  </m:r>
                                </m:e>
                                <m:sup>
                                  <m:r>
                                    <a:rPr lang="ru-RU" i="1">
                                      <a:latin typeface="Cambria Math"/>
                                    </a:rPr>
                                    <m:t>2</m:t>
                                  </m:r>
                                </m:sup>
                              </m:sSup>
                            </m:num>
                            <m:den>
                              <m:r>
                                <a:rPr lang="ru-RU" i="1">
                                  <a:latin typeface="Cambria Math"/>
                                </a:rPr>
                                <m:t>2</m:t>
                              </m:r>
                            </m:den>
                          </m:f>
                        </m:e>
                      </m:d>
                      <m:r>
                        <a:rPr lang="ru-RU" i="1">
                          <a:latin typeface="Cambria Math"/>
                        </a:rPr>
                        <m:t>+</m:t>
                      </m:r>
                      <m:r>
                        <a:rPr lang="ru-RU" i="1">
                          <a:latin typeface="Cambria Math"/>
                        </a:rPr>
                        <m:t>𝑑</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2276895" y="809456"/>
                <a:ext cx="4572000" cy="727379"/>
              </a:xfrm>
              <a:prstGeom prst="rect">
                <a:avLst/>
              </a:prstGeom>
              <a:blipFill rotWithShape="1">
                <a:blip r:embed="rId4" cstate="print"/>
                <a:stretch>
                  <a:fillRect/>
                </a:stretch>
              </a:blipFill>
            </p:spPr>
            <p:txBody>
              <a:bodyPr/>
              <a:lstStyle/>
              <a:p>
                <a:r>
                  <a:rPr lang="ru-RU">
                    <a:noFill/>
                  </a:rPr>
                  <a:t> </a:t>
                </a:r>
              </a:p>
            </p:txBody>
          </p:sp>
        </mc:Fallback>
      </mc:AlternateContent>
      <p:sp>
        <p:nvSpPr>
          <p:cNvPr id="5" name="Прямоугольник 4"/>
          <p:cNvSpPr/>
          <p:nvPr/>
        </p:nvSpPr>
        <p:spPr>
          <a:xfrm>
            <a:off x="867870" y="1629942"/>
            <a:ext cx="163087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small" dirty="0">
                <a:solidFill>
                  <a:schemeClr val="tx1"/>
                </a:solidFill>
              </a:rPr>
              <a:t>Удельная работа инерционных сил</a:t>
            </a:r>
            <a:endParaRPr lang="ru-RU" sz="1400" b="1" i="1" cap="small" dirty="0">
              <a:solidFill>
                <a:schemeClr val="tx1"/>
              </a:solidFill>
            </a:endParaRPr>
          </a:p>
        </p:txBody>
      </p:sp>
      <p:sp>
        <p:nvSpPr>
          <p:cNvPr id="6" name="Прямоугольник 5"/>
          <p:cNvSpPr/>
          <p:nvPr/>
        </p:nvSpPr>
        <p:spPr>
          <a:xfrm>
            <a:off x="6786885" y="1934907"/>
            <a:ext cx="245819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small" dirty="0">
                <a:solidFill>
                  <a:schemeClr val="tx1"/>
                </a:solidFill>
              </a:rPr>
              <a:t>Удельная работа, затраченная на преодоление потерь</a:t>
            </a:r>
            <a:endParaRPr lang="ru-RU" sz="1400" b="1" i="1" cap="small" dirty="0">
              <a:solidFill>
                <a:schemeClr val="tx1"/>
              </a:solidFill>
            </a:endParaRPr>
          </a:p>
        </p:txBody>
      </p:sp>
      <p:sp>
        <p:nvSpPr>
          <p:cNvPr id="9" name="Прямоугольник 8"/>
          <p:cNvSpPr/>
          <p:nvPr/>
        </p:nvSpPr>
        <p:spPr>
          <a:xfrm>
            <a:off x="2851731" y="1782488"/>
            <a:ext cx="190143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small" dirty="0">
                <a:solidFill>
                  <a:schemeClr val="tx1"/>
                </a:solidFill>
              </a:rPr>
              <a:t>Работа по изменению давления </a:t>
            </a:r>
            <a:endParaRPr lang="ru-RU" sz="1400" b="1" i="1" cap="small" dirty="0">
              <a:solidFill>
                <a:schemeClr val="tx1"/>
              </a:solidFill>
            </a:endParaRPr>
          </a:p>
        </p:txBody>
      </p:sp>
      <p:sp>
        <p:nvSpPr>
          <p:cNvPr id="10" name="Прямоугольник 9"/>
          <p:cNvSpPr/>
          <p:nvPr/>
        </p:nvSpPr>
        <p:spPr>
          <a:xfrm>
            <a:off x="4340607" y="1815084"/>
            <a:ext cx="275863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small" dirty="0">
                <a:solidFill>
                  <a:schemeClr val="tx1"/>
                </a:solidFill>
              </a:rPr>
              <a:t>Изменение </a:t>
            </a:r>
          </a:p>
          <a:p>
            <a:pPr algn="ctr"/>
            <a:r>
              <a:rPr lang="ru-RU" sz="1400" b="1" cap="small" dirty="0">
                <a:solidFill>
                  <a:schemeClr val="tx1"/>
                </a:solidFill>
              </a:rPr>
              <a:t>кинетической энергии в относительном движении</a:t>
            </a:r>
            <a:endParaRPr lang="ru-RU" sz="1400" b="1" i="1" cap="small" dirty="0">
              <a:solidFill>
                <a:schemeClr val="tx1"/>
              </a:solidFill>
            </a:endParaRPr>
          </a:p>
        </p:txBody>
      </p:sp>
      <p:cxnSp>
        <p:nvCxnSpPr>
          <p:cNvPr id="4" name="Прямая со стрелкой 3"/>
          <p:cNvCxnSpPr/>
          <p:nvPr/>
        </p:nvCxnSpPr>
        <p:spPr>
          <a:xfrm flipV="1">
            <a:off x="1888176" y="1242134"/>
            <a:ext cx="1140031" cy="3636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3097685" y="843928"/>
            <a:ext cx="832691" cy="727379"/>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3978233" y="809364"/>
            <a:ext cx="521806" cy="727379"/>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4602715" y="823936"/>
            <a:ext cx="829857" cy="747371"/>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5510151" y="809456"/>
            <a:ext cx="655269" cy="727379"/>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 стрелкой 15"/>
          <p:cNvCxnSpPr>
            <a:cxnSpLocks/>
            <a:endCxn id="14" idx="6"/>
          </p:cNvCxnSpPr>
          <p:nvPr/>
        </p:nvCxnSpPr>
        <p:spPr>
          <a:xfrm flipH="1" flipV="1">
            <a:off x="6165420" y="1173146"/>
            <a:ext cx="761054" cy="6728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flipV="1">
            <a:off x="5218140" y="1478910"/>
            <a:ext cx="501786" cy="3035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3930376" y="1510771"/>
            <a:ext cx="261258" cy="2717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61256" y="3068840"/>
            <a:ext cx="8633361" cy="369332"/>
          </a:xfrm>
          <a:prstGeom prst="rect">
            <a:avLst/>
          </a:prstGeom>
          <a:noFill/>
        </p:spPr>
        <p:txBody>
          <a:bodyPr wrap="square" rtlCol="0">
            <a:spAutoFit/>
          </a:bodyPr>
          <a:lstStyle/>
          <a:p>
            <a:pPr algn="ctr"/>
            <a:r>
              <a:rPr lang="ru-RU" cap="all" dirty="0"/>
              <a:t>Уравнение энергии в механической форме в относительном движении</a:t>
            </a:r>
          </a:p>
        </p:txBody>
      </p:sp>
      <p:sp>
        <p:nvSpPr>
          <p:cNvPr id="23" name="TextBox 22"/>
          <p:cNvSpPr txBox="1"/>
          <p:nvPr/>
        </p:nvSpPr>
        <p:spPr>
          <a:xfrm>
            <a:off x="229828" y="3438172"/>
            <a:ext cx="4301639" cy="369332"/>
          </a:xfrm>
          <a:prstGeom prst="rect">
            <a:avLst/>
          </a:prstGeom>
          <a:noFill/>
        </p:spPr>
        <p:txBody>
          <a:bodyPr wrap="square" rtlCol="0">
            <a:spAutoFit/>
          </a:bodyPr>
          <a:lstStyle/>
          <a:p>
            <a:pPr algn="ctr"/>
            <a:r>
              <a:rPr lang="ru-RU" cap="all" dirty="0"/>
              <a:t>Следствие №1 - Для компрессора</a:t>
            </a:r>
          </a:p>
        </p:txBody>
      </p:sp>
      <p:sp>
        <p:nvSpPr>
          <p:cNvPr id="24" name="TextBox 23"/>
          <p:cNvSpPr txBox="1"/>
          <p:nvPr/>
        </p:nvSpPr>
        <p:spPr>
          <a:xfrm>
            <a:off x="4548384" y="3438172"/>
            <a:ext cx="4316681" cy="369332"/>
          </a:xfrm>
          <a:prstGeom prst="rect">
            <a:avLst/>
          </a:prstGeom>
          <a:noFill/>
        </p:spPr>
        <p:txBody>
          <a:bodyPr wrap="square" rtlCol="0">
            <a:spAutoFit/>
          </a:bodyPr>
          <a:lstStyle/>
          <a:p>
            <a:pPr algn="ctr"/>
            <a:r>
              <a:rPr lang="ru-RU" cap="all" dirty="0"/>
              <a:t>Следствие №2 Для турбины</a:t>
            </a:r>
          </a:p>
        </p:txBody>
      </p:sp>
      <mc:AlternateContent xmlns:mc="http://schemas.openxmlformats.org/markup-compatibility/2006" xmlns:a14="http://schemas.microsoft.com/office/drawing/2010/main">
        <mc:Choice Requires="a14">
          <p:sp>
            <p:nvSpPr>
              <p:cNvPr id="27" name="TextBox 26"/>
              <p:cNvSpPr txBox="1">
                <a:spLocks noChangeAspect="1"/>
              </p:cNvSpPr>
              <p:nvPr/>
            </p:nvSpPr>
            <p:spPr>
              <a:xfrm>
                <a:off x="292685" y="4522437"/>
                <a:ext cx="4238782" cy="1674176"/>
              </a:xfrm>
              <a:prstGeom prst="rect">
                <a:avLst/>
              </a:prstGeom>
              <a:noFill/>
            </p:spPr>
            <p:txBody>
              <a:bodyPr wrap="square" rtlCol="0">
                <a:spAutoFit/>
              </a:bodyPr>
              <a:lstStyle/>
              <a:p>
                <a:pPr>
                  <a:lnSpc>
                    <a:spcPct val="150000"/>
                  </a:lnSpc>
                </a:pPr>
                <a:r>
                  <a:rPr lang="ru-RU" sz="1400" i="1" dirty="0"/>
                  <a:t>Изменение давления происходит за счет движения рабочего тела в поле действия инерционных сил и преобразования части кинетической энергии относительного движения в потенциальную, вопреки гидравлическому сопротивлению </a:t>
                </a:r>
                <a14:m>
                  <m:oMath xmlns:m="http://schemas.openxmlformats.org/officeDocument/2006/math">
                    <m:sSub>
                      <m:sSubPr>
                        <m:ctrlPr>
                          <a:rPr lang="ru-RU" sz="1400" i="1">
                            <a:latin typeface="Cambria Math" panose="02040503050406030204" pitchFamily="18" charset="0"/>
                          </a:rPr>
                        </m:ctrlPr>
                      </m:sSubPr>
                      <m:e>
                        <m:r>
                          <a:rPr lang="ru-RU" sz="1400" i="1">
                            <a:latin typeface="Cambria Math"/>
                          </a:rPr>
                          <m:t>𝐿</m:t>
                        </m:r>
                      </m:e>
                      <m:sub>
                        <m:r>
                          <a:rPr lang="en-US" sz="1400" i="1">
                            <a:latin typeface="Cambria Math"/>
                          </a:rPr>
                          <m:t>𝑟</m:t>
                        </m:r>
                      </m:sub>
                    </m:sSub>
                  </m:oMath>
                </a14:m>
                <a:endParaRPr lang="ru-RU"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292685" y="4522437"/>
                <a:ext cx="4238782" cy="1674176"/>
              </a:xfrm>
              <a:prstGeom prst="rect">
                <a:avLst/>
              </a:prstGeom>
              <a:blipFill>
                <a:blip r:embed="rId5"/>
                <a:stretch>
                  <a:fillRect l="-432" r="-144" b="-254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p:cNvSpPr txBox="1">
                <a:spLocks noChangeAspect="1"/>
              </p:cNvSpPr>
              <p:nvPr/>
            </p:nvSpPr>
            <p:spPr>
              <a:xfrm>
                <a:off x="4577936" y="4551486"/>
                <a:ext cx="4316681" cy="1384995"/>
              </a:xfrm>
              <a:prstGeom prst="rect">
                <a:avLst/>
              </a:prstGeom>
              <a:noFill/>
            </p:spPr>
            <p:txBody>
              <a:bodyPr wrap="square" rtlCol="0">
                <a:spAutoFit/>
              </a:bodyPr>
              <a:lstStyle/>
              <a:p>
                <a:pPr>
                  <a:lnSpc>
                    <a:spcPct val="150000"/>
                  </a:lnSpc>
                </a:pPr>
                <a:r>
                  <a:rPr lang="ru-RU" sz="1400" i="1" dirty="0"/>
                  <a:t>Работа</a:t>
                </a:r>
                <a:r>
                  <a:rPr lang="ru-RU" sz="1400" dirty="0"/>
                  <a:t> </a:t>
                </a:r>
                <a:r>
                  <a:rPr lang="ru-RU" sz="1400" i="1" dirty="0"/>
                  <a:t>расширения газа в РК турбины расходуется на преодоление инерционных сил, на увеличение кинетической энергии в относительном движении и на преодоление гидравлического сопротивления </a:t>
                </a:r>
                <a14:m>
                  <m:oMath xmlns:m="http://schemas.openxmlformats.org/officeDocument/2006/math">
                    <m:sSub>
                      <m:sSubPr>
                        <m:ctrlPr>
                          <a:rPr lang="ru-RU" sz="1400" i="1">
                            <a:latin typeface="Cambria Math" panose="02040503050406030204" pitchFamily="18" charset="0"/>
                          </a:rPr>
                        </m:ctrlPr>
                      </m:sSubPr>
                      <m:e>
                        <m:r>
                          <a:rPr lang="ru-RU" sz="1400" i="1">
                            <a:latin typeface="Cambria Math"/>
                          </a:rPr>
                          <m:t>𝐿</m:t>
                        </m:r>
                      </m:e>
                      <m:sub>
                        <m:r>
                          <a:rPr lang="en-US" sz="1400" i="1">
                            <a:latin typeface="Cambria Math"/>
                          </a:rPr>
                          <m:t>𝑟</m:t>
                        </m:r>
                      </m:sub>
                    </m:sSub>
                  </m:oMath>
                </a14:m>
                <a:endParaRPr lang="ru-RU"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577936" y="4551486"/>
                <a:ext cx="4316681" cy="1384995"/>
              </a:xfrm>
              <a:prstGeom prst="rect">
                <a:avLst/>
              </a:prstGeom>
              <a:blipFill>
                <a:blip r:embed="rId6"/>
                <a:stretch>
                  <a:fillRect l="-424" r="-1271" b="-132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p:cNvSpPr/>
              <p:nvPr/>
            </p:nvSpPr>
            <p:spPr>
              <a:xfrm>
                <a:off x="3028207" y="2369767"/>
                <a:ext cx="3449919" cy="725327"/>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nary>
                        <m:naryPr>
                          <m:limLoc m:val="subSup"/>
                          <m:ctrlPr>
                            <a:rPr lang="ru-RU" i="1">
                              <a:latin typeface="Cambria Math" panose="02040503050406030204" pitchFamily="18" charset="0"/>
                            </a:rPr>
                          </m:ctrlPr>
                        </m:naryPr>
                        <m:sub>
                          <m:r>
                            <a:rPr lang="ru-RU" i="1">
                              <a:latin typeface="Cambria Math"/>
                            </a:rPr>
                            <m:t>1</m:t>
                          </m:r>
                        </m:sub>
                        <m:sup>
                          <m:r>
                            <a:rPr lang="ru-RU" i="1">
                              <a:latin typeface="Cambria Math"/>
                            </a:rPr>
                            <m:t>2</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𝑤</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𝑤</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3028207" y="2369767"/>
                <a:ext cx="3449919" cy="725327"/>
              </a:xfrm>
              <a:prstGeom prst="rect">
                <a:avLst/>
              </a:prstGeom>
              <a:blipFill rotWithShape="1">
                <a:blip r:embed="rId7" cstate="print"/>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p:cNvSpPr/>
              <p:nvPr/>
            </p:nvSpPr>
            <p:spPr>
              <a:xfrm>
                <a:off x="655688" y="3774315"/>
                <a:ext cx="3449919" cy="725327"/>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i="1">
                              <a:latin typeface="Cambria Math" panose="02040503050406030204" pitchFamily="18" charset="0"/>
                            </a:rPr>
                          </m:ctrlPr>
                        </m:naryPr>
                        <m:sub>
                          <m:r>
                            <a:rPr lang="ru-RU" i="1">
                              <a:latin typeface="Cambria Math"/>
                            </a:rPr>
                            <m:t>1</m:t>
                          </m:r>
                        </m:sub>
                        <m:sup>
                          <m:r>
                            <a:rPr lang="ru-RU" i="1">
                              <a:latin typeface="Cambria Math"/>
                            </a:rPr>
                            <m:t>2</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𝑤</m:t>
                              </m:r>
                            </m:e>
                            <m:sub>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𝑤</m:t>
                              </m:r>
                            </m:e>
                            <m:sub>
                              <m:r>
                                <a:rPr lang="ru-RU" i="1">
                                  <a:latin typeface="Cambria Math"/>
                                </a:rPr>
                                <m:t>2</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655688" y="3774315"/>
                <a:ext cx="3449919" cy="725327"/>
              </a:xfrm>
              <a:prstGeom prst="rect">
                <a:avLst/>
              </a:prstGeom>
              <a:blipFill rotWithShape="1">
                <a:blip r:embed="rId8" cstate="print"/>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9" name="Прямоугольник 28"/>
              <p:cNvSpPr/>
              <p:nvPr/>
            </p:nvSpPr>
            <p:spPr>
              <a:xfrm>
                <a:off x="5062493" y="3774314"/>
                <a:ext cx="3449919" cy="725327"/>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i="1">
                              <a:latin typeface="Cambria Math" panose="02040503050406030204" pitchFamily="18" charset="0"/>
                            </a:rPr>
                          </m:ctrlPr>
                        </m:naryPr>
                        <m:sub>
                          <m:r>
                            <a:rPr lang="ru-RU" i="1">
                              <a:latin typeface="Cambria Math"/>
                            </a:rPr>
                            <m:t>2</m:t>
                          </m:r>
                        </m:sub>
                        <m:sup>
                          <m:r>
                            <a:rPr lang="ru-RU" i="1">
                              <a:latin typeface="Cambria Math"/>
                            </a:rPr>
                            <m:t>1</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2</m:t>
                              </m:r>
                            </m:sub>
                            <m:sup>
                              <m:r>
                                <a:rPr lang="ru-RU" i="1">
                                  <a:latin typeface="Cambria Math"/>
                                </a:rPr>
                                <m:t>2</m:t>
                              </m:r>
                            </m:sup>
                          </m:sSubSup>
                        </m:num>
                        <m:den>
                          <m:r>
                            <a:rPr lang="ru-RU" i="1">
                              <a:latin typeface="Cambria Math"/>
                            </a:rPr>
                            <m:t>2</m:t>
                          </m:r>
                        </m:den>
                      </m:f>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𝑤</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𝑤</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29" name="Прямоугольник 28"/>
              <p:cNvSpPr>
                <a:spLocks noRot="1" noChangeAspect="1" noMove="1" noResize="1" noEditPoints="1" noAdjustHandles="1" noChangeArrowheads="1" noChangeShapeType="1" noTextEdit="1"/>
              </p:cNvSpPr>
              <p:nvPr/>
            </p:nvSpPr>
            <p:spPr>
              <a:xfrm>
                <a:off x="5062493" y="3774314"/>
                <a:ext cx="3449919" cy="725327"/>
              </a:xfrm>
              <a:prstGeom prst="rect">
                <a:avLst/>
              </a:prstGeom>
              <a:blipFill rotWithShape="1">
                <a:blip r:embed="rId9" cstate="print"/>
                <a:stretch>
                  <a:fillRect/>
                </a:stretch>
              </a:blipFill>
              <a:ln>
                <a:solidFill>
                  <a:schemeClr val="tx1"/>
                </a:solidFill>
              </a:ln>
            </p:spPr>
            <p:txBody>
              <a:bodyPr/>
              <a:lstStyle/>
              <a:p>
                <a:r>
                  <a:rPr lang="ru-RU">
                    <a:noFill/>
                  </a:rPr>
                  <a:t> </a:t>
                </a:r>
              </a:p>
            </p:txBody>
          </p:sp>
        </mc:Fallback>
      </mc:AlternateContent>
    </p:spTree>
    <p:extLst>
      <p:ext uri="{BB962C8B-B14F-4D97-AF65-F5344CB8AC3E}">
        <p14:creationId xmlns:p14="http://schemas.microsoft.com/office/powerpoint/2010/main" val="316333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animBg="1"/>
      <p:bldP spid="12" grpId="0" animBg="1"/>
      <p:bldP spid="13" grpId="0" animBg="1"/>
      <p:bldP spid="14" grpId="0" animBg="1"/>
      <p:bldP spid="22" grpId="0"/>
      <p:bldP spid="23" grpId="0"/>
      <p:bldP spid="24" grpId="0"/>
      <p:bldP spid="27" grpId="0"/>
      <p:bldP spid="28" grpId="0"/>
      <p:bldP spid="17" grpId="0" animBg="1"/>
      <p:bldP spid="19"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энергии в механической форме в относительном движении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22</a:t>
            </a:fld>
            <a:endParaRPr lang="ru-RU" dirty="0">
              <a:solidFill>
                <a:schemeClr val="bg1"/>
              </a:solidFill>
              <a:latin typeface="Elektra Medium Pro" panose="02000803000000020004" pitchFamily="50" charset="-52"/>
            </a:endParaRPr>
          </a:p>
        </p:txBody>
      </p:sp>
      <p:sp>
        <p:nvSpPr>
          <p:cNvPr id="23" name="TextBox 22"/>
          <p:cNvSpPr txBox="1"/>
          <p:nvPr/>
        </p:nvSpPr>
        <p:spPr>
          <a:xfrm>
            <a:off x="475012" y="791817"/>
            <a:ext cx="8390053" cy="369332"/>
          </a:xfrm>
          <a:prstGeom prst="rect">
            <a:avLst/>
          </a:prstGeom>
          <a:noFill/>
        </p:spPr>
        <p:txBody>
          <a:bodyPr wrap="square" rtlCol="0">
            <a:spAutoFit/>
          </a:bodyPr>
          <a:lstStyle/>
          <a:p>
            <a:pPr algn="ctr"/>
            <a:r>
              <a:rPr lang="ru-RU" cap="all" dirty="0"/>
              <a:t>Следствие №3</a:t>
            </a:r>
          </a:p>
        </p:txBody>
      </p:sp>
      <p:graphicFrame>
        <p:nvGraphicFramePr>
          <p:cNvPr id="3" name="Таблица 2"/>
          <p:cNvGraphicFramePr>
            <a:graphicFrameLocks noGrp="1"/>
          </p:cNvGraphicFramePr>
          <p:nvPr>
            <p:extLst>
              <p:ext uri="{D42A27DB-BD31-4B8C-83A1-F6EECF244321}">
                <p14:modId xmlns:p14="http://schemas.microsoft.com/office/powerpoint/2010/main" val="908174374"/>
              </p:ext>
            </p:extLst>
          </p:nvPr>
        </p:nvGraphicFramePr>
        <p:xfrm>
          <a:off x="1733305" y="1119452"/>
          <a:ext cx="6076950" cy="4756342"/>
        </p:xfrm>
        <a:graphic>
          <a:graphicData uri="http://schemas.openxmlformats.org/drawingml/2006/table">
            <a:tbl>
              <a:tblPr firstRow="1" firstCol="1" bandRow="1">
                <a:tableStyleId>{5940675A-B579-460E-94D1-54222C63F5DA}</a:tableStyleId>
              </a:tblPr>
              <a:tblGrid>
                <a:gridCol w="3038475">
                  <a:extLst>
                    <a:ext uri="{9D8B030D-6E8A-4147-A177-3AD203B41FA5}">
                      <a16:colId xmlns:a16="http://schemas.microsoft.com/office/drawing/2014/main" val="20000"/>
                    </a:ext>
                  </a:extLst>
                </a:gridCol>
                <a:gridCol w="3038475">
                  <a:extLst>
                    <a:ext uri="{9D8B030D-6E8A-4147-A177-3AD203B41FA5}">
                      <a16:colId xmlns:a16="http://schemas.microsoft.com/office/drawing/2014/main" val="20001"/>
                    </a:ext>
                  </a:extLst>
                </a:gridCol>
              </a:tblGrid>
              <a:tr h="306287">
                <a:tc>
                  <a:txBody>
                    <a:bodyPr/>
                    <a:lstStyle/>
                    <a:p>
                      <a:pPr algn="ctr">
                        <a:lnSpc>
                          <a:spcPct val="120000"/>
                        </a:lnSpc>
                        <a:spcBef>
                          <a:spcPts val="1200"/>
                        </a:spcBef>
                        <a:spcAft>
                          <a:spcPts val="1200"/>
                        </a:spcAft>
                        <a:tabLst>
                          <a:tab pos="2040890" algn="l"/>
                        </a:tabLst>
                      </a:pPr>
                      <a:r>
                        <a:rPr lang="ru-RU" sz="1800" i="0" kern="1200" dirty="0">
                          <a:solidFill>
                            <a:schemeClr val="tx1"/>
                          </a:solidFill>
                          <a:latin typeface="+mn-lt"/>
                          <a:ea typeface="+mn-ea"/>
                          <a:cs typeface="+mn-cs"/>
                        </a:rPr>
                        <a:t>Центробежный компрессор</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1200"/>
                        </a:spcBef>
                        <a:spcAft>
                          <a:spcPts val="1200"/>
                        </a:spcAft>
                        <a:tabLst>
                          <a:tab pos="2040890" algn="l"/>
                        </a:tabLst>
                      </a:pPr>
                      <a:r>
                        <a:rPr lang="ru-RU" sz="1800" i="1" kern="1200" dirty="0">
                          <a:solidFill>
                            <a:schemeClr val="tx1"/>
                          </a:solidFill>
                          <a:latin typeface="+mn-lt"/>
                          <a:ea typeface="+mn-ea"/>
                          <a:cs typeface="+mn-cs"/>
                        </a:rPr>
                        <a:t>Осевой компрессор</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23548">
                <a:tc>
                  <a:txBody>
                    <a:bodyPr/>
                    <a:lstStyle/>
                    <a:p>
                      <a:pPr algn="ctr">
                        <a:lnSpc>
                          <a:spcPct val="120000"/>
                        </a:lnSpc>
                        <a:spcBef>
                          <a:spcPts val="1200"/>
                        </a:spcBef>
                        <a:spcAft>
                          <a:spcPts val="1200"/>
                        </a:spcAft>
                        <a:tabLst>
                          <a:tab pos="2040890" algn="l"/>
                        </a:tabLst>
                      </a:pPr>
                      <a:endParaRPr lang="ru-RU" sz="1800" i="1" kern="1200" dirty="0">
                        <a:solidFill>
                          <a:schemeClr val="tx1"/>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1200"/>
                        </a:spcBef>
                        <a:spcAft>
                          <a:spcPts val="1200"/>
                        </a:spcAft>
                        <a:tabLst>
                          <a:tab pos="2040890" algn="l"/>
                        </a:tabLst>
                      </a:pPr>
                      <a:endParaRPr lang="ru-RU" sz="1800" i="1"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9589">
                <a:tc>
                  <a:txBody>
                    <a:bodyPr/>
                    <a:lstStyle/>
                    <a:p>
                      <a:pPr algn="ctr">
                        <a:lnSpc>
                          <a:spcPct val="120000"/>
                        </a:lnSpc>
                        <a:spcBef>
                          <a:spcPts val="1200"/>
                        </a:spcBef>
                        <a:spcAft>
                          <a:spcPts val="1200"/>
                        </a:spcAft>
                        <a:tabLst>
                          <a:tab pos="2040890" algn="l"/>
                        </a:tabLst>
                      </a:pPr>
                      <a:endParaRPr lang="ru-RU" sz="1800" i="1" kern="1200" dirty="0">
                        <a:solidFill>
                          <a:schemeClr val="tx1"/>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1200"/>
                        </a:spcBef>
                        <a:spcAft>
                          <a:spcPts val="1200"/>
                        </a:spcAft>
                        <a:tabLst>
                          <a:tab pos="2040890" algn="l"/>
                        </a:tabLst>
                      </a:pPr>
                      <a:endParaRPr lang="ru-RU" sz="1800" i="1"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1887">
                <a:tc>
                  <a:txBody>
                    <a:bodyPr/>
                    <a:lstStyle/>
                    <a:p>
                      <a:pPr algn="ctr">
                        <a:lnSpc>
                          <a:spcPct val="120000"/>
                        </a:lnSpc>
                        <a:spcBef>
                          <a:spcPts val="1200"/>
                        </a:spcBef>
                        <a:spcAft>
                          <a:spcPts val="1200"/>
                        </a:spcAft>
                        <a:tabLst>
                          <a:tab pos="2040890" algn="l"/>
                        </a:tabLst>
                      </a:pPr>
                      <a:endParaRPr lang="ru-RU" sz="1800" i="1" kern="1200" dirty="0">
                        <a:solidFill>
                          <a:schemeClr val="tx1"/>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1200"/>
                        </a:spcBef>
                        <a:spcAft>
                          <a:spcPts val="1200"/>
                        </a:spcAft>
                        <a:tabLst>
                          <a:tab pos="2040890" algn="l"/>
                        </a:tabLst>
                      </a:pPr>
                      <a:endParaRPr lang="ru-RU" sz="1800" i="1"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00690">
                <a:tc>
                  <a:txBody>
                    <a:bodyPr/>
                    <a:lstStyle/>
                    <a:p>
                      <a:pPr marL="342900" indent="-342900" algn="l">
                        <a:lnSpc>
                          <a:spcPct val="120000"/>
                        </a:lnSpc>
                        <a:spcBef>
                          <a:spcPts val="300"/>
                        </a:spcBef>
                        <a:spcAft>
                          <a:spcPts val="300"/>
                        </a:spcAft>
                        <a:buAutoNum type="arabicPeriod"/>
                        <a:tabLst>
                          <a:tab pos="2040890" algn="l"/>
                        </a:tabLst>
                      </a:pPr>
                      <a:endParaRPr lang="ru-RU" sz="1400" i="1" kern="1200" dirty="0">
                        <a:solidFill>
                          <a:schemeClr val="tx1"/>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300"/>
                        </a:spcBef>
                        <a:spcAft>
                          <a:spcPts val="300"/>
                        </a:spcAft>
                        <a:tabLst>
                          <a:tab pos="2040890" algn="l"/>
                        </a:tabLst>
                      </a:pPr>
                      <a:endParaRPr lang="ru-RU" sz="1400" i="1" kern="1200" dirty="0">
                        <a:solidFill>
                          <a:schemeClr val="tx1"/>
                        </a:solidFill>
                        <a:latin typeface="+mn-lt"/>
                        <a:ea typeface="+mn-ea"/>
                        <a:cs typeface="+mn-cs"/>
                      </a:endParaRPr>
                    </a:p>
                    <a:p>
                      <a:pPr algn="ctr">
                        <a:lnSpc>
                          <a:spcPct val="120000"/>
                        </a:lnSpc>
                        <a:spcBef>
                          <a:spcPts val="300"/>
                        </a:spcBef>
                        <a:spcAft>
                          <a:spcPts val="300"/>
                        </a:spcAft>
                        <a:tabLst>
                          <a:tab pos="2040890" algn="l"/>
                        </a:tabLst>
                      </a:pPr>
                      <a:endParaRPr lang="ru-RU" sz="1400" i="1" kern="1200" dirty="0">
                        <a:solidFill>
                          <a:schemeClr val="tx1"/>
                        </a:solidFill>
                        <a:latin typeface="+mn-lt"/>
                        <a:ea typeface="+mn-ea"/>
                        <a:cs typeface="+mn-cs"/>
                      </a:endParaRPr>
                    </a:p>
                    <a:p>
                      <a:pPr algn="ctr">
                        <a:lnSpc>
                          <a:spcPct val="120000"/>
                        </a:lnSpc>
                        <a:spcBef>
                          <a:spcPts val="300"/>
                        </a:spcBef>
                        <a:spcAft>
                          <a:spcPts val="300"/>
                        </a:spcAft>
                        <a:tabLst>
                          <a:tab pos="2040890" algn="l"/>
                        </a:tabLst>
                      </a:pPr>
                      <a:endParaRPr lang="ru-RU" sz="1400" i="1"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00690">
                <a:tc>
                  <a:txBody>
                    <a:bodyPr/>
                    <a:lstStyle/>
                    <a:p>
                      <a:pPr marL="342900" indent="-342900" algn="l">
                        <a:lnSpc>
                          <a:spcPct val="120000"/>
                        </a:lnSpc>
                        <a:spcBef>
                          <a:spcPts val="300"/>
                        </a:spcBef>
                        <a:spcAft>
                          <a:spcPts val="300"/>
                        </a:spcAft>
                        <a:buAutoNum type="arabicPeriod"/>
                        <a:tabLst>
                          <a:tab pos="2040890" algn="l"/>
                        </a:tabLst>
                      </a:pPr>
                      <a:endParaRPr lang="ru-RU" sz="1400" i="1" kern="1200" dirty="0">
                        <a:solidFill>
                          <a:schemeClr val="tx1"/>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20000"/>
                        </a:lnSpc>
                        <a:spcBef>
                          <a:spcPts val="300"/>
                        </a:spcBef>
                        <a:spcAft>
                          <a:spcPts val="300"/>
                        </a:spcAft>
                        <a:tabLst>
                          <a:tab pos="2040890" algn="l"/>
                        </a:tabLst>
                      </a:pPr>
                      <a:endParaRPr lang="ru-RU" sz="1400" i="1"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0094949"/>
                  </a:ext>
                </a:extLst>
              </a:tr>
            </a:tbl>
          </a:graphicData>
        </a:graphic>
      </p:graphicFrame>
      <p:pic>
        <p:nvPicPr>
          <p:cNvPr id="26" name="Рисунок 25" descr="Описание: ris2_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8306" y="1495922"/>
            <a:ext cx="2146978" cy="1440000"/>
          </a:xfrm>
          <a:prstGeom prst="rect">
            <a:avLst/>
          </a:prstGeom>
          <a:noFill/>
          <a:ln>
            <a:noFill/>
          </a:ln>
        </p:spPr>
      </p:pic>
      <p:pic>
        <p:nvPicPr>
          <p:cNvPr id="30" name="Рисунок 29" descr="Описание: ris2_13б.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7470" y="1495922"/>
            <a:ext cx="1798253" cy="1440000"/>
          </a:xfrm>
          <a:prstGeom prst="rect">
            <a:avLst/>
          </a:prstGeom>
          <a:noFill/>
          <a:ln>
            <a:noFill/>
          </a:ln>
        </p:spPr>
      </p:pic>
      <mc:AlternateContent xmlns:mc="http://schemas.openxmlformats.org/markup-compatibility/2006" xmlns:a14="http://schemas.microsoft.com/office/drawing/2010/main">
        <mc:Choice Requires="a14">
          <p:sp>
            <p:nvSpPr>
              <p:cNvPr id="31" name="TextBox 30"/>
              <p:cNvSpPr txBox="1">
                <a:spLocks noChangeAspect="1"/>
              </p:cNvSpPr>
              <p:nvPr/>
            </p:nvSpPr>
            <p:spPr>
              <a:xfrm>
                <a:off x="462241" y="5876421"/>
                <a:ext cx="8152783" cy="422808"/>
              </a:xfrm>
              <a:prstGeom prst="rect">
                <a:avLst/>
              </a:prstGeom>
              <a:noFill/>
            </p:spPr>
            <p:txBody>
              <a:bodyPr wrap="square" rtlCol="0">
                <a:spAutoFit/>
              </a:bodyPr>
              <a:lstStyle/>
              <a:p>
                <a:pPr algn="ctr">
                  <a:lnSpc>
                    <a:spcPct val="150000"/>
                  </a:lnSpc>
                </a:pPr>
                <a:r>
                  <a:rPr lang="ru-RU" sz="1600" b="1" dirty="0">
                    <a:solidFill>
                      <a:srgbClr val="FF0000"/>
                    </a:solidFill>
                  </a:rPr>
                  <a:t>СТЕПЕНЬ ПОВЫШЕНИЯ ДАВЛЕНИЯ </a:t>
                </a:r>
                <a14:m>
                  <m:oMath xmlns:m="http://schemas.openxmlformats.org/officeDocument/2006/math">
                    <m:sSubSup>
                      <m:sSubSupPr>
                        <m:ctrlPr>
                          <a:rPr lang="ru-RU" sz="1600" b="1" i="1">
                            <a:solidFill>
                              <a:srgbClr val="FF0000"/>
                            </a:solidFill>
                            <a:latin typeface="Cambria Math" panose="02040503050406030204" pitchFamily="18" charset="0"/>
                          </a:rPr>
                        </m:ctrlPr>
                      </m:sSubSupPr>
                      <m:e>
                        <m:r>
                          <a:rPr lang="ru-RU" sz="1600" b="1" i="0">
                            <a:solidFill>
                              <a:srgbClr val="FF0000"/>
                            </a:solidFill>
                            <a:latin typeface="Cambria Math"/>
                          </a:rPr>
                          <m:t>𝛑</m:t>
                        </m:r>
                      </m:e>
                      <m:sub>
                        <m:r>
                          <a:rPr lang="ru-RU" sz="1600" b="1" i="0">
                            <a:solidFill>
                              <a:srgbClr val="FF0000"/>
                            </a:solidFill>
                            <a:latin typeface="Cambria Math"/>
                          </a:rPr>
                          <m:t>К</m:t>
                        </m:r>
                      </m:sub>
                      <m:sup>
                        <m:r>
                          <a:rPr lang="ru-RU" sz="1600" b="1" i="0">
                            <a:solidFill>
                              <a:srgbClr val="FF0000"/>
                            </a:solidFill>
                            <a:latin typeface="Cambria Math"/>
                          </a:rPr>
                          <m:t>∗</m:t>
                        </m:r>
                      </m:sup>
                    </m:sSubSup>
                  </m:oMath>
                </a14:m>
                <a:r>
                  <a:rPr lang="ru-RU" sz="1600" b="1" dirty="0">
                    <a:solidFill>
                      <a:srgbClr val="FF0000"/>
                    </a:solidFill>
                  </a:rPr>
                  <a:t> ОСЕВОГО КОМПРЕССОРА МЕНЬШЕ ЧЕМ У ЦБК</a:t>
                </a:r>
              </a:p>
            </p:txBody>
          </p:sp>
        </mc:Choice>
        <mc:Fallback xmlns="">
          <p:sp>
            <p:nvSpPr>
              <p:cNvPr id="31" name="TextBox 30"/>
              <p:cNvSpPr txBox="1">
                <a:spLocks noRot="1" noChangeAspect="1" noMove="1" noResize="1" noEditPoints="1" noAdjustHandles="1" noChangeArrowheads="1" noChangeShapeType="1" noTextEdit="1"/>
              </p:cNvSpPr>
              <p:nvPr/>
            </p:nvSpPr>
            <p:spPr>
              <a:xfrm>
                <a:off x="462241" y="5876421"/>
                <a:ext cx="8152783" cy="422808"/>
              </a:xfrm>
              <a:prstGeom prst="rect">
                <a:avLst/>
              </a:prstGeom>
              <a:blipFill>
                <a:blip r:embed="rId5"/>
                <a:stretch>
                  <a:fillRect b="-18841"/>
                </a:stretch>
              </a:blipFill>
            </p:spPr>
            <p:txBody>
              <a:bodyPr/>
              <a:lstStyle/>
              <a:p>
                <a:r>
                  <a:rPr lang="ru-RU">
                    <a:noFill/>
                  </a:rPr>
                  <a:t> </a:t>
                </a:r>
              </a:p>
            </p:txBody>
          </p:sp>
        </mc:Fallback>
      </mc:AlternateContent>
      <p:sp>
        <p:nvSpPr>
          <p:cNvPr id="32" name="Прямоугольник 31"/>
          <p:cNvSpPr/>
          <p:nvPr/>
        </p:nvSpPr>
        <p:spPr>
          <a:xfrm>
            <a:off x="53671" y="5215648"/>
            <a:ext cx="169817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small" dirty="0">
                <a:solidFill>
                  <a:sysClr val="windowText" lastClr="000000"/>
                </a:solidFill>
              </a:rPr>
              <a:t>Причина </a:t>
            </a:r>
            <a:r>
              <a:rPr lang="ru-RU" b="1" cap="small" dirty="0" err="1">
                <a:solidFill>
                  <a:sysClr val="windowText" lastClr="000000"/>
                </a:solidFill>
              </a:rPr>
              <a:t>повышеня</a:t>
            </a:r>
            <a:r>
              <a:rPr lang="ru-RU" b="1" cap="small" dirty="0">
                <a:solidFill>
                  <a:sysClr val="windowText" lastClr="000000"/>
                </a:solidFill>
              </a:rPr>
              <a:t> давления</a:t>
            </a:r>
            <a:endParaRPr lang="ru-RU" b="1" i="1" cap="small" dirty="0">
              <a:solidFill>
                <a:sysClr val="windowText" lastClr="000000"/>
              </a:solidFill>
            </a:endParaRPr>
          </a:p>
        </p:txBody>
      </p:sp>
      <mc:AlternateContent xmlns:mc="http://schemas.openxmlformats.org/markup-compatibility/2006" xmlns:a14="http://schemas.microsoft.com/office/drawing/2010/main">
        <mc:Choice Requires="a14">
          <p:sp>
            <p:nvSpPr>
              <p:cNvPr id="2" name="Прямоугольник 1"/>
              <p:cNvSpPr/>
              <p:nvPr/>
            </p:nvSpPr>
            <p:spPr>
              <a:xfrm>
                <a:off x="5886129" y="3030930"/>
                <a:ext cx="10143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𝑢</m:t>
                          </m:r>
                        </m:e>
                        <m:sub>
                          <m:r>
                            <a:rPr lang="ru-RU" i="1">
                              <a:latin typeface="Cambria Math"/>
                            </a:rPr>
                            <m:t>2</m:t>
                          </m:r>
                        </m:sub>
                      </m:sSub>
                      <m:r>
                        <a:rPr lang="ru-RU" i="1">
                          <a:latin typeface="Cambria Math"/>
                        </a:rPr>
                        <m:t>=</m:t>
                      </m:r>
                      <m:sSub>
                        <m:sSubPr>
                          <m:ctrlPr>
                            <a:rPr lang="ru-RU" i="1">
                              <a:latin typeface="Cambria Math" panose="02040503050406030204" pitchFamily="18" charset="0"/>
                            </a:rPr>
                          </m:ctrlPr>
                        </m:sSubPr>
                        <m:e>
                          <m:r>
                            <a:rPr lang="en-US" i="1">
                              <a:latin typeface="Cambria Math"/>
                            </a:rPr>
                            <m:t>𝑢</m:t>
                          </m:r>
                        </m:e>
                        <m:sub>
                          <m:r>
                            <a:rPr lang="ru-RU" i="1">
                              <a:latin typeface="Cambria Math"/>
                            </a:rPr>
                            <m:t>1</m:t>
                          </m:r>
                        </m:sub>
                      </m:sSub>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5886129" y="3030930"/>
                <a:ext cx="1014380" cy="369332"/>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2839955" y="3046373"/>
                <a:ext cx="10143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𝑢</m:t>
                          </m:r>
                        </m:e>
                        <m:sub>
                          <m:r>
                            <a:rPr lang="ru-RU" i="1">
                              <a:latin typeface="Cambria Math"/>
                            </a:rPr>
                            <m:t>2</m:t>
                          </m:r>
                        </m:sub>
                      </m:sSub>
                      <m:r>
                        <a:rPr lang="ru-RU" i="1">
                          <a:latin typeface="Cambria Math"/>
                        </a:rPr>
                        <m:t>&gt;</m:t>
                      </m:r>
                      <m:sSub>
                        <m:sSubPr>
                          <m:ctrlPr>
                            <a:rPr lang="ru-RU" i="1">
                              <a:latin typeface="Cambria Math" panose="02040503050406030204" pitchFamily="18" charset="0"/>
                            </a:rPr>
                          </m:ctrlPr>
                        </m:sSubPr>
                        <m:e>
                          <m:r>
                            <a:rPr lang="en-US" i="1">
                              <a:latin typeface="Cambria Math"/>
                            </a:rPr>
                            <m:t>𝑢</m:t>
                          </m:r>
                        </m:e>
                        <m:sub>
                          <m:r>
                            <a:rPr lang="ru-RU" i="1">
                              <a:latin typeface="Cambria Math"/>
                            </a:rPr>
                            <m:t>1</m:t>
                          </m:r>
                        </m:sub>
                      </m:sSub>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2839955" y="3046373"/>
                <a:ext cx="1014380" cy="369332"/>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2645594" y="3366608"/>
                <a:ext cx="1435329" cy="916276"/>
              </a:xfrm>
              <a:prstGeom prst="rect">
                <a:avLst/>
              </a:prstGeom>
            </p:spPr>
            <p:txBody>
              <a:bodyPr wrap="none">
                <a:spAutoFit/>
              </a:bodyPr>
              <a:lstStyle/>
              <a:p>
                <a:pPr algn="ctr">
                  <a:lnSpc>
                    <a:spcPct val="120000"/>
                  </a:lnSpc>
                  <a:spcBef>
                    <a:spcPts val="1200"/>
                  </a:spcBef>
                  <a:spcAft>
                    <a:spcPts val="1200"/>
                  </a:spcAft>
                  <a:tabLst>
                    <a:tab pos="2040890" algn="l"/>
                  </a:tabLst>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1</m:t>
                              </m:r>
                            </m:sub>
                            <m:sup>
                              <m:r>
                                <a:rPr lang="ru-RU" i="1">
                                  <a:latin typeface="Cambria Math"/>
                                </a:rPr>
                                <m:t>2</m:t>
                              </m:r>
                            </m:sup>
                          </m:sSubSup>
                        </m:num>
                        <m:den>
                          <m:r>
                            <a:rPr lang="ru-RU" i="1">
                              <a:latin typeface="Cambria Math"/>
                            </a:rPr>
                            <m:t>2</m:t>
                          </m:r>
                        </m:den>
                      </m:f>
                      <m:r>
                        <a:rPr lang="en-US" i="1">
                          <a:latin typeface="Cambria Math"/>
                        </a:rPr>
                        <m:t>&gt;0</m:t>
                      </m:r>
                    </m:oMath>
                  </m:oMathPara>
                </a14:m>
                <a:endParaRPr lang="ru-RU" i="1"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2645594" y="3366608"/>
                <a:ext cx="1435329" cy="916276"/>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5628512" y="3330929"/>
                <a:ext cx="1456168" cy="916276"/>
              </a:xfrm>
              <a:prstGeom prst="rect">
                <a:avLst/>
              </a:prstGeom>
            </p:spPr>
            <p:txBody>
              <a:bodyPr wrap="none">
                <a:spAutoFit/>
              </a:bodyPr>
              <a:lstStyle/>
              <a:p>
                <a:pPr algn="ctr">
                  <a:lnSpc>
                    <a:spcPct val="120000"/>
                  </a:lnSpc>
                  <a:spcBef>
                    <a:spcPts val="1200"/>
                  </a:spcBef>
                  <a:spcAft>
                    <a:spcPts val="1200"/>
                  </a:spcAft>
                  <a:tabLst>
                    <a:tab pos="2040890" algn="l"/>
                  </a:tabLst>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1</m:t>
                              </m:r>
                            </m:sub>
                            <m:sup>
                              <m:r>
                                <a:rPr lang="ru-RU" i="1">
                                  <a:latin typeface="Cambria Math"/>
                                </a:rPr>
                                <m:t>2</m:t>
                              </m:r>
                            </m:sup>
                          </m:sSubSup>
                        </m:num>
                        <m:den>
                          <m:r>
                            <a:rPr lang="ru-RU" i="1">
                              <a:latin typeface="Cambria Math"/>
                            </a:rPr>
                            <m:t>2</m:t>
                          </m:r>
                        </m:den>
                      </m:f>
                      <m:r>
                        <a:rPr lang="en-US" i="1">
                          <a:latin typeface="Cambria Math"/>
                        </a:rPr>
                        <m:t>→0</m:t>
                      </m:r>
                    </m:oMath>
                  </m:oMathPara>
                </a14:m>
                <a:endParaRPr lang="ru-RU" i="1"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5628512" y="3330929"/>
                <a:ext cx="1456168" cy="916276"/>
              </a:xfrm>
              <a:prstGeom prst="rect">
                <a:avLst/>
              </a:prstGeom>
              <a:blipFill>
                <a:blip r:embed="rId9"/>
                <a:stretch>
                  <a:fillRect/>
                </a:stretch>
              </a:blipFill>
            </p:spPr>
            <p:txBody>
              <a:bodyPr/>
              <a:lstStyle/>
              <a:p>
                <a:r>
                  <a:rPr lang="ru-RU">
                    <a:noFill/>
                  </a:rPr>
                  <a:t> </a:t>
                </a:r>
              </a:p>
            </p:txBody>
          </p:sp>
        </mc:Fallback>
      </mc:AlternateContent>
      <p:sp>
        <p:nvSpPr>
          <p:cNvPr id="9" name="Прямоугольник 8"/>
          <p:cNvSpPr/>
          <p:nvPr/>
        </p:nvSpPr>
        <p:spPr>
          <a:xfrm>
            <a:off x="4776651" y="5033300"/>
            <a:ext cx="2630384" cy="609398"/>
          </a:xfrm>
          <a:prstGeom prst="rect">
            <a:avLst/>
          </a:prstGeom>
        </p:spPr>
        <p:txBody>
          <a:bodyPr wrap="square">
            <a:spAutoFit/>
          </a:bodyPr>
          <a:lstStyle/>
          <a:p>
            <a:pPr marL="342900" indent="-342900">
              <a:lnSpc>
                <a:spcPct val="120000"/>
              </a:lnSpc>
              <a:spcBef>
                <a:spcPts val="300"/>
              </a:spcBef>
              <a:spcAft>
                <a:spcPts val="300"/>
              </a:spcAft>
              <a:buAutoNum type="arabicPeriod"/>
              <a:tabLst>
                <a:tab pos="2040890" algn="l"/>
              </a:tabLst>
            </a:pPr>
            <a:r>
              <a:rPr lang="ru-RU" sz="1400" i="1" dirty="0"/>
              <a:t>Торможение потока в относительном движении</a:t>
            </a:r>
          </a:p>
        </p:txBody>
      </p:sp>
      <p:sp>
        <p:nvSpPr>
          <p:cNvPr id="11" name="Прямоугольник 10"/>
          <p:cNvSpPr/>
          <p:nvPr/>
        </p:nvSpPr>
        <p:spPr>
          <a:xfrm>
            <a:off x="1751842" y="4941810"/>
            <a:ext cx="2918196" cy="944874"/>
          </a:xfrm>
          <a:prstGeom prst="rect">
            <a:avLst/>
          </a:prstGeom>
        </p:spPr>
        <p:txBody>
          <a:bodyPr wrap="square">
            <a:spAutoFit/>
          </a:bodyPr>
          <a:lstStyle/>
          <a:p>
            <a:pPr marL="342900" indent="-342900">
              <a:lnSpc>
                <a:spcPct val="120000"/>
              </a:lnSpc>
              <a:spcBef>
                <a:spcPts val="300"/>
              </a:spcBef>
              <a:spcAft>
                <a:spcPts val="300"/>
              </a:spcAft>
              <a:buAutoNum type="arabicPeriod"/>
              <a:tabLst>
                <a:tab pos="2040890" algn="l"/>
              </a:tabLst>
            </a:pPr>
            <a:r>
              <a:rPr lang="ru-RU" sz="1400" i="1" dirty="0"/>
              <a:t>Действие инерционных сил</a:t>
            </a:r>
          </a:p>
          <a:p>
            <a:pPr marL="342900" indent="-342900">
              <a:lnSpc>
                <a:spcPct val="120000"/>
              </a:lnSpc>
              <a:spcBef>
                <a:spcPts val="300"/>
              </a:spcBef>
              <a:spcAft>
                <a:spcPts val="300"/>
              </a:spcAft>
              <a:buAutoNum type="arabicPeriod"/>
              <a:tabLst>
                <a:tab pos="2040890" algn="l"/>
              </a:tabLst>
            </a:pPr>
            <a:r>
              <a:rPr lang="ru-RU" sz="1400" i="1" dirty="0"/>
              <a:t>Торможение потока в относительном движении</a:t>
            </a:r>
          </a:p>
        </p:txBody>
      </p:sp>
      <mc:AlternateContent xmlns:mc="http://schemas.openxmlformats.org/markup-compatibility/2006" xmlns:a14="http://schemas.microsoft.com/office/drawing/2010/main">
        <mc:Choice Requires="a14">
          <p:sp>
            <p:nvSpPr>
              <p:cNvPr id="10" name="Прямоугольник 9">
                <a:extLst>
                  <a:ext uri="{FF2B5EF4-FFF2-40B4-BE49-F238E27FC236}">
                    <a16:creationId xmlns:a16="http://schemas.microsoft.com/office/drawing/2014/main" id="{EC23B439-BBF4-4316-B14F-21CAEE55BE18}"/>
                  </a:ext>
                </a:extLst>
              </p:cNvPr>
              <p:cNvSpPr/>
              <p:nvPr/>
            </p:nvSpPr>
            <p:spPr>
              <a:xfrm>
                <a:off x="1292263" y="4171891"/>
                <a:ext cx="3531480" cy="714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i="1">
                              <a:latin typeface="Cambria Math" panose="02040503050406030204" pitchFamily="18" charset="0"/>
                            </a:rPr>
                          </m:ctrlPr>
                        </m:naryPr>
                        <m:sub>
                          <m:r>
                            <a:rPr lang="ru-RU" i="1">
                              <a:latin typeface="Cambria Math"/>
                            </a:rPr>
                            <m:t>1</m:t>
                          </m:r>
                        </m:sub>
                        <m:sup>
                          <m:r>
                            <a:rPr lang="ru-RU" i="1">
                              <a:latin typeface="Cambria Math"/>
                            </a:rPr>
                            <m:t>2</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𝑤</m:t>
                              </m:r>
                            </m:e>
                            <m:sub>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𝑤</m:t>
                              </m:r>
                            </m:e>
                            <m:sub>
                              <m:r>
                                <a:rPr lang="ru-RU" i="1">
                                  <a:latin typeface="Cambria Math"/>
                                </a:rPr>
                                <m:t>2</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10" name="Прямоугольник 9">
                <a:extLst>
                  <a:ext uri="{FF2B5EF4-FFF2-40B4-BE49-F238E27FC236}">
                    <a16:creationId xmlns:a16="http://schemas.microsoft.com/office/drawing/2014/main" id="{EC23B439-BBF4-4316-B14F-21CAEE55BE18}"/>
                  </a:ext>
                </a:extLst>
              </p:cNvPr>
              <p:cNvSpPr>
                <a:spLocks noRot="1" noChangeAspect="1" noMove="1" noResize="1" noEditPoints="1" noAdjustHandles="1" noChangeArrowheads="1" noChangeShapeType="1" noTextEdit="1"/>
              </p:cNvSpPr>
              <p:nvPr/>
            </p:nvSpPr>
            <p:spPr>
              <a:xfrm>
                <a:off x="1292263" y="4171891"/>
                <a:ext cx="3531480" cy="714747"/>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a:extLst>
                  <a:ext uri="{FF2B5EF4-FFF2-40B4-BE49-F238E27FC236}">
                    <a16:creationId xmlns:a16="http://schemas.microsoft.com/office/drawing/2014/main" id="{757728A2-ED23-4516-A0CB-3624CF0C70D2}"/>
                  </a:ext>
                </a:extLst>
              </p:cNvPr>
              <p:cNvSpPr/>
              <p:nvPr/>
            </p:nvSpPr>
            <p:spPr>
              <a:xfrm>
                <a:off x="5080491" y="4147547"/>
                <a:ext cx="2487604" cy="714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i="1">
                              <a:latin typeface="Cambria Math" panose="02040503050406030204" pitchFamily="18" charset="0"/>
                            </a:rPr>
                          </m:ctrlPr>
                        </m:naryPr>
                        <m:sub>
                          <m:r>
                            <a:rPr lang="ru-RU" i="1">
                              <a:latin typeface="Cambria Math"/>
                            </a:rPr>
                            <m:t>1</m:t>
                          </m:r>
                        </m:sub>
                        <m:sup>
                          <m:r>
                            <a:rPr lang="ru-RU" i="1">
                              <a:latin typeface="Cambria Math"/>
                            </a:rPr>
                            <m:t>2</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𝑤</m:t>
                              </m:r>
                            </m:e>
                            <m:sub>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𝑤</m:t>
                              </m:r>
                            </m:e>
                            <m:sub>
                              <m:r>
                                <a:rPr lang="ru-RU" i="1">
                                  <a:latin typeface="Cambria Math"/>
                                </a:rPr>
                                <m:t>2</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17" name="Прямоугольник 16">
                <a:extLst>
                  <a:ext uri="{FF2B5EF4-FFF2-40B4-BE49-F238E27FC236}">
                    <a16:creationId xmlns:a16="http://schemas.microsoft.com/office/drawing/2014/main" id="{757728A2-ED23-4516-A0CB-3624CF0C70D2}"/>
                  </a:ext>
                </a:extLst>
              </p:cNvPr>
              <p:cNvSpPr>
                <a:spLocks noRot="1" noChangeAspect="1" noMove="1" noResize="1" noEditPoints="1" noAdjustHandles="1" noChangeArrowheads="1" noChangeShapeType="1" noTextEdit="1"/>
              </p:cNvSpPr>
              <p:nvPr/>
            </p:nvSpPr>
            <p:spPr>
              <a:xfrm>
                <a:off x="5080491" y="4147547"/>
                <a:ext cx="2487604" cy="714747"/>
              </a:xfrm>
              <a:prstGeom prst="rect">
                <a:avLst/>
              </a:prstGeom>
              <a:blipFill>
                <a:blip r:embed="rId11"/>
                <a:stretch>
                  <a:fillRect/>
                </a:stretch>
              </a:blipFill>
            </p:spPr>
            <p:txBody>
              <a:bodyPr/>
              <a:lstStyle/>
              <a:p>
                <a:r>
                  <a:rPr lang="ru-RU">
                    <a:noFill/>
                  </a:rPr>
                  <a:t> </a:t>
                </a:r>
              </a:p>
            </p:txBody>
          </p:sp>
        </mc:Fallback>
      </mc:AlternateContent>
      <p:sp>
        <p:nvSpPr>
          <p:cNvPr id="18" name="Прямоугольник 17">
            <a:extLst>
              <a:ext uri="{FF2B5EF4-FFF2-40B4-BE49-F238E27FC236}">
                <a16:creationId xmlns:a16="http://schemas.microsoft.com/office/drawing/2014/main" id="{7029A18F-DD6F-4FF3-A3D8-27551857EA19}"/>
              </a:ext>
            </a:extLst>
          </p:cNvPr>
          <p:cNvSpPr/>
          <p:nvPr/>
        </p:nvSpPr>
        <p:spPr>
          <a:xfrm>
            <a:off x="-27207" y="4321983"/>
            <a:ext cx="169817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small" dirty="0">
                <a:solidFill>
                  <a:sysClr val="windowText" lastClr="000000"/>
                </a:solidFill>
              </a:rPr>
              <a:t>Уравнение</a:t>
            </a:r>
            <a:endParaRPr lang="ru-RU" b="1" i="1" cap="small" dirty="0">
              <a:solidFill>
                <a:sysClr val="windowText" lastClr="000000"/>
              </a:solidFill>
            </a:endParaRPr>
          </a:p>
        </p:txBody>
      </p:sp>
    </p:spTree>
    <p:extLst>
      <p:ext uri="{BB962C8B-B14F-4D97-AF65-F5344CB8AC3E}">
        <p14:creationId xmlns:p14="http://schemas.microsoft.com/office/powerpoint/2010/main" val="181547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P spid="4" grpId="0"/>
      <p:bldP spid="5" grpId="0"/>
      <p:bldP spid="6" grpId="0"/>
      <p:bldP spid="9" grpId="0"/>
      <p:bldP spid="11" grpId="0"/>
      <p:bldP spid="10"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23</a:t>
            </a:fld>
            <a:endParaRPr lang="ru-RU" dirty="0">
              <a:solidFill>
                <a:schemeClr val="bg1"/>
              </a:solidFill>
              <a:latin typeface="Elektra Medium Pro" panose="02000803000000020004" pitchFamily="50" charset="-52"/>
            </a:endParaRPr>
          </a:p>
        </p:txBody>
      </p:sp>
      <p:sp>
        <p:nvSpPr>
          <p:cNvPr id="4" name="TextBox 3"/>
          <p:cNvSpPr txBox="1"/>
          <p:nvPr/>
        </p:nvSpPr>
        <p:spPr>
          <a:xfrm>
            <a:off x="306774" y="828000"/>
            <a:ext cx="4301639" cy="369332"/>
          </a:xfrm>
          <a:prstGeom prst="rect">
            <a:avLst/>
          </a:prstGeom>
          <a:noFill/>
        </p:spPr>
        <p:txBody>
          <a:bodyPr wrap="square" rtlCol="0">
            <a:spAutoFit/>
          </a:bodyPr>
          <a:lstStyle/>
          <a:p>
            <a:pPr algn="ctr"/>
            <a:r>
              <a:rPr lang="ru-RU" cap="all" dirty="0"/>
              <a:t>Следствие №3</a:t>
            </a:r>
          </a:p>
        </p:txBody>
      </p:sp>
      <p:sp>
        <p:nvSpPr>
          <p:cNvPr id="12" name="TextBox 11"/>
          <p:cNvSpPr txBox="1"/>
          <p:nvPr/>
        </p:nvSpPr>
        <p:spPr>
          <a:xfrm>
            <a:off x="-1185784" y="1802410"/>
            <a:ext cx="4301639" cy="461665"/>
          </a:xfrm>
          <a:prstGeom prst="rect">
            <a:avLst/>
          </a:prstGeom>
          <a:noFill/>
        </p:spPr>
        <p:txBody>
          <a:bodyPr wrap="square" rtlCol="0">
            <a:spAutoFit/>
          </a:bodyPr>
          <a:lstStyle/>
          <a:p>
            <a:pPr algn="ctr"/>
            <a:r>
              <a:rPr lang="ru-RU" sz="2400" b="1" cap="all" dirty="0"/>
              <a:t>+</a:t>
            </a:r>
          </a:p>
        </p:txBody>
      </p:sp>
      <p:cxnSp>
        <p:nvCxnSpPr>
          <p:cNvPr id="13" name="Прямая соединительная линия 12"/>
          <p:cNvCxnSpPr/>
          <p:nvPr/>
        </p:nvCxnSpPr>
        <p:spPr>
          <a:xfrm>
            <a:off x="965035" y="2590767"/>
            <a:ext cx="298511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spect="1"/>
          </p:cNvSpPr>
          <p:nvPr/>
        </p:nvSpPr>
        <p:spPr>
          <a:xfrm>
            <a:off x="760445" y="3622057"/>
            <a:ext cx="4238782" cy="705258"/>
          </a:xfrm>
          <a:prstGeom prst="rect">
            <a:avLst/>
          </a:prstGeom>
          <a:noFill/>
        </p:spPr>
        <p:txBody>
          <a:bodyPr wrap="square" rtlCol="0">
            <a:spAutoFit/>
          </a:bodyPr>
          <a:lstStyle/>
          <a:p>
            <a:pPr>
              <a:lnSpc>
                <a:spcPct val="150000"/>
              </a:lnSpc>
            </a:pPr>
            <a:r>
              <a:rPr lang="ru-RU" sz="1400" i="1" dirty="0"/>
              <a:t>Вводится новый параметр - </a:t>
            </a:r>
            <a:r>
              <a:rPr lang="ru-RU" sz="1400" i="1" u="sng" dirty="0"/>
              <a:t>давление потока, заторможенного во вращающемся колесе</a:t>
            </a:r>
          </a:p>
        </p:txBody>
      </p:sp>
      <mc:AlternateContent xmlns:mc="http://schemas.openxmlformats.org/markup-compatibility/2006" xmlns:a14="http://schemas.microsoft.com/office/drawing/2010/main">
        <mc:Choice Requires="a14">
          <p:sp>
            <p:nvSpPr>
              <p:cNvPr id="17" name="TextBox 16"/>
              <p:cNvSpPr txBox="1"/>
              <p:nvPr/>
            </p:nvSpPr>
            <p:spPr>
              <a:xfrm>
                <a:off x="584989" y="4352303"/>
                <a:ext cx="4301639" cy="61093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ru-RU" i="1">
                              <a:latin typeface="Cambria Math" panose="02040503050406030204" pitchFamily="18" charset="0"/>
                            </a:rPr>
                          </m:ctrlPr>
                        </m:sSubSupPr>
                        <m:e>
                          <m:r>
                            <a:rPr lang="en-US" i="1">
                              <a:latin typeface="Cambria Math"/>
                            </a:rPr>
                            <m:t>𝑝</m:t>
                          </m:r>
                        </m:e>
                        <m:sub>
                          <m:r>
                            <a:rPr lang="ru-RU" i="1">
                              <a:latin typeface="Cambria Math"/>
                            </a:rPr>
                            <m:t>𝜔</m:t>
                          </m:r>
                        </m:sub>
                        <m:sup>
                          <m:r>
                            <a:rPr lang="ru-RU" i="1">
                              <a:latin typeface="Cambria Math"/>
                            </a:rPr>
                            <m:t>∗</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𝑝</m:t>
                          </m:r>
                        </m:e>
                        <m:sub>
                          <m:r>
                            <a:rPr lang="en-US" i="1">
                              <a:latin typeface="Cambria Math"/>
                            </a:rPr>
                            <m:t>𝑤</m:t>
                          </m:r>
                        </m:sub>
                        <m:sup>
                          <m:r>
                            <a:rPr lang="ru-RU" i="1">
                              <a:latin typeface="Cambria Math"/>
                            </a:rPr>
                            <m:t>∗</m:t>
                          </m:r>
                        </m:sup>
                      </m:sSubSup>
                      <m:r>
                        <a:rPr lang="ru-RU" i="1">
                          <a:latin typeface="Cambria Math"/>
                        </a:rPr>
                        <m:t>−</m:t>
                      </m:r>
                      <m:f>
                        <m:fPr>
                          <m:ctrlPr>
                            <a:rPr lang="ru-RU" i="1">
                              <a:latin typeface="Cambria Math" panose="02040503050406030204" pitchFamily="18" charset="0"/>
                            </a:rPr>
                          </m:ctrlPr>
                        </m:fPr>
                        <m:num>
                          <m:r>
                            <a:rPr lang="ru-RU" i="1">
                              <a:latin typeface="Cambria Math"/>
                            </a:rPr>
                            <m:t>1</m:t>
                          </m:r>
                        </m:num>
                        <m:den>
                          <m:r>
                            <a:rPr lang="ru-RU" i="1">
                              <a:latin typeface="Cambria Math"/>
                            </a:rPr>
                            <m:t>2</m:t>
                          </m:r>
                        </m:den>
                      </m:f>
                      <m:r>
                        <a:rPr lang="ru-RU" i="1">
                          <a:latin typeface="Cambria Math"/>
                        </a:rPr>
                        <m:t>𝜌</m:t>
                      </m:r>
                      <m:sSup>
                        <m:sSupPr>
                          <m:ctrlPr>
                            <a:rPr lang="ru-RU" i="1">
                              <a:latin typeface="Cambria Math" panose="02040503050406030204" pitchFamily="18" charset="0"/>
                            </a:rPr>
                          </m:ctrlPr>
                        </m:sSupPr>
                        <m:e>
                          <m:r>
                            <a:rPr lang="en-US" i="1">
                              <a:latin typeface="Cambria Math"/>
                            </a:rPr>
                            <m:t>𝑢</m:t>
                          </m:r>
                        </m:e>
                        <m:sup>
                          <m:r>
                            <a:rPr lang="en-US" i="1">
                              <a:latin typeface="Cambria Math"/>
                            </a:rPr>
                            <m:t>2</m:t>
                          </m:r>
                        </m:sup>
                      </m:sSup>
                      <m:r>
                        <a:rPr lang="en-US" i="1">
                          <a:latin typeface="Cambria Math"/>
                        </a:rPr>
                        <m:t>=</m:t>
                      </m:r>
                      <m:r>
                        <a:rPr lang="en-US" i="1">
                          <a:latin typeface="Cambria Math"/>
                        </a:rPr>
                        <m:t>𝑝</m:t>
                      </m:r>
                      <m:r>
                        <a:rPr lang="en-US" i="1">
                          <a:latin typeface="Cambria Math"/>
                        </a:rPr>
                        <m:t>+</m:t>
                      </m:r>
                      <m:f>
                        <m:fPr>
                          <m:ctrlPr>
                            <a:rPr lang="ru-RU" i="1">
                              <a:latin typeface="Cambria Math" panose="02040503050406030204" pitchFamily="18" charset="0"/>
                            </a:rPr>
                          </m:ctrlPr>
                        </m:fPr>
                        <m:num>
                          <m:r>
                            <a:rPr lang="ru-RU" i="1">
                              <a:latin typeface="Cambria Math"/>
                            </a:rPr>
                            <m:t>1</m:t>
                          </m:r>
                        </m:num>
                        <m:den>
                          <m:r>
                            <a:rPr lang="ru-RU" i="1">
                              <a:latin typeface="Cambria Math"/>
                            </a:rPr>
                            <m:t>2</m:t>
                          </m:r>
                        </m:den>
                      </m:f>
                      <m:r>
                        <a:rPr lang="ru-RU" i="1">
                          <a:latin typeface="Cambria Math"/>
                        </a:rPr>
                        <m:t>𝜌</m:t>
                      </m:r>
                      <m:r>
                        <a:rPr lang="ru-RU" i="1" smtClean="0">
                          <a:latin typeface="Cambria Math" panose="02040503050406030204" pitchFamily="18" charset="0"/>
                          <a:ea typeface="Cambria Math" panose="02040503050406030204" pitchFamily="18" charset="0"/>
                        </a:rPr>
                        <m:t>∙</m:t>
                      </m:r>
                      <m:r>
                        <a:rPr lang="ru-RU" i="1">
                          <a:latin typeface="Cambria Math"/>
                        </a:rPr>
                        <m:t>(</m:t>
                      </m:r>
                      <m:sSup>
                        <m:sSupPr>
                          <m:ctrlPr>
                            <a:rPr lang="ru-RU" i="1">
                              <a:latin typeface="Cambria Math" panose="02040503050406030204" pitchFamily="18" charset="0"/>
                            </a:rPr>
                          </m:ctrlPr>
                        </m:sSupPr>
                        <m:e>
                          <m:r>
                            <a:rPr lang="en-US" i="1">
                              <a:latin typeface="Cambria Math"/>
                            </a:rPr>
                            <m:t>𝑤</m:t>
                          </m:r>
                        </m:e>
                        <m:sup>
                          <m:r>
                            <a:rPr lang="en-US" i="1">
                              <a:latin typeface="Cambria Math"/>
                            </a:rPr>
                            <m:t>2</m:t>
                          </m:r>
                        </m:sup>
                      </m:sSup>
                      <m:r>
                        <a:rPr lang="ru-RU" i="1">
                          <a:latin typeface="Cambria Math"/>
                        </a:rPr>
                        <m:t>−</m:t>
                      </m:r>
                      <m:sSup>
                        <m:sSupPr>
                          <m:ctrlPr>
                            <a:rPr lang="ru-RU" i="1">
                              <a:latin typeface="Cambria Math" panose="02040503050406030204" pitchFamily="18" charset="0"/>
                            </a:rPr>
                          </m:ctrlPr>
                        </m:sSupPr>
                        <m:e>
                          <m:r>
                            <a:rPr lang="en-US" i="1">
                              <a:latin typeface="Cambria Math"/>
                            </a:rPr>
                            <m:t>𝑢</m:t>
                          </m:r>
                        </m:e>
                        <m:sup>
                          <m:r>
                            <a:rPr lang="en-US" i="1">
                              <a:latin typeface="Cambria Math"/>
                            </a:rPr>
                            <m:t>2</m:t>
                          </m:r>
                        </m:sup>
                      </m:sSup>
                      <m:r>
                        <a:rPr lang="ru-RU" i="1">
                          <a:latin typeface="Cambria Math"/>
                        </a:rPr>
                        <m:t>)</m:t>
                      </m:r>
                    </m:oMath>
                  </m:oMathPara>
                </a14:m>
                <a:endParaRPr lang="ru-RU" cap="all" dirty="0"/>
              </a:p>
            </p:txBody>
          </p:sp>
        </mc:Choice>
        <mc:Fallback xmlns="">
          <p:sp>
            <p:nvSpPr>
              <p:cNvPr id="17" name="TextBox 16"/>
              <p:cNvSpPr txBox="1">
                <a:spLocks noRot="1" noChangeAspect="1" noMove="1" noResize="1" noEditPoints="1" noAdjustHandles="1" noChangeArrowheads="1" noChangeShapeType="1" noTextEdit="1"/>
              </p:cNvSpPr>
              <p:nvPr/>
            </p:nvSpPr>
            <p:spPr>
              <a:xfrm>
                <a:off x="584989" y="4352303"/>
                <a:ext cx="4301639" cy="610936"/>
              </a:xfrm>
              <a:prstGeom prst="rect">
                <a:avLst/>
              </a:prstGeom>
              <a:blipFill>
                <a:blip r:embed="rId3"/>
                <a:stretch>
                  <a:fillRect/>
                </a:stretch>
              </a:blipFill>
            </p:spPr>
            <p:txBody>
              <a:bodyPr/>
              <a:lstStyle/>
              <a:p>
                <a:r>
                  <a:rPr lang="ru-RU">
                    <a:noFill/>
                  </a:rPr>
                  <a:t> </a:t>
                </a:r>
              </a:p>
            </p:txBody>
          </p:sp>
        </mc:Fallback>
      </mc:AlternateContent>
      <p:sp>
        <p:nvSpPr>
          <p:cNvPr id="21" name="TextBox 20"/>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энергии в механической форме в относительном движении</a:t>
            </a:r>
          </a:p>
        </p:txBody>
      </p:sp>
      <mc:AlternateContent xmlns:mc="http://schemas.openxmlformats.org/markup-compatibility/2006" xmlns:a14="http://schemas.microsoft.com/office/drawing/2010/main">
        <mc:Choice Requires="a14">
          <p:sp>
            <p:nvSpPr>
              <p:cNvPr id="24" name="Прямоугольник 23"/>
              <p:cNvSpPr/>
              <p:nvPr/>
            </p:nvSpPr>
            <p:spPr>
              <a:xfrm>
                <a:off x="1634355" y="1909753"/>
                <a:ext cx="1646476" cy="6533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i="1" smtClean="0">
                              <a:latin typeface="Cambria Math" panose="02040503050406030204" pitchFamily="18" charset="0"/>
                            </a:rPr>
                          </m:ctrlPr>
                        </m:sSubSupPr>
                        <m:e>
                          <m:r>
                            <a:rPr lang="ru-RU" i="1">
                              <a:latin typeface="Cambria Math"/>
                            </a:rPr>
                            <m:t>𝑝</m:t>
                          </m:r>
                        </m:e>
                        <m:sub>
                          <m:r>
                            <a:rPr lang="en-US" i="1">
                              <a:latin typeface="Cambria Math"/>
                            </a:rPr>
                            <m:t>𝑤</m:t>
                          </m:r>
                        </m:sub>
                        <m:sup>
                          <m:r>
                            <a:rPr lang="ru-RU" i="1">
                              <a:latin typeface="Cambria Math"/>
                            </a:rPr>
                            <m:t>∗</m:t>
                          </m:r>
                        </m:sup>
                      </m:sSubSup>
                      <m:r>
                        <a:rPr lang="ru-RU">
                          <a:latin typeface="Cambria Math"/>
                        </a:rPr>
                        <m:t>=</m:t>
                      </m:r>
                      <m:r>
                        <a:rPr lang="ru-RU" i="1">
                          <a:latin typeface="Cambria Math"/>
                        </a:rPr>
                        <m:t>𝑝</m:t>
                      </m:r>
                      <m:r>
                        <a:rPr lang="ru-RU">
                          <a:latin typeface="Cambria Math"/>
                        </a:rPr>
                        <m:t>+</m:t>
                      </m:r>
                      <m:r>
                        <a:rPr lang="ru-RU" i="1">
                          <a:latin typeface="Cambria Math"/>
                        </a:rPr>
                        <m:t>𝜌</m:t>
                      </m:r>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a:rPr>
                                <m:t>𝑤</m:t>
                              </m:r>
                            </m:e>
                            <m:sup>
                              <m:r>
                                <a:rPr lang="ru-RU">
                                  <a:latin typeface="Cambria Math"/>
                                </a:rPr>
                                <m:t>2</m:t>
                              </m:r>
                            </m:sup>
                          </m:sSup>
                        </m:num>
                        <m:den>
                          <m:r>
                            <a:rPr lang="ru-RU">
                              <a:latin typeface="Cambria Math"/>
                            </a:rPr>
                            <m:t>2</m:t>
                          </m:r>
                        </m:den>
                      </m:f>
                    </m:oMath>
                  </m:oMathPara>
                </a14:m>
                <a:endParaRPr lang="ru-RU" dirty="0"/>
              </a:p>
            </p:txBody>
          </p:sp>
        </mc:Choice>
        <mc:Fallback xmlns="">
          <p:sp>
            <p:nvSpPr>
              <p:cNvPr id="24" name="Прямоугольник 23"/>
              <p:cNvSpPr>
                <a:spLocks noRot="1" noChangeAspect="1" noMove="1" noResize="1" noEditPoints="1" noAdjustHandles="1" noChangeArrowheads="1" noChangeShapeType="1" noTextEdit="1"/>
              </p:cNvSpPr>
              <p:nvPr/>
            </p:nvSpPr>
            <p:spPr>
              <a:xfrm>
                <a:off x="1634355" y="1909753"/>
                <a:ext cx="1646476" cy="653384"/>
              </a:xfrm>
              <a:prstGeom prst="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Прямоугольник 24"/>
              <p:cNvSpPr/>
              <p:nvPr/>
            </p:nvSpPr>
            <p:spPr>
              <a:xfrm>
                <a:off x="827314" y="1184426"/>
                <a:ext cx="3449919" cy="725327"/>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nary>
                        <m:naryPr>
                          <m:limLoc m:val="subSup"/>
                          <m:ctrlPr>
                            <a:rPr lang="ru-RU" i="1">
                              <a:latin typeface="Cambria Math" panose="02040503050406030204" pitchFamily="18" charset="0"/>
                            </a:rPr>
                          </m:ctrlPr>
                        </m:naryPr>
                        <m:sub>
                          <m:r>
                            <a:rPr lang="ru-RU" i="1">
                              <a:latin typeface="Cambria Math"/>
                            </a:rPr>
                            <m:t>1</m:t>
                          </m:r>
                        </m:sub>
                        <m:sup>
                          <m:r>
                            <a:rPr lang="ru-RU" i="1">
                              <a:latin typeface="Cambria Math"/>
                            </a:rPr>
                            <m:t>2</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𝑤</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𝑤</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25" name="Прямоугольник 24"/>
              <p:cNvSpPr>
                <a:spLocks noRot="1" noChangeAspect="1" noMove="1" noResize="1" noEditPoints="1" noAdjustHandles="1" noChangeArrowheads="1" noChangeShapeType="1" noTextEdit="1"/>
              </p:cNvSpPr>
              <p:nvPr/>
            </p:nvSpPr>
            <p:spPr>
              <a:xfrm>
                <a:off x="827314" y="1184426"/>
                <a:ext cx="3449919" cy="725327"/>
              </a:xfrm>
              <a:prstGeom prst="rect">
                <a:avLst/>
              </a:prstGeom>
              <a:blipFill rotWithShape="1">
                <a:blip r:embed="rId5"/>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Прямоугольник 1"/>
              <p:cNvSpPr/>
              <p:nvPr/>
            </p:nvSpPr>
            <p:spPr>
              <a:xfrm>
                <a:off x="1213502" y="2703673"/>
                <a:ext cx="2488182" cy="7253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nary>
                        <m:naryPr>
                          <m:limLoc m:val="subSup"/>
                          <m:ctrlPr>
                            <a:rPr lang="ru-RU" i="1">
                              <a:latin typeface="Cambria Math" panose="02040503050406030204" pitchFamily="18" charset="0"/>
                            </a:rPr>
                          </m:ctrlPr>
                        </m:naryPr>
                        <m:sub>
                          <m:r>
                            <a:rPr lang="ru-RU" i="1">
                              <a:latin typeface="Cambria Math"/>
                            </a:rPr>
                            <m:t>1</m:t>
                          </m:r>
                        </m:sub>
                        <m:sup>
                          <m:r>
                            <a:rPr lang="ru-RU" i="1">
                              <a:latin typeface="Cambria Math"/>
                            </a:rPr>
                            <m:t>2</m:t>
                          </m:r>
                        </m:sup>
                        <m:e>
                          <m:f>
                            <m:fPr>
                              <m:ctrlPr>
                                <a:rPr lang="ru-RU" i="1">
                                  <a:latin typeface="Cambria Math" panose="02040503050406030204" pitchFamily="18" charset="0"/>
                                </a:rPr>
                              </m:ctrlPr>
                            </m:fPr>
                            <m:num>
                              <m:r>
                                <a:rPr lang="ru-RU" i="1">
                                  <a:latin typeface="Cambria Math"/>
                                </a:rPr>
                                <m:t>𝑑</m:t>
                              </m:r>
                              <m:sSubSup>
                                <m:sSubSupPr>
                                  <m:ctrlPr>
                                    <a:rPr lang="ru-RU" i="1">
                                      <a:latin typeface="Cambria Math" panose="02040503050406030204" pitchFamily="18" charset="0"/>
                                    </a:rPr>
                                  </m:ctrlPr>
                                </m:sSubSupPr>
                                <m:e>
                                  <m:r>
                                    <a:rPr lang="ru-RU" i="1">
                                      <a:latin typeface="Cambria Math"/>
                                    </a:rPr>
                                    <m:t>𝑝</m:t>
                                  </m:r>
                                </m:e>
                                <m:sub>
                                  <m:r>
                                    <a:rPr lang="en-US" i="1">
                                      <a:latin typeface="Cambria Math"/>
                                    </a:rPr>
                                    <m:t>𝑤</m:t>
                                  </m:r>
                                </m:sub>
                                <m:sup>
                                  <m:r>
                                    <a:rPr lang="ru-RU" i="1">
                                      <a:latin typeface="Cambria Math"/>
                                    </a:rPr>
                                    <m:t>∗</m:t>
                                  </m:r>
                                </m:sup>
                              </m:sSubSup>
                            </m:num>
                            <m:den>
                              <m:r>
                                <a:rPr lang="ru-RU" i="1">
                                  <a:latin typeface="Cambria Math"/>
                                </a:rPr>
                                <m:t>𝜌</m:t>
                              </m:r>
                            </m:den>
                          </m:f>
                        </m:e>
                      </m:nary>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213502" y="2703673"/>
                <a:ext cx="2488182" cy="725327"/>
              </a:xfrm>
              <a:prstGeom prst="rect">
                <a:avLst/>
              </a:prstGeom>
              <a:blipFill rotWithShape="1">
                <a:blip r:embed="rId6"/>
                <a:stretch>
                  <a:fillRect/>
                </a:stretch>
              </a:blipFill>
            </p:spPr>
            <p:txBody>
              <a:bodyPr/>
              <a:lstStyle/>
              <a:p>
                <a:r>
                  <a:rPr lang="ru-RU">
                    <a:noFill/>
                  </a:rPr>
                  <a:t> </a:t>
                </a:r>
              </a:p>
            </p:txBody>
          </p:sp>
        </mc:Fallback>
      </mc:AlternateContent>
      <p:sp>
        <p:nvSpPr>
          <p:cNvPr id="26" name="TextBox 25"/>
          <p:cNvSpPr txBox="1"/>
          <p:nvPr/>
        </p:nvSpPr>
        <p:spPr>
          <a:xfrm>
            <a:off x="4606002" y="814444"/>
            <a:ext cx="4117576" cy="923330"/>
          </a:xfrm>
          <a:prstGeom prst="rect">
            <a:avLst/>
          </a:prstGeom>
          <a:noFill/>
        </p:spPr>
        <p:txBody>
          <a:bodyPr wrap="square" rtlCol="0">
            <a:spAutoFit/>
          </a:bodyPr>
          <a:lstStyle/>
          <a:p>
            <a:pPr algn="ctr"/>
            <a:r>
              <a:rPr lang="ru-RU" cap="all" dirty="0"/>
              <a:t>Уравнение энергии в механической </a:t>
            </a:r>
          </a:p>
          <a:p>
            <a:pPr algn="ctr"/>
            <a:r>
              <a:rPr lang="ru-RU" cap="all" dirty="0"/>
              <a:t>форме в относительном движении</a:t>
            </a:r>
          </a:p>
        </p:txBody>
      </p:sp>
      <mc:AlternateContent xmlns:mc="http://schemas.openxmlformats.org/markup-compatibility/2006" xmlns:a14="http://schemas.microsoft.com/office/drawing/2010/main">
        <mc:Choice Requires="a14">
          <p:sp>
            <p:nvSpPr>
              <p:cNvPr id="3" name="Прямоугольник 2"/>
              <p:cNvSpPr/>
              <p:nvPr/>
            </p:nvSpPr>
            <p:spPr>
              <a:xfrm>
                <a:off x="5586186" y="1691980"/>
                <a:ext cx="1866344" cy="7204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i="1">
                              <a:latin typeface="Cambria Math" panose="02040503050406030204" pitchFamily="18" charset="0"/>
                            </a:rPr>
                          </m:ctrlPr>
                        </m:naryPr>
                        <m:sub>
                          <m:r>
                            <a:rPr lang="ru-RU" i="1">
                              <a:latin typeface="Cambria Math"/>
                            </a:rPr>
                            <m:t>1</m:t>
                          </m:r>
                        </m:sub>
                        <m:sup>
                          <m:r>
                            <a:rPr lang="ru-RU" i="1">
                              <a:latin typeface="Cambria Math"/>
                            </a:rPr>
                            <m:t>2</m:t>
                          </m:r>
                        </m:sup>
                        <m:e>
                          <m:f>
                            <m:fPr>
                              <m:ctrlPr>
                                <a:rPr lang="ru-RU" i="1">
                                  <a:latin typeface="Cambria Math" panose="02040503050406030204" pitchFamily="18" charset="0"/>
                                </a:rPr>
                              </m:ctrlPr>
                            </m:fPr>
                            <m:num>
                              <m:r>
                                <a:rPr lang="ru-RU" i="1">
                                  <a:latin typeface="Cambria Math"/>
                                </a:rPr>
                                <m:t>𝑑</m:t>
                              </m:r>
                              <m:sSubSup>
                                <m:sSubSupPr>
                                  <m:ctrlPr>
                                    <a:rPr lang="ru-RU" i="1">
                                      <a:latin typeface="Cambria Math" panose="02040503050406030204" pitchFamily="18" charset="0"/>
                                    </a:rPr>
                                  </m:ctrlPr>
                                </m:sSubSupPr>
                                <m:e>
                                  <m:r>
                                    <a:rPr lang="ru-RU" i="1">
                                      <a:latin typeface="Cambria Math"/>
                                    </a:rPr>
                                    <m:t>𝑝</m:t>
                                  </m:r>
                                </m:e>
                                <m:sub>
                                  <m:r>
                                    <a:rPr lang="en-US" i="1">
                                      <a:latin typeface="Cambria Math"/>
                                    </a:rPr>
                                    <m:t>𝜔</m:t>
                                  </m:r>
                                </m:sub>
                                <m:sup>
                                  <m:r>
                                    <a:rPr lang="ru-RU" i="1">
                                      <a:latin typeface="Cambria Math"/>
                                    </a:rPr>
                                    <m:t>∗</m:t>
                                  </m:r>
                                </m:sup>
                              </m:sSubSup>
                            </m:num>
                            <m:den>
                              <m:r>
                                <a:rPr lang="ru-RU" i="1">
                                  <a:latin typeface="Cambria Math"/>
                                </a:rPr>
                                <m:t>𝜌</m:t>
                              </m:r>
                            </m:den>
                          </m:f>
                        </m:e>
                      </m:nary>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r>
                        <a:rPr lang="ru-RU" i="1">
                          <a:latin typeface="Cambria Math"/>
                        </a:rPr>
                        <m:t>=0</m:t>
                      </m:r>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586186" y="1691980"/>
                <a:ext cx="1866344" cy="720454"/>
              </a:xfrm>
              <a:prstGeom prst="rect">
                <a:avLst/>
              </a:prstGeom>
              <a:blipFill>
                <a:blip r:embed="rId7"/>
                <a:stretch>
                  <a:fillRect/>
                </a:stretch>
              </a:blipFill>
            </p:spPr>
            <p:txBody>
              <a:bodyPr/>
              <a:lstStyle/>
              <a:p>
                <a:r>
                  <a:rPr lang="ru-RU">
                    <a:noFill/>
                  </a:rPr>
                  <a:t> </a:t>
                </a:r>
              </a:p>
            </p:txBody>
          </p:sp>
        </mc:Fallback>
      </mc:AlternateContent>
      <p:sp>
        <p:nvSpPr>
          <p:cNvPr id="6" name="Прямоугольник 5"/>
          <p:cNvSpPr/>
          <p:nvPr/>
        </p:nvSpPr>
        <p:spPr>
          <a:xfrm>
            <a:off x="4606002" y="2570641"/>
            <a:ext cx="4126183" cy="1028423"/>
          </a:xfrm>
          <a:prstGeom prst="rect">
            <a:avLst/>
          </a:prstGeom>
        </p:spPr>
        <p:txBody>
          <a:bodyPr wrap="square">
            <a:spAutoFit/>
          </a:bodyPr>
          <a:lstStyle/>
          <a:p>
            <a:pPr>
              <a:lnSpc>
                <a:spcPct val="150000"/>
              </a:lnSpc>
            </a:pPr>
            <a:r>
              <a:rPr lang="ru-RU" sz="1400" i="1" dirty="0"/>
              <a:t>При идеальном (без потерь)  течении рабочего тела, давление потока, заторможенного во вращающемся колесе, сохраняется постоянным</a:t>
            </a:r>
          </a:p>
        </p:txBody>
      </p:sp>
      <p:sp>
        <p:nvSpPr>
          <p:cNvPr id="27" name="TextBox 26"/>
          <p:cNvSpPr txBox="1"/>
          <p:nvPr/>
        </p:nvSpPr>
        <p:spPr>
          <a:xfrm>
            <a:off x="4572000" y="3712901"/>
            <a:ext cx="4117576" cy="646331"/>
          </a:xfrm>
          <a:prstGeom prst="rect">
            <a:avLst/>
          </a:prstGeom>
          <a:noFill/>
        </p:spPr>
        <p:txBody>
          <a:bodyPr wrap="square" rtlCol="0">
            <a:spAutoFit/>
          </a:bodyPr>
          <a:lstStyle/>
          <a:p>
            <a:pPr algn="ctr"/>
            <a:r>
              <a:rPr lang="ru-RU" cap="all" dirty="0"/>
              <a:t>Оценка гидравлического совершенства ротора</a:t>
            </a:r>
          </a:p>
        </p:txBody>
      </p:sp>
      <mc:AlternateContent xmlns:mc="http://schemas.openxmlformats.org/markup-compatibility/2006" xmlns:a14="http://schemas.microsoft.com/office/drawing/2010/main">
        <mc:Choice Requires="a14">
          <p:sp>
            <p:nvSpPr>
              <p:cNvPr id="11" name="Прямоугольник 10"/>
              <p:cNvSpPr/>
              <p:nvPr/>
            </p:nvSpPr>
            <p:spPr>
              <a:xfrm>
                <a:off x="4800184" y="4804466"/>
                <a:ext cx="3656386" cy="101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𝜎</m:t>
                          </m:r>
                        </m:e>
                        <m:sub>
                          <m:r>
                            <a:rPr lang="ru-RU" i="1">
                              <a:latin typeface="Cambria Math"/>
                            </a:rPr>
                            <m:t>рк</m:t>
                          </m:r>
                        </m:sub>
                      </m:sSub>
                      <m:r>
                        <a:rPr lang="ru-RU">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𝑝</m:t>
                              </m:r>
                            </m:e>
                            <m:sub>
                              <m:r>
                                <a:rPr lang="ru-RU" i="1">
                                  <a:latin typeface="Cambria Math"/>
                                </a:rPr>
                                <m:t>𝜔</m:t>
                              </m:r>
                              <m:r>
                                <a:rPr lang="ru-RU" i="1">
                                  <a:latin typeface="Cambria Math"/>
                                </a:rPr>
                                <m:t>2</m:t>
                              </m:r>
                            </m:sub>
                            <m:sup>
                              <m:r>
                                <a:rPr lang="ru-RU" i="1">
                                  <a:latin typeface="Cambria Math"/>
                                </a:rPr>
                                <m:t>∗</m:t>
                              </m:r>
                            </m:sup>
                          </m:sSubSup>
                        </m:num>
                        <m:den>
                          <m:sSubSup>
                            <m:sSubSupPr>
                              <m:ctrlPr>
                                <a:rPr lang="ru-RU" i="1">
                                  <a:latin typeface="Cambria Math" panose="02040503050406030204" pitchFamily="18" charset="0"/>
                                </a:rPr>
                              </m:ctrlPr>
                            </m:sSubSupPr>
                            <m:e>
                              <m:r>
                                <a:rPr lang="en-US" i="1">
                                  <a:latin typeface="Cambria Math"/>
                                </a:rPr>
                                <m:t>𝑝</m:t>
                              </m:r>
                            </m:e>
                            <m:sub>
                              <m:r>
                                <a:rPr lang="ru-RU" i="1">
                                  <a:latin typeface="Cambria Math"/>
                                </a:rPr>
                                <m:t>𝜔</m:t>
                              </m:r>
                              <m:r>
                                <a:rPr lang="ru-RU" i="1">
                                  <a:latin typeface="Cambria Math"/>
                                </a:rPr>
                                <m:t>1</m:t>
                              </m:r>
                            </m:sub>
                            <m:sup>
                              <m:r>
                                <a:rPr lang="ru-RU" i="1">
                                  <a:latin typeface="Cambria Math"/>
                                </a:rPr>
                                <m:t>∗</m:t>
                              </m:r>
                            </m:sup>
                          </m:sSubSup>
                        </m:den>
                      </m:f>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𝑝</m:t>
                              </m:r>
                            </m:e>
                            <m:sub>
                              <m:r>
                                <a:rPr lang="en-US" i="1">
                                  <a:latin typeface="Cambria Math"/>
                                </a:rPr>
                                <m:t>𝑤</m:t>
                              </m:r>
                              <m:r>
                                <a:rPr lang="en-US" i="1">
                                  <a:latin typeface="Cambria Math"/>
                                </a:rPr>
                                <m:t>2</m:t>
                              </m:r>
                            </m:sub>
                            <m:sup>
                              <m:r>
                                <a:rPr lang="ru-RU" i="1">
                                  <a:latin typeface="Cambria Math"/>
                                </a:rPr>
                                <m:t>∗</m:t>
                              </m:r>
                            </m:sup>
                          </m:sSubSup>
                          <m:r>
                            <a:rPr lang="ru-RU" i="1">
                              <a:latin typeface="Cambria Math"/>
                            </a:rPr>
                            <m:t>−</m:t>
                          </m:r>
                          <m:f>
                            <m:fPr>
                              <m:ctrlPr>
                                <a:rPr lang="ru-RU" i="1">
                                  <a:latin typeface="Cambria Math" panose="02040503050406030204" pitchFamily="18" charset="0"/>
                                </a:rPr>
                              </m:ctrlPr>
                            </m:fPr>
                            <m:num>
                              <m:r>
                                <a:rPr lang="ru-RU" i="1">
                                  <a:latin typeface="Cambria Math"/>
                                </a:rPr>
                                <m:t>1</m:t>
                              </m:r>
                            </m:num>
                            <m:den>
                              <m:r>
                                <a:rPr lang="ru-RU" i="1">
                                  <a:latin typeface="Cambria Math"/>
                                </a:rPr>
                                <m:t>2</m:t>
                              </m:r>
                            </m:den>
                          </m:f>
                          <m:sSub>
                            <m:sSubPr>
                              <m:ctrlPr>
                                <a:rPr lang="ru-RU" i="1">
                                  <a:latin typeface="Cambria Math" panose="02040503050406030204" pitchFamily="18" charset="0"/>
                                </a:rPr>
                              </m:ctrlPr>
                            </m:sSubPr>
                            <m:e>
                              <m:r>
                                <a:rPr lang="ru-RU" i="1">
                                  <a:latin typeface="Cambria Math"/>
                                </a:rPr>
                                <m:t>𝜌</m:t>
                              </m:r>
                            </m:e>
                            <m:sub>
                              <m:r>
                                <a:rPr lang="ru-RU" i="1">
                                  <a:latin typeface="Cambria Math"/>
                                </a:rPr>
                                <m:t>2</m:t>
                              </m:r>
                            </m:sub>
                          </m:sSub>
                          <m:sSup>
                            <m:sSupPr>
                              <m:ctrlPr>
                                <a:rPr lang="ru-RU" i="1">
                                  <a:latin typeface="Cambria Math" panose="02040503050406030204" pitchFamily="18" charset="0"/>
                                </a:rPr>
                              </m:ctrlPr>
                            </m:sSupPr>
                            <m:e>
                              <m:sSub>
                                <m:sSubPr>
                                  <m:ctrlPr>
                                    <a:rPr lang="ru-RU" i="1">
                                      <a:latin typeface="Cambria Math" panose="02040503050406030204" pitchFamily="18" charset="0"/>
                                    </a:rPr>
                                  </m:ctrlPr>
                                </m:sSubPr>
                                <m:e>
                                  <m:r>
                                    <a:rPr lang="en-US" i="1">
                                      <a:latin typeface="Cambria Math"/>
                                    </a:rPr>
                                    <m:t>𝑢</m:t>
                                  </m:r>
                                </m:e>
                                <m:sub>
                                  <m:r>
                                    <a:rPr lang="en-US" i="1">
                                      <a:latin typeface="Cambria Math"/>
                                    </a:rPr>
                                    <m:t>2</m:t>
                                  </m:r>
                                </m:sub>
                              </m:sSub>
                            </m:e>
                            <m:sup>
                              <m:r>
                                <a:rPr lang="en-US" i="1">
                                  <a:latin typeface="Cambria Math"/>
                                </a:rPr>
                                <m:t>2</m:t>
                              </m:r>
                            </m:sup>
                          </m:sSup>
                        </m:num>
                        <m:den>
                          <m:sSubSup>
                            <m:sSubSupPr>
                              <m:ctrlPr>
                                <a:rPr lang="ru-RU" i="1">
                                  <a:latin typeface="Cambria Math" panose="02040503050406030204" pitchFamily="18" charset="0"/>
                                </a:rPr>
                              </m:ctrlPr>
                            </m:sSubSupPr>
                            <m:e>
                              <m:r>
                                <a:rPr lang="ru-RU" i="1">
                                  <a:latin typeface="Cambria Math"/>
                                </a:rPr>
                                <m:t>𝑝</m:t>
                              </m:r>
                            </m:e>
                            <m:sub>
                              <m:r>
                                <a:rPr lang="en-US" i="1">
                                  <a:latin typeface="Cambria Math"/>
                                </a:rPr>
                                <m:t>𝑤</m:t>
                              </m:r>
                              <m:r>
                                <a:rPr lang="en-US" i="1">
                                  <a:latin typeface="Cambria Math"/>
                                </a:rPr>
                                <m:t>1</m:t>
                              </m:r>
                            </m:sub>
                            <m:sup>
                              <m:r>
                                <a:rPr lang="ru-RU" i="1">
                                  <a:latin typeface="Cambria Math"/>
                                </a:rPr>
                                <m:t>∗</m:t>
                              </m:r>
                            </m:sup>
                          </m:sSubSup>
                          <m:r>
                            <a:rPr lang="ru-RU" i="1">
                              <a:latin typeface="Cambria Math"/>
                            </a:rPr>
                            <m:t>−</m:t>
                          </m:r>
                          <m:f>
                            <m:fPr>
                              <m:ctrlPr>
                                <a:rPr lang="ru-RU" i="1">
                                  <a:latin typeface="Cambria Math" panose="02040503050406030204" pitchFamily="18" charset="0"/>
                                </a:rPr>
                              </m:ctrlPr>
                            </m:fPr>
                            <m:num>
                              <m:r>
                                <a:rPr lang="ru-RU" i="1">
                                  <a:latin typeface="Cambria Math"/>
                                </a:rPr>
                                <m:t>1</m:t>
                              </m:r>
                            </m:num>
                            <m:den>
                              <m:r>
                                <a:rPr lang="ru-RU" i="1">
                                  <a:latin typeface="Cambria Math"/>
                                </a:rPr>
                                <m:t>2</m:t>
                              </m:r>
                            </m:den>
                          </m:f>
                          <m:sSub>
                            <m:sSubPr>
                              <m:ctrlPr>
                                <a:rPr lang="ru-RU" i="1">
                                  <a:latin typeface="Cambria Math" panose="02040503050406030204" pitchFamily="18" charset="0"/>
                                </a:rPr>
                              </m:ctrlPr>
                            </m:sSubPr>
                            <m:e>
                              <m:r>
                                <a:rPr lang="ru-RU" i="1">
                                  <a:latin typeface="Cambria Math"/>
                                </a:rPr>
                                <m:t>𝜌</m:t>
                              </m:r>
                            </m:e>
                            <m:sub>
                              <m:r>
                                <a:rPr lang="ru-RU" i="1">
                                  <a:latin typeface="Cambria Math"/>
                                </a:rPr>
                                <m:t>1</m:t>
                              </m:r>
                            </m:sub>
                          </m:sSub>
                          <m:sSup>
                            <m:sSupPr>
                              <m:ctrlPr>
                                <a:rPr lang="ru-RU" i="1">
                                  <a:latin typeface="Cambria Math" panose="02040503050406030204" pitchFamily="18" charset="0"/>
                                </a:rPr>
                              </m:ctrlPr>
                            </m:sSupPr>
                            <m:e>
                              <m:sSub>
                                <m:sSubPr>
                                  <m:ctrlPr>
                                    <a:rPr lang="ru-RU" i="1">
                                      <a:latin typeface="Cambria Math" panose="02040503050406030204" pitchFamily="18" charset="0"/>
                                    </a:rPr>
                                  </m:ctrlPr>
                                </m:sSubPr>
                                <m:e>
                                  <m:r>
                                    <a:rPr lang="en-US" i="1">
                                      <a:latin typeface="Cambria Math"/>
                                    </a:rPr>
                                    <m:t>𝑢</m:t>
                                  </m:r>
                                </m:e>
                                <m:sub>
                                  <m:r>
                                    <a:rPr lang="en-US" i="1">
                                      <a:latin typeface="Cambria Math"/>
                                    </a:rPr>
                                    <m:t>1</m:t>
                                  </m:r>
                                </m:sub>
                              </m:sSub>
                            </m:e>
                            <m:sup>
                              <m:r>
                                <a:rPr lang="en-US" i="1">
                                  <a:latin typeface="Cambria Math"/>
                                </a:rPr>
                                <m:t>2</m:t>
                              </m:r>
                            </m:sup>
                          </m:sSup>
                        </m:den>
                      </m:f>
                      <m:r>
                        <a:rPr lang="ru-RU">
                          <a:latin typeface="Cambria Math"/>
                        </a:rPr>
                        <m:t>=</m:t>
                      </m:r>
                      <m:r>
                        <a:rPr lang="en-US" i="1">
                          <a:latin typeface="Cambria Math"/>
                        </a:rPr>
                        <m:t>[0,1]</m:t>
                      </m:r>
                    </m:oMath>
                  </m:oMathPara>
                </a14:m>
                <a:endParaRPr lang="ru-RU"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4800184" y="4804466"/>
                <a:ext cx="3656386" cy="1013804"/>
              </a:xfrm>
              <a:prstGeom prst="rect">
                <a:avLst/>
              </a:prstGeom>
              <a:blipFill>
                <a:blip r:embed="rId8"/>
                <a:stretch>
                  <a:fillRect/>
                </a:stretch>
              </a:blipFill>
            </p:spPr>
            <p:txBody>
              <a:bodyPr/>
              <a:lstStyle/>
              <a:p>
                <a:r>
                  <a:rPr lang="ru-RU">
                    <a:noFill/>
                  </a:rPr>
                  <a:t> </a:t>
                </a:r>
              </a:p>
            </p:txBody>
          </p:sp>
        </mc:Fallback>
      </mc:AlternateContent>
      <p:sp>
        <p:nvSpPr>
          <p:cNvPr id="5" name="Прямоугольник 4">
            <a:extLst>
              <a:ext uri="{FF2B5EF4-FFF2-40B4-BE49-F238E27FC236}">
                <a16:creationId xmlns:a16="http://schemas.microsoft.com/office/drawing/2014/main" id="{A7AAA25A-D89F-452F-B285-EBBB77D98456}"/>
              </a:ext>
            </a:extLst>
          </p:cNvPr>
          <p:cNvSpPr/>
          <p:nvPr/>
        </p:nvSpPr>
        <p:spPr>
          <a:xfrm>
            <a:off x="4740238" y="4332773"/>
            <a:ext cx="3946927" cy="523220"/>
          </a:xfrm>
          <a:prstGeom prst="rect">
            <a:avLst/>
          </a:prstGeom>
        </p:spPr>
        <p:txBody>
          <a:bodyPr wrap="square">
            <a:spAutoFit/>
          </a:bodyPr>
          <a:lstStyle/>
          <a:p>
            <a:pPr algn="ctr"/>
            <a:r>
              <a:rPr lang="ru-RU" sz="1400" i="1" dirty="0"/>
              <a:t>Коэффициент восстановления полного давления в РК</a:t>
            </a:r>
          </a:p>
        </p:txBody>
      </p:sp>
    </p:spTree>
    <p:extLst>
      <p:ext uri="{BB962C8B-B14F-4D97-AF65-F5344CB8AC3E}">
        <p14:creationId xmlns:p14="http://schemas.microsoft.com/office/powerpoint/2010/main" val="41060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 grpId="0"/>
      <p:bldP spid="26" grpId="0"/>
      <p:bldP spid="3" grpId="0"/>
      <p:bldP spid="6" grpId="0"/>
      <p:bldP spid="27" grpId="0"/>
      <p:bldP spid="11"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энергии в механической форме в относительном движении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24</a:t>
            </a:fld>
            <a:endParaRPr lang="ru-RU" dirty="0">
              <a:solidFill>
                <a:schemeClr val="bg1"/>
              </a:solidFill>
              <a:latin typeface="Elektra Medium Pro" panose="02000803000000020004" pitchFamily="50" charset="-52"/>
            </a:endParaRPr>
          </a:p>
        </p:txBody>
      </p:sp>
      <p:sp>
        <p:nvSpPr>
          <p:cNvPr id="23" name="TextBox 22"/>
          <p:cNvSpPr txBox="1"/>
          <p:nvPr/>
        </p:nvSpPr>
        <p:spPr>
          <a:xfrm>
            <a:off x="259334" y="888972"/>
            <a:ext cx="4301639" cy="369332"/>
          </a:xfrm>
          <a:prstGeom prst="rect">
            <a:avLst/>
          </a:prstGeom>
          <a:noFill/>
        </p:spPr>
        <p:txBody>
          <a:bodyPr wrap="square" rtlCol="0">
            <a:spAutoFit/>
          </a:bodyPr>
          <a:lstStyle/>
          <a:p>
            <a:pPr algn="ctr"/>
            <a:r>
              <a:rPr lang="ru-RU" cap="all" dirty="0"/>
              <a:t>Следствие №4 - Для компрессора</a:t>
            </a:r>
          </a:p>
        </p:txBody>
      </p:sp>
      <p:sp>
        <p:nvSpPr>
          <p:cNvPr id="24" name="TextBox 23"/>
          <p:cNvSpPr txBox="1"/>
          <p:nvPr/>
        </p:nvSpPr>
        <p:spPr>
          <a:xfrm>
            <a:off x="4544056" y="888972"/>
            <a:ext cx="4316681" cy="369332"/>
          </a:xfrm>
          <a:prstGeom prst="rect">
            <a:avLst/>
          </a:prstGeom>
          <a:noFill/>
        </p:spPr>
        <p:txBody>
          <a:bodyPr wrap="square" rtlCol="0">
            <a:spAutoFit/>
          </a:bodyPr>
          <a:lstStyle/>
          <a:p>
            <a:pPr algn="ctr"/>
            <a:r>
              <a:rPr lang="ru-RU" cap="all" dirty="0"/>
              <a:t>Следствие №5 Для турбины</a:t>
            </a:r>
          </a:p>
        </p:txBody>
      </p:sp>
      <p:sp>
        <p:nvSpPr>
          <p:cNvPr id="27" name="TextBox 26"/>
          <p:cNvSpPr txBox="1">
            <a:spLocks noChangeAspect="1"/>
          </p:cNvSpPr>
          <p:nvPr/>
        </p:nvSpPr>
        <p:spPr>
          <a:xfrm>
            <a:off x="240809" y="3390137"/>
            <a:ext cx="4238782" cy="1708160"/>
          </a:xfrm>
          <a:prstGeom prst="rect">
            <a:avLst/>
          </a:prstGeom>
          <a:noFill/>
        </p:spPr>
        <p:txBody>
          <a:bodyPr wrap="square" rtlCol="0">
            <a:spAutoFit/>
          </a:bodyPr>
          <a:lstStyle/>
          <a:p>
            <a:pPr>
              <a:lnSpc>
                <a:spcPct val="150000"/>
              </a:lnSpc>
            </a:pPr>
            <a:r>
              <a:rPr lang="ru-RU" sz="1400" i="1" dirty="0"/>
              <a:t>Подводимая в компрессоре работа расходуется на увеличение кинетической энергии в абсолютном движении, повышение давления за счет действия центробежных сил и повышение давления за счет торможения в относительном движении </a:t>
            </a:r>
            <a:endParaRPr lang="ru-RU" sz="1400" dirty="0"/>
          </a:p>
        </p:txBody>
      </p:sp>
      <p:sp>
        <p:nvSpPr>
          <p:cNvPr id="28" name="TextBox 27"/>
          <p:cNvSpPr txBox="1">
            <a:spLocks noChangeAspect="1"/>
          </p:cNvSpPr>
          <p:nvPr/>
        </p:nvSpPr>
        <p:spPr>
          <a:xfrm>
            <a:off x="4572000" y="3429000"/>
            <a:ext cx="4316681" cy="1384995"/>
          </a:xfrm>
          <a:prstGeom prst="rect">
            <a:avLst/>
          </a:prstGeom>
          <a:noFill/>
        </p:spPr>
        <p:txBody>
          <a:bodyPr wrap="square" rtlCol="0">
            <a:spAutoFit/>
          </a:bodyPr>
          <a:lstStyle/>
          <a:p>
            <a:pPr>
              <a:lnSpc>
                <a:spcPct val="150000"/>
              </a:lnSpc>
            </a:pPr>
            <a:r>
              <a:rPr lang="ru-RU" sz="1400" i="1" dirty="0"/>
              <a:t>Удельная теоретическая работа, совершаемая газом на лопатках РК турбины, получается за счет изменения кинетической энергии в СА и РК и действия центробежных сил</a:t>
            </a:r>
            <a:endParaRPr lang="ru-RU" sz="1400" dirty="0"/>
          </a:p>
        </p:txBody>
      </p:sp>
      <mc:AlternateContent xmlns:mc="http://schemas.openxmlformats.org/markup-compatibility/2006" xmlns:a14="http://schemas.microsoft.com/office/drawing/2010/main">
        <mc:Choice Requires="a14">
          <p:sp>
            <p:nvSpPr>
              <p:cNvPr id="19" name="Прямоугольник 18"/>
              <p:cNvSpPr/>
              <p:nvPr/>
            </p:nvSpPr>
            <p:spPr>
              <a:xfrm>
                <a:off x="685193" y="1301728"/>
                <a:ext cx="3449919" cy="725327"/>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i="1">
                              <a:latin typeface="Cambria Math" panose="02040503050406030204" pitchFamily="18" charset="0"/>
                            </a:rPr>
                          </m:ctrlPr>
                        </m:naryPr>
                        <m:sub>
                          <m:r>
                            <a:rPr lang="ru-RU" i="1">
                              <a:latin typeface="Cambria Math"/>
                            </a:rPr>
                            <m:t>1</m:t>
                          </m:r>
                        </m:sub>
                        <m:sup>
                          <m:r>
                            <a:rPr lang="ru-RU" i="1">
                              <a:latin typeface="Cambria Math"/>
                            </a:rPr>
                            <m:t>2</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𝑤</m:t>
                              </m:r>
                            </m:e>
                            <m:sub>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𝑤</m:t>
                              </m:r>
                            </m:e>
                            <m:sub>
                              <m:r>
                                <a:rPr lang="ru-RU" i="1">
                                  <a:latin typeface="Cambria Math"/>
                                </a:rPr>
                                <m:t>2</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685193" y="1301728"/>
                <a:ext cx="3449919" cy="725327"/>
              </a:xfrm>
              <a:prstGeom prst="rect">
                <a:avLst/>
              </a:prstGeom>
              <a:blipFill>
                <a:blip r:embed="rId3"/>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9" name="Прямоугольник 28"/>
              <p:cNvSpPr/>
              <p:nvPr/>
            </p:nvSpPr>
            <p:spPr>
              <a:xfrm>
                <a:off x="5023905" y="1291891"/>
                <a:ext cx="3449919" cy="725327"/>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i="1">
                              <a:latin typeface="Cambria Math" panose="02040503050406030204" pitchFamily="18" charset="0"/>
                            </a:rPr>
                          </m:ctrlPr>
                        </m:naryPr>
                        <m:sub>
                          <m:r>
                            <a:rPr lang="ru-RU" i="1">
                              <a:latin typeface="Cambria Math"/>
                            </a:rPr>
                            <m:t>2</m:t>
                          </m:r>
                        </m:sub>
                        <m:sup>
                          <m:r>
                            <a:rPr lang="ru-RU" i="1">
                              <a:latin typeface="Cambria Math"/>
                            </a:rPr>
                            <m:t>1</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2</m:t>
                              </m:r>
                            </m:sub>
                            <m:sup>
                              <m:r>
                                <a:rPr lang="ru-RU" i="1">
                                  <a:latin typeface="Cambria Math"/>
                                </a:rPr>
                                <m:t>2</m:t>
                              </m:r>
                            </m:sup>
                          </m:sSubSup>
                        </m:num>
                        <m:den>
                          <m:r>
                            <a:rPr lang="ru-RU" i="1">
                              <a:latin typeface="Cambria Math"/>
                            </a:rPr>
                            <m:t>2</m:t>
                          </m:r>
                        </m:den>
                      </m:f>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𝑤</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𝑤</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29" name="Прямоугольник 28"/>
              <p:cNvSpPr>
                <a:spLocks noRot="1" noChangeAspect="1" noMove="1" noResize="1" noEditPoints="1" noAdjustHandles="1" noChangeArrowheads="1" noChangeShapeType="1" noTextEdit="1"/>
              </p:cNvSpPr>
              <p:nvPr/>
            </p:nvSpPr>
            <p:spPr>
              <a:xfrm>
                <a:off x="5023905" y="1291891"/>
                <a:ext cx="3449919" cy="725327"/>
              </a:xfrm>
              <a:prstGeom prst="rect">
                <a:avLst/>
              </a:prstGeom>
              <a:blipFill>
                <a:blip r:embed="rId4"/>
                <a:stretch>
                  <a:fillRect/>
                </a:stretch>
              </a:blipFill>
              <a:ln>
                <a:noFill/>
              </a:ln>
            </p:spPr>
            <p:txBody>
              <a:bodyPr/>
              <a:lstStyle/>
              <a:p>
                <a:r>
                  <a:rPr lang="ru-RU">
                    <a:noFill/>
                  </a:rPr>
                  <a:t> </a:t>
                </a:r>
              </a:p>
            </p:txBody>
          </p:sp>
        </mc:Fallback>
      </mc:AlternateContent>
      <p:sp>
        <p:nvSpPr>
          <p:cNvPr id="25" name="TextBox 24"/>
          <p:cNvSpPr txBox="1"/>
          <p:nvPr/>
        </p:nvSpPr>
        <p:spPr>
          <a:xfrm>
            <a:off x="-1478216" y="1798298"/>
            <a:ext cx="4301639" cy="461665"/>
          </a:xfrm>
          <a:prstGeom prst="rect">
            <a:avLst/>
          </a:prstGeom>
          <a:noFill/>
        </p:spPr>
        <p:txBody>
          <a:bodyPr wrap="square" rtlCol="0">
            <a:spAutoFit/>
          </a:bodyPr>
          <a:lstStyle/>
          <a:p>
            <a:pPr algn="ctr"/>
            <a:r>
              <a:rPr lang="ru-RU" sz="2400" b="1" cap="all" dirty="0"/>
              <a:t>+</a:t>
            </a:r>
          </a:p>
        </p:txBody>
      </p:sp>
      <p:cxnSp>
        <p:nvCxnSpPr>
          <p:cNvPr id="26" name="Прямая соединительная линия 25"/>
          <p:cNvCxnSpPr/>
          <p:nvPr/>
        </p:nvCxnSpPr>
        <p:spPr>
          <a:xfrm>
            <a:off x="977624" y="2670375"/>
            <a:ext cx="298511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944195" y="1863832"/>
            <a:ext cx="4301639" cy="461665"/>
          </a:xfrm>
          <a:prstGeom prst="rect">
            <a:avLst/>
          </a:prstGeom>
          <a:noFill/>
        </p:spPr>
        <p:txBody>
          <a:bodyPr wrap="square" rtlCol="0">
            <a:spAutoFit/>
          </a:bodyPr>
          <a:lstStyle/>
          <a:p>
            <a:pPr algn="ctr"/>
            <a:r>
              <a:rPr lang="ru-RU" sz="2400" b="1" cap="all" dirty="0"/>
              <a:t>+</a:t>
            </a:r>
          </a:p>
        </p:txBody>
      </p:sp>
      <p:cxnSp>
        <p:nvCxnSpPr>
          <p:cNvPr id="31" name="Прямая соединительная линия 30"/>
          <p:cNvCxnSpPr/>
          <p:nvPr/>
        </p:nvCxnSpPr>
        <p:spPr>
          <a:xfrm>
            <a:off x="5095014" y="2652189"/>
            <a:ext cx="298511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Прямоугольник 2"/>
              <p:cNvSpPr/>
              <p:nvPr/>
            </p:nvSpPr>
            <p:spPr>
              <a:xfrm>
                <a:off x="556446" y="2719052"/>
                <a:ext cx="3560141" cy="661271"/>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ru-RU" i="1">
                              <a:latin typeface="Cambria Math"/>
                            </a:rPr>
                            <m:t>т</m:t>
                          </m:r>
                        </m:sub>
                      </m:sSub>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с</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с</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𝑤</m:t>
                              </m:r>
                            </m:e>
                            <m:sub>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𝑤</m:t>
                              </m:r>
                            </m:e>
                            <m:sub>
                              <m:r>
                                <a:rPr lang="ru-RU" i="1">
                                  <a:latin typeface="Cambria Math"/>
                                </a:rPr>
                                <m:t>2</m:t>
                              </m:r>
                            </m:sub>
                            <m:sup>
                              <m:r>
                                <a:rPr lang="ru-RU" i="1">
                                  <a:latin typeface="Cambria Math"/>
                                </a:rPr>
                                <m:t>2</m:t>
                              </m:r>
                            </m:sup>
                          </m:sSubSup>
                        </m:num>
                        <m:den>
                          <m:r>
                            <a:rPr lang="ru-RU" i="1">
                              <a:latin typeface="Cambria Math"/>
                            </a:rPr>
                            <m:t>2</m:t>
                          </m:r>
                        </m:den>
                      </m:f>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56446" y="2719052"/>
                <a:ext cx="3560141" cy="661271"/>
              </a:xfrm>
              <a:prstGeom prst="rect">
                <a:avLst/>
              </a:prstGeom>
              <a:blipFill>
                <a:blip r:embed="rId5"/>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Прямоугольник 14"/>
              <p:cNvSpPr/>
              <p:nvPr/>
            </p:nvSpPr>
            <p:spPr>
              <a:xfrm>
                <a:off x="4950268" y="2719052"/>
                <a:ext cx="3560141" cy="661271"/>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ru-RU" i="1">
                              <a:latin typeface="Cambria Math"/>
                            </a:rPr>
                            <m:t>т</m:t>
                          </m:r>
                        </m:sub>
                      </m:sSub>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с</m:t>
                              </m:r>
                            </m:e>
                            <m:sub>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с</m:t>
                              </m:r>
                            </m:e>
                            <m:sub>
                              <m:r>
                                <a:rPr lang="ru-RU" i="1">
                                  <a:latin typeface="Cambria Math"/>
                                </a:rPr>
                                <m:t>2</m:t>
                              </m:r>
                            </m:sub>
                            <m:sup>
                              <m:r>
                                <a:rPr lang="ru-RU" i="1">
                                  <a:latin typeface="Cambria Math"/>
                                </a:rPr>
                                <m:t>2</m:t>
                              </m:r>
                            </m:sup>
                          </m:sSubSup>
                        </m:num>
                        <m:den>
                          <m:r>
                            <a:rPr lang="ru-RU" i="1">
                              <a:latin typeface="Cambria Math"/>
                            </a:rPr>
                            <m:t>2</m:t>
                          </m:r>
                        </m:den>
                      </m:f>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2</m:t>
                              </m:r>
                            </m:sub>
                            <m:sup>
                              <m:r>
                                <a:rPr lang="ru-RU" i="1">
                                  <a:latin typeface="Cambria Math"/>
                                </a:rPr>
                                <m:t>2</m:t>
                              </m:r>
                            </m:sup>
                          </m:sSubSup>
                        </m:num>
                        <m:den>
                          <m:r>
                            <a:rPr lang="ru-RU" i="1">
                              <a:latin typeface="Cambria Math"/>
                            </a:rPr>
                            <m:t>2</m:t>
                          </m:r>
                        </m:den>
                      </m:f>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𝑤</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𝑤</m:t>
                              </m:r>
                            </m:e>
                            <m:sub>
                              <m:r>
                                <a:rPr lang="ru-RU" i="1">
                                  <a:latin typeface="Cambria Math"/>
                                </a:rPr>
                                <m:t>1</m:t>
                              </m:r>
                            </m:sub>
                            <m:sup>
                              <m:r>
                                <a:rPr lang="ru-RU" i="1">
                                  <a:latin typeface="Cambria Math"/>
                                </a:rPr>
                                <m:t>2</m:t>
                              </m:r>
                            </m:sup>
                          </m:sSubSup>
                        </m:num>
                        <m:den>
                          <m:r>
                            <a:rPr lang="ru-RU" i="1">
                              <a:latin typeface="Cambria Math"/>
                            </a:rPr>
                            <m:t>2</m:t>
                          </m:r>
                        </m:den>
                      </m:f>
                    </m:oMath>
                  </m:oMathPara>
                </a14:m>
                <a:endParaRPr lang="ru-RU" dirty="0"/>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4950268" y="2719052"/>
                <a:ext cx="3560141" cy="661271"/>
              </a:xfrm>
              <a:prstGeom prst="rect">
                <a:avLst/>
              </a:prstGeom>
              <a:blipFill>
                <a:blip r:embed="rId6"/>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Прямоугольник 20"/>
              <p:cNvSpPr/>
              <p:nvPr/>
            </p:nvSpPr>
            <p:spPr>
              <a:xfrm>
                <a:off x="972099" y="1945048"/>
                <a:ext cx="2876107" cy="7253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ru-RU" i="1">
                              <a:latin typeface="Cambria Math"/>
                            </a:rPr>
                            <m:t>тк</m:t>
                          </m:r>
                        </m:sub>
                      </m:sSub>
                      <m:r>
                        <a:rPr lang="ru-RU" i="1">
                          <a:latin typeface="Cambria Math"/>
                        </a:rPr>
                        <m:t>=</m:t>
                      </m:r>
                      <m:nary>
                        <m:naryPr>
                          <m:limLoc m:val="subSup"/>
                          <m:ctrlPr>
                            <a:rPr lang="ru-RU" i="1">
                              <a:latin typeface="Cambria Math" panose="02040503050406030204" pitchFamily="18" charset="0"/>
                            </a:rPr>
                          </m:ctrlPr>
                        </m:naryPr>
                        <m:sub>
                          <m:r>
                            <a:rPr lang="ru-RU" i="1">
                              <a:latin typeface="Cambria Math"/>
                            </a:rPr>
                            <m:t>1</m:t>
                          </m:r>
                        </m:sub>
                        <m:sup>
                          <m:r>
                            <a:rPr lang="ru-RU" i="1">
                              <a:latin typeface="Cambria Math"/>
                            </a:rPr>
                            <m:t>2</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с</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с</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21" name="Прямоугольник 20"/>
              <p:cNvSpPr>
                <a:spLocks noRot="1" noChangeAspect="1" noMove="1" noResize="1" noEditPoints="1" noAdjustHandles="1" noChangeArrowheads="1" noChangeShapeType="1" noTextEdit="1"/>
              </p:cNvSpPr>
              <p:nvPr/>
            </p:nvSpPr>
            <p:spPr>
              <a:xfrm>
                <a:off x="972099" y="1945048"/>
                <a:ext cx="2876107" cy="725327"/>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2" name="Прямоугольник 31"/>
              <p:cNvSpPr/>
              <p:nvPr/>
            </p:nvSpPr>
            <p:spPr>
              <a:xfrm>
                <a:off x="5313213" y="1945048"/>
                <a:ext cx="2871299" cy="7253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i="1">
                              <a:latin typeface="Cambria Math" panose="02040503050406030204" pitchFamily="18" charset="0"/>
                            </a:rPr>
                          </m:ctrlPr>
                        </m:naryPr>
                        <m:sub>
                          <m:r>
                            <a:rPr lang="ru-RU" i="1">
                              <a:latin typeface="Cambria Math"/>
                            </a:rPr>
                            <m:t>2</m:t>
                          </m:r>
                        </m:sub>
                        <m:sup>
                          <m:r>
                            <a:rPr lang="ru-RU" i="1">
                              <a:latin typeface="Cambria Math"/>
                            </a:rPr>
                            <m:t>1</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ru-RU" i="1">
                              <a:latin typeface="Cambria Math"/>
                            </a:rPr>
                            <m:t>тт</m:t>
                          </m:r>
                        </m:sub>
                      </m:sSub>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с</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с</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32" name="Прямоугольник 31"/>
              <p:cNvSpPr>
                <a:spLocks noRot="1" noChangeAspect="1" noMove="1" noResize="1" noEditPoints="1" noAdjustHandles="1" noChangeArrowheads="1" noChangeShapeType="1" noTextEdit="1"/>
              </p:cNvSpPr>
              <p:nvPr/>
            </p:nvSpPr>
            <p:spPr>
              <a:xfrm>
                <a:off x="5313213" y="1945048"/>
                <a:ext cx="2871299" cy="725327"/>
              </a:xfrm>
              <a:prstGeom prst="rect">
                <a:avLst/>
              </a:prstGeom>
              <a:blipFill>
                <a:blip r:embed="rId8"/>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58301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энергии в механической форме в относительном движении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25</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graphicFrame>
            <p:nvGraphicFramePr>
              <p:cNvPr id="6" name="Таблица 5"/>
              <p:cNvGraphicFramePr>
                <a:graphicFrameLocks noGrp="1"/>
              </p:cNvGraphicFramePr>
              <p:nvPr>
                <p:extLst>
                  <p:ext uri="{D42A27DB-BD31-4B8C-83A1-F6EECF244321}">
                    <p14:modId xmlns:p14="http://schemas.microsoft.com/office/powerpoint/2010/main" val="3879144578"/>
                  </p:ext>
                </p:extLst>
              </p:nvPr>
            </p:nvGraphicFramePr>
            <p:xfrm>
              <a:off x="617519" y="809364"/>
              <a:ext cx="8076105" cy="3571240"/>
            </p:xfrm>
            <a:graphic>
              <a:graphicData uri="http://schemas.openxmlformats.org/drawingml/2006/table">
                <a:tbl>
                  <a:tblPr firstRow="1" bandRow="1">
                    <a:tableStyleId>{5940675A-B579-460E-94D1-54222C63F5DA}</a:tableStyleId>
                  </a:tblPr>
                  <a:tblGrid>
                    <a:gridCol w="2780774">
                      <a:extLst>
                        <a:ext uri="{9D8B030D-6E8A-4147-A177-3AD203B41FA5}">
                          <a16:colId xmlns:a16="http://schemas.microsoft.com/office/drawing/2014/main" val="20000"/>
                        </a:ext>
                      </a:extLst>
                    </a:gridCol>
                    <a:gridCol w="5295331">
                      <a:extLst>
                        <a:ext uri="{9D8B030D-6E8A-4147-A177-3AD203B41FA5}">
                          <a16:colId xmlns:a16="http://schemas.microsoft.com/office/drawing/2014/main" val="20001"/>
                        </a:ext>
                      </a:extLst>
                    </a:gridCol>
                  </a:tblGrid>
                  <a:tr h="370840">
                    <a:tc>
                      <a:txBody>
                        <a:bodyPr/>
                        <a:lstStyle/>
                        <a:p>
                          <a:pPr algn="ctr"/>
                          <a:endParaRPr lang="ru-RU"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a:t>Компрессор</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0080">
                    <a:tc>
                      <a:txBody>
                        <a:bodyPr/>
                        <a:lstStyle/>
                        <a:p>
                          <a:pPr algn="ctr"/>
                          <a:r>
                            <a:rPr lang="ru-RU" sz="1400" dirty="0"/>
                            <a:t>Теоретический напор</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𝐿</m:t>
                                    </m:r>
                                  </m:e>
                                  <m:sub>
                                    <m:r>
                                      <a:rPr lang="ru-RU" sz="1400" i="1" kern="1200">
                                        <a:solidFill>
                                          <a:schemeClr val="tx1"/>
                                        </a:solidFill>
                                        <a:effectLst/>
                                        <a:latin typeface="Cambria Math"/>
                                        <a:ea typeface="+mn-ea"/>
                                        <a:cs typeface="+mn-cs"/>
                                      </a:rPr>
                                      <m:t>т</m:t>
                                    </m:r>
                                  </m:sub>
                                </m:sSub>
                                <m:r>
                                  <a:rPr lang="ru-RU" sz="1400" i="1"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с</m:t>
                                        </m:r>
                                      </m:e>
                                      <m:sub>
                                        <m:r>
                                          <a:rPr lang="ru-RU" sz="1400" i="1" kern="1200">
                                            <a:solidFill>
                                              <a:schemeClr val="tx1"/>
                                            </a:solidFill>
                                            <a:effectLst/>
                                            <a:latin typeface="Cambria Math"/>
                                            <a:ea typeface="+mn-ea"/>
                                            <a:cs typeface="+mn-cs"/>
                                          </a:rPr>
                                          <m:t>2</m:t>
                                        </m:r>
                                      </m:sub>
                                      <m:sup>
                                        <m:r>
                                          <a:rPr lang="ru-RU" sz="1400" i="1" kern="1200">
                                            <a:solidFill>
                                              <a:schemeClr val="tx1"/>
                                            </a:solidFill>
                                            <a:effectLst/>
                                            <a:latin typeface="Cambria Math"/>
                                            <a:ea typeface="+mn-ea"/>
                                            <a:cs typeface="+mn-cs"/>
                                          </a:rPr>
                                          <m:t>2</m:t>
                                        </m:r>
                                      </m:sup>
                                    </m:sSubSup>
                                    <m:r>
                                      <a:rPr lang="ru-RU" sz="1400" i="1" kern="1200">
                                        <a:solidFill>
                                          <a:schemeClr val="tx1"/>
                                        </a:solidFill>
                                        <a:effectLst/>
                                        <a:latin typeface="Cambria Math"/>
                                        <a:ea typeface="+mn-ea"/>
                                        <a:cs typeface="+mn-cs"/>
                                      </a:rPr>
                                      <m:t>−</m:t>
                                    </m:r>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с</m:t>
                                        </m:r>
                                      </m:e>
                                      <m:sub>
                                        <m:r>
                                          <a:rPr lang="ru-RU" sz="1400" i="1" kern="1200">
                                            <a:solidFill>
                                              <a:schemeClr val="tx1"/>
                                            </a:solidFill>
                                            <a:effectLst/>
                                            <a:latin typeface="Cambria Math"/>
                                            <a:ea typeface="+mn-ea"/>
                                            <a:cs typeface="+mn-cs"/>
                                          </a:rPr>
                                          <m:t>1</m:t>
                                        </m:r>
                                      </m:sub>
                                      <m:sup>
                                        <m:r>
                                          <a:rPr lang="ru-RU" sz="1400" i="1" kern="1200">
                                            <a:solidFill>
                                              <a:schemeClr val="tx1"/>
                                            </a:solidFill>
                                            <a:effectLst/>
                                            <a:latin typeface="Cambria Math"/>
                                            <a:ea typeface="+mn-ea"/>
                                            <a:cs typeface="+mn-cs"/>
                                          </a:rPr>
                                          <m:t>2</m:t>
                                        </m:r>
                                      </m:sup>
                                    </m:sSubSup>
                                  </m:num>
                                  <m:den>
                                    <m:r>
                                      <a:rPr lang="ru-RU" sz="1400" i="1" kern="1200">
                                        <a:solidFill>
                                          <a:schemeClr val="tx1"/>
                                        </a:solidFill>
                                        <a:effectLst/>
                                        <a:latin typeface="Cambria Math"/>
                                        <a:ea typeface="+mn-ea"/>
                                        <a:cs typeface="+mn-cs"/>
                                      </a:rPr>
                                      <m:t>2</m:t>
                                    </m:r>
                                  </m:den>
                                </m:f>
                                <m:r>
                                  <a:rPr lang="ru-RU" sz="1400" i="1"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en-US" sz="1400" i="1" kern="1200">
                                            <a:solidFill>
                                              <a:schemeClr val="tx1"/>
                                            </a:solidFill>
                                            <a:effectLst/>
                                            <a:latin typeface="Cambria Math"/>
                                            <a:ea typeface="+mn-ea"/>
                                            <a:cs typeface="+mn-cs"/>
                                          </a:rPr>
                                          <m:t>𝑢</m:t>
                                        </m:r>
                                      </m:e>
                                      <m:sub>
                                        <m:r>
                                          <a:rPr lang="ru-RU" sz="1400" i="1" kern="1200">
                                            <a:solidFill>
                                              <a:schemeClr val="tx1"/>
                                            </a:solidFill>
                                            <a:effectLst/>
                                            <a:latin typeface="Cambria Math"/>
                                            <a:ea typeface="+mn-ea"/>
                                            <a:cs typeface="+mn-cs"/>
                                          </a:rPr>
                                          <m:t>2</m:t>
                                        </m:r>
                                      </m:sub>
                                      <m:sup>
                                        <m:r>
                                          <a:rPr lang="ru-RU" sz="1400" i="1" kern="1200">
                                            <a:solidFill>
                                              <a:schemeClr val="tx1"/>
                                            </a:solidFill>
                                            <a:effectLst/>
                                            <a:latin typeface="Cambria Math"/>
                                            <a:ea typeface="+mn-ea"/>
                                            <a:cs typeface="+mn-cs"/>
                                          </a:rPr>
                                          <m:t>2</m:t>
                                        </m:r>
                                      </m:sup>
                                    </m:sSubSup>
                                    <m:r>
                                      <a:rPr lang="ru-RU" sz="1400" i="1" kern="1200">
                                        <a:solidFill>
                                          <a:schemeClr val="tx1"/>
                                        </a:solidFill>
                                        <a:effectLst/>
                                        <a:latin typeface="Cambria Math"/>
                                        <a:ea typeface="+mn-ea"/>
                                        <a:cs typeface="+mn-cs"/>
                                      </a:rPr>
                                      <m:t>−</m:t>
                                    </m:r>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𝑢</m:t>
                                        </m:r>
                                      </m:e>
                                      <m:sub>
                                        <m:r>
                                          <a:rPr lang="ru-RU" sz="1400" i="1" kern="1200">
                                            <a:solidFill>
                                              <a:schemeClr val="tx1"/>
                                            </a:solidFill>
                                            <a:effectLst/>
                                            <a:latin typeface="Cambria Math"/>
                                            <a:ea typeface="+mn-ea"/>
                                            <a:cs typeface="+mn-cs"/>
                                          </a:rPr>
                                          <m:t>1</m:t>
                                        </m:r>
                                      </m:sub>
                                      <m:sup>
                                        <m:r>
                                          <a:rPr lang="ru-RU" sz="1400" i="1" kern="1200">
                                            <a:solidFill>
                                              <a:schemeClr val="tx1"/>
                                            </a:solidFill>
                                            <a:effectLst/>
                                            <a:latin typeface="Cambria Math"/>
                                            <a:ea typeface="+mn-ea"/>
                                            <a:cs typeface="+mn-cs"/>
                                          </a:rPr>
                                          <m:t>2</m:t>
                                        </m:r>
                                      </m:sup>
                                    </m:sSubSup>
                                  </m:num>
                                  <m:den>
                                    <m:r>
                                      <a:rPr lang="ru-RU" sz="1400" i="1" kern="1200">
                                        <a:solidFill>
                                          <a:schemeClr val="tx1"/>
                                        </a:solidFill>
                                        <a:effectLst/>
                                        <a:latin typeface="Cambria Math"/>
                                        <a:ea typeface="+mn-ea"/>
                                        <a:cs typeface="+mn-cs"/>
                                      </a:rPr>
                                      <m:t>2</m:t>
                                    </m:r>
                                  </m:den>
                                </m:f>
                                <m:r>
                                  <a:rPr lang="ru-RU" sz="1400" i="1"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𝑤</m:t>
                                        </m:r>
                                      </m:e>
                                      <m:sub>
                                        <m:r>
                                          <a:rPr lang="ru-RU" sz="1400" i="1" kern="1200">
                                            <a:solidFill>
                                              <a:schemeClr val="tx1"/>
                                            </a:solidFill>
                                            <a:effectLst/>
                                            <a:latin typeface="Cambria Math"/>
                                            <a:ea typeface="+mn-ea"/>
                                            <a:cs typeface="+mn-cs"/>
                                          </a:rPr>
                                          <m:t>1</m:t>
                                        </m:r>
                                      </m:sub>
                                      <m:sup>
                                        <m:r>
                                          <a:rPr lang="ru-RU" sz="1400" i="1" kern="1200">
                                            <a:solidFill>
                                              <a:schemeClr val="tx1"/>
                                            </a:solidFill>
                                            <a:effectLst/>
                                            <a:latin typeface="Cambria Math"/>
                                            <a:ea typeface="+mn-ea"/>
                                            <a:cs typeface="+mn-cs"/>
                                          </a:rPr>
                                          <m:t>2</m:t>
                                        </m:r>
                                      </m:sup>
                                    </m:sSubSup>
                                    <m:r>
                                      <a:rPr lang="ru-RU" sz="1400" i="1" kern="1200">
                                        <a:solidFill>
                                          <a:schemeClr val="tx1"/>
                                        </a:solidFill>
                                        <a:effectLst/>
                                        <a:latin typeface="Cambria Math"/>
                                        <a:ea typeface="+mn-ea"/>
                                        <a:cs typeface="+mn-cs"/>
                                      </a:rPr>
                                      <m:t>−</m:t>
                                    </m:r>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𝑤</m:t>
                                        </m:r>
                                      </m:e>
                                      <m:sub>
                                        <m:r>
                                          <a:rPr lang="ru-RU" sz="1400" i="1" kern="1200">
                                            <a:solidFill>
                                              <a:schemeClr val="tx1"/>
                                            </a:solidFill>
                                            <a:effectLst/>
                                            <a:latin typeface="Cambria Math"/>
                                            <a:ea typeface="+mn-ea"/>
                                            <a:cs typeface="+mn-cs"/>
                                          </a:rPr>
                                          <m:t>2</m:t>
                                        </m:r>
                                      </m:sub>
                                      <m:sup>
                                        <m:r>
                                          <a:rPr lang="ru-RU" sz="1400" i="1" kern="1200">
                                            <a:solidFill>
                                              <a:schemeClr val="tx1"/>
                                            </a:solidFill>
                                            <a:effectLst/>
                                            <a:latin typeface="Cambria Math"/>
                                            <a:ea typeface="+mn-ea"/>
                                            <a:cs typeface="+mn-cs"/>
                                          </a:rPr>
                                          <m:t>2</m:t>
                                        </m:r>
                                      </m:sup>
                                    </m:sSubSup>
                                  </m:num>
                                  <m:den>
                                    <m:r>
                                      <a:rPr lang="ru-RU" sz="1400" i="1" kern="1200">
                                        <a:solidFill>
                                          <a:schemeClr val="tx1"/>
                                        </a:solidFill>
                                        <a:effectLst/>
                                        <a:latin typeface="Cambria Math"/>
                                        <a:ea typeface="+mn-ea"/>
                                        <a:cs typeface="+mn-cs"/>
                                      </a:rPr>
                                      <m:t>2</m:t>
                                    </m:r>
                                  </m:den>
                                </m:f>
                              </m:oMath>
                            </m:oMathPara>
                          </a14:m>
                          <a:endParaRPr lang="ru-RU" sz="1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pPr algn="ctr"/>
                          <a:r>
                            <a:rPr lang="ru-RU" sz="1400" dirty="0"/>
                            <a:t>Динамический напор</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𝐿</m:t>
                                    </m:r>
                                  </m:e>
                                  <m:sub>
                                    <m:r>
                                      <a:rPr lang="ru-RU" sz="1400" i="1" kern="1200">
                                        <a:solidFill>
                                          <a:schemeClr val="tx1"/>
                                        </a:solidFill>
                                        <a:effectLst/>
                                        <a:latin typeface="Cambria Math"/>
                                        <a:ea typeface="+mn-ea"/>
                                        <a:cs typeface="+mn-cs"/>
                                      </a:rPr>
                                      <m:t>дин</m:t>
                                    </m:r>
                                  </m:sub>
                                </m:sSub>
                                <m:r>
                                  <a:rPr lang="ru-RU" sz="1400" i="1"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с</m:t>
                                        </m:r>
                                      </m:e>
                                      <m:sub>
                                        <m:r>
                                          <a:rPr lang="ru-RU" sz="1400" i="1" kern="1200">
                                            <a:solidFill>
                                              <a:schemeClr val="tx1"/>
                                            </a:solidFill>
                                            <a:effectLst/>
                                            <a:latin typeface="Cambria Math"/>
                                            <a:ea typeface="+mn-ea"/>
                                            <a:cs typeface="+mn-cs"/>
                                          </a:rPr>
                                          <m:t>2</m:t>
                                        </m:r>
                                      </m:sub>
                                      <m:sup>
                                        <m:r>
                                          <a:rPr lang="ru-RU" sz="1400" i="1" kern="1200">
                                            <a:solidFill>
                                              <a:schemeClr val="tx1"/>
                                            </a:solidFill>
                                            <a:effectLst/>
                                            <a:latin typeface="Cambria Math"/>
                                            <a:ea typeface="+mn-ea"/>
                                            <a:cs typeface="+mn-cs"/>
                                          </a:rPr>
                                          <m:t>2</m:t>
                                        </m:r>
                                      </m:sup>
                                    </m:sSubSup>
                                    <m:r>
                                      <a:rPr lang="ru-RU" sz="1400" i="1" kern="1200">
                                        <a:solidFill>
                                          <a:schemeClr val="tx1"/>
                                        </a:solidFill>
                                        <a:effectLst/>
                                        <a:latin typeface="Cambria Math"/>
                                        <a:ea typeface="+mn-ea"/>
                                        <a:cs typeface="+mn-cs"/>
                                      </a:rPr>
                                      <m:t>−</m:t>
                                    </m:r>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с</m:t>
                                        </m:r>
                                      </m:e>
                                      <m:sub>
                                        <m:r>
                                          <a:rPr lang="ru-RU" sz="1400" i="1" kern="1200">
                                            <a:solidFill>
                                              <a:schemeClr val="tx1"/>
                                            </a:solidFill>
                                            <a:effectLst/>
                                            <a:latin typeface="Cambria Math"/>
                                            <a:ea typeface="+mn-ea"/>
                                            <a:cs typeface="+mn-cs"/>
                                          </a:rPr>
                                          <m:t>1</m:t>
                                        </m:r>
                                      </m:sub>
                                      <m:sup>
                                        <m:r>
                                          <a:rPr lang="ru-RU" sz="1400" i="1" kern="1200">
                                            <a:solidFill>
                                              <a:schemeClr val="tx1"/>
                                            </a:solidFill>
                                            <a:effectLst/>
                                            <a:latin typeface="Cambria Math"/>
                                            <a:ea typeface="+mn-ea"/>
                                            <a:cs typeface="+mn-cs"/>
                                          </a:rPr>
                                          <m:t>2</m:t>
                                        </m:r>
                                      </m:sup>
                                    </m:sSubSup>
                                  </m:num>
                                  <m:den>
                                    <m:r>
                                      <a:rPr lang="ru-RU" sz="1400" i="1" kern="1200">
                                        <a:solidFill>
                                          <a:schemeClr val="tx1"/>
                                        </a:solidFill>
                                        <a:effectLst/>
                                        <a:latin typeface="Cambria Math"/>
                                        <a:ea typeface="+mn-ea"/>
                                        <a:cs typeface="+mn-cs"/>
                                      </a:rPr>
                                      <m:t>2</m:t>
                                    </m:r>
                                  </m:den>
                                </m:f>
                              </m:oMath>
                            </m:oMathPara>
                          </a14:m>
                          <a:endParaRPr lang="ru-RU" sz="1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pPr algn="ctr"/>
                          <a:r>
                            <a:rPr lang="ru-RU" sz="1400" dirty="0"/>
                            <a:t>Статический напор</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nary>
                                  <m:naryPr>
                                    <m:limLoc m:val="subSup"/>
                                    <m:ctrlPr>
                                      <a:rPr lang="ru-RU" sz="1400" i="1" kern="1200">
                                        <a:solidFill>
                                          <a:schemeClr val="tx1"/>
                                        </a:solidFill>
                                        <a:effectLst/>
                                        <a:latin typeface="Cambria Math" panose="02040503050406030204" pitchFamily="18" charset="0"/>
                                        <a:ea typeface="+mn-ea"/>
                                        <a:cs typeface="+mn-cs"/>
                                      </a:rPr>
                                    </m:ctrlPr>
                                  </m:naryPr>
                                  <m:sub>
                                    <m:r>
                                      <a:rPr lang="ru-RU" sz="1400" i="1" kern="1200">
                                        <a:solidFill>
                                          <a:schemeClr val="tx1"/>
                                        </a:solidFill>
                                        <a:effectLst/>
                                        <a:latin typeface="Cambria Math"/>
                                        <a:ea typeface="+mn-ea"/>
                                        <a:cs typeface="+mn-cs"/>
                                      </a:rPr>
                                      <m:t>1</m:t>
                                    </m:r>
                                  </m:sub>
                                  <m:sup>
                                    <m:r>
                                      <a:rPr lang="ru-RU" sz="1400" i="1" kern="1200">
                                        <a:solidFill>
                                          <a:schemeClr val="tx1"/>
                                        </a:solidFill>
                                        <a:effectLst/>
                                        <a:latin typeface="Cambria Math"/>
                                        <a:ea typeface="+mn-ea"/>
                                        <a:cs typeface="+mn-cs"/>
                                      </a:rPr>
                                      <m:t>2</m:t>
                                    </m:r>
                                  </m:sup>
                                  <m:e>
                                    <m:f>
                                      <m:fPr>
                                        <m:ctrlPr>
                                          <a:rPr lang="ru-RU" sz="1400" i="1" kern="1200">
                                            <a:solidFill>
                                              <a:schemeClr val="tx1"/>
                                            </a:solidFill>
                                            <a:effectLst/>
                                            <a:latin typeface="Cambria Math" panose="02040503050406030204" pitchFamily="18" charset="0"/>
                                            <a:ea typeface="+mn-ea"/>
                                            <a:cs typeface="+mn-cs"/>
                                          </a:rPr>
                                        </m:ctrlPr>
                                      </m:fPr>
                                      <m:num>
                                        <m:r>
                                          <a:rPr lang="ru-RU" sz="1400" i="1" kern="1200">
                                            <a:solidFill>
                                              <a:schemeClr val="tx1"/>
                                            </a:solidFill>
                                            <a:effectLst/>
                                            <a:latin typeface="Cambria Math"/>
                                            <a:ea typeface="+mn-ea"/>
                                            <a:cs typeface="+mn-cs"/>
                                          </a:rPr>
                                          <m:t>𝑑𝑝</m:t>
                                        </m:r>
                                      </m:num>
                                      <m:den>
                                        <m:r>
                                          <a:rPr lang="ru-RU" sz="1400" i="1" kern="1200">
                                            <a:solidFill>
                                              <a:schemeClr val="tx1"/>
                                            </a:solidFill>
                                            <a:effectLst/>
                                            <a:latin typeface="Cambria Math"/>
                                            <a:ea typeface="+mn-ea"/>
                                            <a:cs typeface="+mn-cs"/>
                                          </a:rPr>
                                          <m:t>𝜌</m:t>
                                        </m:r>
                                      </m:den>
                                    </m:f>
                                  </m:e>
                                </m:nary>
                                <m:r>
                                  <a:rPr lang="ru-RU" sz="1400" i="1"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en-US" sz="1400" i="1" kern="1200">
                                            <a:solidFill>
                                              <a:schemeClr val="tx1"/>
                                            </a:solidFill>
                                            <a:effectLst/>
                                            <a:latin typeface="Cambria Math"/>
                                            <a:ea typeface="+mn-ea"/>
                                            <a:cs typeface="+mn-cs"/>
                                          </a:rPr>
                                          <m:t>𝑢</m:t>
                                        </m:r>
                                      </m:e>
                                      <m:sub>
                                        <m:r>
                                          <a:rPr lang="ru-RU" sz="1400" i="1" kern="1200">
                                            <a:solidFill>
                                              <a:schemeClr val="tx1"/>
                                            </a:solidFill>
                                            <a:effectLst/>
                                            <a:latin typeface="Cambria Math"/>
                                            <a:ea typeface="+mn-ea"/>
                                            <a:cs typeface="+mn-cs"/>
                                          </a:rPr>
                                          <m:t>2</m:t>
                                        </m:r>
                                      </m:sub>
                                      <m:sup>
                                        <m:r>
                                          <a:rPr lang="ru-RU" sz="1400" i="1" kern="1200">
                                            <a:solidFill>
                                              <a:schemeClr val="tx1"/>
                                            </a:solidFill>
                                            <a:effectLst/>
                                            <a:latin typeface="Cambria Math"/>
                                            <a:ea typeface="+mn-ea"/>
                                            <a:cs typeface="+mn-cs"/>
                                          </a:rPr>
                                          <m:t>2</m:t>
                                        </m:r>
                                      </m:sup>
                                    </m:sSubSup>
                                    <m:r>
                                      <a:rPr lang="ru-RU" sz="1400" i="1" kern="1200">
                                        <a:solidFill>
                                          <a:schemeClr val="tx1"/>
                                        </a:solidFill>
                                        <a:effectLst/>
                                        <a:latin typeface="Cambria Math"/>
                                        <a:ea typeface="+mn-ea"/>
                                        <a:cs typeface="+mn-cs"/>
                                      </a:rPr>
                                      <m:t>−</m:t>
                                    </m:r>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𝑢</m:t>
                                        </m:r>
                                      </m:e>
                                      <m:sub>
                                        <m:r>
                                          <a:rPr lang="ru-RU" sz="1400" i="1" kern="1200">
                                            <a:solidFill>
                                              <a:schemeClr val="tx1"/>
                                            </a:solidFill>
                                            <a:effectLst/>
                                            <a:latin typeface="Cambria Math"/>
                                            <a:ea typeface="+mn-ea"/>
                                            <a:cs typeface="+mn-cs"/>
                                          </a:rPr>
                                          <m:t>1</m:t>
                                        </m:r>
                                      </m:sub>
                                      <m:sup>
                                        <m:r>
                                          <a:rPr lang="ru-RU" sz="1400" i="1" kern="1200">
                                            <a:solidFill>
                                              <a:schemeClr val="tx1"/>
                                            </a:solidFill>
                                            <a:effectLst/>
                                            <a:latin typeface="Cambria Math"/>
                                            <a:ea typeface="+mn-ea"/>
                                            <a:cs typeface="+mn-cs"/>
                                          </a:rPr>
                                          <m:t>2</m:t>
                                        </m:r>
                                      </m:sup>
                                    </m:sSubSup>
                                  </m:num>
                                  <m:den>
                                    <m:r>
                                      <a:rPr lang="ru-RU" sz="1400" i="1" kern="1200">
                                        <a:solidFill>
                                          <a:schemeClr val="tx1"/>
                                        </a:solidFill>
                                        <a:effectLst/>
                                        <a:latin typeface="Cambria Math"/>
                                        <a:ea typeface="+mn-ea"/>
                                        <a:cs typeface="+mn-cs"/>
                                      </a:rPr>
                                      <m:t>2</m:t>
                                    </m:r>
                                  </m:den>
                                </m:f>
                                <m:r>
                                  <a:rPr lang="ru-RU" sz="1400" i="1"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𝑤</m:t>
                                        </m:r>
                                      </m:e>
                                      <m:sub>
                                        <m:r>
                                          <a:rPr lang="ru-RU" sz="1400" i="1" kern="1200">
                                            <a:solidFill>
                                              <a:schemeClr val="tx1"/>
                                            </a:solidFill>
                                            <a:effectLst/>
                                            <a:latin typeface="Cambria Math"/>
                                            <a:ea typeface="+mn-ea"/>
                                            <a:cs typeface="+mn-cs"/>
                                          </a:rPr>
                                          <m:t>1</m:t>
                                        </m:r>
                                      </m:sub>
                                      <m:sup>
                                        <m:r>
                                          <a:rPr lang="ru-RU" sz="1400" i="1" kern="1200">
                                            <a:solidFill>
                                              <a:schemeClr val="tx1"/>
                                            </a:solidFill>
                                            <a:effectLst/>
                                            <a:latin typeface="Cambria Math"/>
                                            <a:ea typeface="+mn-ea"/>
                                            <a:cs typeface="+mn-cs"/>
                                          </a:rPr>
                                          <m:t>2</m:t>
                                        </m:r>
                                      </m:sup>
                                    </m:sSubSup>
                                    <m:r>
                                      <a:rPr lang="ru-RU" sz="1400" i="1" kern="1200">
                                        <a:solidFill>
                                          <a:schemeClr val="tx1"/>
                                        </a:solidFill>
                                        <a:effectLst/>
                                        <a:latin typeface="Cambria Math"/>
                                        <a:ea typeface="+mn-ea"/>
                                        <a:cs typeface="+mn-cs"/>
                                      </a:rPr>
                                      <m:t>−</m:t>
                                    </m:r>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𝑤</m:t>
                                        </m:r>
                                      </m:e>
                                      <m:sub>
                                        <m:r>
                                          <a:rPr lang="ru-RU" sz="1400" i="1" kern="1200">
                                            <a:solidFill>
                                              <a:schemeClr val="tx1"/>
                                            </a:solidFill>
                                            <a:effectLst/>
                                            <a:latin typeface="Cambria Math"/>
                                            <a:ea typeface="+mn-ea"/>
                                            <a:cs typeface="+mn-cs"/>
                                          </a:rPr>
                                          <m:t>2</m:t>
                                        </m:r>
                                      </m:sub>
                                      <m:sup>
                                        <m:r>
                                          <a:rPr lang="ru-RU" sz="1400" i="1" kern="1200">
                                            <a:solidFill>
                                              <a:schemeClr val="tx1"/>
                                            </a:solidFill>
                                            <a:effectLst/>
                                            <a:latin typeface="Cambria Math"/>
                                            <a:ea typeface="+mn-ea"/>
                                            <a:cs typeface="+mn-cs"/>
                                          </a:rPr>
                                          <m:t>2</m:t>
                                        </m:r>
                                      </m:sup>
                                    </m:sSubSup>
                                  </m:num>
                                  <m:den>
                                    <m:r>
                                      <a:rPr lang="ru-RU" sz="1400" i="1" kern="1200">
                                        <a:solidFill>
                                          <a:schemeClr val="tx1"/>
                                        </a:solidFill>
                                        <a:effectLst/>
                                        <a:latin typeface="Cambria Math"/>
                                        <a:ea typeface="+mn-ea"/>
                                        <a:cs typeface="+mn-cs"/>
                                      </a:rPr>
                                      <m:t>2</m:t>
                                    </m:r>
                                  </m:den>
                                </m:f>
                                <m:r>
                                  <a:rPr lang="ru-RU" sz="1400" i="1" kern="1200">
                                    <a:solidFill>
                                      <a:schemeClr val="tx1"/>
                                    </a:solidFill>
                                    <a:effectLst/>
                                    <a:latin typeface="Cambria Math"/>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𝐿</m:t>
                                    </m:r>
                                  </m:e>
                                  <m:sub>
                                    <m:r>
                                      <a:rPr lang="en-US" sz="1400" i="1" kern="1200">
                                        <a:solidFill>
                                          <a:schemeClr val="tx1"/>
                                        </a:solidFill>
                                        <a:effectLst/>
                                        <a:latin typeface="Cambria Math"/>
                                        <a:ea typeface="+mn-ea"/>
                                        <a:cs typeface="+mn-cs"/>
                                      </a:rPr>
                                      <m:t>𝑟</m:t>
                                    </m:r>
                                  </m:sub>
                                </m:sSub>
                              </m:oMath>
                            </m:oMathPara>
                          </a14:m>
                          <a:endParaRPr lang="ru-RU" sz="1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pPr algn="ctr"/>
                          <a:r>
                            <a:rPr lang="ru-RU" sz="1400" dirty="0"/>
                            <a:t>Теоретический напор</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𝐿</m:t>
                                    </m:r>
                                  </m:e>
                                  <m:sub>
                                    <m:r>
                                      <a:rPr lang="ru-RU" sz="1400" kern="1200">
                                        <a:solidFill>
                                          <a:schemeClr val="tx1"/>
                                        </a:solidFill>
                                        <a:effectLst/>
                                        <a:latin typeface="Cambria Math"/>
                                        <a:ea typeface="+mn-ea"/>
                                        <a:cs typeface="+mn-cs"/>
                                      </a:rPr>
                                      <m:t>т</m:t>
                                    </m:r>
                                  </m:sub>
                                </m:sSub>
                                <m:r>
                                  <a:rPr lang="ru-RU" sz="1400" kern="1200">
                                    <a:solidFill>
                                      <a:schemeClr val="tx1"/>
                                    </a:solidFill>
                                    <a:effectLst/>
                                    <a:latin typeface="Cambria Math"/>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𝐿</m:t>
                                    </m:r>
                                  </m:e>
                                  <m:sub>
                                    <m:r>
                                      <a:rPr lang="ru-RU" sz="1400" kern="1200">
                                        <a:solidFill>
                                          <a:schemeClr val="tx1"/>
                                        </a:solidFill>
                                        <a:effectLst/>
                                        <a:latin typeface="Cambria Math"/>
                                        <a:ea typeface="+mn-ea"/>
                                        <a:cs typeface="+mn-cs"/>
                                      </a:rPr>
                                      <m:t>дин</m:t>
                                    </m:r>
                                  </m:sub>
                                </m:sSub>
                                <m:r>
                                  <a:rPr lang="ru-RU" sz="1400" kern="1200">
                                    <a:solidFill>
                                      <a:schemeClr val="tx1"/>
                                    </a:solidFill>
                                    <a:effectLst/>
                                    <a:latin typeface="Cambria Math"/>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𝐿</m:t>
                                    </m:r>
                                  </m:e>
                                  <m:sub>
                                    <m:r>
                                      <a:rPr lang="ru-RU" sz="1400" kern="1200">
                                        <a:solidFill>
                                          <a:schemeClr val="tx1"/>
                                        </a:solidFill>
                                        <a:effectLst/>
                                        <a:latin typeface="Cambria Math"/>
                                        <a:ea typeface="+mn-ea"/>
                                        <a:cs typeface="+mn-cs"/>
                                      </a:rPr>
                                      <m:t>стат</m:t>
                                    </m:r>
                                  </m:sub>
                                </m:sSub>
                                <m:r>
                                  <a:rPr lang="ru-RU" sz="1400" kern="1200">
                                    <a:solidFill>
                                      <a:schemeClr val="tx1"/>
                                    </a:solidFill>
                                    <a:effectLst/>
                                    <a:latin typeface="Cambria Math"/>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𝐿</m:t>
                                    </m:r>
                                  </m:e>
                                  <m:sub>
                                    <m:r>
                                      <a:rPr lang="ru-RU" sz="1400" i="1" kern="1200">
                                        <a:solidFill>
                                          <a:schemeClr val="tx1"/>
                                        </a:solidFill>
                                        <a:effectLst/>
                                        <a:latin typeface="Cambria Math"/>
                                        <a:ea typeface="+mn-ea"/>
                                        <a:cs typeface="+mn-cs"/>
                                      </a:rPr>
                                      <m:t>𝑟</m:t>
                                    </m:r>
                                  </m:sub>
                                </m:sSub>
                              </m:oMath>
                            </m:oMathPara>
                          </a14:m>
                          <a:endParaRPr lang="ru-RU" sz="1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0080">
                    <a:tc>
                      <a:txBody>
                        <a:bodyPr/>
                        <a:lstStyle/>
                        <a:p>
                          <a:pPr algn="ctr"/>
                          <a:r>
                            <a:rPr lang="ru-RU" sz="1400" dirty="0"/>
                            <a:t>Внутренний</a:t>
                          </a:r>
                          <a:r>
                            <a:rPr lang="ru-RU" sz="1400" baseline="0" dirty="0"/>
                            <a:t> напор </a:t>
                          </a:r>
                        </a:p>
                        <a:p>
                          <a:pPr algn="ctr"/>
                          <a:r>
                            <a:rPr lang="ru-RU" sz="1400" baseline="0" dirty="0"/>
                            <a:t>(Подведенная работа)</a:t>
                          </a:r>
                          <a:endParaRPr lang="ru-RU"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ru-RU" sz="1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Choice>
        <mc:Fallback xmlns="">
          <p:graphicFrame>
            <p:nvGraphicFramePr>
              <p:cNvPr id="6" name="Таблица 5"/>
              <p:cNvGraphicFramePr>
                <a:graphicFrameLocks noGrp="1"/>
              </p:cNvGraphicFramePr>
              <p:nvPr>
                <p:extLst>
                  <p:ext uri="{D42A27DB-BD31-4B8C-83A1-F6EECF244321}">
                    <p14:modId xmlns:p14="http://schemas.microsoft.com/office/powerpoint/2010/main" val="3879144578"/>
                  </p:ext>
                </p:extLst>
              </p:nvPr>
            </p:nvGraphicFramePr>
            <p:xfrm>
              <a:off x="617519" y="809364"/>
              <a:ext cx="8076105" cy="3571240"/>
            </p:xfrm>
            <a:graphic>
              <a:graphicData uri="http://schemas.openxmlformats.org/drawingml/2006/table">
                <a:tbl>
                  <a:tblPr firstRow="1" bandRow="1">
                    <a:tableStyleId>{5940675A-B579-460E-94D1-54222C63F5DA}</a:tableStyleId>
                  </a:tblPr>
                  <a:tblGrid>
                    <a:gridCol w="2780774">
                      <a:extLst>
                        <a:ext uri="{9D8B030D-6E8A-4147-A177-3AD203B41FA5}">
                          <a16:colId xmlns:a16="http://schemas.microsoft.com/office/drawing/2014/main" val="20000"/>
                        </a:ext>
                      </a:extLst>
                    </a:gridCol>
                    <a:gridCol w="5295331">
                      <a:extLst>
                        <a:ext uri="{9D8B030D-6E8A-4147-A177-3AD203B41FA5}">
                          <a16:colId xmlns:a16="http://schemas.microsoft.com/office/drawing/2014/main" val="20001"/>
                        </a:ext>
                      </a:extLst>
                    </a:gridCol>
                  </a:tblGrid>
                  <a:tr h="370840">
                    <a:tc>
                      <a:txBody>
                        <a:bodyPr/>
                        <a:lstStyle/>
                        <a:p>
                          <a:pPr algn="ctr"/>
                          <a:endParaRPr lang="ru-RU"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a:t>Компрессор</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0080">
                    <a:tc>
                      <a:txBody>
                        <a:bodyPr/>
                        <a:lstStyle/>
                        <a:p>
                          <a:pPr algn="ctr"/>
                          <a:r>
                            <a:rPr lang="ru-RU" sz="1400" dirty="0"/>
                            <a:t>Теоретический напор</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2589" t="-61905" r="-115" b="-401905"/>
                          </a:stretch>
                        </a:blipFill>
                      </a:tcPr>
                    </a:tc>
                    <a:extLst>
                      <a:ext uri="{0D108BD9-81ED-4DB2-BD59-A6C34878D82A}">
                        <a16:rowId xmlns:a16="http://schemas.microsoft.com/office/drawing/2014/main" val="10001"/>
                      </a:ext>
                    </a:extLst>
                  </a:tr>
                  <a:tr h="640080">
                    <a:tc>
                      <a:txBody>
                        <a:bodyPr/>
                        <a:lstStyle/>
                        <a:p>
                          <a:pPr algn="ctr"/>
                          <a:r>
                            <a:rPr lang="ru-RU" sz="1400" dirty="0"/>
                            <a:t>Динамический напор</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2589" t="-161905" r="-115" b="-301905"/>
                          </a:stretch>
                        </a:blipFill>
                      </a:tcPr>
                    </a:tc>
                    <a:extLst>
                      <a:ext uri="{0D108BD9-81ED-4DB2-BD59-A6C34878D82A}">
                        <a16:rowId xmlns:a16="http://schemas.microsoft.com/office/drawing/2014/main" val="10002"/>
                      </a:ext>
                    </a:extLst>
                  </a:tr>
                  <a:tr h="640080">
                    <a:tc>
                      <a:txBody>
                        <a:bodyPr/>
                        <a:lstStyle/>
                        <a:p>
                          <a:pPr algn="ctr"/>
                          <a:r>
                            <a:rPr lang="ru-RU" sz="1400" dirty="0"/>
                            <a:t>Статический напор</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2589" t="-259434" r="-115" b="-199057"/>
                          </a:stretch>
                        </a:blipFill>
                      </a:tcPr>
                    </a:tc>
                    <a:extLst>
                      <a:ext uri="{0D108BD9-81ED-4DB2-BD59-A6C34878D82A}">
                        <a16:rowId xmlns:a16="http://schemas.microsoft.com/office/drawing/2014/main" val="10003"/>
                      </a:ext>
                    </a:extLst>
                  </a:tr>
                  <a:tr h="640080">
                    <a:tc>
                      <a:txBody>
                        <a:bodyPr/>
                        <a:lstStyle/>
                        <a:p>
                          <a:pPr algn="ctr"/>
                          <a:r>
                            <a:rPr lang="ru-RU" sz="1400" dirty="0"/>
                            <a:t>Теоретический напор</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2589" t="-362857" r="-115" b="-100952"/>
                          </a:stretch>
                        </a:blipFill>
                      </a:tcPr>
                    </a:tc>
                    <a:extLst>
                      <a:ext uri="{0D108BD9-81ED-4DB2-BD59-A6C34878D82A}">
                        <a16:rowId xmlns:a16="http://schemas.microsoft.com/office/drawing/2014/main" val="10004"/>
                      </a:ext>
                    </a:extLst>
                  </a:tr>
                  <a:tr h="640080">
                    <a:tc>
                      <a:txBody>
                        <a:bodyPr/>
                        <a:lstStyle/>
                        <a:p>
                          <a:pPr algn="ctr"/>
                          <a:r>
                            <a:rPr lang="ru-RU" sz="1400" dirty="0"/>
                            <a:t>Внутренний</a:t>
                          </a:r>
                          <a:r>
                            <a:rPr lang="ru-RU" sz="1400" baseline="0" dirty="0"/>
                            <a:t> напор </a:t>
                          </a:r>
                        </a:p>
                        <a:p>
                          <a:pPr algn="ctr"/>
                          <a:r>
                            <a:rPr lang="ru-RU" sz="1400" baseline="0" dirty="0"/>
                            <a:t>(Подведенная работа)</a:t>
                          </a:r>
                          <a:endParaRPr lang="ru-RU"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ru-RU" sz="1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Fallback>
      </mc:AlternateContent>
      <p:pic>
        <p:nvPicPr>
          <p:cNvPr id="42" name="Рисунок 41"/>
          <p:cNvPicPr>
            <a:picLocks noChangeAspect="1"/>
          </p:cNvPicPr>
          <p:nvPr/>
        </p:nvPicPr>
        <p:blipFill>
          <a:blip r:embed="rId4" cstate="print"/>
          <a:stretch>
            <a:fillRect/>
          </a:stretch>
        </p:blipFill>
        <p:spPr>
          <a:xfrm>
            <a:off x="2976651" y="4483146"/>
            <a:ext cx="3600000" cy="1849614"/>
          </a:xfrm>
          <a:prstGeom prst="rect">
            <a:avLst/>
          </a:prstGeom>
        </p:spPr>
      </p:pic>
      <mc:AlternateContent xmlns:mc="http://schemas.openxmlformats.org/markup-compatibility/2006" xmlns:a14="http://schemas.microsoft.com/office/drawing/2010/main">
        <mc:Choice Requires="a14">
          <p:sp>
            <p:nvSpPr>
              <p:cNvPr id="2" name="Прямоугольник 1"/>
              <p:cNvSpPr/>
              <p:nvPr/>
            </p:nvSpPr>
            <p:spPr>
              <a:xfrm>
                <a:off x="3862317" y="3932661"/>
                <a:ext cx="4572000" cy="32759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𝑖</m:t>
                          </m:r>
                        </m:sub>
                      </m:sSub>
                      <m:r>
                        <a:rPr lang="ru-RU" sz="1400">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a:latin typeface="Cambria Math"/>
                            </a:rPr>
                            <m:t>дин</m:t>
                          </m:r>
                        </m:sub>
                      </m:sSub>
                      <m:r>
                        <a:rPr lang="ru-RU" sz="1400">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a:latin typeface="Cambria Math"/>
                            </a:rPr>
                            <m:t>стат</m:t>
                          </m:r>
                        </m:sub>
                      </m:sSub>
                      <m:r>
                        <a:rPr lang="ru-RU" sz="1400">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𝑟</m:t>
                          </m:r>
                        </m:sub>
                      </m:sSub>
                      <m:r>
                        <a:rPr lang="ru-RU" sz="1400">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д</m:t>
                          </m:r>
                        </m:sub>
                      </m:sSub>
                      <m:r>
                        <a:rPr lang="ru-RU" sz="1400">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ут</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т</m:t>
                          </m:r>
                        </m:sub>
                      </m:sSub>
                      <m:r>
                        <a:rPr lang="ru-RU" sz="1400">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д</m:t>
                          </m:r>
                        </m:sub>
                      </m:sSub>
                      <m:r>
                        <a:rPr lang="ru-RU" sz="1400">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ут</m:t>
                          </m:r>
                        </m:sub>
                      </m:sSub>
                    </m:oMath>
                  </m:oMathPara>
                </a14:m>
                <a:endParaRPr lang="ru-RU" sz="14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862317" y="3932661"/>
                <a:ext cx="4572000" cy="327590"/>
              </a:xfrm>
              <a:prstGeom prst="rect">
                <a:avLst/>
              </a:prstGeom>
              <a:blipFill rotWithShape="1">
                <a:blip r:embed="rId5"/>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30576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энергии в механической форме в относительном движении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26</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graphicFrame>
            <p:nvGraphicFramePr>
              <p:cNvPr id="6" name="Таблица 5"/>
              <p:cNvGraphicFramePr>
                <a:graphicFrameLocks noGrp="1"/>
              </p:cNvGraphicFramePr>
              <p:nvPr>
                <p:extLst>
                  <p:ext uri="{D42A27DB-BD31-4B8C-83A1-F6EECF244321}">
                    <p14:modId xmlns:p14="http://schemas.microsoft.com/office/powerpoint/2010/main" val="1245573060"/>
                  </p:ext>
                </p:extLst>
              </p:nvPr>
            </p:nvGraphicFramePr>
            <p:xfrm>
              <a:off x="617519" y="809364"/>
              <a:ext cx="8076105" cy="3571240"/>
            </p:xfrm>
            <a:graphic>
              <a:graphicData uri="http://schemas.openxmlformats.org/drawingml/2006/table">
                <a:tbl>
                  <a:tblPr firstRow="1" bandRow="1">
                    <a:tableStyleId>{5940675A-B579-460E-94D1-54222C63F5DA}</a:tableStyleId>
                  </a:tblPr>
                  <a:tblGrid>
                    <a:gridCol w="2780774">
                      <a:extLst>
                        <a:ext uri="{9D8B030D-6E8A-4147-A177-3AD203B41FA5}">
                          <a16:colId xmlns:a16="http://schemas.microsoft.com/office/drawing/2014/main" val="20000"/>
                        </a:ext>
                      </a:extLst>
                    </a:gridCol>
                    <a:gridCol w="5295331">
                      <a:extLst>
                        <a:ext uri="{9D8B030D-6E8A-4147-A177-3AD203B41FA5}">
                          <a16:colId xmlns:a16="http://schemas.microsoft.com/office/drawing/2014/main" val="20001"/>
                        </a:ext>
                      </a:extLst>
                    </a:gridCol>
                  </a:tblGrid>
                  <a:tr h="370840">
                    <a:tc>
                      <a:txBody>
                        <a:bodyPr/>
                        <a:lstStyle/>
                        <a:p>
                          <a:pPr algn="ctr"/>
                          <a:endParaRPr lang="ru-RU"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ru-RU" dirty="0"/>
                            <a:t>Турбина</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640080">
                    <a:tc>
                      <a:txBody>
                        <a:bodyPr/>
                        <a:lstStyle/>
                        <a:p>
                          <a:pPr algn="ctr"/>
                          <a:r>
                            <a:rPr lang="ru-RU" sz="1400" dirty="0"/>
                            <a:t>Теоретическая удельная работа</a:t>
                          </a:r>
                        </a:p>
                      </a:txBody>
                      <a:tcPr anchor="ctr">
                        <a:lnL w="12700" cap="flat" cmpd="sng" algn="ctr">
                          <a:no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𝐿</m:t>
                                    </m:r>
                                  </m:e>
                                  <m:sub>
                                    <m:r>
                                      <a:rPr lang="ru-RU" sz="1400" i="1" kern="1200">
                                        <a:solidFill>
                                          <a:schemeClr val="tx1"/>
                                        </a:solidFill>
                                        <a:effectLst/>
                                        <a:latin typeface="Cambria Math"/>
                                        <a:ea typeface="+mn-ea"/>
                                        <a:cs typeface="+mn-cs"/>
                                      </a:rPr>
                                      <m:t>т</m:t>
                                    </m:r>
                                  </m:sub>
                                </m:sSub>
                                <m:r>
                                  <a:rPr lang="ru-RU" sz="1400" i="1"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с</m:t>
                                        </m:r>
                                      </m:e>
                                      <m:sub>
                                        <m:r>
                                          <a:rPr lang="ru-RU" sz="1400" i="1" kern="1200">
                                            <a:solidFill>
                                              <a:schemeClr val="tx1"/>
                                            </a:solidFill>
                                            <a:effectLst/>
                                            <a:latin typeface="Cambria Math"/>
                                            <a:ea typeface="+mn-ea"/>
                                            <a:cs typeface="+mn-cs"/>
                                          </a:rPr>
                                          <m:t>1</m:t>
                                        </m:r>
                                      </m:sub>
                                      <m:sup>
                                        <m:r>
                                          <a:rPr lang="ru-RU" sz="1400" i="1" kern="1200">
                                            <a:solidFill>
                                              <a:schemeClr val="tx1"/>
                                            </a:solidFill>
                                            <a:effectLst/>
                                            <a:latin typeface="Cambria Math"/>
                                            <a:ea typeface="+mn-ea"/>
                                            <a:cs typeface="+mn-cs"/>
                                          </a:rPr>
                                          <m:t>2</m:t>
                                        </m:r>
                                      </m:sup>
                                    </m:sSubSup>
                                    <m:r>
                                      <a:rPr lang="ru-RU" sz="1400" i="1" kern="1200">
                                        <a:solidFill>
                                          <a:schemeClr val="tx1"/>
                                        </a:solidFill>
                                        <a:effectLst/>
                                        <a:latin typeface="Cambria Math"/>
                                        <a:ea typeface="+mn-ea"/>
                                        <a:cs typeface="+mn-cs"/>
                                      </a:rPr>
                                      <m:t>−</m:t>
                                    </m:r>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с</m:t>
                                        </m:r>
                                      </m:e>
                                      <m:sub>
                                        <m:r>
                                          <a:rPr lang="ru-RU" sz="1400" i="1" kern="1200">
                                            <a:solidFill>
                                              <a:schemeClr val="tx1"/>
                                            </a:solidFill>
                                            <a:effectLst/>
                                            <a:latin typeface="Cambria Math"/>
                                            <a:ea typeface="+mn-ea"/>
                                            <a:cs typeface="+mn-cs"/>
                                          </a:rPr>
                                          <m:t>2</m:t>
                                        </m:r>
                                      </m:sub>
                                      <m:sup>
                                        <m:r>
                                          <a:rPr lang="ru-RU" sz="1400" i="1" kern="1200">
                                            <a:solidFill>
                                              <a:schemeClr val="tx1"/>
                                            </a:solidFill>
                                            <a:effectLst/>
                                            <a:latin typeface="Cambria Math"/>
                                            <a:ea typeface="+mn-ea"/>
                                            <a:cs typeface="+mn-cs"/>
                                          </a:rPr>
                                          <m:t>2</m:t>
                                        </m:r>
                                      </m:sup>
                                    </m:sSubSup>
                                  </m:num>
                                  <m:den>
                                    <m:r>
                                      <a:rPr lang="ru-RU" sz="1400" i="1" kern="1200">
                                        <a:solidFill>
                                          <a:schemeClr val="tx1"/>
                                        </a:solidFill>
                                        <a:effectLst/>
                                        <a:latin typeface="Cambria Math"/>
                                        <a:ea typeface="+mn-ea"/>
                                        <a:cs typeface="+mn-cs"/>
                                      </a:rPr>
                                      <m:t>2</m:t>
                                    </m:r>
                                  </m:den>
                                </m:f>
                                <m:r>
                                  <a:rPr lang="ru-RU" sz="1400" i="1"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en-US" sz="1400" i="1" kern="1200">
                                            <a:solidFill>
                                              <a:schemeClr val="tx1"/>
                                            </a:solidFill>
                                            <a:effectLst/>
                                            <a:latin typeface="Cambria Math"/>
                                            <a:ea typeface="+mn-ea"/>
                                            <a:cs typeface="+mn-cs"/>
                                          </a:rPr>
                                          <m:t>𝑢</m:t>
                                        </m:r>
                                      </m:e>
                                      <m:sub>
                                        <m:r>
                                          <a:rPr lang="ru-RU" sz="1400" i="1" kern="1200">
                                            <a:solidFill>
                                              <a:schemeClr val="tx1"/>
                                            </a:solidFill>
                                            <a:effectLst/>
                                            <a:latin typeface="Cambria Math"/>
                                            <a:ea typeface="+mn-ea"/>
                                            <a:cs typeface="+mn-cs"/>
                                          </a:rPr>
                                          <m:t>1</m:t>
                                        </m:r>
                                      </m:sub>
                                      <m:sup>
                                        <m:r>
                                          <a:rPr lang="ru-RU" sz="1400" i="1" kern="1200">
                                            <a:solidFill>
                                              <a:schemeClr val="tx1"/>
                                            </a:solidFill>
                                            <a:effectLst/>
                                            <a:latin typeface="Cambria Math"/>
                                            <a:ea typeface="+mn-ea"/>
                                            <a:cs typeface="+mn-cs"/>
                                          </a:rPr>
                                          <m:t>2</m:t>
                                        </m:r>
                                      </m:sup>
                                    </m:sSubSup>
                                    <m:r>
                                      <a:rPr lang="ru-RU" sz="1400" i="1" kern="1200">
                                        <a:solidFill>
                                          <a:schemeClr val="tx1"/>
                                        </a:solidFill>
                                        <a:effectLst/>
                                        <a:latin typeface="Cambria Math"/>
                                        <a:ea typeface="+mn-ea"/>
                                        <a:cs typeface="+mn-cs"/>
                                      </a:rPr>
                                      <m:t>−</m:t>
                                    </m:r>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𝑢</m:t>
                                        </m:r>
                                      </m:e>
                                      <m:sub>
                                        <m:r>
                                          <a:rPr lang="ru-RU" sz="1400" i="1" kern="1200">
                                            <a:solidFill>
                                              <a:schemeClr val="tx1"/>
                                            </a:solidFill>
                                            <a:effectLst/>
                                            <a:latin typeface="Cambria Math"/>
                                            <a:ea typeface="+mn-ea"/>
                                            <a:cs typeface="+mn-cs"/>
                                          </a:rPr>
                                          <m:t>2</m:t>
                                        </m:r>
                                      </m:sub>
                                      <m:sup>
                                        <m:r>
                                          <a:rPr lang="ru-RU" sz="1400" i="1" kern="1200">
                                            <a:solidFill>
                                              <a:schemeClr val="tx1"/>
                                            </a:solidFill>
                                            <a:effectLst/>
                                            <a:latin typeface="Cambria Math"/>
                                            <a:ea typeface="+mn-ea"/>
                                            <a:cs typeface="+mn-cs"/>
                                          </a:rPr>
                                          <m:t>2</m:t>
                                        </m:r>
                                      </m:sup>
                                    </m:sSubSup>
                                  </m:num>
                                  <m:den>
                                    <m:r>
                                      <a:rPr lang="ru-RU" sz="1400" i="1" kern="1200">
                                        <a:solidFill>
                                          <a:schemeClr val="tx1"/>
                                        </a:solidFill>
                                        <a:effectLst/>
                                        <a:latin typeface="Cambria Math"/>
                                        <a:ea typeface="+mn-ea"/>
                                        <a:cs typeface="+mn-cs"/>
                                      </a:rPr>
                                      <m:t>2</m:t>
                                    </m:r>
                                  </m:den>
                                </m:f>
                                <m:r>
                                  <a:rPr lang="ru-RU" sz="1400" i="1"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𝑤</m:t>
                                        </m:r>
                                      </m:e>
                                      <m:sub>
                                        <m:r>
                                          <a:rPr lang="ru-RU" sz="1400" i="1" kern="1200">
                                            <a:solidFill>
                                              <a:schemeClr val="tx1"/>
                                            </a:solidFill>
                                            <a:effectLst/>
                                            <a:latin typeface="Cambria Math"/>
                                            <a:ea typeface="+mn-ea"/>
                                            <a:cs typeface="+mn-cs"/>
                                          </a:rPr>
                                          <m:t>2</m:t>
                                        </m:r>
                                      </m:sub>
                                      <m:sup>
                                        <m:r>
                                          <a:rPr lang="ru-RU" sz="1400" i="1" kern="1200">
                                            <a:solidFill>
                                              <a:schemeClr val="tx1"/>
                                            </a:solidFill>
                                            <a:effectLst/>
                                            <a:latin typeface="Cambria Math"/>
                                            <a:ea typeface="+mn-ea"/>
                                            <a:cs typeface="+mn-cs"/>
                                          </a:rPr>
                                          <m:t>2</m:t>
                                        </m:r>
                                      </m:sup>
                                    </m:sSubSup>
                                    <m:r>
                                      <a:rPr lang="ru-RU" sz="1400" i="1" kern="1200">
                                        <a:solidFill>
                                          <a:schemeClr val="tx1"/>
                                        </a:solidFill>
                                        <a:effectLst/>
                                        <a:latin typeface="Cambria Math"/>
                                        <a:ea typeface="+mn-ea"/>
                                        <a:cs typeface="+mn-cs"/>
                                      </a:rPr>
                                      <m:t>−</m:t>
                                    </m:r>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𝑤</m:t>
                                        </m:r>
                                      </m:e>
                                      <m:sub>
                                        <m:r>
                                          <a:rPr lang="ru-RU" sz="1400" i="1" kern="1200">
                                            <a:solidFill>
                                              <a:schemeClr val="tx1"/>
                                            </a:solidFill>
                                            <a:effectLst/>
                                            <a:latin typeface="Cambria Math"/>
                                            <a:ea typeface="+mn-ea"/>
                                            <a:cs typeface="+mn-cs"/>
                                          </a:rPr>
                                          <m:t>1</m:t>
                                        </m:r>
                                      </m:sub>
                                      <m:sup>
                                        <m:r>
                                          <a:rPr lang="ru-RU" sz="1400" i="1" kern="1200">
                                            <a:solidFill>
                                              <a:schemeClr val="tx1"/>
                                            </a:solidFill>
                                            <a:effectLst/>
                                            <a:latin typeface="Cambria Math"/>
                                            <a:ea typeface="+mn-ea"/>
                                            <a:cs typeface="+mn-cs"/>
                                          </a:rPr>
                                          <m:t>2</m:t>
                                        </m:r>
                                      </m:sup>
                                    </m:sSubSup>
                                  </m:num>
                                  <m:den>
                                    <m:r>
                                      <a:rPr lang="ru-RU" sz="1400" i="1" kern="1200">
                                        <a:solidFill>
                                          <a:schemeClr val="tx1"/>
                                        </a:solidFill>
                                        <a:effectLst/>
                                        <a:latin typeface="Cambria Math"/>
                                        <a:ea typeface="+mn-ea"/>
                                        <a:cs typeface="+mn-cs"/>
                                      </a:rPr>
                                      <m:t>2</m:t>
                                    </m:r>
                                  </m:den>
                                </m:f>
                              </m:oMath>
                            </m:oMathPara>
                          </a14:m>
                          <a:endParaRPr lang="ru-RU" sz="1400" dirty="0"/>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640080">
                    <a:tc>
                      <a:txBody>
                        <a:bodyPr/>
                        <a:lstStyle/>
                        <a:p>
                          <a:pPr algn="ctr"/>
                          <a:r>
                            <a:rPr lang="ru-RU" sz="1400" dirty="0"/>
                            <a:t>Удельная динамическая</a:t>
                          </a:r>
                          <a:r>
                            <a:rPr lang="ru-RU" sz="1400" baseline="0" dirty="0"/>
                            <a:t> работа</a:t>
                          </a:r>
                          <a:endParaRPr lang="ru-RU" sz="1400" dirty="0"/>
                        </a:p>
                      </a:txBody>
                      <a:tcPr anchor="ctr">
                        <a:lnL w="12700" cap="flat" cmpd="sng" algn="ctr">
                          <a:no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𝐿</m:t>
                                    </m:r>
                                  </m:e>
                                  <m:sub>
                                    <m:r>
                                      <a:rPr lang="ru-RU" sz="1400" i="1" kern="1200">
                                        <a:solidFill>
                                          <a:schemeClr val="tx1"/>
                                        </a:solidFill>
                                        <a:effectLst/>
                                        <a:latin typeface="Cambria Math"/>
                                        <a:ea typeface="+mn-ea"/>
                                        <a:cs typeface="+mn-cs"/>
                                      </a:rPr>
                                      <m:t>дин</m:t>
                                    </m:r>
                                  </m:sub>
                                </m:sSub>
                                <m:r>
                                  <a:rPr lang="ru-RU" sz="1400" i="1"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с</m:t>
                                        </m:r>
                                      </m:e>
                                      <m:sub>
                                        <m:r>
                                          <a:rPr lang="ru-RU" sz="1400" i="1" kern="1200">
                                            <a:solidFill>
                                              <a:schemeClr val="tx1"/>
                                            </a:solidFill>
                                            <a:effectLst/>
                                            <a:latin typeface="Cambria Math"/>
                                            <a:ea typeface="+mn-ea"/>
                                            <a:cs typeface="+mn-cs"/>
                                          </a:rPr>
                                          <m:t>1</m:t>
                                        </m:r>
                                      </m:sub>
                                      <m:sup>
                                        <m:r>
                                          <a:rPr lang="ru-RU" sz="1400" i="1" kern="1200">
                                            <a:solidFill>
                                              <a:schemeClr val="tx1"/>
                                            </a:solidFill>
                                            <a:effectLst/>
                                            <a:latin typeface="Cambria Math"/>
                                            <a:ea typeface="+mn-ea"/>
                                            <a:cs typeface="+mn-cs"/>
                                          </a:rPr>
                                          <m:t>2</m:t>
                                        </m:r>
                                      </m:sup>
                                    </m:sSubSup>
                                    <m:r>
                                      <a:rPr lang="ru-RU" sz="1400" i="1" kern="1200">
                                        <a:solidFill>
                                          <a:schemeClr val="tx1"/>
                                        </a:solidFill>
                                        <a:effectLst/>
                                        <a:latin typeface="Cambria Math"/>
                                        <a:ea typeface="+mn-ea"/>
                                        <a:cs typeface="+mn-cs"/>
                                      </a:rPr>
                                      <m:t>−</m:t>
                                    </m:r>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с</m:t>
                                        </m:r>
                                      </m:e>
                                      <m:sub>
                                        <m:r>
                                          <a:rPr lang="ru-RU" sz="1400" i="1" kern="1200">
                                            <a:solidFill>
                                              <a:schemeClr val="tx1"/>
                                            </a:solidFill>
                                            <a:effectLst/>
                                            <a:latin typeface="Cambria Math"/>
                                            <a:ea typeface="+mn-ea"/>
                                            <a:cs typeface="+mn-cs"/>
                                          </a:rPr>
                                          <m:t>2</m:t>
                                        </m:r>
                                      </m:sub>
                                      <m:sup>
                                        <m:r>
                                          <a:rPr lang="ru-RU" sz="1400" i="1" kern="1200">
                                            <a:solidFill>
                                              <a:schemeClr val="tx1"/>
                                            </a:solidFill>
                                            <a:effectLst/>
                                            <a:latin typeface="Cambria Math"/>
                                            <a:ea typeface="+mn-ea"/>
                                            <a:cs typeface="+mn-cs"/>
                                          </a:rPr>
                                          <m:t>2</m:t>
                                        </m:r>
                                      </m:sup>
                                    </m:sSubSup>
                                  </m:num>
                                  <m:den>
                                    <m:r>
                                      <a:rPr lang="ru-RU" sz="1400" i="1" kern="1200">
                                        <a:solidFill>
                                          <a:schemeClr val="tx1"/>
                                        </a:solidFill>
                                        <a:effectLst/>
                                        <a:latin typeface="Cambria Math"/>
                                        <a:ea typeface="+mn-ea"/>
                                        <a:cs typeface="+mn-cs"/>
                                      </a:rPr>
                                      <m:t>2</m:t>
                                    </m:r>
                                  </m:den>
                                </m:f>
                              </m:oMath>
                            </m:oMathPara>
                          </a14:m>
                          <a:endParaRPr lang="ru-RU" sz="1400" dirty="0"/>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640080">
                    <a:tc>
                      <a:txBody>
                        <a:bodyPr/>
                        <a:lstStyle/>
                        <a:p>
                          <a:pPr algn="ctr"/>
                          <a:r>
                            <a:rPr lang="ru-RU" sz="1400" dirty="0"/>
                            <a:t>Удельная статическая работа</a:t>
                          </a:r>
                        </a:p>
                      </a:txBody>
                      <a:tcPr anchor="ctr">
                        <a:lnL w="12700" cap="flat" cmpd="sng" algn="ctr">
                          <a:no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nary>
                                  <m:naryPr>
                                    <m:limLoc m:val="subSup"/>
                                    <m:ctrlPr>
                                      <a:rPr lang="ru-RU" sz="1400" i="1" kern="1200">
                                        <a:solidFill>
                                          <a:schemeClr val="tx1"/>
                                        </a:solidFill>
                                        <a:effectLst/>
                                        <a:latin typeface="Cambria Math" panose="02040503050406030204" pitchFamily="18" charset="0"/>
                                        <a:ea typeface="+mn-ea"/>
                                        <a:cs typeface="+mn-cs"/>
                                      </a:rPr>
                                    </m:ctrlPr>
                                  </m:naryPr>
                                  <m:sub>
                                    <m:r>
                                      <a:rPr lang="ru-RU" sz="1400" i="1" kern="1200">
                                        <a:solidFill>
                                          <a:schemeClr val="tx1"/>
                                        </a:solidFill>
                                        <a:effectLst/>
                                        <a:latin typeface="Cambria Math"/>
                                        <a:ea typeface="+mn-ea"/>
                                        <a:cs typeface="+mn-cs"/>
                                      </a:rPr>
                                      <m:t>2</m:t>
                                    </m:r>
                                  </m:sub>
                                  <m:sup>
                                    <m:r>
                                      <a:rPr lang="ru-RU" sz="1400" i="1" kern="1200">
                                        <a:solidFill>
                                          <a:schemeClr val="tx1"/>
                                        </a:solidFill>
                                        <a:effectLst/>
                                        <a:latin typeface="Cambria Math"/>
                                        <a:ea typeface="+mn-ea"/>
                                        <a:cs typeface="+mn-cs"/>
                                      </a:rPr>
                                      <m:t>1</m:t>
                                    </m:r>
                                  </m:sup>
                                  <m:e>
                                    <m:f>
                                      <m:fPr>
                                        <m:ctrlPr>
                                          <a:rPr lang="ru-RU" sz="1400" i="1" kern="1200">
                                            <a:solidFill>
                                              <a:schemeClr val="tx1"/>
                                            </a:solidFill>
                                            <a:effectLst/>
                                            <a:latin typeface="Cambria Math" panose="02040503050406030204" pitchFamily="18" charset="0"/>
                                            <a:ea typeface="+mn-ea"/>
                                            <a:cs typeface="+mn-cs"/>
                                          </a:rPr>
                                        </m:ctrlPr>
                                      </m:fPr>
                                      <m:num>
                                        <m:r>
                                          <a:rPr lang="ru-RU" sz="1400" i="1" kern="1200">
                                            <a:solidFill>
                                              <a:schemeClr val="tx1"/>
                                            </a:solidFill>
                                            <a:effectLst/>
                                            <a:latin typeface="Cambria Math"/>
                                            <a:ea typeface="+mn-ea"/>
                                            <a:cs typeface="+mn-cs"/>
                                          </a:rPr>
                                          <m:t>𝑑𝑝</m:t>
                                        </m:r>
                                      </m:num>
                                      <m:den>
                                        <m:r>
                                          <a:rPr lang="ru-RU" sz="1400" i="1" kern="1200">
                                            <a:solidFill>
                                              <a:schemeClr val="tx1"/>
                                            </a:solidFill>
                                            <a:effectLst/>
                                            <a:latin typeface="Cambria Math"/>
                                            <a:ea typeface="+mn-ea"/>
                                            <a:cs typeface="+mn-cs"/>
                                          </a:rPr>
                                          <m:t>𝜌</m:t>
                                        </m:r>
                                      </m:den>
                                    </m:f>
                                  </m:e>
                                </m:nary>
                                <m:r>
                                  <a:rPr lang="ru-RU" sz="1400" i="1"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en-US" sz="1400" i="1" kern="1200">
                                            <a:solidFill>
                                              <a:schemeClr val="tx1"/>
                                            </a:solidFill>
                                            <a:effectLst/>
                                            <a:latin typeface="Cambria Math"/>
                                            <a:ea typeface="+mn-ea"/>
                                            <a:cs typeface="+mn-cs"/>
                                          </a:rPr>
                                          <m:t>𝑢</m:t>
                                        </m:r>
                                      </m:e>
                                      <m:sub>
                                        <m:r>
                                          <a:rPr lang="ru-RU" sz="1400" i="1" kern="1200">
                                            <a:solidFill>
                                              <a:schemeClr val="tx1"/>
                                            </a:solidFill>
                                            <a:effectLst/>
                                            <a:latin typeface="Cambria Math"/>
                                            <a:ea typeface="+mn-ea"/>
                                            <a:cs typeface="+mn-cs"/>
                                          </a:rPr>
                                          <m:t>1</m:t>
                                        </m:r>
                                      </m:sub>
                                      <m:sup>
                                        <m:r>
                                          <a:rPr lang="ru-RU" sz="1400" i="1" kern="1200">
                                            <a:solidFill>
                                              <a:schemeClr val="tx1"/>
                                            </a:solidFill>
                                            <a:effectLst/>
                                            <a:latin typeface="Cambria Math"/>
                                            <a:ea typeface="+mn-ea"/>
                                            <a:cs typeface="+mn-cs"/>
                                          </a:rPr>
                                          <m:t>2</m:t>
                                        </m:r>
                                      </m:sup>
                                    </m:sSubSup>
                                    <m:r>
                                      <a:rPr lang="ru-RU" sz="1400" i="1" kern="1200">
                                        <a:solidFill>
                                          <a:schemeClr val="tx1"/>
                                        </a:solidFill>
                                        <a:effectLst/>
                                        <a:latin typeface="Cambria Math"/>
                                        <a:ea typeface="+mn-ea"/>
                                        <a:cs typeface="+mn-cs"/>
                                      </a:rPr>
                                      <m:t>−</m:t>
                                    </m:r>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𝑢</m:t>
                                        </m:r>
                                      </m:e>
                                      <m:sub>
                                        <m:r>
                                          <a:rPr lang="ru-RU" sz="1400" i="1" kern="1200">
                                            <a:solidFill>
                                              <a:schemeClr val="tx1"/>
                                            </a:solidFill>
                                            <a:effectLst/>
                                            <a:latin typeface="Cambria Math"/>
                                            <a:ea typeface="+mn-ea"/>
                                            <a:cs typeface="+mn-cs"/>
                                          </a:rPr>
                                          <m:t>2</m:t>
                                        </m:r>
                                      </m:sub>
                                      <m:sup>
                                        <m:r>
                                          <a:rPr lang="ru-RU" sz="1400" i="1" kern="1200">
                                            <a:solidFill>
                                              <a:schemeClr val="tx1"/>
                                            </a:solidFill>
                                            <a:effectLst/>
                                            <a:latin typeface="Cambria Math"/>
                                            <a:ea typeface="+mn-ea"/>
                                            <a:cs typeface="+mn-cs"/>
                                          </a:rPr>
                                          <m:t>2</m:t>
                                        </m:r>
                                      </m:sup>
                                    </m:sSubSup>
                                  </m:num>
                                  <m:den>
                                    <m:r>
                                      <a:rPr lang="ru-RU" sz="1400" i="1" kern="1200">
                                        <a:solidFill>
                                          <a:schemeClr val="tx1"/>
                                        </a:solidFill>
                                        <a:effectLst/>
                                        <a:latin typeface="Cambria Math"/>
                                        <a:ea typeface="+mn-ea"/>
                                        <a:cs typeface="+mn-cs"/>
                                      </a:rPr>
                                      <m:t>2</m:t>
                                    </m:r>
                                  </m:den>
                                </m:f>
                                <m:r>
                                  <a:rPr lang="ru-RU" sz="1400" i="1" kern="1200">
                                    <a:solidFill>
                                      <a:schemeClr val="tx1"/>
                                    </a:solidFill>
                                    <a:effectLst/>
                                    <a:latin typeface="Cambria Math"/>
                                    <a:ea typeface="+mn-ea"/>
                                    <a:cs typeface="+mn-cs"/>
                                  </a:rPr>
                                  <m:t>+</m:t>
                                </m:r>
                                <m:f>
                                  <m:fPr>
                                    <m:ctrlPr>
                                      <a:rPr lang="ru-RU" sz="1400" i="1" kern="120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𝑤</m:t>
                                        </m:r>
                                      </m:e>
                                      <m:sub>
                                        <m:r>
                                          <a:rPr lang="ru-RU" sz="1400" i="1" kern="1200">
                                            <a:solidFill>
                                              <a:schemeClr val="tx1"/>
                                            </a:solidFill>
                                            <a:effectLst/>
                                            <a:latin typeface="Cambria Math"/>
                                            <a:ea typeface="+mn-ea"/>
                                            <a:cs typeface="+mn-cs"/>
                                          </a:rPr>
                                          <m:t>2</m:t>
                                        </m:r>
                                      </m:sub>
                                      <m:sup>
                                        <m:r>
                                          <a:rPr lang="ru-RU" sz="1400" i="1" kern="1200">
                                            <a:solidFill>
                                              <a:schemeClr val="tx1"/>
                                            </a:solidFill>
                                            <a:effectLst/>
                                            <a:latin typeface="Cambria Math"/>
                                            <a:ea typeface="+mn-ea"/>
                                            <a:cs typeface="+mn-cs"/>
                                          </a:rPr>
                                          <m:t>2</m:t>
                                        </m:r>
                                      </m:sup>
                                    </m:sSubSup>
                                    <m:r>
                                      <a:rPr lang="ru-RU" sz="1400" i="1" kern="1200">
                                        <a:solidFill>
                                          <a:schemeClr val="tx1"/>
                                        </a:solidFill>
                                        <a:effectLst/>
                                        <a:latin typeface="Cambria Math"/>
                                        <a:ea typeface="+mn-ea"/>
                                        <a:cs typeface="+mn-cs"/>
                                      </a:rPr>
                                      <m:t>−</m:t>
                                    </m:r>
                                    <m:sSubSup>
                                      <m:sSubSupPr>
                                        <m:ctrlPr>
                                          <a:rPr lang="ru-RU" sz="1400" i="1" kern="1200">
                                            <a:solidFill>
                                              <a:schemeClr val="tx1"/>
                                            </a:solidFill>
                                            <a:effectLst/>
                                            <a:latin typeface="Cambria Math" panose="02040503050406030204" pitchFamily="18" charset="0"/>
                                            <a:ea typeface="+mn-ea"/>
                                            <a:cs typeface="+mn-cs"/>
                                          </a:rPr>
                                        </m:ctrlPr>
                                      </m:sSubSupPr>
                                      <m:e>
                                        <m:r>
                                          <a:rPr lang="ru-RU" sz="1400" i="1" kern="1200">
                                            <a:solidFill>
                                              <a:schemeClr val="tx1"/>
                                            </a:solidFill>
                                            <a:effectLst/>
                                            <a:latin typeface="Cambria Math"/>
                                            <a:ea typeface="+mn-ea"/>
                                            <a:cs typeface="+mn-cs"/>
                                          </a:rPr>
                                          <m:t>𝑤</m:t>
                                        </m:r>
                                      </m:e>
                                      <m:sub>
                                        <m:r>
                                          <a:rPr lang="ru-RU" sz="1400" i="1" kern="1200">
                                            <a:solidFill>
                                              <a:schemeClr val="tx1"/>
                                            </a:solidFill>
                                            <a:effectLst/>
                                            <a:latin typeface="Cambria Math"/>
                                            <a:ea typeface="+mn-ea"/>
                                            <a:cs typeface="+mn-cs"/>
                                          </a:rPr>
                                          <m:t>1</m:t>
                                        </m:r>
                                      </m:sub>
                                      <m:sup>
                                        <m:r>
                                          <a:rPr lang="ru-RU" sz="1400" i="1" kern="1200">
                                            <a:solidFill>
                                              <a:schemeClr val="tx1"/>
                                            </a:solidFill>
                                            <a:effectLst/>
                                            <a:latin typeface="Cambria Math"/>
                                            <a:ea typeface="+mn-ea"/>
                                            <a:cs typeface="+mn-cs"/>
                                          </a:rPr>
                                          <m:t>2</m:t>
                                        </m:r>
                                      </m:sup>
                                    </m:sSubSup>
                                  </m:num>
                                  <m:den>
                                    <m:r>
                                      <a:rPr lang="ru-RU" sz="1400" i="1" kern="1200">
                                        <a:solidFill>
                                          <a:schemeClr val="tx1"/>
                                        </a:solidFill>
                                        <a:effectLst/>
                                        <a:latin typeface="Cambria Math"/>
                                        <a:ea typeface="+mn-ea"/>
                                        <a:cs typeface="+mn-cs"/>
                                      </a:rPr>
                                      <m:t>2</m:t>
                                    </m:r>
                                  </m:den>
                                </m:f>
                                <m:r>
                                  <a:rPr lang="ru-RU" sz="1400" i="1" kern="1200">
                                    <a:solidFill>
                                      <a:schemeClr val="tx1"/>
                                    </a:solidFill>
                                    <a:effectLst/>
                                    <a:latin typeface="Cambria Math"/>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𝐿</m:t>
                                    </m:r>
                                  </m:e>
                                  <m:sub>
                                    <m:r>
                                      <a:rPr lang="en-US" sz="1400" i="1" kern="1200">
                                        <a:solidFill>
                                          <a:schemeClr val="tx1"/>
                                        </a:solidFill>
                                        <a:effectLst/>
                                        <a:latin typeface="Cambria Math"/>
                                        <a:ea typeface="+mn-ea"/>
                                        <a:cs typeface="+mn-cs"/>
                                      </a:rPr>
                                      <m:t>𝑟</m:t>
                                    </m:r>
                                  </m:sub>
                                </m:sSub>
                              </m:oMath>
                            </m:oMathPara>
                          </a14:m>
                          <a:endParaRPr lang="ru-RU" sz="1400" dirty="0"/>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640080">
                    <a:tc>
                      <a:txBody>
                        <a:bodyPr/>
                        <a:lstStyle/>
                        <a:p>
                          <a:pPr algn="ctr"/>
                          <a:r>
                            <a:rPr lang="ru-RU" sz="1400" dirty="0"/>
                            <a:t>Теоретическая удельная работа</a:t>
                          </a:r>
                        </a:p>
                      </a:txBody>
                      <a:tcPr anchor="ctr">
                        <a:lnL w="12700" cap="flat" cmpd="sng" algn="ctr">
                          <a:no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𝐿</m:t>
                                    </m:r>
                                  </m:e>
                                  <m:sub>
                                    <m:r>
                                      <a:rPr lang="ru-RU" sz="1400" kern="1200">
                                        <a:solidFill>
                                          <a:schemeClr val="tx1"/>
                                        </a:solidFill>
                                        <a:effectLst/>
                                        <a:latin typeface="Cambria Math"/>
                                        <a:ea typeface="+mn-ea"/>
                                        <a:cs typeface="+mn-cs"/>
                                      </a:rPr>
                                      <m:t>т</m:t>
                                    </m:r>
                                  </m:sub>
                                </m:sSub>
                                <m:r>
                                  <a:rPr lang="ru-RU" sz="1400" kern="1200">
                                    <a:solidFill>
                                      <a:schemeClr val="tx1"/>
                                    </a:solidFill>
                                    <a:effectLst/>
                                    <a:latin typeface="Cambria Math"/>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𝐿</m:t>
                                    </m:r>
                                  </m:e>
                                  <m:sub>
                                    <m:r>
                                      <a:rPr lang="ru-RU" sz="1400" kern="1200">
                                        <a:solidFill>
                                          <a:schemeClr val="tx1"/>
                                        </a:solidFill>
                                        <a:effectLst/>
                                        <a:latin typeface="Cambria Math"/>
                                        <a:ea typeface="+mn-ea"/>
                                        <a:cs typeface="+mn-cs"/>
                                      </a:rPr>
                                      <m:t>дин</m:t>
                                    </m:r>
                                  </m:sub>
                                </m:sSub>
                                <m:r>
                                  <a:rPr lang="ru-RU" sz="1400" kern="1200">
                                    <a:solidFill>
                                      <a:schemeClr val="tx1"/>
                                    </a:solidFill>
                                    <a:effectLst/>
                                    <a:latin typeface="Cambria Math"/>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𝐿</m:t>
                                    </m:r>
                                  </m:e>
                                  <m:sub>
                                    <m:r>
                                      <a:rPr lang="ru-RU" sz="1400" kern="1200">
                                        <a:solidFill>
                                          <a:schemeClr val="tx1"/>
                                        </a:solidFill>
                                        <a:effectLst/>
                                        <a:latin typeface="Cambria Math"/>
                                        <a:ea typeface="+mn-ea"/>
                                        <a:cs typeface="+mn-cs"/>
                                      </a:rPr>
                                      <m:t>стат</m:t>
                                    </m:r>
                                  </m:sub>
                                </m:sSub>
                                <m:r>
                                  <a:rPr lang="ru-RU" sz="1400" i="1" kern="1200">
                                    <a:solidFill>
                                      <a:schemeClr val="tx1"/>
                                    </a:solidFill>
                                    <a:effectLst/>
                                    <a:latin typeface="Cambria Math"/>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a:ea typeface="+mn-ea"/>
                                        <a:cs typeface="+mn-cs"/>
                                      </a:rPr>
                                      <m:t>𝐿</m:t>
                                    </m:r>
                                  </m:e>
                                  <m:sub>
                                    <m:r>
                                      <a:rPr lang="ru-RU" sz="1400" i="1" kern="1200">
                                        <a:solidFill>
                                          <a:schemeClr val="tx1"/>
                                        </a:solidFill>
                                        <a:effectLst/>
                                        <a:latin typeface="Cambria Math"/>
                                        <a:ea typeface="+mn-ea"/>
                                        <a:cs typeface="+mn-cs"/>
                                      </a:rPr>
                                      <m:t>𝑟</m:t>
                                    </m:r>
                                  </m:sub>
                                </m:sSub>
                                <m:r>
                                  <a:rPr lang="ru-RU" sz="1400" kern="1200">
                                    <a:solidFill>
                                      <a:schemeClr val="tx1"/>
                                    </a:solidFill>
                                    <a:effectLst/>
                                    <a:latin typeface="Cambria Math"/>
                                    <a:ea typeface="+mn-ea"/>
                                    <a:cs typeface="+mn-cs"/>
                                  </a:rPr>
                                  <m:t>.</m:t>
                                </m:r>
                              </m:oMath>
                            </m:oMathPara>
                          </a14:m>
                          <a:endParaRPr lang="ru-RU" sz="1400" dirty="0"/>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640080">
                    <a:tc>
                      <a:txBody>
                        <a:bodyPr/>
                        <a:lstStyle/>
                        <a:p>
                          <a:pPr algn="ctr"/>
                          <a:r>
                            <a:rPr lang="ru-RU" sz="1400" dirty="0"/>
                            <a:t>Внутренняя удельная работа (Снятая работа)</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endParaRPr lang="ru-RU" sz="1400"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Choice>
        <mc:Fallback xmlns="">
          <p:graphicFrame>
            <p:nvGraphicFramePr>
              <p:cNvPr id="6" name="Таблица 5"/>
              <p:cNvGraphicFramePr>
                <a:graphicFrameLocks noGrp="1"/>
              </p:cNvGraphicFramePr>
              <p:nvPr>
                <p:extLst>
                  <p:ext uri="{D42A27DB-BD31-4B8C-83A1-F6EECF244321}">
                    <p14:modId xmlns:p14="http://schemas.microsoft.com/office/powerpoint/2010/main" val="1245573060"/>
                  </p:ext>
                </p:extLst>
              </p:nvPr>
            </p:nvGraphicFramePr>
            <p:xfrm>
              <a:off x="617519" y="809364"/>
              <a:ext cx="8076105" cy="3571240"/>
            </p:xfrm>
            <a:graphic>
              <a:graphicData uri="http://schemas.openxmlformats.org/drawingml/2006/table">
                <a:tbl>
                  <a:tblPr firstRow="1" bandRow="1">
                    <a:tableStyleId>{5940675A-B579-460E-94D1-54222C63F5DA}</a:tableStyleId>
                  </a:tblPr>
                  <a:tblGrid>
                    <a:gridCol w="2780774">
                      <a:extLst>
                        <a:ext uri="{9D8B030D-6E8A-4147-A177-3AD203B41FA5}">
                          <a16:colId xmlns:a16="http://schemas.microsoft.com/office/drawing/2014/main" val="20000"/>
                        </a:ext>
                      </a:extLst>
                    </a:gridCol>
                    <a:gridCol w="5295331">
                      <a:extLst>
                        <a:ext uri="{9D8B030D-6E8A-4147-A177-3AD203B41FA5}">
                          <a16:colId xmlns:a16="http://schemas.microsoft.com/office/drawing/2014/main" val="20001"/>
                        </a:ext>
                      </a:extLst>
                    </a:gridCol>
                  </a:tblGrid>
                  <a:tr h="370840">
                    <a:tc>
                      <a:txBody>
                        <a:bodyPr/>
                        <a:lstStyle/>
                        <a:p>
                          <a:pPr algn="ctr"/>
                          <a:endParaRPr lang="ru-RU"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ru-RU" dirty="0"/>
                            <a:t>Турбина</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640080">
                    <a:tc>
                      <a:txBody>
                        <a:bodyPr/>
                        <a:lstStyle/>
                        <a:p>
                          <a:pPr algn="ctr"/>
                          <a:r>
                            <a:rPr lang="ru-RU" sz="1400" dirty="0"/>
                            <a:t>Теоретическая удельная работа</a:t>
                          </a:r>
                        </a:p>
                      </a:txBody>
                      <a:tcPr anchor="ctr">
                        <a:lnL w="12700" cap="flat" cmpd="sng" algn="ctr">
                          <a:noFill/>
                          <a:prstDash val="solid"/>
                          <a:round/>
                          <a:headEnd type="none" w="med" len="med"/>
                          <a:tailEnd type="none" w="med" len="med"/>
                        </a:lnL>
                      </a:tcPr>
                    </a:tc>
                    <a:tc>
                      <a:txBody>
                        <a:bodyPr/>
                        <a:lstStyle/>
                        <a:p>
                          <a:endParaRPr lang="ru-RU"/>
                        </a:p>
                      </a:txBody>
                      <a:tcPr anchor="ctr">
                        <a:lnR w="12700" cap="flat" cmpd="sng" algn="ctr">
                          <a:noFill/>
                          <a:prstDash val="solid"/>
                          <a:round/>
                          <a:headEnd type="none" w="med" len="med"/>
                          <a:tailEnd type="none" w="med" len="med"/>
                        </a:lnR>
                        <a:blipFill>
                          <a:blip r:embed="rId3"/>
                          <a:stretch>
                            <a:fillRect l="-52589" t="-61905" r="-115" b="-401905"/>
                          </a:stretch>
                        </a:blipFill>
                      </a:tcPr>
                    </a:tc>
                    <a:extLst>
                      <a:ext uri="{0D108BD9-81ED-4DB2-BD59-A6C34878D82A}">
                        <a16:rowId xmlns:a16="http://schemas.microsoft.com/office/drawing/2014/main" val="10001"/>
                      </a:ext>
                    </a:extLst>
                  </a:tr>
                  <a:tr h="640080">
                    <a:tc>
                      <a:txBody>
                        <a:bodyPr/>
                        <a:lstStyle/>
                        <a:p>
                          <a:pPr algn="ctr"/>
                          <a:r>
                            <a:rPr lang="ru-RU" sz="1400" dirty="0"/>
                            <a:t>Удельная динамическая</a:t>
                          </a:r>
                          <a:r>
                            <a:rPr lang="ru-RU" sz="1400" baseline="0" dirty="0"/>
                            <a:t> работа</a:t>
                          </a:r>
                          <a:endParaRPr lang="ru-RU" sz="1400" dirty="0"/>
                        </a:p>
                      </a:txBody>
                      <a:tcPr anchor="ctr">
                        <a:lnL w="12700" cap="flat" cmpd="sng" algn="ctr">
                          <a:noFill/>
                          <a:prstDash val="solid"/>
                          <a:round/>
                          <a:headEnd type="none" w="med" len="med"/>
                          <a:tailEnd type="none" w="med" len="med"/>
                        </a:lnL>
                      </a:tcPr>
                    </a:tc>
                    <a:tc>
                      <a:txBody>
                        <a:bodyPr/>
                        <a:lstStyle/>
                        <a:p>
                          <a:endParaRPr lang="ru-RU"/>
                        </a:p>
                      </a:txBody>
                      <a:tcPr anchor="ctr">
                        <a:lnR w="12700" cap="flat" cmpd="sng" algn="ctr">
                          <a:noFill/>
                          <a:prstDash val="solid"/>
                          <a:round/>
                          <a:headEnd type="none" w="med" len="med"/>
                          <a:tailEnd type="none" w="med" len="med"/>
                        </a:lnR>
                        <a:blipFill>
                          <a:blip r:embed="rId3"/>
                          <a:stretch>
                            <a:fillRect l="-52589" t="-161905" r="-115" b="-301905"/>
                          </a:stretch>
                        </a:blipFill>
                      </a:tcPr>
                    </a:tc>
                    <a:extLst>
                      <a:ext uri="{0D108BD9-81ED-4DB2-BD59-A6C34878D82A}">
                        <a16:rowId xmlns:a16="http://schemas.microsoft.com/office/drawing/2014/main" val="10002"/>
                      </a:ext>
                    </a:extLst>
                  </a:tr>
                  <a:tr h="640080">
                    <a:tc>
                      <a:txBody>
                        <a:bodyPr/>
                        <a:lstStyle/>
                        <a:p>
                          <a:pPr algn="ctr"/>
                          <a:r>
                            <a:rPr lang="ru-RU" sz="1400" dirty="0"/>
                            <a:t>Удельная статическая работа</a:t>
                          </a:r>
                        </a:p>
                      </a:txBody>
                      <a:tcPr anchor="ctr">
                        <a:lnL w="12700" cap="flat" cmpd="sng" algn="ctr">
                          <a:noFill/>
                          <a:prstDash val="solid"/>
                          <a:round/>
                          <a:headEnd type="none" w="med" len="med"/>
                          <a:tailEnd type="none" w="med" len="med"/>
                        </a:lnL>
                      </a:tcPr>
                    </a:tc>
                    <a:tc>
                      <a:txBody>
                        <a:bodyPr/>
                        <a:lstStyle/>
                        <a:p>
                          <a:endParaRPr lang="ru-RU"/>
                        </a:p>
                      </a:txBody>
                      <a:tcPr anchor="ctr">
                        <a:lnR w="12700" cap="flat" cmpd="sng" algn="ctr">
                          <a:noFill/>
                          <a:prstDash val="solid"/>
                          <a:round/>
                          <a:headEnd type="none" w="med" len="med"/>
                          <a:tailEnd type="none" w="med" len="med"/>
                        </a:lnR>
                        <a:blipFill>
                          <a:blip r:embed="rId3"/>
                          <a:stretch>
                            <a:fillRect l="-52589" t="-259434" r="-115" b="-199057"/>
                          </a:stretch>
                        </a:blipFill>
                      </a:tcPr>
                    </a:tc>
                    <a:extLst>
                      <a:ext uri="{0D108BD9-81ED-4DB2-BD59-A6C34878D82A}">
                        <a16:rowId xmlns:a16="http://schemas.microsoft.com/office/drawing/2014/main" val="10003"/>
                      </a:ext>
                    </a:extLst>
                  </a:tr>
                  <a:tr h="640080">
                    <a:tc>
                      <a:txBody>
                        <a:bodyPr/>
                        <a:lstStyle/>
                        <a:p>
                          <a:pPr algn="ctr"/>
                          <a:r>
                            <a:rPr lang="ru-RU" sz="1400" dirty="0"/>
                            <a:t>Теоретическая удельная работа</a:t>
                          </a:r>
                        </a:p>
                      </a:txBody>
                      <a:tcPr anchor="ctr">
                        <a:lnL w="12700" cap="flat" cmpd="sng" algn="ctr">
                          <a:noFill/>
                          <a:prstDash val="solid"/>
                          <a:round/>
                          <a:headEnd type="none" w="med" len="med"/>
                          <a:tailEnd type="none" w="med" len="med"/>
                        </a:lnL>
                      </a:tcPr>
                    </a:tc>
                    <a:tc>
                      <a:txBody>
                        <a:bodyPr/>
                        <a:lstStyle/>
                        <a:p>
                          <a:endParaRPr lang="ru-RU"/>
                        </a:p>
                      </a:txBody>
                      <a:tcPr anchor="ctr">
                        <a:lnR w="12700" cap="flat" cmpd="sng" algn="ctr">
                          <a:noFill/>
                          <a:prstDash val="solid"/>
                          <a:round/>
                          <a:headEnd type="none" w="med" len="med"/>
                          <a:tailEnd type="none" w="med" len="med"/>
                        </a:lnR>
                        <a:blipFill>
                          <a:blip r:embed="rId3"/>
                          <a:stretch>
                            <a:fillRect l="-52589" t="-362857" r="-115" b="-100952"/>
                          </a:stretch>
                        </a:blipFill>
                      </a:tcPr>
                    </a:tc>
                    <a:extLst>
                      <a:ext uri="{0D108BD9-81ED-4DB2-BD59-A6C34878D82A}">
                        <a16:rowId xmlns:a16="http://schemas.microsoft.com/office/drawing/2014/main" val="10004"/>
                      </a:ext>
                    </a:extLst>
                  </a:tr>
                  <a:tr h="640080">
                    <a:tc>
                      <a:txBody>
                        <a:bodyPr/>
                        <a:lstStyle/>
                        <a:p>
                          <a:pPr algn="ctr"/>
                          <a:r>
                            <a:rPr lang="ru-RU" sz="1400" dirty="0"/>
                            <a:t>Внутренняя удельная работа (Снятая работа)</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endParaRPr lang="ru-RU" sz="1400"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Fallback>
      </mc:AlternateContent>
      <p:pic>
        <p:nvPicPr>
          <p:cNvPr id="9" name="Рисунок 8"/>
          <p:cNvPicPr>
            <a:picLocks noChangeAspect="1"/>
          </p:cNvPicPr>
          <p:nvPr/>
        </p:nvPicPr>
        <p:blipFill>
          <a:blip r:embed="rId4" cstate="print"/>
          <a:srcRect t="1923"/>
          <a:stretch>
            <a:fillRect/>
          </a:stretch>
        </p:blipFill>
        <p:spPr>
          <a:xfrm>
            <a:off x="3180419" y="4397025"/>
            <a:ext cx="3192464" cy="2166394"/>
          </a:xfrm>
          <a:prstGeom prst="rect">
            <a:avLst/>
          </a:prstGeom>
        </p:spPr>
      </p:pic>
      <mc:AlternateContent xmlns:mc="http://schemas.openxmlformats.org/markup-compatibility/2006" xmlns:a14="http://schemas.microsoft.com/office/drawing/2010/main">
        <mc:Choice Requires="a14">
          <p:sp>
            <p:nvSpPr>
              <p:cNvPr id="3" name="Прямоугольник 2"/>
              <p:cNvSpPr/>
              <p:nvPr/>
            </p:nvSpPr>
            <p:spPr>
              <a:xfrm>
                <a:off x="4776651" y="3877076"/>
                <a:ext cx="2728824" cy="3275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𝐿</m:t>
                          </m:r>
                        </m:e>
                        <m:sub>
                          <m:r>
                            <m:rPr>
                              <m:sty m:val="p"/>
                            </m:rPr>
                            <a:rPr lang="ru-RU" sz="1400">
                              <a:latin typeface="Cambria Math"/>
                            </a:rPr>
                            <m:t>i</m:t>
                          </m:r>
                        </m:sub>
                      </m:sSub>
                      <m:r>
                        <a:rPr lang="ru-RU" sz="1400">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a:latin typeface="Cambria Math"/>
                            </a:rPr>
                            <m:t>дин</m:t>
                          </m:r>
                        </m:sub>
                      </m:sSub>
                      <m:r>
                        <a:rPr lang="ru-RU" sz="1400">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a:latin typeface="Cambria Math"/>
                            </a:rPr>
                            <m:t>стат</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𝑟</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д</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ут</m:t>
                          </m:r>
                        </m:sub>
                      </m:sSub>
                    </m:oMath>
                  </m:oMathPara>
                </a14:m>
                <a:endParaRPr lang="ru-RU" sz="14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4776651" y="3877076"/>
                <a:ext cx="2728824" cy="327590"/>
              </a:xfrm>
              <a:prstGeom prst="rect">
                <a:avLst/>
              </a:prstGeom>
              <a:blipFill rotWithShape="1">
                <a:blip r:embed="rId5"/>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16486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энергии в тепловой форме </a:t>
            </a:r>
          </a:p>
          <a:p>
            <a:pPr algn="ctr"/>
            <a:r>
              <a:rPr lang="ru-RU" b="1" cap="all" dirty="0">
                <a:solidFill>
                  <a:schemeClr val="bg1"/>
                </a:solidFill>
                <a:latin typeface="Elektra Text Pro" panose="02000503030000020004" pitchFamily="50" charset="-52"/>
              </a:rPr>
              <a:t>в абсолютном движении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27</a:t>
            </a:fld>
            <a:endParaRPr lang="ru-RU" dirty="0">
              <a:solidFill>
                <a:schemeClr val="bg1"/>
              </a:solidFill>
              <a:latin typeface="Elektra Medium Pro" panose="02000803000000020004" pitchFamily="50" charset="-52"/>
            </a:endParaRPr>
          </a:p>
        </p:txBody>
      </p:sp>
      <p:sp>
        <p:nvSpPr>
          <p:cNvPr id="5" name="TextBox 4"/>
          <p:cNvSpPr txBox="1"/>
          <p:nvPr/>
        </p:nvSpPr>
        <p:spPr>
          <a:xfrm>
            <a:off x="475012" y="807288"/>
            <a:ext cx="8250976" cy="369332"/>
          </a:xfrm>
          <a:prstGeom prst="rect">
            <a:avLst/>
          </a:prstGeom>
          <a:noFill/>
        </p:spPr>
        <p:txBody>
          <a:bodyPr wrap="square" rtlCol="0">
            <a:spAutoFit/>
          </a:bodyPr>
          <a:lstStyle/>
          <a:p>
            <a:pPr algn="ctr"/>
            <a:r>
              <a:rPr lang="ru-RU" cap="all" dirty="0"/>
              <a:t>Уравнение Бернулли в дифференциальной форме:</a:t>
            </a:r>
          </a:p>
        </p:txBody>
      </p:sp>
      <mc:AlternateContent xmlns:mc="http://schemas.openxmlformats.org/markup-compatibility/2006" xmlns:a14="http://schemas.microsoft.com/office/drawing/2010/main">
        <mc:Choice Requires="a14">
          <p:sp>
            <p:nvSpPr>
              <p:cNvPr id="2" name="Прямоугольник 1"/>
              <p:cNvSpPr/>
              <p:nvPr/>
            </p:nvSpPr>
            <p:spPr>
              <a:xfrm>
                <a:off x="475011" y="1169333"/>
                <a:ext cx="7042069" cy="7273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𝑑</m:t>
                      </m:r>
                      <m:sSub>
                        <m:sSubPr>
                          <m:ctrlPr>
                            <a:rPr lang="ru-RU" i="1">
                              <a:latin typeface="Cambria Math" panose="02040503050406030204" pitchFamily="18" charset="0"/>
                            </a:rPr>
                          </m:ctrlPr>
                        </m:sSubPr>
                        <m:e>
                          <m:r>
                            <a:rPr lang="ru-RU" i="1">
                              <a:latin typeface="Cambria Math"/>
                            </a:rPr>
                            <m:t>𝐿</m:t>
                          </m:r>
                        </m:e>
                        <m:sub>
                          <m:r>
                            <a:rPr lang="ru-RU" i="1">
                              <a:latin typeface="Cambria Math"/>
                            </a:rPr>
                            <m:t>т</m:t>
                          </m:r>
                        </m:sub>
                      </m:sSub>
                      <m:r>
                        <a:rPr lang="ru-RU" i="1">
                          <a:latin typeface="Cambria Math"/>
                        </a:rPr>
                        <m:t>=</m:t>
                      </m:r>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r>
                        <a:rPr lang="ru-RU" i="1">
                          <a:latin typeface="Cambria Math"/>
                        </a:rPr>
                        <m:t>+</m:t>
                      </m:r>
                      <m:r>
                        <a:rPr lang="ru-RU" i="1">
                          <a:latin typeface="Cambria Math"/>
                        </a:rPr>
                        <m:t>𝑑</m:t>
                      </m:r>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a:rPr>
                                    <m:t>с</m:t>
                                  </m:r>
                                </m:e>
                                <m:sup>
                                  <m:r>
                                    <a:rPr lang="ru-RU" i="1">
                                      <a:latin typeface="Cambria Math"/>
                                    </a:rPr>
                                    <m:t>2</m:t>
                                  </m:r>
                                </m:sup>
                              </m:sSup>
                            </m:num>
                            <m:den>
                              <m:r>
                                <a:rPr lang="ru-RU" i="1">
                                  <a:latin typeface="Cambria Math"/>
                                </a:rPr>
                                <m:t>2</m:t>
                              </m:r>
                            </m:den>
                          </m:f>
                        </m:e>
                      </m:d>
                      <m:r>
                        <a:rPr lang="ru-RU" i="1">
                          <a:latin typeface="Cambria Math"/>
                        </a:rPr>
                        <m:t>+</m:t>
                      </m:r>
                      <m:r>
                        <a:rPr lang="ru-RU" i="1">
                          <a:latin typeface="Cambria Math"/>
                        </a:rPr>
                        <m:t>𝑑</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r>
                        <a:rPr lang="ru-RU" i="1">
                          <a:latin typeface="Cambria Math"/>
                        </a:rPr>
                        <m:t>=</m:t>
                      </m:r>
                      <m:r>
                        <a:rPr lang="ru-RU" i="1">
                          <a:latin typeface="Cambria Math"/>
                        </a:rPr>
                        <m:t>𝜗</m:t>
                      </m:r>
                      <m:r>
                        <a:rPr lang="ru-RU" i="1">
                          <a:latin typeface="Cambria Math"/>
                        </a:rPr>
                        <m:t>∙</m:t>
                      </m:r>
                      <m:r>
                        <a:rPr lang="en-US" i="1">
                          <a:latin typeface="Cambria Math"/>
                        </a:rPr>
                        <m:t>𝑑𝑝</m:t>
                      </m:r>
                      <m:r>
                        <a:rPr lang="ru-RU" i="1">
                          <a:latin typeface="Cambria Math"/>
                        </a:rPr>
                        <m:t>+</m:t>
                      </m:r>
                      <m:r>
                        <a:rPr lang="ru-RU" i="1">
                          <a:latin typeface="Cambria Math"/>
                        </a:rPr>
                        <m:t>𝑑</m:t>
                      </m:r>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a:rPr>
                                    <m:t>с</m:t>
                                  </m:r>
                                </m:e>
                                <m:sup>
                                  <m:r>
                                    <a:rPr lang="ru-RU" i="1">
                                      <a:latin typeface="Cambria Math"/>
                                    </a:rPr>
                                    <m:t>2</m:t>
                                  </m:r>
                                </m:sup>
                              </m:sSup>
                            </m:num>
                            <m:den>
                              <m:r>
                                <a:rPr lang="ru-RU" i="1">
                                  <a:latin typeface="Cambria Math"/>
                                </a:rPr>
                                <m:t>2</m:t>
                              </m:r>
                            </m:den>
                          </m:f>
                        </m:e>
                      </m:d>
                      <m:r>
                        <a:rPr lang="ru-RU" i="1">
                          <a:latin typeface="Cambria Math"/>
                        </a:rPr>
                        <m:t>+</m:t>
                      </m:r>
                      <m:r>
                        <a:rPr lang="ru-RU" i="1">
                          <a:latin typeface="Cambria Math"/>
                        </a:rPr>
                        <m:t>𝑑</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475011" y="1169333"/>
                <a:ext cx="7042069" cy="727379"/>
              </a:xfrm>
              <a:prstGeom prst="rect">
                <a:avLst/>
              </a:prstGeom>
              <a:blipFill rotWithShape="1">
                <a:blip r:embed="rId3" cstate="print"/>
                <a:stretch>
                  <a:fillRect/>
                </a:stretch>
              </a:blipFill>
            </p:spPr>
            <p:txBody>
              <a:bodyPr/>
              <a:lstStyle/>
              <a:p>
                <a:r>
                  <a:rPr lang="ru-RU">
                    <a:noFill/>
                  </a:rPr>
                  <a:t> </a:t>
                </a:r>
              </a:p>
            </p:txBody>
          </p:sp>
        </mc:Fallback>
      </mc:AlternateContent>
      <p:sp>
        <p:nvSpPr>
          <p:cNvPr id="9" name="TextBox 8"/>
          <p:cNvSpPr txBox="1"/>
          <p:nvPr/>
        </p:nvSpPr>
        <p:spPr>
          <a:xfrm>
            <a:off x="400100" y="1896712"/>
            <a:ext cx="8411390" cy="880369"/>
          </a:xfrm>
          <a:prstGeom prst="rect">
            <a:avLst/>
          </a:prstGeom>
          <a:noFill/>
        </p:spPr>
        <p:txBody>
          <a:bodyPr wrap="square" rtlCol="0">
            <a:spAutoFit/>
          </a:bodyPr>
          <a:lstStyle/>
          <a:p>
            <a:pPr marL="285750" indent="-285750">
              <a:lnSpc>
                <a:spcPct val="150000"/>
              </a:lnSpc>
              <a:buFont typeface="Wingdings" pitchFamily="2" charset="2"/>
              <a:buChar char="ü"/>
            </a:pPr>
            <a:r>
              <a:rPr lang="ru-RU" dirty="0"/>
              <a:t>Подведенное тепло расходуется на совершение работы и изменение внутренней энергии</a:t>
            </a:r>
          </a:p>
        </p:txBody>
      </p:sp>
      <p:sp>
        <p:nvSpPr>
          <p:cNvPr id="10" name="Прямоугольник 9"/>
          <p:cNvSpPr/>
          <p:nvPr/>
        </p:nvSpPr>
        <p:spPr>
          <a:xfrm>
            <a:off x="6822089" y="1116046"/>
            <a:ext cx="2160000" cy="72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Потери – единственный источник тепла в турбомашине</a:t>
            </a:r>
            <a:endParaRPr lang="ru-RU" sz="1400" b="1" i="1" dirty="0">
              <a:solidFill>
                <a:sysClr val="windowText" lastClr="000000"/>
              </a:solidFill>
            </a:endParaRPr>
          </a:p>
        </p:txBody>
      </p:sp>
      <p:cxnSp>
        <p:nvCxnSpPr>
          <p:cNvPr id="4" name="Прямая со стрелкой 3"/>
          <p:cNvCxnSpPr>
            <a:stCxn id="10" idx="1"/>
          </p:cNvCxnSpPr>
          <p:nvPr/>
        </p:nvCxnSpPr>
        <p:spPr>
          <a:xfrm flipH="1">
            <a:off x="6436426" y="1476046"/>
            <a:ext cx="385663" cy="569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Прямоугольник 5"/>
              <p:cNvSpPr/>
              <p:nvPr/>
            </p:nvSpPr>
            <p:spPr>
              <a:xfrm>
                <a:off x="3015936" y="2777081"/>
                <a:ext cx="3179717" cy="390813"/>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rPr>
                        <m:t>𝑑</m:t>
                      </m:r>
                      <m:sSub>
                        <m:sSubPr>
                          <m:ctrlPr>
                            <a:rPr lang="ru-RU" i="1">
                              <a:latin typeface="Cambria Math" panose="02040503050406030204" pitchFamily="18" charset="0"/>
                            </a:rPr>
                          </m:ctrlPr>
                        </m:sSubPr>
                        <m:e>
                          <m:r>
                            <a:rPr lang="ru-RU" i="1">
                              <a:latin typeface="Cambria Math"/>
                            </a:rPr>
                            <m:t>𝑄</m:t>
                          </m:r>
                        </m:e>
                        <m:sub>
                          <m:r>
                            <a:rPr lang="ru-RU">
                              <a:latin typeface="Cambria Math"/>
                            </a:rPr>
                            <m:t>вн</m:t>
                          </m:r>
                        </m:sub>
                      </m:sSub>
                      <m:r>
                        <a:rPr lang="ru-RU">
                          <a:latin typeface="Cambria Math"/>
                        </a:rPr>
                        <m:t>+</m:t>
                      </m:r>
                      <m:r>
                        <a:rPr lang="ru-RU" i="1">
                          <a:latin typeface="Cambria Math"/>
                        </a:rPr>
                        <m:t>𝑑</m:t>
                      </m:r>
                      <m:sSub>
                        <m:sSubPr>
                          <m:ctrlPr>
                            <a:rPr lang="ru-RU" i="1">
                              <a:latin typeface="Cambria Math" panose="02040503050406030204" pitchFamily="18" charset="0"/>
                            </a:rPr>
                          </m:ctrlPr>
                        </m:sSubPr>
                        <m:e>
                          <m:r>
                            <a:rPr lang="ru-RU" i="1">
                              <a:latin typeface="Cambria Math"/>
                            </a:rPr>
                            <m:t>𝑄</m:t>
                          </m:r>
                        </m:e>
                        <m:sub>
                          <m:r>
                            <a:rPr lang="ru-RU" i="1">
                              <a:latin typeface="Cambria Math"/>
                            </a:rPr>
                            <m:t>𝑟</m:t>
                          </m:r>
                        </m:sub>
                      </m:sSub>
                      <m:r>
                        <a:rPr lang="ru-RU">
                          <a:latin typeface="Cambria Math"/>
                        </a:rPr>
                        <m:t>=</m:t>
                      </m:r>
                      <m:r>
                        <a:rPr lang="ru-RU" i="1">
                          <a:latin typeface="Cambria Math"/>
                        </a:rPr>
                        <m:t>𝑝</m:t>
                      </m:r>
                      <m:r>
                        <a:rPr lang="ru-RU">
                          <a:latin typeface="Cambria Math"/>
                        </a:rPr>
                        <m:t>∙</m:t>
                      </m:r>
                      <m:r>
                        <a:rPr lang="ru-RU" i="1">
                          <a:latin typeface="Cambria Math"/>
                        </a:rPr>
                        <m:t>𝑑</m:t>
                      </m:r>
                      <m:r>
                        <a:rPr lang="ru-RU" i="1">
                          <a:latin typeface="Cambria Math"/>
                        </a:rPr>
                        <m:t>𝜗</m:t>
                      </m:r>
                      <m:r>
                        <a:rPr lang="ru-RU">
                          <a:latin typeface="Cambria Math"/>
                        </a:rPr>
                        <m:t>+</m:t>
                      </m:r>
                      <m:r>
                        <a:rPr lang="ru-RU" i="1">
                          <a:latin typeface="Cambria Math"/>
                        </a:rPr>
                        <m:t>𝑑</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𝑐</m:t>
                              </m:r>
                            </m:e>
                            <m:sub>
                              <m:r>
                                <a:rPr lang="ru-RU" i="1">
                                  <a:latin typeface="Cambria Math"/>
                                </a:rPr>
                                <m:t>𝑣</m:t>
                              </m:r>
                            </m:sub>
                          </m:sSub>
                          <m:r>
                            <a:rPr lang="ru-RU" i="1">
                              <a:latin typeface="Cambria Math"/>
                            </a:rPr>
                            <m:t>𝑇</m:t>
                          </m:r>
                        </m:e>
                      </m:d>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3015936" y="2777081"/>
                <a:ext cx="3179717" cy="390813"/>
              </a:xfrm>
              <a:prstGeom prst="rect">
                <a:avLst/>
              </a:prstGeom>
              <a:blipFill rotWithShape="1">
                <a:blip r:embed="rId4" cstate="print"/>
                <a:stretch>
                  <a:fillRect b="-3030"/>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2555329" y="3167894"/>
                <a:ext cx="4100931" cy="7273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𝑑</m:t>
                      </m:r>
                      <m:sSub>
                        <m:sSubPr>
                          <m:ctrlPr>
                            <a:rPr lang="ru-RU" i="1">
                              <a:latin typeface="Cambria Math" panose="02040503050406030204" pitchFamily="18" charset="0"/>
                            </a:rPr>
                          </m:ctrlPr>
                        </m:sSubPr>
                        <m:e>
                          <m:r>
                            <a:rPr lang="ru-RU" i="1">
                              <a:latin typeface="Cambria Math"/>
                            </a:rPr>
                            <m:t>𝐿</m:t>
                          </m:r>
                        </m:e>
                        <m:sub>
                          <m:r>
                            <a:rPr lang="ru-RU">
                              <a:latin typeface="Cambria Math"/>
                            </a:rPr>
                            <m:t>т</m:t>
                          </m:r>
                        </m:sub>
                      </m:sSub>
                      <m:r>
                        <a:rPr lang="ru-RU">
                          <a:latin typeface="Cambria Math"/>
                        </a:rPr>
                        <m:t>+</m:t>
                      </m:r>
                      <m:r>
                        <a:rPr lang="ru-RU" i="1">
                          <a:latin typeface="Cambria Math"/>
                        </a:rPr>
                        <m:t>𝑑</m:t>
                      </m:r>
                      <m:sSub>
                        <m:sSubPr>
                          <m:ctrlPr>
                            <a:rPr lang="ru-RU" i="1">
                              <a:latin typeface="Cambria Math" panose="02040503050406030204" pitchFamily="18" charset="0"/>
                            </a:rPr>
                          </m:ctrlPr>
                        </m:sSubPr>
                        <m:e>
                          <m:r>
                            <a:rPr lang="ru-RU" i="1">
                              <a:latin typeface="Cambria Math"/>
                            </a:rPr>
                            <m:t>𝑄</m:t>
                          </m:r>
                        </m:e>
                        <m:sub>
                          <m:r>
                            <a:rPr lang="ru-RU" i="1">
                              <a:latin typeface="Cambria Math"/>
                            </a:rPr>
                            <m:t>вн</m:t>
                          </m:r>
                        </m:sub>
                      </m:sSub>
                      <m:r>
                        <a:rPr lang="ru-RU">
                          <a:latin typeface="Cambria Math"/>
                        </a:rPr>
                        <m:t>=</m:t>
                      </m:r>
                      <m:r>
                        <a:rPr lang="ru-RU" i="1">
                          <a:latin typeface="Cambria Math"/>
                        </a:rPr>
                        <m:t>𝑑</m:t>
                      </m:r>
                      <m:d>
                        <m:dPr>
                          <m:ctrlPr>
                            <a:rPr lang="ru-RU" i="1">
                              <a:latin typeface="Cambria Math" panose="02040503050406030204" pitchFamily="18" charset="0"/>
                            </a:rPr>
                          </m:ctrlPr>
                        </m:dPr>
                        <m:e>
                          <m:r>
                            <a:rPr lang="ru-RU" i="1">
                              <a:latin typeface="Cambria Math"/>
                            </a:rPr>
                            <m:t>𝑝</m:t>
                          </m:r>
                          <m:r>
                            <a:rPr lang="ru-RU" i="1">
                              <a:latin typeface="Cambria Math"/>
                            </a:rPr>
                            <m:t>𝜗</m:t>
                          </m:r>
                        </m:e>
                      </m:d>
                      <m:r>
                        <a:rPr lang="ru-RU">
                          <a:latin typeface="Cambria Math"/>
                        </a:rPr>
                        <m:t>+</m:t>
                      </m:r>
                      <m:r>
                        <a:rPr lang="ru-RU" i="1">
                          <a:latin typeface="Cambria Math"/>
                        </a:rPr>
                        <m:t>𝑑</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𝑐</m:t>
                              </m:r>
                            </m:e>
                            <m:sub>
                              <m:r>
                                <a:rPr lang="ru-RU" i="1">
                                  <a:latin typeface="Cambria Math"/>
                                </a:rPr>
                                <m:t>𝑣</m:t>
                              </m:r>
                            </m:sub>
                          </m:sSub>
                          <m:r>
                            <a:rPr lang="ru-RU" i="1">
                              <a:latin typeface="Cambria Math"/>
                            </a:rPr>
                            <m:t>𝑇</m:t>
                          </m:r>
                        </m:e>
                      </m:d>
                      <m:r>
                        <a:rPr lang="ru-RU">
                          <a:latin typeface="Cambria Math"/>
                        </a:rPr>
                        <m:t>+</m:t>
                      </m:r>
                      <m:r>
                        <a:rPr lang="ru-RU" i="1">
                          <a:latin typeface="Cambria Math"/>
                        </a:rPr>
                        <m:t>𝑑</m:t>
                      </m:r>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a:latin typeface="Cambria Math"/>
                                    </a:rPr>
                                    <m:t>с</m:t>
                                  </m:r>
                                </m:e>
                                <m:sup>
                                  <m:r>
                                    <a:rPr lang="ru-RU">
                                      <a:latin typeface="Cambria Math"/>
                                    </a:rPr>
                                    <m:t>2</m:t>
                                  </m:r>
                                </m:sup>
                              </m:sSup>
                            </m:num>
                            <m:den>
                              <m:r>
                                <a:rPr lang="ru-RU">
                                  <a:latin typeface="Cambria Math"/>
                                </a:rPr>
                                <m:t>2</m:t>
                              </m:r>
                            </m:den>
                          </m:f>
                        </m:e>
                      </m:d>
                    </m:oMath>
                  </m:oMathPara>
                </a14:m>
                <a:endParaRPr lang="ru-RU"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2555329" y="3167894"/>
                <a:ext cx="4100931" cy="727379"/>
              </a:xfrm>
              <a:prstGeom prst="rect">
                <a:avLst/>
              </a:prstGeom>
              <a:blipFill rotWithShape="1">
                <a:blip r:embed="rId5" cstate="print"/>
                <a:stretch>
                  <a:fillRect/>
                </a:stretch>
              </a:blipFill>
            </p:spPr>
            <p:txBody>
              <a:bodyPr/>
              <a:lstStyle/>
              <a:p>
                <a:r>
                  <a:rPr lang="ru-RU">
                    <a:noFill/>
                  </a:rPr>
                  <a:t> </a:t>
                </a:r>
              </a:p>
            </p:txBody>
          </p:sp>
        </mc:Fallback>
      </mc:AlternateContent>
      <p:sp>
        <p:nvSpPr>
          <p:cNvPr id="12" name="Овал 11"/>
          <p:cNvSpPr/>
          <p:nvPr/>
        </p:nvSpPr>
        <p:spPr>
          <a:xfrm>
            <a:off x="3996045" y="3209823"/>
            <a:ext cx="1656610" cy="582868"/>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3" name="Прямоугольник 12"/>
              <p:cNvSpPr/>
              <p:nvPr/>
            </p:nvSpPr>
            <p:spPr>
              <a:xfrm>
                <a:off x="6784636" y="2777081"/>
                <a:ext cx="2278188"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𝑑</m:t>
                      </m:r>
                      <m:d>
                        <m:dPr>
                          <m:ctrlPr>
                            <a:rPr lang="ru-RU" i="1">
                              <a:latin typeface="Cambria Math" panose="02040503050406030204" pitchFamily="18" charset="0"/>
                            </a:rPr>
                          </m:ctrlPr>
                        </m:dPr>
                        <m:e>
                          <m:r>
                            <a:rPr lang="ru-RU" i="1">
                              <a:latin typeface="Cambria Math"/>
                            </a:rPr>
                            <m:t>𝑝</m:t>
                          </m:r>
                          <m:r>
                            <a:rPr lang="ru-RU" i="1">
                              <a:latin typeface="Cambria Math"/>
                            </a:rPr>
                            <m:t>𝜗</m:t>
                          </m:r>
                        </m:e>
                      </m:d>
                      <m:r>
                        <a:rPr lang="ru-RU" i="1">
                          <a:latin typeface="Cambria Math"/>
                        </a:rPr>
                        <m:t>+</m:t>
                      </m:r>
                      <m:r>
                        <a:rPr lang="ru-RU" i="1">
                          <a:latin typeface="Cambria Math"/>
                        </a:rPr>
                        <m:t>𝑑</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𝑐</m:t>
                              </m:r>
                            </m:e>
                            <m:sub>
                              <m:r>
                                <a:rPr lang="ru-RU" i="1">
                                  <a:latin typeface="Cambria Math"/>
                                </a:rPr>
                                <m:t>𝑣</m:t>
                              </m:r>
                            </m:sub>
                          </m:sSub>
                          <m:r>
                            <a:rPr lang="ru-RU" i="1">
                              <a:latin typeface="Cambria Math"/>
                            </a:rPr>
                            <m:t>𝑇</m:t>
                          </m:r>
                        </m:e>
                      </m:d>
                      <m:r>
                        <a:rPr lang="ru-RU" i="1">
                          <a:latin typeface="Cambria Math"/>
                        </a:rPr>
                        <m:t>=</m:t>
                      </m:r>
                      <m:r>
                        <a:rPr lang="ru-RU" i="1">
                          <a:latin typeface="Cambria Math"/>
                        </a:rPr>
                        <m:t>𝑑𝑖</m:t>
                      </m:r>
                    </m:oMath>
                  </m:oMathPara>
                </a14:m>
                <a:endParaRPr lang="ru-RU" i="1" dirty="0"/>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6784636" y="2777081"/>
                <a:ext cx="2278188" cy="369332"/>
              </a:xfrm>
              <a:prstGeom prst="rect">
                <a:avLst/>
              </a:prstGeom>
              <a:blipFill rotWithShape="1">
                <a:blip r:embed="rId6" cstate="print"/>
                <a:stretch>
                  <a:fillRect b="-11290"/>
                </a:stretch>
              </a:blipFill>
              <a:ln>
                <a:solidFill>
                  <a:schemeClr val="tx1"/>
                </a:solidFill>
              </a:ln>
            </p:spPr>
            <p:txBody>
              <a:bodyPr/>
              <a:lstStyle/>
              <a:p>
                <a:r>
                  <a:rPr lang="ru-RU">
                    <a:noFill/>
                  </a:rPr>
                  <a:t> </a:t>
                </a:r>
              </a:p>
            </p:txBody>
          </p:sp>
        </mc:Fallback>
      </mc:AlternateContent>
      <p:cxnSp>
        <p:nvCxnSpPr>
          <p:cNvPr id="15" name="Прямая со стрелкой 14"/>
          <p:cNvCxnSpPr>
            <a:stCxn id="13" idx="1"/>
            <a:endCxn id="12" idx="7"/>
          </p:cNvCxnSpPr>
          <p:nvPr/>
        </p:nvCxnSpPr>
        <p:spPr>
          <a:xfrm flipH="1">
            <a:off x="5410050" y="2961747"/>
            <a:ext cx="1374586" cy="3334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7322572" y="2407749"/>
            <a:ext cx="1159036" cy="369332"/>
          </a:xfrm>
          <a:prstGeom prst="rect">
            <a:avLst/>
          </a:prstGeom>
        </p:spPr>
        <p:txBody>
          <a:bodyPr wrap="none">
            <a:spAutoFit/>
          </a:bodyPr>
          <a:lstStyle/>
          <a:p>
            <a:pPr algn="ctr"/>
            <a:r>
              <a:rPr lang="ru-RU" cap="small" dirty="0"/>
              <a:t>Энтальпия</a:t>
            </a:r>
          </a:p>
        </p:txBody>
      </p:sp>
      <mc:AlternateContent xmlns:mc="http://schemas.openxmlformats.org/markup-compatibility/2006" xmlns:a14="http://schemas.microsoft.com/office/drawing/2010/main">
        <mc:Choice Requires="a14">
          <p:sp>
            <p:nvSpPr>
              <p:cNvPr id="17" name="Прямоугольник 16"/>
              <p:cNvSpPr/>
              <p:nvPr/>
            </p:nvSpPr>
            <p:spPr>
              <a:xfrm>
                <a:off x="2403360" y="3792690"/>
                <a:ext cx="4248214" cy="7273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𝑑</m:t>
                      </m:r>
                      <m:sSub>
                        <m:sSubPr>
                          <m:ctrlPr>
                            <a:rPr lang="ru-RU" i="1">
                              <a:latin typeface="Cambria Math" panose="02040503050406030204" pitchFamily="18" charset="0"/>
                            </a:rPr>
                          </m:ctrlPr>
                        </m:sSubPr>
                        <m:e>
                          <m:r>
                            <a:rPr lang="ru-RU" i="1">
                              <a:latin typeface="Cambria Math"/>
                            </a:rPr>
                            <m:t>𝑄</m:t>
                          </m:r>
                        </m:e>
                        <m:sub>
                          <m:r>
                            <a:rPr lang="ru-RU">
                              <a:latin typeface="Cambria Math"/>
                            </a:rPr>
                            <m:t>вн</m:t>
                          </m:r>
                        </m:sub>
                      </m:sSub>
                      <m:r>
                        <a:rPr lang="ru-RU">
                          <a:latin typeface="Cambria Math"/>
                        </a:rPr>
                        <m:t>+</m:t>
                      </m:r>
                      <m:r>
                        <a:rPr lang="ru-RU" i="1">
                          <a:latin typeface="Cambria Math"/>
                        </a:rPr>
                        <m:t>𝑑</m:t>
                      </m:r>
                      <m:sSub>
                        <m:sSubPr>
                          <m:ctrlPr>
                            <a:rPr lang="ru-RU" i="1">
                              <a:latin typeface="Cambria Math" panose="02040503050406030204" pitchFamily="18" charset="0"/>
                            </a:rPr>
                          </m:ctrlPr>
                        </m:sSubPr>
                        <m:e>
                          <m:r>
                            <a:rPr lang="ru-RU" i="1">
                              <a:latin typeface="Cambria Math"/>
                            </a:rPr>
                            <m:t>𝐿</m:t>
                          </m:r>
                        </m:e>
                        <m:sub>
                          <m:r>
                            <a:rPr lang="ru-RU">
                              <a:latin typeface="Cambria Math"/>
                            </a:rPr>
                            <m:t>т</m:t>
                          </m:r>
                        </m:sub>
                      </m:sSub>
                      <m:r>
                        <a:rPr lang="ru-RU">
                          <a:latin typeface="Cambria Math"/>
                        </a:rPr>
                        <m:t>=</m:t>
                      </m:r>
                      <m:r>
                        <a:rPr lang="ru-RU" i="1">
                          <a:latin typeface="Cambria Math"/>
                        </a:rPr>
                        <m:t>𝑑𝑖</m:t>
                      </m:r>
                      <m:r>
                        <a:rPr lang="ru-RU">
                          <a:latin typeface="Cambria Math"/>
                        </a:rPr>
                        <m:t>+</m:t>
                      </m:r>
                      <m:r>
                        <a:rPr lang="ru-RU" i="1">
                          <a:latin typeface="Cambria Math"/>
                        </a:rPr>
                        <m:t>𝑑</m:t>
                      </m:r>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a:latin typeface="Cambria Math"/>
                                    </a:rPr>
                                    <m:t>с</m:t>
                                  </m:r>
                                </m:e>
                                <m:sup>
                                  <m:r>
                                    <a:rPr lang="ru-RU">
                                      <a:latin typeface="Cambria Math"/>
                                    </a:rPr>
                                    <m:t>2</m:t>
                                  </m:r>
                                </m:sup>
                              </m:sSup>
                            </m:num>
                            <m:den>
                              <m:r>
                                <a:rPr lang="ru-RU">
                                  <a:latin typeface="Cambria Math"/>
                                </a:rPr>
                                <m:t>2</m:t>
                              </m:r>
                            </m:den>
                          </m:f>
                        </m:e>
                      </m:d>
                      <m:r>
                        <a:rPr lang="ru-RU">
                          <a:latin typeface="Cambria Math"/>
                        </a:rPr>
                        <m:t>=</m:t>
                      </m:r>
                      <m:r>
                        <a:rPr lang="ru-RU" i="1">
                          <a:latin typeface="Cambria Math"/>
                        </a:rPr>
                        <m:t>𝑑</m:t>
                      </m:r>
                      <m:sSup>
                        <m:sSupPr>
                          <m:ctrlPr>
                            <a:rPr lang="ru-RU" i="1">
                              <a:latin typeface="Cambria Math" panose="02040503050406030204" pitchFamily="18" charset="0"/>
                            </a:rPr>
                          </m:ctrlPr>
                        </m:sSupPr>
                        <m:e>
                          <m:r>
                            <a:rPr lang="ru-RU" i="1">
                              <a:latin typeface="Cambria Math"/>
                            </a:rPr>
                            <m:t>𝑖</m:t>
                          </m:r>
                        </m:e>
                        <m:sup>
                          <m:r>
                            <a:rPr lang="ru-RU" i="1">
                              <a:latin typeface="Cambria Math"/>
                            </a:rPr>
                            <m:t>∗</m:t>
                          </m:r>
                        </m:sup>
                      </m:sSup>
                      <m:r>
                        <a:rPr lang="ru-RU">
                          <a:latin typeface="Cambria Math"/>
                        </a:rPr>
                        <m:t>=</m:t>
                      </m:r>
                      <m:sSub>
                        <m:sSubPr>
                          <m:ctrlPr>
                            <a:rPr lang="ru-RU" i="1">
                              <a:latin typeface="Cambria Math" panose="02040503050406030204" pitchFamily="18" charset="0"/>
                            </a:rPr>
                          </m:ctrlPr>
                        </m:sSubPr>
                        <m:e>
                          <m:r>
                            <a:rPr lang="ru-RU" i="1">
                              <a:latin typeface="Cambria Math"/>
                            </a:rPr>
                            <m:t>𝑐</m:t>
                          </m:r>
                        </m:e>
                        <m:sub>
                          <m:r>
                            <a:rPr lang="ru-RU" i="1">
                              <a:latin typeface="Cambria Math"/>
                            </a:rPr>
                            <m:t>𝑝</m:t>
                          </m:r>
                        </m:sub>
                      </m:sSub>
                      <m:r>
                        <a:rPr lang="en-US" i="1">
                          <a:latin typeface="Cambria Math"/>
                        </a:rPr>
                        <m:t>𝑑</m:t>
                      </m:r>
                      <m:sSup>
                        <m:sSupPr>
                          <m:ctrlPr>
                            <a:rPr lang="ru-RU" i="1">
                              <a:latin typeface="Cambria Math" panose="02040503050406030204" pitchFamily="18" charset="0"/>
                            </a:rPr>
                          </m:ctrlPr>
                        </m:sSupPr>
                        <m:e>
                          <m:r>
                            <a:rPr lang="en-US" i="1">
                              <a:latin typeface="Cambria Math"/>
                            </a:rPr>
                            <m:t>𝑇</m:t>
                          </m:r>
                        </m:e>
                        <m:sup>
                          <m:r>
                            <a:rPr lang="en-US" i="1">
                              <a:latin typeface="Cambria Math"/>
                            </a:rPr>
                            <m:t>∗</m:t>
                          </m:r>
                        </m:sup>
                      </m:sSup>
                    </m:oMath>
                  </m:oMathPara>
                </a14:m>
                <a:endParaRPr lang="ru-RU"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2403360" y="3792690"/>
                <a:ext cx="4248214" cy="727379"/>
              </a:xfrm>
              <a:prstGeom prst="rect">
                <a:avLst/>
              </a:prstGeom>
              <a:blipFill rotWithShape="1">
                <a:blip r:embed="rId7"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Прямоугольник 17"/>
              <p:cNvSpPr/>
              <p:nvPr/>
            </p:nvSpPr>
            <p:spPr>
              <a:xfrm>
                <a:off x="409055" y="4407655"/>
                <a:ext cx="8325889" cy="661271"/>
              </a:xfrm>
              <a:prstGeom prst="rect">
                <a:avLst/>
              </a:prstGeom>
              <a:ln>
                <a:solidFill>
                  <a:schemeClr val="tx1"/>
                </a:solidFill>
              </a:ln>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i="1" smtClean="0">
                              <a:latin typeface="Cambria Math" panose="02040503050406030204" pitchFamily="18" charset="0"/>
                            </a:rPr>
                          </m:ctrlPr>
                        </m:sSubPr>
                        <m:e>
                          <m:r>
                            <a:rPr lang="ru-RU" b="0" i="1" smtClean="0">
                              <a:latin typeface="Cambria Math" panose="02040503050406030204" pitchFamily="18" charset="0"/>
                            </a:rPr>
                            <m:t>            </m:t>
                          </m:r>
                          <m:r>
                            <a:rPr lang="ru-RU" i="1">
                              <a:latin typeface="Cambria Math"/>
                            </a:rPr>
                            <m:t>𝑄</m:t>
                          </m:r>
                        </m:e>
                        <m:sub>
                          <m:r>
                            <a:rPr lang="ru-RU" i="1">
                              <a:latin typeface="Cambria Math"/>
                            </a:rPr>
                            <m:t>вн</m:t>
                          </m:r>
                        </m:sub>
                      </m:sSub>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ru-RU">
                              <a:latin typeface="Cambria Math"/>
                            </a:rPr>
                            <m:t>т</m:t>
                          </m:r>
                        </m:sub>
                      </m:sSub>
                      <m:r>
                        <a:rPr lang="ru-RU">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en-US" i="1">
                                  <a:latin typeface="Cambria Math"/>
                                </a:rPr>
                                <m:t>𝑖</m:t>
                              </m:r>
                            </m:e>
                            <m:sub>
                              <m:r>
                                <a:rPr lang="en-US" i="1">
                                  <a:latin typeface="Cambria Math"/>
                                </a:rPr>
                                <m:t>2</m:t>
                              </m:r>
                            </m:sub>
                          </m:sSub>
                          <m:r>
                            <a:rPr lang="en-US" i="1">
                              <a:latin typeface="Cambria Math"/>
                            </a:rPr>
                            <m:t>−</m:t>
                          </m:r>
                          <m:sSub>
                            <m:sSubPr>
                              <m:ctrlPr>
                                <a:rPr lang="ru-RU" i="1">
                                  <a:latin typeface="Cambria Math" panose="02040503050406030204" pitchFamily="18" charset="0"/>
                                </a:rPr>
                              </m:ctrlPr>
                            </m:sSubPr>
                            <m:e>
                              <m:r>
                                <a:rPr lang="en-US" i="1">
                                  <a:latin typeface="Cambria Math"/>
                                </a:rPr>
                                <m:t>𝑖</m:t>
                              </m:r>
                            </m:e>
                            <m:sub>
                              <m:r>
                                <a:rPr lang="en-US" i="1">
                                  <a:latin typeface="Cambria Math"/>
                                </a:rPr>
                                <m:t>1</m:t>
                              </m:r>
                            </m:sub>
                          </m:sSub>
                        </m:e>
                      </m:d>
                      <m:r>
                        <a:rPr lang="en-US"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с</m:t>
                              </m:r>
                            </m:e>
                            <m:sub>
                              <m:r>
                                <a:rPr lang="en-US" i="1">
                                  <a:latin typeface="Cambria Math"/>
                                </a:rPr>
                                <m:t>2</m:t>
                              </m:r>
                            </m:sub>
                            <m:sup>
                              <m:r>
                                <a:rPr lang="en-US" i="1">
                                  <a:latin typeface="Cambria Math"/>
                                </a:rPr>
                                <m:t>2</m:t>
                              </m:r>
                            </m:sup>
                          </m:sSubSup>
                          <m:r>
                            <a:rPr lang="en-US" i="1">
                              <a:latin typeface="Cambria Math"/>
                            </a:rPr>
                            <m:t>−</m:t>
                          </m:r>
                          <m:sSubSup>
                            <m:sSubSupPr>
                              <m:ctrlPr>
                                <a:rPr lang="ru-RU" i="1">
                                  <a:latin typeface="Cambria Math" panose="02040503050406030204" pitchFamily="18" charset="0"/>
                                </a:rPr>
                              </m:ctrlPr>
                            </m:sSubSupPr>
                            <m:e>
                              <m:r>
                                <a:rPr lang="en-US" i="1">
                                  <a:latin typeface="Cambria Math"/>
                                </a:rPr>
                                <m:t>с</m:t>
                              </m:r>
                            </m:e>
                            <m:sub>
                              <m:r>
                                <a:rPr lang="en-US" i="1">
                                  <a:latin typeface="Cambria Math"/>
                                </a:rPr>
                                <m:t>1</m:t>
                              </m:r>
                            </m:sub>
                            <m:sup>
                              <m:r>
                                <a:rPr lang="en-US" i="1">
                                  <a:latin typeface="Cambria Math"/>
                                </a:rPr>
                                <m:t>2</m:t>
                              </m:r>
                            </m:sup>
                          </m:sSubSup>
                        </m:num>
                        <m:den>
                          <m:r>
                            <a:rPr lang="en-US" i="1">
                              <a:latin typeface="Cambria Math"/>
                            </a:rPr>
                            <m:t>2</m:t>
                          </m:r>
                        </m:den>
                      </m:f>
                      <m:r>
                        <a:rPr lang="en-US" i="1">
                          <a:latin typeface="Cambria Math"/>
                        </a:rPr>
                        <m:t>=</m:t>
                      </m:r>
                      <m:sSubSup>
                        <m:sSubSupPr>
                          <m:ctrlPr>
                            <a:rPr lang="ru-RU" i="1">
                              <a:latin typeface="Cambria Math" panose="02040503050406030204" pitchFamily="18" charset="0"/>
                            </a:rPr>
                          </m:ctrlPr>
                        </m:sSubSupPr>
                        <m:e>
                          <m:r>
                            <a:rPr lang="en-US" i="1">
                              <a:latin typeface="Cambria Math"/>
                            </a:rPr>
                            <m:t>𝑖</m:t>
                          </m:r>
                        </m:e>
                        <m:sub>
                          <m:r>
                            <a:rPr lang="en-US" i="1">
                              <a:latin typeface="Cambria Math"/>
                            </a:rPr>
                            <m:t>2</m:t>
                          </m:r>
                        </m:sub>
                        <m:sup>
                          <m:r>
                            <a:rPr lang="en-US" i="1">
                              <a:latin typeface="Cambria Math"/>
                            </a:rPr>
                            <m:t>∗</m:t>
                          </m:r>
                        </m:sup>
                      </m:sSubSup>
                      <m:r>
                        <a:rPr lang="en-US" i="1">
                          <a:latin typeface="Cambria Math"/>
                        </a:rPr>
                        <m:t>−</m:t>
                      </m:r>
                      <m:sSubSup>
                        <m:sSubSupPr>
                          <m:ctrlPr>
                            <a:rPr lang="ru-RU" i="1">
                              <a:latin typeface="Cambria Math" panose="02040503050406030204" pitchFamily="18" charset="0"/>
                            </a:rPr>
                          </m:ctrlPr>
                        </m:sSubSupPr>
                        <m:e>
                          <m:r>
                            <a:rPr lang="en-US" i="1">
                              <a:latin typeface="Cambria Math"/>
                            </a:rPr>
                            <m:t>𝑖</m:t>
                          </m:r>
                        </m:e>
                        <m:sub>
                          <m:r>
                            <a:rPr lang="en-US" i="1">
                              <a:latin typeface="Cambria Math"/>
                            </a:rPr>
                            <m:t>1</m:t>
                          </m:r>
                        </m:sub>
                        <m:sup>
                          <m:r>
                            <a:rPr lang="en-US" i="1">
                              <a:latin typeface="Cambria Math"/>
                            </a:rPr>
                            <m:t>∗</m:t>
                          </m:r>
                        </m:sup>
                      </m:sSubSup>
                      <m:r>
                        <a:rPr lang="en-US" i="1">
                          <a:latin typeface="Cambria Math"/>
                        </a:rPr>
                        <m:t>=</m:t>
                      </m:r>
                      <m:sSub>
                        <m:sSubPr>
                          <m:ctrlPr>
                            <a:rPr lang="ru-RU" i="1">
                              <a:latin typeface="Cambria Math" panose="02040503050406030204" pitchFamily="18" charset="0"/>
                            </a:rPr>
                          </m:ctrlPr>
                        </m:sSubPr>
                        <m:e>
                          <m:r>
                            <a:rPr lang="en-US" i="1">
                              <a:latin typeface="Cambria Math"/>
                            </a:rPr>
                            <m:t>𝑐</m:t>
                          </m:r>
                        </m:e>
                        <m:sub>
                          <m:r>
                            <a:rPr lang="en-US" i="1">
                              <a:latin typeface="Cambria Math"/>
                            </a:rPr>
                            <m:t>𝑝</m:t>
                          </m:r>
                        </m:sub>
                      </m:sSub>
                      <m:sSubSup>
                        <m:sSubSupPr>
                          <m:ctrlPr>
                            <a:rPr lang="ru-RU" i="1">
                              <a:latin typeface="Cambria Math" panose="02040503050406030204" pitchFamily="18" charset="0"/>
                            </a:rPr>
                          </m:ctrlPr>
                        </m:sSubSupPr>
                        <m:e>
                          <m:r>
                            <a:rPr lang="en-US" i="1">
                              <a:latin typeface="Cambria Math"/>
                            </a:rPr>
                            <m:t>𝑇</m:t>
                          </m:r>
                        </m:e>
                        <m:sub>
                          <m:r>
                            <a:rPr lang="en-US" i="1">
                              <a:latin typeface="Cambria Math"/>
                            </a:rPr>
                            <m:t>2</m:t>
                          </m:r>
                        </m:sub>
                        <m:sup>
                          <m:r>
                            <a:rPr lang="en-US" i="1">
                              <a:latin typeface="Cambria Math"/>
                            </a:rPr>
                            <m:t>∗</m:t>
                          </m:r>
                        </m:sup>
                      </m:sSubSup>
                      <m:r>
                        <a:rPr lang="en-US" i="1">
                          <a:latin typeface="Cambria Math"/>
                        </a:rPr>
                        <m:t>−</m:t>
                      </m:r>
                      <m:sSub>
                        <m:sSubPr>
                          <m:ctrlPr>
                            <a:rPr lang="ru-RU" i="1">
                              <a:latin typeface="Cambria Math" panose="02040503050406030204" pitchFamily="18" charset="0"/>
                            </a:rPr>
                          </m:ctrlPr>
                        </m:sSubPr>
                        <m:e>
                          <m:r>
                            <a:rPr lang="en-US" i="1">
                              <a:latin typeface="Cambria Math"/>
                            </a:rPr>
                            <m:t>𝑐</m:t>
                          </m:r>
                        </m:e>
                        <m:sub>
                          <m:r>
                            <a:rPr lang="en-US" i="1">
                              <a:latin typeface="Cambria Math"/>
                            </a:rPr>
                            <m:t>𝑝</m:t>
                          </m:r>
                        </m:sub>
                      </m:sSub>
                      <m:sSubSup>
                        <m:sSubSupPr>
                          <m:ctrlPr>
                            <a:rPr lang="ru-RU" i="1">
                              <a:latin typeface="Cambria Math" panose="02040503050406030204" pitchFamily="18" charset="0"/>
                            </a:rPr>
                          </m:ctrlPr>
                        </m:sSubSupPr>
                        <m:e>
                          <m:r>
                            <a:rPr lang="en-US" i="1">
                              <a:latin typeface="Cambria Math"/>
                            </a:rPr>
                            <m:t>𝑇</m:t>
                          </m:r>
                        </m:e>
                        <m:sub>
                          <m:r>
                            <a:rPr lang="en-US" i="1">
                              <a:latin typeface="Cambria Math"/>
                            </a:rPr>
                            <m:t>1</m:t>
                          </m:r>
                        </m:sub>
                        <m:sup>
                          <m:r>
                            <a:rPr lang="en-US" i="1">
                              <a:latin typeface="Cambria Math"/>
                            </a:rPr>
                            <m:t>∗</m:t>
                          </m:r>
                        </m:sup>
                      </m:sSubSup>
                    </m:oMath>
                  </m:oMathPara>
                </a14:m>
                <a:endParaRPr lang="ru-RU" dirty="0"/>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409055" y="4407655"/>
                <a:ext cx="8325889" cy="661271"/>
              </a:xfrm>
              <a:prstGeom prst="rect">
                <a:avLst/>
              </a:prstGeom>
              <a:blipFill>
                <a:blip r:embed="rId8"/>
                <a:stretch>
                  <a:fillRect/>
                </a:stretch>
              </a:blipFill>
              <a:ln>
                <a:solidFill>
                  <a:schemeClr val="tx1"/>
                </a:solidFill>
              </a:ln>
            </p:spPr>
            <p:txBody>
              <a:bodyPr/>
              <a:lstStyle/>
              <a:p>
                <a:r>
                  <a:rPr lang="ru-RU">
                    <a:noFill/>
                  </a:rPr>
                  <a:t> </a:t>
                </a:r>
              </a:p>
            </p:txBody>
          </p:sp>
        </mc:Fallback>
      </mc:AlternateContent>
      <p:sp>
        <p:nvSpPr>
          <p:cNvPr id="19" name="TextBox 18"/>
          <p:cNvSpPr txBox="1"/>
          <p:nvPr/>
        </p:nvSpPr>
        <p:spPr>
          <a:xfrm>
            <a:off x="276297" y="5093631"/>
            <a:ext cx="4301639" cy="369332"/>
          </a:xfrm>
          <a:prstGeom prst="rect">
            <a:avLst/>
          </a:prstGeom>
          <a:noFill/>
        </p:spPr>
        <p:txBody>
          <a:bodyPr wrap="square" rtlCol="0">
            <a:spAutoFit/>
          </a:bodyPr>
          <a:lstStyle/>
          <a:p>
            <a:pPr algn="ctr"/>
            <a:r>
              <a:rPr lang="ru-RU" cap="all" dirty="0"/>
              <a:t>Следствие №1</a:t>
            </a:r>
          </a:p>
        </p:txBody>
      </p:sp>
      <p:sp>
        <p:nvSpPr>
          <p:cNvPr id="20" name="TextBox 19"/>
          <p:cNvSpPr txBox="1"/>
          <p:nvPr/>
        </p:nvSpPr>
        <p:spPr>
          <a:xfrm>
            <a:off x="4587222" y="5068926"/>
            <a:ext cx="4316681" cy="369332"/>
          </a:xfrm>
          <a:prstGeom prst="rect">
            <a:avLst/>
          </a:prstGeom>
          <a:noFill/>
        </p:spPr>
        <p:txBody>
          <a:bodyPr wrap="square" rtlCol="0">
            <a:spAutoFit/>
          </a:bodyPr>
          <a:lstStyle/>
          <a:p>
            <a:pPr algn="ctr"/>
            <a:r>
              <a:rPr lang="ru-RU" cap="all" dirty="0"/>
              <a:t>Следствие №2</a:t>
            </a:r>
          </a:p>
        </p:txBody>
      </p:sp>
      <p:sp>
        <p:nvSpPr>
          <p:cNvPr id="21" name="TextBox 20"/>
          <p:cNvSpPr txBox="1">
            <a:spLocks noChangeAspect="1"/>
          </p:cNvSpPr>
          <p:nvPr/>
        </p:nvSpPr>
        <p:spPr>
          <a:xfrm>
            <a:off x="288685" y="5253592"/>
            <a:ext cx="4238782" cy="1061829"/>
          </a:xfrm>
          <a:prstGeom prst="rect">
            <a:avLst/>
          </a:prstGeom>
          <a:noFill/>
        </p:spPr>
        <p:txBody>
          <a:bodyPr wrap="square" rtlCol="0">
            <a:spAutoFit/>
          </a:bodyPr>
          <a:lstStyle/>
          <a:p>
            <a:pPr>
              <a:lnSpc>
                <a:spcPct val="150000"/>
              </a:lnSpc>
            </a:pPr>
            <a:r>
              <a:rPr lang="ru-RU" sz="1400" i="1" dirty="0"/>
              <a:t>Подводимые в термодинамическом процессе внешнее тепло и работа идут на изменение энтальпии и кинетической энергии потока</a:t>
            </a:r>
            <a:endParaRPr lang="ru-RU" sz="1400" dirty="0"/>
          </a:p>
        </p:txBody>
      </p:sp>
      <mc:AlternateContent xmlns:mc="http://schemas.openxmlformats.org/markup-compatibility/2006" xmlns:a14="http://schemas.microsoft.com/office/drawing/2010/main">
        <mc:Choice Requires="a14">
          <p:sp>
            <p:nvSpPr>
              <p:cNvPr id="22" name="TextBox 21"/>
              <p:cNvSpPr txBox="1">
                <a:spLocks noChangeAspect="1"/>
              </p:cNvSpPr>
              <p:nvPr/>
            </p:nvSpPr>
            <p:spPr>
              <a:xfrm>
                <a:off x="4556779" y="5218180"/>
                <a:ext cx="4238782" cy="1351588"/>
              </a:xfrm>
              <a:prstGeom prst="rect">
                <a:avLst/>
              </a:prstGeom>
              <a:noFill/>
            </p:spPr>
            <p:txBody>
              <a:bodyPr wrap="square" rtlCol="0">
                <a:spAutoFit/>
              </a:bodyPr>
              <a:lstStyle/>
              <a:p>
                <a:pPr>
                  <a:lnSpc>
                    <a:spcPct val="150000"/>
                  </a:lnSpc>
                </a:pPr>
                <a:r>
                  <a:rPr lang="ru-RU" sz="1400" i="1" dirty="0"/>
                  <a:t>Полная температура </a:t>
                </a:r>
                <a14:m>
                  <m:oMath xmlns:m="http://schemas.openxmlformats.org/officeDocument/2006/math">
                    <m:sSup>
                      <m:sSupPr>
                        <m:ctrlPr>
                          <a:rPr lang="ru-RU" sz="1400" i="1">
                            <a:latin typeface="Cambria Math" panose="02040503050406030204" pitchFamily="18" charset="0"/>
                          </a:rPr>
                        </m:ctrlPr>
                      </m:sSupPr>
                      <m:e>
                        <m:r>
                          <a:rPr lang="en-US" sz="1400" i="1">
                            <a:latin typeface="Cambria Math"/>
                          </a:rPr>
                          <m:t>𝑇</m:t>
                        </m:r>
                      </m:e>
                      <m:sup>
                        <m:r>
                          <a:rPr lang="ru-RU" sz="1400" i="1">
                            <a:latin typeface="Cambria Math"/>
                          </a:rPr>
                          <m:t>∗</m:t>
                        </m:r>
                      </m:sup>
                    </m:sSup>
                  </m:oMath>
                </a14:m>
                <a:r>
                  <a:rPr lang="ru-RU" sz="1400" i="1" dirty="0"/>
                  <a:t> рабочего тела меняется только тогда, когда в рабочем процессе подводится/отводится внешнее тепло и/или механическая работа</a:t>
                </a:r>
                <a:endParaRPr lang="ru-RU"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556779" y="5218180"/>
                <a:ext cx="4238782" cy="1351588"/>
              </a:xfrm>
              <a:prstGeom prst="rect">
                <a:avLst/>
              </a:prstGeom>
              <a:blipFill>
                <a:blip r:embed="rId9"/>
                <a:stretch>
                  <a:fillRect l="-432" b="-3604"/>
                </a:stretch>
              </a:blipFill>
            </p:spPr>
            <p:txBody>
              <a:bodyPr/>
              <a:lstStyle/>
              <a:p>
                <a:r>
                  <a:rPr lang="ru-RU">
                    <a:noFill/>
                  </a:rPr>
                  <a:t> </a:t>
                </a:r>
              </a:p>
            </p:txBody>
          </p:sp>
        </mc:Fallback>
      </mc:AlternateContent>
      <p:sp>
        <p:nvSpPr>
          <p:cNvPr id="23" name="Овал 22"/>
          <p:cNvSpPr/>
          <p:nvPr/>
        </p:nvSpPr>
        <p:spPr>
          <a:xfrm>
            <a:off x="6021666" y="1164278"/>
            <a:ext cx="496446" cy="747371"/>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a:extLst>
              <a:ext uri="{FF2B5EF4-FFF2-40B4-BE49-F238E27FC236}">
                <a16:creationId xmlns:a16="http://schemas.microsoft.com/office/drawing/2014/main" id="{8FB0903E-C18C-400A-9491-56B19AB02ED4}"/>
              </a:ext>
            </a:extLst>
          </p:cNvPr>
          <p:cNvSpPr/>
          <p:nvPr/>
        </p:nvSpPr>
        <p:spPr>
          <a:xfrm>
            <a:off x="2627036" y="2465148"/>
            <a:ext cx="3946927" cy="307777"/>
          </a:xfrm>
          <a:prstGeom prst="rect">
            <a:avLst/>
          </a:prstGeom>
        </p:spPr>
        <p:txBody>
          <a:bodyPr wrap="square">
            <a:spAutoFit/>
          </a:bodyPr>
          <a:lstStyle/>
          <a:p>
            <a:pPr algn="ctr"/>
            <a:r>
              <a:rPr lang="ru-RU" sz="1400" i="1" dirty="0"/>
              <a:t>Первое начало термодинамики</a:t>
            </a:r>
          </a:p>
        </p:txBody>
      </p:sp>
      <p:sp>
        <p:nvSpPr>
          <p:cNvPr id="25" name="Прямоугольник 24">
            <a:extLst>
              <a:ext uri="{FF2B5EF4-FFF2-40B4-BE49-F238E27FC236}">
                <a16:creationId xmlns:a16="http://schemas.microsoft.com/office/drawing/2014/main" id="{9AA1B760-84A7-4AFF-85F4-55228677C22B}"/>
              </a:ext>
            </a:extLst>
          </p:cNvPr>
          <p:cNvSpPr/>
          <p:nvPr/>
        </p:nvSpPr>
        <p:spPr>
          <a:xfrm>
            <a:off x="6729684" y="4368959"/>
            <a:ext cx="2081806" cy="738664"/>
          </a:xfrm>
          <a:prstGeom prst="rect">
            <a:avLst/>
          </a:prstGeom>
        </p:spPr>
        <p:txBody>
          <a:bodyPr wrap="square">
            <a:spAutoFit/>
          </a:bodyPr>
          <a:lstStyle/>
          <a:p>
            <a:pPr algn="ctr"/>
            <a:r>
              <a:rPr lang="ru-RU" sz="1400" i="1" dirty="0"/>
              <a:t>Уравнение энергии в тепловой форме в абсолютном движении</a:t>
            </a:r>
          </a:p>
        </p:txBody>
      </p:sp>
    </p:spTree>
    <p:extLst>
      <p:ext uri="{BB962C8B-B14F-4D97-AF65-F5344CB8AC3E}">
        <p14:creationId xmlns:p14="http://schemas.microsoft.com/office/powerpoint/2010/main" val="203424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6" grpId="0" animBg="1"/>
      <p:bldP spid="11" grpId="0"/>
      <p:bldP spid="12" grpId="0" animBg="1"/>
      <p:bldP spid="13" grpId="0" animBg="1"/>
      <p:bldP spid="16" grpId="0"/>
      <p:bldP spid="17" grpId="0"/>
      <p:bldP spid="18" grpId="0" animBg="1"/>
      <p:bldP spid="19" grpId="0"/>
      <p:bldP spid="20" grpId="0"/>
      <p:bldP spid="21" grpId="0"/>
      <p:bldP spid="22" grpId="0"/>
      <p:bldP spid="23" grpId="0" animBg="1"/>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энергии в тепловой форме </a:t>
            </a:r>
          </a:p>
          <a:p>
            <a:pPr algn="ctr"/>
            <a:r>
              <a:rPr lang="ru-RU" b="1" cap="all" dirty="0">
                <a:solidFill>
                  <a:schemeClr val="bg1"/>
                </a:solidFill>
                <a:latin typeface="Elektra Text Pro" panose="02000503030000020004" pitchFamily="50" charset="-52"/>
              </a:rPr>
              <a:t>в относительном движении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28</a:t>
            </a:fld>
            <a:endParaRPr lang="ru-RU" dirty="0">
              <a:solidFill>
                <a:schemeClr val="bg1"/>
              </a:solidFill>
              <a:latin typeface="Elektra Medium Pro" panose="02000803000000020004" pitchFamily="50" charset="-52"/>
            </a:endParaRPr>
          </a:p>
        </p:txBody>
      </p:sp>
      <p:sp>
        <p:nvSpPr>
          <p:cNvPr id="5" name="TextBox 4"/>
          <p:cNvSpPr txBox="1"/>
          <p:nvPr/>
        </p:nvSpPr>
        <p:spPr>
          <a:xfrm>
            <a:off x="475012" y="807288"/>
            <a:ext cx="8250977" cy="369332"/>
          </a:xfrm>
          <a:prstGeom prst="rect">
            <a:avLst/>
          </a:prstGeom>
          <a:noFill/>
        </p:spPr>
        <p:txBody>
          <a:bodyPr wrap="square" rtlCol="0">
            <a:spAutoFit/>
          </a:bodyPr>
          <a:lstStyle/>
          <a:p>
            <a:pPr algn="ctr"/>
            <a:r>
              <a:rPr lang="ru-RU" cap="all" dirty="0"/>
              <a:t>Уравнение энергии в механической форме в относительном движении</a:t>
            </a:r>
          </a:p>
        </p:txBody>
      </p:sp>
      <mc:AlternateContent xmlns:mc="http://schemas.openxmlformats.org/markup-compatibility/2006" xmlns:a14="http://schemas.microsoft.com/office/drawing/2010/main">
        <mc:Choice Requires="a14">
          <p:sp>
            <p:nvSpPr>
              <p:cNvPr id="2" name="Прямоугольник 1"/>
              <p:cNvSpPr/>
              <p:nvPr/>
            </p:nvSpPr>
            <p:spPr>
              <a:xfrm>
                <a:off x="475011" y="1169333"/>
                <a:ext cx="7042069" cy="7273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𝑑</m:t>
                      </m:r>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a:rPr>
                                    <m:t>𝑢</m:t>
                                  </m:r>
                                </m:e>
                                <m:sup>
                                  <m:r>
                                    <a:rPr lang="ru-RU" i="1">
                                      <a:latin typeface="Cambria Math"/>
                                    </a:rPr>
                                    <m:t>2</m:t>
                                  </m:r>
                                </m:sup>
                              </m:sSup>
                            </m:num>
                            <m:den>
                              <m:r>
                                <a:rPr lang="ru-RU" i="1">
                                  <a:latin typeface="Cambria Math"/>
                                </a:rPr>
                                <m:t>2</m:t>
                              </m:r>
                            </m:den>
                          </m:f>
                        </m:e>
                      </m:d>
                      <m:r>
                        <a:rPr lang="ru-RU" i="1">
                          <a:latin typeface="Cambria Math"/>
                        </a:rPr>
                        <m:t>=</m:t>
                      </m:r>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r>
                        <a:rPr lang="ru-RU" i="1">
                          <a:latin typeface="Cambria Math"/>
                        </a:rPr>
                        <m:t>+</m:t>
                      </m:r>
                      <m:r>
                        <a:rPr lang="ru-RU" i="1">
                          <a:latin typeface="Cambria Math"/>
                        </a:rPr>
                        <m:t>𝑑</m:t>
                      </m:r>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en-US" i="1">
                                      <a:latin typeface="Cambria Math"/>
                                    </a:rPr>
                                    <m:t>𝑤</m:t>
                                  </m:r>
                                </m:e>
                                <m:sup>
                                  <m:r>
                                    <a:rPr lang="ru-RU" i="1">
                                      <a:latin typeface="Cambria Math"/>
                                    </a:rPr>
                                    <m:t>2</m:t>
                                  </m:r>
                                </m:sup>
                              </m:sSup>
                            </m:num>
                            <m:den>
                              <m:r>
                                <a:rPr lang="ru-RU" i="1">
                                  <a:latin typeface="Cambria Math"/>
                                </a:rPr>
                                <m:t>2</m:t>
                              </m:r>
                            </m:den>
                          </m:f>
                        </m:e>
                      </m:d>
                      <m:r>
                        <a:rPr lang="ru-RU" i="1">
                          <a:latin typeface="Cambria Math"/>
                        </a:rPr>
                        <m:t>+</m:t>
                      </m:r>
                      <m:r>
                        <a:rPr lang="ru-RU" i="1">
                          <a:latin typeface="Cambria Math"/>
                        </a:rPr>
                        <m:t>𝑑</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r>
                        <a:rPr lang="ru-RU" i="1">
                          <a:latin typeface="Cambria Math"/>
                        </a:rPr>
                        <m:t>=</m:t>
                      </m:r>
                      <m:r>
                        <a:rPr lang="ru-RU" i="1">
                          <a:latin typeface="Cambria Math"/>
                        </a:rPr>
                        <m:t>𝜗</m:t>
                      </m:r>
                      <m:r>
                        <a:rPr lang="ru-RU" i="1">
                          <a:latin typeface="Cambria Math"/>
                        </a:rPr>
                        <m:t>∙</m:t>
                      </m:r>
                      <m:r>
                        <a:rPr lang="en-US" i="1">
                          <a:latin typeface="Cambria Math"/>
                        </a:rPr>
                        <m:t>𝑑𝑝</m:t>
                      </m:r>
                      <m:r>
                        <a:rPr lang="ru-RU" i="1">
                          <a:latin typeface="Cambria Math"/>
                        </a:rPr>
                        <m:t>+</m:t>
                      </m:r>
                      <m:r>
                        <a:rPr lang="ru-RU" i="1">
                          <a:latin typeface="Cambria Math"/>
                        </a:rPr>
                        <m:t>𝑑</m:t>
                      </m:r>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en-US" i="1">
                                      <a:latin typeface="Cambria Math"/>
                                    </a:rPr>
                                    <m:t>𝑤</m:t>
                                  </m:r>
                                </m:e>
                                <m:sup>
                                  <m:r>
                                    <a:rPr lang="ru-RU" i="1">
                                      <a:latin typeface="Cambria Math"/>
                                    </a:rPr>
                                    <m:t>2</m:t>
                                  </m:r>
                                </m:sup>
                              </m:sSup>
                            </m:num>
                            <m:den>
                              <m:r>
                                <a:rPr lang="ru-RU" i="1">
                                  <a:latin typeface="Cambria Math"/>
                                </a:rPr>
                                <m:t>2</m:t>
                              </m:r>
                            </m:den>
                          </m:f>
                        </m:e>
                      </m:d>
                      <m:r>
                        <a:rPr lang="ru-RU" i="1">
                          <a:latin typeface="Cambria Math"/>
                        </a:rPr>
                        <m:t>+</m:t>
                      </m:r>
                      <m:r>
                        <a:rPr lang="ru-RU" i="1">
                          <a:latin typeface="Cambria Math"/>
                        </a:rPr>
                        <m:t>𝑑</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475011" y="1169333"/>
                <a:ext cx="7042069" cy="727379"/>
              </a:xfrm>
              <a:prstGeom prst="rect">
                <a:avLst/>
              </a:prstGeom>
              <a:blipFill rotWithShape="1">
                <a:blip r:embed="rId3" cstate="print"/>
                <a:stretch>
                  <a:fillRect/>
                </a:stretch>
              </a:blipFill>
            </p:spPr>
            <p:txBody>
              <a:bodyPr/>
              <a:lstStyle/>
              <a:p>
                <a:r>
                  <a:rPr lang="ru-RU">
                    <a:noFill/>
                  </a:rPr>
                  <a:t> </a:t>
                </a:r>
              </a:p>
            </p:txBody>
          </p:sp>
        </mc:Fallback>
      </mc:AlternateContent>
      <p:sp>
        <p:nvSpPr>
          <p:cNvPr id="9" name="TextBox 8"/>
          <p:cNvSpPr txBox="1"/>
          <p:nvPr/>
        </p:nvSpPr>
        <p:spPr>
          <a:xfrm>
            <a:off x="400100" y="1896712"/>
            <a:ext cx="8411390" cy="880369"/>
          </a:xfrm>
          <a:prstGeom prst="rect">
            <a:avLst/>
          </a:prstGeom>
          <a:noFill/>
        </p:spPr>
        <p:txBody>
          <a:bodyPr wrap="square" rtlCol="0">
            <a:spAutoFit/>
          </a:bodyPr>
          <a:lstStyle/>
          <a:p>
            <a:pPr marL="285750" indent="-285750">
              <a:lnSpc>
                <a:spcPct val="150000"/>
              </a:lnSpc>
              <a:buFont typeface="Wingdings" pitchFamily="2" charset="2"/>
              <a:buChar char="ü"/>
            </a:pPr>
            <a:r>
              <a:rPr lang="ru-RU" dirty="0"/>
              <a:t>Подведенное тепло расходуется на совершение работы и изменение внутренней энергии</a:t>
            </a:r>
          </a:p>
        </p:txBody>
      </p:sp>
      <p:sp>
        <p:nvSpPr>
          <p:cNvPr id="10" name="Прямоугольник 9"/>
          <p:cNvSpPr/>
          <p:nvPr/>
        </p:nvSpPr>
        <p:spPr>
          <a:xfrm>
            <a:off x="6822089" y="1116046"/>
            <a:ext cx="2160000" cy="72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Потери – единственный источник тепла в турбомашине</a:t>
            </a:r>
            <a:endParaRPr lang="ru-RU" sz="1400" b="1" i="1" dirty="0">
              <a:solidFill>
                <a:sysClr val="windowText" lastClr="000000"/>
              </a:solidFill>
            </a:endParaRPr>
          </a:p>
        </p:txBody>
      </p:sp>
      <p:cxnSp>
        <p:nvCxnSpPr>
          <p:cNvPr id="4" name="Прямая со стрелкой 3"/>
          <p:cNvCxnSpPr>
            <a:stCxn id="10" idx="1"/>
          </p:cNvCxnSpPr>
          <p:nvPr/>
        </p:nvCxnSpPr>
        <p:spPr>
          <a:xfrm flipH="1">
            <a:off x="6629257" y="1476046"/>
            <a:ext cx="192832" cy="569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Прямоугольник 5"/>
              <p:cNvSpPr/>
              <p:nvPr/>
            </p:nvSpPr>
            <p:spPr>
              <a:xfrm>
                <a:off x="3015936" y="2777081"/>
                <a:ext cx="3179717" cy="390813"/>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rPr>
                        <m:t>𝑑</m:t>
                      </m:r>
                      <m:sSub>
                        <m:sSubPr>
                          <m:ctrlPr>
                            <a:rPr lang="ru-RU" i="1">
                              <a:latin typeface="Cambria Math" panose="02040503050406030204" pitchFamily="18" charset="0"/>
                            </a:rPr>
                          </m:ctrlPr>
                        </m:sSubPr>
                        <m:e>
                          <m:r>
                            <a:rPr lang="ru-RU" i="1">
                              <a:latin typeface="Cambria Math"/>
                            </a:rPr>
                            <m:t>𝑄</m:t>
                          </m:r>
                        </m:e>
                        <m:sub>
                          <m:r>
                            <a:rPr lang="ru-RU">
                              <a:latin typeface="Cambria Math"/>
                            </a:rPr>
                            <m:t>вн</m:t>
                          </m:r>
                        </m:sub>
                      </m:sSub>
                      <m:r>
                        <a:rPr lang="ru-RU">
                          <a:latin typeface="Cambria Math"/>
                        </a:rPr>
                        <m:t>+</m:t>
                      </m:r>
                      <m:r>
                        <a:rPr lang="ru-RU" i="1">
                          <a:latin typeface="Cambria Math"/>
                        </a:rPr>
                        <m:t>𝑑</m:t>
                      </m:r>
                      <m:sSub>
                        <m:sSubPr>
                          <m:ctrlPr>
                            <a:rPr lang="ru-RU" i="1">
                              <a:latin typeface="Cambria Math" panose="02040503050406030204" pitchFamily="18" charset="0"/>
                            </a:rPr>
                          </m:ctrlPr>
                        </m:sSubPr>
                        <m:e>
                          <m:r>
                            <a:rPr lang="ru-RU" i="1">
                              <a:latin typeface="Cambria Math"/>
                            </a:rPr>
                            <m:t>𝑄</m:t>
                          </m:r>
                        </m:e>
                        <m:sub>
                          <m:r>
                            <a:rPr lang="ru-RU" i="1">
                              <a:latin typeface="Cambria Math"/>
                            </a:rPr>
                            <m:t>𝑟</m:t>
                          </m:r>
                        </m:sub>
                      </m:sSub>
                      <m:r>
                        <a:rPr lang="ru-RU">
                          <a:latin typeface="Cambria Math"/>
                        </a:rPr>
                        <m:t>=</m:t>
                      </m:r>
                      <m:r>
                        <a:rPr lang="ru-RU" i="1">
                          <a:latin typeface="Cambria Math"/>
                        </a:rPr>
                        <m:t>𝑝</m:t>
                      </m:r>
                      <m:r>
                        <a:rPr lang="ru-RU">
                          <a:latin typeface="Cambria Math"/>
                        </a:rPr>
                        <m:t>∙</m:t>
                      </m:r>
                      <m:r>
                        <a:rPr lang="ru-RU" i="1">
                          <a:latin typeface="Cambria Math"/>
                        </a:rPr>
                        <m:t>𝑑</m:t>
                      </m:r>
                      <m:r>
                        <a:rPr lang="ru-RU" i="1">
                          <a:latin typeface="Cambria Math"/>
                        </a:rPr>
                        <m:t>𝜗</m:t>
                      </m:r>
                      <m:r>
                        <a:rPr lang="ru-RU">
                          <a:latin typeface="Cambria Math"/>
                        </a:rPr>
                        <m:t>+</m:t>
                      </m:r>
                      <m:r>
                        <a:rPr lang="ru-RU" i="1">
                          <a:latin typeface="Cambria Math"/>
                        </a:rPr>
                        <m:t>𝑑</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𝑐</m:t>
                              </m:r>
                            </m:e>
                            <m:sub>
                              <m:r>
                                <a:rPr lang="ru-RU" i="1">
                                  <a:latin typeface="Cambria Math"/>
                                </a:rPr>
                                <m:t>𝑣</m:t>
                              </m:r>
                            </m:sub>
                          </m:sSub>
                          <m:r>
                            <a:rPr lang="ru-RU" i="1">
                              <a:latin typeface="Cambria Math"/>
                            </a:rPr>
                            <m:t>𝑇</m:t>
                          </m:r>
                        </m:e>
                      </m:d>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3015936" y="2777081"/>
                <a:ext cx="3179717" cy="390813"/>
              </a:xfrm>
              <a:prstGeom prst="rect">
                <a:avLst/>
              </a:prstGeom>
              <a:blipFill rotWithShape="1">
                <a:blip r:embed="rId4" cstate="print"/>
                <a:stretch>
                  <a:fillRect b="-3030"/>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2555329" y="3167894"/>
                <a:ext cx="4489947" cy="7273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𝑑</m:t>
                      </m:r>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a:rPr>
                                    <m:t>𝑢</m:t>
                                  </m:r>
                                </m:e>
                                <m:sup>
                                  <m:r>
                                    <a:rPr lang="ru-RU">
                                      <a:latin typeface="Cambria Math"/>
                                    </a:rPr>
                                    <m:t>2</m:t>
                                  </m:r>
                                </m:sup>
                              </m:sSup>
                            </m:num>
                            <m:den>
                              <m:r>
                                <a:rPr lang="ru-RU">
                                  <a:latin typeface="Cambria Math"/>
                                </a:rPr>
                                <m:t>2</m:t>
                              </m:r>
                            </m:den>
                          </m:f>
                        </m:e>
                      </m:d>
                      <m:r>
                        <a:rPr lang="ru-RU">
                          <a:latin typeface="Cambria Math"/>
                        </a:rPr>
                        <m:t>+</m:t>
                      </m:r>
                      <m:r>
                        <a:rPr lang="ru-RU" i="1">
                          <a:latin typeface="Cambria Math"/>
                        </a:rPr>
                        <m:t>𝑑</m:t>
                      </m:r>
                      <m:sSub>
                        <m:sSubPr>
                          <m:ctrlPr>
                            <a:rPr lang="ru-RU" i="1">
                              <a:latin typeface="Cambria Math" panose="02040503050406030204" pitchFamily="18" charset="0"/>
                            </a:rPr>
                          </m:ctrlPr>
                        </m:sSubPr>
                        <m:e>
                          <m:r>
                            <a:rPr lang="ru-RU" i="1">
                              <a:latin typeface="Cambria Math"/>
                            </a:rPr>
                            <m:t>𝑄</m:t>
                          </m:r>
                        </m:e>
                        <m:sub>
                          <m:r>
                            <a:rPr lang="ru-RU">
                              <a:latin typeface="Cambria Math"/>
                            </a:rPr>
                            <m:t>вн</m:t>
                          </m:r>
                        </m:sub>
                      </m:sSub>
                      <m:r>
                        <a:rPr lang="ru-RU">
                          <a:latin typeface="Cambria Math"/>
                        </a:rPr>
                        <m:t>=</m:t>
                      </m:r>
                      <m:r>
                        <a:rPr lang="ru-RU" i="1">
                          <a:latin typeface="Cambria Math"/>
                        </a:rPr>
                        <m:t>𝑑</m:t>
                      </m:r>
                      <m:r>
                        <a:rPr lang="ru-RU">
                          <a:latin typeface="Cambria Math"/>
                        </a:rPr>
                        <m:t>(</m:t>
                      </m:r>
                      <m:r>
                        <a:rPr lang="ru-RU" i="1">
                          <a:latin typeface="Cambria Math"/>
                        </a:rPr>
                        <m:t>𝑝</m:t>
                      </m:r>
                      <m:r>
                        <a:rPr lang="ru-RU" i="1">
                          <a:latin typeface="Cambria Math"/>
                        </a:rPr>
                        <m:t>𝜗</m:t>
                      </m:r>
                      <m:r>
                        <a:rPr lang="ru-RU">
                          <a:latin typeface="Cambria Math"/>
                        </a:rPr>
                        <m:t>)+</m:t>
                      </m:r>
                      <m:r>
                        <a:rPr lang="ru-RU" i="1">
                          <a:latin typeface="Cambria Math"/>
                        </a:rPr>
                        <m:t>𝑑</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𝑐</m:t>
                              </m:r>
                            </m:e>
                            <m:sub>
                              <m:r>
                                <a:rPr lang="ru-RU" i="1">
                                  <a:latin typeface="Cambria Math"/>
                                </a:rPr>
                                <m:t>𝑣</m:t>
                              </m:r>
                            </m:sub>
                          </m:sSub>
                          <m:r>
                            <a:rPr lang="ru-RU" i="1">
                              <a:latin typeface="Cambria Math"/>
                            </a:rPr>
                            <m:t>𝑇</m:t>
                          </m:r>
                        </m:e>
                      </m:d>
                      <m:r>
                        <a:rPr lang="ru-RU">
                          <a:latin typeface="Cambria Math"/>
                        </a:rPr>
                        <m:t>+</m:t>
                      </m:r>
                      <m:r>
                        <a:rPr lang="ru-RU" i="1">
                          <a:latin typeface="Cambria Math"/>
                        </a:rPr>
                        <m:t>𝑑</m:t>
                      </m:r>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a:rPr>
                                    <m:t>𝑤</m:t>
                                  </m:r>
                                </m:e>
                                <m:sup>
                                  <m:r>
                                    <a:rPr lang="ru-RU">
                                      <a:latin typeface="Cambria Math"/>
                                    </a:rPr>
                                    <m:t>2</m:t>
                                  </m:r>
                                </m:sup>
                              </m:sSup>
                            </m:num>
                            <m:den>
                              <m:r>
                                <a:rPr lang="ru-RU">
                                  <a:latin typeface="Cambria Math"/>
                                </a:rPr>
                                <m:t>2</m:t>
                              </m:r>
                            </m:den>
                          </m:f>
                        </m:e>
                      </m:d>
                    </m:oMath>
                  </m:oMathPara>
                </a14:m>
                <a:endParaRPr lang="ru-RU"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2555329" y="3167894"/>
                <a:ext cx="4489947" cy="727379"/>
              </a:xfrm>
              <a:prstGeom prst="rect">
                <a:avLst/>
              </a:prstGeom>
              <a:blipFill rotWithShape="1">
                <a:blip r:embed="rId5" cstate="print"/>
                <a:stretch>
                  <a:fillRect/>
                </a:stretch>
              </a:blipFill>
            </p:spPr>
            <p:txBody>
              <a:bodyPr/>
              <a:lstStyle/>
              <a:p>
                <a:r>
                  <a:rPr lang="ru-RU">
                    <a:noFill/>
                  </a:rPr>
                  <a:t> </a:t>
                </a:r>
              </a:p>
            </p:txBody>
          </p:sp>
        </mc:Fallback>
      </mc:AlternateContent>
      <p:sp>
        <p:nvSpPr>
          <p:cNvPr id="12" name="Овал 11"/>
          <p:cNvSpPr/>
          <p:nvPr/>
        </p:nvSpPr>
        <p:spPr>
          <a:xfrm>
            <a:off x="4304803" y="3174625"/>
            <a:ext cx="1656610" cy="747371"/>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3" name="Прямоугольник 12"/>
              <p:cNvSpPr/>
              <p:nvPr/>
            </p:nvSpPr>
            <p:spPr>
              <a:xfrm>
                <a:off x="6784636" y="2777081"/>
                <a:ext cx="2278188"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𝑑</m:t>
                      </m:r>
                      <m:d>
                        <m:dPr>
                          <m:ctrlPr>
                            <a:rPr lang="ru-RU" i="1">
                              <a:latin typeface="Cambria Math" panose="02040503050406030204" pitchFamily="18" charset="0"/>
                            </a:rPr>
                          </m:ctrlPr>
                        </m:dPr>
                        <m:e>
                          <m:r>
                            <a:rPr lang="ru-RU" i="1">
                              <a:latin typeface="Cambria Math"/>
                            </a:rPr>
                            <m:t>𝑝</m:t>
                          </m:r>
                          <m:r>
                            <a:rPr lang="ru-RU" i="1">
                              <a:latin typeface="Cambria Math"/>
                            </a:rPr>
                            <m:t>𝜗</m:t>
                          </m:r>
                        </m:e>
                      </m:d>
                      <m:r>
                        <a:rPr lang="ru-RU" i="1">
                          <a:latin typeface="Cambria Math"/>
                        </a:rPr>
                        <m:t>+</m:t>
                      </m:r>
                      <m:r>
                        <a:rPr lang="ru-RU" i="1">
                          <a:latin typeface="Cambria Math"/>
                        </a:rPr>
                        <m:t>𝑑</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𝑐</m:t>
                              </m:r>
                            </m:e>
                            <m:sub>
                              <m:r>
                                <a:rPr lang="ru-RU" i="1">
                                  <a:latin typeface="Cambria Math"/>
                                </a:rPr>
                                <m:t>𝑣</m:t>
                              </m:r>
                            </m:sub>
                          </m:sSub>
                          <m:r>
                            <a:rPr lang="ru-RU" i="1">
                              <a:latin typeface="Cambria Math"/>
                            </a:rPr>
                            <m:t>𝑇</m:t>
                          </m:r>
                        </m:e>
                      </m:d>
                      <m:r>
                        <a:rPr lang="ru-RU" i="1">
                          <a:latin typeface="Cambria Math"/>
                        </a:rPr>
                        <m:t>=</m:t>
                      </m:r>
                      <m:r>
                        <a:rPr lang="ru-RU" i="1">
                          <a:latin typeface="Cambria Math"/>
                        </a:rPr>
                        <m:t>𝑑𝑖</m:t>
                      </m:r>
                    </m:oMath>
                  </m:oMathPara>
                </a14:m>
                <a:endParaRPr lang="ru-RU" i="1" dirty="0"/>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6784636" y="2777081"/>
                <a:ext cx="2278188" cy="369332"/>
              </a:xfrm>
              <a:prstGeom prst="rect">
                <a:avLst/>
              </a:prstGeom>
              <a:blipFill rotWithShape="1">
                <a:blip r:embed="rId6" cstate="print"/>
                <a:stretch>
                  <a:fillRect b="-11290"/>
                </a:stretch>
              </a:blipFill>
              <a:ln>
                <a:solidFill>
                  <a:schemeClr val="tx1"/>
                </a:solidFill>
              </a:ln>
            </p:spPr>
            <p:txBody>
              <a:bodyPr/>
              <a:lstStyle/>
              <a:p>
                <a:r>
                  <a:rPr lang="ru-RU">
                    <a:noFill/>
                  </a:rPr>
                  <a:t> </a:t>
                </a:r>
              </a:p>
            </p:txBody>
          </p:sp>
        </mc:Fallback>
      </mc:AlternateContent>
      <p:cxnSp>
        <p:nvCxnSpPr>
          <p:cNvPr id="15" name="Прямая со стрелкой 14"/>
          <p:cNvCxnSpPr>
            <a:stCxn id="13" idx="1"/>
            <a:endCxn id="12" idx="7"/>
          </p:cNvCxnSpPr>
          <p:nvPr/>
        </p:nvCxnSpPr>
        <p:spPr>
          <a:xfrm flipH="1">
            <a:off x="5718808" y="2961747"/>
            <a:ext cx="1065828" cy="3223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7322572" y="2407749"/>
            <a:ext cx="1159036" cy="369332"/>
          </a:xfrm>
          <a:prstGeom prst="rect">
            <a:avLst/>
          </a:prstGeom>
        </p:spPr>
        <p:txBody>
          <a:bodyPr wrap="none">
            <a:spAutoFit/>
          </a:bodyPr>
          <a:lstStyle/>
          <a:p>
            <a:pPr algn="ctr"/>
            <a:r>
              <a:rPr lang="ru-RU" cap="small" dirty="0"/>
              <a:t>Энтальпия</a:t>
            </a:r>
          </a:p>
        </p:txBody>
      </p:sp>
      <mc:AlternateContent xmlns:mc="http://schemas.openxmlformats.org/markup-compatibility/2006" xmlns:a14="http://schemas.microsoft.com/office/drawing/2010/main">
        <mc:Choice Requires="a14">
          <p:sp>
            <p:nvSpPr>
              <p:cNvPr id="17" name="Прямоугольник 16"/>
              <p:cNvSpPr/>
              <p:nvPr/>
            </p:nvSpPr>
            <p:spPr>
              <a:xfrm>
                <a:off x="2130566" y="3863923"/>
                <a:ext cx="4950458" cy="7273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𝑑</m:t>
                      </m:r>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a:rPr>
                                    <m:t>𝑢</m:t>
                                  </m:r>
                                </m:e>
                                <m:sup>
                                  <m:r>
                                    <a:rPr lang="ru-RU" i="1">
                                      <a:latin typeface="Cambria Math"/>
                                    </a:rPr>
                                    <m:t>2</m:t>
                                  </m:r>
                                </m:sup>
                              </m:sSup>
                            </m:num>
                            <m:den>
                              <m:r>
                                <a:rPr lang="ru-RU" i="1">
                                  <a:latin typeface="Cambria Math"/>
                                </a:rPr>
                                <m:t>2</m:t>
                              </m:r>
                            </m:den>
                          </m:f>
                        </m:e>
                      </m:d>
                      <m:r>
                        <a:rPr lang="ru-RU">
                          <a:latin typeface="Cambria Math"/>
                        </a:rPr>
                        <m:t>+</m:t>
                      </m:r>
                      <m:r>
                        <a:rPr lang="ru-RU" i="1">
                          <a:latin typeface="Cambria Math"/>
                        </a:rPr>
                        <m:t>𝑑</m:t>
                      </m:r>
                      <m:sSub>
                        <m:sSubPr>
                          <m:ctrlPr>
                            <a:rPr lang="ru-RU" i="1">
                              <a:latin typeface="Cambria Math" panose="02040503050406030204" pitchFamily="18" charset="0"/>
                            </a:rPr>
                          </m:ctrlPr>
                        </m:sSubPr>
                        <m:e>
                          <m:r>
                            <a:rPr lang="ru-RU" i="1">
                              <a:latin typeface="Cambria Math"/>
                            </a:rPr>
                            <m:t>𝑄</m:t>
                          </m:r>
                        </m:e>
                        <m:sub>
                          <m:r>
                            <a:rPr lang="ru-RU" i="1">
                              <a:latin typeface="Cambria Math"/>
                            </a:rPr>
                            <m:t>вн</m:t>
                          </m:r>
                        </m:sub>
                      </m:sSub>
                      <m:r>
                        <a:rPr lang="ru-RU">
                          <a:latin typeface="Cambria Math"/>
                        </a:rPr>
                        <m:t>=</m:t>
                      </m:r>
                      <m:r>
                        <a:rPr lang="ru-RU" i="1">
                          <a:latin typeface="Cambria Math"/>
                        </a:rPr>
                        <m:t>𝑑</m:t>
                      </m:r>
                      <m:d>
                        <m:dPr>
                          <m:ctrlPr>
                            <a:rPr lang="ru-RU" i="1">
                              <a:latin typeface="Cambria Math" panose="02040503050406030204" pitchFamily="18" charset="0"/>
                            </a:rPr>
                          </m:ctrlPr>
                        </m:dPr>
                        <m:e>
                          <m:r>
                            <a:rPr lang="ru-RU" i="1">
                              <a:latin typeface="Cambria Math"/>
                            </a:rPr>
                            <m:t>𝑖</m:t>
                          </m:r>
                        </m:e>
                      </m:d>
                      <m:r>
                        <a:rPr lang="ru-RU">
                          <a:latin typeface="Cambria Math"/>
                        </a:rPr>
                        <m:t>+</m:t>
                      </m:r>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en-US" i="1">
                                      <a:latin typeface="Cambria Math"/>
                                    </a:rPr>
                                    <m:t>𝑤</m:t>
                                  </m:r>
                                </m:e>
                                <m:sup>
                                  <m:r>
                                    <a:rPr lang="ru-RU" i="1">
                                      <a:latin typeface="Cambria Math"/>
                                    </a:rPr>
                                    <m:t>2</m:t>
                                  </m:r>
                                </m:sup>
                              </m:sSup>
                            </m:num>
                            <m:den>
                              <m:r>
                                <a:rPr lang="ru-RU" i="1">
                                  <a:latin typeface="Cambria Math"/>
                                </a:rPr>
                                <m:t>2</m:t>
                              </m:r>
                            </m:den>
                          </m:f>
                        </m:e>
                      </m:d>
                      <m:r>
                        <a:rPr lang="ru-RU" i="1">
                          <a:latin typeface="Cambria Math"/>
                        </a:rPr>
                        <m:t>=</m:t>
                      </m:r>
                      <m:r>
                        <a:rPr lang="en-US" i="1">
                          <a:latin typeface="Cambria Math"/>
                        </a:rPr>
                        <m:t>𝑑</m:t>
                      </m:r>
                      <m:sSubSup>
                        <m:sSubSupPr>
                          <m:ctrlPr>
                            <a:rPr lang="ru-RU" i="1">
                              <a:latin typeface="Cambria Math" panose="02040503050406030204" pitchFamily="18" charset="0"/>
                            </a:rPr>
                          </m:ctrlPr>
                        </m:sSubSupPr>
                        <m:e>
                          <m:r>
                            <a:rPr lang="en-US" i="1">
                              <a:latin typeface="Cambria Math"/>
                            </a:rPr>
                            <m:t>𝑖</m:t>
                          </m:r>
                        </m:e>
                        <m:sub>
                          <m:r>
                            <a:rPr lang="en-US" i="1">
                              <a:latin typeface="Cambria Math"/>
                            </a:rPr>
                            <m:t>𝑤</m:t>
                          </m:r>
                        </m:sub>
                        <m:sup>
                          <m:r>
                            <a:rPr lang="en-US" i="1">
                              <a:latin typeface="Cambria Math"/>
                            </a:rPr>
                            <m:t>∗</m:t>
                          </m:r>
                        </m:sup>
                      </m:sSubSup>
                      <m:r>
                        <a:rPr lang="en-US" i="1">
                          <a:latin typeface="Cambria Math"/>
                        </a:rPr>
                        <m:t>=</m:t>
                      </m:r>
                      <m:r>
                        <a:rPr lang="en-US" i="1">
                          <a:latin typeface="Cambria Math"/>
                        </a:rPr>
                        <m:t>𝑑</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en-US" i="1">
                                  <a:latin typeface="Cambria Math"/>
                                </a:rPr>
                                <m:t>𝑐</m:t>
                              </m:r>
                            </m:e>
                            <m:sub>
                              <m:r>
                                <a:rPr lang="en-US" i="1">
                                  <a:latin typeface="Cambria Math"/>
                                </a:rPr>
                                <m:t>𝑝</m:t>
                              </m:r>
                            </m:sub>
                          </m:sSub>
                          <m:sSubSup>
                            <m:sSubSupPr>
                              <m:ctrlPr>
                                <a:rPr lang="ru-RU" i="1">
                                  <a:latin typeface="Cambria Math" panose="02040503050406030204" pitchFamily="18" charset="0"/>
                                </a:rPr>
                              </m:ctrlPr>
                            </m:sSubSupPr>
                            <m:e>
                              <m:r>
                                <a:rPr lang="en-US" i="1">
                                  <a:latin typeface="Cambria Math"/>
                                </a:rPr>
                                <m:t>𝑇</m:t>
                              </m:r>
                            </m:e>
                            <m:sub>
                              <m:r>
                                <a:rPr lang="en-US" i="1">
                                  <a:latin typeface="Cambria Math"/>
                                </a:rPr>
                                <m:t>𝑤</m:t>
                              </m:r>
                            </m:sub>
                            <m:sup>
                              <m:r>
                                <a:rPr lang="en-US" i="1">
                                  <a:latin typeface="Cambria Math"/>
                                </a:rPr>
                                <m:t>∗</m:t>
                              </m:r>
                            </m:sup>
                          </m:sSubSup>
                        </m:e>
                      </m:d>
                    </m:oMath>
                  </m:oMathPara>
                </a14:m>
                <a:endParaRPr lang="ru-RU"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2130566" y="3863923"/>
                <a:ext cx="4950458" cy="727379"/>
              </a:xfrm>
              <a:prstGeom prst="rect">
                <a:avLst/>
              </a:prstGeom>
              <a:blipFill rotWithShape="1">
                <a:blip r:embed="rId7"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Прямоугольник 17"/>
              <p:cNvSpPr/>
              <p:nvPr/>
            </p:nvSpPr>
            <p:spPr>
              <a:xfrm>
                <a:off x="475011" y="4591302"/>
                <a:ext cx="8325889" cy="1044000"/>
              </a:xfrm>
              <a:prstGeom prst="rect">
                <a:avLst/>
              </a:prstGeom>
              <a:ln>
                <a:solidFill>
                  <a:schemeClr val="tx1"/>
                </a:solidFill>
              </a:ln>
            </p:spPr>
            <p:txBody>
              <a:bodyPr wrap="square" anchor="ctr">
                <a:spAutoFit/>
              </a:bodyPr>
              <a:lstStyle/>
              <a:p>
                <a:pPr/>
                <a14:m>
                  <m:oMathPara xmlns:m="http://schemas.openxmlformats.org/officeDocument/2006/math">
                    <m:oMathParaPr>
                      <m:jc m:val="left"/>
                    </m:oMathParaPr>
                    <m:oMath xmlns:m="http://schemas.openxmlformats.org/officeDocument/2006/math">
                      <m:sSub>
                        <m:sSubPr>
                          <m:ctrlPr>
                            <a:rPr lang="ru-RU" i="1">
                              <a:latin typeface="Cambria Math" panose="02040503050406030204" pitchFamily="18" charset="0"/>
                            </a:rPr>
                          </m:ctrlPr>
                        </m:sSubPr>
                        <m:e>
                          <m:r>
                            <a:rPr lang="ru-RU" i="1">
                              <a:latin typeface="Cambria Math"/>
                            </a:rPr>
                            <m:t>𝑄</m:t>
                          </m:r>
                        </m:e>
                        <m:sub>
                          <m:r>
                            <a:rPr lang="ru-RU" i="1">
                              <a:latin typeface="Cambria Math"/>
                            </a:rPr>
                            <m:t>вн</m:t>
                          </m:r>
                        </m:sub>
                      </m:sSub>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1</m:t>
                              </m:r>
                            </m:sub>
                            <m:sup>
                              <m:r>
                                <a:rPr lang="ru-RU" i="1">
                                  <a:latin typeface="Cambria Math"/>
                                </a:rPr>
                                <m:t>2</m:t>
                              </m:r>
                            </m:sup>
                          </m:sSubSup>
                        </m:num>
                        <m:den>
                          <m:r>
                            <a:rPr lang="ru-RU" i="1">
                              <a:latin typeface="Cambria Math"/>
                            </a:rPr>
                            <m:t>2</m:t>
                          </m:r>
                        </m:den>
                      </m:f>
                      <m:r>
                        <a:rPr lang="ru-RU">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en-US" i="1">
                                  <a:latin typeface="Cambria Math"/>
                                </a:rPr>
                                <m:t>𝑖</m:t>
                              </m:r>
                            </m:e>
                            <m:sub>
                              <m:r>
                                <a:rPr lang="en-US" i="1">
                                  <a:latin typeface="Cambria Math"/>
                                </a:rPr>
                                <m:t>2</m:t>
                              </m:r>
                            </m:sub>
                          </m:sSub>
                          <m:r>
                            <a:rPr lang="en-US" i="1">
                              <a:latin typeface="Cambria Math"/>
                            </a:rPr>
                            <m:t>−</m:t>
                          </m:r>
                          <m:sSub>
                            <m:sSubPr>
                              <m:ctrlPr>
                                <a:rPr lang="ru-RU" i="1">
                                  <a:latin typeface="Cambria Math" panose="02040503050406030204" pitchFamily="18" charset="0"/>
                                </a:rPr>
                              </m:ctrlPr>
                            </m:sSubPr>
                            <m:e>
                              <m:r>
                                <a:rPr lang="en-US" i="1">
                                  <a:latin typeface="Cambria Math"/>
                                </a:rPr>
                                <m:t>𝑖</m:t>
                              </m:r>
                            </m:e>
                            <m:sub>
                              <m:r>
                                <a:rPr lang="en-US" i="1">
                                  <a:latin typeface="Cambria Math"/>
                                </a:rPr>
                                <m:t>1</m:t>
                              </m:r>
                            </m:sub>
                          </m:sSub>
                        </m:e>
                      </m:d>
                      <m:r>
                        <a:rPr lang="en-US"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𝑤</m:t>
                              </m:r>
                            </m:e>
                            <m:sub>
                              <m:r>
                                <a:rPr lang="en-US" i="1">
                                  <a:latin typeface="Cambria Math"/>
                                </a:rPr>
                                <m:t>2</m:t>
                              </m:r>
                            </m:sub>
                            <m:sup>
                              <m:r>
                                <a:rPr lang="en-US" i="1">
                                  <a:latin typeface="Cambria Math"/>
                                </a:rPr>
                                <m:t>2</m:t>
                              </m:r>
                            </m:sup>
                          </m:sSubSup>
                          <m:r>
                            <a:rPr lang="en-US" i="1">
                              <a:latin typeface="Cambria Math"/>
                            </a:rPr>
                            <m:t>−</m:t>
                          </m:r>
                          <m:sSubSup>
                            <m:sSubSupPr>
                              <m:ctrlPr>
                                <a:rPr lang="ru-RU" i="1">
                                  <a:latin typeface="Cambria Math" panose="02040503050406030204" pitchFamily="18" charset="0"/>
                                </a:rPr>
                              </m:ctrlPr>
                            </m:sSubSupPr>
                            <m:e>
                              <m:r>
                                <a:rPr lang="en-US" i="1">
                                  <a:latin typeface="Cambria Math"/>
                                </a:rPr>
                                <m:t>𝑤</m:t>
                              </m:r>
                            </m:e>
                            <m:sub>
                              <m:r>
                                <a:rPr lang="en-US" i="1">
                                  <a:latin typeface="Cambria Math"/>
                                </a:rPr>
                                <m:t>1</m:t>
                              </m:r>
                            </m:sub>
                            <m:sup>
                              <m:r>
                                <a:rPr lang="en-US" i="1">
                                  <a:latin typeface="Cambria Math"/>
                                </a:rPr>
                                <m:t>2</m:t>
                              </m:r>
                            </m:sup>
                          </m:sSubSup>
                        </m:num>
                        <m:den>
                          <m:r>
                            <a:rPr lang="en-US" i="1">
                              <a:latin typeface="Cambria Math"/>
                            </a:rPr>
                            <m:t>2</m:t>
                          </m:r>
                        </m:den>
                      </m:f>
                      <m:r>
                        <a:rPr lang="en-US" i="1">
                          <a:latin typeface="Cambria Math"/>
                        </a:rPr>
                        <m:t>=</m:t>
                      </m:r>
                      <m:sSubSup>
                        <m:sSubSupPr>
                          <m:ctrlPr>
                            <a:rPr lang="ru-RU" i="1">
                              <a:latin typeface="Cambria Math" panose="02040503050406030204" pitchFamily="18" charset="0"/>
                            </a:rPr>
                          </m:ctrlPr>
                        </m:sSubSupPr>
                        <m:e>
                          <m:r>
                            <a:rPr lang="en-US" i="1">
                              <a:latin typeface="Cambria Math"/>
                            </a:rPr>
                            <m:t>𝑖</m:t>
                          </m:r>
                        </m:e>
                        <m:sub>
                          <m:r>
                            <a:rPr lang="en-US" i="1">
                              <a:latin typeface="Cambria Math"/>
                            </a:rPr>
                            <m:t>2</m:t>
                          </m:r>
                          <m:r>
                            <a:rPr lang="en-US" i="1">
                              <a:latin typeface="Cambria Math"/>
                            </a:rPr>
                            <m:t>𝑤</m:t>
                          </m:r>
                        </m:sub>
                        <m:sup>
                          <m:r>
                            <a:rPr lang="en-US" i="1">
                              <a:latin typeface="Cambria Math"/>
                            </a:rPr>
                            <m:t>∗</m:t>
                          </m:r>
                        </m:sup>
                      </m:sSubSup>
                      <m:r>
                        <a:rPr lang="en-US" i="1">
                          <a:latin typeface="Cambria Math"/>
                        </a:rPr>
                        <m:t>−</m:t>
                      </m:r>
                      <m:sSubSup>
                        <m:sSubSupPr>
                          <m:ctrlPr>
                            <a:rPr lang="ru-RU" i="1">
                              <a:latin typeface="Cambria Math" panose="02040503050406030204" pitchFamily="18" charset="0"/>
                            </a:rPr>
                          </m:ctrlPr>
                        </m:sSubSupPr>
                        <m:e>
                          <m:r>
                            <a:rPr lang="en-US" i="1">
                              <a:latin typeface="Cambria Math"/>
                            </a:rPr>
                            <m:t>𝑖</m:t>
                          </m:r>
                        </m:e>
                        <m:sub>
                          <m:r>
                            <a:rPr lang="en-US" i="1">
                              <a:latin typeface="Cambria Math"/>
                            </a:rPr>
                            <m:t>1</m:t>
                          </m:r>
                          <m:r>
                            <a:rPr lang="en-US" i="1">
                              <a:latin typeface="Cambria Math"/>
                            </a:rPr>
                            <m:t>𝑤</m:t>
                          </m:r>
                        </m:sub>
                        <m:sup>
                          <m:r>
                            <a:rPr lang="en-US" i="1">
                              <a:latin typeface="Cambria Math"/>
                            </a:rPr>
                            <m:t>∗</m:t>
                          </m:r>
                        </m:sup>
                      </m:sSubSup>
                      <m:r>
                        <a:rPr lang="en-US" i="1">
                          <a:latin typeface="Cambria Math"/>
                        </a:rPr>
                        <m:t>=</m:t>
                      </m:r>
                      <m:sSub>
                        <m:sSubPr>
                          <m:ctrlPr>
                            <a:rPr lang="ru-RU" i="1">
                              <a:latin typeface="Cambria Math" panose="02040503050406030204" pitchFamily="18" charset="0"/>
                            </a:rPr>
                          </m:ctrlPr>
                        </m:sSubPr>
                        <m:e>
                          <m:r>
                            <a:rPr lang="en-US" i="1">
                              <a:latin typeface="Cambria Math"/>
                            </a:rPr>
                            <m:t>𝑐</m:t>
                          </m:r>
                        </m:e>
                        <m:sub>
                          <m:r>
                            <a:rPr lang="en-US" i="1">
                              <a:latin typeface="Cambria Math"/>
                            </a:rPr>
                            <m:t>𝑝</m:t>
                          </m:r>
                        </m:sub>
                      </m:sSub>
                      <m:sSubSup>
                        <m:sSubSupPr>
                          <m:ctrlPr>
                            <a:rPr lang="ru-RU" i="1">
                              <a:latin typeface="Cambria Math" panose="02040503050406030204" pitchFamily="18" charset="0"/>
                            </a:rPr>
                          </m:ctrlPr>
                        </m:sSubSupPr>
                        <m:e>
                          <m:r>
                            <a:rPr lang="en-US" i="1">
                              <a:latin typeface="Cambria Math"/>
                            </a:rPr>
                            <m:t>𝑇</m:t>
                          </m:r>
                        </m:e>
                        <m:sub>
                          <m:r>
                            <a:rPr lang="en-US" i="1">
                              <a:latin typeface="Cambria Math"/>
                            </a:rPr>
                            <m:t>2</m:t>
                          </m:r>
                          <m:r>
                            <a:rPr lang="en-US" i="1">
                              <a:latin typeface="Cambria Math"/>
                            </a:rPr>
                            <m:t>𝑤</m:t>
                          </m:r>
                        </m:sub>
                        <m:sup>
                          <m:r>
                            <a:rPr lang="en-US" i="1">
                              <a:latin typeface="Cambria Math"/>
                            </a:rPr>
                            <m:t>∗</m:t>
                          </m:r>
                        </m:sup>
                      </m:sSubSup>
                      <m:r>
                        <a:rPr lang="en-US" i="1">
                          <a:latin typeface="Cambria Math"/>
                        </a:rPr>
                        <m:t>−</m:t>
                      </m:r>
                      <m:sSub>
                        <m:sSubPr>
                          <m:ctrlPr>
                            <a:rPr lang="ru-RU" i="1">
                              <a:latin typeface="Cambria Math" panose="02040503050406030204" pitchFamily="18" charset="0"/>
                            </a:rPr>
                          </m:ctrlPr>
                        </m:sSubPr>
                        <m:e>
                          <m:r>
                            <a:rPr lang="en-US" i="1">
                              <a:latin typeface="Cambria Math"/>
                            </a:rPr>
                            <m:t>𝑐</m:t>
                          </m:r>
                        </m:e>
                        <m:sub>
                          <m:r>
                            <a:rPr lang="en-US" i="1">
                              <a:latin typeface="Cambria Math"/>
                            </a:rPr>
                            <m:t>𝑝</m:t>
                          </m:r>
                        </m:sub>
                      </m:sSub>
                      <m:sSubSup>
                        <m:sSubSupPr>
                          <m:ctrlPr>
                            <a:rPr lang="ru-RU" i="1">
                              <a:latin typeface="Cambria Math" panose="02040503050406030204" pitchFamily="18" charset="0"/>
                            </a:rPr>
                          </m:ctrlPr>
                        </m:sSubSupPr>
                        <m:e>
                          <m:r>
                            <a:rPr lang="en-US" i="1">
                              <a:latin typeface="Cambria Math"/>
                            </a:rPr>
                            <m:t>𝑇</m:t>
                          </m:r>
                        </m:e>
                        <m:sub>
                          <m:r>
                            <a:rPr lang="en-US" i="1">
                              <a:latin typeface="Cambria Math"/>
                            </a:rPr>
                            <m:t>1</m:t>
                          </m:r>
                          <m:r>
                            <a:rPr lang="en-US" i="1">
                              <a:latin typeface="Cambria Math"/>
                            </a:rPr>
                            <m:t>𝑤</m:t>
                          </m:r>
                        </m:sub>
                        <m:sup>
                          <m:r>
                            <a:rPr lang="en-US" i="1">
                              <a:latin typeface="Cambria Math"/>
                            </a:rPr>
                            <m:t>∗</m:t>
                          </m:r>
                        </m:sup>
                      </m:sSubSup>
                    </m:oMath>
                  </m:oMathPara>
                </a14:m>
                <a:endParaRPr lang="ru-RU" dirty="0"/>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475011" y="4591302"/>
                <a:ext cx="8325889" cy="1044000"/>
              </a:xfrm>
              <a:prstGeom prst="rect">
                <a:avLst/>
              </a:prstGeom>
              <a:blipFill>
                <a:blip r:embed="rId8"/>
                <a:stretch>
                  <a:fillRect/>
                </a:stretch>
              </a:blipFill>
              <a:ln>
                <a:solidFill>
                  <a:schemeClr val="tx1"/>
                </a:solidFill>
              </a:ln>
            </p:spPr>
            <p:txBody>
              <a:bodyPr/>
              <a:lstStyle/>
              <a:p>
                <a:r>
                  <a:rPr lang="ru-RU">
                    <a:noFill/>
                  </a:rPr>
                  <a:t> </a:t>
                </a:r>
              </a:p>
            </p:txBody>
          </p:sp>
        </mc:Fallback>
      </mc:AlternateContent>
      <p:sp>
        <p:nvSpPr>
          <p:cNvPr id="23" name="Овал 22"/>
          <p:cNvSpPr/>
          <p:nvPr/>
        </p:nvSpPr>
        <p:spPr>
          <a:xfrm>
            <a:off x="6251721" y="1164278"/>
            <a:ext cx="440377" cy="747371"/>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a:extLst>
              <a:ext uri="{FF2B5EF4-FFF2-40B4-BE49-F238E27FC236}">
                <a16:creationId xmlns:a16="http://schemas.microsoft.com/office/drawing/2014/main" id="{688D555D-ED60-450F-AC02-D09CA476D93D}"/>
              </a:ext>
            </a:extLst>
          </p:cNvPr>
          <p:cNvSpPr/>
          <p:nvPr/>
        </p:nvSpPr>
        <p:spPr>
          <a:xfrm>
            <a:off x="2627036" y="2465148"/>
            <a:ext cx="3946927" cy="307777"/>
          </a:xfrm>
          <a:prstGeom prst="rect">
            <a:avLst/>
          </a:prstGeom>
        </p:spPr>
        <p:txBody>
          <a:bodyPr wrap="square">
            <a:spAutoFit/>
          </a:bodyPr>
          <a:lstStyle/>
          <a:p>
            <a:pPr algn="ctr"/>
            <a:r>
              <a:rPr lang="ru-RU" sz="1400" i="1" dirty="0"/>
              <a:t>Первое начало термодинамики</a:t>
            </a:r>
          </a:p>
        </p:txBody>
      </p:sp>
      <p:sp>
        <p:nvSpPr>
          <p:cNvPr id="20" name="Прямоугольник 19">
            <a:extLst>
              <a:ext uri="{FF2B5EF4-FFF2-40B4-BE49-F238E27FC236}">
                <a16:creationId xmlns:a16="http://schemas.microsoft.com/office/drawing/2014/main" id="{02D381DA-4B7B-4B50-9EC8-CB009579CBD5}"/>
              </a:ext>
            </a:extLst>
          </p:cNvPr>
          <p:cNvSpPr/>
          <p:nvPr/>
        </p:nvSpPr>
        <p:spPr>
          <a:xfrm>
            <a:off x="6784636" y="4612783"/>
            <a:ext cx="2081806" cy="954107"/>
          </a:xfrm>
          <a:prstGeom prst="rect">
            <a:avLst/>
          </a:prstGeom>
        </p:spPr>
        <p:txBody>
          <a:bodyPr wrap="square">
            <a:spAutoFit/>
          </a:bodyPr>
          <a:lstStyle/>
          <a:p>
            <a:pPr algn="ctr"/>
            <a:r>
              <a:rPr lang="ru-RU" sz="1400" i="1" dirty="0"/>
              <a:t>Уравнение энергии в тепловой форме в относительном движении</a:t>
            </a:r>
          </a:p>
        </p:txBody>
      </p:sp>
    </p:spTree>
    <p:extLst>
      <p:ext uri="{BB962C8B-B14F-4D97-AF65-F5344CB8AC3E}">
        <p14:creationId xmlns:p14="http://schemas.microsoft.com/office/powerpoint/2010/main" val="2221136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Прямоугольник 4"/>
              <p:cNvSpPr/>
              <p:nvPr/>
            </p:nvSpPr>
            <p:spPr>
              <a:xfrm>
                <a:off x="446382" y="4965296"/>
                <a:ext cx="4213151" cy="1351011"/>
              </a:xfrm>
              <a:prstGeom prst="rect">
                <a:avLst/>
              </a:prstGeom>
            </p:spPr>
            <p:txBody>
              <a:bodyPr wrap="square">
                <a:spAutoFit/>
              </a:bodyPr>
              <a:lstStyle/>
              <a:p>
                <a:pPr>
                  <a:lnSpc>
                    <a:spcPct val="150000"/>
                  </a:lnSpc>
                </a:pPr>
                <a:r>
                  <a:rPr lang="ru-RU" sz="1400" i="1" dirty="0"/>
                  <a:t>Температуру потока, заторможенного во вращающемся колесе, изменяется только подводе/отводе внешнего тепла. В РК турбомашины </a:t>
                </a:r>
                <a14:m>
                  <m:oMath xmlns:m="http://schemas.openxmlformats.org/officeDocument/2006/math">
                    <m:sSubSup>
                      <m:sSubSupPr>
                        <m:ctrlPr>
                          <a:rPr lang="ru-RU" sz="1400" i="1">
                            <a:latin typeface="Cambria Math" panose="02040503050406030204" pitchFamily="18" charset="0"/>
                          </a:rPr>
                        </m:ctrlPr>
                      </m:sSubSupPr>
                      <m:e>
                        <m:r>
                          <a:rPr lang="en-US" sz="1400" i="1">
                            <a:latin typeface="Cambria Math"/>
                          </a:rPr>
                          <m:t>𝑇</m:t>
                        </m:r>
                      </m:e>
                      <m:sub>
                        <m:r>
                          <a:rPr lang="en-US" sz="1400" i="1">
                            <a:latin typeface="Cambria Math"/>
                          </a:rPr>
                          <m:t>𝜔</m:t>
                        </m:r>
                      </m:sub>
                      <m:sup>
                        <m:r>
                          <a:rPr lang="ru-RU" sz="1400" i="1">
                            <a:latin typeface="Cambria Math"/>
                          </a:rPr>
                          <m:t>∗</m:t>
                        </m:r>
                      </m:sup>
                    </m:sSubSup>
                    <m:r>
                      <a:rPr lang="ru-RU" sz="1400" i="1">
                        <a:latin typeface="Cambria Math"/>
                      </a:rPr>
                      <m:t>=</m:t>
                    </m:r>
                    <m:r>
                      <a:rPr lang="en-US" sz="1400" i="1">
                        <a:latin typeface="Cambria Math"/>
                      </a:rPr>
                      <m:t>𝑐𝑜𝑛𝑠𝑡</m:t>
                    </m:r>
                  </m:oMath>
                </a14:m>
                <a:r>
                  <a:rPr lang="ru-RU" sz="1400" i="1" dirty="0"/>
                  <a:t>.</a:t>
                </a: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446382" y="4965296"/>
                <a:ext cx="4213151" cy="1351011"/>
              </a:xfrm>
              <a:prstGeom prst="rect">
                <a:avLst/>
              </a:prstGeom>
              <a:blipFill>
                <a:blip r:embed="rId3"/>
                <a:stretch>
                  <a:fillRect l="-434" b="-4072"/>
                </a:stretch>
              </a:blipFill>
            </p:spPr>
            <p:txBody>
              <a:bodyPr/>
              <a:lstStyle/>
              <a:p>
                <a:r>
                  <a:rPr lang="ru-RU">
                    <a:noFill/>
                  </a:rPr>
                  <a:t> </a:t>
                </a:r>
              </a:p>
            </p:txBody>
          </p:sp>
        </mc:Fallback>
      </mc:AlternateContent>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энергии в тепловой форме </a:t>
            </a:r>
          </a:p>
          <a:p>
            <a:pPr algn="ctr"/>
            <a:r>
              <a:rPr lang="ru-RU" b="1" cap="all" dirty="0">
                <a:solidFill>
                  <a:schemeClr val="bg1"/>
                </a:solidFill>
                <a:latin typeface="Elektra Text Pro" panose="02000503030000020004" pitchFamily="50" charset="-52"/>
              </a:rPr>
              <a:t>в относительном движении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29</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18" name="Прямоугольник 17"/>
              <p:cNvSpPr/>
              <p:nvPr/>
            </p:nvSpPr>
            <p:spPr>
              <a:xfrm>
                <a:off x="485601" y="809364"/>
                <a:ext cx="8325889" cy="661271"/>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𝑄</m:t>
                          </m:r>
                        </m:e>
                        <m:sub>
                          <m:r>
                            <a:rPr lang="ru-RU" i="1">
                              <a:latin typeface="Cambria Math"/>
                            </a:rPr>
                            <m:t>вн</m:t>
                          </m:r>
                        </m:sub>
                      </m:sSub>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1</m:t>
                              </m:r>
                            </m:sub>
                            <m:sup>
                              <m:r>
                                <a:rPr lang="ru-RU" i="1">
                                  <a:latin typeface="Cambria Math"/>
                                </a:rPr>
                                <m:t>2</m:t>
                              </m:r>
                            </m:sup>
                          </m:sSubSup>
                        </m:num>
                        <m:den>
                          <m:r>
                            <a:rPr lang="ru-RU" i="1">
                              <a:latin typeface="Cambria Math"/>
                            </a:rPr>
                            <m:t>2</m:t>
                          </m:r>
                        </m:den>
                      </m:f>
                      <m:r>
                        <a:rPr lang="ru-RU">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en-US" i="1">
                                  <a:latin typeface="Cambria Math"/>
                                </a:rPr>
                                <m:t>𝑖</m:t>
                              </m:r>
                            </m:e>
                            <m:sub>
                              <m:r>
                                <a:rPr lang="en-US" i="1">
                                  <a:latin typeface="Cambria Math"/>
                                </a:rPr>
                                <m:t>2</m:t>
                              </m:r>
                            </m:sub>
                          </m:sSub>
                          <m:r>
                            <a:rPr lang="en-US" i="1">
                              <a:latin typeface="Cambria Math"/>
                            </a:rPr>
                            <m:t>−</m:t>
                          </m:r>
                          <m:sSub>
                            <m:sSubPr>
                              <m:ctrlPr>
                                <a:rPr lang="ru-RU" i="1">
                                  <a:latin typeface="Cambria Math" panose="02040503050406030204" pitchFamily="18" charset="0"/>
                                </a:rPr>
                              </m:ctrlPr>
                            </m:sSubPr>
                            <m:e>
                              <m:r>
                                <a:rPr lang="en-US" i="1">
                                  <a:latin typeface="Cambria Math"/>
                                </a:rPr>
                                <m:t>𝑖</m:t>
                              </m:r>
                            </m:e>
                            <m:sub>
                              <m:r>
                                <a:rPr lang="en-US" i="1">
                                  <a:latin typeface="Cambria Math"/>
                                </a:rPr>
                                <m:t>1</m:t>
                              </m:r>
                            </m:sub>
                          </m:sSub>
                        </m:e>
                      </m:d>
                      <m:r>
                        <a:rPr lang="en-US"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𝑤</m:t>
                              </m:r>
                            </m:e>
                            <m:sub>
                              <m:r>
                                <a:rPr lang="en-US" i="1">
                                  <a:latin typeface="Cambria Math"/>
                                </a:rPr>
                                <m:t>2</m:t>
                              </m:r>
                            </m:sub>
                            <m:sup>
                              <m:r>
                                <a:rPr lang="en-US" i="1">
                                  <a:latin typeface="Cambria Math"/>
                                </a:rPr>
                                <m:t>2</m:t>
                              </m:r>
                            </m:sup>
                          </m:sSubSup>
                          <m:r>
                            <a:rPr lang="en-US" i="1">
                              <a:latin typeface="Cambria Math"/>
                            </a:rPr>
                            <m:t>−</m:t>
                          </m:r>
                          <m:sSubSup>
                            <m:sSubSupPr>
                              <m:ctrlPr>
                                <a:rPr lang="ru-RU" i="1">
                                  <a:latin typeface="Cambria Math" panose="02040503050406030204" pitchFamily="18" charset="0"/>
                                </a:rPr>
                              </m:ctrlPr>
                            </m:sSubSupPr>
                            <m:e>
                              <m:r>
                                <a:rPr lang="en-US" i="1">
                                  <a:latin typeface="Cambria Math"/>
                                </a:rPr>
                                <m:t>𝑤</m:t>
                              </m:r>
                            </m:e>
                            <m:sub>
                              <m:r>
                                <a:rPr lang="en-US" i="1">
                                  <a:latin typeface="Cambria Math"/>
                                </a:rPr>
                                <m:t>1</m:t>
                              </m:r>
                            </m:sub>
                            <m:sup>
                              <m:r>
                                <a:rPr lang="en-US" i="1">
                                  <a:latin typeface="Cambria Math"/>
                                </a:rPr>
                                <m:t>2</m:t>
                              </m:r>
                            </m:sup>
                          </m:sSubSup>
                        </m:num>
                        <m:den>
                          <m:r>
                            <a:rPr lang="en-US" i="1">
                              <a:latin typeface="Cambria Math"/>
                            </a:rPr>
                            <m:t>2</m:t>
                          </m:r>
                        </m:den>
                      </m:f>
                      <m:r>
                        <a:rPr lang="en-US" i="1">
                          <a:latin typeface="Cambria Math"/>
                        </a:rPr>
                        <m:t>=</m:t>
                      </m:r>
                      <m:sSubSup>
                        <m:sSubSupPr>
                          <m:ctrlPr>
                            <a:rPr lang="ru-RU" i="1">
                              <a:latin typeface="Cambria Math" panose="02040503050406030204" pitchFamily="18" charset="0"/>
                            </a:rPr>
                          </m:ctrlPr>
                        </m:sSubSupPr>
                        <m:e>
                          <m:r>
                            <a:rPr lang="en-US" i="1">
                              <a:latin typeface="Cambria Math"/>
                            </a:rPr>
                            <m:t>𝑖</m:t>
                          </m:r>
                        </m:e>
                        <m:sub>
                          <m:r>
                            <a:rPr lang="en-US" i="1">
                              <a:latin typeface="Cambria Math"/>
                            </a:rPr>
                            <m:t>2</m:t>
                          </m:r>
                          <m:r>
                            <a:rPr lang="en-US" i="1">
                              <a:latin typeface="Cambria Math"/>
                            </a:rPr>
                            <m:t>𝑤</m:t>
                          </m:r>
                        </m:sub>
                        <m:sup>
                          <m:r>
                            <a:rPr lang="en-US" i="1">
                              <a:latin typeface="Cambria Math"/>
                            </a:rPr>
                            <m:t>∗</m:t>
                          </m:r>
                        </m:sup>
                      </m:sSubSup>
                      <m:r>
                        <a:rPr lang="en-US" i="1">
                          <a:latin typeface="Cambria Math"/>
                        </a:rPr>
                        <m:t>−</m:t>
                      </m:r>
                      <m:sSubSup>
                        <m:sSubSupPr>
                          <m:ctrlPr>
                            <a:rPr lang="ru-RU" i="1">
                              <a:latin typeface="Cambria Math" panose="02040503050406030204" pitchFamily="18" charset="0"/>
                            </a:rPr>
                          </m:ctrlPr>
                        </m:sSubSupPr>
                        <m:e>
                          <m:r>
                            <a:rPr lang="en-US" i="1">
                              <a:latin typeface="Cambria Math"/>
                            </a:rPr>
                            <m:t>𝑖</m:t>
                          </m:r>
                        </m:e>
                        <m:sub>
                          <m:r>
                            <a:rPr lang="en-US" i="1">
                              <a:latin typeface="Cambria Math"/>
                            </a:rPr>
                            <m:t>1</m:t>
                          </m:r>
                          <m:r>
                            <a:rPr lang="en-US" i="1">
                              <a:latin typeface="Cambria Math"/>
                            </a:rPr>
                            <m:t>𝑤</m:t>
                          </m:r>
                        </m:sub>
                        <m:sup>
                          <m:r>
                            <a:rPr lang="en-US" i="1">
                              <a:latin typeface="Cambria Math"/>
                            </a:rPr>
                            <m:t>∗</m:t>
                          </m:r>
                        </m:sup>
                      </m:sSubSup>
                      <m:r>
                        <a:rPr lang="en-US" i="1">
                          <a:latin typeface="Cambria Math"/>
                        </a:rPr>
                        <m:t>=</m:t>
                      </m:r>
                      <m:sSub>
                        <m:sSubPr>
                          <m:ctrlPr>
                            <a:rPr lang="ru-RU" i="1">
                              <a:latin typeface="Cambria Math" panose="02040503050406030204" pitchFamily="18" charset="0"/>
                            </a:rPr>
                          </m:ctrlPr>
                        </m:sSubPr>
                        <m:e>
                          <m:r>
                            <a:rPr lang="en-US" i="1">
                              <a:latin typeface="Cambria Math"/>
                            </a:rPr>
                            <m:t>𝑐</m:t>
                          </m:r>
                        </m:e>
                        <m:sub>
                          <m:r>
                            <a:rPr lang="en-US" i="1">
                              <a:latin typeface="Cambria Math"/>
                            </a:rPr>
                            <m:t>𝑝</m:t>
                          </m:r>
                        </m:sub>
                      </m:sSub>
                      <m:sSubSup>
                        <m:sSubSupPr>
                          <m:ctrlPr>
                            <a:rPr lang="ru-RU" i="1">
                              <a:latin typeface="Cambria Math" panose="02040503050406030204" pitchFamily="18" charset="0"/>
                            </a:rPr>
                          </m:ctrlPr>
                        </m:sSubSupPr>
                        <m:e>
                          <m:r>
                            <a:rPr lang="en-US" i="1">
                              <a:latin typeface="Cambria Math"/>
                            </a:rPr>
                            <m:t>𝑇</m:t>
                          </m:r>
                        </m:e>
                        <m:sub>
                          <m:r>
                            <a:rPr lang="en-US" i="1">
                              <a:latin typeface="Cambria Math"/>
                            </a:rPr>
                            <m:t>2</m:t>
                          </m:r>
                          <m:r>
                            <a:rPr lang="en-US" i="1">
                              <a:latin typeface="Cambria Math"/>
                            </a:rPr>
                            <m:t>𝑤</m:t>
                          </m:r>
                        </m:sub>
                        <m:sup>
                          <m:r>
                            <a:rPr lang="en-US" i="1">
                              <a:latin typeface="Cambria Math"/>
                            </a:rPr>
                            <m:t>∗</m:t>
                          </m:r>
                        </m:sup>
                      </m:sSubSup>
                      <m:r>
                        <a:rPr lang="en-US" i="1">
                          <a:latin typeface="Cambria Math"/>
                        </a:rPr>
                        <m:t>−</m:t>
                      </m:r>
                      <m:sSub>
                        <m:sSubPr>
                          <m:ctrlPr>
                            <a:rPr lang="ru-RU" i="1">
                              <a:latin typeface="Cambria Math" panose="02040503050406030204" pitchFamily="18" charset="0"/>
                            </a:rPr>
                          </m:ctrlPr>
                        </m:sSubPr>
                        <m:e>
                          <m:r>
                            <a:rPr lang="en-US" i="1">
                              <a:latin typeface="Cambria Math"/>
                            </a:rPr>
                            <m:t>𝑐</m:t>
                          </m:r>
                        </m:e>
                        <m:sub>
                          <m:r>
                            <a:rPr lang="en-US" i="1">
                              <a:latin typeface="Cambria Math"/>
                            </a:rPr>
                            <m:t>𝑝</m:t>
                          </m:r>
                        </m:sub>
                      </m:sSub>
                      <m:sSubSup>
                        <m:sSubSupPr>
                          <m:ctrlPr>
                            <a:rPr lang="ru-RU" i="1">
                              <a:latin typeface="Cambria Math" panose="02040503050406030204" pitchFamily="18" charset="0"/>
                            </a:rPr>
                          </m:ctrlPr>
                        </m:sSubSupPr>
                        <m:e>
                          <m:r>
                            <a:rPr lang="en-US" i="1">
                              <a:latin typeface="Cambria Math"/>
                            </a:rPr>
                            <m:t>𝑇</m:t>
                          </m:r>
                        </m:e>
                        <m:sub>
                          <m:r>
                            <a:rPr lang="en-US" i="1">
                              <a:latin typeface="Cambria Math"/>
                            </a:rPr>
                            <m:t>1</m:t>
                          </m:r>
                          <m:r>
                            <a:rPr lang="en-US" i="1">
                              <a:latin typeface="Cambria Math"/>
                            </a:rPr>
                            <m:t>𝑤</m:t>
                          </m:r>
                        </m:sub>
                        <m:sup>
                          <m:r>
                            <a:rPr lang="en-US" i="1">
                              <a:latin typeface="Cambria Math"/>
                            </a:rPr>
                            <m:t>∗</m:t>
                          </m:r>
                        </m:sup>
                      </m:sSubSup>
                    </m:oMath>
                  </m:oMathPara>
                </a14:m>
                <a:endParaRPr lang="ru-RU" dirty="0"/>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485601" y="809364"/>
                <a:ext cx="8325889" cy="661271"/>
              </a:xfrm>
              <a:prstGeom prst="rect">
                <a:avLst/>
              </a:prstGeom>
              <a:blipFill rotWithShape="1">
                <a:blip r:embed="rId4" cstate="print"/>
                <a:stretch>
                  <a:fillRect/>
                </a:stretch>
              </a:blipFill>
              <a:ln>
                <a:solidFill>
                  <a:schemeClr val="tx1"/>
                </a:solidFill>
              </a:ln>
            </p:spPr>
            <p:txBody>
              <a:bodyPr/>
              <a:lstStyle/>
              <a:p>
                <a:r>
                  <a:rPr lang="ru-RU">
                    <a:noFill/>
                  </a:rPr>
                  <a:t> </a:t>
                </a:r>
              </a:p>
            </p:txBody>
          </p:sp>
        </mc:Fallback>
      </mc:AlternateContent>
      <p:sp>
        <p:nvSpPr>
          <p:cNvPr id="19" name="TextBox 18"/>
          <p:cNvSpPr txBox="1"/>
          <p:nvPr/>
        </p:nvSpPr>
        <p:spPr>
          <a:xfrm>
            <a:off x="459970" y="1465884"/>
            <a:ext cx="4301639" cy="369332"/>
          </a:xfrm>
          <a:prstGeom prst="rect">
            <a:avLst/>
          </a:prstGeom>
          <a:noFill/>
        </p:spPr>
        <p:txBody>
          <a:bodyPr wrap="square" rtlCol="0">
            <a:spAutoFit/>
          </a:bodyPr>
          <a:lstStyle/>
          <a:p>
            <a:pPr algn="ctr"/>
            <a:r>
              <a:rPr lang="ru-RU" cap="all" dirty="0"/>
              <a:t>Следствие №1</a:t>
            </a:r>
          </a:p>
        </p:txBody>
      </p:sp>
      <p:sp>
        <p:nvSpPr>
          <p:cNvPr id="20" name="TextBox 19"/>
          <p:cNvSpPr txBox="1"/>
          <p:nvPr/>
        </p:nvSpPr>
        <p:spPr>
          <a:xfrm>
            <a:off x="4776651" y="1470635"/>
            <a:ext cx="4316681" cy="369332"/>
          </a:xfrm>
          <a:prstGeom prst="rect">
            <a:avLst/>
          </a:prstGeom>
          <a:noFill/>
        </p:spPr>
        <p:txBody>
          <a:bodyPr wrap="square" rtlCol="0">
            <a:spAutoFit/>
          </a:bodyPr>
          <a:lstStyle/>
          <a:p>
            <a:pPr algn="ctr"/>
            <a:r>
              <a:rPr lang="ru-RU" cap="all" dirty="0"/>
              <a:t>Следствие №2</a:t>
            </a:r>
          </a:p>
        </p:txBody>
      </p:sp>
      <p:sp>
        <p:nvSpPr>
          <p:cNvPr id="21" name="TextBox 20"/>
          <p:cNvSpPr txBox="1">
            <a:spLocks noChangeAspect="1"/>
          </p:cNvSpPr>
          <p:nvPr/>
        </p:nvSpPr>
        <p:spPr>
          <a:xfrm>
            <a:off x="459970" y="1827750"/>
            <a:ext cx="4238782" cy="1384995"/>
          </a:xfrm>
          <a:prstGeom prst="rect">
            <a:avLst/>
          </a:prstGeom>
          <a:noFill/>
        </p:spPr>
        <p:txBody>
          <a:bodyPr wrap="square" rtlCol="0">
            <a:spAutoFit/>
          </a:bodyPr>
          <a:lstStyle/>
          <a:p>
            <a:pPr>
              <a:lnSpc>
                <a:spcPct val="150000"/>
              </a:lnSpc>
            </a:pPr>
            <a:r>
              <a:rPr lang="ru-RU" sz="1400" dirty="0"/>
              <a:t> </a:t>
            </a:r>
            <a:r>
              <a:rPr lang="ru-RU" sz="1400" i="1" dirty="0"/>
              <a:t>Работа инерционных сил и подводимое в процессе тепло идут на изменение энтальпии и изменение кинетической энергии потока в относительном движении</a:t>
            </a:r>
            <a:endParaRPr lang="ru-RU" sz="1400" dirty="0"/>
          </a:p>
        </p:txBody>
      </p:sp>
      <mc:AlternateContent xmlns:mc="http://schemas.openxmlformats.org/markup-compatibility/2006" xmlns:a14="http://schemas.microsoft.com/office/drawing/2010/main">
        <mc:Choice Requires="a14">
          <p:sp>
            <p:nvSpPr>
              <p:cNvPr id="22" name="TextBox 21"/>
              <p:cNvSpPr txBox="1">
                <a:spLocks noChangeAspect="1"/>
              </p:cNvSpPr>
              <p:nvPr/>
            </p:nvSpPr>
            <p:spPr>
              <a:xfrm>
                <a:off x="4756381" y="1827750"/>
                <a:ext cx="4238782" cy="1708160"/>
              </a:xfrm>
              <a:prstGeom prst="rect">
                <a:avLst/>
              </a:prstGeom>
              <a:noFill/>
            </p:spPr>
            <p:txBody>
              <a:bodyPr wrap="square" rtlCol="0">
                <a:spAutoFit/>
              </a:bodyPr>
              <a:lstStyle/>
              <a:p>
                <a:pPr>
                  <a:lnSpc>
                    <a:spcPct val="150000"/>
                  </a:lnSpc>
                </a:pPr>
                <a:r>
                  <a:rPr lang="ru-RU" sz="1400" i="1" dirty="0"/>
                  <a:t>Температура потока, заторможенного в относительном движении </a:t>
                </a:r>
                <a14:m>
                  <m:oMath xmlns:m="http://schemas.openxmlformats.org/officeDocument/2006/math">
                    <m:sSubSup>
                      <m:sSubSupPr>
                        <m:ctrlPr>
                          <a:rPr lang="ru-RU" sz="1400" i="1">
                            <a:latin typeface="Cambria Math" panose="02040503050406030204" pitchFamily="18" charset="0"/>
                          </a:rPr>
                        </m:ctrlPr>
                      </m:sSubSupPr>
                      <m:e>
                        <m:r>
                          <a:rPr lang="en-US" sz="1400" i="1">
                            <a:latin typeface="Cambria Math"/>
                          </a:rPr>
                          <m:t>𝑇</m:t>
                        </m:r>
                      </m:e>
                      <m:sub>
                        <m:r>
                          <a:rPr lang="en-US" sz="1400" i="1">
                            <a:latin typeface="Cambria Math"/>
                          </a:rPr>
                          <m:t>𝑤</m:t>
                        </m:r>
                      </m:sub>
                      <m:sup>
                        <m:r>
                          <a:rPr lang="ru-RU" sz="1400" i="1">
                            <a:latin typeface="Cambria Math"/>
                          </a:rPr>
                          <m:t>∗</m:t>
                        </m:r>
                      </m:sup>
                    </m:sSubSup>
                  </m:oMath>
                </a14:m>
                <a:r>
                  <a:rPr lang="ru-RU" sz="1400" i="1" dirty="0"/>
                  <a:t>, не зависит от аэродинамического совершенства лопаточной машины, она меняется только при подводе внешнего тепла и действии инерционных сил</a:t>
                </a:r>
                <a:endParaRPr lang="ru-RU"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756381" y="1827750"/>
                <a:ext cx="4238782" cy="1708160"/>
              </a:xfrm>
              <a:prstGeom prst="rect">
                <a:avLst/>
              </a:prstGeom>
              <a:blipFill>
                <a:blip r:embed="rId5"/>
                <a:stretch>
                  <a:fillRect l="-431" b="-714"/>
                </a:stretch>
              </a:blipFill>
            </p:spPr>
            <p:txBody>
              <a:bodyPr/>
              <a:lstStyle/>
              <a:p>
                <a:r>
                  <a:rPr lang="ru-RU">
                    <a:noFill/>
                  </a:rPr>
                  <a:t> </a:t>
                </a:r>
              </a:p>
            </p:txBody>
          </p:sp>
        </mc:Fallback>
      </mc:AlternateContent>
      <p:sp>
        <p:nvSpPr>
          <p:cNvPr id="24" name="TextBox 23"/>
          <p:cNvSpPr txBox="1"/>
          <p:nvPr/>
        </p:nvSpPr>
        <p:spPr>
          <a:xfrm>
            <a:off x="4598339" y="3449999"/>
            <a:ext cx="4301639" cy="646331"/>
          </a:xfrm>
          <a:prstGeom prst="rect">
            <a:avLst/>
          </a:prstGeom>
          <a:noFill/>
        </p:spPr>
        <p:txBody>
          <a:bodyPr wrap="square" rtlCol="0">
            <a:spAutoFit/>
          </a:bodyPr>
          <a:lstStyle/>
          <a:p>
            <a:pPr algn="ctr"/>
            <a:r>
              <a:rPr lang="ru-RU" cap="all" dirty="0"/>
              <a:t>Следствие №4</a:t>
            </a:r>
          </a:p>
          <a:p>
            <a:pPr algn="ctr"/>
            <a:r>
              <a:rPr lang="ru-RU" cap="all" dirty="0"/>
              <a:t>Для Центробежного компрессора</a:t>
            </a:r>
          </a:p>
        </p:txBody>
      </p:sp>
      <mc:AlternateContent xmlns:mc="http://schemas.openxmlformats.org/markup-compatibility/2006" xmlns:a14="http://schemas.microsoft.com/office/drawing/2010/main">
        <mc:Choice Requires="a14">
          <p:sp>
            <p:nvSpPr>
              <p:cNvPr id="3" name="Прямоугольник 2"/>
              <p:cNvSpPr/>
              <p:nvPr/>
            </p:nvSpPr>
            <p:spPr>
              <a:xfrm>
                <a:off x="5163788" y="3977841"/>
                <a:ext cx="3170740" cy="588687"/>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a:latin typeface="Cambria Math"/>
                            </a:rPr>
                            <m:t>с</m:t>
                          </m:r>
                        </m:e>
                        <m:sub>
                          <m:r>
                            <a:rPr lang="ru-RU" sz="1600">
                              <a:latin typeface="Cambria Math"/>
                            </a:rPr>
                            <m:t>р</m:t>
                          </m:r>
                        </m:sub>
                      </m:sSub>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𝑇</m:t>
                              </m:r>
                            </m:e>
                            <m:sub>
                              <m:r>
                                <a:rPr lang="ru-RU" sz="1600">
                                  <a:latin typeface="Cambria Math"/>
                                </a:rPr>
                                <m:t>2</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𝑇</m:t>
                              </m:r>
                            </m:e>
                            <m:sub>
                              <m:r>
                                <a:rPr lang="ru-RU" sz="1600">
                                  <a:latin typeface="Cambria Math"/>
                                </a:rPr>
                                <m:t>1</m:t>
                              </m:r>
                            </m:sub>
                          </m:sSub>
                        </m:e>
                      </m:d>
                      <m:r>
                        <a:rPr lang="ru-RU" sz="1600">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𝑢</m:t>
                              </m:r>
                            </m:e>
                            <m:sub>
                              <m:r>
                                <a:rPr lang="ru-RU" sz="1600">
                                  <a:latin typeface="Cambria Math"/>
                                </a:rPr>
                                <m:t>2</m:t>
                              </m:r>
                            </m:sub>
                            <m:sup>
                              <m:r>
                                <a:rPr lang="ru-RU" sz="1600">
                                  <a:latin typeface="Cambria Math"/>
                                </a:rPr>
                                <m:t>2</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𝑢</m:t>
                              </m:r>
                            </m:e>
                            <m:sub>
                              <m:r>
                                <a:rPr lang="ru-RU" sz="1600">
                                  <a:latin typeface="Cambria Math"/>
                                </a:rPr>
                                <m:t>1</m:t>
                              </m:r>
                            </m:sub>
                            <m:sup>
                              <m:r>
                                <a:rPr lang="ru-RU" sz="1600">
                                  <a:latin typeface="Cambria Math"/>
                                </a:rPr>
                                <m:t>2</m:t>
                              </m:r>
                            </m:sup>
                          </m:sSubSup>
                        </m:num>
                        <m:den>
                          <m:r>
                            <a:rPr lang="ru-RU" sz="1600">
                              <a:latin typeface="Cambria Math"/>
                            </a:rPr>
                            <m:t>2</m:t>
                          </m:r>
                        </m:den>
                      </m:f>
                      <m:r>
                        <a:rPr lang="ru-RU" sz="1600">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𝑤</m:t>
                              </m:r>
                            </m:e>
                            <m:sub>
                              <m:r>
                                <a:rPr lang="ru-RU" sz="1600">
                                  <a:latin typeface="Cambria Math"/>
                                </a:rPr>
                                <m:t>1</m:t>
                              </m:r>
                            </m:sub>
                            <m:sup>
                              <m:r>
                                <a:rPr lang="ru-RU" sz="1600">
                                  <a:latin typeface="Cambria Math"/>
                                </a:rPr>
                                <m:t>2</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𝑤</m:t>
                              </m:r>
                            </m:e>
                            <m:sub>
                              <m:r>
                                <a:rPr lang="ru-RU" sz="1600">
                                  <a:latin typeface="Cambria Math"/>
                                </a:rPr>
                                <m:t>2</m:t>
                              </m:r>
                            </m:sub>
                            <m:sup>
                              <m:r>
                                <a:rPr lang="ru-RU" sz="1600">
                                  <a:latin typeface="Cambria Math"/>
                                </a:rPr>
                                <m:t>2</m:t>
                              </m:r>
                            </m:sup>
                          </m:sSubSup>
                        </m:num>
                        <m:den>
                          <m:r>
                            <a:rPr lang="ru-RU" sz="1600">
                              <a:latin typeface="Cambria Math"/>
                            </a:rPr>
                            <m:t>2</m:t>
                          </m:r>
                        </m:den>
                      </m:f>
                    </m:oMath>
                  </m:oMathPara>
                </a14:m>
                <a:endParaRPr lang="ru-RU" sz="16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163788" y="3977841"/>
                <a:ext cx="3170740" cy="588687"/>
              </a:xfrm>
              <a:prstGeom prst="rect">
                <a:avLst/>
              </a:prstGeom>
              <a:blipFill rotWithShape="1">
                <a:blip r:embed="rId6"/>
                <a:stretch>
                  <a:fillRect/>
                </a:stretch>
              </a:blipFill>
              <a:ln>
                <a:noFill/>
              </a:ln>
            </p:spPr>
            <p:txBody>
              <a:bodyPr/>
              <a:lstStyle/>
              <a:p>
                <a:r>
                  <a:rPr lang="ru-RU">
                    <a:noFill/>
                  </a:rPr>
                  <a:t> </a:t>
                </a:r>
              </a:p>
            </p:txBody>
          </p:sp>
        </mc:Fallback>
      </mc:AlternateContent>
      <p:sp>
        <p:nvSpPr>
          <p:cNvPr id="26" name="TextBox 25"/>
          <p:cNvSpPr txBox="1">
            <a:spLocks noChangeAspect="1"/>
          </p:cNvSpPr>
          <p:nvPr/>
        </p:nvSpPr>
        <p:spPr>
          <a:xfrm>
            <a:off x="4629767" y="4415685"/>
            <a:ext cx="4238782" cy="2354491"/>
          </a:xfrm>
          <a:prstGeom prst="rect">
            <a:avLst/>
          </a:prstGeom>
          <a:noFill/>
        </p:spPr>
        <p:txBody>
          <a:bodyPr wrap="square" rtlCol="0">
            <a:spAutoFit/>
          </a:bodyPr>
          <a:lstStyle/>
          <a:p>
            <a:pPr>
              <a:lnSpc>
                <a:spcPct val="150000"/>
              </a:lnSpc>
            </a:pPr>
            <a:r>
              <a:rPr lang="ru-RU" sz="1400" dirty="0"/>
              <a:t> </a:t>
            </a:r>
            <a:r>
              <a:rPr lang="ru-RU" sz="1400" i="1" dirty="0"/>
              <a:t>В РК ЦБ статическая температура возрастает из-за торможения потока в относительном движении и работы инерционных сил.</a:t>
            </a:r>
          </a:p>
          <a:p>
            <a:pPr>
              <a:lnSpc>
                <a:spcPct val="150000"/>
              </a:lnSpc>
            </a:pPr>
            <a:r>
              <a:rPr lang="ru-RU" sz="1400" dirty="0"/>
              <a:t> </a:t>
            </a:r>
            <a:r>
              <a:rPr lang="ru-RU" sz="1400" i="1" dirty="0"/>
              <a:t>В РК осевого компрессора статическая температура растет только из-за торможения потока в относительном движении</a:t>
            </a:r>
            <a:endParaRPr lang="ru-RU" sz="1400" dirty="0"/>
          </a:p>
          <a:p>
            <a:pPr>
              <a:lnSpc>
                <a:spcPct val="150000"/>
              </a:lnSpc>
            </a:pPr>
            <a:endParaRPr lang="ru-RU" sz="1400" dirty="0"/>
          </a:p>
        </p:txBody>
      </p:sp>
      <p:sp>
        <p:nvSpPr>
          <p:cNvPr id="15" name="TextBox 14"/>
          <p:cNvSpPr txBox="1"/>
          <p:nvPr/>
        </p:nvSpPr>
        <p:spPr>
          <a:xfrm>
            <a:off x="459970" y="3265333"/>
            <a:ext cx="4316681" cy="369332"/>
          </a:xfrm>
          <a:prstGeom prst="rect">
            <a:avLst/>
          </a:prstGeom>
          <a:noFill/>
        </p:spPr>
        <p:txBody>
          <a:bodyPr wrap="square" rtlCol="0">
            <a:spAutoFit/>
          </a:bodyPr>
          <a:lstStyle/>
          <a:p>
            <a:pPr algn="ctr"/>
            <a:r>
              <a:rPr lang="ru-RU" cap="all" dirty="0"/>
              <a:t>Следствие №</a:t>
            </a:r>
            <a:r>
              <a:rPr lang="en-US" cap="all" dirty="0"/>
              <a:t>3</a:t>
            </a:r>
            <a:endParaRPr lang="ru-RU" cap="all" dirty="0"/>
          </a:p>
        </p:txBody>
      </p:sp>
      <mc:AlternateContent xmlns:mc="http://schemas.openxmlformats.org/markup-compatibility/2006" xmlns:a14="http://schemas.microsoft.com/office/drawing/2010/main">
        <mc:Choice Requires="a14">
          <p:sp>
            <p:nvSpPr>
              <p:cNvPr id="2" name="Прямоугольник 1"/>
              <p:cNvSpPr/>
              <p:nvPr/>
            </p:nvSpPr>
            <p:spPr>
              <a:xfrm>
                <a:off x="684838" y="4145108"/>
                <a:ext cx="3534044" cy="626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sz="1600" i="1">
                              <a:latin typeface="Cambria Math" panose="02040503050406030204" pitchFamily="18" charset="0"/>
                            </a:rPr>
                          </m:ctrlPr>
                        </m:sSubSupPr>
                        <m:e>
                          <m:r>
                            <a:rPr lang="en-US" sz="1600" i="1">
                              <a:latin typeface="Cambria Math"/>
                            </a:rPr>
                            <m:t>𝑇</m:t>
                          </m:r>
                        </m:e>
                        <m:sub>
                          <m:r>
                            <a:rPr lang="ru-RU" sz="1600" i="1">
                              <a:latin typeface="Cambria Math"/>
                            </a:rPr>
                            <m:t>𝜔</m:t>
                          </m:r>
                        </m:sub>
                        <m:sup>
                          <m:r>
                            <a:rPr lang="ru-RU" sz="1600" i="1">
                              <a:latin typeface="Cambria Math"/>
                            </a:rPr>
                            <m:t>∗</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𝑇</m:t>
                          </m:r>
                        </m:e>
                        <m:sub>
                          <m:r>
                            <a:rPr lang="en-US" sz="1600" i="1">
                              <a:latin typeface="Cambria Math"/>
                            </a:rPr>
                            <m:t>𝑤</m:t>
                          </m:r>
                        </m:sub>
                        <m:sup>
                          <m:r>
                            <a:rPr lang="ru-RU" sz="1600" i="1">
                              <a:latin typeface="Cambria Math"/>
                            </a:rPr>
                            <m:t>∗</m:t>
                          </m:r>
                        </m:sup>
                      </m:sSubSup>
                      <m:r>
                        <a:rPr lang="ru-RU" sz="1600" i="1">
                          <a:latin typeface="Cambria Math"/>
                        </a:rPr>
                        <m:t>−</m:t>
                      </m:r>
                      <m:f>
                        <m:fPr>
                          <m:ctrlPr>
                            <a:rPr lang="ru-RU" sz="1600" i="1">
                              <a:latin typeface="Cambria Math" panose="02040503050406030204" pitchFamily="18" charset="0"/>
                            </a:rPr>
                          </m:ctrlPr>
                        </m:fPr>
                        <m:num>
                          <m:r>
                            <a:rPr lang="ru-RU" sz="1600" i="1">
                              <a:latin typeface="Cambria Math"/>
                            </a:rPr>
                            <m:t>1</m:t>
                          </m:r>
                        </m:num>
                        <m:den>
                          <m:r>
                            <a:rPr lang="ru-RU" sz="1600" i="1">
                              <a:latin typeface="Cambria Math"/>
                            </a:rPr>
                            <m:t>2</m:t>
                          </m:r>
                          <m:sSub>
                            <m:sSubPr>
                              <m:ctrlPr>
                                <a:rPr lang="ru-RU" sz="1600" i="1">
                                  <a:latin typeface="Cambria Math" panose="02040503050406030204" pitchFamily="18" charset="0"/>
                                </a:rPr>
                              </m:ctrlPr>
                            </m:sSubPr>
                            <m:e>
                              <m:r>
                                <a:rPr lang="ru-RU" sz="1600" i="1">
                                  <a:latin typeface="Cambria Math"/>
                                </a:rPr>
                                <m:t>𝑐</m:t>
                              </m:r>
                            </m:e>
                            <m:sub>
                              <m:r>
                                <a:rPr lang="ru-RU" sz="1600" i="1">
                                  <a:latin typeface="Cambria Math"/>
                                </a:rPr>
                                <m:t>𝑝</m:t>
                              </m:r>
                            </m:sub>
                          </m:sSub>
                        </m:den>
                      </m:f>
                      <m:sSup>
                        <m:sSupPr>
                          <m:ctrlPr>
                            <a:rPr lang="ru-RU" sz="1600" i="1">
                              <a:latin typeface="Cambria Math" panose="02040503050406030204" pitchFamily="18" charset="0"/>
                            </a:rPr>
                          </m:ctrlPr>
                        </m:sSupPr>
                        <m:e>
                          <m:r>
                            <a:rPr lang="en-US" sz="1600" i="1">
                              <a:latin typeface="Cambria Math"/>
                            </a:rPr>
                            <m:t>𝑢</m:t>
                          </m:r>
                        </m:e>
                        <m:sup>
                          <m:r>
                            <a:rPr lang="en-US" sz="1600" i="1">
                              <a:latin typeface="Cambria Math"/>
                            </a:rPr>
                            <m:t>2</m:t>
                          </m:r>
                        </m:sup>
                      </m:sSup>
                      <m:r>
                        <a:rPr lang="en-US" sz="1600" i="1">
                          <a:latin typeface="Cambria Math"/>
                        </a:rPr>
                        <m:t>=</m:t>
                      </m:r>
                      <m:r>
                        <a:rPr lang="en-US" sz="1600" i="1">
                          <a:latin typeface="Cambria Math"/>
                        </a:rPr>
                        <m:t>𝑇</m:t>
                      </m:r>
                      <m:r>
                        <a:rPr lang="en-US" sz="1600" i="1">
                          <a:latin typeface="Cambria Math"/>
                        </a:rPr>
                        <m:t>+</m:t>
                      </m:r>
                      <m:f>
                        <m:fPr>
                          <m:ctrlPr>
                            <a:rPr lang="ru-RU" sz="1600" i="1">
                              <a:latin typeface="Cambria Math" panose="02040503050406030204" pitchFamily="18" charset="0"/>
                            </a:rPr>
                          </m:ctrlPr>
                        </m:fPr>
                        <m:num>
                          <m:r>
                            <a:rPr lang="ru-RU" sz="1600" i="1">
                              <a:latin typeface="Cambria Math"/>
                            </a:rPr>
                            <m:t>1</m:t>
                          </m:r>
                        </m:num>
                        <m:den>
                          <m:r>
                            <a:rPr lang="ru-RU" sz="1600" i="1">
                              <a:latin typeface="Cambria Math"/>
                            </a:rPr>
                            <m:t>2</m:t>
                          </m:r>
                        </m:den>
                      </m:f>
                      <m:r>
                        <a:rPr lang="ru-RU" sz="1600" i="1">
                          <a:latin typeface="Cambria Math"/>
                        </a:rPr>
                        <m:t>𝜌</m:t>
                      </m:r>
                      <m:r>
                        <a:rPr lang="ru-RU" sz="1600" i="1">
                          <a:latin typeface="Cambria Math"/>
                        </a:rPr>
                        <m:t>(</m:t>
                      </m:r>
                      <m:sSup>
                        <m:sSupPr>
                          <m:ctrlPr>
                            <a:rPr lang="ru-RU" sz="1600" i="1">
                              <a:latin typeface="Cambria Math" panose="02040503050406030204" pitchFamily="18" charset="0"/>
                            </a:rPr>
                          </m:ctrlPr>
                        </m:sSupPr>
                        <m:e>
                          <m:r>
                            <a:rPr lang="en-US" sz="1600" i="1">
                              <a:latin typeface="Cambria Math"/>
                            </a:rPr>
                            <m:t>𝑤</m:t>
                          </m:r>
                        </m:e>
                        <m:sup>
                          <m:r>
                            <a:rPr lang="en-US" sz="1600" i="1">
                              <a:latin typeface="Cambria Math"/>
                            </a:rPr>
                            <m:t>2</m:t>
                          </m:r>
                        </m:sup>
                      </m:sSup>
                      <m:r>
                        <a:rPr lang="ru-RU" sz="1600" i="1">
                          <a:latin typeface="Cambria Math"/>
                        </a:rPr>
                        <m:t>−</m:t>
                      </m:r>
                      <m:sSup>
                        <m:sSupPr>
                          <m:ctrlPr>
                            <a:rPr lang="ru-RU" sz="1600" i="1">
                              <a:latin typeface="Cambria Math" panose="02040503050406030204" pitchFamily="18" charset="0"/>
                            </a:rPr>
                          </m:ctrlPr>
                        </m:sSupPr>
                        <m:e>
                          <m:r>
                            <a:rPr lang="en-US" sz="1600" i="1">
                              <a:latin typeface="Cambria Math"/>
                            </a:rPr>
                            <m:t>𝑢</m:t>
                          </m:r>
                        </m:e>
                        <m:sup>
                          <m:r>
                            <a:rPr lang="en-US" sz="1600" i="1">
                              <a:latin typeface="Cambria Math"/>
                            </a:rPr>
                            <m:t>2</m:t>
                          </m:r>
                        </m:sup>
                      </m:sSup>
                      <m:r>
                        <a:rPr lang="ru-RU" sz="1600" i="1">
                          <a:latin typeface="Cambria Math"/>
                        </a:rPr>
                        <m:t>)</m:t>
                      </m:r>
                    </m:oMath>
                  </m:oMathPara>
                </a14:m>
                <a:endParaRPr lang="ru-RU" sz="16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684838" y="4145108"/>
                <a:ext cx="3534044" cy="626646"/>
              </a:xfrm>
              <a:prstGeom prst="rect">
                <a:avLst/>
              </a:prstGeom>
              <a:blipFill>
                <a:blip r:embed="rId7"/>
                <a:stretch>
                  <a:fillRect/>
                </a:stretch>
              </a:blipFill>
            </p:spPr>
            <p:txBody>
              <a:bodyPr/>
              <a:lstStyle/>
              <a:p>
                <a:r>
                  <a:rPr lang="ru-RU">
                    <a:noFill/>
                  </a:rPr>
                  <a:t> </a:t>
                </a:r>
              </a:p>
            </p:txBody>
          </p:sp>
        </mc:Fallback>
      </mc:AlternateContent>
      <p:sp>
        <p:nvSpPr>
          <p:cNvPr id="17" name="TextBox 16"/>
          <p:cNvSpPr txBox="1">
            <a:spLocks noChangeAspect="1"/>
          </p:cNvSpPr>
          <p:nvPr/>
        </p:nvSpPr>
        <p:spPr>
          <a:xfrm>
            <a:off x="434339" y="3557287"/>
            <a:ext cx="4238782" cy="738664"/>
          </a:xfrm>
          <a:prstGeom prst="rect">
            <a:avLst/>
          </a:prstGeom>
          <a:noFill/>
        </p:spPr>
        <p:txBody>
          <a:bodyPr wrap="square" rtlCol="0">
            <a:spAutoFit/>
          </a:bodyPr>
          <a:lstStyle/>
          <a:p>
            <a:pPr>
              <a:lnSpc>
                <a:spcPct val="150000"/>
              </a:lnSpc>
            </a:pPr>
            <a:r>
              <a:rPr lang="ru-RU" sz="1400" i="1" dirty="0"/>
              <a:t>Вводится новый параметр – </a:t>
            </a:r>
            <a:r>
              <a:rPr lang="ru-RU" sz="1400" i="1" u="sng" dirty="0"/>
              <a:t>температура  потока, заторможенного во вращающемся колесе</a:t>
            </a:r>
          </a:p>
        </p:txBody>
      </p:sp>
      <mc:AlternateContent xmlns:mc="http://schemas.openxmlformats.org/markup-compatibility/2006" xmlns:a14="http://schemas.microsoft.com/office/drawing/2010/main">
        <mc:Choice Requires="a14">
          <p:sp>
            <p:nvSpPr>
              <p:cNvPr id="4" name="Прямоугольник 3"/>
              <p:cNvSpPr/>
              <p:nvPr/>
            </p:nvSpPr>
            <p:spPr>
              <a:xfrm>
                <a:off x="1413274" y="4699419"/>
                <a:ext cx="2077171" cy="3606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a:rPr>
                            <m:t>𝑄</m:t>
                          </m:r>
                        </m:e>
                        <m:sub>
                          <m:r>
                            <a:rPr lang="ru-RU" sz="1600" i="1">
                              <a:latin typeface="Cambria Math"/>
                            </a:rPr>
                            <m:t>вн</m:t>
                          </m:r>
                        </m:sub>
                      </m:sSub>
                      <m:r>
                        <a:rPr lang="en-US" sz="1600" i="1">
                          <a:latin typeface="Cambria Math"/>
                        </a:rPr>
                        <m:t>=</m:t>
                      </m:r>
                      <m:sSub>
                        <m:sSubPr>
                          <m:ctrlPr>
                            <a:rPr lang="ru-RU" sz="1600" i="1">
                              <a:latin typeface="Cambria Math" panose="02040503050406030204" pitchFamily="18" charset="0"/>
                            </a:rPr>
                          </m:ctrlPr>
                        </m:sSubPr>
                        <m:e>
                          <m:r>
                            <a:rPr lang="en-US" sz="1600" i="1">
                              <a:latin typeface="Cambria Math"/>
                            </a:rPr>
                            <m:t>𝑐</m:t>
                          </m:r>
                        </m:e>
                        <m:sub>
                          <m:r>
                            <a:rPr lang="en-US" sz="1600" i="1">
                              <a:latin typeface="Cambria Math"/>
                            </a:rPr>
                            <m:t>𝑝</m:t>
                          </m:r>
                        </m:sub>
                      </m:sSub>
                      <m:sSubSup>
                        <m:sSubSupPr>
                          <m:ctrlPr>
                            <a:rPr lang="ru-RU" sz="1600" i="1">
                              <a:latin typeface="Cambria Math" panose="02040503050406030204" pitchFamily="18" charset="0"/>
                            </a:rPr>
                          </m:ctrlPr>
                        </m:sSubSupPr>
                        <m:e>
                          <m:r>
                            <a:rPr lang="en-US" sz="1600" i="1">
                              <a:latin typeface="Cambria Math"/>
                            </a:rPr>
                            <m:t>𝑇</m:t>
                          </m:r>
                        </m:e>
                        <m:sub>
                          <m:r>
                            <a:rPr lang="en-US" sz="1600" i="1">
                              <a:latin typeface="Cambria Math"/>
                            </a:rPr>
                            <m:t>2</m:t>
                          </m:r>
                          <m:r>
                            <a:rPr lang="en-US" sz="1600" i="1">
                              <a:latin typeface="Cambria Math"/>
                            </a:rPr>
                            <m:t>𝜔</m:t>
                          </m:r>
                        </m:sub>
                        <m:sup>
                          <m:r>
                            <a:rPr lang="en-US" sz="1600" i="1">
                              <a:latin typeface="Cambria Math"/>
                            </a:rPr>
                            <m:t>∗</m:t>
                          </m:r>
                        </m:sup>
                      </m:sSubSup>
                      <m:r>
                        <a:rPr lang="en-US" sz="1600" i="1">
                          <a:latin typeface="Cambria Math"/>
                        </a:rPr>
                        <m:t>−</m:t>
                      </m:r>
                      <m:sSub>
                        <m:sSubPr>
                          <m:ctrlPr>
                            <a:rPr lang="ru-RU" sz="1600" i="1">
                              <a:latin typeface="Cambria Math" panose="02040503050406030204" pitchFamily="18" charset="0"/>
                            </a:rPr>
                          </m:ctrlPr>
                        </m:sSubPr>
                        <m:e>
                          <m:r>
                            <a:rPr lang="en-US" sz="1600" i="1">
                              <a:latin typeface="Cambria Math"/>
                            </a:rPr>
                            <m:t>𝑐</m:t>
                          </m:r>
                        </m:e>
                        <m:sub>
                          <m:r>
                            <a:rPr lang="en-US" sz="1600" i="1">
                              <a:latin typeface="Cambria Math"/>
                            </a:rPr>
                            <m:t>𝑝</m:t>
                          </m:r>
                        </m:sub>
                      </m:sSub>
                      <m:sSubSup>
                        <m:sSubSupPr>
                          <m:ctrlPr>
                            <a:rPr lang="ru-RU" sz="1600" i="1">
                              <a:latin typeface="Cambria Math" panose="02040503050406030204" pitchFamily="18" charset="0"/>
                            </a:rPr>
                          </m:ctrlPr>
                        </m:sSubSupPr>
                        <m:e>
                          <m:r>
                            <a:rPr lang="en-US" sz="1600" i="1">
                              <a:latin typeface="Cambria Math"/>
                            </a:rPr>
                            <m:t>𝑇</m:t>
                          </m:r>
                        </m:e>
                        <m:sub>
                          <m:r>
                            <a:rPr lang="en-US" sz="1600" i="1">
                              <a:latin typeface="Cambria Math"/>
                            </a:rPr>
                            <m:t>1</m:t>
                          </m:r>
                          <m:r>
                            <a:rPr lang="en-US" sz="1600" i="1">
                              <a:latin typeface="Cambria Math"/>
                            </a:rPr>
                            <m:t>𝜔</m:t>
                          </m:r>
                        </m:sub>
                        <m:sup>
                          <m:r>
                            <a:rPr lang="en-US" sz="1600" i="1">
                              <a:latin typeface="Cambria Math"/>
                            </a:rPr>
                            <m:t>∗</m:t>
                          </m:r>
                        </m:sup>
                      </m:sSubSup>
                    </m:oMath>
                  </m:oMathPara>
                </a14:m>
                <a:endParaRPr lang="ru-RU" sz="1600"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1413274" y="4699419"/>
                <a:ext cx="2077171" cy="360612"/>
              </a:xfrm>
              <a:prstGeom prst="rect">
                <a:avLst/>
              </a:prstGeom>
              <a:blipFill>
                <a:blip r:embed="rId8"/>
                <a:stretch>
                  <a:fillRect b="-1695"/>
                </a:stretch>
              </a:blipFill>
            </p:spPr>
            <p:txBody>
              <a:bodyPr/>
              <a:lstStyle/>
              <a:p>
                <a:r>
                  <a:rPr lang="ru-RU">
                    <a:noFill/>
                  </a:rPr>
                  <a:t> </a:t>
                </a:r>
              </a:p>
            </p:txBody>
          </p:sp>
        </mc:Fallback>
      </mc:AlternateContent>
      <p:sp>
        <p:nvSpPr>
          <p:cNvPr id="6" name="Прямоугольник 5">
            <a:extLst>
              <a:ext uri="{FF2B5EF4-FFF2-40B4-BE49-F238E27FC236}">
                <a16:creationId xmlns:a16="http://schemas.microsoft.com/office/drawing/2014/main" id="{6889E6F0-C9B3-49C6-B40E-35A703F4B09E}"/>
              </a:ext>
            </a:extLst>
          </p:cNvPr>
          <p:cNvSpPr/>
          <p:nvPr/>
        </p:nvSpPr>
        <p:spPr>
          <a:xfrm rot="16200000">
            <a:off x="7370682" y="4980529"/>
            <a:ext cx="2883353" cy="307777"/>
          </a:xfrm>
          <a:prstGeom prst="rect">
            <a:avLst/>
          </a:prstGeom>
        </p:spPr>
        <p:txBody>
          <a:bodyPr wrap="none">
            <a:spAutoFit/>
          </a:bodyPr>
          <a:lstStyle/>
          <a:p>
            <a:r>
              <a:rPr lang="ru-RU" sz="1400" i="1" dirty="0">
                <a:solidFill>
                  <a:srgbClr val="FF0000"/>
                </a:solidFill>
              </a:rPr>
              <a:t>Те же причины что и для давления</a:t>
            </a:r>
            <a:endParaRPr lang="ru-RU" sz="1400" dirty="0">
              <a:solidFill>
                <a:srgbClr val="FF0000"/>
              </a:solidFill>
            </a:endParaRPr>
          </a:p>
        </p:txBody>
      </p:sp>
    </p:spTree>
    <p:extLst>
      <p:ext uri="{BB962C8B-B14F-4D97-AF65-F5344CB8AC3E}">
        <p14:creationId xmlns:p14="http://schemas.microsoft.com/office/powerpoint/2010/main" val="303172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2" grpId="0"/>
      <p:bldP spid="24" grpId="0"/>
      <p:bldP spid="3" grpId="0"/>
      <p:bldP spid="26" grpId="0"/>
      <p:bldP spid="15" grpId="0"/>
      <p:bldP spid="2" grpId="0"/>
      <p:bldP spid="17"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a:t>
            </a:fld>
            <a:endParaRPr lang="ru-RU" dirty="0">
              <a:solidFill>
                <a:schemeClr val="bg1"/>
              </a:solidFill>
              <a:latin typeface="Elektra Medium Pro" panose="02000803000000020004" pitchFamily="50" charset="-52"/>
            </a:endParaRPr>
          </a:p>
        </p:txBody>
      </p:sp>
      <p:sp>
        <p:nvSpPr>
          <p:cNvPr id="5" name="TextBox 4"/>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Относительное движение в турбомашинах</a:t>
            </a:r>
          </a:p>
        </p:txBody>
      </p:sp>
      <p:sp>
        <p:nvSpPr>
          <p:cNvPr id="9" name="TextBox 8"/>
          <p:cNvSpPr txBox="1"/>
          <p:nvPr/>
        </p:nvSpPr>
        <p:spPr>
          <a:xfrm>
            <a:off x="827314" y="792719"/>
            <a:ext cx="8166773" cy="3416320"/>
          </a:xfrm>
          <a:prstGeom prst="rect">
            <a:avLst/>
          </a:prstGeom>
          <a:noFill/>
        </p:spPr>
        <p:txBody>
          <a:bodyPr wrap="square" rtlCol="0">
            <a:spAutoFit/>
          </a:bodyPr>
          <a:lstStyle/>
          <a:p>
            <a:pPr marL="285750" indent="-285750">
              <a:lnSpc>
                <a:spcPct val="150000"/>
              </a:lnSpc>
              <a:buFont typeface="Wingdings" pitchFamily="2" charset="2"/>
              <a:buChar char="ü"/>
            </a:pPr>
            <a:r>
              <a:rPr lang="ru-RU" dirty="0"/>
              <a:t>Относительное движение широко распространено в технике:</a:t>
            </a:r>
          </a:p>
          <a:p>
            <a:pPr>
              <a:lnSpc>
                <a:spcPct val="150000"/>
              </a:lnSpc>
            </a:pPr>
            <a:endParaRPr lang="ru-RU" dirty="0"/>
          </a:p>
          <a:p>
            <a:pPr marL="285750" indent="-285750">
              <a:lnSpc>
                <a:spcPct val="150000"/>
              </a:lnSpc>
              <a:buFont typeface="Wingdings" pitchFamily="2" charset="2"/>
              <a:buChar char="ü"/>
            </a:pPr>
            <a:endParaRPr lang="ru-RU" dirty="0"/>
          </a:p>
          <a:p>
            <a:pPr>
              <a:lnSpc>
                <a:spcPct val="150000"/>
              </a:lnSpc>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0" y="1330054"/>
            <a:ext cx="4320000" cy="300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677564" y="1330054"/>
            <a:ext cx="4200861" cy="4524315"/>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ru-RU" dirty="0"/>
              <a:t>Система координат (СК) человека №1 (корабль) подвижная (относительная)</a:t>
            </a:r>
          </a:p>
          <a:p>
            <a:pPr marL="285750" indent="-285750">
              <a:lnSpc>
                <a:spcPct val="150000"/>
              </a:lnSpc>
              <a:buFont typeface="Wingdings" panose="05000000000000000000" pitchFamily="2" charset="2"/>
              <a:buChar char="ü"/>
            </a:pPr>
            <a:r>
              <a:rPr lang="ru-RU" dirty="0"/>
              <a:t>СК человека №2 неподвижная (абсолютная)</a:t>
            </a:r>
          </a:p>
          <a:p>
            <a:pPr marL="285750" indent="-285750">
              <a:lnSpc>
                <a:spcPct val="150000"/>
              </a:lnSpc>
              <a:buFont typeface="Wingdings" panose="05000000000000000000" pitchFamily="2" charset="2"/>
              <a:buChar char="ü"/>
            </a:pPr>
            <a:r>
              <a:rPr lang="ru-RU" dirty="0"/>
              <a:t>Скорость движения человека №1 в относительной СК – </a:t>
            </a:r>
            <a:r>
              <a:rPr lang="en-US" b="1" i="1" dirty="0"/>
              <a:t>v</a:t>
            </a:r>
            <a:endParaRPr lang="ru-RU" dirty="0"/>
          </a:p>
          <a:p>
            <a:pPr marL="285750" indent="-285750">
              <a:lnSpc>
                <a:spcPct val="150000"/>
              </a:lnSpc>
              <a:buFont typeface="Wingdings" panose="05000000000000000000" pitchFamily="2" charset="2"/>
              <a:buChar char="ü"/>
            </a:pPr>
            <a:r>
              <a:rPr lang="ru-RU" dirty="0"/>
              <a:t>Относительная СК (корабль) движется относительно подвижной </a:t>
            </a:r>
            <a:r>
              <a:rPr lang="en-US" dirty="0"/>
              <a:t>- </a:t>
            </a:r>
            <a:r>
              <a:rPr lang="en-US" b="1" i="1" dirty="0"/>
              <a:t>u</a:t>
            </a:r>
            <a:endParaRPr lang="ru-RU" b="1" i="1" dirty="0"/>
          </a:p>
          <a:p>
            <a:pPr marL="285750" indent="-285750">
              <a:lnSpc>
                <a:spcPct val="150000"/>
              </a:lnSpc>
              <a:buFont typeface="Wingdings" panose="05000000000000000000" pitchFamily="2" charset="2"/>
              <a:buChar char="ü"/>
            </a:pPr>
            <a:r>
              <a:rPr lang="ru-RU" dirty="0"/>
              <a:t>Скорость человека №1 относительно №2 – </a:t>
            </a:r>
            <a:r>
              <a:rPr lang="en-US" b="1" i="1" dirty="0" err="1"/>
              <a:t>v+u</a:t>
            </a:r>
            <a:endParaRPr lang="ru-RU" b="1" i="1" dirty="0"/>
          </a:p>
          <a:p>
            <a:pPr algn="just"/>
            <a:endParaRPr lang="ru-RU" dirty="0">
              <a:latin typeface="Arial" pitchFamily="34" charset="0"/>
              <a:cs typeface="Arial" pitchFamily="34" charset="0"/>
            </a:endParaRPr>
          </a:p>
        </p:txBody>
      </p:sp>
      <p:sp>
        <p:nvSpPr>
          <p:cNvPr id="2" name="Прямоугольник 1"/>
          <p:cNvSpPr/>
          <p:nvPr/>
        </p:nvSpPr>
        <p:spPr>
          <a:xfrm>
            <a:off x="265575" y="4359163"/>
            <a:ext cx="4645125" cy="1711366"/>
          </a:xfrm>
          <a:prstGeom prst="rect">
            <a:avLst/>
          </a:prstGeom>
        </p:spPr>
        <p:txBody>
          <a:bodyPr wrap="square">
            <a:spAutoFit/>
          </a:bodyPr>
          <a:lstStyle/>
          <a:p>
            <a:pPr marL="285750" indent="-285750">
              <a:lnSpc>
                <a:spcPct val="150000"/>
              </a:lnSpc>
              <a:buFont typeface="Wingdings" panose="05000000000000000000" pitchFamily="2" charset="2"/>
              <a:buChar char="ü"/>
            </a:pPr>
            <a:r>
              <a:rPr lang="ru-RU" dirty="0"/>
              <a:t>Человек №1 идет со скоростью </a:t>
            </a:r>
            <a:r>
              <a:rPr lang="en-US" b="1" i="1" dirty="0"/>
              <a:t>v </a:t>
            </a:r>
            <a:r>
              <a:rPr lang="ru-RU" dirty="0"/>
              <a:t>на палубе корабля</a:t>
            </a:r>
          </a:p>
          <a:p>
            <a:pPr marL="285750" indent="-285750">
              <a:lnSpc>
                <a:spcPct val="150000"/>
              </a:lnSpc>
              <a:buFont typeface="Wingdings" panose="05000000000000000000" pitchFamily="2" charset="2"/>
              <a:buChar char="ü"/>
            </a:pPr>
            <a:r>
              <a:rPr lang="ru-RU" dirty="0"/>
              <a:t>Человек №2 стоит на земле неподвижно </a:t>
            </a:r>
          </a:p>
          <a:p>
            <a:pPr marL="285750" indent="-285750">
              <a:lnSpc>
                <a:spcPct val="150000"/>
              </a:lnSpc>
              <a:buFont typeface="Wingdings" panose="05000000000000000000" pitchFamily="2" charset="2"/>
              <a:buChar char="ü"/>
            </a:pPr>
            <a:r>
              <a:rPr lang="ru-RU" dirty="0"/>
              <a:t>Корабль движется со скоростью </a:t>
            </a:r>
            <a:r>
              <a:rPr lang="en-US" b="1" dirty="0"/>
              <a:t>u</a:t>
            </a:r>
            <a:endParaRPr lang="ru-RU" dirty="0"/>
          </a:p>
        </p:txBody>
      </p:sp>
      <mc:AlternateContent xmlns:mc="http://schemas.openxmlformats.org/markup-compatibility/2006" xmlns:a14="http://schemas.microsoft.com/office/drawing/2010/main">
        <mc:Choice Requires="a14">
          <p:sp>
            <p:nvSpPr>
              <p:cNvPr id="3" name="Прямоугольник 2"/>
              <p:cNvSpPr/>
              <p:nvPr/>
            </p:nvSpPr>
            <p:spPr>
              <a:xfrm>
                <a:off x="6187770" y="5513325"/>
                <a:ext cx="1180451"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RU" i="1" smtClean="0">
                              <a:latin typeface="Cambria Math" panose="02040503050406030204" pitchFamily="18" charset="0"/>
                            </a:rPr>
                          </m:ctrlPr>
                        </m:accPr>
                        <m:e>
                          <m:r>
                            <a:rPr lang="ru-RU">
                              <a:latin typeface="Cambria Math"/>
                            </a:rPr>
                            <m:t>с</m:t>
                          </m:r>
                        </m:e>
                      </m:acc>
                      <m:r>
                        <a:rPr lang="ru-RU">
                          <a:latin typeface="Cambria Math"/>
                        </a:rPr>
                        <m:t>=</m:t>
                      </m:r>
                      <m:acc>
                        <m:accPr>
                          <m:chr m:val="̅"/>
                          <m:ctrlPr>
                            <a:rPr lang="ru-RU" i="1">
                              <a:latin typeface="Cambria Math" panose="02040503050406030204" pitchFamily="18" charset="0"/>
                            </a:rPr>
                          </m:ctrlPr>
                        </m:accPr>
                        <m:e>
                          <m:r>
                            <a:rPr lang="en-US" b="0" i="1" smtClean="0">
                              <a:latin typeface="Cambria Math"/>
                            </a:rPr>
                            <m:t>𝑣</m:t>
                          </m:r>
                        </m:e>
                      </m:acc>
                      <m:r>
                        <a:rPr lang="ru-RU">
                          <a:latin typeface="Cambria Math"/>
                        </a:rPr>
                        <m:t>+</m:t>
                      </m:r>
                      <m:acc>
                        <m:accPr>
                          <m:chr m:val="̅"/>
                          <m:ctrlPr>
                            <a:rPr lang="ru-RU" i="1">
                              <a:latin typeface="Cambria Math" panose="02040503050406030204" pitchFamily="18" charset="0"/>
                            </a:rPr>
                          </m:ctrlPr>
                        </m:accPr>
                        <m:e>
                          <m:r>
                            <a:rPr lang="ru-RU" i="1">
                              <a:latin typeface="Cambria Math"/>
                            </a:rPr>
                            <m:t>𝑢</m:t>
                          </m:r>
                        </m:e>
                      </m:acc>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6187770" y="5513325"/>
                <a:ext cx="1180451" cy="369332"/>
              </a:xfrm>
              <a:prstGeom prst="rect">
                <a:avLst/>
              </a:prstGeom>
              <a:blipFill>
                <a:blip r:embed="rId4"/>
                <a:stretch>
                  <a:fillRect r="-16837"/>
                </a:stretch>
              </a:blipFill>
              <a:ln>
                <a:solidFill>
                  <a:schemeClr val="tx1"/>
                </a:solidFill>
              </a:ln>
            </p:spPr>
            <p:txBody>
              <a:bodyPr/>
              <a:lstStyle/>
              <a:p>
                <a:r>
                  <a:rPr lang="ru-RU">
                    <a:noFill/>
                  </a:rPr>
                  <a:t> </a:t>
                </a:r>
              </a:p>
            </p:txBody>
          </p:sp>
        </mc:Fallback>
      </mc:AlternateContent>
    </p:spTree>
    <p:extLst>
      <p:ext uri="{BB962C8B-B14F-4D97-AF65-F5344CB8AC3E}">
        <p14:creationId xmlns:p14="http://schemas.microsoft.com/office/powerpoint/2010/main" val="397603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количества движения</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30</a:t>
            </a:fld>
            <a:endParaRPr lang="ru-RU" dirty="0">
              <a:solidFill>
                <a:schemeClr val="bg1"/>
              </a:solidFill>
              <a:latin typeface="Elektra Medium Pro" panose="02000803000000020004" pitchFamily="50" charset="-52"/>
            </a:endParaRPr>
          </a:p>
        </p:txBody>
      </p:sp>
      <p:sp>
        <p:nvSpPr>
          <p:cNvPr id="5" name="TextBox 4"/>
          <p:cNvSpPr txBox="1"/>
          <p:nvPr/>
        </p:nvSpPr>
        <p:spPr>
          <a:xfrm>
            <a:off x="400100" y="711849"/>
            <a:ext cx="8411390" cy="1338828"/>
          </a:xfrm>
          <a:prstGeom prst="rect">
            <a:avLst/>
          </a:prstGeom>
          <a:noFill/>
        </p:spPr>
        <p:txBody>
          <a:bodyPr wrap="square" rtlCol="0">
            <a:spAutoFit/>
          </a:bodyPr>
          <a:lstStyle/>
          <a:p>
            <a:pPr marL="285750" indent="-285750">
              <a:lnSpc>
                <a:spcPct val="150000"/>
              </a:lnSpc>
              <a:buFont typeface="Wingdings" pitchFamily="2" charset="2"/>
              <a:buChar char="ü"/>
            </a:pPr>
            <a:r>
              <a:rPr lang="ru-RU" i="1" dirty="0"/>
              <a:t>Импульс равнодействующей всех внешних и внутренних сил, действующих на тело массой </a:t>
            </a:r>
            <a:r>
              <a:rPr lang="en-US" i="1" dirty="0"/>
              <a:t>m</a:t>
            </a:r>
            <a:r>
              <a:rPr lang="ru-RU" i="1" baseline="-25000" dirty="0"/>
              <a:t>т</a:t>
            </a:r>
            <a:r>
              <a:rPr lang="ru-RU" i="1" dirty="0"/>
              <a:t>, равен изменению количества движения этой массы</a:t>
            </a:r>
          </a:p>
          <a:p>
            <a:pPr marL="285750" indent="-285750">
              <a:lnSpc>
                <a:spcPct val="150000"/>
              </a:lnSpc>
              <a:buFont typeface="Wingdings" pitchFamily="2" charset="2"/>
              <a:buChar char="ü"/>
            </a:pPr>
            <a:endParaRPr lang="ru-RU" i="1" dirty="0"/>
          </a:p>
        </p:txBody>
      </p:sp>
      <mc:AlternateContent xmlns:mc="http://schemas.openxmlformats.org/markup-compatibility/2006" xmlns:a14="http://schemas.microsoft.com/office/drawing/2010/main">
        <mc:Choice Requires="a14">
          <p:sp>
            <p:nvSpPr>
              <p:cNvPr id="2" name="Прямоугольник 1"/>
              <p:cNvSpPr/>
              <p:nvPr/>
            </p:nvSpPr>
            <p:spPr>
              <a:xfrm>
                <a:off x="3817174" y="1527354"/>
                <a:ext cx="1439753"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RU" i="1">
                              <a:latin typeface="Cambria Math" panose="02040503050406030204" pitchFamily="18" charset="0"/>
                            </a:rPr>
                          </m:ctrlPr>
                        </m:accPr>
                        <m:e>
                          <m:r>
                            <a:rPr lang="ru-RU" i="1">
                              <a:latin typeface="Cambria Math"/>
                            </a:rPr>
                            <m:t>𝑅</m:t>
                          </m:r>
                        </m:e>
                      </m:acc>
                      <m:r>
                        <a:rPr lang="ru-RU" i="1">
                          <a:latin typeface="Cambria Math"/>
                        </a:rPr>
                        <m:t>𝑑𝑡</m:t>
                      </m:r>
                      <m:r>
                        <a:rPr lang="ru-RU">
                          <a:latin typeface="Cambria Math"/>
                        </a:rPr>
                        <m:t>=</m:t>
                      </m:r>
                      <m:sSub>
                        <m:sSubPr>
                          <m:ctrlPr>
                            <a:rPr lang="ru-RU" i="1">
                              <a:latin typeface="Cambria Math" panose="02040503050406030204" pitchFamily="18" charset="0"/>
                            </a:rPr>
                          </m:ctrlPr>
                        </m:sSubPr>
                        <m:e>
                          <m:r>
                            <a:rPr lang="ru-RU" i="1">
                              <a:latin typeface="Cambria Math"/>
                            </a:rPr>
                            <m:t>𝑚</m:t>
                          </m:r>
                        </m:e>
                        <m:sub>
                          <m:r>
                            <a:rPr lang="ru-RU">
                              <a:latin typeface="Cambria Math"/>
                            </a:rPr>
                            <m:t>т</m:t>
                          </m:r>
                        </m:sub>
                      </m:sSub>
                      <m:r>
                        <a:rPr lang="ru-RU" i="1">
                          <a:latin typeface="Cambria Math"/>
                        </a:rPr>
                        <m:t>𝑑</m:t>
                      </m:r>
                      <m:acc>
                        <m:accPr>
                          <m:chr m:val="̅"/>
                          <m:ctrlPr>
                            <a:rPr lang="ru-RU" i="1">
                              <a:latin typeface="Cambria Math" panose="02040503050406030204" pitchFamily="18" charset="0"/>
                            </a:rPr>
                          </m:ctrlPr>
                        </m:accPr>
                        <m:e>
                          <m:r>
                            <a:rPr lang="ru-RU" i="1">
                              <a:latin typeface="Cambria Math"/>
                            </a:rPr>
                            <m:t>𝑐</m:t>
                          </m:r>
                        </m:e>
                      </m:acc>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817174" y="1527354"/>
                <a:ext cx="1439753" cy="369332"/>
              </a:xfrm>
              <a:prstGeom prst="rect">
                <a:avLst/>
              </a:prstGeom>
              <a:blipFill rotWithShape="1">
                <a:blip r:embed="rId3" cstate="print"/>
                <a:stretch>
                  <a:fillRect r="-14706"/>
                </a:stretch>
              </a:blipFill>
              <a:ln>
                <a:solidFill>
                  <a:schemeClr val="tx1"/>
                </a:solidFill>
              </a:ln>
            </p:spPr>
            <p:txBody>
              <a:bodyPr/>
              <a:lstStyle/>
              <a:p>
                <a:r>
                  <a:rPr lang="ru-RU">
                    <a:noFill/>
                  </a:rPr>
                  <a:t> </a:t>
                </a:r>
              </a:p>
            </p:txBody>
          </p:sp>
        </mc:Fallback>
      </mc:AlternateContent>
      <p:grpSp>
        <p:nvGrpSpPr>
          <p:cNvPr id="10" name="Группа 9"/>
          <p:cNvGrpSpPr>
            <a:grpSpLocks noChangeAspect="1"/>
          </p:cNvGrpSpPr>
          <p:nvPr/>
        </p:nvGrpSpPr>
        <p:grpSpPr>
          <a:xfrm>
            <a:off x="400100" y="3419110"/>
            <a:ext cx="6045636" cy="1848515"/>
            <a:chOff x="1980000" y="1630819"/>
            <a:chExt cx="4467986" cy="1366133"/>
          </a:xfrm>
        </p:grpSpPr>
        <p:sp>
          <p:nvSpPr>
            <p:cNvPr id="67" name="Freeform 7"/>
            <p:cNvSpPr>
              <a:spLocks noChangeAspect="1"/>
            </p:cNvSpPr>
            <p:nvPr/>
          </p:nvSpPr>
          <p:spPr bwMode="auto">
            <a:xfrm>
              <a:off x="2267744" y="1728000"/>
              <a:ext cx="1171038" cy="1080000"/>
            </a:xfrm>
            <a:custGeom>
              <a:avLst/>
              <a:gdLst>
                <a:gd name="T0" fmla="*/ 290 w 566"/>
                <a:gd name="T1" fmla="*/ 239 h 522"/>
                <a:gd name="T2" fmla="*/ 394 w 566"/>
                <a:gd name="T3" fmla="*/ 143 h 522"/>
                <a:gd name="T4" fmla="*/ 478 w 566"/>
                <a:gd name="T5" fmla="*/ 79 h 522"/>
                <a:gd name="T6" fmla="*/ 562 w 566"/>
                <a:gd name="T7" fmla="*/ 15 h 522"/>
                <a:gd name="T8" fmla="*/ 502 w 566"/>
                <a:gd name="T9" fmla="*/ 3 h 522"/>
                <a:gd name="T10" fmla="*/ 430 w 566"/>
                <a:gd name="T11" fmla="*/ 35 h 522"/>
                <a:gd name="T12" fmla="*/ 362 w 566"/>
                <a:gd name="T13" fmla="*/ 79 h 522"/>
                <a:gd name="T14" fmla="*/ 242 w 566"/>
                <a:gd name="T15" fmla="*/ 187 h 522"/>
                <a:gd name="T16" fmla="*/ 98 w 566"/>
                <a:gd name="T17" fmla="*/ 347 h 522"/>
                <a:gd name="T18" fmla="*/ 2 w 566"/>
                <a:gd name="T19" fmla="*/ 511 h 522"/>
                <a:gd name="T20" fmla="*/ 110 w 566"/>
                <a:gd name="T21" fmla="*/ 411 h 522"/>
                <a:gd name="T22" fmla="*/ 194 w 566"/>
                <a:gd name="T23" fmla="*/ 323 h 522"/>
                <a:gd name="T24" fmla="*/ 290 w 566"/>
                <a:gd name="T25" fmla="*/ 23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522">
                  <a:moveTo>
                    <a:pt x="290" y="239"/>
                  </a:moveTo>
                  <a:cubicBezTo>
                    <a:pt x="322" y="211"/>
                    <a:pt x="363" y="170"/>
                    <a:pt x="394" y="143"/>
                  </a:cubicBezTo>
                  <a:cubicBezTo>
                    <a:pt x="425" y="116"/>
                    <a:pt x="450" y="100"/>
                    <a:pt x="478" y="79"/>
                  </a:cubicBezTo>
                  <a:cubicBezTo>
                    <a:pt x="506" y="58"/>
                    <a:pt x="558" y="28"/>
                    <a:pt x="562" y="15"/>
                  </a:cubicBezTo>
                  <a:cubicBezTo>
                    <a:pt x="566" y="2"/>
                    <a:pt x="524" y="0"/>
                    <a:pt x="502" y="3"/>
                  </a:cubicBezTo>
                  <a:cubicBezTo>
                    <a:pt x="480" y="6"/>
                    <a:pt x="453" y="22"/>
                    <a:pt x="430" y="35"/>
                  </a:cubicBezTo>
                  <a:cubicBezTo>
                    <a:pt x="407" y="48"/>
                    <a:pt x="393" y="54"/>
                    <a:pt x="362" y="79"/>
                  </a:cubicBezTo>
                  <a:cubicBezTo>
                    <a:pt x="331" y="104"/>
                    <a:pt x="286" y="142"/>
                    <a:pt x="242" y="187"/>
                  </a:cubicBezTo>
                  <a:cubicBezTo>
                    <a:pt x="198" y="232"/>
                    <a:pt x="138" y="293"/>
                    <a:pt x="98" y="347"/>
                  </a:cubicBezTo>
                  <a:cubicBezTo>
                    <a:pt x="58" y="401"/>
                    <a:pt x="0" y="500"/>
                    <a:pt x="2" y="511"/>
                  </a:cubicBezTo>
                  <a:cubicBezTo>
                    <a:pt x="4" y="522"/>
                    <a:pt x="78" y="442"/>
                    <a:pt x="110" y="411"/>
                  </a:cubicBezTo>
                  <a:cubicBezTo>
                    <a:pt x="142" y="380"/>
                    <a:pt x="164" y="352"/>
                    <a:pt x="194" y="323"/>
                  </a:cubicBezTo>
                  <a:cubicBezTo>
                    <a:pt x="224" y="294"/>
                    <a:pt x="270" y="257"/>
                    <a:pt x="290" y="239"/>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68" name="Freeform 7"/>
            <p:cNvSpPr>
              <a:spLocks noChangeAspect="1"/>
            </p:cNvSpPr>
            <p:nvPr/>
          </p:nvSpPr>
          <p:spPr bwMode="auto">
            <a:xfrm>
              <a:off x="3618315" y="1728000"/>
              <a:ext cx="1171038" cy="1080000"/>
            </a:xfrm>
            <a:custGeom>
              <a:avLst/>
              <a:gdLst>
                <a:gd name="T0" fmla="*/ 290 w 566"/>
                <a:gd name="T1" fmla="*/ 239 h 522"/>
                <a:gd name="T2" fmla="*/ 394 w 566"/>
                <a:gd name="T3" fmla="*/ 143 h 522"/>
                <a:gd name="T4" fmla="*/ 478 w 566"/>
                <a:gd name="T5" fmla="*/ 79 h 522"/>
                <a:gd name="T6" fmla="*/ 562 w 566"/>
                <a:gd name="T7" fmla="*/ 15 h 522"/>
                <a:gd name="T8" fmla="*/ 502 w 566"/>
                <a:gd name="T9" fmla="*/ 3 h 522"/>
                <a:gd name="T10" fmla="*/ 430 w 566"/>
                <a:gd name="T11" fmla="*/ 35 h 522"/>
                <a:gd name="T12" fmla="*/ 362 w 566"/>
                <a:gd name="T13" fmla="*/ 79 h 522"/>
                <a:gd name="T14" fmla="*/ 242 w 566"/>
                <a:gd name="T15" fmla="*/ 187 h 522"/>
                <a:gd name="T16" fmla="*/ 98 w 566"/>
                <a:gd name="T17" fmla="*/ 347 h 522"/>
                <a:gd name="T18" fmla="*/ 2 w 566"/>
                <a:gd name="T19" fmla="*/ 511 h 522"/>
                <a:gd name="T20" fmla="*/ 110 w 566"/>
                <a:gd name="T21" fmla="*/ 411 h 522"/>
                <a:gd name="T22" fmla="*/ 194 w 566"/>
                <a:gd name="T23" fmla="*/ 323 h 522"/>
                <a:gd name="T24" fmla="*/ 290 w 566"/>
                <a:gd name="T25" fmla="*/ 23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522">
                  <a:moveTo>
                    <a:pt x="290" y="239"/>
                  </a:moveTo>
                  <a:cubicBezTo>
                    <a:pt x="322" y="211"/>
                    <a:pt x="363" y="170"/>
                    <a:pt x="394" y="143"/>
                  </a:cubicBezTo>
                  <a:cubicBezTo>
                    <a:pt x="425" y="116"/>
                    <a:pt x="450" y="100"/>
                    <a:pt x="478" y="79"/>
                  </a:cubicBezTo>
                  <a:cubicBezTo>
                    <a:pt x="506" y="58"/>
                    <a:pt x="558" y="28"/>
                    <a:pt x="562" y="15"/>
                  </a:cubicBezTo>
                  <a:cubicBezTo>
                    <a:pt x="566" y="2"/>
                    <a:pt x="524" y="0"/>
                    <a:pt x="502" y="3"/>
                  </a:cubicBezTo>
                  <a:cubicBezTo>
                    <a:pt x="480" y="6"/>
                    <a:pt x="453" y="22"/>
                    <a:pt x="430" y="35"/>
                  </a:cubicBezTo>
                  <a:cubicBezTo>
                    <a:pt x="407" y="48"/>
                    <a:pt x="393" y="54"/>
                    <a:pt x="362" y="79"/>
                  </a:cubicBezTo>
                  <a:cubicBezTo>
                    <a:pt x="331" y="104"/>
                    <a:pt x="286" y="142"/>
                    <a:pt x="242" y="187"/>
                  </a:cubicBezTo>
                  <a:cubicBezTo>
                    <a:pt x="198" y="232"/>
                    <a:pt x="138" y="293"/>
                    <a:pt x="98" y="347"/>
                  </a:cubicBezTo>
                  <a:cubicBezTo>
                    <a:pt x="58" y="401"/>
                    <a:pt x="0" y="500"/>
                    <a:pt x="2" y="511"/>
                  </a:cubicBezTo>
                  <a:cubicBezTo>
                    <a:pt x="4" y="522"/>
                    <a:pt x="78" y="442"/>
                    <a:pt x="110" y="411"/>
                  </a:cubicBezTo>
                  <a:cubicBezTo>
                    <a:pt x="142" y="380"/>
                    <a:pt x="164" y="352"/>
                    <a:pt x="194" y="323"/>
                  </a:cubicBezTo>
                  <a:cubicBezTo>
                    <a:pt x="224" y="294"/>
                    <a:pt x="270" y="257"/>
                    <a:pt x="290" y="239"/>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69" name="Freeform 7"/>
            <p:cNvSpPr>
              <a:spLocks noChangeAspect="1"/>
            </p:cNvSpPr>
            <p:nvPr/>
          </p:nvSpPr>
          <p:spPr bwMode="auto">
            <a:xfrm>
              <a:off x="4932040" y="1777446"/>
              <a:ext cx="1171038" cy="1080000"/>
            </a:xfrm>
            <a:custGeom>
              <a:avLst/>
              <a:gdLst>
                <a:gd name="T0" fmla="*/ 290 w 566"/>
                <a:gd name="T1" fmla="*/ 239 h 522"/>
                <a:gd name="T2" fmla="*/ 394 w 566"/>
                <a:gd name="T3" fmla="*/ 143 h 522"/>
                <a:gd name="T4" fmla="*/ 478 w 566"/>
                <a:gd name="T5" fmla="*/ 79 h 522"/>
                <a:gd name="T6" fmla="*/ 562 w 566"/>
                <a:gd name="T7" fmla="*/ 15 h 522"/>
                <a:gd name="T8" fmla="*/ 502 w 566"/>
                <a:gd name="T9" fmla="*/ 3 h 522"/>
                <a:gd name="T10" fmla="*/ 430 w 566"/>
                <a:gd name="T11" fmla="*/ 35 h 522"/>
                <a:gd name="T12" fmla="*/ 362 w 566"/>
                <a:gd name="T13" fmla="*/ 79 h 522"/>
                <a:gd name="T14" fmla="*/ 242 w 566"/>
                <a:gd name="T15" fmla="*/ 187 h 522"/>
                <a:gd name="T16" fmla="*/ 98 w 566"/>
                <a:gd name="T17" fmla="*/ 347 h 522"/>
                <a:gd name="T18" fmla="*/ 2 w 566"/>
                <a:gd name="T19" fmla="*/ 511 h 522"/>
                <a:gd name="T20" fmla="*/ 110 w 566"/>
                <a:gd name="T21" fmla="*/ 411 h 522"/>
                <a:gd name="T22" fmla="*/ 194 w 566"/>
                <a:gd name="T23" fmla="*/ 323 h 522"/>
                <a:gd name="T24" fmla="*/ 290 w 566"/>
                <a:gd name="T25" fmla="*/ 23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522">
                  <a:moveTo>
                    <a:pt x="290" y="239"/>
                  </a:moveTo>
                  <a:cubicBezTo>
                    <a:pt x="322" y="211"/>
                    <a:pt x="363" y="170"/>
                    <a:pt x="394" y="143"/>
                  </a:cubicBezTo>
                  <a:cubicBezTo>
                    <a:pt x="425" y="116"/>
                    <a:pt x="450" y="100"/>
                    <a:pt x="478" y="79"/>
                  </a:cubicBezTo>
                  <a:cubicBezTo>
                    <a:pt x="506" y="58"/>
                    <a:pt x="558" y="28"/>
                    <a:pt x="562" y="15"/>
                  </a:cubicBezTo>
                  <a:cubicBezTo>
                    <a:pt x="566" y="2"/>
                    <a:pt x="524" y="0"/>
                    <a:pt x="502" y="3"/>
                  </a:cubicBezTo>
                  <a:cubicBezTo>
                    <a:pt x="480" y="6"/>
                    <a:pt x="453" y="22"/>
                    <a:pt x="430" y="35"/>
                  </a:cubicBezTo>
                  <a:cubicBezTo>
                    <a:pt x="407" y="48"/>
                    <a:pt x="393" y="54"/>
                    <a:pt x="362" y="79"/>
                  </a:cubicBezTo>
                  <a:cubicBezTo>
                    <a:pt x="331" y="104"/>
                    <a:pt x="286" y="142"/>
                    <a:pt x="242" y="187"/>
                  </a:cubicBezTo>
                  <a:cubicBezTo>
                    <a:pt x="198" y="232"/>
                    <a:pt x="138" y="293"/>
                    <a:pt x="98" y="347"/>
                  </a:cubicBezTo>
                  <a:cubicBezTo>
                    <a:pt x="58" y="401"/>
                    <a:pt x="0" y="500"/>
                    <a:pt x="2" y="511"/>
                  </a:cubicBezTo>
                  <a:cubicBezTo>
                    <a:pt x="4" y="522"/>
                    <a:pt x="78" y="442"/>
                    <a:pt x="110" y="411"/>
                  </a:cubicBezTo>
                  <a:cubicBezTo>
                    <a:pt x="142" y="380"/>
                    <a:pt x="164" y="352"/>
                    <a:pt x="194" y="323"/>
                  </a:cubicBezTo>
                  <a:cubicBezTo>
                    <a:pt x="224" y="294"/>
                    <a:pt x="270" y="257"/>
                    <a:pt x="290" y="239"/>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70" name="Стрелка вниз 69"/>
            <p:cNvSpPr/>
            <p:nvPr/>
          </p:nvSpPr>
          <p:spPr>
            <a:xfrm rot="16200000">
              <a:off x="5747028" y="2303964"/>
              <a:ext cx="360000" cy="64807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71" name="Прямая соединительная линия 70"/>
            <p:cNvCxnSpPr/>
            <p:nvPr/>
          </p:nvCxnSpPr>
          <p:spPr>
            <a:xfrm>
              <a:off x="1980000" y="1630819"/>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a:off x="1980000" y="2996952"/>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Прямоугольник 72"/>
            <p:cNvSpPr/>
            <p:nvPr/>
          </p:nvSpPr>
          <p:spPr>
            <a:xfrm>
              <a:off x="5151842" y="2101265"/>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endParaRPr lang="ru-RU" b="1" i="1" cap="all" dirty="0">
                <a:solidFill>
                  <a:sysClr val="windowText" lastClr="000000"/>
                </a:solidFill>
              </a:endParaRPr>
            </a:p>
          </p:txBody>
        </p:sp>
      </p:grpSp>
      <p:cxnSp>
        <p:nvCxnSpPr>
          <p:cNvPr id="11" name="Прямая со стрелкой 10"/>
          <p:cNvCxnSpPr/>
          <p:nvPr/>
        </p:nvCxnSpPr>
        <p:spPr>
          <a:xfrm>
            <a:off x="2668942" y="2033205"/>
            <a:ext cx="738187" cy="77021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2886583" y="2085655"/>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ru-RU" b="1" cap="all" baseline="-25000" dirty="0">
                <a:solidFill>
                  <a:sysClr val="windowText" lastClr="000000"/>
                </a:solidFill>
              </a:rPr>
              <a:t>1</a:t>
            </a:r>
            <a:endParaRPr lang="ru-RU" b="1" i="1" cap="all" baseline="-25000" dirty="0">
              <a:solidFill>
                <a:sysClr val="windowText" lastClr="000000"/>
              </a:solidFill>
            </a:endParaRPr>
          </a:p>
        </p:txBody>
      </p:sp>
      <p:grpSp>
        <p:nvGrpSpPr>
          <p:cNvPr id="13" name="Группа 12"/>
          <p:cNvGrpSpPr/>
          <p:nvPr/>
        </p:nvGrpSpPr>
        <p:grpSpPr>
          <a:xfrm>
            <a:off x="926479" y="2110105"/>
            <a:ext cx="1802556" cy="917143"/>
            <a:chOff x="1143994" y="399197"/>
            <a:chExt cx="2106296" cy="1071687"/>
          </a:xfrm>
        </p:grpSpPr>
        <p:cxnSp>
          <p:nvCxnSpPr>
            <p:cNvPr id="62" name="Прямая со стрелкой 61"/>
            <p:cNvCxnSpPr/>
            <p:nvPr/>
          </p:nvCxnSpPr>
          <p:spPr>
            <a:xfrm>
              <a:off x="1980000" y="819120"/>
              <a:ext cx="0" cy="5956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a:off x="1980000" y="819120"/>
              <a:ext cx="791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Прямоугольник 63"/>
            <p:cNvSpPr/>
            <p:nvPr/>
          </p:nvSpPr>
          <p:spPr>
            <a:xfrm>
              <a:off x="1954146" y="399197"/>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endParaRPr lang="ru-RU" b="1" i="1" cap="all" baseline="-25000" dirty="0">
                <a:solidFill>
                  <a:sysClr val="windowText" lastClr="000000"/>
                </a:solidFill>
              </a:endParaRPr>
            </a:p>
          </p:txBody>
        </p:sp>
        <p:sp>
          <p:nvSpPr>
            <p:cNvPr id="65" name="Прямоугольник 64"/>
            <p:cNvSpPr/>
            <p:nvPr/>
          </p:nvSpPr>
          <p:spPr>
            <a:xfrm>
              <a:off x="1143994" y="1038836"/>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a</a:t>
              </a:r>
              <a:endParaRPr lang="ru-RU" b="1" i="1" dirty="0">
                <a:solidFill>
                  <a:sysClr val="windowText" lastClr="000000"/>
                </a:solidFill>
              </a:endParaRPr>
            </a:p>
          </p:txBody>
        </p:sp>
        <p:sp>
          <p:nvSpPr>
            <p:cNvPr id="66" name="Прямоугольник 65"/>
            <p:cNvSpPr/>
            <p:nvPr/>
          </p:nvSpPr>
          <p:spPr>
            <a:xfrm>
              <a:off x="1331928" y="408945"/>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0</a:t>
              </a:r>
              <a:endParaRPr lang="ru-RU" b="1" i="1" cap="all" baseline="-25000" dirty="0">
                <a:solidFill>
                  <a:sysClr val="windowText" lastClr="000000"/>
                </a:solidFill>
              </a:endParaRPr>
            </a:p>
          </p:txBody>
        </p:sp>
      </p:grpSp>
      <p:sp>
        <p:nvSpPr>
          <p:cNvPr id="14" name="Полилиния 13"/>
          <p:cNvSpPr/>
          <p:nvPr/>
        </p:nvSpPr>
        <p:spPr>
          <a:xfrm>
            <a:off x="1459565" y="2947108"/>
            <a:ext cx="2418755" cy="2535769"/>
          </a:xfrm>
          <a:custGeom>
            <a:avLst/>
            <a:gdLst>
              <a:gd name="connsiteX0" fmla="*/ 0 w 2826328"/>
              <a:gd name="connsiteY0" fmla="*/ 3313216 h 3313216"/>
              <a:gd name="connsiteX1" fmla="*/ 700645 w 2826328"/>
              <a:gd name="connsiteY1" fmla="*/ 2256312 h 3313216"/>
              <a:gd name="connsiteX2" fmla="*/ 1496291 w 2826328"/>
              <a:gd name="connsiteY2" fmla="*/ 1294411 h 3313216"/>
              <a:gd name="connsiteX3" fmla="*/ 2470068 w 2826328"/>
              <a:gd name="connsiteY3" fmla="*/ 332509 h 3313216"/>
              <a:gd name="connsiteX4" fmla="*/ 2826328 w 2826328"/>
              <a:gd name="connsiteY4" fmla="*/ 0 h 331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328" h="3313216">
                <a:moveTo>
                  <a:pt x="0" y="3313216"/>
                </a:moveTo>
                <a:cubicBezTo>
                  <a:pt x="225631" y="2952997"/>
                  <a:pt x="451263" y="2592779"/>
                  <a:pt x="700645" y="2256312"/>
                </a:cubicBezTo>
                <a:cubicBezTo>
                  <a:pt x="950027" y="1919845"/>
                  <a:pt x="1201387" y="1615045"/>
                  <a:pt x="1496291" y="1294411"/>
                </a:cubicBezTo>
                <a:cubicBezTo>
                  <a:pt x="1791195" y="973777"/>
                  <a:pt x="2248395" y="548244"/>
                  <a:pt x="2470068" y="332509"/>
                </a:cubicBezTo>
                <a:cubicBezTo>
                  <a:pt x="2691741" y="116774"/>
                  <a:pt x="2826328" y="0"/>
                  <a:pt x="2826328"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5" name="Полилиния 14"/>
          <p:cNvSpPr/>
          <p:nvPr/>
        </p:nvSpPr>
        <p:spPr>
          <a:xfrm>
            <a:off x="3260808" y="2947108"/>
            <a:ext cx="2418755" cy="2535769"/>
          </a:xfrm>
          <a:custGeom>
            <a:avLst/>
            <a:gdLst>
              <a:gd name="connsiteX0" fmla="*/ 0 w 2826328"/>
              <a:gd name="connsiteY0" fmla="*/ 3313216 h 3313216"/>
              <a:gd name="connsiteX1" fmla="*/ 700645 w 2826328"/>
              <a:gd name="connsiteY1" fmla="*/ 2256312 h 3313216"/>
              <a:gd name="connsiteX2" fmla="*/ 1496291 w 2826328"/>
              <a:gd name="connsiteY2" fmla="*/ 1294411 h 3313216"/>
              <a:gd name="connsiteX3" fmla="*/ 2470068 w 2826328"/>
              <a:gd name="connsiteY3" fmla="*/ 332509 h 3313216"/>
              <a:gd name="connsiteX4" fmla="*/ 2826328 w 2826328"/>
              <a:gd name="connsiteY4" fmla="*/ 0 h 331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328" h="3313216">
                <a:moveTo>
                  <a:pt x="0" y="3313216"/>
                </a:moveTo>
                <a:cubicBezTo>
                  <a:pt x="225631" y="2952997"/>
                  <a:pt x="451263" y="2592779"/>
                  <a:pt x="700645" y="2256312"/>
                </a:cubicBezTo>
                <a:cubicBezTo>
                  <a:pt x="950027" y="1919845"/>
                  <a:pt x="1201387" y="1615045"/>
                  <a:pt x="1496291" y="1294411"/>
                </a:cubicBezTo>
                <a:cubicBezTo>
                  <a:pt x="1791195" y="973777"/>
                  <a:pt x="2248395" y="548244"/>
                  <a:pt x="2470068" y="332509"/>
                </a:cubicBezTo>
                <a:cubicBezTo>
                  <a:pt x="2691741" y="116774"/>
                  <a:pt x="2826328" y="0"/>
                  <a:pt x="2826328"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cxnSp>
        <p:nvCxnSpPr>
          <p:cNvPr id="16" name="Прямая соединительная линия 15"/>
          <p:cNvCxnSpPr>
            <a:stCxn id="14" idx="0"/>
          </p:cNvCxnSpPr>
          <p:nvPr/>
        </p:nvCxnSpPr>
        <p:spPr>
          <a:xfrm>
            <a:off x="1459565" y="5482878"/>
            <a:ext cx="17894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14" idx="4"/>
            <a:endCxn id="15" idx="4"/>
          </p:cNvCxnSpPr>
          <p:nvPr/>
        </p:nvCxnSpPr>
        <p:spPr>
          <a:xfrm>
            <a:off x="3878320" y="2947108"/>
            <a:ext cx="18012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4201438" y="2697901"/>
            <a:ext cx="0" cy="249207"/>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4485110" y="2697901"/>
            <a:ext cx="0" cy="249207"/>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4763377" y="2683394"/>
            <a:ext cx="0" cy="249207"/>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5062896" y="2689214"/>
            <a:ext cx="0" cy="249207"/>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556766" y="2498522"/>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1</a:t>
            </a:r>
            <a:endParaRPr lang="ru-RU" b="1" i="1" cap="all" baseline="-25000" dirty="0">
              <a:solidFill>
                <a:sysClr val="windowText" lastClr="000000"/>
              </a:solidFill>
            </a:endParaRPr>
          </a:p>
        </p:txBody>
      </p:sp>
      <p:sp>
        <p:nvSpPr>
          <p:cNvPr id="23" name="Прямоугольник 22"/>
          <p:cNvSpPr/>
          <p:nvPr/>
        </p:nvSpPr>
        <p:spPr>
          <a:xfrm>
            <a:off x="5617512" y="2623126"/>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1</a:t>
            </a:r>
            <a:r>
              <a:rPr lang="en-US" b="1" cap="all" dirty="0">
                <a:solidFill>
                  <a:sysClr val="windowText" lastClr="000000"/>
                </a:solidFill>
              </a:rPr>
              <a:t>’</a:t>
            </a:r>
            <a:endParaRPr lang="ru-RU" b="1" i="1" cap="all" baseline="-25000" dirty="0">
              <a:solidFill>
                <a:sysClr val="windowText" lastClr="000000"/>
              </a:solidFill>
            </a:endParaRPr>
          </a:p>
        </p:txBody>
      </p:sp>
      <p:sp>
        <p:nvSpPr>
          <p:cNvPr id="24" name="Прямоугольник 23"/>
          <p:cNvSpPr/>
          <p:nvPr/>
        </p:nvSpPr>
        <p:spPr>
          <a:xfrm>
            <a:off x="1062237" y="5430569"/>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2</a:t>
            </a:r>
            <a:endParaRPr lang="ru-RU" b="1" i="1" cap="all" baseline="-25000" dirty="0">
              <a:solidFill>
                <a:sysClr val="windowText" lastClr="000000"/>
              </a:solidFill>
            </a:endParaRPr>
          </a:p>
        </p:txBody>
      </p:sp>
      <p:sp>
        <p:nvSpPr>
          <p:cNvPr id="25" name="Прямоугольник 24"/>
          <p:cNvSpPr/>
          <p:nvPr/>
        </p:nvSpPr>
        <p:spPr>
          <a:xfrm>
            <a:off x="3276320" y="5430569"/>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2’</a:t>
            </a:r>
            <a:endParaRPr lang="ru-RU" b="1" i="1" cap="all" baseline="-25000" dirty="0">
              <a:solidFill>
                <a:sysClr val="windowText" lastClr="000000"/>
              </a:solidFill>
            </a:endParaRPr>
          </a:p>
        </p:txBody>
      </p:sp>
      <p:cxnSp>
        <p:nvCxnSpPr>
          <p:cNvPr id="26" name="Прямая соединительная линия 25"/>
          <p:cNvCxnSpPr/>
          <p:nvPr/>
        </p:nvCxnSpPr>
        <p:spPr>
          <a:xfrm>
            <a:off x="5368589" y="2697901"/>
            <a:ext cx="0" cy="249207"/>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1684846" y="5174757"/>
            <a:ext cx="1782419" cy="0"/>
          </a:xfrm>
          <a:prstGeom prst="straightConnector1">
            <a:avLst/>
          </a:prstGeom>
          <a:ln w="19050">
            <a:solidFill>
              <a:schemeClr val="tx1"/>
            </a:solidFill>
            <a:headEnd type="stealth" w="lg" len="lg"/>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3519954" y="3264413"/>
            <a:ext cx="1782419" cy="0"/>
          </a:xfrm>
          <a:prstGeom prst="straightConnector1">
            <a:avLst/>
          </a:prstGeom>
          <a:ln w="19050">
            <a:solidFill>
              <a:schemeClr val="tx1"/>
            </a:solidFill>
            <a:headEnd type="stealth" w="lg" len="lg"/>
            <a:tailEnd type="arrow"/>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4276109" y="2938421"/>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30" name="Прямоугольник 29"/>
          <p:cNvSpPr/>
          <p:nvPr/>
        </p:nvSpPr>
        <p:spPr>
          <a:xfrm>
            <a:off x="2332421" y="4827083"/>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t</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31" name="Прямоугольник 30"/>
          <p:cNvSpPr/>
          <p:nvPr/>
        </p:nvSpPr>
        <p:spPr>
          <a:xfrm>
            <a:off x="4504710" y="2292635"/>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p</a:t>
            </a:r>
            <a:r>
              <a:rPr lang="ru-RU" b="1" cap="all" baseline="-25000" dirty="0">
                <a:solidFill>
                  <a:sysClr val="windowText" lastClr="000000"/>
                </a:solidFill>
              </a:rPr>
              <a:t>1</a:t>
            </a:r>
            <a:endParaRPr lang="ru-RU" b="1" i="1" cap="all" baseline="-25000" dirty="0">
              <a:solidFill>
                <a:sysClr val="windowText" lastClr="000000"/>
              </a:solidFill>
            </a:endParaRPr>
          </a:p>
        </p:txBody>
      </p:sp>
      <p:cxnSp>
        <p:nvCxnSpPr>
          <p:cNvPr id="32" name="Прямая со стрелкой 31"/>
          <p:cNvCxnSpPr/>
          <p:nvPr/>
        </p:nvCxnSpPr>
        <p:spPr>
          <a:xfrm flipV="1">
            <a:off x="1684846" y="5482878"/>
            <a:ext cx="0" cy="2464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V="1">
            <a:off x="3029303" y="5482878"/>
            <a:ext cx="0" cy="2464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V="1">
            <a:off x="2021439" y="5477009"/>
            <a:ext cx="0" cy="2464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V="1">
            <a:off x="2635620" y="5482878"/>
            <a:ext cx="0" cy="2464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2332421" y="5482878"/>
            <a:ext cx="0" cy="2464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Прямоугольник 36"/>
          <p:cNvSpPr/>
          <p:nvPr/>
        </p:nvSpPr>
        <p:spPr>
          <a:xfrm>
            <a:off x="2110634" y="5721614"/>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p</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38" name="Прямая со стрелкой 37"/>
          <p:cNvCxnSpPr/>
          <p:nvPr/>
        </p:nvCxnSpPr>
        <p:spPr>
          <a:xfrm>
            <a:off x="1624918" y="4803569"/>
            <a:ext cx="33286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1338079" y="4714773"/>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FF0000"/>
                </a:solidFill>
              </a:rPr>
              <a:t>p</a:t>
            </a:r>
            <a:r>
              <a:rPr lang="en-US" b="1" i="1" baseline="-25000" dirty="0">
                <a:solidFill>
                  <a:srgbClr val="FF0000"/>
                </a:solidFill>
              </a:rPr>
              <a:t>1</a:t>
            </a:r>
            <a:r>
              <a:rPr lang="en-US" b="1" cap="all" baseline="-25000" dirty="0">
                <a:solidFill>
                  <a:srgbClr val="FF0000"/>
                </a:solidFill>
              </a:rPr>
              <a:t>2</a:t>
            </a:r>
            <a:endParaRPr lang="ru-RU" b="1" i="1" cap="all" baseline="-25000" dirty="0">
              <a:solidFill>
                <a:srgbClr val="FF0000"/>
              </a:solidFill>
            </a:endParaRPr>
          </a:p>
        </p:txBody>
      </p:sp>
      <p:cxnSp>
        <p:nvCxnSpPr>
          <p:cNvPr id="40" name="Прямая со стрелкой 39"/>
          <p:cNvCxnSpPr/>
          <p:nvPr/>
        </p:nvCxnSpPr>
        <p:spPr>
          <a:xfrm flipH="1" flipV="1">
            <a:off x="4778942" y="3695781"/>
            <a:ext cx="30808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Прямоугольник 40"/>
          <p:cNvSpPr/>
          <p:nvPr/>
        </p:nvSpPr>
        <p:spPr>
          <a:xfrm>
            <a:off x="5009950" y="3408604"/>
            <a:ext cx="607561"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FF0000"/>
                </a:solidFill>
              </a:rPr>
              <a:t>p</a:t>
            </a:r>
            <a:r>
              <a:rPr lang="en-US" b="1" i="1" baseline="-25000" dirty="0">
                <a:solidFill>
                  <a:srgbClr val="FF0000"/>
                </a:solidFill>
              </a:rPr>
              <a:t>1’</a:t>
            </a:r>
            <a:r>
              <a:rPr lang="en-US" b="1" cap="all" baseline="-25000" dirty="0">
                <a:solidFill>
                  <a:srgbClr val="FF0000"/>
                </a:solidFill>
              </a:rPr>
              <a:t>2’</a:t>
            </a:r>
            <a:endParaRPr lang="ru-RU" b="1" i="1" cap="all" baseline="-25000" dirty="0">
              <a:solidFill>
                <a:srgbClr val="FF0000"/>
              </a:solidFill>
            </a:endParaRPr>
          </a:p>
        </p:txBody>
      </p:sp>
      <p:cxnSp>
        <p:nvCxnSpPr>
          <p:cNvPr id="42" name="Прямая со стрелкой 41"/>
          <p:cNvCxnSpPr/>
          <p:nvPr/>
        </p:nvCxnSpPr>
        <p:spPr>
          <a:xfrm>
            <a:off x="2665669" y="2033205"/>
            <a:ext cx="0" cy="79668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2667082" y="2804249"/>
            <a:ext cx="738187"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Прямоугольник 43"/>
          <p:cNvSpPr/>
          <p:nvPr/>
        </p:nvSpPr>
        <p:spPr>
          <a:xfrm>
            <a:off x="2256452" y="2216078"/>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cap="all" dirty="0">
                <a:solidFill>
                  <a:sysClr val="windowText" lastClr="000000"/>
                </a:solidFill>
              </a:rPr>
              <a:t>С</a:t>
            </a:r>
            <a:r>
              <a:rPr lang="ru-RU" b="1" i="1" cap="all" baseline="-25000" dirty="0">
                <a:solidFill>
                  <a:sysClr val="windowText" lastClr="000000"/>
                </a:solidFill>
              </a:rPr>
              <a:t>1</a:t>
            </a:r>
            <a:r>
              <a:rPr lang="en-US" b="1" i="1" baseline="-25000" dirty="0">
                <a:solidFill>
                  <a:sysClr val="windowText" lastClr="000000"/>
                </a:solidFill>
              </a:rPr>
              <a:t>a</a:t>
            </a:r>
            <a:endParaRPr lang="ru-RU" b="1" i="1" baseline="-25000" dirty="0">
              <a:solidFill>
                <a:sysClr val="windowText" lastClr="000000"/>
              </a:solidFill>
            </a:endParaRPr>
          </a:p>
        </p:txBody>
      </p:sp>
      <p:sp>
        <p:nvSpPr>
          <p:cNvPr id="45" name="Прямоугольник 44"/>
          <p:cNvSpPr/>
          <p:nvPr/>
        </p:nvSpPr>
        <p:spPr>
          <a:xfrm>
            <a:off x="2780752" y="2510988"/>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cap="all" dirty="0">
                <a:solidFill>
                  <a:sysClr val="windowText" lastClr="000000"/>
                </a:solidFill>
              </a:rPr>
              <a:t>С</a:t>
            </a:r>
            <a:r>
              <a:rPr lang="ru-RU" b="1" i="1" cap="all" baseline="-25000" dirty="0">
                <a:solidFill>
                  <a:sysClr val="windowText" lastClr="000000"/>
                </a:solidFill>
              </a:rPr>
              <a:t>1</a:t>
            </a:r>
            <a:r>
              <a:rPr lang="en-US" b="1" i="1" cap="all" baseline="-25000" dirty="0">
                <a:solidFill>
                  <a:sysClr val="windowText" lastClr="000000"/>
                </a:solidFill>
              </a:rPr>
              <a:t>u</a:t>
            </a:r>
            <a:endParaRPr lang="ru-RU" b="1" i="1" baseline="-25000" dirty="0">
              <a:solidFill>
                <a:sysClr val="windowText" lastClr="000000"/>
              </a:solidFill>
            </a:endParaRPr>
          </a:p>
        </p:txBody>
      </p:sp>
      <p:cxnSp>
        <p:nvCxnSpPr>
          <p:cNvPr id="46" name="Прямая со стрелкой 45"/>
          <p:cNvCxnSpPr/>
          <p:nvPr/>
        </p:nvCxnSpPr>
        <p:spPr>
          <a:xfrm>
            <a:off x="2854206" y="5800313"/>
            <a:ext cx="1405121" cy="72607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3430713" y="5901360"/>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48" name="Прямоугольник 47"/>
          <p:cNvSpPr/>
          <p:nvPr/>
        </p:nvSpPr>
        <p:spPr>
          <a:xfrm>
            <a:off x="2425308" y="6012662"/>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cap="all" dirty="0">
                <a:solidFill>
                  <a:sysClr val="windowText" lastClr="000000"/>
                </a:solidFill>
              </a:rPr>
              <a:t>С</a:t>
            </a:r>
            <a:r>
              <a:rPr lang="en-US" b="1" i="1" cap="all" baseline="-25000" dirty="0">
                <a:solidFill>
                  <a:sysClr val="windowText" lastClr="000000"/>
                </a:solidFill>
              </a:rPr>
              <a:t>2</a:t>
            </a:r>
            <a:r>
              <a:rPr lang="en-US" b="1" i="1" baseline="-25000" dirty="0">
                <a:solidFill>
                  <a:sysClr val="windowText" lastClr="000000"/>
                </a:solidFill>
              </a:rPr>
              <a:t>a</a:t>
            </a:r>
            <a:endParaRPr lang="ru-RU" b="1" i="1" baseline="-25000" dirty="0">
              <a:solidFill>
                <a:sysClr val="windowText" lastClr="000000"/>
              </a:solidFill>
            </a:endParaRPr>
          </a:p>
        </p:txBody>
      </p:sp>
      <p:sp>
        <p:nvSpPr>
          <p:cNvPr id="49" name="Прямоугольник 48"/>
          <p:cNvSpPr/>
          <p:nvPr/>
        </p:nvSpPr>
        <p:spPr>
          <a:xfrm>
            <a:off x="3122530" y="6175952"/>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cap="all" dirty="0">
                <a:solidFill>
                  <a:sysClr val="windowText" lastClr="000000"/>
                </a:solidFill>
              </a:rPr>
              <a:t>С</a:t>
            </a:r>
            <a:r>
              <a:rPr lang="en-US" b="1" i="1" cap="all" baseline="-25000" dirty="0">
                <a:solidFill>
                  <a:sysClr val="windowText" lastClr="000000"/>
                </a:solidFill>
              </a:rPr>
              <a:t>2u</a:t>
            </a:r>
            <a:endParaRPr lang="ru-RU" b="1" i="1" baseline="-25000" dirty="0">
              <a:solidFill>
                <a:sysClr val="windowText" lastClr="000000"/>
              </a:solidFill>
            </a:endParaRPr>
          </a:p>
        </p:txBody>
      </p:sp>
      <p:cxnSp>
        <p:nvCxnSpPr>
          <p:cNvPr id="50" name="Прямая со стрелкой 49"/>
          <p:cNvCxnSpPr/>
          <p:nvPr/>
        </p:nvCxnSpPr>
        <p:spPr>
          <a:xfrm>
            <a:off x="2854206" y="5800313"/>
            <a:ext cx="0" cy="73017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2837425" y="6526383"/>
            <a:ext cx="1421902"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H="1" flipV="1">
            <a:off x="2203517" y="3143213"/>
            <a:ext cx="1232344" cy="924258"/>
          </a:xfrm>
          <a:prstGeom prst="straightConnector1">
            <a:avLst/>
          </a:prstGeom>
          <a:ln w="31750">
            <a:solidFill>
              <a:schemeClr val="tx1"/>
            </a:solidFill>
            <a:prstDash val="lg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flipH="1">
            <a:off x="2166566" y="4074506"/>
            <a:ext cx="1232344" cy="0"/>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2663587" y="3326037"/>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P</a:t>
            </a:r>
            <a:endParaRPr lang="ru-RU" b="1" i="1" cap="all" baseline="-25000" dirty="0">
              <a:solidFill>
                <a:sysClr val="windowText" lastClr="000000"/>
              </a:solidFill>
            </a:endParaRPr>
          </a:p>
        </p:txBody>
      </p:sp>
      <p:sp>
        <p:nvSpPr>
          <p:cNvPr id="55" name="Прямоугольник 54"/>
          <p:cNvSpPr/>
          <p:nvPr/>
        </p:nvSpPr>
        <p:spPr>
          <a:xfrm>
            <a:off x="2362692" y="3712771"/>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cap="all" dirty="0">
                <a:solidFill>
                  <a:sysClr val="windowText" lastClr="000000"/>
                </a:solidFill>
              </a:rPr>
              <a:t>p</a:t>
            </a:r>
            <a:r>
              <a:rPr lang="en-US" b="1" i="1" cap="all" baseline="-25000" dirty="0">
                <a:solidFill>
                  <a:sysClr val="windowText" lastClr="000000"/>
                </a:solidFill>
              </a:rPr>
              <a:t>u</a:t>
            </a:r>
            <a:endParaRPr lang="ru-RU" b="1" i="1" baseline="-25000" dirty="0">
              <a:solidFill>
                <a:sysClr val="windowText" lastClr="000000"/>
              </a:solidFill>
            </a:endParaRPr>
          </a:p>
        </p:txBody>
      </p:sp>
      <p:cxnSp>
        <p:nvCxnSpPr>
          <p:cNvPr id="56" name="Прямая со стрелкой 55"/>
          <p:cNvCxnSpPr/>
          <p:nvPr/>
        </p:nvCxnSpPr>
        <p:spPr>
          <a:xfrm>
            <a:off x="3556767" y="4189946"/>
            <a:ext cx="1232344" cy="924258"/>
          </a:xfrm>
          <a:prstGeom prst="straightConnector1">
            <a:avLst/>
          </a:prstGeom>
          <a:ln w="31750">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3556767" y="4189946"/>
            <a:ext cx="1232344" cy="0"/>
          </a:xfrm>
          <a:prstGeom prst="straightConnector1">
            <a:avLst/>
          </a:prstGeom>
          <a:ln w="31750">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58" name="Прямоугольник 57"/>
          <p:cNvSpPr/>
          <p:nvPr/>
        </p:nvSpPr>
        <p:spPr>
          <a:xfrm>
            <a:off x="4077689" y="4376751"/>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R</a:t>
            </a:r>
            <a:endParaRPr lang="ru-RU" b="1" i="1" cap="all" baseline="-25000" dirty="0">
              <a:solidFill>
                <a:sysClr val="windowText" lastClr="000000"/>
              </a:solidFill>
            </a:endParaRPr>
          </a:p>
        </p:txBody>
      </p:sp>
      <p:cxnSp>
        <p:nvCxnSpPr>
          <p:cNvPr id="59" name="Прямая со стрелкой 58"/>
          <p:cNvCxnSpPr/>
          <p:nvPr/>
        </p:nvCxnSpPr>
        <p:spPr>
          <a:xfrm>
            <a:off x="3556767" y="4189946"/>
            <a:ext cx="0" cy="924258"/>
          </a:xfrm>
          <a:prstGeom prst="straightConnector1">
            <a:avLst/>
          </a:prstGeom>
          <a:ln w="31750">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0" name="Прямоугольник 59"/>
          <p:cNvSpPr/>
          <p:nvPr/>
        </p:nvSpPr>
        <p:spPr>
          <a:xfrm>
            <a:off x="3866786" y="3833335"/>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cap="all" dirty="0">
                <a:solidFill>
                  <a:sysClr val="windowText" lastClr="000000"/>
                </a:solidFill>
              </a:rPr>
              <a:t>R</a:t>
            </a:r>
            <a:r>
              <a:rPr lang="en-US" b="1" i="1" cap="all" baseline="-25000" dirty="0">
                <a:solidFill>
                  <a:sysClr val="windowText" lastClr="000000"/>
                </a:solidFill>
              </a:rPr>
              <a:t>u</a:t>
            </a:r>
            <a:endParaRPr lang="ru-RU" b="1" i="1" baseline="-25000" dirty="0">
              <a:solidFill>
                <a:sysClr val="windowText" lastClr="000000"/>
              </a:solidFill>
            </a:endParaRPr>
          </a:p>
        </p:txBody>
      </p:sp>
      <p:sp>
        <p:nvSpPr>
          <p:cNvPr id="61" name="Прямоугольник 60"/>
          <p:cNvSpPr/>
          <p:nvPr/>
        </p:nvSpPr>
        <p:spPr>
          <a:xfrm>
            <a:off x="3122530" y="4467202"/>
            <a:ext cx="487268" cy="36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cap="all" dirty="0">
                <a:solidFill>
                  <a:sysClr val="windowText" lastClr="000000"/>
                </a:solidFill>
              </a:rPr>
              <a:t>R</a:t>
            </a:r>
            <a:r>
              <a:rPr lang="en-US" b="1" i="1" baseline="-25000" dirty="0">
                <a:solidFill>
                  <a:sysClr val="windowText" lastClr="000000"/>
                </a:solidFill>
              </a:rPr>
              <a:t>a</a:t>
            </a:r>
            <a:endParaRPr lang="ru-RU" b="1" i="1" baseline="-25000" dirty="0">
              <a:solidFill>
                <a:sysClr val="windowText" lastClr="000000"/>
              </a:solidFill>
            </a:endParaRPr>
          </a:p>
        </p:txBody>
      </p:sp>
      <p:sp>
        <p:nvSpPr>
          <p:cNvPr id="74" name="TextBox 73"/>
          <p:cNvSpPr txBox="1"/>
          <p:nvPr/>
        </p:nvSpPr>
        <p:spPr>
          <a:xfrm>
            <a:off x="312015" y="1866011"/>
            <a:ext cx="8587559" cy="369332"/>
          </a:xfrm>
          <a:prstGeom prst="rect">
            <a:avLst/>
          </a:prstGeom>
          <a:noFill/>
        </p:spPr>
        <p:txBody>
          <a:bodyPr wrap="square" rtlCol="0">
            <a:spAutoFit/>
          </a:bodyPr>
          <a:lstStyle/>
          <a:p>
            <a:pPr algn="ctr"/>
            <a:r>
              <a:rPr lang="ru-RU" cap="all" dirty="0"/>
              <a:t>компрессор</a:t>
            </a:r>
          </a:p>
        </p:txBody>
      </p:sp>
      <p:sp>
        <p:nvSpPr>
          <p:cNvPr id="3" name="Прямоугольник 2"/>
          <p:cNvSpPr/>
          <p:nvPr/>
        </p:nvSpPr>
        <p:spPr>
          <a:xfrm>
            <a:off x="6245496" y="2619031"/>
            <a:ext cx="2565994" cy="338554"/>
          </a:xfrm>
          <a:prstGeom prst="rect">
            <a:avLst/>
          </a:prstGeom>
        </p:spPr>
        <p:txBody>
          <a:bodyPr wrap="square">
            <a:spAutoFit/>
          </a:bodyPr>
          <a:lstStyle/>
          <a:p>
            <a:pPr algn="ctr"/>
            <a:r>
              <a:rPr lang="ru-RU" sz="1600" cap="small" dirty="0"/>
              <a:t>Проекция уравнения на </a:t>
            </a:r>
            <a:r>
              <a:rPr lang="en-US" sz="1600" i="1" cap="small" dirty="0" err="1"/>
              <a:t>ou</a:t>
            </a:r>
            <a:endParaRPr lang="ru-RU" sz="1600" i="1" cap="small" dirty="0"/>
          </a:p>
        </p:txBody>
      </p:sp>
      <p:sp>
        <p:nvSpPr>
          <p:cNvPr id="75" name="Прямоугольник 74"/>
          <p:cNvSpPr/>
          <p:nvPr/>
        </p:nvSpPr>
        <p:spPr>
          <a:xfrm>
            <a:off x="6133870" y="1931973"/>
            <a:ext cx="2565994" cy="338554"/>
          </a:xfrm>
          <a:prstGeom prst="rect">
            <a:avLst/>
          </a:prstGeom>
        </p:spPr>
        <p:txBody>
          <a:bodyPr wrap="square">
            <a:spAutoFit/>
          </a:bodyPr>
          <a:lstStyle/>
          <a:p>
            <a:pPr algn="ctr"/>
            <a:r>
              <a:rPr lang="ru-RU" sz="1600" cap="small" dirty="0"/>
              <a:t>Проекция уравнения на </a:t>
            </a:r>
            <a:r>
              <a:rPr lang="en-US" sz="1600" i="1" cap="small" dirty="0"/>
              <a:t>o</a:t>
            </a:r>
            <a:r>
              <a:rPr lang="ru-RU" sz="1600" i="1" cap="small" dirty="0"/>
              <a:t>а</a:t>
            </a:r>
          </a:p>
        </p:txBody>
      </p:sp>
      <mc:AlternateContent xmlns:mc="http://schemas.openxmlformats.org/markup-compatibility/2006" xmlns:a14="http://schemas.microsoft.com/office/drawing/2010/main">
        <mc:Choice Requires="a14">
          <p:sp>
            <p:nvSpPr>
              <p:cNvPr id="76" name="Прямоугольник 75"/>
              <p:cNvSpPr/>
              <p:nvPr/>
            </p:nvSpPr>
            <p:spPr>
              <a:xfrm>
                <a:off x="6084573" y="2955091"/>
                <a:ext cx="2887842"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𝑃</m:t>
                          </m:r>
                        </m:e>
                        <m:sub>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r>
                            <a:rPr lang="ru-RU" i="1">
                              <a:latin typeface="Cambria Math"/>
                            </a:rPr>
                            <m:t>𝑅</m:t>
                          </m:r>
                        </m:e>
                        <m:sub>
                          <m:r>
                            <a:rPr lang="ru-RU" i="1">
                              <a:latin typeface="Cambria Math"/>
                            </a:rPr>
                            <m:t>𝑢</m:t>
                          </m:r>
                        </m:sub>
                      </m:sSub>
                      <m:sSub>
                        <m:sSubPr>
                          <m:ctrlPr>
                            <a:rPr lang="ru-RU" i="1">
                              <a:latin typeface="Cambria Math" panose="02040503050406030204" pitchFamily="18" charset="0"/>
                            </a:rPr>
                          </m:ctrlPr>
                        </m:sSubPr>
                        <m:e>
                          <m:r>
                            <a:rPr lang="ru-RU" i="1">
                              <a:latin typeface="Cambria Math"/>
                            </a:rPr>
                            <m:t>=</m:t>
                          </m:r>
                          <m:r>
                            <a:rPr lang="ru-RU" i="1">
                              <a:latin typeface="Cambria Math"/>
                            </a:rPr>
                            <m:t>𝐺</m:t>
                          </m:r>
                        </m:e>
                        <m:sub>
                          <m:r>
                            <a:rPr lang="ru-RU" i="1">
                              <a:latin typeface="Cambria Math"/>
                            </a:rPr>
                            <m:t>𝑐</m:t>
                          </m:r>
                        </m:sub>
                      </m:sSub>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𝑐</m:t>
                              </m:r>
                            </m:e>
                            <m:sub>
                              <m:r>
                                <a:rPr lang="ru-RU" i="1">
                                  <a:latin typeface="Cambria Math"/>
                                </a:rPr>
                                <m:t>1</m:t>
                              </m:r>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r>
                                <a:rPr lang="ru-RU" i="1">
                                  <a:latin typeface="Cambria Math"/>
                                </a:rPr>
                                <m:t>𝑐</m:t>
                              </m:r>
                            </m:e>
                            <m:sub>
                              <m:r>
                                <a:rPr lang="ru-RU" i="1">
                                  <a:latin typeface="Cambria Math"/>
                                </a:rPr>
                                <m:t>2</m:t>
                              </m:r>
                              <m:r>
                                <a:rPr lang="ru-RU" i="1">
                                  <a:latin typeface="Cambria Math"/>
                                </a:rPr>
                                <m:t>𝑢</m:t>
                              </m:r>
                            </m:sub>
                          </m:sSub>
                        </m:e>
                      </m:d>
                    </m:oMath>
                  </m:oMathPara>
                </a14:m>
                <a:endParaRPr lang="ru-RU" dirty="0"/>
              </a:p>
            </p:txBody>
          </p:sp>
        </mc:Choice>
        <mc:Fallback xmlns="">
          <p:sp>
            <p:nvSpPr>
              <p:cNvPr id="76" name="Прямоугольник 75"/>
              <p:cNvSpPr>
                <a:spLocks noRot="1" noChangeAspect="1" noMove="1" noResize="1" noEditPoints="1" noAdjustHandles="1" noChangeArrowheads="1" noChangeShapeType="1" noTextEdit="1"/>
              </p:cNvSpPr>
              <p:nvPr/>
            </p:nvSpPr>
            <p:spPr>
              <a:xfrm>
                <a:off x="6084573" y="2955091"/>
                <a:ext cx="2887842" cy="369332"/>
              </a:xfrm>
              <a:prstGeom prst="rect">
                <a:avLst/>
              </a:prstGeom>
              <a:blipFill rotWithShape="1">
                <a:blip r:embed="rId4" cstate="print"/>
                <a:stretch>
                  <a:fillRect/>
                </a:stretch>
              </a:blipFill>
              <a:ln>
                <a:solidFill>
                  <a:schemeClr val="tx1"/>
                </a:solidFill>
              </a:ln>
            </p:spPr>
            <p:txBody>
              <a:bodyPr/>
              <a:lstStyle/>
              <a:p>
                <a:r>
                  <a:rPr lang="ru-RU">
                    <a:noFill/>
                  </a:rPr>
                  <a:t> </a:t>
                </a:r>
              </a:p>
            </p:txBody>
          </p:sp>
        </mc:Fallback>
      </mc:AlternateContent>
      <p:sp>
        <p:nvSpPr>
          <p:cNvPr id="77" name="TextBox 76"/>
          <p:cNvSpPr txBox="1"/>
          <p:nvPr/>
        </p:nvSpPr>
        <p:spPr>
          <a:xfrm>
            <a:off x="6071773" y="3310260"/>
            <a:ext cx="2900642" cy="369332"/>
          </a:xfrm>
          <a:prstGeom prst="rect">
            <a:avLst/>
          </a:prstGeom>
          <a:noFill/>
        </p:spPr>
        <p:txBody>
          <a:bodyPr wrap="square" rtlCol="0">
            <a:spAutoFit/>
          </a:bodyPr>
          <a:lstStyle/>
          <a:p>
            <a:pPr algn="ctr"/>
            <a:r>
              <a:rPr lang="ru-RU" cap="all" dirty="0"/>
              <a:t>Следствия</a:t>
            </a:r>
          </a:p>
        </p:txBody>
      </p:sp>
      <p:sp>
        <p:nvSpPr>
          <p:cNvPr id="78" name="TextBox 77"/>
          <p:cNvSpPr txBox="1"/>
          <p:nvPr/>
        </p:nvSpPr>
        <p:spPr>
          <a:xfrm>
            <a:off x="5979040" y="3561875"/>
            <a:ext cx="3164959" cy="2270109"/>
          </a:xfrm>
          <a:prstGeom prst="rect">
            <a:avLst/>
          </a:prstGeom>
          <a:noFill/>
        </p:spPr>
        <p:txBody>
          <a:bodyPr wrap="square" rtlCol="0">
            <a:spAutoFit/>
          </a:bodyPr>
          <a:lstStyle/>
          <a:p>
            <a:pPr marL="285750" indent="-285750">
              <a:lnSpc>
                <a:spcPct val="150000"/>
              </a:lnSpc>
              <a:buFont typeface="Wingdings" pitchFamily="2" charset="2"/>
              <a:buChar char="ü"/>
            </a:pPr>
            <a:r>
              <a:rPr lang="ru-RU" sz="1600" dirty="0"/>
              <a:t>Сила </a:t>
            </a:r>
            <a:r>
              <a:rPr lang="en-US" sz="1600" i="1" dirty="0"/>
              <a:t>P</a:t>
            </a:r>
            <a:r>
              <a:rPr lang="en-US" sz="1600" i="1" baseline="-25000" dirty="0"/>
              <a:t>u</a:t>
            </a:r>
            <a:r>
              <a:rPr lang="ru-RU" sz="1600" dirty="0"/>
              <a:t> сопротивляется вращению колеса</a:t>
            </a:r>
          </a:p>
          <a:p>
            <a:pPr marL="285750" indent="-285750">
              <a:lnSpc>
                <a:spcPct val="150000"/>
              </a:lnSpc>
              <a:buFont typeface="Wingdings" pitchFamily="2" charset="2"/>
              <a:buChar char="ü"/>
            </a:pPr>
            <a:r>
              <a:rPr lang="ru-RU" sz="1600" dirty="0"/>
              <a:t>Сила </a:t>
            </a:r>
            <a:r>
              <a:rPr lang="en-US" sz="1600" i="1" dirty="0"/>
              <a:t>R</a:t>
            </a:r>
            <a:r>
              <a:rPr lang="en-US" sz="1600" i="1" baseline="-25000" dirty="0"/>
              <a:t>u</a:t>
            </a:r>
            <a:r>
              <a:rPr lang="ru-RU" sz="1600" dirty="0"/>
              <a:t> подводит работу к потоку рабочего тела</a:t>
            </a:r>
          </a:p>
          <a:p>
            <a:pPr marL="285750" indent="-285750">
              <a:lnSpc>
                <a:spcPct val="150000"/>
              </a:lnSpc>
              <a:buFont typeface="Wingdings" pitchFamily="2" charset="2"/>
              <a:buChar char="ü"/>
            </a:pPr>
            <a:r>
              <a:rPr lang="ru-RU" sz="1600" dirty="0"/>
              <a:t>Сила </a:t>
            </a:r>
            <a:r>
              <a:rPr lang="en-US" sz="1600" i="1" dirty="0"/>
              <a:t>R</a:t>
            </a:r>
            <a:r>
              <a:rPr lang="en-US" sz="1600" i="1" baseline="-25000" dirty="0"/>
              <a:t>a</a:t>
            </a:r>
            <a:r>
              <a:rPr lang="ru-RU" sz="1600" dirty="0"/>
              <a:t> проталкивает рабочее тело через компрессор</a:t>
            </a:r>
          </a:p>
        </p:txBody>
      </p:sp>
      <mc:AlternateContent xmlns:mc="http://schemas.openxmlformats.org/markup-compatibility/2006" xmlns:a14="http://schemas.microsoft.com/office/drawing/2010/main">
        <mc:Choice Requires="a14">
          <p:sp>
            <p:nvSpPr>
              <p:cNvPr id="79" name="Прямоугольник 78"/>
              <p:cNvSpPr/>
              <p:nvPr/>
            </p:nvSpPr>
            <p:spPr>
              <a:xfrm>
                <a:off x="5103070" y="2241931"/>
                <a:ext cx="4044120" cy="33855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sSub>
                            <m:sSubPr>
                              <m:ctrlPr>
                                <a:rPr lang="ru-RU" sz="1600" i="1">
                                  <a:latin typeface="Cambria Math" panose="02040503050406030204" pitchFamily="18" charset="0"/>
                                </a:rPr>
                              </m:ctrlPr>
                            </m:sSubPr>
                            <m:e>
                              <m:r>
                                <a:rPr lang="en-US" sz="1600" i="1">
                                  <a:latin typeface="Cambria Math"/>
                                </a:rPr>
                                <m:t>𝑃</m:t>
                              </m:r>
                            </m:e>
                            <m:sub>
                              <m:r>
                                <a:rPr lang="ru-RU" sz="1600" i="1">
                                  <a:latin typeface="Cambria Math"/>
                                </a:rPr>
                                <m:t>𝑎</m:t>
                              </m:r>
                            </m:sub>
                          </m:sSub>
                          <m:r>
                            <a:rPr lang="ru-RU" sz="1600" i="1">
                              <a:latin typeface="Cambria Math"/>
                            </a:rPr>
                            <m:t>=</m:t>
                          </m:r>
                          <m:r>
                            <a:rPr lang="ru-RU" sz="1600" i="1" smtClean="0">
                              <a:latin typeface="Cambria Math"/>
                            </a:rPr>
                            <m:t>−</m:t>
                          </m:r>
                          <m:r>
                            <a:rPr lang="ru-RU" sz="1600" i="1">
                              <a:latin typeface="Cambria Math"/>
                            </a:rPr>
                            <m:t>𝑅</m:t>
                          </m:r>
                        </m:e>
                        <m:sub>
                          <m:r>
                            <a:rPr lang="ru-RU" sz="1600" i="1">
                              <a:latin typeface="Cambria Math"/>
                            </a:rPr>
                            <m:t>𝑎</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𝐺</m:t>
                          </m:r>
                        </m:e>
                        <m:sub>
                          <m:r>
                            <a:rPr lang="ru-RU" sz="1600" i="1">
                              <a:latin typeface="Cambria Math"/>
                            </a:rPr>
                            <m:t>𝑐</m:t>
                          </m:r>
                        </m:sub>
                      </m:sSub>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𝑐</m:t>
                              </m:r>
                            </m:e>
                            <m:sub>
                              <m:r>
                                <a:rPr lang="ru-RU" sz="1600" i="1">
                                  <a:latin typeface="Cambria Math"/>
                                </a:rPr>
                                <m:t>1</m:t>
                              </m:r>
                              <m:r>
                                <a:rPr lang="ru-RU" sz="1600" i="1">
                                  <a:latin typeface="Cambria Math"/>
                                </a:rPr>
                                <m:t>𝑎</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𝑐</m:t>
                              </m:r>
                            </m:e>
                            <m:sub>
                              <m:r>
                                <a:rPr lang="ru-RU" sz="1600" i="1">
                                  <a:latin typeface="Cambria Math"/>
                                </a:rPr>
                                <m:t>2</m:t>
                              </m:r>
                              <m:r>
                                <a:rPr lang="ru-RU" sz="1600" i="1">
                                  <a:latin typeface="Cambria Math"/>
                                </a:rPr>
                                <m:t>𝑎</m:t>
                              </m:r>
                            </m:sub>
                          </m:sSub>
                        </m:e>
                      </m:d>
                      <m:r>
                        <a:rPr lang="ru-RU" sz="1600" i="1">
                          <a:latin typeface="Cambria Math"/>
                        </a:rPr>
                        <m:t>+</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𝑝</m:t>
                              </m:r>
                            </m:e>
                            <m:sub>
                              <m:r>
                                <a:rPr lang="ru-RU" sz="1600" i="1">
                                  <a:latin typeface="Cambria Math"/>
                                </a:rPr>
                                <m:t>1</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𝑝</m:t>
                              </m:r>
                            </m:e>
                            <m:sub>
                              <m:r>
                                <a:rPr lang="ru-RU" sz="1600" i="1">
                                  <a:latin typeface="Cambria Math"/>
                                </a:rPr>
                                <m:t>2</m:t>
                              </m:r>
                            </m:sub>
                          </m:sSub>
                        </m:e>
                      </m:d>
                      <m:sSub>
                        <m:sSubPr>
                          <m:ctrlPr>
                            <a:rPr lang="ru-RU" sz="1600" i="1">
                              <a:latin typeface="Cambria Math" panose="02040503050406030204" pitchFamily="18" charset="0"/>
                            </a:rPr>
                          </m:ctrlPr>
                        </m:sSubPr>
                        <m:e>
                          <m:r>
                            <a:rPr lang="ru-RU" sz="1600" i="1">
                              <a:latin typeface="Cambria Math"/>
                            </a:rPr>
                            <m:t>𝑡</m:t>
                          </m:r>
                        </m:e>
                        <m:sub>
                          <m:r>
                            <a:rPr lang="ru-RU" sz="1600" i="1">
                              <a:latin typeface="Cambria Math"/>
                            </a:rPr>
                            <m:t>𝑖</m:t>
                          </m:r>
                        </m:sub>
                      </m:sSub>
                      <m:sSub>
                        <m:sSubPr>
                          <m:ctrlPr>
                            <a:rPr lang="ru-RU" sz="1600" i="1">
                              <a:latin typeface="Cambria Math" panose="02040503050406030204" pitchFamily="18" charset="0"/>
                            </a:rPr>
                          </m:ctrlPr>
                        </m:sSubPr>
                        <m:e>
                          <m:r>
                            <a:rPr lang="en-US" sz="1600" b="0" i="1" smtClean="0">
                              <a:latin typeface="Cambria Math" panose="02040503050406030204" pitchFamily="18" charset="0"/>
                            </a:rPr>
                            <m:t>𝑑</m:t>
                          </m:r>
                          <m:r>
                            <a:rPr lang="ru-RU" sz="1600" i="1">
                              <a:latin typeface="Cambria Math"/>
                            </a:rPr>
                            <m:t>h</m:t>
                          </m:r>
                        </m:e>
                        <m:sub>
                          <m:r>
                            <a:rPr lang="ru-RU" sz="1600" i="1">
                              <a:latin typeface="Cambria Math"/>
                            </a:rPr>
                            <m:t>л</m:t>
                          </m:r>
                        </m:sub>
                      </m:sSub>
                    </m:oMath>
                  </m:oMathPara>
                </a14:m>
                <a:endParaRPr lang="ru-RU" sz="1600" dirty="0"/>
              </a:p>
            </p:txBody>
          </p:sp>
        </mc:Choice>
        <mc:Fallback xmlns="">
          <p:sp>
            <p:nvSpPr>
              <p:cNvPr id="79" name="Прямоугольник 78"/>
              <p:cNvSpPr>
                <a:spLocks noRot="1" noChangeAspect="1" noMove="1" noResize="1" noEditPoints="1" noAdjustHandles="1" noChangeArrowheads="1" noChangeShapeType="1" noTextEdit="1"/>
              </p:cNvSpPr>
              <p:nvPr/>
            </p:nvSpPr>
            <p:spPr>
              <a:xfrm>
                <a:off x="5103070" y="2241931"/>
                <a:ext cx="4044120" cy="338554"/>
              </a:xfrm>
              <a:prstGeom prst="rect">
                <a:avLst/>
              </a:prstGeom>
              <a:blipFill>
                <a:blip r:embed="rId5"/>
                <a:stretch>
                  <a:fillRect b="-1754"/>
                </a:stretch>
              </a:blipFill>
              <a:ln>
                <a:solidFill>
                  <a:schemeClr val="tx1"/>
                </a:solidFill>
              </a:ln>
            </p:spPr>
            <p:txBody>
              <a:bodyPr/>
              <a:lstStyle/>
              <a:p>
                <a:r>
                  <a:rPr lang="ru-RU">
                    <a:noFill/>
                  </a:rPr>
                  <a:t> </a:t>
                </a:r>
              </a:p>
            </p:txBody>
          </p:sp>
        </mc:Fallback>
      </mc:AlternateContent>
    </p:spTree>
    <p:extLst>
      <p:ext uri="{BB962C8B-B14F-4D97-AF65-F5344CB8AC3E}">
        <p14:creationId xmlns:p14="http://schemas.microsoft.com/office/powerpoint/2010/main" val="385915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14" presetClass="entr" presetSubtype="1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randombar(horizontal)">
                                      <p:cBhvr>
                                        <p:cTn id="33" dur="500"/>
                                        <p:tgtEl>
                                          <p:spTgt spid="3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randombar(horizontal)">
                                      <p:cBhvr>
                                        <p:cTn id="36" dur="500"/>
                                        <p:tgtEl>
                                          <p:spTgt spid="29"/>
                                        </p:tgtEl>
                                      </p:cBhvr>
                                    </p:animEffect>
                                  </p:childTnLst>
                                </p:cTn>
                              </p:par>
                              <p:par>
                                <p:cTn id="37" presetID="14" presetClass="entr" presetSubtype="1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randombar(horizontal)">
                                      <p:cBhvr>
                                        <p:cTn id="39" dur="500"/>
                                        <p:tgtEl>
                                          <p:spTgt spid="28"/>
                                        </p:tgtEl>
                                      </p:cBhvr>
                                    </p:animEffect>
                                  </p:childTnLst>
                                </p:cTn>
                              </p:par>
                              <p:par>
                                <p:cTn id="40" presetID="14" presetClass="entr" presetSubtype="1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500"/>
                                        <p:tgtEl>
                                          <p:spTgt spid="18"/>
                                        </p:tgtEl>
                                      </p:cBhvr>
                                    </p:animEffect>
                                  </p:childTnLst>
                                </p:cTn>
                              </p:par>
                              <p:par>
                                <p:cTn id="48" presetID="14" presetClass="entr" presetSubtype="1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randombar(horizontal)">
                                      <p:cBhvr>
                                        <p:cTn id="50" dur="500"/>
                                        <p:tgtEl>
                                          <p:spTgt spid="19"/>
                                        </p:tgtEl>
                                      </p:cBhvr>
                                    </p:animEffect>
                                  </p:childTnLst>
                                </p:cTn>
                              </p:par>
                              <p:par>
                                <p:cTn id="51" presetID="14" presetClass="entr" presetSubtype="1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par>
                                <p:cTn id="54" presetID="14" presetClass="entr" presetSubtype="1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500"/>
                                        <p:tgtEl>
                                          <p:spTgt spid="26"/>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randombar(horizontal)">
                                      <p:cBhvr>
                                        <p:cTn id="62" dur="500"/>
                                        <p:tgtEl>
                                          <p:spTgt spid="31"/>
                                        </p:tgtEl>
                                      </p:cBhvr>
                                    </p:animEffect>
                                  </p:childTnLst>
                                </p:cTn>
                              </p:par>
                              <p:par>
                                <p:cTn id="63" presetID="14" presetClass="entr" presetSubtype="1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randombar(horizontal)">
                                      <p:cBhvr>
                                        <p:cTn id="65" dur="500"/>
                                        <p:tgtEl>
                                          <p:spTgt spid="32"/>
                                        </p:tgtEl>
                                      </p:cBhvr>
                                    </p:animEffect>
                                  </p:childTnLst>
                                </p:cTn>
                              </p:par>
                              <p:par>
                                <p:cTn id="66" presetID="14" presetClass="entr" presetSubtype="10"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randombar(horizontal)">
                                      <p:cBhvr>
                                        <p:cTn id="68" dur="500"/>
                                        <p:tgtEl>
                                          <p:spTgt spid="34"/>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randombar(horizontal)">
                                      <p:cBhvr>
                                        <p:cTn id="71" dur="500"/>
                                        <p:tgtEl>
                                          <p:spTgt spid="37"/>
                                        </p:tgtEl>
                                      </p:cBhvr>
                                    </p:animEffect>
                                  </p:childTnLst>
                                </p:cTn>
                              </p:par>
                              <p:par>
                                <p:cTn id="72" presetID="14" presetClass="entr" presetSubtype="1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randombar(horizontal)">
                                      <p:cBhvr>
                                        <p:cTn id="74" dur="500"/>
                                        <p:tgtEl>
                                          <p:spTgt spid="36"/>
                                        </p:tgtEl>
                                      </p:cBhvr>
                                    </p:animEffect>
                                  </p:childTnLst>
                                </p:cTn>
                              </p:par>
                              <p:par>
                                <p:cTn id="75" presetID="14" presetClass="entr" presetSubtype="1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randombar(horizontal)">
                                      <p:cBhvr>
                                        <p:cTn id="77" dur="500"/>
                                        <p:tgtEl>
                                          <p:spTgt spid="35"/>
                                        </p:tgtEl>
                                      </p:cBhvr>
                                    </p:animEffect>
                                  </p:childTnLst>
                                </p:cTn>
                              </p:par>
                              <p:par>
                                <p:cTn id="78" presetID="14" presetClass="entr" presetSubtype="10" fill="hold"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randombar(horizontal)">
                                      <p:cBhvr>
                                        <p:cTn id="80" dur="500"/>
                                        <p:tgtEl>
                                          <p:spTgt spid="33"/>
                                        </p:tgtEl>
                                      </p:cBhvr>
                                    </p:animEffect>
                                  </p:childTnLst>
                                </p:cTn>
                              </p:par>
                              <p:par>
                                <p:cTn id="81" presetID="14" presetClass="entr" presetSubtype="10"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randombar(horizontal)">
                                      <p:cBhvr>
                                        <p:cTn id="83" dur="500"/>
                                        <p:tgtEl>
                                          <p:spTgt spid="40"/>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randombar(horizontal)">
                                      <p:cBhvr>
                                        <p:cTn id="86" dur="500"/>
                                        <p:tgtEl>
                                          <p:spTgt spid="41"/>
                                        </p:tgtEl>
                                      </p:cBhvr>
                                    </p:animEffect>
                                  </p:childTnLst>
                                </p:cTn>
                              </p:par>
                              <p:par>
                                <p:cTn id="87" presetID="14" presetClass="entr" presetSubtype="1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randombar(horizontal)">
                                      <p:cBhvr>
                                        <p:cTn id="89" dur="500"/>
                                        <p:tgtEl>
                                          <p:spTgt spid="38"/>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randombar(horizontal)">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randombar(horizontal)">
                                      <p:cBhvr>
                                        <p:cTn id="97" dur="500"/>
                                        <p:tgtEl>
                                          <p:spTgt spid="61"/>
                                        </p:tgtEl>
                                      </p:cBhvr>
                                    </p:animEffect>
                                  </p:childTnLst>
                                </p:cTn>
                              </p:par>
                              <p:par>
                                <p:cTn id="98" presetID="14" presetClass="entr" presetSubtype="10" fill="hold"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randombar(horizontal)">
                                      <p:cBhvr>
                                        <p:cTn id="100" dur="500"/>
                                        <p:tgtEl>
                                          <p:spTgt spid="59"/>
                                        </p:tgtEl>
                                      </p:cBhvr>
                                    </p:animEffect>
                                  </p:childTnLst>
                                </p:cTn>
                              </p:par>
                              <p:par>
                                <p:cTn id="101" presetID="14" presetClass="entr" presetSubtype="10" fill="hold" nodeType="with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randombar(horizontal)">
                                      <p:cBhvr>
                                        <p:cTn id="103" dur="500"/>
                                        <p:tgtEl>
                                          <p:spTgt spid="56"/>
                                        </p:tgtEl>
                                      </p:cBhvr>
                                    </p:animEffect>
                                  </p:childTnLst>
                                </p:cTn>
                              </p:par>
                              <p:par>
                                <p:cTn id="104" presetID="14" presetClass="entr" presetSubtype="10" fill="hold" nodeType="with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randombar(horizontal)">
                                      <p:cBhvr>
                                        <p:cTn id="106" dur="500"/>
                                        <p:tgtEl>
                                          <p:spTgt spid="57"/>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randombar(horizontal)">
                                      <p:cBhvr>
                                        <p:cTn id="109" dur="500"/>
                                        <p:tgtEl>
                                          <p:spTgt spid="60"/>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randombar(horizontal)">
                                      <p:cBhvr>
                                        <p:cTn id="112" dur="500"/>
                                        <p:tgtEl>
                                          <p:spTgt spid="58"/>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nodeType="click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randombar(horizontal)">
                                      <p:cBhvr>
                                        <p:cTn id="117" dur="500"/>
                                        <p:tgtEl>
                                          <p:spTgt spid="53"/>
                                        </p:tgtEl>
                                      </p:cBhvr>
                                    </p:animEffect>
                                  </p:childTnLst>
                                </p:cTn>
                              </p:par>
                              <p:par>
                                <p:cTn id="118" presetID="14" presetClass="entr" presetSubtype="10" fill="hold"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randombar(horizontal)">
                                      <p:cBhvr>
                                        <p:cTn id="120" dur="500"/>
                                        <p:tgtEl>
                                          <p:spTgt spid="52"/>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randombar(horizontal)">
                                      <p:cBhvr>
                                        <p:cTn id="123" dur="500"/>
                                        <p:tgtEl>
                                          <p:spTgt spid="54"/>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randombar(horizontal)">
                                      <p:cBhvr>
                                        <p:cTn id="126" dur="500"/>
                                        <p:tgtEl>
                                          <p:spTgt spid="55"/>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transition="in" filter="randombar(horizontal)">
                                      <p:cBhvr>
                                        <p:cTn id="129" dur="500"/>
                                        <p:tgtEl>
                                          <p:spTgt spid="79"/>
                                        </p:tgtEl>
                                      </p:cBhvr>
                                    </p:animEffect>
                                  </p:childTnLst>
                                </p:cTn>
                              </p:par>
                              <p:par>
                                <p:cTn id="130" presetID="14" presetClass="entr" presetSubtype="10" fill="hold" grpId="0" nodeType="withEffect">
                                  <p:stCondLst>
                                    <p:cond delay="0"/>
                                  </p:stCondLst>
                                  <p:childTnLst>
                                    <p:set>
                                      <p:cBhvr>
                                        <p:cTn id="131" dur="1" fill="hold">
                                          <p:stCondLst>
                                            <p:cond delay="0"/>
                                          </p:stCondLst>
                                        </p:cTn>
                                        <p:tgtEl>
                                          <p:spTgt spid="75"/>
                                        </p:tgtEl>
                                        <p:attrNameLst>
                                          <p:attrName>style.visibility</p:attrName>
                                        </p:attrNameLst>
                                      </p:cBhvr>
                                      <p:to>
                                        <p:strVal val="visible"/>
                                      </p:to>
                                    </p:set>
                                    <p:animEffect transition="in" filter="randombar(horizontal)">
                                      <p:cBhvr>
                                        <p:cTn id="132" dur="500"/>
                                        <p:tgtEl>
                                          <p:spTgt spid="75"/>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3"/>
                                        </p:tgtEl>
                                        <p:attrNameLst>
                                          <p:attrName>style.visibility</p:attrName>
                                        </p:attrNameLst>
                                      </p:cBhvr>
                                      <p:to>
                                        <p:strVal val="visible"/>
                                      </p:to>
                                    </p:set>
                                    <p:animEffect transition="in" filter="randombar(horizontal)">
                                      <p:cBhvr>
                                        <p:cTn id="137" dur="500"/>
                                        <p:tgtEl>
                                          <p:spTgt spid="3"/>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76"/>
                                        </p:tgtEl>
                                        <p:attrNameLst>
                                          <p:attrName>style.visibility</p:attrName>
                                        </p:attrNameLst>
                                      </p:cBhvr>
                                      <p:to>
                                        <p:strVal val="visible"/>
                                      </p:to>
                                    </p:set>
                                    <p:animEffect transition="in" filter="randombar(horizontal)">
                                      <p:cBhvr>
                                        <p:cTn id="140" dur="500"/>
                                        <p:tgtEl>
                                          <p:spTgt spid="76"/>
                                        </p:tgtEl>
                                      </p:cBhvr>
                                    </p:animEffect>
                                  </p:childTnLst>
                                </p:cTn>
                              </p:par>
                            </p:childTnLst>
                          </p:cTn>
                        </p:par>
                      </p:childTnLst>
                    </p:cTn>
                  </p:par>
                  <p:par>
                    <p:cTn id="141" fill="hold">
                      <p:stCondLst>
                        <p:cond delay="indefinite"/>
                      </p:stCondLst>
                      <p:childTnLst>
                        <p:par>
                          <p:cTn id="142" fill="hold">
                            <p:stCondLst>
                              <p:cond delay="0"/>
                            </p:stCondLst>
                            <p:childTnLst>
                              <p:par>
                                <p:cTn id="143" presetID="14" presetClass="entr" presetSubtype="10" fill="hold" grpId="0" nodeType="click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randombar(horizontal)">
                                      <p:cBhvr>
                                        <p:cTn id="145" dur="500"/>
                                        <p:tgtEl>
                                          <p:spTgt spid="78"/>
                                        </p:tgtEl>
                                      </p:cBhvr>
                                    </p:animEffect>
                                  </p:childTnLst>
                                </p:cTn>
                              </p:par>
                              <p:par>
                                <p:cTn id="146" presetID="14" presetClass="entr" presetSubtype="10"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randombar(horizontal)">
                                      <p:cBhvr>
                                        <p:cTn id="14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p:bldP spid="23" grpId="0"/>
      <p:bldP spid="24" grpId="0"/>
      <p:bldP spid="25" grpId="0"/>
      <p:bldP spid="29" grpId="0"/>
      <p:bldP spid="30" grpId="0"/>
      <p:bldP spid="31" grpId="0"/>
      <p:bldP spid="37" grpId="0"/>
      <p:bldP spid="39" grpId="0"/>
      <p:bldP spid="41" grpId="0"/>
      <p:bldP spid="54" grpId="0"/>
      <p:bldP spid="55" grpId="0"/>
      <p:bldP spid="58" grpId="0"/>
      <p:bldP spid="60" grpId="0"/>
      <p:bldP spid="61" grpId="0"/>
      <p:bldP spid="3" grpId="0"/>
      <p:bldP spid="75" grpId="0"/>
      <p:bldP spid="76" grpId="0" animBg="1"/>
      <p:bldP spid="77" grpId="0"/>
      <p:bldP spid="78" grpId="0"/>
      <p:bldP spid="7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количества движения</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31</a:t>
            </a:fld>
            <a:endParaRPr lang="ru-RU" dirty="0">
              <a:solidFill>
                <a:schemeClr val="bg1"/>
              </a:solidFill>
              <a:latin typeface="Elektra Medium Pro" panose="02000803000000020004" pitchFamily="50" charset="-52"/>
            </a:endParaRPr>
          </a:p>
        </p:txBody>
      </p:sp>
      <p:sp>
        <p:nvSpPr>
          <p:cNvPr id="74" name="TextBox 73"/>
          <p:cNvSpPr txBox="1"/>
          <p:nvPr/>
        </p:nvSpPr>
        <p:spPr>
          <a:xfrm>
            <a:off x="271177" y="797232"/>
            <a:ext cx="8587559" cy="369332"/>
          </a:xfrm>
          <a:prstGeom prst="rect">
            <a:avLst/>
          </a:prstGeom>
          <a:noFill/>
        </p:spPr>
        <p:txBody>
          <a:bodyPr wrap="square" rtlCol="0">
            <a:spAutoFit/>
          </a:bodyPr>
          <a:lstStyle/>
          <a:p>
            <a:pPr algn="ctr"/>
            <a:r>
              <a:rPr lang="ru-RU" cap="all" dirty="0"/>
              <a:t>Турбина</a:t>
            </a:r>
          </a:p>
        </p:txBody>
      </p:sp>
      <p:grpSp>
        <p:nvGrpSpPr>
          <p:cNvPr id="76" name="Группа 75"/>
          <p:cNvGrpSpPr>
            <a:grpSpLocks noChangeAspect="1"/>
          </p:cNvGrpSpPr>
          <p:nvPr/>
        </p:nvGrpSpPr>
        <p:grpSpPr>
          <a:xfrm>
            <a:off x="-227491" y="2987740"/>
            <a:ext cx="6626387" cy="1814324"/>
            <a:chOff x="1980000" y="4068383"/>
            <a:chExt cx="4468969" cy="1223617"/>
          </a:xfrm>
        </p:grpSpPr>
        <p:sp>
          <p:nvSpPr>
            <p:cNvPr id="133" name="Стрелка вниз 132"/>
            <p:cNvSpPr/>
            <p:nvPr/>
          </p:nvSpPr>
          <p:spPr>
            <a:xfrm rot="16200000">
              <a:off x="5748011" y="4365043"/>
              <a:ext cx="360000" cy="64807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4" name="Прямоугольник 133"/>
            <p:cNvSpPr/>
            <p:nvPr/>
          </p:nvSpPr>
          <p:spPr>
            <a:xfrm>
              <a:off x="5152825" y="4162347"/>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endParaRPr lang="ru-RU" b="1" i="1" cap="all" dirty="0">
                <a:solidFill>
                  <a:sysClr val="windowText" lastClr="000000"/>
                </a:solidFill>
              </a:endParaRPr>
            </a:p>
          </p:txBody>
        </p:sp>
        <p:cxnSp>
          <p:nvCxnSpPr>
            <p:cNvPr id="135" name="Прямая соединительная линия 134"/>
            <p:cNvCxnSpPr/>
            <p:nvPr/>
          </p:nvCxnSpPr>
          <p:spPr>
            <a:xfrm>
              <a:off x="1980000" y="4068383"/>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Прямая соединительная линия 135"/>
            <p:cNvCxnSpPr/>
            <p:nvPr/>
          </p:nvCxnSpPr>
          <p:spPr>
            <a:xfrm>
              <a:off x="1980000" y="5292000"/>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Freeform 8"/>
            <p:cNvSpPr>
              <a:spLocks noChangeAspect="1"/>
            </p:cNvSpPr>
            <p:nvPr/>
          </p:nvSpPr>
          <p:spPr bwMode="auto">
            <a:xfrm>
              <a:off x="2326364" y="4128152"/>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138" name="Freeform 8"/>
            <p:cNvSpPr>
              <a:spLocks noChangeAspect="1"/>
            </p:cNvSpPr>
            <p:nvPr/>
          </p:nvSpPr>
          <p:spPr bwMode="auto">
            <a:xfrm>
              <a:off x="3573153" y="4149080"/>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139" name="Freeform 8"/>
            <p:cNvSpPr>
              <a:spLocks noChangeAspect="1"/>
            </p:cNvSpPr>
            <p:nvPr/>
          </p:nvSpPr>
          <p:spPr bwMode="auto">
            <a:xfrm>
              <a:off x="4716955" y="4128152"/>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grpSp>
      <p:cxnSp>
        <p:nvCxnSpPr>
          <p:cNvPr id="77" name="Прямая со стрелкой 76"/>
          <p:cNvCxnSpPr>
            <a:cxnSpLocks/>
          </p:cNvCxnSpPr>
          <p:nvPr/>
        </p:nvCxnSpPr>
        <p:spPr>
          <a:xfrm>
            <a:off x="2200596" y="1212311"/>
            <a:ext cx="1501974" cy="78138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Прямоугольник 77"/>
          <p:cNvSpPr/>
          <p:nvPr/>
        </p:nvSpPr>
        <p:spPr>
          <a:xfrm>
            <a:off x="2529142" y="1286755"/>
            <a:ext cx="1088716"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cap="all" baseline="-25000" dirty="0">
                <a:solidFill>
                  <a:sysClr val="windowText" lastClr="000000"/>
                </a:solidFill>
              </a:rPr>
              <a:t>1</a:t>
            </a:r>
            <a:endParaRPr lang="ru-RU" b="1" i="1" cap="all" baseline="-25000" dirty="0">
              <a:solidFill>
                <a:sysClr val="windowText" lastClr="000000"/>
              </a:solidFill>
            </a:endParaRPr>
          </a:p>
        </p:txBody>
      </p:sp>
      <p:grpSp>
        <p:nvGrpSpPr>
          <p:cNvPr id="79" name="Группа 78"/>
          <p:cNvGrpSpPr/>
          <p:nvPr/>
        </p:nvGrpSpPr>
        <p:grpSpPr>
          <a:xfrm>
            <a:off x="4445256" y="1989735"/>
            <a:ext cx="1769215" cy="900180"/>
            <a:chOff x="1143994" y="399197"/>
            <a:chExt cx="2106296" cy="1071687"/>
          </a:xfrm>
        </p:grpSpPr>
        <p:cxnSp>
          <p:nvCxnSpPr>
            <p:cNvPr id="128" name="Прямая со стрелкой 127"/>
            <p:cNvCxnSpPr/>
            <p:nvPr/>
          </p:nvCxnSpPr>
          <p:spPr>
            <a:xfrm>
              <a:off x="1980000" y="819120"/>
              <a:ext cx="0" cy="5956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Прямая со стрелкой 128"/>
            <p:cNvCxnSpPr/>
            <p:nvPr/>
          </p:nvCxnSpPr>
          <p:spPr>
            <a:xfrm>
              <a:off x="1980000" y="819120"/>
              <a:ext cx="791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0" name="Прямоугольник 129"/>
            <p:cNvSpPr/>
            <p:nvPr/>
          </p:nvSpPr>
          <p:spPr>
            <a:xfrm>
              <a:off x="1954146" y="399197"/>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endParaRPr lang="ru-RU" b="1" i="1" cap="all" baseline="-25000" dirty="0">
                <a:solidFill>
                  <a:sysClr val="windowText" lastClr="000000"/>
                </a:solidFill>
              </a:endParaRPr>
            </a:p>
          </p:txBody>
        </p:sp>
        <p:sp>
          <p:nvSpPr>
            <p:cNvPr id="131" name="Прямоугольник 130"/>
            <p:cNvSpPr/>
            <p:nvPr/>
          </p:nvSpPr>
          <p:spPr>
            <a:xfrm>
              <a:off x="1143994" y="1038836"/>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a</a:t>
              </a:r>
              <a:endParaRPr lang="ru-RU" b="1" i="1" dirty="0">
                <a:solidFill>
                  <a:sysClr val="windowText" lastClr="000000"/>
                </a:solidFill>
              </a:endParaRPr>
            </a:p>
          </p:txBody>
        </p:sp>
        <p:sp>
          <p:nvSpPr>
            <p:cNvPr id="132" name="Прямоугольник 131"/>
            <p:cNvSpPr/>
            <p:nvPr/>
          </p:nvSpPr>
          <p:spPr>
            <a:xfrm>
              <a:off x="1331928" y="408945"/>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0</a:t>
              </a:r>
              <a:endParaRPr lang="ru-RU" b="1" i="1" cap="all" baseline="-25000" dirty="0">
                <a:solidFill>
                  <a:sysClr val="windowText" lastClr="000000"/>
                </a:solidFill>
              </a:endParaRPr>
            </a:p>
          </p:txBody>
        </p:sp>
      </p:grpSp>
      <p:cxnSp>
        <p:nvCxnSpPr>
          <p:cNvPr id="80" name="Прямая соединительная линия 79"/>
          <p:cNvCxnSpPr/>
          <p:nvPr/>
        </p:nvCxnSpPr>
        <p:spPr>
          <a:xfrm>
            <a:off x="787157" y="5109074"/>
            <a:ext cx="17563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a:off x="1689536" y="2475712"/>
            <a:ext cx="17679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2006677" y="2231115"/>
            <a:ext cx="0" cy="244598"/>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2285102" y="2231115"/>
            <a:ext cx="0" cy="244598"/>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2558222" y="2216876"/>
            <a:ext cx="0" cy="244598"/>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2852201" y="2222588"/>
            <a:ext cx="0" cy="244598"/>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6" name="Прямоугольник 85"/>
          <p:cNvSpPr/>
          <p:nvPr/>
        </p:nvSpPr>
        <p:spPr>
          <a:xfrm>
            <a:off x="1335505" y="2104281"/>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1</a:t>
            </a:r>
            <a:endParaRPr lang="ru-RU" b="1" i="1" cap="all" baseline="-25000" dirty="0">
              <a:solidFill>
                <a:sysClr val="windowText" lastClr="000000"/>
              </a:solidFill>
            </a:endParaRPr>
          </a:p>
        </p:txBody>
      </p:sp>
      <p:sp>
        <p:nvSpPr>
          <p:cNvPr id="87" name="Прямоугольник 86"/>
          <p:cNvSpPr/>
          <p:nvPr/>
        </p:nvSpPr>
        <p:spPr>
          <a:xfrm>
            <a:off x="3500966" y="2157723"/>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1</a:t>
            </a:r>
            <a:r>
              <a:rPr lang="en-US" b="1" cap="all" dirty="0">
                <a:solidFill>
                  <a:sysClr val="windowText" lastClr="000000"/>
                </a:solidFill>
              </a:rPr>
              <a:t>’</a:t>
            </a:r>
            <a:endParaRPr lang="ru-RU" b="1" i="1" cap="all" baseline="-25000" dirty="0">
              <a:solidFill>
                <a:sysClr val="windowText" lastClr="000000"/>
              </a:solidFill>
            </a:endParaRPr>
          </a:p>
        </p:txBody>
      </p:sp>
      <p:sp>
        <p:nvSpPr>
          <p:cNvPr id="88" name="Прямоугольник 87"/>
          <p:cNvSpPr/>
          <p:nvPr/>
        </p:nvSpPr>
        <p:spPr>
          <a:xfrm>
            <a:off x="397179" y="5057733"/>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2</a:t>
            </a:r>
            <a:endParaRPr lang="ru-RU" b="1" i="1" cap="all" baseline="-25000" dirty="0">
              <a:solidFill>
                <a:sysClr val="windowText" lastClr="000000"/>
              </a:solidFill>
            </a:endParaRPr>
          </a:p>
        </p:txBody>
      </p:sp>
      <p:sp>
        <p:nvSpPr>
          <p:cNvPr id="89" name="Прямоугольник 88"/>
          <p:cNvSpPr/>
          <p:nvPr/>
        </p:nvSpPr>
        <p:spPr>
          <a:xfrm>
            <a:off x="2570309" y="5057733"/>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2’</a:t>
            </a:r>
            <a:endParaRPr lang="ru-RU" b="1" i="1" cap="all" baseline="-25000" dirty="0">
              <a:solidFill>
                <a:sysClr val="windowText" lastClr="000000"/>
              </a:solidFill>
            </a:endParaRPr>
          </a:p>
        </p:txBody>
      </p:sp>
      <p:cxnSp>
        <p:nvCxnSpPr>
          <p:cNvPr id="90" name="Прямая соединительная линия 89"/>
          <p:cNvCxnSpPr/>
          <p:nvPr/>
        </p:nvCxnSpPr>
        <p:spPr>
          <a:xfrm>
            <a:off x="3152240" y="2231115"/>
            <a:ext cx="0" cy="244598"/>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p:cNvCxnSpPr/>
          <p:nvPr/>
        </p:nvCxnSpPr>
        <p:spPr>
          <a:xfrm>
            <a:off x="1033144" y="4889225"/>
            <a:ext cx="1749450" cy="0"/>
          </a:xfrm>
          <a:prstGeom prst="straightConnector1">
            <a:avLst/>
          </a:prstGeom>
          <a:ln w="19050">
            <a:solidFill>
              <a:schemeClr val="tx1"/>
            </a:solidFill>
            <a:headEnd type="stealth" w="lg" len="lg"/>
            <a:tailEnd type="arrow"/>
          </a:ln>
        </p:spPr>
        <p:style>
          <a:lnRef idx="1">
            <a:schemeClr val="accent1"/>
          </a:lnRef>
          <a:fillRef idx="0">
            <a:schemeClr val="accent1"/>
          </a:fillRef>
          <a:effectRef idx="0">
            <a:schemeClr val="accent1"/>
          </a:effectRef>
          <a:fontRef idx="minor">
            <a:schemeClr val="tx1"/>
          </a:fontRef>
        </p:style>
      </p:cxnSp>
      <p:cxnSp>
        <p:nvCxnSpPr>
          <p:cNvPr id="92" name="Прямая со стрелкой 91"/>
          <p:cNvCxnSpPr/>
          <p:nvPr/>
        </p:nvCxnSpPr>
        <p:spPr>
          <a:xfrm>
            <a:off x="1931446" y="2783651"/>
            <a:ext cx="1749450" cy="0"/>
          </a:xfrm>
          <a:prstGeom prst="straightConnector1">
            <a:avLst/>
          </a:prstGeom>
          <a:ln w="19050">
            <a:solidFill>
              <a:schemeClr val="tx1"/>
            </a:solidFill>
            <a:headEnd type="stealth" w="lg" len="lg"/>
            <a:tailEnd type="arrow"/>
          </a:ln>
        </p:spPr>
        <p:style>
          <a:lnRef idx="1">
            <a:schemeClr val="accent1"/>
          </a:lnRef>
          <a:fillRef idx="0">
            <a:schemeClr val="accent1"/>
          </a:fillRef>
          <a:effectRef idx="0">
            <a:schemeClr val="accent1"/>
          </a:effectRef>
          <a:fontRef idx="minor">
            <a:schemeClr val="tx1"/>
          </a:fontRef>
        </p:style>
      </p:cxnSp>
      <p:sp>
        <p:nvSpPr>
          <p:cNvPr id="93" name="Прямоугольник 92"/>
          <p:cNvSpPr/>
          <p:nvPr/>
        </p:nvSpPr>
        <p:spPr>
          <a:xfrm>
            <a:off x="2673614" y="2463689"/>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94" name="Прямоугольник 93"/>
          <p:cNvSpPr/>
          <p:nvPr/>
        </p:nvSpPr>
        <p:spPr>
          <a:xfrm>
            <a:off x="1668742" y="4547981"/>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t</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95" name="Прямоугольник 94"/>
          <p:cNvSpPr/>
          <p:nvPr/>
        </p:nvSpPr>
        <p:spPr>
          <a:xfrm>
            <a:off x="1656568" y="1950081"/>
            <a:ext cx="478255" cy="394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p</a:t>
            </a:r>
            <a:r>
              <a:rPr lang="ru-RU" b="1" cap="all" baseline="-25000" dirty="0">
                <a:solidFill>
                  <a:sysClr val="windowText" lastClr="000000"/>
                </a:solidFill>
              </a:rPr>
              <a:t>1</a:t>
            </a:r>
            <a:endParaRPr lang="ru-RU" b="1" i="1" cap="all" baseline="-25000" dirty="0">
              <a:solidFill>
                <a:sysClr val="windowText" lastClr="000000"/>
              </a:solidFill>
            </a:endParaRPr>
          </a:p>
        </p:txBody>
      </p:sp>
      <p:cxnSp>
        <p:nvCxnSpPr>
          <p:cNvPr id="96" name="Прямая со стрелкой 95"/>
          <p:cNvCxnSpPr/>
          <p:nvPr/>
        </p:nvCxnSpPr>
        <p:spPr>
          <a:xfrm flipV="1">
            <a:off x="1008271" y="5109074"/>
            <a:ext cx="0" cy="2419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Прямая со стрелкой 96"/>
          <p:cNvCxnSpPr/>
          <p:nvPr/>
        </p:nvCxnSpPr>
        <p:spPr>
          <a:xfrm flipV="1">
            <a:off x="2327860" y="5109074"/>
            <a:ext cx="0" cy="2419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Прямая со стрелкой 97"/>
          <p:cNvCxnSpPr/>
          <p:nvPr/>
        </p:nvCxnSpPr>
        <p:spPr>
          <a:xfrm flipV="1">
            <a:off x="1338639" y="5103314"/>
            <a:ext cx="0" cy="2419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p:nvPr/>
        </p:nvCxnSpPr>
        <p:spPr>
          <a:xfrm flipV="1">
            <a:off x="1941460" y="5109074"/>
            <a:ext cx="0" cy="2419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Прямая со стрелкой 99"/>
          <p:cNvCxnSpPr/>
          <p:nvPr/>
        </p:nvCxnSpPr>
        <p:spPr>
          <a:xfrm flipV="1">
            <a:off x="1643869" y="5109074"/>
            <a:ext cx="0" cy="2419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Полилиния 100"/>
          <p:cNvSpPr/>
          <p:nvPr/>
        </p:nvSpPr>
        <p:spPr>
          <a:xfrm>
            <a:off x="757852" y="2475712"/>
            <a:ext cx="1502241" cy="2633362"/>
          </a:xfrm>
          <a:custGeom>
            <a:avLst/>
            <a:gdLst>
              <a:gd name="connsiteX0" fmla="*/ 1104405 w 1788457"/>
              <a:gd name="connsiteY0" fmla="*/ 0 h 3135085"/>
              <a:gd name="connsiteX1" fmla="*/ 1531917 w 1788457"/>
              <a:gd name="connsiteY1" fmla="*/ 558140 h 3135085"/>
              <a:gd name="connsiteX2" fmla="*/ 1781299 w 1788457"/>
              <a:gd name="connsiteY2" fmla="*/ 1330036 h 3135085"/>
              <a:gd name="connsiteX3" fmla="*/ 1258784 w 1788457"/>
              <a:gd name="connsiteY3" fmla="*/ 2078181 h 3135085"/>
              <a:gd name="connsiteX4" fmla="*/ 498764 w 1788457"/>
              <a:gd name="connsiteY4" fmla="*/ 2755075 h 3135085"/>
              <a:gd name="connsiteX5" fmla="*/ 0 w 1788457"/>
              <a:gd name="connsiteY5" fmla="*/ 3135085 h 313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457" h="3135085">
                <a:moveTo>
                  <a:pt x="1104405" y="0"/>
                </a:moveTo>
                <a:cubicBezTo>
                  <a:pt x="1261753" y="168233"/>
                  <a:pt x="1419101" y="336467"/>
                  <a:pt x="1531917" y="558140"/>
                </a:cubicBezTo>
                <a:cubicBezTo>
                  <a:pt x="1644733" y="779813"/>
                  <a:pt x="1826821" y="1076696"/>
                  <a:pt x="1781299" y="1330036"/>
                </a:cubicBezTo>
                <a:cubicBezTo>
                  <a:pt x="1735777" y="1583376"/>
                  <a:pt x="1472540" y="1840675"/>
                  <a:pt x="1258784" y="2078181"/>
                </a:cubicBezTo>
                <a:cubicBezTo>
                  <a:pt x="1045028" y="2315688"/>
                  <a:pt x="708561" y="2578924"/>
                  <a:pt x="498764" y="2755075"/>
                </a:cubicBezTo>
                <a:cubicBezTo>
                  <a:pt x="288967" y="2931226"/>
                  <a:pt x="83127" y="3091542"/>
                  <a:pt x="0" y="3135085"/>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02" name="Полилиния 101"/>
          <p:cNvSpPr/>
          <p:nvPr/>
        </p:nvSpPr>
        <p:spPr>
          <a:xfrm>
            <a:off x="2532253" y="2463689"/>
            <a:ext cx="1502241" cy="2633362"/>
          </a:xfrm>
          <a:custGeom>
            <a:avLst/>
            <a:gdLst>
              <a:gd name="connsiteX0" fmla="*/ 1104405 w 1788457"/>
              <a:gd name="connsiteY0" fmla="*/ 0 h 3135085"/>
              <a:gd name="connsiteX1" fmla="*/ 1531917 w 1788457"/>
              <a:gd name="connsiteY1" fmla="*/ 558140 h 3135085"/>
              <a:gd name="connsiteX2" fmla="*/ 1781299 w 1788457"/>
              <a:gd name="connsiteY2" fmla="*/ 1330036 h 3135085"/>
              <a:gd name="connsiteX3" fmla="*/ 1258784 w 1788457"/>
              <a:gd name="connsiteY3" fmla="*/ 2078181 h 3135085"/>
              <a:gd name="connsiteX4" fmla="*/ 498764 w 1788457"/>
              <a:gd name="connsiteY4" fmla="*/ 2755075 h 3135085"/>
              <a:gd name="connsiteX5" fmla="*/ 0 w 1788457"/>
              <a:gd name="connsiteY5" fmla="*/ 3135085 h 313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457" h="3135085">
                <a:moveTo>
                  <a:pt x="1104405" y="0"/>
                </a:moveTo>
                <a:cubicBezTo>
                  <a:pt x="1261753" y="168233"/>
                  <a:pt x="1419101" y="336467"/>
                  <a:pt x="1531917" y="558140"/>
                </a:cubicBezTo>
                <a:cubicBezTo>
                  <a:pt x="1644733" y="779813"/>
                  <a:pt x="1826821" y="1076696"/>
                  <a:pt x="1781299" y="1330036"/>
                </a:cubicBezTo>
                <a:cubicBezTo>
                  <a:pt x="1735777" y="1583376"/>
                  <a:pt x="1472540" y="1840675"/>
                  <a:pt x="1258784" y="2078181"/>
                </a:cubicBezTo>
                <a:cubicBezTo>
                  <a:pt x="1045028" y="2315688"/>
                  <a:pt x="708561" y="2578924"/>
                  <a:pt x="498764" y="2755075"/>
                </a:cubicBezTo>
                <a:cubicBezTo>
                  <a:pt x="288967" y="2931226"/>
                  <a:pt x="83127" y="3091542"/>
                  <a:pt x="0" y="3135085"/>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cxnSp>
        <p:nvCxnSpPr>
          <p:cNvPr id="103" name="Прямая со стрелкой 102"/>
          <p:cNvCxnSpPr/>
          <p:nvPr/>
        </p:nvCxnSpPr>
        <p:spPr>
          <a:xfrm>
            <a:off x="1563171" y="2711794"/>
            <a:ext cx="32670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Прямоугольник 103"/>
          <p:cNvSpPr/>
          <p:nvPr/>
        </p:nvSpPr>
        <p:spPr>
          <a:xfrm>
            <a:off x="1281637" y="2624641"/>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p</a:t>
            </a:r>
            <a:r>
              <a:rPr lang="en-US" b="1" i="1" baseline="-25000" dirty="0">
                <a:solidFill>
                  <a:sysClr val="windowText" lastClr="000000"/>
                </a:solidFill>
              </a:rPr>
              <a:t>1</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105" name="Прямая со стрелкой 104"/>
          <p:cNvCxnSpPr/>
          <p:nvPr/>
        </p:nvCxnSpPr>
        <p:spPr>
          <a:xfrm flipH="1" flipV="1">
            <a:off x="3775092" y="2874493"/>
            <a:ext cx="30238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Прямоугольник 105"/>
          <p:cNvSpPr/>
          <p:nvPr/>
        </p:nvSpPr>
        <p:spPr>
          <a:xfrm>
            <a:off x="4001828" y="2592628"/>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p</a:t>
            </a:r>
            <a:r>
              <a:rPr lang="en-US" b="1" i="1" baseline="-25000" dirty="0">
                <a:solidFill>
                  <a:sysClr val="windowText" lastClr="000000"/>
                </a:solidFill>
              </a:rPr>
              <a:t>1’</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107" name="Прямая со стрелкой 106"/>
          <p:cNvCxnSpPr/>
          <p:nvPr/>
        </p:nvCxnSpPr>
        <p:spPr>
          <a:xfrm>
            <a:off x="2191810" y="1212310"/>
            <a:ext cx="0" cy="8165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a:cxnSpLocks/>
          </p:cNvCxnSpPr>
          <p:nvPr/>
        </p:nvCxnSpPr>
        <p:spPr>
          <a:xfrm rot="10800000" flipH="1">
            <a:off x="2191810" y="2028847"/>
            <a:ext cx="155455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1713555" y="1471201"/>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cap="all" dirty="0">
                <a:solidFill>
                  <a:sysClr val="windowText" lastClr="000000"/>
                </a:solidFill>
              </a:rPr>
              <a:t>С</a:t>
            </a:r>
            <a:r>
              <a:rPr lang="ru-RU" b="1" i="1" cap="all" baseline="-25000" dirty="0">
                <a:solidFill>
                  <a:sysClr val="windowText" lastClr="000000"/>
                </a:solidFill>
              </a:rPr>
              <a:t>1</a:t>
            </a:r>
            <a:r>
              <a:rPr lang="en-US" b="1" i="1" baseline="-25000" dirty="0">
                <a:solidFill>
                  <a:sysClr val="windowText" lastClr="000000"/>
                </a:solidFill>
              </a:rPr>
              <a:t>a</a:t>
            </a:r>
            <a:endParaRPr lang="ru-RU" b="1" i="1" baseline="-25000" dirty="0">
              <a:solidFill>
                <a:sysClr val="windowText" lastClr="000000"/>
              </a:solidFill>
            </a:endParaRPr>
          </a:p>
        </p:txBody>
      </p:sp>
      <p:sp>
        <p:nvSpPr>
          <p:cNvPr id="110" name="Прямоугольник 109"/>
          <p:cNvSpPr/>
          <p:nvPr/>
        </p:nvSpPr>
        <p:spPr>
          <a:xfrm>
            <a:off x="2618918" y="1639085"/>
            <a:ext cx="64724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cap="all" dirty="0">
                <a:solidFill>
                  <a:sysClr val="windowText" lastClr="000000"/>
                </a:solidFill>
              </a:rPr>
              <a:t>С</a:t>
            </a:r>
            <a:r>
              <a:rPr lang="ru-RU" b="1" i="1" cap="all" baseline="-25000" dirty="0">
                <a:solidFill>
                  <a:sysClr val="windowText" lastClr="000000"/>
                </a:solidFill>
              </a:rPr>
              <a:t>1</a:t>
            </a:r>
            <a:r>
              <a:rPr lang="en-US" b="1" i="1" cap="all" baseline="-25000" dirty="0">
                <a:solidFill>
                  <a:sysClr val="windowText" lastClr="000000"/>
                </a:solidFill>
              </a:rPr>
              <a:t>u</a:t>
            </a:r>
            <a:endParaRPr lang="ru-RU" b="1" i="1" baseline="-25000" dirty="0">
              <a:solidFill>
                <a:sysClr val="windowText" lastClr="000000"/>
              </a:solidFill>
            </a:endParaRPr>
          </a:p>
        </p:txBody>
      </p:sp>
      <p:sp>
        <p:nvSpPr>
          <p:cNvPr id="111" name="Прямоугольник 110"/>
          <p:cNvSpPr/>
          <p:nvPr/>
        </p:nvSpPr>
        <p:spPr>
          <a:xfrm>
            <a:off x="1123497" y="5611914"/>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112" name="Прямоугольник 111"/>
          <p:cNvSpPr/>
          <p:nvPr/>
        </p:nvSpPr>
        <p:spPr>
          <a:xfrm>
            <a:off x="2005337" y="5665848"/>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cap="all" dirty="0">
                <a:solidFill>
                  <a:sysClr val="windowText" lastClr="000000"/>
                </a:solidFill>
              </a:rPr>
              <a:t>С</a:t>
            </a:r>
            <a:r>
              <a:rPr lang="en-US" b="1" i="1" cap="all" baseline="-25000" dirty="0">
                <a:solidFill>
                  <a:sysClr val="windowText" lastClr="000000"/>
                </a:solidFill>
              </a:rPr>
              <a:t>2</a:t>
            </a:r>
            <a:r>
              <a:rPr lang="en-US" b="1" i="1" baseline="-25000" dirty="0">
                <a:solidFill>
                  <a:sysClr val="windowText" lastClr="000000"/>
                </a:solidFill>
              </a:rPr>
              <a:t>a</a:t>
            </a:r>
            <a:endParaRPr lang="ru-RU" b="1" i="1" baseline="-25000" dirty="0">
              <a:solidFill>
                <a:sysClr val="windowText" lastClr="000000"/>
              </a:solidFill>
            </a:endParaRPr>
          </a:p>
        </p:txBody>
      </p:sp>
      <p:sp>
        <p:nvSpPr>
          <p:cNvPr id="113" name="Прямоугольник 112"/>
          <p:cNvSpPr/>
          <p:nvPr/>
        </p:nvSpPr>
        <p:spPr>
          <a:xfrm>
            <a:off x="1427998" y="5896353"/>
            <a:ext cx="623714"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cap="all" dirty="0">
                <a:solidFill>
                  <a:sysClr val="windowText" lastClr="000000"/>
                </a:solidFill>
              </a:rPr>
              <a:t>С</a:t>
            </a:r>
            <a:r>
              <a:rPr lang="en-US" b="1" i="1" cap="all" baseline="-25000" dirty="0">
                <a:solidFill>
                  <a:sysClr val="windowText" lastClr="000000"/>
                </a:solidFill>
              </a:rPr>
              <a:t>2u</a:t>
            </a:r>
            <a:endParaRPr lang="ru-RU" b="1" i="1" baseline="-25000" dirty="0">
              <a:solidFill>
                <a:sysClr val="windowText" lastClr="000000"/>
              </a:solidFill>
            </a:endParaRPr>
          </a:p>
        </p:txBody>
      </p:sp>
      <p:cxnSp>
        <p:nvCxnSpPr>
          <p:cNvPr id="114" name="Прямая со стрелкой 113"/>
          <p:cNvCxnSpPr>
            <a:cxnSpLocks/>
          </p:cNvCxnSpPr>
          <p:nvPr/>
        </p:nvCxnSpPr>
        <p:spPr>
          <a:xfrm flipH="1">
            <a:off x="1249611" y="5495465"/>
            <a:ext cx="757066" cy="73926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Прямая со стрелкой 114"/>
          <p:cNvCxnSpPr/>
          <p:nvPr/>
        </p:nvCxnSpPr>
        <p:spPr>
          <a:xfrm>
            <a:off x="2002833" y="5495465"/>
            <a:ext cx="0" cy="72573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Прямая со стрелкой 115"/>
          <p:cNvCxnSpPr>
            <a:cxnSpLocks/>
          </p:cNvCxnSpPr>
          <p:nvPr/>
        </p:nvCxnSpPr>
        <p:spPr>
          <a:xfrm rot="10800000" flipV="1">
            <a:off x="1226914" y="6235002"/>
            <a:ext cx="77591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1364546" y="5249009"/>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p</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118" name="Прямая со стрелкой 117"/>
          <p:cNvCxnSpPr/>
          <p:nvPr/>
        </p:nvCxnSpPr>
        <p:spPr>
          <a:xfrm>
            <a:off x="3152240" y="3877050"/>
            <a:ext cx="1663131" cy="816446"/>
          </a:xfrm>
          <a:prstGeom prst="straightConnector1">
            <a:avLst/>
          </a:prstGeom>
          <a:ln w="31750">
            <a:solidFill>
              <a:schemeClr val="tx1"/>
            </a:solidFill>
            <a:prstDash val="lg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p:cNvCxnSpPr/>
          <p:nvPr/>
        </p:nvCxnSpPr>
        <p:spPr>
          <a:xfrm>
            <a:off x="3152240" y="3877050"/>
            <a:ext cx="1663131" cy="0"/>
          </a:xfrm>
          <a:prstGeom prst="straightConnector1">
            <a:avLst/>
          </a:prstGeom>
          <a:ln w="31750">
            <a:solidFill>
              <a:schemeClr val="tx1"/>
            </a:solidFill>
            <a:prstDash val="lg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120" name="Прямая со стрелкой 119"/>
          <p:cNvCxnSpPr/>
          <p:nvPr/>
        </p:nvCxnSpPr>
        <p:spPr>
          <a:xfrm flipH="1" flipV="1">
            <a:off x="1249611" y="3014926"/>
            <a:ext cx="1663131" cy="816446"/>
          </a:xfrm>
          <a:prstGeom prst="straightConnector1">
            <a:avLst/>
          </a:prstGeom>
          <a:ln w="31750">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21" name="Прямая со стрелкой 120"/>
          <p:cNvCxnSpPr/>
          <p:nvPr/>
        </p:nvCxnSpPr>
        <p:spPr>
          <a:xfrm flipV="1">
            <a:off x="2912742" y="3014926"/>
            <a:ext cx="0" cy="816446"/>
          </a:xfrm>
          <a:prstGeom prst="straightConnector1">
            <a:avLst/>
          </a:prstGeom>
          <a:ln w="31750">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22" name="Прямая со стрелкой 121"/>
          <p:cNvCxnSpPr/>
          <p:nvPr/>
        </p:nvCxnSpPr>
        <p:spPr>
          <a:xfrm flipH="1" flipV="1">
            <a:off x="1249611" y="3831372"/>
            <a:ext cx="1663131" cy="0"/>
          </a:xfrm>
          <a:prstGeom prst="straightConnector1">
            <a:avLst/>
          </a:prstGeom>
          <a:ln w="31750">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23" name="Прямоугольник 122"/>
          <p:cNvSpPr/>
          <p:nvPr/>
        </p:nvSpPr>
        <p:spPr>
          <a:xfrm>
            <a:off x="3523572" y="4174976"/>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P</a:t>
            </a:r>
            <a:endParaRPr lang="ru-RU" b="1" i="1" cap="all" baseline="-25000" dirty="0">
              <a:solidFill>
                <a:sysClr val="windowText" lastClr="000000"/>
              </a:solidFill>
            </a:endParaRPr>
          </a:p>
        </p:txBody>
      </p:sp>
      <p:sp>
        <p:nvSpPr>
          <p:cNvPr id="124" name="Прямоугольник 123"/>
          <p:cNvSpPr/>
          <p:nvPr/>
        </p:nvSpPr>
        <p:spPr>
          <a:xfrm>
            <a:off x="4059828" y="3517458"/>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cap="all" dirty="0">
                <a:solidFill>
                  <a:sysClr val="windowText" lastClr="000000"/>
                </a:solidFill>
              </a:rPr>
              <a:t>p</a:t>
            </a:r>
            <a:r>
              <a:rPr lang="en-US" b="1" i="1" cap="all" baseline="-25000" dirty="0">
                <a:solidFill>
                  <a:sysClr val="windowText" lastClr="000000"/>
                </a:solidFill>
              </a:rPr>
              <a:t>u</a:t>
            </a:r>
            <a:endParaRPr lang="ru-RU" b="1" i="1" baseline="-25000" dirty="0">
              <a:solidFill>
                <a:sysClr val="windowText" lastClr="000000"/>
              </a:solidFill>
            </a:endParaRPr>
          </a:p>
        </p:txBody>
      </p:sp>
      <p:sp>
        <p:nvSpPr>
          <p:cNvPr id="125" name="Прямоугольник 124"/>
          <p:cNvSpPr/>
          <p:nvPr/>
        </p:nvSpPr>
        <p:spPr>
          <a:xfrm>
            <a:off x="1702332" y="3035436"/>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R</a:t>
            </a:r>
            <a:endParaRPr lang="ru-RU" b="1" i="1" cap="all" baseline="-25000" dirty="0">
              <a:solidFill>
                <a:sysClr val="windowText" lastClr="000000"/>
              </a:solidFill>
            </a:endParaRPr>
          </a:p>
        </p:txBody>
      </p:sp>
      <p:sp>
        <p:nvSpPr>
          <p:cNvPr id="126" name="Прямоугольник 125"/>
          <p:cNvSpPr/>
          <p:nvPr/>
        </p:nvSpPr>
        <p:spPr>
          <a:xfrm>
            <a:off x="1643985" y="3523421"/>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cap="all" dirty="0">
                <a:solidFill>
                  <a:sysClr val="windowText" lastClr="000000"/>
                </a:solidFill>
              </a:rPr>
              <a:t>R</a:t>
            </a:r>
            <a:r>
              <a:rPr lang="en-US" b="1" i="1" cap="all" baseline="-25000" dirty="0">
                <a:solidFill>
                  <a:sysClr val="windowText" lastClr="000000"/>
                </a:solidFill>
              </a:rPr>
              <a:t>u</a:t>
            </a:r>
            <a:endParaRPr lang="ru-RU" b="1" i="1" baseline="-25000" dirty="0">
              <a:solidFill>
                <a:sysClr val="windowText" lastClr="000000"/>
              </a:solidFill>
            </a:endParaRPr>
          </a:p>
        </p:txBody>
      </p:sp>
      <p:sp>
        <p:nvSpPr>
          <p:cNvPr id="127" name="Прямоугольник 126"/>
          <p:cNvSpPr/>
          <p:nvPr/>
        </p:nvSpPr>
        <p:spPr>
          <a:xfrm>
            <a:off x="2483592" y="3188599"/>
            <a:ext cx="478255" cy="36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cap="all" dirty="0">
                <a:solidFill>
                  <a:sysClr val="windowText" lastClr="000000"/>
                </a:solidFill>
              </a:rPr>
              <a:t>R</a:t>
            </a:r>
            <a:r>
              <a:rPr lang="en-US" b="1" i="1" baseline="-25000" dirty="0">
                <a:solidFill>
                  <a:sysClr val="windowText" lastClr="000000"/>
                </a:solidFill>
              </a:rPr>
              <a:t>a</a:t>
            </a:r>
            <a:endParaRPr lang="ru-RU" b="1" i="1" baseline="-25000" dirty="0">
              <a:solidFill>
                <a:sysClr val="windowText" lastClr="000000"/>
              </a:solidFill>
            </a:endParaRPr>
          </a:p>
        </p:txBody>
      </p:sp>
      <p:sp>
        <p:nvSpPr>
          <p:cNvPr id="140" name="Прямоугольник 139"/>
          <p:cNvSpPr/>
          <p:nvPr/>
        </p:nvSpPr>
        <p:spPr>
          <a:xfrm>
            <a:off x="6280815" y="1947179"/>
            <a:ext cx="2565994" cy="338554"/>
          </a:xfrm>
          <a:prstGeom prst="rect">
            <a:avLst/>
          </a:prstGeom>
        </p:spPr>
        <p:txBody>
          <a:bodyPr wrap="square">
            <a:spAutoFit/>
          </a:bodyPr>
          <a:lstStyle/>
          <a:p>
            <a:pPr algn="ctr"/>
            <a:r>
              <a:rPr lang="ru-RU" sz="1600" cap="small" dirty="0"/>
              <a:t>Проекция уравнения на </a:t>
            </a:r>
            <a:r>
              <a:rPr lang="en-US" sz="1600" i="1" cap="small" dirty="0" err="1"/>
              <a:t>ou</a:t>
            </a:r>
            <a:endParaRPr lang="ru-RU" sz="1600" i="1" cap="small" dirty="0"/>
          </a:p>
        </p:txBody>
      </p:sp>
      <p:sp>
        <p:nvSpPr>
          <p:cNvPr id="142" name="Прямоугольник 141"/>
          <p:cNvSpPr/>
          <p:nvPr/>
        </p:nvSpPr>
        <p:spPr>
          <a:xfrm>
            <a:off x="6326656" y="1119937"/>
            <a:ext cx="2565994" cy="338554"/>
          </a:xfrm>
          <a:prstGeom prst="rect">
            <a:avLst/>
          </a:prstGeom>
        </p:spPr>
        <p:txBody>
          <a:bodyPr wrap="square">
            <a:spAutoFit/>
          </a:bodyPr>
          <a:lstStyle/>
          <a:p>
            <a:pPr algn="ctr"/>
            <a:r>
              <a:rPr lang="ru-RU" sz="1600" cap="small" dirty="0"/>
              <a:t>Проекция уравнения на </a:t>
            </a:r>
            <a:r>
              <a:rPr lang="en-US" sz="1600" i="1" cap="small" dirty="0"/>
              <a:t>o</a:t>
            </a:r>
            <a:r>
              <a:rPr lang="ru-RU" sz="1600" i="1" cap="small" dirty="0"/>
              <a:t>а</a:t>
            </a:r>
          </a:p>
        </p:txBody>
      </p:sp>
      <p:sp>
        <p:nvSpPr>
          <p:cNvPr id="144" name="TextBox 143"/>
          <p:cNvSpPr txBox="1"/>
          <p:nvPr/>
        </p:nvSpPr>
        <p:spPr>
          <a:xfrm>
            <a:off x="6159857" y="2819382"/>
            <a:ext cx="2900642" cy="369332"/>
          </a:xfrm>
          <a:prstGeom prst="rect">
            <a:avLst/>
          </a:prstGeom>
          <a:noFill/>
        </p:spPr>
        <p:txBody>
          <a:bodyPr wrap="square" rtlCol="0">
            <a:spAutoFit/>
          </a:bodyPr>
          <a:lstStyle/>
          <a:p>
            <a:pPr algn="ctr"/>
            <a:r>
              <a:rPr lang="ru-RU" cap="all" dirty="0"/>
              <a:t>Следствие</a:t>
            </a:r>
          </a:p>
        </p:txBody>
      </p:sp>
      <p:sp>
        <p:nvSpPr>
          <p:cNvPr id="145" name="TextBox 144"/>
          <p:cNvSpPr txBox="1"/>
          <p:nvPr/>
        </p:nvSpPr>
        <p:spPr>
          <a:xfrm>
            <a:off x="6067125" y="3070997"/>
            <a:ext cx="2993374" cy="1531445"/>
          </a:xfrm>
          <a:prstGeom prst="rect">
            <a:avLst/>
          </a:prstGeom>
          <a:noFill/>
        </p:spPr>
        <p:txBody>
          <a:bodyPr wrap="square" rtlCol="0">
            <a:spAutoFit/>
          </a:bodyPr>
          <a:lstStyle/>
          <a:p>
            <a:pPr marL="285750" indent="-285750">
              <a:lnSpc>
                <a:spcPct val="150000"/>
              </a:lnSpc>
              <a:buFont typeface="Wingdings" pitchFamily="2" charset="2"/>
              <a:buChar char="ü"/>
            </a:pPr>
            <a:r>
              <a:rPr lang="ru-RU" sz="1600" dirty="0"/>
              <a:t>Сила </a:t>
            </a:r>
            <a:r>
              <a:rPr lang="en-US" sz="1600" i="1" dirty="0"/>
              <a:t>P</a:t>
            </a:r>
            <a:r>
              <a:rPr lang="en-US" sz="1600" i="1" baseline="-25000" dirty="0"/>
              <a:t>u</a:t>
            </a:r>
            <a:r>
              <a:rPr lang="ru-RU" sz="1600" dirty="0"/>
              <a:t>  совпадает с вращением колеса. </a:t>
            </a:r>
          </a:p>
          <a:p>
            <a:pPr marL="285750" indent="-285750">
              <a:lnSpc>
                <a:spcPct val="150000"/>
              </a:lnSpc>
              <a:buFont typeface="Wingdings" pitchFamily="2" charset="2"/>
              <a:buChar char="ü"/>
            </a:pPr>
            <a:r>
              <a:rPr lang="ru-RU" sz="1600" dirty="0"/>
              <a:t>Она </a:t>
            </a:r>
            <a:r>
              <a:rPr lang="en-US" sz="1600" dirty="0"/>
              <a:t>– </a:t>
            </a:r>
            <a:r>
              <a:rPr lang="ru-RU" sz="1600" dirty="0"/>
              <a:t>причина вращения турбины</a:t>
            </a:r>
          </a:p>
        </p:txBody>
      </p:sp>
      <mc:AlternateContent xmlns:mc="http://schemas.openxmlformats.org/markup-compatibility/2006" xmlns:a14="http://schemas.microsoft.com/office/drawing/2010/main">
        <mc:Choice Requires="a14">
          <p:sp>
            <p:nvSpPr>
              <p:cNvPr id="3" name="Прямоугольник 2"/>
              <p:cNvSpPr/>
              <p:nvPr/>
            </p:nvSpPr>
            <p:spPr>
              <a:xfrm>
                <a:off x="6483740" y="2360828"/>
                <a:ext cx="2160143"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i="1">
                              <a:latin typeface="Cambria Math"/>
                            </a:rPr>
                            <m:t>𝑃</m:t>
                          </m:r>
                        </m:e>
                        <m:sub>
                          <m:r>
                            <a:rPr lang="ru-RU" i="1">
                              <a:latin typeface="Cambria Math"/>
                            </a:rPr>
                            <m:t>𝑢</m:t>
                          </m:r>
                        </m:sub>
                      </m:sSub>
                      <m:sSub>
                        <m:sSubPr>
                          <m:ctrlPr>
                            <a:rPr lang="ru-RU" i="1">
                              <a:latin typeface="Cambria Math" panose="02040503050406030204" pitchFamily="18" charset="0"/>
                            </a:rPr>
                          </m:ctrlPr>
                        </m:sSubPr>
                        <m:e>
                          <m:r>
                            <a:rPr lang="ru-RU" i="1">
                              <a:latin typeface="Cambria Math"/>
                            </a:rPr>
                            <m:t>=</m:t>
                          </m:r>
                          <m:r>
                            <a:rPr lang="ru-RU" i="1">
                              <a:latin typeface="Cambria Math"/>
                            </a:rPr>
                            <m:t>𝐺</m:t>
                          </m:r>
                        </m:e>
                        <m:sub>
                          <m:r>
                            <a:rPr lang="ru-RU" i="1">
                              <a:latin typeface="Cambria Math"/>
                            </a:rPr>
                            <m:t>𝑐</m:t>
                          </m:r>
                        </m:sub>
                      </m:sSub>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𝑐</m:t>
                              </m:r>
                            </m:e>
                            <m:sub>
                              <m:r>
                                <a:rPr lang="ru-RU" i="1">
                                  <a:latin typeface="Cambria Math"/>
                                </a:rPr>
                                <m:t>1</m:t>
                              </m:r>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r>
                                <a:rPr lang="ru-RU" i="1">
                                  <a:latin typeface="Cambria Math"/>
                                </a:rPr>
                                <m:t>𝑐</m:t>
                              </m:r>
                            </m:e>
                            <m:sub>
                              <m:r>
                                <a:rPr lang="ru-RU" i="1">
                                  <a:latin typeface="Cambria Math"/>
                                </a:rPr>
                                <m:t>2</m:t>
                              </m:r>
                              <m:r>
                                <a:rPr lang="ru-RU" i="1">
                                  <a:latin typeface="Cambria Math"/>
                                </a:rPr>
                                <m:t>𝑢</m:t>
                              </m:r>
                            </m:sub>
                          </m:sSub>
                        </m:e>
                      </m:d>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6483740" y="2360828"/>
                <a:ext cx="2160143" cy="369332"/>
              </a:xfrm>
              <a:prstGeom prst="rect">
                <a:avLst/>
              </a:prstGeom>
              <a:blipFill rotWithShape="1">
                <a:blip r:embed="rId3" cstate="print"/>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5362755" y="1458491"/>
                <a:ext cx="3807196"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i="1">
                              <a:latin typeface="Cambria Math"/>
                            </a:rPr>
                            <m:t>𝑃</m:t>
                          </m:r>
                        </m:e>
                        <m:sub>
                          <m:r>
                            <a:rPr lang="ru-RU" i="1">
                              <a:latin typeface="Cambria Math"/>
                            </a:rPr>
                            <m:t>𝑎</m:t>
                          </m:r>
                        </m:sub>
                      </m:sSub>
                      <m:r>
                        <a:rPr lang="ru-RU" i="1">
                          <a:latin typeface="Cambria Math"/>
                        </a:rPr>
                        <m:t>=</m:t>
                      </m:r>
                      <m:sSub>
                        <m:sSubPr>
                          <m:ctrlPr>
                            <a:rPr lang="ru-RU" i="1">
                              <a:latin typeface="Cambria Math" panose="02040503050406030204" pitchFamily="18" charset="0"/>
                            </a:rPr>
                          </m:ctrlPr>
                        </m:sSubPr>
                        <m:e>
                          <m:r>
                            <a:rPr lang="ru-RU" i="1">
                              <a:latin typeface="Cambria Math"/>
                            </a:rPr>
                            <m:t>𝐺</m:t>
                          </m:r>
                        </m:e>
                        <m:sub>
                          <m:r>
                            <a:rPr lang="ru-RU" i="1">
                              <a:latin typeface="Cambria Math"/>
                            </a:rPr>
                            <m:t>𝑐</m:t>
                          </m:r>
                        </m:sub>
                      </m:sSub>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𝑐</m:t>
                              </m:r>
                            </m:e>
                            <m:sub>
                              <m:r>
                                <a:rPr lang="ru-RU" i="1">
                                  <a:latin typeface="Cambria Math"/>
                                </a:rPr>
                                <m:t>1</m:t>
                              </m:r>
                              <m:r>
                                <a:rPr lang="ru-RU" i="1">
                                  <a:latin typeface="Cambria Math"/>
                                </a:rPr>
                                <m:t>𝑎</m:t>
                              </m:r>
                            </m:sub>
                          </m:sSub>
                          <m:r>
                            <a:rPr lang="ru-RU" i="1">
                              <a:latin typeface="Cambria Math"/>
                            </a:rPr>
                            <m:t>−</m:t>
                          </m:r>
                          <m:sSub>
                            <m:sSubPr>
                              <m:ctrlPr>
                                <a:rPr lang="ru-RU" i="1">
                                  <a:latin typeface="Cambria Math" panose="02040503050406030204" pitchFamily="18" charset="0"/>
                                </a:rPr>
                              </m:ctrlPr>
                            </m:sSubPr>
                            <m:e>
                              <m:r>
                                <a:rPr lang="ru-RU" i="1">
                                  <a:latin typeface="Cambria Math"/>
                                </a:rPr>
                                <m:t>𝑐</m:t>
                              </m:r>
                            </m:e>
                            <m:sub>
                              <m:r>
                                <a:rPr lang="ru-RU" i="1">
                                  <a:latin typeface="Cambria Math"/>
                                </a:rPr>
                                <m:t>2</m:t>
                              </m:r>
                              <m:r>
                                <a:rPr lang="ru-RU" i="1">
                                  <a:latin typeface="Cambria Math"/>
                                </a:rPr>
                                <m:t>𝑎</m:t>
                              </m:r>
                            </m:sub>
                          </m:sSub>
                        </m:e>
                      </m:d>
                      <m:r>
                        <a:rPr lang="ru-RU" i="1">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𝑝</m:t>
                              </m:r>
                            </m:e>
                            <m:sub>
                              <m:r>
                                <a:rPr lang="ru-RU" i="1">
                                  <a:latin typeface="Cambria Math"/>
                                </a:rPr>
                                <m:t>1</m:t>
                              </m:r>
                            </m:sub>
                          </m:sSub>
                          <m:r>
                            <a:rPr lang="ru-RU" i="1">
                              <a:latin typeface="Cambria Math"/>
                            </a:rPr>
                            <m:t>−</m:t>
                          </m:r>
                          <m:sSub>
                            <m:sSubPr>
                              <m:ctrlPr>
                                <a:rPr lang="ru-RU" i="1">
                                  <a:latin typeface="Cambria Math" panose="02040503050406030204" pitchFamily="18" charset="0"/>
                                </a:rPr>
                              </m:ctrlPr>
                            </m:sSubPr>
                            <m:e>
                              <m:r>
                                <a:rPr lang="ru-RU" i="1">
                                  <a:latin typeface="Cambria Math"/>
                                </a:rPr>
                                <m:t>𝑝</m:t>
                              </m:r>
                            </m:e>
                            <m:sub>
                              <m:r>
                                <a:rPr lang="ru-RU" i="1">
                                  <a:latin typeface="Cambria Math"/>
                                </a:rPr>
                                <m:t>2</m:t>
                              </m:r>
                            </m:sub>
                          </m:sSub>
                        </m:e>
                      </m:d>
                      <m:sSub>
                        <m:sSubPr>
                          <m:ctrlPr>
                            <a:rPr lang="ru-RU" i="1">
                              <a:latin typeface="Cambria Math" panose="02040503050406030204" pitchFamily="18" charset="0"/>
                            </a:rPr>
                          </m:ctrlPr>
                        </m:sSubPr>
                        <m:e>
                          <m:r>
                            <a:rPr lang="ru-RU" i="1">
                              <a:latin typeface="Cambria Math"/>
                            </a:rPr>
                            <m:t>𝑡</m:t>
                          </m:r>
                        </m:e>
                        <m:sub>
                          <m:r>
                            <a:rPr lang="ru-RU" i="1">
                              <a:latin typeface="Cambria Math"/>
                            </a:rPr>
                            <m:t>𝑖</m:t>
                          </m:r>
                        </m:sub>
                      </m:sSub>
                      <m:sSub>
                        <m:sSubPr>
                          <m:ctrlPr>
                            <a:rPr lang="ru-RU" i="1">
                              <a:latin typeface="Cambria Math" panose="02040503050406030204" pitchFamily="18" charset="0"/>
                            </a:rPr>
                          </m:ctrlPr>
                        </m:sSubPr>
                        <m:e>
                          <m:r>
                            <a:rPr lang="en-US" b="0" i="1" smtClean="0">
                              <a:latin typeface="Cambria Math" panose="02040503050406030204" pitchFamily="18" charset="0"/>
                            </a:rPr>
                            <m:t>𝑑</m:t>
                          </m:r>
                          <m:r>
                            <a:rPr lang="ru-RU" i="1">
                              <a:latin typeface="Cambria Math"/>
                            </a:rPr>
                            <m:t>h</m:t>
                          </m:r>
                        </m:e>
                        <m:sub>
                          <m:r>
                            <a:rPr lang="ru-RU" i="1">
                              <a:latin typeface="Cambria Math"/>
                            </a:rPr>
                            <m:t>л</m:t>
                          </m:r>
                        </m:sub>
                      </m:sSub>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5362755" y="1458491"/>
                <a:ext cx="3807196" cy="369332"/>
              </a:xfrm>
              <a:prstGeom prst="rect">
                <a:avLst/>
              </a:prstGeom>
              <a:blipFill>
                <a:blip r:embed="rId4"/>
                <a:stretch>
                  <a:fillRect b="-4762"/>
                </a:stretch>
              </a:blipFill>
              <a:ln>
                <a:solidFill>
                  <a:schemeClr val="tx1"/>
                </a:solidFill>
              </a:ln>
            </p:spPr>
            <p:txBody>
              <a:bodyPr/>
              <a:lstStyle/>
              <a:p>
                <a:r>
                  <a:rPr lang="ru-RU">
                    <a:noFill/>
                  </a:rPr>
                  <a:t> </a:t>
                </a:r>
              </a:p>
            </p:txBody>
          </p:sp>
        </mc:Fallback>
      </mc:AlternateContent>
    </p:spTree>
    <p:extLst>
      <p:ext uri="{BB962C8B-B14F-4D97-AF65-F5344CB8AC3E}">
        <p14:creationId xmlns:p14="http://schemas.microsoft.com/office/powerpoint/2010/main" val="74619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randombar(horizontal)">
                                      <p:cBhvr>
                                        <p:cTn id="17" dur="500"/>
                                        <p:tgtEl>
                                          <p:spTgt spid="14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4"/>
                                        </p:tgtEl>
                                        <p:attrNameLst>
                                          <p:attrName>style.visibility</p:attrName>
                                        </p:attrNameLst>
                                      </p:cBhvr>
                                      <p:to>
                                        <p:strVal val="visible"/>
                                      </p:to>
                                    </p:set>
                                    <p:animEffect transition="in" filter="randombar(horizontal)">
                                      <p:cBhvr>
                                        <p:cTn id="20"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2" grpId="0"/>
      <p:bldP spid="144" grpId="0"/>
      <p:bldP spid="145" grpId="0"/>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762" y="1929062"/>
            <a:ext cx="2438474"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моментов количества движения</a:t>
            </a:r>
          </a:p>
          <a:p>
            <a:pPr algn="ctr"/>
            <a:r>
              <a:rPr lang="ru-RU" b="1" cap="all" dirty="0">
                <a:solidFill>
                  <a:schemeClr val="bg1"/>
                </a:solidFill>
                <a:latin typeface="Elektra Text Pro" panose="02000503030000020004" pitchFamily="50" charset="-52"/>
              </a:rPr>
              <a:t>(уравнение Эйлера)</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32</a:t>
            </a:fld>
            <a:endParaRPr lang="ru-RU" dirty="0">
              <a:solidFill>
                <a:schemeClr val="bg1"/>
              </a:solidFill>
              <a:latin typeface="Elektra Medium Pro" panose="02000803000000020004" pitchFamily="50" charset="-52"/>
            </a:endParaRPr>
          </a:p>
        </p:txBody>
      </p:sp>
      <p:sp>
        <p:nvSpPr>
          <p:cNvPr id="5" name="TextBox 4"/>
          <p:cNvSpPr txBox="1"/>
          <p:nvPr/>
        </p:nvSpPr>
        <p:spPr>
          <a:xfrm>
            <a:off x="400100" y="711849"/>
            <a:ext cx="8411390" cy="1338828"/>
          </a:xfrm>
          <a:prstGeom prst="rect">
            <a:avLst/>
          </a:prstGeom>
          <a:noFill/>
        </p:spPr>
        <p:txBody>
          <a:bodyPr wrap="square" rtlCol="0">
            <a:spAutoFit/>
          </a:bodyPr>
          <a:lstStyle/>
          <a:p>
            <a:pPr marL="285750" indent="-285750">
              <a:lnSpc>
                <a:spcPct val="150000"/>
              </a:lnSpc>
              <a:buFont typeface="Wingdings" pitchFamily="2" charset="2"/>
              <a:buChar char="ü"/>
            </a:pPr>
            <a:r>
              <a:rPr lang="ru-RU" i="1" dirty="0"/>
              <a:t>Равнодействующая сил </a:t>
            </a:r>
            <a:r>
              <a:rPr lang="en-US" b="1" i="1" dirty="0"/>
              <a:t>R</a:t>
            </a:r>
            <a:r>
              <a:rPr lang="ru-RU" i="1" dirty="0"/>
              <a:t>, действующих на тело массой </a:t>
            </a:r>
            <a:r>
              <a:rPr lang="en-US" i="1" dirty="0" err="1"/>
              <a:t>m</a:t>
            </a:r>
            <a:r>
              <a:rPr lang="en-US" i="1" baseline="-25000" dirty="0" err="1"/>
              <a:t>T</a:t>
            </a:r>
            <a:r>
              <a:rPr lang="ru-RU" i="1" dirty="0"/>
              <a:t> и скоростью с</a:t>
            </a:r>
            <a:r>
              <a:rPr lang="en-US" i="1" baseline="-25000" dirty="0"/>
              <a:t>T</a:t>
            </a:r>
            <a:r>
              <a:rPr lang="ru-RU" i="1" dirty="0"/>
              <a:t>, отстоящее от оси вращения на расстоянии </a:t>
            </a:r>
            <a:r>
              <a:rPr lang="en-US" i="1" dirty="0"/>
              <a:t>r</a:t>
            </a:r>
            <a:r>
              <a:rPr lang="ru-RU" i="1" dirty="0"/>
              <a:t>, создает крутящий момент относительно оси О-О </a:t>
            </a:r>
          </a:p>
        </p:txBody>
      </p:sp>
      <mc:AlternateContent xmlns:mc="http://schemas.openxmlformats.org/markup-compatibility/2006" xmlns:a14="http://schemas.microsoft.com/office/drawing/2010/main">
        <mc:Choice Requires="a14">
          <p:sp>
            <p:nvSpPr>
              <p:cNvPr id="2" name="Прямоугольник 1"/>
              <p:cNvSpPr/>
              <p:nvPr/>
            </p:nvSpPr>
            <p:spPr>
              <a:xfrm>
                <a:off x="3438360" y="1707984"/>
                <a:ext cx="2334870" cy="76309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r>
                            <a:rPr lang="en-US" i="1">
                              <a:latin typeface="Cambria Math"/>
                            </a:rPr>
                            <m:t>𝑑</m:t>
                          </m:r>
                        </m:num>
                        <m:den>
                          <m:r>
                            <a:rPr lang="ru-RU" i="1">
                              <a:latin typeface="Cambria Math"/>
                            </a:rPr>
                            <m:t>𝑑</m:t>
                          </m:r>
                          <m:r>
                            <a:rPr lang="ru-RU" i="1">
                              <a:latin typeface="Cambria Math"/>
                            </a:rPr>
                            <m:t>𝜏</m:t>
                          </m:r>
                        </m:den>
                      </m:f>
                      <m:nary>
                        <m:naryPr>
                          <m:chr m:val="∑"/>
                          <m:limLoc m:val="undOvr"/>
                          <m:subHide m:val="on"/>
                          <m:supHide m:val="on"/>
                          <m:ctrlPr>
                            <a:rPr lang="ru-RU" i="1">
                              <a:latin typeface="Cambria Math" panose="02040503050406030204" pitchFamily="18" charset="0"/>
                            </a:rPr>
                          </m:ctrlPr>
                        </m:naryPr>
                        <m:sub/>
                        <m:sup/>
                        <m:e>
                          <m:r>
                            <a:rPr lang="ru-RU">
                              <a:latin typeface="Cambria Math"/>
                            </a:rPr>
                            <m:t>∆</m:t>
                          </m:r>
                          <m:r>
                            <a:rPr lang="ru-RU" i="1">
                              <a:latin typeface="Cambria Math"/>
                            </a:rPr>
                            <m:t>𝑚</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𝑐</m:t>
                                  </m:r>
                                </m:e>
                                <m:sub>
                                  <m:r>
                                    <a:rPr lang="ru-RU" i="1">
                                      <a:latin typeface="Cambria Math"/>
                                    </a:rPr>
                                    <m:t>𝑢</m:t>
                                  </m:r>
                                </m:sub>
                              </m:sSub>
                              <m:r>
                                <a:rPr lang="ru-RU" i="1">
                                  <a:latin typeface="Cambria Math"/>
                                </a:rPr>
                                <m:t>𝑟</m:t>
                              </m:r>
                            </m:e>
                          </m:d>
                        </m:e>
                      </m:nary>
                      <m:r>
                        <a:rPr lang="ru-RU">
                          <a:latin typeface="Cambria Math"/>
                        </a:rPr>
                        <m:t>=</m:t>
                      </m:r>
                      <m:r>
                        <a:rPr lang="ru-RU" i="1">
                          <a:latin typeface="Cambria Math"/>
                        </a:rPr>
                        <m:t>𝑑𝑀</m:t>
                      </m:r>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438360" y="1707984"/>
                <a:ext cx="2334870" cy="763094"/>
              </a:xfrm>
              <a:prstGeom prst="rect">
                <a:avLst/>
              </a:prstGeom>
              <a:blipFill>
                <a:blip r:embed="rId4"/>
                <a:stretch>
                  <a:fillRect/>
                </a:stretch>
              </a:blipFill>
              <a:ln>
                <a:solidFill>
                  <a:schemeClr val="tx1"/>
                </a:solidFill>
              </a:ln>
            </p:spPr>
            <p:txBody>
              <a:bodyPr/>
              <a:lstStyle/>
              <a:p>
                <a:r>
                  <a:rPr lang="ru-RU">
                    <a:noFill/>
                  </a:rPr>
                  <a:t> </a:t>
                </a:r>
              </a:p>
            </p:txBody>
          </p:sp>
        </mc:Fallback>
      </mc:AlternateContent>
      <p:sp>
        <p:nvSpPr>
          <p:cNvPr id="9" name="Прямоугольник 8"/>
          <p:cNvSpPr/>
          <p:nvPr/>
        </p:nvSpPr>
        <p:spPr>
          <a:xfrm>
            <a:off x="400100" y="2500196"/>
            <a:ext cx="8494519" cy="369332"/>
          </a:xfrm>
          <a:prstGeom prst="rect">
            <a:avLst/>
          </a:prstGeom>
        </p:spPr>
        <p:txBody>
          <a:bodyPr wrap="square">
            <a:spAutoFit/>
          </a:bodyPr>
          <a:lstStyle/>
          <a:p>
            <a:pPr algn="ctr"/>
            <a:r>
              <a:rPr lang="ru-RU" cap="all" dirty="0"/>
              <a:t>Течение в произвольной турбомашине</a:t>
            </a:r>
            <a:endParaRPr lang="ru-RU" i="1" cap="all" dirty="0"/>
          </a:p>
        </p:txBody>
      </p:sp>
      <p:sp>
        <p:nvSpPr>
          <p:cNvPr id="11" name="TextBox 10"/>
          <p:cNvSpPr txBox="1"/>
          <p:nvPr/>
        </p:nvSpPr>
        <p:spPr>
          <a:xfrm>
            <a:off x="2844212" y="2845807"/>
            <a:ext cx="5967280" cy="923330"/>
          </a:xfrm>
          <a:prstGeom prst="rect">
            <a:avLst/>
          </a:prstGeom>
          <a:noFill/>
        </p:spPr>
        <p:txBody>
          <a:bodyPr wrap="square" rtlCol="0">
            <a:spAutoFit/>
          </a:bodyPr>
          <a:lstStyle/>
          <a:p>
            <a:pPr marL="285750" indent="-285750">
              <a:lnSpc>
                <a:spcPct val="150000"/>
              </a:lnSpc>
              <a:buFont typeface="Wingdings" pitchFamily="2" charset="2"/>
              <a:buChar char="ü"/>
            </a:pPr>
            <a:r>
              <a:rPr lang="ru-RU" dirty="0"/>
              <a:t>Уравнение моментов количества движения для движения элементарной струйки за время </a:t>
            </a:r>
            <a:r>
              <a:rPr lang="en-US" i="1" dirty="0" err="1"/>
              <a:t>dt</a:t>
            </a:r>
            <a:endParaRPr lang="ru-RU" i="1" dirty="0"/>
          </a:p>
        </p:txBody>
      </p:sp>
      <mc:AlternateContent xmlns:mc="http://schemas.openxmlformats.org/markup-compatibility/2006" xmlns:a14="http://schemas.microsoft.com/office/drawing/2010/main">
        <mc:Choice Requires="a14">
          <p:sp>
            <p:nvSpPr>
              <p:cNvPr id="3" name="Прямоугольник 2"/>
              <p:cNvSpPr/>
              <p:nvPr/>
            </p:nvSpPr>
            <p:spPr>
              <a:xfrm>
                <a:off x="4015721" y="3840503"/>
                <a:ext cx="3624261"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𝑑</m:t>
                          </m:r>
                          <m:r>
                            <a:rPr lang="ru-RU">
                              <a:latin typeface="Cambria Math"/>
                            </a:rPr>
                            <m:t>М</m:t>
                          </m:r>
                        </m:e>
                        <m:sub>
                          <m:r>
                            <a:rPr lang="ru-RU">
                              <a:latin typeface="Cambria Math"/>
                            </a:rPr>
                            <m:t>кр</m:t>
                          </m:r>
                        </m:sub>
                      </m:sSub>
                      <m:r>
                        <a:rPr lang="ru-RU">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𝑑𝑚</m:t>
                              </m:r>
                            </m:e>
                            <m:sub>
                              <m:r>
                                <a:rPr lang="ru-RU" i="1">
                                  <a:latin typeface="Cambria Math"/>
                                </a:rPr>
                                <m:t>2−4</m:t>
                              </m:r>
                            </m:sub>
                          </m:sSub>
                          <m:sSub>
                            <m:sSubPr>
                              <m:ctrlPr>
                                <a:rPr lang="ru-RU" i="1">
                                  <a:latin typeface="Cambria Math" panose="02040503050406030204" pitchFamily="18" charset="0"/>
                                </a:rPr>
                              </m:ctrlPr>
                            </m:sSubPr>
                            <m:e>
                              <m:r>
                                <m:rPr>
                                  <m:sty m:val="p"/>
                                </m:rPr>
                                <a:rPr lang="ru-RU">
                                  <a:latin typeface="Cambria Math"/>
                                </a:rPr>
                                <m:t>c</m:t>
                              </m:r>
                            </m:e>
                            <m:sub>
                              <m:r>
                                <a:rPr lang="ru-RU">
                                  <a:latin typeface="Cambria Math"/>
                                </a:rPr>
                                <m:t>2</m:t>
                              </m:r>
                              <m:r>
                                <a:rPr lang="en-US" i="1">
                                  <a:latin typeface="Cambria Math"/>
                                </a:rPr>
                                <m:t>𝑢</m:t>
                              </m:r>
                            </m:sub>
                          </m:sSub>
                          <m:sSub>
                            <m:sSubPr>
                              <m:ctrlPr>
                                <a:rPr lang="ru-RU" i="1">
                                  <a:latin typeface="Cambria Math" panose="02040503050406030204" pitchFamily="18" charset="0"/>
                                </a:rPr>
                              </m:ctrlPr>
                            </m:sSubPr>
                            <m:e>
                              <m:r>
                                <m:rPr>
                                  <m:sty m:val="p"/>
                                </m:rPr>
                                <a:rPr lang="ru-RU">
                                  <a:latin typeface="Cambria Math"/>
                                </a:rPr>
                                <m:t>r</m:t>
                              </m:r>
                            </m:e>
                            <m:sub>
                              <m:r>
                                <a:rPr lang="ru-RU">
                                  <a:latin typeface="Cambria Math"/>
                                </a:rPr>
                                <m:t>2</m:t>
                              </m:r>
                            </m:sub>
                          </m:sSub>
                          <m:r>
                            <a:rPr lang="ru-RU" i="1">
                              <a:latin typeface="Cambria Math"/>
                            </a:rPr>
                            <m:t>−</m:t>
                          </m:r>
                          <m:sSub>
                            <m:sSubPr>
                              <m:ctrlPr>
                                <a:rPr lang="ru-RU" i="1">
                                  <a:latin typeface="Cambria Math" panose="02040503050406030204" pitchFamily="18" charset="0"/>
                                </a:rPr>
                              </m:ctrlPr>
                            </m:sSubPr>
                            <m:e>
                              <m:r>
                                <a:rPr lang="en-US" i="1">
                                  <a:latin typeface="Cambria Math"/>
                                </a:rPr>
                                <m:t>𝑑𝑚</m:t>
                              </m:r>
                            </m:e>
                            <m:sub>
                              <m:r>
                                <a:rPr lang="ru-RU" i="1">
                                  <a:latin typeface="Cambria Math"/>
                                </a:rPr>
                                <m:t>1−3</m:t>
                              </m:r>
                            </m:sub>
                          </m:sSub>
                          <m:sSub>
                            <m:sSubPr>
                              <m:ctrlPr>
                                <a:rPr lang="ru-RU" i="1">
                                  <a:latin typeface="Cambria Math" panose="02040503050406030204" pitchFamily="18" charset="0"/>
                                </a:rPr>
                              </m:ctrlPr>
                            </m:sSubPr>
                            <m:e>
                              <m:r>
                                <m:rPr>
                                  <m:sty m:val="p"/>
                                </m:rPr>
                                <a:rPr lang="ru-RU">
                                  <a:latin typeface="Cambria Math"/>
                                </a:rPr>
                                <m:t>c</m:t>
                              </m:r>
                            </m:e>
                            <m:sub>
                              <m:r>
                                <a:rPr lang="ru-RU">
                                  <a:latin typeface="Cambria Math"/>
                                </a:rPr>
                                <m:t>1</m:t>
                              </m:r>
                              <m:r>
                                <a:rPr lang="en-US" i="1">
                                  <a:latin typeface="Cambria Math"/>
                                </a:rPr>
                                <m:t>𝑢</m:t>
                              </m:r>
                            </m:sub>
                          </m:sSub>
                          <m:sSub>
                            <m:sSubPr>
                              <m:ctrlPr>
                                <a:rPr lang="ru-RU" i="1">
                                  <a:latin typeface="Cambria Math" panose="02040503050406030204" pitchFamily="18" charset="0"/>
                                </a:rPr>
                              </m:ctrlPr>
                            </m:sSubPr>
                            <m:e>
                              <m:r>
                                <m:rPr>
                                  <m:sty m:val="p"/>
                                </m:rPr>
                                <a:rPr lang="ru-RU">
                                  <a:latin typeface="Cambria Math"/>
                                </a:rPr>
                                <m:t>r</m:t>
                              </m:r>
                            </m:e>
                            <m:sub>
                              <m:r>
                                <a:rPr lang="ru-RU">
                                  <a:latin typeface="Cambria Math"/>
                                </a:rPr>
                                <m:t>1</m:t>
                              </m:r>
                            </m:sub>
                          </m:sSub>
                        </m:num>
                        <m:den>
                          <m:r>
                            <a:rPr lang="ru-RU" i="1">
                              <a:latin typeface="Cambria Math"/>
                            </a:rPr>
                            <m:t>𝑑𝑡</m:t>
                          </m:r>
                        </m:den>
                      </m:f>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4015721" y="3840503"/>
                <a:ext cx="3624261" cy="618246"/>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4429615" y="4460556"/>
                <a:ext cx="2796471" cy="394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i="1">
                              <a:latin typeface="Cambria Math"/>
                            </a:rPr>
                            <m:t>𝑑</m:t>
                          </m:r>
                          <m:r>
                            <a:rPr lang="ru-RU">
                              <a:latin typeface="Cambria Math"/>
                            </a:rPr>
                            <m:t>М</m:t>
                          </m:r>
                        </m:e>
                        <m:sub>
                          <m:r>
                            <a:rPr lang="ru-RU">
                              <a:latin typeface="Cambria Math"/>
                            </a:rPr>
                            <m:t>кр</m:t>
                          </m:r>
                        </m:sub>
                      </m:sSub>
                      <m:r>
                        <a:rPr lang="ru-RU">
                          <a:latin typeface="Cambria Math"/>
                        </a:rPr>
                        <m:t>=</m:t>
                      </m:r>
                      <m:r>
                        <a:rPr lang="en-US" i="1">
                          <a:latin typeface="Cambria Math"/>
                        </a:rPr>
                        <m:t>𝑑𝐺</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m:rPr>
                                  <m:sty m:val="p"/>
                                </m:rPr>
                                <a:rPr lang="ru-RU">
                                  <a:latin typeface="Cambria Math"/>
                                </a:rPr>
                                <m:t>c</m:t>
                              </m:r>
                            </m:e>
                            <m:sub>
                              <m:r>
                                <a:rPr lang="ru-RU">
                                  <a:latin typeface="Cambria Math"/>
                                </a:rPr>
                                <m:t>2</m:t>
                              </m:r>
                              <m:r>
                                <a:rPr lang="en-US" i="1">
                                  <a:latin typeface="Cambria Math"/>
                                </a:rPr>
                                <m:t>𝑢</m:t>
                              </m:r>
                            </m:sub>
                          </m:sSub>
                          <m:sSub>
                            <m:sSubPr>
                              <m:ctrlPr>
                                <a:rPr lang="ru-RU" i="1">
                                  <a:latin typeface="Cambria Math" panose="02040503050406030204" pitchFamily="18" charset="0"/>
                                </a:rPr>
                              </m:ctrlPr>
                            </m:sSubPr>
                            <m:e>
                              <m:r>
                                <m:rPr>
                                  <m:sty m:val="p"/>
                                </m:rPr>
                                <a:rPr lang="ru-RU">
                                  <a:latin typeface="Cambria Math"/>
                                </a:rPr>
                                <m:t>r</m:t>
                              </m:r>
                            </m:e>
                            <m:sub>
                              <m:r>
                                <a:rPr lang="ru-RU">
                                  <a:latin typeface="Cambria Math"/>
                                </a:rPr>
                                <m:t>2</m:t>
                              </m:r>
                            </m:sub>
                          </m:sSub>
                          <m:r>
                            <a:rPr lang="ru-RU" i="1">
                              <a:latin typeface="Cambria Math"/>
                            </a:rPr>
                            <m:t>−</m:t>
                          </m:r>
                          <m:sSub>
                            <m:sSubPr>
                              <m:ctrlPr>
                                <a:rPr lang="ru-RU" i="1">
                                  <a:latin typeface="Cambria Math" panose="02040503050406030204" pitchFamily="18" charset="0"/>
                                </a:rPr>
                              </m:ctrlPr>
                            </m:sSubPr>
                            <m:e>
                              <m:r>
                                <m:rPr>
                                  <m:sty m:val="p"/>
                                </m:rPr>
                                <a:rPr lang="ru-RU">
                                  <a:latin typeface="Cambria Math"/>
                                </a:rPr>
                                <m:t>c</m:t>
                              </m:r>
                            </m:e>
                            <m:sub>
                              <m:r>
                                <a:rPr lang="ru-RU">
                                  <a:latin typeface="Cambria Math"/>
                                </a:rPr>
                                <m:t>1</m:t>
                              </m:r>
                              <m:r>
                                <a:rPr lang="en-US" i="1">
                                  <a:latin typeface="Cambria Math"/>
                                </a:rPr>
                                <m:t>𝑢</m:t>
                              </m:r>
                            </m:sub>
                          </m:sSub>
                          <m:sSub>
                            <m:sSubPr>
                              <m:ctrlPr>
                                <a:rPr lang="ru-RU" i="1">
                                  <a:latin typeface="Cambria Math" panose="02040503050406030204" pitchFamily="18" charset="0"/>
                                </a:rPr>
                              </m:ctrlPr>
                            </m:sSubPr>
                            <m:e>
                              <m:r>
                                <m:rPr>
                                  <m:sty m:val="p"/>
                                </m:rPr>
                                <a:rPr lang="ru-RU">
                                  <a:latin typeface="Cambria Math"/>
                                </a:rPr>
                                <m:t>r</m:t>
                              </m:r>
                            </m:e>
                            <m:sub>
                              <m:r>
                                <a:rPr lang="ru-RU">
                                  <a:latin typeface="Cambria Math"/>
                                </a:rPr>
                                <m:t>1</m:t>
                              </m:r>
                            </m:sub>
                          </m:sSub>
                        </m:e>
                      </m:d>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4429615" y="4460556"/>
                <a:ext cx="2796471" cy="394210"/>
              </a:xfrm>
              <a:prstGeom prst="rect">
                <a:avLst/>
              </a:prstGeom>
              <a:blipFill>
                <a:blip r:embed="rId6"/>
                <a:stretch>
                  <a:fillRect b="-468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4562664" y="4894523"/>
                <a:ext cx="2530372" cy="394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a:latin typeface="Cambria Math"/>
                            </a:rPr>
                            <m:t>М</m:t>
                          </m:r>
                        </m:e>
                        <m:sub>
                          <m:r>
                            <a:rPr lang="ru-RU">
                              <a:latin typeface="Cambria Math"/>
                            </a:rPr>
                            <m:t>кр</m:t>
                          </m:r>
                        </m:sub>
                      </m:sSub>
                      <m:r>
                        <a:rPr lang="ru-RU">
                          <a:latin typeface="Cambria Math"/>
                        </a:rPr>
                        <m:t>=</m:t>
                      </m:r>
                      <m:r>
                        <a:rPr lang="en-US" i="1">
                          <a:latin typeface="Cambria Math"/>
                        </a:rPr>
                        <m:t>𝐺</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m:rPr>
                                  <m:sty m:val="p"/>
                                </m:rPr>
                                <a:rPr lang="ru-RU">
                                  <a:latin typeface="Cambria Math"/>
                                </a:rPr>
                                <m:t>c</m:t>
                              </m:r>
                            </m:e>
                            <m:sub>
                              <m:r>
                                <a:rPr lang="ru-RU">
                                  <a:latin typeface="Cambria Math"/>
                                </a:rPr>
                                <m:t>2</m:t>
                              </m:r>
                              <m:r>
                                <a:rPr lang="en-US" i="1">
                                  <a:latin typeface="Cambria Math"/>
                                </a:rPr>
                                <m:t>𝑢</m:t>
                              </m:r>
                            </m:sub>
                          </m:sSub>
                          <m:sSub>
                            <m:sSubPr>
                              <m:ctrlPr>
                                <a:rPr lang="ru-RU" i="1">
                                  <a:latin typeface="Cambria Math" panose="02040503050406030204" pitchFamily="18" charset="0"/>
                                </a:rPr>
                              </m:ctrlPr>
                            </m:sSubPr>
                            <m:e>
                              <m:r>
                                <m:rPr>
                                  <m:sty m:val="p"/>
                                </m:rPr>
                                <a:rPr lang="ru-RU">
                                  <a:latin typeface="Cambria Math"/>
                                </a:rPr>
                                <m:t>r</m:t>
                              </m:r>
                            </m:e>
                            <m:sub>
                              <m:r>
                                <a:rPr lang="ru-RU">
                                  <a:latin typeface="Cambria Math"/>
                                </a:rPr>
                                <m:t>2</m:t>
                              </m:r>
                            </m:sub>
                          </m:sSub>
                          <m:r>
                            <a:rPr lang="ru-RU" i="1">
                              <a:latin typeface="Cambria Math"/>
                            </a:rPr>
                            <m:t>−</m:t>
                          </m:r>
                          <m:sSub>
                            <m:sSubPr>
                              <m:ctrlPr>
                                <a:rPr lang="ru-RU" i="1">
                                  <a:latin typeface="Cambria Math" panose="02040503050406030204" pitchFamily="18" charset="0"/>
                                </a:rPr>
                              </m:ctrlPr>
                            </m:sSubPr>
                            <m:e>
                              <m:r>
                                <m:rPr>
                                  <m:sty m:val="p"/>
                                </m:rPr>
                                <a:rPr lang="ru-RU">
                                  <a:latin typeface="Cambria Math"/>
                                </a:rPr>
                                <m:t>c</m:t>
                              </m:r>
                            </m:e>
                            <m:sub>
                              <m:r>
                                <a:rPr lang="ru-RU">
                                  <a:latin typeface="Cambria Math"/>
                                </a:rPr>
                                <m:t>1</m:t>
                              </m:r>
                              <m:r>
                                <a:rPr lang="en-US" i="1">
                                  <a:latin typeface="Cambria Math"/>
                                </a:rPr>
                                <m:t>𝑢</m:t>
                              </m:r>
                            </m:sub>
                          </m:sSub>
                          <m:sSub>
                            <m:sSubPr>
                              <m:ctrlPr>
                                <a:rPr lang="ru-RU" i="1">
                                  <a:latin typeface="Cambria Math" panose="02040503050406030204" pitchFamily="18" charset="0"/>
                                </a:rPr>
                              </m:ctrlPr>
                            </m:sSubPr>
                            <m:e>
                              <m:r>
                                <m:rPr>
                                  <m:sty m:val="p"/>
                                </m:rPr>
                                <a:rPr lang="ru-RU">
                                  <a:latin typeface="Cambria Math"/>
                                </a:rPr>
                                <m:t>r</m:t>
                              </m:r>
                            </m:e>
                            <m:sub>
                              <m:r>
                                <a:rPr lang="ru-RU">
                                  <a:latin typeface="Cambria Math"/>
                                </a:rPr>
                                <m:t>1</m:t>
                              </m:r>
                            </m:sub>
                          </m:sSub>
                        </m:e>
                      </m:d>
                    </m:oMath>
                  </m:oMathPara>
                </a14:m>
                <a:endParaRPr lang="ru-RU"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4562664" y="4894523"/>
                <a:ext cx="2530372" cy="394210"/>
              </a:xfrm>
              <a:prstGeom prst="rect">
                <a:avLst/>
              </a:prstGeom>
              <a:blipFill>
                <a:blip r:embed="rId7"/>
                <a:stretch>
                  <a:fillRect b="-3077"/>
                </a:stretch>
              </a:blipFill>
            </p:spPr>
            <p:txBody>
              <a:bodyPr/>
              <a:lstStyle/>
              <a:p>
                <a:r>
                  <a:rPr lang="ru-RU">
                    <a:noFill/>
                  </a:rPr>
                  <a:t> </a:t>
                </a:r>
              </a:p>
            </p:txBody>
          </p:sp>
        </mc:Fallback>
      </mc:AlternateContent>
      <p:sp>
        <p:nvSpPr>
          <p:cNvPr id="13" name="Прямоугольник 12"/>
          <p:cNvSpPr/>
          <p:nvPr/>
        </p:nvSpPr>
        <p:spPr>
          <a:xfrm>
            <a:off x="7130700" y="4536456"/>
            <a:ext cx="201330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all" dirty="0">
                <a:solidFill>
                  <a:srgbClr val="FF0000"/>
                </a:solidFill>
              </a:rPr>
              <a:t>Умножается на </a:t>
            </a:r>
            <a:r>
              <a:rPr lang="en-US" sz="1400" b="1" dirty="0">
                <a:solidFill>
                  <a:srgbClr val="FF0000"/>
                </a:solidFill>
                <a:sym typeface="Symbol"/>
              </a:rPr>
              <a:t></a:t>
            </a:r>
            <a:r>
              <a:rPr lang="en-US" sz="1400" b="1" cap="all" dirty="0">
                <a:solidFill>
                  <a:srgbClr val="FF0000"/>
                </a:solidFill>
              </a:rPr>
              <a:t> </a:t>
            </a:r>
          </a:p>
          <a:p>
            <a:pPr algn="ctr"/>
            <a:r>
              <a:rPr lang="ru-RU" sz="1400" b="1" cap="all" dirty="0">
                <a:solidFill>
                  <a:srgbClr val="FF0000"/>
                </a:solidFill>
              </a:rPr>
              <a:t>и  делится на </a:t>
            </a:r>
            <a:r>
              <a:rPr lang="en-US" sz="1400" b="1" dirty="0">
                <a:solidFill>
                  <a:srgbClr val="FF0000"/>
                </a:solidFill>
              </a:rPr>
              <a:t>G</a:t>
            </a:r>
            <a:endParaRPr lang="ru-RU" sz="1400" b="1" i="1" dirty="0">
              <a:solidFill>
                <a:srgbClr val="FF0000"/>
              </a:solidFill>
            </a:endParaRPr>
          </a:p>
        </p:txBody>
      </p:sp>
      <p:cxnSp>
        <p:nvCxnSpPr>
          <p:cNvPr id="14" name="Прямая со стрелкой 13"/>
          <p:cNvCxnSpPr/>
          <p:nvPr/>
        </p:nvCxnSpPr>
        <p:spPr>
          <a:xfrm flipH="1">
            <a:off x="7093036" y="4926000"/>
            <a:ext cx="329043" cy="1971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Прямоугольник 16"/>
              <p:cNvSpPr/>
              <p:nvPr/>
            </p:nvSpPr>
            <p:spPr>
              <a:xfrm>
                <a:off x="4311411" y="5288733"/>
                <a:ext cx="3032882" cy="6214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a:latin typeface="Cambria Math"/>
                                </a:rPr>
                                <m:t>М</m:t>
                              </m:r>
                            </m:e>
                            <m:sub>
                              <m:r>
                                <a:rPr lang="ru-RU">
                                  <a:latin typeface="Cambria Math"/>
                                </a:rPr>
                                <m:t>кр</m:t>
                              </m:r>
                            </m:sub>
                          </m:sSub>
                          <m:r>
                            <m:rPr>
                              <m:sty m:val="p"/>
                            </m:rPr>
                            <a:rPr lang="ru-RU">
                              <a:latin typeface="Cambria Math"/>
                            </a:rPr>
                            <m:t>ω</m:t>
                          </m:r>
                        </m:num>
                        <m:den>
                          <m:r>
                            <a:rPr lang="en-US" i="1">
                              <a:latin typeface="Cambria Math"/>
                            </a:rPr>
                            <m:t>𝐺</m:t>
                          </m:r>
                        </m:den>
                      </m:f>
                      <m:r>
                        <a:rPr lang="ru-RU">
                          <a:latin typeface="Cambria Math"/>
                        </a:rPr>
                        <m:t>=</m:t>
                      </m:r>
                      <m:sSub>
                        <m:sSubPr>
                          <m:ctrlPr>
                            <a:rPr lang="ru-RU" i="1">
                              <a:latin typeface="Cambria Math" panose="02040503050406030204" pitchFamily="18" charset="0"/>
                            </a:rPr>
                          </m:ctrlPr>
                        </m:sSubPr>
                        <m:e>
                          <m:r>
                            <m:rPr>
                              <m:sty m:val="p"/>
                            </m:rPr>
                            <a:rPr lang="ru-RU">
                              <a:latin typeface="Cambria Math"/>
                            </a:rPr>
                            <m:t>ω</m:t>
                          </m:r>
                          <m:r>
                            <a:rPr lang="ru-RU">
                              <a:latin typeface="Cambria Math"/>
                            </a:rPr>
                            <m:t>∙</m:t>
                          </m:r>
                          <m:r>
                            <m:rPr>
                              <m:sty m:val="p"/>
                            </m:rPr>
                            <a:rPr lang="ru-RU">
                              <a:latin typeface="Cambria Math"/>
                            </a:rPr>
                            <m:t>c</m:t>
                          </m:r>
                        </m:e>
                        <m:sub>
                          <m:r>
                            <a:rPr lang="ru-RU">
                              <a:latin typeface="Cambria Math"/>
                            </a:rPr>
                            <m:t>2</m:t>
                          </m:r>
                          <m:r>
                            <a:rPr lang="en-US" i="1">
                              <a:latin typeface="Cambria Math"/>
                            </a:rPr>
                            <m:t>𝑢</m:t>
                          </m:r>
                        </m:sub>
                      </m:sSub>
                      <m:sSub>
                        <m:sSubPr>
                          <m:ctrlPr>
                            <a:rPr lang="ru-RU" i="1">
                              <a:latin typeface="Cambria Math" panose="02040503050406030204" pitchFamily="18" charset="0"/>
                            </a:rPr>
                          </m:ctrlPr>
                        </m:sSubPr>
                        <m:e>
                          <m:r>
                            <m:rPr>
                              <m:sty m:val="p"/>
                            </m:rPr>
                            <a:rPr lang="ru-RU">
                              <a:latin typeface="Cambria Math"/>
                            </a:rPr>
                            <m:t>r</m:t>
                          </m:r>
                        </m:e>
                        <m:sub>
                          <m:r>
                            <a:rPr lang="ru-RU">
                              <a:latin typeface="Cambria Math"/>
                            </a:rPr>
                            <m:t>2</m:t>
                          </m:r>
                        </m:sub>
                      </m:sSub>
                      <m:r>
                        <a:rPr lang="ru-RU" i="1">
                          <a:latin typeface="Cambria Math"/>
                        </a:rPr>
                        <m:t>−</m:t>
                      </m:r>
                      <m:sSub>
                        <m:sSubPr>
                          <m:ctrlPr>
                            <a:rPr lang="ru-RU" i="1">
                              <a:latin typeface="Cambria Math" panose="02040503050406030204" pitchFamily="18" charset="0"/>
                            </a:rPr>
                          </m:ctrlPr>
                        </m:sSubPr>
                        <m:e>
                          <m:r>
                            <m:rPr>
                              <m:sty m:val="p"/>
                            </m:rPr>
                            <a:rPr lang="ru-RU">
                              <a:latin typeface="Cambria Math"/>
                            </a:rPr>
                            <m:t>ω</m:t>
                          </m:r>
                          <m:r>
                            <a:rPr lang="ru-RU">
                              <a:latin typeface="Cambria Math"/>
                            </a:rPr>
                            <m:t>∙</m:t>
                          </m:r>
                          <m:r>
                            <m:rPr>
                              <m:sty m:val="p"/>
                            </m:rPr>
                            <a:rPr lang="ru-RU">
                              <a:latin typeface="Cambria Math"/>
                            </a:rPr>
                            <m:t>c</m:t>
                          </m:r>
                        </m:e>
                        <m:sub>
                          <m:r>
                            <a:rPr lang="ru-RU">
                              <a:latin typeface="Cambria Math"/>
                            </a:rPr>
                            <m:t>1</m:t>
                          </m:r>
                          <m:r>
                            <a:rPr lang="en-US" i="1">
                              <a:latin typeface="Cambria Math"/>
                            </a:rPr>
                            <m:t>𝑢</m:t>
                          </m:r>
                        </m:sub>
                      </m:sSub>
                      <m:sSub>
                        <m:sSubPr>
                          <m:ctrlPr>
                            <a:rPr lang="ru-RU" i="1">
                              <a:latin typeface="Cambria Math" panose="02040503050406030204" pitchFamily="18" charset="0"/>
                            </a:rPr>
                          </m:ctrlPr>
                        </m:sSubPr>
                        <m:e>
                          <m:r>
                            <m:rPr>
                              <m:sty m:val="p"/>
                            </m:rPr>
                            <a:rPr lang="ru-RU">
                              <a:latin typeface="Cambria Math"/>
                            </a:rPr>
                            <m:t>r</m:t>
                          </m:r>
                        </m:e>
                        <m:sub>
                          <m:r>
                            <a:rPr lang="ru-RU">
                              <a:latin typeface="Cambria Math"/>
                            </a:rPr>
                            <m:t>1</m:t>
                          </m:r>
                        </m:sub>
                      </m:sSub>
                    </m:oMath>
                  </m:oMathPara>
                </a14:m>
                <a:endParaRPr lang="ru-RU"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4311411" y="5288733"/>
                <a:ext cx="3032882" cy="621452"/>
              </a:xfrm>
              <a:prstGeom prst="rect">
                <a:avLst/>
              </a:prstGeom>
              <a:blipFill>
                <a:blip r:embed="rId8"/>
                <a:stretch>
                  <a:fillRect/>
                </a:stretch>
              </a:blipFill>
            </p:spPr>
            <p:txBody>
              <a:bodyPr/>
              <a:lstStyle/>
              <a:p>
                <a:r>
                  <a:rPr lang="ru-RU">
                    <a:noFill/>
                  </a:rPr>
                  <a:t> </a:t>
                </a:r>
              </a:p>
            </p:txBody>
          </p:sp>
        </mc:Fallback>
      </mc:AlternateContent>
      <p:sp>
        <p:nvSpPr>
          <p:cNvPr id="18" name="Овал 17"/>
          <p:cNvSpPr/>
          <p:nvPr/>
        </p:nvSpPr>
        <p:spPr>
          <a:xfrm>
            <a:off x="4280206" y="5225773"/>
            <a:ext cx="802434" cy="747371"/>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9" name="Прямоугольник 18"/>
              <p:cNvSpPr/>
              <p:nvPr/>
            </p:nvSpPr>
            <p:spPr>
              <a:xfrm>
                <a:off x="3149255" y="4600658"/>
                <a:ext cx="1130951" cy="508216"/>
              </a:xfrm>
              <a:prstGeom prst="rect">
                <a:avLst/>
              </a:prstGeom>
            </p:spPr>
            <p:txBody>
              <a:bodyPr wrap="none">
                <a:spAutoFit/>
              </a:bodyPr>
              <a:lstStyle/>
              <a:p>
                <a14:m>
                  <m:oMath xmlns:m="http://schemas.openxmlformats.org/officeDocument/2006/math">
                    <m:f>
                      <m:fPr>
                        <m:ctrlPr>
                          <a:rPr lang="ru-RU" i="1" smtClean="0">
                            <a:latin typeface="Cambria Math" panose="02040503050406030204" pitchFamily="18" charset="0"/>
                          </a:rPr>
                        </m:ctrlPr>
                      </m:fPr>
                      <m:num>
                        <m:sSub>
                          <m:sSubPr>
                            <m:ctrlPr>
                              <a:rPr lang="ru-RU" i="1">
                                <a:latin typeface="Cambria Math" panose="02040503050406030204" pitchFamily="18" charset="0"/>
                              </a:rPr>
                            </m:ctrlPr>
                          </m:sSubPr>
                          <m:e>
                            <m:r>
                              <a:rPr lang="ru-RU">
                                <a:latin typeface="Cambria Math"/>
                              </a:rPr>
                              <m:t>М</m:t>
                            </m:r>
                          </m:e>
                          <m:sub>
                            <m:r>
                              <a:rPr lang="ru-RU">
                                <a:latin typeface="Cambria Math"/>
                              </a:rPr>
                              <m:t>кр</m:t>
                            </m:r>
                          </m:sub>
                        </m:sSub>
                        <m:r>
                          <m:rPr>
                            <m:sty m:val="p"/>
                          </m:rPr>
                          <a:rPr lang="ru-RU">
                            <a:latin typeface="Cambria Math"/>
                          </a:rPr>
                          <m:t>ω</m:t>
                        </m:r>
                      </m:num>
                      <m:den>
                        <m:r>
                          <a:rPr lang="en-US" i="1">
                            <a:latin typeface="Cambria Math"/>
                          </a:rPr>
                          <m:t>𝐺</m:t>
                        </m:r>
                      </m:den>
                    </m:f>
                  </m:oMath>
                </a14:m>
                <a:r>
                  <a:rPr lang="ru-RU" dirty="0"/>
                  <a:t> </a:t>
                </a:r>
                <a14:m>
                  <m:oMath xmlns:m="http://schemas.openxmlformats.org/officeDocument/2006/math">
                    <m:sSub>
                      <m:sSubPr>
                        <m:ctrlPr>
                          <a:rPr lang="ru-RU" i="1">
                            <a:latin typeface="Cambria Math" panose="02040503050406030204" pitchFamily="18" charset="0"/>
                          </a:rPr>
                        </m:ctrlPr>
                      </m:sSubPr>
                      <m:e>
                        <m:r>
                          <a:rPr lang="ru-RU" b="0" i="1" smtClean="0">
                            <a:latin typeface="Cambria Math" panose="02040503050406030204" pitchFamily="18" charset="0"/>
                          </a:rPr>
                          <m:t>=</m:t>
                        </m:r>
                        <m:r>
                          <a:rPr lang="en-US" i="1">
                            <a:latin typeface="Cambria Math"/>
                          </a:rPr>
                          <m:t>𝐿</m:t>
                        </m:r>
                      </m:e>
                      <m:sub>
                        <m:r>
                          <a:rPr lang="en-US" i="1">
                            <a:latin typeface="Cambria Math"/>
                          </a:rPr>
                          <m:t>т</m:t>
                        </m:r>
                      </m:sub>
                    </m:sSub>
                  </m:oMath>
                </a14:m>
                <a:endParaRPr lang="ru-RU" dirty="0"/>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3149255" y="4600658"/>
                <a:ext cx="1130951" cy="508216"/>
              </a:xfrm>
              <a:prstGeom prst="rect">
                <a:avLst/>
              </a:prstGeom>
              <a:blipFill>
                <a:blip r:embed="rId9"/>
                <a:stretch>
                  <a:fillRect b="-1205"/>
                </a:stretch>
              </a:blipFill>
            </p:spPr>
            <p:txBody>
              <a:bodyPr/>
              <a:lstStyle/>
              <a:p>
                <a:r>
                  <a:rPr lang="ru-RU">
                    <a:noFill/>
                  </a:rPr>
                  <a:t> </a:t>
                </a:r>
              </a:p>
            </p:txBody>
          </p:sp>
        </mc:Fallback>
      </mc:AlternateContent>
      <p:cxnSp>
        <p:nvCxnSpPr>
          <p:cNvPr id="21" name="Прямая со стрелкой 20"/>
          <p:cNvCxnSpPr/>
          <p:nvPr/>
        </p:nvCxnSpPr>
        <p:spPr>
          <a:xfrm>
            <a:off x="3918858" y="5123105"/>
            <a:ext cx="392553" cy="316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Прямоугольник 21"/>
              <p:cNvSpPr/>
              <p:nvPr/>
            </p:nvSpPr>
            <p:spPr>
              <a:xfrm>
                <a:off x="4970661" y="5880648"/>
                <a:ext cx="2255425" cy="396199"/>
              </a:xfrm>
              <a:prstGeom prst="rect">
                <a:avLst/>
              </a:prstGeom>
              <a:solidFill>
                <a:schemeClr val="bg1"/>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ru-RU">
                              <a:latin typeface="Cambria Math"/>
                            </a:rPr>
                            <m:t>т</m:t>
                          </m:r>
                        </m:sub>
                      </m:sSub>
                      <m:r>
                        <a:rPr lang="ru-RU">
                          <a:latin typeface="Cambria Math"/>
                        </a:rPr>
                        <m:t>=</m:t>
                      </m:r>
                      <m:sSub>
                        <m:sSubPr>
                          <m:ctrlPr>
                            <a:rPr lang="ru-RU" i="1">
                              <a:latin typeface="Cambria Math" panose="02040503050406030204" pitchFamily="18" charset="0"/>
                            </a:rPr>
                          </m:ctrlPr>
                        </m:sSubPr>
                        <m:e>
                          <m:sSub>
                            <m:sSubPr>
                              <m:ctrlPr>
                                <a:rPr lang="ru-RU" i="1">
                                  <a:latin typeface="Cambria Math" panose="02040503050406030204" pitchFamily="18" charset="0"/>
                                </a:rPr>
                              </m:ctrlPr>
                            </m:sSubPr>
                            <m:e>
                              <m:r>
                                <m:rPr>
                                  <m:sty m:val="p"/>
                                </m:rPr>
                                <a:rPr lang="ru-RU">
                                  <a:latin typeface="Cambria Math"/>
                                </a:rPr>
                                <m:t>u</m:t>
                              </m:r>
                            </m:e>
                            <m:sub>
                              <m:r>
                                <a:rPr lang="ru-RU">
                                  <a:latin typeface="Cambria Math"/>
                                </a:rPr>
                                <m:t>2</m:t>
                              </m:r>
                            </m:sub>
                          </m:sSub>
                          <m:r>
                            <m:rPr>
                              <m:sty m:val="p"/>
                            </m:rPr>
                            <a:rPr lang="ru-RU">
                              <a:latin typeface="Cambria Math"/>
                            </a:rPr>
                            <m:t>c</m:t>
                          </m:r>
                        </m:e>
                        <m:sub>
                          <m:r>
                            <a:rPr lang="ru-RU">
                              <a:latin typeface="Cambria Math"/>
                            </a:rPr>
                            <m:t>2</m:t>
                          </m:r>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sSub>
                            <m:sSubPr>
                              <m:ctrlPr>
                                <a:rPr lang="ru-RU" i="1">
                                  <a:latin typeface="Cambria Math" panose="02040503050406030204" pitchFamily="18" charset="0"/>
                                </a:rPr>
                              </m:ctrlPr>
                            </m:sSubPr>
                            <m:e>
                              <m:r>
                                <m:rPr>
                                  <m:sty m:val="p"/>
                                </m:rPr>
                                <a:rPr lang="ru-RU">
                                  <a:latin typeface="Cambria Math"/>
                                </a:rPr>
                                <m:t>u</m:t>
                              </m:r>
                            </m:e>
                            <m:sub>
                              <m:r>
                                <a:rPr lang="ru-RU">
                                  <a:latin typeface="Cambria Math"/>
                                </a:rPr>
                                <m:t>1</m:t>
                              </m:r>
                            </m:sub>
                          </m:sSub>
                          <m:r>
                            <a:rPr lang="ru-RU">
                              <a:latin typeface="Cambria Math"/>
                            </a:rPr>
                            <m:t>∙</m:t>
                          </m:r>
                          <m:r>
                            <m:rPr>
                              <m:sty m:val="p"/>
                            </m:rPr>
                            <a:rPr lang="ru-RU">
                              <a:latin typeface="Cambria Math"/>
                            </a:rPr>
                            <m:t>c</m:t>
                          </m:r>
                        </m:e>
                        <m:sub>
                          <m:r>
                            <a:rPr lang="ru-RU">
                              <a:latin typeface="Cambria Math"/>
                            </a:rPr>
                            <m:t>1</m:t>
                          </m:r>
                          <m:r>
                            <a:rPr lang="ru-RU" i="1">
                              <a:latin typeface="Cambria Math"/>
                            </a:rPr>
                            <m:t>𝑢</m:t>
                          </m:r>
                        </m:sub>
                      </m:sSub>
                    </m:oMath>
                  </m:oMathPara>
                </a14:m>
                <a:endParaRPr lang="ru-RU" dirty="0"/>
              </a:p>
            </p:txBody>
          </p:sp>
        </mc:Choice>
        <mc:Fallback xmlns="">
          <p:sp>
            <p:nvSpPr>
              <p:cNvPr id="22" name="Прямоугольник 21"/>
              <p:cNvSpPr>
                <a:spLocks noRot="1" noChangeAspect="1" noMove="1" noResize="1" noEditPoints="1" noAdjustHandles="1" noChangeArrowheads="1" noChangeShapeType="1" noTextEdit="1"/>
              </p:cNvSpPr>
              <p:nvPr/>
            </p:nvSpPr>
            <p:spPr>
              <a:xfrm>
                <a:off x="4970661" y="5880648"/>
                <a:ext cx="2255425" cy="396199"/>
              </a:xfrm>
              <a:prstGeom prst="rect">
                <a:avLst/>
              </a:prstGeom>
              <a:blipFill>
                <a:blip r:embed="rId10"/>
                <a:stretch>
                  <a:fillRect/>
                </a:stretch>
              </a:blipFill>
              <a:ln>
                <a:solidFill>
                  <a:schemeClr val="tx1"/>
                </a:solidFill>
              </a:ln>
            </p:spPr>
            <p:txBody>
              <a:bodyPr/>
              <a:lstStyle/>
              <a:p>
                <a:r>
                  <a:rPr lang="ru-RU">
                    <a:noFill/>
                  </a:rPr>
                  <a:t> </a:t>
                </a:r>
              </a:p>
            </p:txBody>
          </p:sp>
        </mc:Fallback>
      </mc:AlternateContent>
      <p:sp>
        <p:nvSpPr>
          <p:cNvPr id="23" name="TextBox 22"/>
          <p:cNvSpPr txBox="1">
            <a:spLocks noChangeAspect="1"/>
          </p:cNvSpPr>
          <p:nvPr/>
        </p:nvSpPr>
        <p:spPr>
          <a:xfrm>
            <a:off x="262367" y="5215018"/>
            <a:ext cx="4294429" cy="1061829"/>
          </a:xfrm>
          <a:prstGeom prst="rect">
            <a:avLst/>
          </a:prstGeom>
          <a:noFill/>
        </p:spPr>
        <p:txBody>
          <a:bodyPr wrap="square" rtlCol="0">
            <a:spAutoFit/>
          </a:bodyPr>
          <a:lstStyle/>
          <a:p>
            <a:pPr>
              <a:lnSpc>
                <a:spcPct val="150000"/>
              </a:lnSpc>
            </a:pPr>
            <a:r>
              <a:rPr lang="ru-RU" sz="1400" i="1" dirty="0"/>
              <a:t>1-4 – </a:t>
            </a:r>
            <a:r>
              <a:rPr lang="ru-RU" sz="1400" dirty="0"/>
              <a:t>Начальное положение струйки</a:t>
            </a:r>
          </a:p>
          <a:p>
            <a:pPr>
              <a:lnSpc>
                <a:spcPct val="150000"/>
              </a:lnSpc>
            </a:pPr>
            <a:r>
              <a:rPr lang="ru-RU" sz="1400" dirty="0"/>
              <a:t>3-2 – Положение струйки через время </a:t>
            </a:r>
            <a:r>
              <a:rPr lang="en-US" sz="1400" i="1" dirty="0" err="1"/>
              <a:t>dt</a:t>
            </a:r>
            <a:endParaRPr lang="ru-RU" sz="1400" i="1" dirty="0"/>
          </a:p>
          <a:p>
            <a:pPr>
              <a:lnSpc>
                <a:spcPct val="150000"/>
              </a:lnSpc>
            </a:pPr>
            <a:r>
              <a:rPr lang="ru-RU" sz="1400" dirty="0"/>
              <a:t>3-4 – Участок струйки, не изменившийся за время </a:t>
            </a:r>
            <a:r>
              <a:rPr lang="en-US" sz="1400" i="1" dirty="0" err="1"/>
              <a:t>dt</a:t>
            </a:r>
            <a:endParaRPr lang="ru-RU" sz="1400" i="1" dirty="0"/>
          </a:p>
        </p:txBody>
      </p:sp>
    </p:spTree>
    <p:extLst>
      <p:ext uri="{BB962C8B-B14F-4D97-AF65-F5344CB8AC3E}">
        <p14:creationId xmlns:p14="http://schemas.microsoft.com/office/powerpoint/2010/main" val="426703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3" grpId="0"/>
      <p:bldP spid="6" grpId="0"/>
      <p:bldP spid="12" grpId="0"/>
      <p:bldP spid="13" grpId="0"/>
      <p:bldP spid="17" grpId="0"/>
      <p:bldP spid="18" grpId="0" animBg="1"/>
      <p:bldP spid="19" grpId="0"/>
      <p:bldP spid="22" grpId="0" animBg="1"/>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моментов количества движения</a:t>
            </a:r>
          </a:p>
          <a:p>
            <a:pPr algn="ctr"/>
            <a:r>
              <a:rPr lang="ru-RU" b="1" cap="all" dirty="0">
                <a:solidFill>
                  <a:schemeClr val="bg1"/>
                </a:solidFill>
                <a:latin typeface="Elektra Text Pro" panose="02000503030000020004" pitchFamily="50" charset="-52"/>
              </a:rPr>
              <a:t>(уравнение Эйлера)</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33</a:t>
            </a:fld>
            <a:endParaRPr lang="ru-RU" dirty="0">
              <a:solidFill>
                <a:schemeClr val="bg1"/>
              </a:solidFill>
              <a:latin typeface="Elektra Medium Pro" panose="02000803000000020004" pitchFamily="50" charset="-52"/>
            </a:endParaRPr>
          </a:p>
        </p:txBody>
      </p:sp>
      <p:sp>
        <p:nvSpPr>
          <p:cNvPr id="23" name="Прямоугольник 22"/>
          <p:cNvSpPr/>
          <p:nvPr/>
        </p:nvSpPr>
        <p:spPr>
          <a:xfrm>
            <a:off x="4696472" y="1166564"/>
            <a:ext cx="4293781" cy="33855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600" cap="small" dirty="0"/>
              <a:t>Схема сил, действующих на лопатку</a:t>
            </a:r>
          </a:p>
        </p:txBody>
      </p:sp>
      <p:grpSp>
        <p:nvGrpSpPr>
          <p:cNvPr id="2" name="Группа 1"/>
          <p:cNvGrpSpPr/>
          <p:nvPr/>
        </p:nvGrpSpPr>
        <p:grpSpPr>
          <a:xfrm>
            <a:off x="4787070" y="1426746"/>
            <a:ext cx="4129241" cy="2520000"/>
            <a:chOff x="4776651" y="981898"/>
            <a:chExt cx="4129241" cy="2520000"/>
          </a:xfrm>
        </p:grpSpPr>
        <p:pic>
          <p:nvPicPr>
            <p:cNvPr id="22" name="Рисунок 21"/>
            <p:cNvPicPr>
              <a:picLocks noChangeAspect="1"/>
            </p:cNvPicPr>
            <p:nvPr/>
          </p:nvPicPr>
          <p:blipFill>
            <a:blip r:embed="rId3" cstate="print"/>
            <a:stretch>
              <a:fillRect/>
            </a:stretch>
          </p:blipFill>
          <p:spPr>
            <a:xfrm>
              <a:off x="4776651" y="981898"/>
              <a:ext cx="3020147" cy="2520000"/>
            </a:xfrm>
            <a:prstGeom prst="rect">
              <a:avLst/>
            </a:prstGeom>
          </p:spPr>
        </p:pic>
        <p:sp>
          <p:nvSpPr>
            <p:cNvPr id="24" name="Прямоугольник 23"/>
            <p:cNvSpPr/>
            <p:nvPr/>
          </p:nvSpPr>
          <p:spPr>
            <a:xfrm>
              <a:off x="7404415" y="1784835"/>
              <a:ext cx="150147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cap="all" dirty="0">
                  <a:solidFill>
                    <a:sysClr val="windowText" lastClr="000000"/>
                  </a:solidFill>
                </a:rPr>
                <a:t>Сила </a:t>
              </a:r>
            </a:p>
            <a:p>
              <a:pPr algn="ctr"/>
              <a:r>
                <a:rPr lang="ru-RU" sz="1600" cap="all" dirty="0">
                  <a:solidFill>
                    <a:sysClr val="windowText" lastClr="000000"/>
                  </a:solidFill>
                </a:rPr>
                <a:t>Кориолиса</a:t>
              </a:r>
              <a:endParaRPr lang="ru-RU" sz="1600" i="1" cap="all" baseline="-25000" dirty="0">
                <a:solidFill>
                  <a:sysClr val="windowText" lastClr="000000"/>
                </a:solidFill>
              </a:endParaRPr>
            </a:p>
          </p:txBody>
        </p:sp>
        <p:sp>
          <p:nvSpPr>
            <p:cNvPr id="25" name="Прямоугольник 24"/>
            <p:cNvSpPr/>
            <p:nvPr/>
          </p:nvSpPr>
          <p:spPr>
            <a:xfrm>
              <a:off x="7698291" y="1150131"/>
              <a:ext cx="120760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cap="all" dirty="0">
                  <a:solidFill>
                    <a:sysClr val="windowText" lastClr="000000"/>
                  </a:solidFill>
                </a:rPr>
                <a:t>Газовая </a:t>
              </a:r>
            </a:p>
            <a:p>
              <a:pPr algn="ctr"/>
              <a:r>
                <a:rPr lang="ru-RU" sz="1600" cap="all" dirty="0">
                  <a:solidFill>
                    <a:sysClr val="windowText" lastClr="000000"/>
                  </a:solidFill>
                </a:rPr>
                <a:t>сила</a:t>
              </a:r>
              <a:endParaRPr lang="ru-RU" sz="1600" i="1" cap="all" baseline="-25000" dirty="0">
                <a:solidFill>
                  <a:sysClr val="windowText" lastClr="000000"/>
                </a:solidFill>
              </a:endParaRPr>
            </a:p>
          </p:txBody>
        </p:sp>
        <p:cxnSp>
          <p:nvCxnSpPr>
            <p:cNvPr id="16" name="Прямая со стрелкой 15"/>
            <p:cNvCxnSpPr/>
            <p:nvPr/>
          </p:nvCxnSpPr>
          <p:spPr>
            <a:xfrm flipH="1">
              <a:off x="7404415" y="1366155"/>
              <a:ext cx="480801" cy="818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H="1" flipV="1">
              <a:off x="7404415" y="1784835"/>
              <a:ext cx="480801"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71177" y="797232"/>
            <a:ext cx="8587559" cy="369332"/>
          </a:xfrm>
          <a:prstGeom prst="rect">
            <a:avLst/>
          </a:prstGeom>
          <a:noFill/>
        </p:spPr>
        <p:txBody>
          <a:bodyPr wrap="square" rtlCol="0">
            <a:spAutoFit/>
          </a:bodyPr>
          <a:lstStyle/>
          <a:p>
            <a:pPr algn="ctr"/>
            <a:r>
              <a:rPr lang="ru-RU" cap="all" dirty="0"/>
              <a:t>Крутящий момент на валу равен сумме газовой и </a:t>
            </a:r>
            <a:r>
              <a:rPr lang="ru-RU" cap="all" dirty="0" err="1"/>
              <a:t>кариолисовой</a:t>
            </a:r>
            <a:r>
              <a:rPr lang="ru-RU" cap="all" dirty="0"/>
              <a:t> силы</a:t>
            </a:r>
          </a:p>
        </p:txBody>
      </p:sp>
      <p:sp>
        <p:nvSpPr>
          <p:cNvPr id="28" name="Прямоугольник 27"/>
          <p:cNvSpPr/>
          <p:nvPr/>
        </p:nvSpPr>
        <p:spPr>
          <a:xfrm>
            <a:off x="721502" y="1141912"/>
            <a:ext cx="3843453" cy="338554"/>
          </a:xfrm>
          <a:prstGeom prst="rect">
            <a:avLst/>
          </a:prstGeom>
        </p:spPr>
        <p:txBody>
          <a:bodyPr wrap="square">
            <a:spAutoFit/>
          </a:bodyPr>
          <a:lstStyle/>
          <a:p>
            <a:pPr algn="ctr"/>
            <a:r>
              <a:rPr lang="ru-RU" sz="1600" cap="small" dirty="0"/>
              <a:t>Газовая сила</a:t>
            </a:r>
            <a:endParaRPr lang="ru-RU" sz="1600" i="1" cap="small" dirty="0"/>
          </a:p>
        </p:txBody>
      </p:sp>
      <mc:AlternateContent xmlns:mc="http://schemas.openxmlformats.org/markup-compatibility/2006" xmlns:a14="http://schemas.microsoft.com/office/drawing/2010/main">
        <mc:Choice Requires="a14">
          <p:sp>
            <p:nvSpPr>
              <p:cNvPr id="29" name="Прямоугольник 28"/>
              <p:cNvSpPr/>
              <p:nvPr/>
            </p:nvSpPr>
            <p:spPr>
              <a:xfrm>
                <a:off x="626937" y="1712540"/>
                <a:ext cx="1350241" cy="3606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a:rPr>
                            <m:t>𝑃</m:t>
                          </m:r>
                        </m:e>
                        <m:sub>
                          <m:r>
                            <a:rPr lang="ru-RU" sz="1600" i="1">
                              <a:latin typeface="Cambria Math"/>
                            </a:rPr>
                            <m:t>Г</m:t>
                          </m:r>
                        </m:sub>
                      </m:sSub>
                      <m:r>
                        <a:rPr lang="ru-RU" sz="1600" i="1">
                          <a:latin typeface="Cambria Math"/>
                        </a:rPr>
                        <m:t>=</m:t>
                      </m:r>
                      <m:r>
                        <a:rPr lang="ru-RU" sz="1600" i="1">
                          <a:latin typeface="Cambria Math"/>
                        </a:rPr>
                        <m:t>𝜌</m:t>
                      </m:r>
                      <m:sSub>
                        <m:sSubPr>
                          <m:ctrlPr>
                            <a:rPr lang="ru-RU" sz="1600" i="1">
                              <a:latin typeface="Cambria Math" panose="02040503050406030204" pitchFamily="18" charset="0"/>
                            </a:rPr>
                          </m:ctrlPr>
                        </m:sSubPr>
                        <m:e>
                          <m:r>
                            <a:rPr lang="ru-RU" sz="1600" i="1">
                              <a:latin typeface="Cambria Math"/>
                            </a:rPr>
                            <m:t>Г</m:t>
                          </m:r>
                        </m:e>
                        <m:sub>
                          <m:r>
                            <a:rPr lang="en-US" sz="1600" i="1">
                              <a:latin typeface="Cambria Math"/>
                            </a:rPr>
                            <m:t>𝑤</m:t>
                          </m:r>
                        </m:sub>
                      </m:sSub>
                      <m:sSub>
                        <m:sSubPr>
                          <m:ctrlPr>
                            <a:rPr lang="ru-RU" sz="1600" i="1">
                              <a:latin typeface="Cambria Math" panose="02040503050406030204" pitchFamily="18" charset="0"/>
                            </a:rPr>
                          </m:ctrlPr>
                        </m:sSubPr>
                        <m:e>
                          <m:r>
                            <a:rPr lang="en-US" sz="1600" i="1">
                              <a:latin typeface="Cambria Math"/>
                            </a:rPr>
                            <m:t>𝑤</m:t>
                          </m:r>
                        </m:e>
                        <m:sub>
                          <m:r>
                            <a:rPr lang="ru-RU" sz="1600" i="1">
                              <a:latin typeface="Cambria Math"/>
                            </a:rPr>
                            <m:t>ср</m:t>
                          </m:r>
                        </m:sub>
                      </m:sSub>
                    </m:oMath>
                  </m:oMathPara>
                </a14:m>
                <a:endParaRPr lang="ru-RU" sz="1600" dirty="0"/>
              </a:p>
            </p:txBody>
          </p:sp>
        </mc:Choice>
        <mc:Fallback xmlns="">
          <p:sp>
            <p:nvSpPr>
              <p:cNvPr id="29" name="Прямоугольник 28"/>
              <p:cNvSpPr>
                <a:spLocks noRot="1" noChangeAspect="1" noMove="1" noResize="1" noEditPoints="1" noAdjustHandles="1" noChangeArrowheads="1" noChangeShapeType="1" noTextEdit="1"/>
              </p:cNvSpPr>
              <p:nvPr/>
            </p:nvSpPr>
            <p:spPr>
              <a:xfrm>
                <a:off x="626937" y="1712540"/>
                <a:ext cx="1350241" cy="360612"/>
              </a:xfrm>
              <a:prstGeom prst="rect">
                <a:avLst/>
              </a:prstGeom>
              <a:blipFill rotWithShape="1">
                <a:blip r:embed="rId4" cstate="print"/>
                <a:stretch>
                  <a:fillRect b="-169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0" name="Прямоугольник 29"/>
              <p:cNvSpPr/>
              <p:nvPr/>
            </p:nvSpPr>
            <p:spPr>
              <a:xfrm>
                <a:off x="2151351" y="1437497"/>
                <a:ext cx="2955040"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𝑤</m:t>
                          </m:r>
                        </m:e>
                        <m:sub>
                          <m:r>
                            <a:rPr lang="ru-RU" i="1">
                              <a:latin typeface="Cambria Math"/>
                            </a:rPr>
                            <m:t>ср</m:t>
                          </m:r>
                        </m:sub>
                      </m:sSub>
                      <m:r>
                        <a:rPr lang="ru-RU" i="1">
                          <a:latin typeface="Cambria Math"/>
                        </a:rPr>
                        <m:t>=</m:t>
                      </m:r>
                      <m:rad>
                        <m:radPr>
                          <m:degHide m:val="on"/>
                          <m:ctrlPr>
                            <a:rPr lang="ru-RU" i="1">
                              <a:latin typeface="Cambria Math" panose="02040503050406030204" pitchFamily="18" charset="0"/>
                            </a:rPr>
                          </m:ctrlPr>
                        </m:radPr>
                        <m:deg/>
                        <m:e>
                          <m:sSubSup>
                            <m:sSubSupPr>
                              <m:ctrlPr>
                                <a:rPr lang="ru-RU" i="1">
                                  <a:latin typeface="Cambria Math" panose="02040503050406030204" pitchFamily="18" charset="0"/>
                                </a:rPr>
                              </m:ctrlPr>
                            </m:sSubSupPr>
                            <m:e>
                              <m:r>
                                <a:rPr lang="ru-RU" i="1">
                                  <a:latin typeface="Cambria Math"/>
                                </a:rPr>
                                <m:t>𝑤</m:t>
                              </m:r>
                            </m:e>
                            <m:sub>
                              <m:r>
                                <a:rPr lang="en-US" i="1">
                                  <a:latin typeface="Cambria Math"/>
                                </a:rPr>
                                <m:t>𝑎</m:t>
                              </m:r>
                            </m:sub>
                            <m:sup>
                              <m:r>
                                <a:rPr lang="ru-RU" i="1">
                                  <a:latin typeface="Cambria Math"/>
                                </a:rPr>
                                <m:t>2</m:t>
                              </m:r>
                            </m:sup>
                          </m:sSubSup>
                          <m:r>
                            <a:rPr lang="ru-RU" i="1">
                              <a:latin typeface="Cambria Math"/>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𝑤</m:t>
                                          </m:r>
                                        </m:e>
                                        <m:sub>
                                          <m:r>
                                            <a:rPr lang="ru-RU" i="1">
                                              <a:latin typeface="Cambria Math"/>
                                            </a:rPr>
                                            <m:t>1</m:t>
                                          </m:r>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r>
                                            <a:rPr lang="ru-RU" i="1">
                                              <a:latin typeface="Cambria Math"/>
                                            </a:rPr>
                                            <m:t>𝑤</m:t>
                                          </m:r>
                                        </m:e>
                                        <m:sub>
                                          <m:r>
                                            <a:rPr lang="ru-RU" i="1">
                                              <a:latin typeface="Cambria Math"/>
                                            </a:rPr>
                                            <m:t>2</m:t>
                                          </m:r>
                                          <m:r>
                                            <a:rPr lang="ru-RU" i="1">
                                              <a:latin typeface="Cambria Math"/>
                                            </a:rPr>
                                            <m:t>𝑢</m:t>
                                          </m:r>
                                        </m:sub>
                                      </m:sSub>
                                    </m:num>
                                    <m:den>
                                      <m:r>
                                        <a:rPr lang="ru-RU" i="1">
                                          <a:latin typeface="Cambria Math"/>
                                        </a:rPr>
                                        <m:t>2</m:t>
                                      </m:r>
                                    </m:den>
                                  </m:f>
                                </m:e>
                              </m:d>
                            </m:e>
                            <m:sup>
                              <m:r>
                                <a:rPr lang="ru-RU" i="1">
                                  <a:latin typeface="Cambria Math"/>
                                </a:rPr>
                                <m:t>2</m:t>
                              </m:r>
                            </m:sup>
                          </m:sSup>
                        </m:e>
                      </m:rad>
                    </m:oMath>
                  </m:oMathPara>
                </a14:m>
                <a:endParaRPr lang="ru-RU" dirty="0"/>
              </a:p>
            </p:txBody>
          </p:sp>
        </mc:Choice>
        <mc:Fallback xmlns="">
          <p:sp>
            <p:nvSpPr>
              <p:cNvPr id="30" name="Прямоугольник 29"/>
              <p:cNvSpPr>
                <a:spLocks noRot="1" noChangeAspect="1" noMove="1" noResize="1" noEditPoints="1" noAdjustHandles="1" noChangeArrowheads="1" noChangeShapeType="1" noTextEdit="1"/>
              </p:cNvSpPr>
              <p:nvPr/>
            </p:nvSpPr>
            <p:spPr>
              <a:xfrm>
                <a:off x="2151351" y="1437497"/>
                <a:ext cx="2955040" cy="910699"/>
              </a:xfrm>
              <a:prstGeom prst="rect">
                <a:avLst/>
              </a:prstGeom>
              <a:blipFill rotWithShape="1">
                <a:blip r:embed="rId5" cstate="print"/>
                <a:stretch>
                  <a:fillRect/>
                </a:stretch>
              </a:blipFill>
            </p:spPr>
            <p:txBody>
              <a:bodyPr/>
              <a:lstStyle/>
              <a:p>
                <a:r>
                  <a:rPr lang="ru-RU">
                    <a:noFill/>
                  </a:rPr>
                  <a:t> </a:t>
                </a:r>
              </a:p>
            </p:txBody>
          </p:sp>
        </mc:Fallback>
      </mc:AlternateContent>
      <p:sp>
        <p:nvSpPr>
          <p:cNvPr id="31" name="Прямоугольник 30"/>
          <p:cNvSpPr/>
          <p:nvPr/>
        </p:nvSpPr>
        <p:spPr>
          <a:xfrm>
            <a:off x="827314" y="2348196"/>
            <a:ext cx="3843453" cy="338554"/>
          </a:xfrm>
          <a:prstGeom prst="rect">
            <a:avLst/>
          </a:prstGeom>
        </p:spPr>
        <p:txBody>
          <a:bodyPr wrap="square">
            <a:spAutoFit/>
          </a:bodyPr>
          <a:lstStyle/>
          <a:p>
            <a:pPr algn="ctr"/>
            <a:r>
              <a:rPr lang="ru-RU" sz="1600" cap="small" dirty="0"/>
              <a:t>Момент газовых сил</a:t>
            </a:r>
            <a:endParaRPr lang="ru-RU" sz="1600" i="1" cap="small" dirty="0"/>
          </a:p>
        </p:txBody>
      </p:sp>
      <mc:AlternateContent xmlns:mc="http://schemas.openxmlformats.org/markup-compatibility/2006" xmlns:a14="http://schemas.microsoft.com/office/drawing/2010/main">
        <mc:Choice Requires="a14">
          <p:sp>
            <p:nvSpPr>
              <p:cNvPr id="32" name="Прямоугольник 31"/>
              <p:cNvSpPr/>
              <p:nvPr/>
            </p:nvSpPr>
            <p:spPr>
              <a:xfrm>
                <a:off x="1218297" y="2732781"/>
                <a:ext cx="3061479" cy="554960"/>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en-US" sz="1600" i="1">
                              <a:latin typeface="Cambria Math"/>
                            </a:rPr>
                            <m:t>𝑀</m:t>
                          </m:r>
                        </m:e>
                        <m:sub>
                          <m:r>
                            <a:rPr lang="ru-RU" sz="1600" i="1">
                              <a:latin typeface="Cambria Math"/>
                            </a:rPr>
                            <m:t>Г</m:t>
                          </m:r>
                        </m:sub>
                      </m:sSub>
                      <m:r>
                        <a:rPr lang="ru-RU" sz="1600" i="1">
                          <a:latin typeface="Cambria Math"/>
                        </a:rPr>
                        <m:t>=</m:t>
                      </m:r>
                      <m:f>
                        <m:fPr>
                          <m:ctrlPr>
                            <a:rPr lang="ru-RU" sz="1600" i="1">
                              <a:latin typeface="Cambria Math" panose="02040503050406030204" pitchFamily="18" charset="0"/>
                            </a:rPr>
                          </m:ctrlPr>
                        </m:fPr>
                        <m:num>
                          <m:r>
                            <a:rPr lang="en-US" sz="1600" i="1">
                              <a:latin typeface="Cambria Math"/>
                            </a:rPr>
                            <m:t>𝐺𝑧</m:t>
                          </m:r>
                          <m:sSub>
                            <m:sSubPr>
                              <m:ctrlPr>
                                <a:rPr lang="ru-RU" sz="1600" i="1">
                                  <a:latin typeface="Cambria Math" panose="02040503050406030204" pitchFamily="18" charset="0"/>
                                </a:rPr>
                              </m:ctrlPr>
                            </m:sSubPr>
                            <m:e>
                              <m:r>
                                <a:rPr lang="ru-RU" sz="1600" i="1">
                                  <a:latin typeface="Cambria Math"/>
                                </a:rPr>
                                <m:t>Г</m:t>
                              </m:r>
                            </m:e>
                            <m:sub>
                              <m:r>
                                <a:rPr lang="en-US" sz="1600" i="1">
                                  <a:latin typeface="Cambria Math"/>
                                </a:rPr>
                                <m:t>𝑤</m:t>
                              </m:r>
                            </m:sub>
                          </m:sSub>
                        </m:num>
                        <m:den>
                          <m:r>
                            <a:rPr lang="ru-RU" sz="1600" i="1">
                              <a:latin typeface="Cambria Math"/>
                            </a:rPr>
                            <m:t>2</m:t>
                          </m:r>
                          <m:r>
                            <a:rPr lang="ru-RU" sz="1600" i="1">
                              <a:latin typeface="Cambria Math"/>
                            </a:rPr>
                            <m:t>𝜋</m:t>
                          </m:r>
                        </m:den>
                      </m:f>
                      <m:r>
                        <a:rPr lang="ru-RU" sz="1600" i="1">
                          <a:latin typeface="Cambria Math"/>
                        </a:rPr>
                        <m:t>=</m:t>
                      </m:r>
                      <m:r>
                        <a:rPr lang="ru-RU" sz="1600" i="1">
                          <a:latin typeface="Cambria Math"/>
                        </a:rPr>
                        <m:t>𝐺</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𝑤</m:t>
                              </m:r>
                            </m:e>
                            <m:sub>
                              <m:r>
                                <a:rPr lang="ru-RU" sz="1600" i="1">
                                  <a:latin typeface="Cambria Math"/>
                                </a:rPr>
                                <m:t>1</m:t>
                              </m:r>
                              <m:r>
                                <a:rPr lang="ru-RU" sz="1600" i="1">
                                  <a:latin typeface="Cambria Math"/>
                                </a:rPr>
                                <m:t>𝑢</m:t>
                              </m:r>
                            </m:sub>
                          </m:sSub>
                          <m:sSub>
                            <m:sSubPr>
                              <m:ctrlPr>
                                <a:rPr lang="ru-RU" sz="1600" i="1">
                                  <a:latin typeface="Cambria Math" panose="02040503050406030204" pitchFamily="18" charset="0"/>
                                </a:rPr>
                              </m:ctrlPr>
                            </m:sSubPr>
                            <m:e>
                              <m:r>
                                <a:rPr lang="ru-RU" sz="1600" i="1">
                                  <a:latin typeface="Cambria Math"/>
                                </a:rPr>
                                <m:t>𝑟</m:t>
                              </m:r>
                            </m:e>
                            <m:sub>
                              <m:r>
                                <a:rPr lang="ru-RU" sz="1600" i="1">
                                  <a:latin typeface="Cambria Math"/>
                                </a:rPr>
                                <m:t>1</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𝑤</m:t>
                              </m:r>
                            </m:e>
                            <m:sub>
                              <m:r>
                                <a:rPr lang="ru-RU" sz="1600" i="1">
                                  <a:latin typeface="Cambria Math"/>
                                </a:rPr>
                                <m:t>2</m:t>
                              </m:r>
                              <m:r>
                                <a:rPr lang="ru-RU" sz="1600" i="1">
                                  <a:latin typeface="Cambria Math"/>
                                </a:rPr>
                                <m:t>𝑢</m:t>
                              </m:r>
                            </m:sub>
                          </m:sSub>
                          <m:sSub>
                            <m:sSubPr>
                              <m:ctrlPr>
                                <a:rPr lang="ru-RU" sz="1600" i="1">
                                  <a:latin typeface="Cambria Math" panose="02040503050406030204" pitchFamily="18" charset="0"/>
                                </a:rPr>
                              </m:ctrlPr>
                            </m:sSubPr>
                            <m:e>
                              <m:r>
                                <a:rPr lang="ru-RU" sz="1600" i="1">
                                  <a:latin typeface="Cambria Math"/>
                                </a:rPr>
                                <m:t>𝑟</m:t>
                              </m:r>
                            </m:e>
                            <m:sub>
                              <m:r>
                                <a:rPr lang="ru-RU" sz="1600" i="1">
                                  <a:latin typeface="Cambria Math"/>
                                </a:rPr>
                                <m:t>2</m:t>
                              </m:r>
                            </m:sub>
                          </m:sSub>
                        </m:e>
                      </m:d>
                    </m:oMath>
                  </m:oMathPara>
                </a14:m>
                <a:endParaRPr lang="ru-RU" sz="1600" dirty="0"/>
              </a:p>
            </p:txBody>
          </p:sp>
        </mc:Choice>
        <mc:Fallback xmlns="">
          <p:sp>
            <p:nvSpPr>
              <p:cNvPr id="32" name="Прямоугольник 31"/>
              <p:cNvSpPr>
                <a:spLocks noRot="1" noChangeAspect="1" noMove="1" noResize="1" noEditPoints="1" noAdjustHandles="1" noChangeArrowheads="1" noChangeShapeType="1" noTextEdit="1"/>
              </p:cNvSpPr>
              <p:nvPr/>
            </p:nvSpPr>
            <p:spPr>
              <a:xfrm>
                <a:off x="1218297" y="2732781"/>
                <a:ext cx="3061479" cy="554960"/>
              </a:xfrm>
              <a:prstGeom prst="rect">
                <a:avLst/>
              </a:prstGeom>
              <a:blipFill rotWithShape="1">
                <a:blip r:embed="rId6" cstate="print"/>
                <a:stretch>
                  <a:fillRect/>
                </a:stretch>
              </a:blipFill>
              <a:ln>
                <a:solidFill>
                  <a:schemeClr val="tx1"/>
                </a:solidFill>
              </a:ln>
            </p:spPr>
            <p:txBody>
              <a:bodyPr/>
              <a:lstStyle/>
              <a:p>
                <a:r>
                  <a:rPr lang="ru-RU">
                    <a:noFill/>
                  </a:rPr>
                  <a:t> </a:t>
                </a:r>
              </a:p>
            </p:txBody>
          </p:sp>
        </mc:Fallback>
      </mc:AlternateContent>
      <p:sp>
        <p:nvSpPr>
          <p:cNvPr id="33" name="Прямоугольник 32"/>
          <p:cNvSpPr/>
          <p:nvPr/>
        </p:nvSpPr>
        <p:spPr>
          <a:xfrm>
            <a:off x="827312" y="3446048"/>
            <a:ext cx="3843453" cy="338554"/>
          </a:xfrm>
          <a:prstGeom prst="rect">
            <a:avLst/>
          </a:prstGeom>
        </p:spPr>
        <p:txBody>
          <a:bodyPr wrap="square">
            <a:spAutoFit/>
          </a:bodyPr>
          <a:lstStyle/>
          <a:p>
            <a:pPr algn="ctr"/>
            <a:r>
              <a:rPr lang="ru-RU" sz="1600" cap="small" dirty="0"/>
              <a:t>Сила Кориолиса</a:t>
            </a:r>
            <a:endParaRPr lang="ru-RU" sz="1600" i="1" cap="small" dirty="0"/>
          </a:p>
        </p:txBody>
      </p:sp>
      <mc:AlternateContent xmlns:mc="http://schemas.openxmlformats.org/markup-compatibility/2006" xmlns:a14="http://schemas.microsoft.com/office/drawing/2010/main">
        <mc:Choice Requires="a14">
          <p:sp>
            <p:nvSpPr>
              <p:cNvPr id="35" name="Прямоугольник 34"/>
              <p:cNvSpPr/>
              <p:nvPr/>
            </p:nvSpPr>
            <p:spPr>
              <a:xfrm>
                <a:off x="1929731" y="3769590"/>
                <a:ext cx="142699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en-US" sz="1600" i="1">
                              <a:latin typeface="Cambria Math"/>
                            </a:rPr>
                            <m:t>𝑃</m:t>
                          </m:r>
                        </m:e>
                        <m:sub>
                          <m:r>
                            <a:rPr lang="ru-RU" sz="1600" i="1">
                              <a:latin typeface="Cambria Math"/>
                            </a:rPr>
                            <m:t>к</m:t>
                          </m:r>
                          <m:r>
                            <a:rPr lang="ru-RU" sz="1600" i="1">
                              <a:latin typeface="Cambria Math"/>
                            </a:rPr>
                            <m:t>𝑢</m:t>
                          </m:r>
                        </m:sub>
                      </m:sSub>
                      <m:r>
                        <a:rPr lang="ru-RU" sz="1600" i="1">
                          <a:latin typeface="Cambria Math"/>
                        </a:rPr>
                        <m:t>=−2</m:t>
                      </m:r>
                      <m:r>
                        <a:rPr lang="ru-RU" sz="1600" i="1">
                          <a:latin typeface="Cambria Math"/>
                        </a:rPr>
                        <m:t>𝜔</m:t>
                      </m:r>
                      <m:sSub>
                        <m:sSubPr>
                          <m:ctrlPr>
                            <a:rPr lang="ru-RU" sz="1600" i="1">
                              <a:latin typeface="Cambria Math" panose="02040503050406030204" pitchFamily="18" charset="0"/>
                            </a:rPr>
                          </m:ctrlPr>
                        </m:sSubPr>
                        <m:e>
                          <m:r>
                            <a:rPr lang="ru-RU" sz="1600" i="1">
                              <a:latin typeface="Cambria Math"/>
                            </a:rPr>
                            <m:t>𝑤</m:t>
                          </m:r>
                        </m:e>
                        <m:sub>
                          <m:r>
                            <a:rPr lang="en-US" sz="1600" i="1">
                              <a:latin typeface="Cambria Math"/>
                            </a:rPr>
                            <m:t>𝑟</m:t>
                          </m:r>
                        </m:sub>
                      </m:sSub>
                    </m:oMath>
                  </m:oMathPara>
                </a14:m>
                <a:endParaRPr lang="ru-RU" sz="1600" dirty="0"/>
              </a:p>
            </p:txBody>
          </p:sp>
        </mc:Choice>
        <mc:Fallback xmlns="">
          <p:sp>
            <p:nvSpPr>
              <p:cNvPr id="35" name="Прямоугольник 34"/>
              <p:cNvSpPr>
                <a:spLocks noRot="1" noChangeAspect="1" noMove="1" noResize="1" noEditPoints="1" noAdjustHandles="1" noChangeArrowheads="1" noChangeShapeType="1" noTextEdit="1"/>
              </p:cNvSpPr>
              <p:nvPr/>
            </p:nvSpPr>
            <p:spPr>
              <a:xfrm>
                <a:off x="1929731" y="3769590"/>
                <a:ext cx="1426993" cy="338554"/>
              </a:xfrm>
              <a:prstGeom prst="rect">
                <a:avLst/>
              </a:prstGeom>
              <a:blipFill rotWithShape="1">
                <a:blip r:embed="rId7" cstate="print"/>
                <a:stretch>
                  <a:fillRect/>
                </a:stretch>
              </a:blipFill>
            </p:spPr>
            <p:txBody>
              <a:bodyPr/>
              <a:lstStyle/>
              <a:p>
                <a:r>
                  <a:rPr lang="ru-RU">
                    <a:noFill/>
                  </a:rPr>
                  <a:t> </a:t>
                </a:r>
              </a:p>
            </p:txBody>
          </p:sp>
        </mc:Fallback>
      </mc:AlternateContent>
      <p:sp>
        <p:nvSpPr>
          <p:cNvPr id="36" name="Прямоугольник 35"/>
          <p:cNvSpPr/>
          <p:nvPr/>
        </p:nvSpPr>
        <p:spPr>
          <a:xfrm>
            <a:off x="721501" y="4116119"/>
            <a:ext cx="3843453" cy="338554"/>
          </a:xfrm>
          <a:prstGeom prst="rect">
            <a:avLst/>
          </a:prstGeom>
        </p:spPr>
        <p:txBody>
          <a:bodyPr wrap="square">
            <a:spAutoFit/>
          </a:bodyPr>
          <a:lstStyle/>
          <a:p>
            <a:pPr algn="ctr"/>
            <a:r>
              <a:rPr lang="ru-RU" sz="1600" cap="small" dirty="0"/>
              <a:t>Момент </a:t>
            </a:r>
            <a:r>
              <a:rPr lang="ru-RU" sz="1600" cap="small" dirty="0" err="1"/>
              <a:t>кориолисовых</a:t>
            </a:r>
            <a:r>
              <a:rPr lang="ru-RU" sz="1600" cap="small" dirty="0"/>
              <a:t> сил</a:t>
            </a:r>
            <a:endParaRPr lang="ru-RU" sz="1600" i="1" cap="small" dirty="0"/>
          </a:p>
        </p:txBody>
      </p:sp>
      <mc:AlternateContent xmlns:mc="http://schemas.openxmlformats.org/markup-compatibility/2006" xmlns:a14="http://schemas.microsoft.com/office/drawing/2010/main">
        <mc:Choice Requires="a14">
          <p:sp>
            <p:nvSpPr>
              <p:cNvPr id="37" name="Прямоугольник 36"/>
              <p:cNvSpPr/>
              <p:nvPr/>
            </p:nvSpPr>
            <p:spPr>
              <a:xfrm>
                <a:off x="1471015" y="4454673"/>
                <a:ext cx="2344423"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𝑀</m:t>
                          </m:r>
                        </m:e>
                        <m:sub>
                          <m:r>
                            <a:rPr lang="ru-RU">
                              <a:latin typeface="Cambria Math"/>
                            </a:rPr>
                            <m:t>к</m:t>
                          </m:r>
                        </m:sub>
                      </m:sSub>
                      <m:r>
                        <a:rPr lang="ru-RU">
                          <a:latin typeface="Cambria Math"/>
                        </a:rPr>
                        <m:t>=</m:t>
                      </m:r>
                      <m:r>
                        <a:rPr lang="ru-RU" i="1">
                          <a:latin typeface="Cambria Math"/>
                        </a:rPr>
                        <m:t>𝐺</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en-US" i="1">
                                  <a:latin typeface="Cambria Math"/>
                                </a:rPr>
                                <m:t>𝑟</m:t>
                              </m:r>
                            </m:e>
                            <m:sub>
                              <m:r>
                                <a:rPr lang="ru-RU">
                                  <a:latin typeface="Cambria Math"/>
                                </a:rPr>
                                <m:t>1</m:t>
                              </m:r>
                            </m:sub>
                          </m:sSub>
                          <m:sSub>
                            <m:sSubPr>
                              <m:ctrlPr>
                                <a:rPr lang="ru-RU" i="1">
                                  <a:latin typeface="Cambria Math" panose="02040503050406030204" pitchFamily="18" charset="0"/>
                                </a:rPr>
                              </m:ctrlPr>
                            </m:sSubPr>
                            <m:e>
                              <m:r>
                                <a:rPr lang="ru-RU" i="1">
                                  <a:latin typeface="Cambria Math"/>
                                </a:rPr>
                                <m:t>𝑢</m:t>
                              </m:r>
                            </m:e>
                            <m:sub>
                              <m:r>
                                <a:rPr lang="ru-RU">
                                  <a:latin typeface="Cambria Math"/>
                                </a:rPr>
                                <m:t>1</m:t>
                              </m:r>
                            </m:sub>
                          </m:sSub>
                          <m:r>
                            <a:rPr lang="ru-RU" i="1">
                              <a:latin typeface="Cambria Math"/>
                            </a:rPr>
                            <m:t>−</m:t>
                          </m:r>
                          <m:sSub>
                            <m:sSubPr>
                              <m:ctrlPr>
                                <a:rPr lang="ru-RU" i="1">
                                  <a:latin typeface="Cambria Math" panose="02040503050406030204" pitchFamily="18" charset="0"/>
                                </a:rPr>
                              </m:ctrlPr>
                            </m:sSubPr>
                            <m:e>
                              <m:r>
                                <a:rPr lang="ru-RU" i="1">
                                  <a:latin typeface="Cambria Math"/>
                                </a:rPr>
                                <m:t>𝑟</m:t>
                              </m:r>
                            </m:e>
                            <m:sub>
                              <m:r>
                                <a:rPr lang="ru-RU">
                                  <a:latin typeface="Cambria Math"/>
                                </a:rPr>
                                <m:t>2</m:t>
                              </m:r>
                            </m:sub>
                          </m:sSub>
                          <m:sSub>
                            <m:sSubPr>
                              <m:ctrlPr>
                                <a:rPr lang="ru-RU" i="1">
                                  <a:latin typeface="Cambria Math" panose="02040503050406030204" pitchFamily="18" charset="0"/>
                                </a:rPr>
                              </m:ctrlPr>
                            </m:sSubPr>
                            <m:e>
                              <m:r>
                                <a:rPr lang="ru-RU" i="1">
                                  <a:latin typeface="Cambria Math"/>
                                </a:rPr>
                                <m:t>𝑢</m:t>
                              </m:r>
                            </m:e>
                            <m:sub>
                              <m:r>
                                <a:rPr lang="ru-RU">
                                  <a:latin typeface="Cambria Math"/>
                                </a:rPr>
                                <m:t>2</m:t>
                              </m:r>
                            </m:sub>
                          </m:sSub>
                        </m:e>
                      </m:d>
                    </m:oMath>
                  </m:oMathPara>
                </a14:m>
                <a:endParaRPr lang="ru-RU" dirty="0"/>
              </a:p>
            </p:txBody>
          </p:sp>
        </mc:Choice>
        <mc:Fallback xmlns="">
          <p:sp>
            <p:nvSpPr>
              <p:cNvPr id="37" name="Прямоугольник 36"/>
              <p:cNvSpPr>
                <a:spLocks noRot="1" noChangeAspect="1" noMove="1" noResize="1" noEditPoints="1" noAdjustHandles="1" noChangeArrowheads="1" noChangeShapeType="1" noTextEdit="1"/>
              </p:cNvSpPr>
              <p:nvPr/>
            </p:nvSpPr>
            <p:spPr>
              <a:xfrm>
                <a:off x="1471015" y="4454673"/>
                <a:ext cx="2344423" cy="369332"/>
              </a:xfrm>
              <a:prstGeom prst="rect">
                <a:avLst/>
              </a:prstGeom>
              <a:blipFill rotWithShape="1">
                <a:blip r:embed="rId8" cstate="print"/>
                <a:stretch>
                  <a:fillRect/>
                </a:stretch>
              </a:blipFill>
              <a:ln>
                <a:solidFill>
                  <a:schemeClr val="tx1"/>
                </a:solidFill>
              </a:ln>
            </p:spPr>
            <p:txBody>
              <a:bodyPr/>
              <a:lstStyle/>
              <a:p>
                <a:r>
                  <a:rPr lang="ru-RU">
                    <a:noFill/>
                  </a:rPr>
                  <a:t> </a:t>
                </a:r>
              </a:p>
            </p:txBody>
          </p:sp>
        </mc:Fallback>
      </mc:AlternateContent>
      <p:sp>
        <p:nvSpPr>
          <p:cNvPr id="38" name="Прямоугольник 37"/>
          <p:cNvSpPr/>
          <p:nvPr/>
        </p:nvSpPr>
        <p:spPr>
          <a:xfrm>
            <a:off x="827311" y="4882829"/>
            <a:ext cx="3843453" cy="338554"/>
          </a:xfrm>
          <a:prstGeom prst="rect">
            <a:avLst/>
          </a:prstGeom>
        </p:spPr>
        <p:txBody>
          <a:bodyPr wrap="square">
            <a:spAutoFit/>
          </a:bodyPr>
          <a:lstStyle/>
          <a:p>
            <a:pPr algn="ctr"/>
            <a:r>
              <a:rPr lang="ru-RU" sz="1600" cap="small" dirty="0"/>
              <a:t>Крутящий момент на валу</a:t>
            </a:r>
            <a:endParaRPr lang="ru-RU" sz="1600" i="1" cap="small" dirty="0"/>
          </a:p>
        </p:txBody>
      </p:sp>
      <p:sp>
        <p:nvSpPr>
          <p:cNvPr id="39" name="Прямоугольник 38"/>
          <p:cNvSpPr/>
          <p:nvPr/>
        </p:nvSpPr>
        <p:spPr>
          <a:xfrm>
            <a:off x="4552401" y="3777565"/>
            <a:ext cx="4293780" cy="338554"/>
          </a:xfrm>
          <a:prstGeom prst="rect">
            <a:avLst/>
          </a:prstGeom>
        </p:spPr>
        <p:txBody>
          <a:bodyPr wrap="square">
            <a:spAutoFit/>
          </a:bodyPr>
          <a:lstStyle/>
          <a:p>
            <a:pPr algn="ctr"/>
            <a:r>
              <a:rPr lang="ru-RU" sz="1600" cap="small" dirty="0"/>
              <a:t>Удельная работа лопаточной машины</a:t>
            </a:r>
            <a:endParaRPr lang="ru-RU" sz="1600" i="1" cap="small" dirty="0"/>
          </a:p>
        </p:txBody>
      </p:sp>
      <mc:AlternateContent xmlns:mc="http://schemas.openxmlformats.org/markup-compatibility/2006" xmlns:a14="http://schemas.microsoft.com/office/drawing/2010/main">
        <mc:Choice Requires="a14">
          <p:sp>
            <p:nvSpPr>
              <p:cNvPr id="40" name="Прямоугольник 39"/>
              <p:cNvSpPr/>
              <p:nvPr/>
            </p:nvSpPr>
            <p:spPr>
              <a:xfrm>
                <a:off x="529553" y="5844365"/>
                <a:ext cx="393268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a:rPr>
                            <m:t>𝑀</m:t>
                          </m:r>
                        </m:e>
                        <m:sub>
                          <m:r>
                            <a:rPr lang="ru-RU" sz="1600">
                              <a:latin typeface="Cambria Math"/>
                            </a:rPr>
                            <m:t>т</m:t>
                          </m:r>
                        </m:sub>
                      </m:sSub>
                      <m:r>
                        <a:rPr lang="ru-RU" sz="1600">
                          <a:latin typeface="Cambria Math"/>
                        </a:rPr>
                        <m:t>=</m:t>
                      </m:r>
                      <m:r>
                        <a:rPr lang="ru-RU" sz="1600" i="1">
                          <a:latin typeface="Cambria Math"/>
                        </a:rPr>
                        <m:t>𝐺</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𝑤</m:t>
                              </m:r>
                            </m:e>
                            <m:sub>
                              <m:r>
                                <a:rPr lang="ru-RU" sz="1600">
                                  <a:latin typeface="Cambria Math"/>
                                </a:rPr>
                                <m:t>2</m:t>
                              </m:r>
                              <m:r>
                                <a:rPr lang="ru-RU" sz="1600" i="1">
                                  <a:latin typeface="Cambria Math"/>
                                </a:rPr>
                                <m:t>𝑢</m:t>
                              </m:r>
                            </m:sub>
                          </m:sSub>
                          <m:sSub>
                            <m:sSubPr>
                              <m:ctrlPr>
                                <a:rPr lang="ru-RU" sz="1600" i="1">
                                  <a:latin typeface="Cambria Math" panose="02040503050406030204" pitchFamily="18" charset="0"/>
                                </a:rPr>
                              </m:ctrlPr>
                            </m:sSubPr>
                            <m:e>
                              <m:r>
                                <a:rPr lang="ru-RU" sz="1600" i="1">
                                  <a:latin typeface="Cambria Math"/>
                                </a:rPr>
                                <m:t>𝑟</m:t>
                              </m:r>
                            </m:e>
                            <m:sub>
                              <m:r>
                                <a:rPr lang="ru-RU" sz="1600">
                                  <a:latin typeface="Cambria Math"/>
                                </a:rPr>
                                <m:t>2</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𝑤</m:t>
                              </m:r>
                            </m:e>
                            <m:sub>
                              <m:r>
                                <a:rPr lang="ru-RU" sz="1600">
                                  <a:latin typeface="Cambria Math"/>
                                </a:rPr>
                                <m:t>1</m:t>
                              </m:r>
                              <m:r>
                                <a:rPr lang="ru-RU" sz="1600" i="1">
                                  <a:latin typeface="Cambria Math"/>
                                </a:rPr>
                                <m:t>𝑢</m:t>
                              </m:r>
                            </m:sub>
                          </m:sSub>
                          <m:sSub>
                            <m:sSubPr>
                              <m:ctrlPr>
                                <a:rPr lang="ru-RU" sz="1600" i="1">
                                  <a:latin typeface="Cambria Math" panose="02040503050406030204" pitchFamily="18" charset="0"/>
                                </a:rPr>
                              </m:ctrlPr>
                            </m:sSubPr>
                            <m:e>
                              <m:r>
                                <a:rPr lang="ru-RU" sz="1600" i="1">
                                  <a:latin typeface="Cambria Math"/>
                                </a:rPr>
                                <m:t>𝑟</m:t>
                              </m:r>
                            </m:e>
                            <m:sub>
                              <m:r>
                                <a:rPr lang="ru-RU" sz="1600">
                                  <a:latin typeface="Cambria Math"/>
                                </a:rPr>
                                <m:t>1</m:t>
                              </m:r>
                            </m:sub>
                          </m:sSub>
                        </m:e>
                      </m:d>
                      <m:r>
                        <a:rPr lang="ru-RU" sz="1600">
                          <a:latin typeface="Cambria Math"/>
                        </a:rPr>
                        <m:t>+</m:t>
                      </m:r>
                      <m:r>
                        <a:rPr lang="ru-RU" sz="1600" i="1">
                          <a:latin typeface="Cambria Math"/>
                        </a:rPr>
                        <m:t>𝐺</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𝑟</m:t>
                              </m:r>
                            </m:e>
                            <m:sub>
                              <m:r>
                                <a:rPr lang="ru-RU" sz="1600">
                                  <a:latin typeface="Cambria Math"/>
                                </a:rPr>
                                <m:t>2</m:t>
                              </m:r>
                            </m:sub>
                          </m:sSub>
                          <m:sSub>
                            <m:sSubPr>
                              <m:ctrlPr>
                                <a:rPr lang="ru-RU" sz="1600" i="1">
                                  <a:latin typeface="Cambria Math" panose="02040503050406030204" pitchFamily="18" charset="0"/>
                                </a:rPr>
                              </m:ctrlPr>
                            </m:sSubPr>
                            <m:e>
                              <m:r>
                                <a:rPr lang="ru-RU" sz="1600" i="1">
                                  <a:latin typeface="Cambria Math"/>
                                </a:rPr>
                                <m:t>𝑢</m:t>
                              </m:r>
                            </m:e>
                            <m:sub>
                              <m:r>
                                <a:rPr lang="ru-RU" sz="1600" b="0" i="0" smtClean="0">
                                  <a:latin typeface="Cambria Math" panose="02040503050406030204" pitchFamily="18" charset="0"/>
                                </a:rPr>
                                <m:t>1</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𝑟</m:t>
                              </m:r>
                            </m:e>
                            <m:sub>
                              <m:r>
                                <a:rPr lang="ru-RU" sz="1600">
                                  <a:latin typeface="Cambria Math"/>
                                </a:rPr>
                                <m:t>1</m:t>
                              </m:r>
                            </m:sub>
                          </m:sSub>
                          <m:sSub>
                            <m:sSubPr>
                              <m:ctrlPr>
                                <a:rPr lang="ru-RU" sz="1600" i="1">
                                  <a:latin typeface="Cambria Math" panose="02040503050406030204" pitchFamily="18" charset="0"/>
                                </a:rPr>
                              </m:ctrlPr>
                            </m:sSubPr>
                            <m:e>
                              <m:r>
                                <a:rPr lang="ru-RU" sz="1600" i="1">
                                  <a:latin typeface="Cambria Math"/>
                                </a:rPr>
                                <m:t>𝑢</m:t>
                              </m:r>
                            </m:e>
                            <m:sub>
                              <m:r>
                                <a:rPr lang="ru-RU" sz="1600" b="0" i="0" smtClean="0">
                                  <a:latin typeface="Cambria Math" panose="02040503050406030204" pitchFamily="18" charset="0"/>
                                </a:rPr>
                                <m:t>2</m:t>
                              </m:r>
                            </m:sub>
                          </m:sSub>
                        </m:e>
                      </m:d>
                    </m:oMath>
                  </m:oMathPara>
                </a14:m>
                <a:endParaRPr lang="ru-RU" sz="1600" dirty="0"/>
              </a:p>
            </p:txBody>
          </p:sp>
        </mc:Choice>
        <mc:Fallback xmlns="">
          <p:sp>
            <p:nvSpPr>
              <p:cNvPr id="40" name="Прямоугольник 39"/>
              <p:cNvSpPr>
                <a:spLocks noRot="1" noChangeAspect="1" noMove="1" noResize="1" noEditPoints="1" noAdjustHandles="1" noChangeArrowheads="1" noChangeShapeType="1" noTextEdit="1"/>
              </p:cNvSpPr>
              <p:nvPr/>
            </p:nvSpPr>
            <p:spPr>
              <a:xfrm>
                <a:off x="529553" y="5844365"/>
                <a:ext cx="3932680" cy="338554"/>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1" name="Прямоугольник 40"/>
              <p:cNvSpPr/>
              <p:nvPr/>
            </p:nvSpPr>
            <p:spPr>
              <a:xfrm>
                <a:off x="529553" y="5303177"/>
                <a:ext cx="387074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𝑀</m:t>
                          </m:r>
                        </m:e>
                        <m:sub>
                          <m:r>
                            <a:rPr lang="ru-RU" sz="1600" i="1">
                              <a:latin typeface="Cambria Math" panose="02040503050406030204" pitchFamily="18" charset="0"/>
                            </a:rPr>
                            <m:t>к</m:t>
                          </m:r>
                        </m:sub>
                      </m:sSub>
                      <m:r>
                        <a:rPr lang="ru-RU" sz="1600" i="1">
                          <a:latin typeface="Cambria Math" panose="02040503050406030204" pitchFamily="18" charset="0"/>
                        </a:rPr>
                        <m:t>=</m:t>
                      </m:r>
                      <m:r>
                        <a:rPr lang="ru-RU" sz="1600" i="1">
                          <a:latin typeface="Cambria Math" panose="02040503050406030204" pitchFamily="18" charset="0"/>
                        </a:rPr>
                        <m:t>𝐺</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panose="02040503050406030204" pitchFamily="18" charset="0"/>
                                </a:rPr>
                                <m:t>𝑤</m:t>
                              </m:r>
                            </m:e>
                            <m:sub>
                              <m:r>
                                <a:rPr lang="ru-RU" sz="1600" i="1">
                                  <a:latin typeface="Cambria Math" panose="02040503050406030204" pitchFamily="18" charset="0"/>
                                </a:rPr>
                                <m:t>1</m:t>
                              </m:r>
                              <m:r>
                                <a:rPr lang="ru-RU" sz="1600" i="1">
                                  <a:latin typeface="Cambria Math" panose="02040503050406030204" pitchFamily="18" charset="0"/>
                                </a:rPr>
                                <m:t>𝑢</m:t>
                              </m:r>
                            </m:sub>
                          </m:sSub>
                          <m:sSub>
                            <m:sSubPr>
                              <m:ctrlPr>
                                <a:rPr lang="ru-RU" sz="1600" i="1">
                                  <a:latin typeface="Cambria Math" panose="02040503050406030204" pitchFamily="18" charset="0"/>
                                </a:rPr>
                              </m:ctrlPr>
                            </m:sSubPr>
                            <m:e>
                              <m:r>
                                <a:rPr lang="ru-RU" sz="1600" i="1">
                                  <a:latin typeface="Cambria Math" panose="02040503050406030204" pitchFamily="18" charset="0"/>
                                </a:rPr>
                                <m:t>𝑟</m:t>
                              </m:r>
                            </m:e>
                            <m:sub>
                              <m:r>
                                <a:rPr lang="ru-RU" sz="1600" i="1">
                                  <a:latin typeface="Cambria Math" panose="02040503050406030204" pitchFamily="18" charset="0"/>
                                </a:rPr>
                                <m:t>1</m:t>
                              </m:r>
                            </m:sub>
                          </m:sSub>
                          <m:r>
                            <a:rPr lang="ru-RU" sz="1600" i="1">
                              <a:latin typeface="Cambria Math" panose="02040503050406030204" pitchFamily="18" charset="0"/>
                            </a:rPr>
                            <m:t>−</m:t>
                          </m:r>
                          <m:sSub>
                            <m:sSubPr>
                              <m:ctrlPr>
                                <a:rPr lang="ru-RU" sz="1600" i="1">
                                  <a:latin typeface="Cambria Math" panose="02040503050406030204" pitchFamily="18" charset="0"/>
                                </a:rPr>
                              </m:ctrlPr>
                            </m:sSubPr>
                            <m:e>
                              <m:r>
                                <a:rPr lang="ru-RU" sz="1600" i="1">
                                  <a:latin typeface="Cambria Math" panose="02040503050406030204" pitchFamily="18" charset="0"/>
                                </a:rPr>
                                <m:t>𝑤</m:t>
                              </m:r>
                            </m:e>
                            <m:sub>
                              <m:r>
                                <a:rPr lang="ru-RU" sz="1600" i="1">
                                  <a:latin typeface="Cambria Math" panose="02040503050406030204" pitchFamily="18" charset="0"/>
                                </a:rPr>
                                <m:t>2</m:t>
                              </m:r>
                              <m:r>
                                <a:rPr lang="ru-RU" sz="1600" i="1">
                                  <a:latin typeface="Cambria Math" panose="02040503050406030204" pitchFamily="18" charset="0"/>
                                </a:rPr>
                                <m:t>𝑢</m:t>
                              </m:r>
                            </m:sub>
                          </m:sSub>
                          <m:sSub>
                            <m:sSubPr>
                              <m:ctrlPr>
                                <a:rPr lang="ru-RU" sz="1600" i="1">
                                  <a:latin typeface="Cambria Math" panose="02040503050406030204" pitchFamily="18" charset="0"/>
                                </a:rPr>
                              </m:ctrlPr>
                            </m:sSubPr>
                            <m:e>
                              <m:r>
                                <a:rPr lang="ru-RU" sz="1600" i="1">
                                  <a:latin typeface="Cambria Math" panose="02040503050406030204" pitchFamily="18" charset="0"/>
                                </a:rPr>
                                <m:t>𝑟</m:t>
                              </m:r>
                            </m:e>
                            <m:sub>
                              <m:r>
                                <a:rPr lang="ru-RU" sz="1600" i="1">
                                  <a:latin typeface="Cambria Math" panose="02040503050406030204" pitchFamily="18" charset="0"/>
                                </a:rPr>
                                <m:t>2</m:t>
                              </m:r>
                            </m:sub>
                          </m:sSub>
                        </m:e>
                      </m:d>
                      <m:r>
                        <a:rPr lang="ru-RU" sz="1600" i="1">
                          <a:latin typeface="Cambria Math" panose="02040503050406030204" pitchFamily="18" charset="0"/>
                        </a:rPr>
                        <m:t>+</m:t>
                      </m:r>
                      <m:r>
                        <a:rPr lang="ru-RU" sz="1600" i="1">
                          <a:latin typeface="Cambria Math" panose="02040503050406030204" pitchFamily="18" charset="0"/>
                        </a:rPr>
                        <m:t>𝐺</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panose="02040503050406030204" pitchFamily="18" charset="0"/>
                                </a:rPr>
                                <m:t>𝑟</m:t>
                              </m:r>
                            </m:e>
                            <m:sub>
                              <m:r>
                                <a:rPr lang="ru-RU" sz="1600" i="1">
                                  <a:latin typeface="Cambria Math" panose="02040503050406030204" pitchFamily="18" charset="0"/>
                                </a:rPr>
                                <m:t>2</m:t>
                              </m:r>
                            </m:sub>
                          </m:sSub>
                          <m:sSub>
                            <m:sSubPr>
                              <m:ctrlPr>
                                <a:rPr lang="ru-RU" sz="1600" i="1">
                                  <a:latin typeface="Cambria Math" panose="02040503050406030204" pitchFamily="18" charset="0"/>
                                </a:rPr>
                              </m:ctrlPr>
                            </m:sSubPr>
                            <m:e>
                              <m:r>
                                <a:rPr lang="ru-RU" sz="1600" i="1">
                                  <a:latin typeface="Cambria Math" panose="02040503050406030204" pitchFamily="18" charset="0"/>
                                </a:rPr>
                                <m:t>𝑢</m:t>
                              </m:r>
                            </m:e>
                            <m:sub>
                              <m:r>
                                <a:rPr lang="ru-RU" sz="1600" i="1">
                                  <a:latin typeface="Cambria Math" panose="02040503050406030204" pitchFamily="18" charset="0"/>
                                </a:rPr>
                                <m:t>2</m:t>
                              </m:r>
                            </m:sub>
                          </m:sSub>
                          <m:r>
                            <a:rPr lang="ru-RU" sz="1600" i="1">
                              <a:latin typeface="Cambria Math" panose="02040503050406030204" pitchFamily="18" charset="0"/>
                            </a:rPr>
                            <m:t>−</m:t>
                          </m:r>
                          <m:sSub>
                            <m:sSubPr>
                              <m:ctrlPr>
                                <a:rPr lang="ru-RU" sz="1600" i="1">
                                  <a:latin typeface="Cambria Math" panose="02040503050406030204" pitchFamily="18" charset="0"/>
                                </a:rPr>
                              </m:ctrlPr>
                            </m:sSubPr>
                            <m:e>
                              <m:r>
                                <a:rPr lang="ru-RU" sz="1600" i="1">
                                  <a:latin typeface="Cambria Math" panose="02040503050406030204" pitchFamily="18" charset="0"/>
                                </a:rPr>
                                <m:t>𝑟</m:t>
                              </m:r>
                            </m:e>
                            <m:sub>
                              <m:r>
                                <a:rPr lang="ru-RU" sz="1600" i="1">
                                  <a:latin typeface="Cambria Math" panose="02040503050406030204" pitchFamily="18" charset="0"/>
                                </a:rPr>
                                <m:t>1</m:t>
                              </m:r>
                            </m:sub>
                          </m:sSub>
                          <m:sSub>
                            <m:sSubPr>
                              <m:ctrlPr>
                                <a:rPr lang="ru-RU" sz="1600" i="1">
                                  <a:latin typeface="Cambria Math" panose="02040503050406030204" pitchFamily="18" charset="0"/>
                                </a:rPr>
                              </m:ctrlPr>
                            </m:sSubPr>
                            <m:e>
                              <m:r>
                                <a:rPr lang="ru-RU" sz="1600" i="1">
                                  <a:latin typeface="Cambria Math" panose="02040503050406030204" pitchFamily="18" charset="0"/>
                                </a:rPr>
                                <m:t>𝑢</m:t>
                              </m:r>
                            </m:e>
                            <m:sub>
                              <m:r>
                                <a:rPr lang="ru-RU" sz="1600" i="1">
                                  <a:latin typeface="Cambria Math" panose="02040503050406030204" pitchFamily="18" charset="0"/>
                                </a:rPr>
                                <m:t>1</m:t>
                              </m:r>
                            </m:sub>
                          </m:sSub>
                        </m:e>
                      </m:d>
                    </m:oMath>
                  </m:oMathPara>
                </a14:m>
                <a:endParaRPr lang="ru-RU" sz="1600" i="1" dirty="0">
                  <a:latin typeface="Cambria Math" panose="02040503050406030204" pitchFamily="18" charset="0"/>
                </a:endParaRPr>
              </a:p>
            </p:txBody>
          </p:sp>
        </mc:Choice>
        <mc:Fallback xmlns="">
          <p:sp>
            <p:nvSpPr>
              <p:cNvPr id="41" name="Прямоугольник 40"/>
              <p:cNvSpPr>
                <a:spLocks noRot="1" noChangeAspect="1" noMove="1" noResize="1" noEditPoints="1" noAdjustHandles="1" noChangeArrowheads="1" noChangeShapeType="1" noTextEdit="1"/>
              </p:cNvSpPr>
              <p:nvPr/>
            </p:nvSpPr>
            <p:spPr>
              <a:xfrm>
                <a:off x="529553" y="5303177"/>
                <a:ext cx="3870740" cy="338554"/>
              </a:xfrm>
              <a:prstGeom prst="rect">
                <a:avLst/>
              </a:prstGeom>
              <a:blipFill>
                <a:blip r:embed="rId10"/>
                <a:stretch>
                  <a:fillRect/>
                </a:stretch>
              </a:blipFill>
            </p:spPr>
            <p:txBody>
              <a:bodyPr/>
              <a:lstStyle/>
              <a:p>
                <a:r>
                  <a:rPr lang="ru-RU">
                    <a:noFill/>
                  </a:rPr>
                  <a:t> </a:t>
                </a:r>
              </a:p>
            </p:txBody>
          </p:sp>
        </mc:Fallback>
      </mc:AlternateContent>
      <p:sp>
        <p:nvSpPr>
          <p:cNvPr id="47" name="Прямоугольник 46"/>
          <p:cNvSpPr/>
          <p:nvPr/>
        </p:nvSpPr>
        <p:spPr>
          <a:xfrm>
            <a:off x="8114359" y="4219466"/>
            <a:ext cx="1029641" cy="307777"/>
          </a:xfrm>
          <a:prstGeom prst="rect">
            <a:avLst/>
          </a:prstGeom>
        </p:spPr>
        <p:txBody>
          <a:bodyPr wrap="none">
            <a:spAutoFit/>
          </a:bodyPr>
          <a:lstStyle/>
          <a:p>
            <a:pPr algn="ctr"/>
            <a:r>
              <a:rPr lang="ru-RU" sz="1400" cap="small" dirty="0"/>
              <a:t>компрессор</a:t>
            </a:r>
            <a:endParaRPr lang="ru-RU" sz="1400" i="1" cap="small" dirty="0"/>
          </a:p>
        </p:txBody>
      </p:sp>
      <p:sp>
        <p:nvSpPr>
          <p:cNvPr id="48" name="Прямоугольник 47"/>
          <p:cNvSpPr/>
          <p:nvPr/>
        </p:nvSpPr>
        <p:spPr>
          <a:xfrm>
            <a:off x="8242996" y="4687515"/>
            <a:ext cx="747257" cy="307777"/>
          </a:xfrm>
          <a:prstGeom prst="rect">
            <a:avLst/>
          </a:prstGeom>
        </p:spPr>
        <p:txBody>
          <a:bodyPr wrap="none">
            <a:spAutoFit/>
          </a:bodyPr>
          <a:lstStyle/>
          <a:p>
            <a:pPr algn="ctr"/>
            <a:r>
              <a:rPr lang="ru-RU" sz="1400" cap="small" dirty="0"/>
              <a:t>турбина</a:t>
            </a:r>
            <a:endParaRPr lang="ru-RU" sz="1400" i="1" cap="small" dirty="0"/>
          </a:p>
        </p:txBody>
      </p:sp>
      <p:sp>
        <p:nvSpPr>
          <p:cNvPr id="49" name="Прямоугольник 48"/>
          <p:cNvSpPr/>
          <p:nvPr/>
        </p:nvSpPr>
        <p:spPr>
          <a:xfrm>
            <a:off x="4564954" y="5333954"/>
            <a:ext cx="1029641" cy="307777"/>
          </a:xfrm>
          <a:prstGeom prst="rect">
            <a:avLst/>
          </a:prstGeom>
        </p:spPr>
        <p:txBody>
          <a:bodyPr wrap="none">
            <a:spAutoFit/>
          </a:bodyPr>
          <a:lstStyle/>
          <a:p>
            <a:pPr algn="ctr"/>
            <a:r>
              <a:rPr lang="ru-RU" sz="1400" cap="small" dirty="0"/>
              <a:t>компрессор</a:t>
            </a:r>
            <a:endParaRPr lang="ru-RU" sz="1400" i="1" cap="small" dirty="0"/>
          </a:p>
        </p:txBody>
      </p:sp>
      <p:sp>
        <p:nvSpPr>
          <p:cNvPr id="50" name="Прямоугольник 49"/>
          <p:cNvSpPr/>
          <p:nvPr/>
        </p:nvSpPr>
        <p:spPr>
          <a:xfrm>
            <a:off x="4623654" y="5859754"/>
            <a:ext cx="747257" cy="307777"/>
          </a:xfrm>
          <a:prstGeom prst="rect">
            <a:avLst/>
          </a:prstGeom>
        </p:spPr>
        <p:txBody>
          <a:bodyPr wrap="none">
            <a:spAutoFit/>
          </a:bodyPr>
          <a:lstStyle/>
          <a:p>
            <a:pPr algn="ctr"/>
            <a:r>
              <a:rPr lang="ru-RU" sz="1400" cap="small" dirty="0"/>
              <a:t>турбина</a:t>
            </a:r>
            <a:endParaRPr lang="ru-RU" sz="1400" i="1" cap="small" dirty="0"/>
          </a:p>
        </p:txBody>
      </p:sp>
      <p:sp>
        <p:nvSpPr>
          <p:cNvPr id="51" name="Прямоугольник 50"/>
          <p:cNvSpPr/>
          <p:nvPr/>
        </p:nvSpPr>
        <p:spPr>
          <a:xfrm>
            <a:off x="4704801" y="4977111"/>
            <a:ext cx="4293780" cy="338554"/>
          </a:xfrm>
          <a:prstGeom prst="rect">
            <a:avLst/>
          </a:prstGeom>
        </p:spPr>
        <p:txBody>
          <a:bodyPr wrap="square">
            <a:spAutoFit/>
          </a:bodyPr>
          <a:lstStyle/>
          <a:p>
            <a:pPr algn="ctr"/>
            <a:r>
              <a:rPr lang="ru-RU" sz="1600" cap="small" dirty="0"/>
              <a:t>Удельная работа осевой  лопаточной машины</a:t>
            </a:r>
            <a:endParaRPr lang="ru-RU" sz="1600" i="1" cap="small" dirty="0"/>
          </a:p>
        </p:txBody>
      </p:sp>
      <mc:AlternateContent xmlns:mc="http://schemas.openxmlformats.org/markup-compatibility/2006" xmlns:a14="http://schemas.microsoft.com/office/drawing/2010/main">
        <mc:Choice Requires="a14">
          <p:sp>
            <p:nvSpPr>
              <p:cNvPr id="52" name="Прямоугольник 51"/>
              <p:cNvSpPr/>
              <p:nvPr/>
            </p:nvSpPr>
            <p:spPr>
              <a:xfrm>
                <a:off x="5893268" y="5828977"/>
                <a:ext cx="2029850" cy="33855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en-US" sz="1600" i="1">
                              <a:latin typeface="Cambria Math"/>
                            </a:rPr>
                            <m:t>𝐿</m:t>
                          </m:r>
                        </m:e>
                        <m:sub>
                          <m:r>
                            <a:rPr lang="ru-RU" sz="1600">
                              <a:latin typeface="Cambria Math"/>
                            </a:rPr>
                            <m:t>т</m:t>
                          </m:r>
                        </m:sub>
                      </m:sSub>
                      <m:r>
                        <a:rPr lang="ru-RU" sz="1600">
                          <a:latin typeface="Cambria Math"/>
                        </a:rPr>
                        <m:t>=</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𝑤</m:t>
                              </m:r>
                            </m:e>
                            <m:sub>
                              <m:r>
                                <a:rPr lang="ru-RU" sz="1600">
                                  <a:latin typeface="Cambria Math"/>
                                </a:rPr>
                                <m:t>2</m:t>
                              </m:r>
                              <m:r>
                                <a:rPr lang="ru-RU" sz="1600" i="1">
                                  <a:latin typeface="Cambria Math"/>
                                </a:rPr>
                                <m:t>𝑢</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𝑤</m:t>
                              </m:r>
                            </m:e>
                            <m:sub>
                              <m:r>
                                <a:rPr lang="ru-RU" sz="1600">
                                  <a:latin typeface="Cambria Math"/>
                                </a:rPr>
                                <m:t>1</m:t>
                              </m:r>
                              <m:r>
                                <a:rPr lang="ru-RU" sz="1600" i="1">
                                  <a:latin typeface="Cambria Math"/>
                                </a:rPr>
                                <m:t>𝑢</m:t>
                              </m:r>
                            </m:sub>
                          </m:sSub>
                        </m:e>
                      </m:d>
                      <m:r>
                        <a:rPr lang="en-US" sz="1600" i="1">
                          <a:latin typeface="Cambria Math"/>
                        </a:rPr>
                        <m:t>∙</m:t>
                      </m:r>
                      <m:r>
                        <a:rPr lang="en-US" sz="1600" i="1">
                          <a:latin typeface="Cambria Math"/>
                        </a:rPr>
                        <m:t>𝑢</m:t>
                      </m:r>
                    </m:oMath>
                  </m:oMathPara>
                </a14:m>
                <a:endParaRPr lang="ru-RU" sz="1600" dirty="0"/>
              </a:p>
            </p:txBody>
          </p:sp>
        </mc:Choice>
        <mc:Fallback xmlns="">
          <p:sp>
            <p:nvSpPr>
              <p:cNvPr id="52" name="Прямоугольник 51"/>
              <p:cNvSpPr>
                <a:spLocks noRot="1" noChangeAspect="1" noMove="1" noResize="1" noEditPoints="1" noAdjustHandles="1" noChangeArrowheads="1" noChangeShapeType="1" noTextEdit="1"/>
              </p:cNvSpPr>
              <p:nvPr/>
            </p:nvSpPr>
            <p:spPr>
              <a:xfrm>
                <a:off x="5893268" y="5828977"/>
                <a:ext cx="2029850" cy="338554"/>
              </a:xfrm>
              <a:prstGeom prst="rect">
                <a:avLst/>
              </a:prstGeom>
              <a:blipFill rotWithShape="1">
                <a:blip r:embed="rId11"/>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3" name="Прямоугольник 52"/>
              <p:cNvSpPr/>
              <p:nvPr/>
            </p:nvSpPr>
            <p:spPr>
              <a:xfrm>
                <a:off x="5865785" y="5320618"/>
                <a:ext cx="2029850" cy="33855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en-US" sz="1600" i="1">
                              <a:latin typeface="Cambria Math"/>
                            </a:rPr>
                            <m:t>𝐿</m:t>
                          </m:r>
                        </m:e>
                        <m:sub>
                          <m:r>
                            <a:rPr lang="ru-RU" sz="1600">
                              <a:latin typeface="Cambria Math"/>
                            </a:rPr>
                            <m:t>т</m:t>
                          </m:r>
                        </m:sub>
                      </m:sSub>
                      <m:r>
                        <a:rPr lang="ru-RU" sz="1600">
                          <a:latin typeface="Cambria Math"/>
                        </a:rPr>
                        <m:t>=</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𝑤</m:t>
                              </m:r>
                            </m:e>
                            <m:sub>
                              <m:r>
                                <a:rPr lang="ru-RU" sz="1600">
                                  <a:latin typeface="Cambria Math"/>
                                </a:rPr>
                                <m:t>1</m:t>
                              </m:r>
                              <m:r>
                                <a:rPr lang="ru-RU" sz="1600" i="1">
                                  <a:latin typeface="Cambria Math"/>
                                </a:rPr>
                                <m:t>𝑢</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𝑤</m:t>
                              </m:r>
                            </m:e>
                            <m:sub>
                              <m:r>
                                <a:rPr lang="ru-RU" sz="1600">
                                  <a:latin typeface="Cambria Math"/>
                                </a:rPr>
                                <m:t>2</m:t>
                              </m:r>
                              <m:r>
                                <a:rPr lang="ru-RU" sz="1600" i="1">
                                  <a:latin typeface="Cambria Math"/>
                                </a:rPr>
                                <m:t>𝑢</m:t>
                              </m:r>
                            </m:sub>
                          </m:sSub>
                        </m:e>
                      </m:d>
                      <m:r>
                        <a:rPr lang="en-US" sz="1600" i="1">
                          <a:latin typeface="Cambria Math"/>
                        </a:rPr>
                        <m:t>∙</m:t>
                      </m:r>
                      <m:r>
                        <a:rPr lang="en-US" sz="1600" i="1">
                          <a:latin typeface="Cambria Math"/>
                        </a:rPr>
                        <m:t>𝑢</m:t>
                      </m:r>
                    </m:oMath>
                  </m:oMathPara>
                </a14:m>
                <a:endParaRPr lang="ru-RU" sz="1600" dirty="0"/>
              </a:p>
            </p:txBody>
          </p:sp>
        </mc:Choice>
        <mc:Fallback xmlns="">
          <p:sp>
            <p:nvSpPr>
              <p:cNvPr id="53" name="Прямоугольник 52"/>
              <p:cNvSpPr>
                <a:spLocks noRot="1" noChangeAspect="1" noMove="1" noResize="1" noEditPoints="1" noAdjustHandles="1" noChangeArrowheads="1" noChangeShapeType="1" noTextEdit="1"/>
              </p:cNvSpPr>
              <p:nvPr/>
            </p:nvSpPr>
            <p:spPr>
              <a:xfrm>
                <a:off x="5865785" y="5320618"/>
                <a:ext cx="2029850" cy="338554"/>
              </a:xfrm>
              <a:prstGeom prst="rect">
                <a:avLst/>
              </a:prstGeom>
              <a:blipFill rotWithShape="1">
                <a:blip r:embed="rId12"/>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4573978" y="4538531"/>
                <a:ext cx="3669018" cy="4056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𝐿</m:t>
                          </m:r>
                        </m:e>
                        <m:sub>
                          <m:r>
                            <a:rPr lang="ru-RU">
                              <a:latin typeface="Cambria Math" panose="02040503050406030204" pitchFamily="18" charset="0"/>
                            </a:rPr>
                            <m:t>т</m:t>
                          </m:r>
                        </m:sub>
                      </m:sSub>
                      <m:r>
                        <a:rPr lang="ru-RU">
                          <a:latin typeface="Cambria Math" panose="02040503050406030204" pitchFamily="18" charset="0"/>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𝑤</m:t>
                              </m:r>
                            </m:e>
                            <m:sub>
                              <m:r>
                                <a:rPr lang="ru-RU">
                                  <a:latin typeface="Cambria Math" panose="02040503050406030204" pitchFamily="18" charset="0"/>
                                </a:rPr>
                                <m:t>2</m:t>
                              </m:r>
                              <m:r>
                                <a:rPr lang="ru-RU" i="1">
                                  <a:latin typeface="Cambria Math" panose="02040503050406030204" pitchFamily="18" charset="0"/>
                                </a:rPr>
                                <m:t>𝑢</m:t>
                              </m:r>
                            </m:sub>
                          </m:sSub>
                          <m:sSub>
                            <m:sSubPr>
                              <m:ctrlPr>
                                <a:rPr lang="ru-RU" i="1">
                                  <a:latin typeface="Cambria Math" panose="02040503050406030204" pitchFamily="18" charset="0"/>
                                </a:rPr>
                              </m:ctrlPr>
                            </m:sSubPr>
                            <m:e>
                              <m:r>
                                <a:rPr lang="en-US" i="1">
                                  <a:latin typeface="Cambria Math" panose="02040503050406030204" pitchFamily="18" charset="0"/>
                                </a:rPr>
                                <m:t>𝑢</m:t>
                              </m:r>
                            </m:e>
                            <m:sub>
                              <m:r>
                                <a:rPr lang="ru-RU">
                                  <a:latin typeface="Cambria Math" panose="02040503050406030204" pitchFamily="18" charset="0"/>
                                </a:rPr>
                                <m:t>2</m:t>
                              </m:r>
                            </m:sub>
                          </m:sSub>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𝑤</m:t>
                              </m:r>
                            </m:e>
                            <m:sub>
                              <m:r>
                                <a:rPr lang="ru-RU">
                                  <a:latin typeface="Cambria Math" panose="02040503050406030204" pitchFamily="18" charset="0"/>
                                </a:rPr>
                                <m:t>1</m:t>
                              </m:r>
                              <m:r>
                                <a:rPr lang="ru-RU" i="1">
                                  <a:latin typeface="Cambria Math" panose="02040503050406030204" pitchFamily="18" charset="0"/>
                                </a:rPr>
                                <m:t>𝑢</m:t>
                              </m:r>
                            </m:sub>
                          </m:sSub>
                          <m:sSub>
                            <m:sSubPr>
                              <m:ctrlPr>
                                <a:rPr lang="ru-RU" i="1">
                                  <a:latin typeface="Cambria Math" panose="02040503050406030204" pitchFamily="18" charset="0"/>
                                </a:rPr>
                              </m:ctrlPr>
                            </m:sSubPr>
                            <m:e>
                              <m:r>
                                <a:rPr lang="ru-RU" i="1">
                                  <a:latin typeface="Cambria Math" panose="02040503050406030204" pitchFamily="18" charset="0"/>
                                </a:rPr>
                                <m:t>𝑢</m:t>
                              </m:r>
                            </m:e>
                            <m:sub>
                              <m:r>
                                <a:rPr lang="ru-RU">
                                  <a:latin typeface="Cambria Math" panose="02040503050406030204" pitchFamily="18" charset="0"/>
                                </a:rPr>
                                <m:t>1</m:t>
                              </m:r>
                            </m:sub>
                          </m:sSub>
                        </m:e>
                      </m:d>
                      <m:r>
                        <a:rPr lang="ru-RU">
                          <a:latin typeface="Cambria Math" panose="02040503050406030204" pitchFamily="18" charset="0"/>
                        </a:rPr>
                        <m:t>+</m:t>
                      </m:r>
                      <m:d>
                        <m:dPr>
                          <m:ctrlPr>
                            <a:rPr lang="ru-RU" i="1">
                              <a:latin typeface="Cambria Math" panose="02040503050406030204" pitchFamily="18" charset="0"/>
                            </a:rPr>
                          </m:ctrlPr>
                        </m:dPr>
                        <m:e>
                          <m:sSubSup>
                            <m:sSubSupPr>
                              <m:ctrlPr>
                                <a:rPr lang="ru-RU" i="1">
                                  <a:latin typeface="Cambria Math" panose="02040503050406030204" pitchFamily="18" charset="0"/>
                                </a:rPr>
                              </m:ctrlPr>
                            </m:sSubSupPr>
                            <m:e>
                              <m:r>
                                <a:rPr lang="ru-RU" i="1">
                                  <a:latin typeface="Cambria Math" panose="02040503050406030204" pitchFamily="18" charset="0"/>
                                </a:rPr>
                                <m:t>𝑢</m:t>
                              </m:r>
                            </m:e>
                            <m:sub>
                              <m:r>
                                <a:rPr lang="ru-RU" i="1">
                                  <a:latin typeface="Cambria Math" panose="02040503050406030204" pitchFamily="18" charset="0"/>
                                </a:rPr>
                                <m:t>1</m:t>
                              </m:r>
                            </m:sub>
                            <m:sup>
                              <m:r>
                                <a:rPr lang="ru-RU" i="1">
                                  <a:latin typeface="Cambria Math" panose="02040503050406030204" pitchFamily="18" charset="0"/>
                                </a:rPr>
                                <m:t>2</m:t>
                              </m:r>
                            </m:sup>
                          </m:sSubSup>
                          <m:r>
                            <a:rPr lang="ru-RU" i="1">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𝑢</m:t>
                              </m:r>
                            </m:e>
                            <m:sub>
                              <m:r>
                                <a:rPr lang="ru-RU" i="1">
                                  <a:latin typeface="Cambria Math" panose="02040503050406030204" pitchFamily="18" charset="0"/>
                                </a:rPr>
                                <m:t>2</m:t>
                              </m:r>
                            </m:sub>
                            <m:sup>
                              <m:r>
                                <a:rPr lang="ru-RU" i="1">
                                  <a:latin typeface="Cambria Math" panose="02040503050406030204" pitchFamily="18" charset="0"/>
                                </a:rPr>
                                <m:t>2</m:t>
                              </m:r>
                            </m:sup>
                          </m:sSubSup>
                        </m:e>
                      </m:d>
                    </m:oMath>
                  </m:oMathPara>
                </a14:m>
                <a:endParaRPr lang="ru-RU" sz="1600"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4573978" y="4538531"/>
                <a:ext cx="3669018" cy="405688"/>
              </a:xfrm>
              <a:prstGeom prst="rect">
                <a:avLst/>
              </a:prstGeom>
              <a:blipFill>
                <a:blip r:embed="rId1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3815438" y="3992366"/>
                <a:ext cx="4482830"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𝐿</m:t>
                          </m:r>
                        </m:e>
                        <m:sub>
                          <m:r>
                            <a:rPr lang="ru-RU">
                              <a:latin typeface="Cambria Math" panose="02040503050406030204" pitchFamily="18" charset="0"/>
                            </a:rPr>
                            <m:t>т</m:t>
                          </m:r>
                        </m:sub>
                      </m:sSub>
                      <m:r>
                        <a:rPr lang="ru-RU">
                          <a:latin typeface="Cambria Math" panose="02040503050406030204" pitchFamily="18" charset="0"/>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panose="02040503050406030204" pitchFamily="18" charset="0"/>
                                </a:rPr>
                                <m:t>𝑀</m:t>
                              </m:r>
                            </m:e>
                            <m:sub>
                              <m:r>
                                <a:rPr lang="ru-RU">
                                  <a:latin typeface="Cambria Math" panose="02040503050406030204" pitchFamily="18" charset="0"/>
                                </a:rPr>
                                <m:t>т</m:t>
                              </m:r>
                            </m:sub>
                          </m:sSub>
                          <m:r>
                            <a:rPr lang="ru-RU" i="1">
                              <a:latin typeface="Cambria Math" panose="02040503050406030204" pitchFamily="18" charset="0"/>
                            </a:rPr>
                            <m:t>𝜔</m:t>
                          </m:r>
                        </m:num>
                        <m:den>
                          <m:r>
                            <a:rPr lang="en-US" i="1">
                              <a:latin typeface="Cambria Math" panose="02040503050406030204" pitchFamily="18" charset="0"/>
                            </a:rPr>
                            <m:t>𝐺</m:t>
                          </m:r>
                        </m:den>
                      </m:f>
                      <m:r>
                        <a:rPr lang="ru-RU" i="1">
                          <a:latin typeface="Cambria Math" panose="02040503050406030204" pitchFamily="18" charset="0"/>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𝑤</m:t>
                              </m:r>
                            </m:e>
                            <m:sub>
                              <m:r>
                                <a:rPr lang="ru-RU">
                                  <a:latin typeface="Cambria Math" panose="02040503050406030204" pitchFamily="18" charset="0"/>
                                </a:rPr>
                                <m:t>1</m:t>
                              </m:r>
                              <m:r>
                                <a:rPr lang="ru-RU" i="1">
                                  <a:latin typeface="Cambria Math" panose="02040503050406030204" pitchFamily="18" charset="0"/>
                                </a:rPr>
                                <m:t>𝑢</m:t>
                              </m:r>
                            </m:sub>
                          </m:sSub>
                          <m:sSub>
                            <m:sSubPr>
                              <m:ctrlPr>
                                <a:rPr lang="ru-RU" i="1">
                                  <a:latin typeface="Cambria Math" panose="02040503050406030204" pitchFamily="18" charset="0"/>
                                </a:rPr>
                              </m:ctrlPr>
                            </m:sSubPr>
                            <m:e>
                              <m:r>
                                <a:rPr lang="en-US" i="1">
                                  <a:latin typeface="Cambria Math" panose="02040503050406030204" pitchFamily="18" charset="0"/>
                                </a:rPr>
                                <m:t>𝑢</m:t>
                              </m:r>
                            </m:e>
                            <m:sub>
                              <m:r>
                                <a:rPr lang="ru-RU">
                                  <a:latin typeface="Cambria Math" panose="02040503050406030204" pitchFamily="18" charset="0"/>
                                </a:rPr>
                                <m:t>1</m:t>
                              </m:r>
                            </m:sub>
                          </m:sSub>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𝑤</m:t>
                              </m:r>
                            </m:e>
                            <m:sub>
                              <m:r>
                                <a:rPr lang="ru-RU">
                                  <a:latin typeface="Cambria Math" panose="02040503050406030204" pitchFamily="18" charset="0"/>
                                </a:rPr>
                                <m:t>2</m:t>
                              </m:r>
                              <m:r>
                                <a:rPr lang="ru-RU" i="1">
                                  <a:latin typeface="Cambria Math" panose="02040503050406030204" pitchFamily="18" charset="0"/>
                                </a:rPr>
                                <m:t>𝑢</m:t>
                              </m:r>
                            </m:sub>
                          </m:sSub>
                          <m:sSub>
                            <m:sSubPr>
                              <m:ctrlPr>
                                <a:rPr lang="ru-RU" i="1">
                                  <a:latin typeface="Cambria Math" panose="02040503050406030204" pitchFamily="18" charset="0"/>
                                </a:rPr>
                              </m:ctrlPr>
                            </m:sSubPr>
                            <m:e>
                              <m:r>
                                <a:rPr lang="ru-RU" i="1">
                                  <a:latin typeface="Cambria Math" panose="02040503050406030204" pitchFamily="18" charset="0"/>
                                </a:rPr>
                                <m:t>𝑢</m:t>
                              </m:r>
                            </m:e>
                            <m:sub>
                              <m:r>
                                <a:rPr lang="ru-RU">
                                  <a:latin typeface="Cambria Math" panose="02040503050406030204" pitchFamily="18" charset="0"/>
                                </a:rPr>
                                <m:t>2</m:t>
                              </m:r>
                            </m:sub>
                          </m:sSub>
                        </m:e>
                      </m:d>
                      <m:r>
                        <a:rPr lang="ru-RU">
                          <a:latin typeface="Cambria Math" panose="02040503050406030204" pitchFamily="18" charset="0"/>
                        </a:rPr>
                        <m:t>+</m:t>
                      </m:r>
                      <m:d>
                        <m:dPr>
                          <m:ctrlPr>
                            <a:rPr lang="ru-RU" i="1">
                              <a:latin typeface="Cambria Math" panose="02040503050406030204" pitchFamily="18" charset="0"/>
                            </a:rPr>
                          </m:ctrlPr>
                        </m:dPr>
                        <m:e>
                          <m:sSubSup>
                            <m:sSubSupPr>
                              <m:ctrlPr>
                                <a:rPr lang="ru-RU" i="1">
                                  <a:latin typeface="Cambria Math" panose="02040503050406030204" pitchFamily="18" charset="0"/>
                                </a:rPr>
                              </m:ctrlPr>
                            </m:sSubSupPr>
                            <m:e>
                              <m:r>
                                <a:rPr lang="ru-RU" i="1">
                                  <a:latin typeface="Cambria Math" panose="02040503050406030204" pitchFamily="18" charset="0"/>
                                </a:rPr>
                                <m:t>𝑢</m:t>
                              </m:r>
                            </m:e>
                            <m:sub>
                              <m:r>
                                <a:rPr lang="ru-RU" i="1">
                                  <a:latin typeface="Cambria Math" panose="02040503050406030204" pitchFamily="18" charset="0"/>
                                </a:rPr>
                                <m:t>2</m:t>
                              </m:r>
                            </m:sub>
                            <m:sup>
                              <m:r>
                                <a:rPr lang="ru-RU" i="1">
                                  <a:latin typeface="Cambria Math" panose="02040503050406030204" pitchFamily="18" charset="0"/>
                                </a:rPr>
                                <m:t>2</m:t>
                              </m:r>
                            </m:sup>
                          </m:sSubSup>
                          <m:r>
                            <a:rPr lang="ru-RU" i="1">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𝑢</m:t>
                              </m:r>
                            </m:e>
                            <m:sub>
                              <m:r>
                                <a:rPr lang="ru-RU" i="1">
                                  <a:latin typeface="Cambria Math" panose="02040503050406030204" pitchFamily="18" charset="0"/>
                                </a:rPr>
                                <m:t>1</m:t>
                              </m:r>
                            </m:sub>
                            <m:sup>
                              <m:r>
                                <a:rPr lang="ru-RU" i="1">
                                  <a:latin typeface="Cambria Math" panose="02040503050406030204" pitchFamily="18" charset="0"/>
                                </a:rPr>
                                <m:t>2</m:t>
                              </m:r>
                            </m:sup>
                          </m:sSubSup>
                        </m:e>
                      </m:d>
                    </m:oMath>
                  </m:oMathPara>
                </a14:m>
                <a:endParaRPr lang="ru-RU" sz="16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3815438" y="3992366"/>
                <a:ext cx="4482830" cy="610936"/>
              </a:xfrm>
              <a:prstGeom prst="rect">
                <a:avLst/>
              </a:prstGeom>
              <a:blipFill>
                <a:blip r:embed="rId14"/>
                <a:stretch>
                  <a:fillRect/>
                </a:stretch>
              </a:blipFill>
            </p:spPr>
            <p:txBody>
              <a:bodyPr/>
              <a:lstStyle/>
              <a:p>
                <a:r>
                  <a:rPr lang="ru-RU">
                    <a:noFill/>
                  </a:rPr>
                  <a:t> </a:t>
                </a:r>
              </a:p>
            </p:txBody>
          </p:sp>
        </mc:Fallback>
      </mc:AlternateContent>
      <p:pic>
        <p:nvPicPr>
          <p:cNvPr id="4" name="Рисунок 3" descr="Изображение выглядит как человек, мужчина, костюм, внешний&#10;&#10;Описание создано автоматически">
            <a:extLst>
              <a:ext uri="{FF2B5EF4-FFF2-40B4-BE49-F238E27FC236}">
                <a16:creationId xmlns:a16="http://schemas.microsoft.com/office/drawing/2014/main" id="{57724A3E-21DB-4798-9E18-761D00C928A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57155" y="5298663"/>
            <a:ext cx="813624" cy="972000"/>
          </a:xfrm>
          <a:prstGeom prst="rect">
            <a:avLst/>
          </a:prstGeom>
        </p:spPr>
      </p:pic>
    </p:spTree>
    <p:extLst>
      <p:ext uri="{BB962C8B-B14F-4D97-AF65-F5344CB8AC3E}">
        <p14:creationId xmlns:p14="http://schemas.microsoft.com/office/powerpoint/2010/main" val="411965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animBg="1"/>
      <p:bldP spid="33" grpId="0"/>
      <p:bldP spid="35" grpId="0"/>
      <p:bldP spid="36" grpId="0"/>
      <p:bldP spid="37" grpId="0" animBg="1"/>
      <p:bldP spid="38" grpId="0"/>
      <p:bldP spid="39" grpId="0"/>
      <p:bldP spid="40" grpId="0"/>
      <p:bldP spid="41" grpId="0"/>
      <p:bldP spid="47" grpId="0"/>
      <p:bldP spid="48" grpId="0"/>
      <p:bldP spid="49" grpId="0"/>
      <p:bldP spid="50" grpId="0"/>
      <p:bldP spid="51" grpId="0"/>
      <p:bldP spid="52" grpId="0" animBg="1"/>
      <p:bldP spid="53" grpId="0" animBg="1"/>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2"/>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моментов количества движения </a:t>
            </a:r>
          </a:p>
          <a:p>
            <a:pPr algn="ctr"/>
            <a:r>
              <a:rPr lang="ru-RU" b="1" cap="all" dirty="0">
                <a:solidFill>
                  <a:schemeClr val="bg1"/>
                </a:solidFill>
                <a:latin typeface="Elektra Text Pro" panose="02000503030000020004" pitchFamily="50" charset="-52"/>
              </a:rPr>
              <a:t>(уравнение Эйлера)</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34</a:t>
            </a:fld>
            <a:endParaRPr lang="ru-RU" dirty="0">
              <a:solidFill>
                <a:schemeClr val="bg1"/>
              </a:solidFill>
              <a:latin typeface="Elektra Medium Pro" panose="02000803000000020004" pitchFamily="50" charset="-52"/>
            </a:endParaRPr>
          </a:p>
        </p:txBody>
      </p:sp>
      <p:sp>
        <p:nvSpPr>
          <p:cNvPr id="4" name="TextBox 3"/>
          <p:cNvSpPr txBox="1"/>
          <p:nvPr/>
        </p:nvSpPr>
        <p:spPr>
          <a:xfrm>
            <a:off x="271177" y="797232"/>
            <a:ext cx="8587559" cy="369332"/>
          </a:xfrm>
          <a:prstGeom prst="rect">
            <a:avLst/>
          </a:prstGeom>
          <a:noFill/>
        </p:spPr>
        <p:txBody>
          <a:bodyPr wrap="square" rtlCol="0">
            <a:spAutoFit/>
          </a:bodyPr>
          <a:lstStyle/>
          <a:p>
            <a:pPr algn="ctr"/>
            <a:r>
              <a:rPr lang="ru-RU" cap="all" dirty="0"/>
              <a:t>Удельная работа лопаточной машины</a:t>
            </a:r>
          </a:p>
        </p:txBody>
      </p:sp>
      <mc:AlternateContent xmlns:mc="http://schemas.openxmlformats.org/markup-compatibility/2006" xmlns:a14="http://schemas.microsoft.com/office/drawing/2010/main">
        <mc:Choice Requires="a14">
          <p:sp>
            <p:nvSpPr>
              <p:cNvPr id="2" name="Прямоугольник 1"/>
              <p:cNvSpPr/>
              <p:nvPr/>
            </p:nvSpPr>
            <p:spPr>
              <a:xfrm>
                <a:off x="1914982" y="1120545"/>
                <a:ext cx="5851479" cy="373051"/>
              </a:xfrm>
              <a:prstGeom prst="rect">
                <a:avLst/>
              </a:prstGeom>
              <a:ln>
                <a:solidFill>
                  <a:schemeClr val="tx1"/>
                </a:solidFill>
              </a:ln>
            </p:spPr>
            <p:txBody>
              <a:bodyPr wrap="square">
                <a:spAutoFit/>
              </a:bodyPr>
              <a:lstStyle/>
              <a:p>
                <a:pPr algn="ctr"/>
                <a14:m>
                  <m:oMath xmlns:m="http://schemas.openxmlformats.org/officeDocument/2006/math">
                    <m:sSub>
                      <m:sSubPr>
                        <m:ctrlPr>
                          <a:rPr lang="ru-RU" i="1" smtClean="0">
                            <a:latin typeface="Cambria Math" panose="02040503050406030204" pitchFamily="18" charset="0"/>
                          </a:rPr>
                        </m:ctrlPr>
                      </m:sSubPr>
                      <m:e>
                        <m:r>
                          <a:rPr lang="en-US" i="1">
                            <a:latin typeface="Cambria Math"/>
                          </a:rPr>
                          <m:t>𝐿</m:t>
                        </m:r>
                      </m:e>
                      <m:sub>
                        <m:r>
                          <a:rPr lang="en-US" i="1">
                            <a:latin typeface="Cambria Math"/>
                          </a:rPr>
                          <m:t>т</m:t>
                        </m:r>
                      </m:sub>
                    </m:sSub>
                    <m:r>
                      <a:rPr lang="ru-RU">
                        <a:latin typeface="Cambria Math"/>
                      </a:rPr>
                      <m:t>=</m:t>
                    </m:r>
                    <m:sSub>
                      <m:sSubPr>
                        <m:ctrlPr>
                          <a:rPr lang="ru-RU" i="1">
                            <a:latin typeface="Cambria Math" panose="02040503050406030204" pitchFamily="18" charset="0"/>
                          </a:rPr>
                        </m:ctrlPr>
                      </m:sSubPr>
                      <m:e>
                        <m:sSub>
                          <m:sSubPr>
                            <m:ctrlPr>
                              <a:rPr lang="ru-RU" i="1">
                                <a:latin typeface="Cambria Math" panose="02040503050406030204" pitchFamily="18" charset="0"/>
                              </a:rPr>
                            </m:ctrlPr>
                          </m:sSubPr>
                          <m:e>
                            <m:r>
                              <m:rPr>
                                <m:sty m:val="p"/>
                              </m:rPr>
                              <a:rPr lang="ru-RU">
                                <a:latin typeface="Cambria Math"/>
                              </a:rPr>
                              <m:t>u</m:t>
                            </m:r>
                          </m:e>
                          <m:sub>
                            <m:r>
                              <a:rPr lang="ru-RU">
                                <a:latin typeface="Cambria Math"/>
                              </a:rPr>
                              <m:t>2</m:t>
                            </m:r>
                          </m:sub>
                        </m:sSub>
                        <m:r>
                          <m:rPr>
                            <m:sty m:val="p"/>
                          </m:rPr>
                          <a:rPr lang="ru-RU">
                            <a:latin typeface="Cambria Math"/>
                          </a:rPr>
                          <m:t>c</m:t>
                        </m:r>
                      </m:e>
                      <m:sub>
                        <m:r>
                          <a:rPr lang="ru-RU">
                            <a:latin typeface="Cambria Math"/>
                          </a:rPr>
                          <m:t>2</m:t>
                        </m:r>
                        <m:r>
                          <a:rPr lang="en-US" i="1">
                            <a:latin typeface="Cambria Math"/>
                          </a:rPr>
                          <m:t>𝑢</m:t>
                        </m:r>
                      </m:sub>
                    </m:sSub>
                    <m:r>
                      <a:rPr lang="ru-RU" i="1">
                        <a:latin typeface="Cambria Math"/>
                      </a:rPr>
                      <m:t>−</m:t>
                    </m:r>
                    <m:sSub>
                      <m:sSubPr>
                        <m:ctrlPr>
                          <a:rPr lang="ru-RU" i="1">
                            <a:latin typeface="Cambria Math" panose="02040503050406030204" pitchFamily="18" charset="0"/>
                          </a:rPr>
                        </m:ctrlPr>
                      </m:sSubPr>
                      <m:e>
                        <m:sSub>
                          <m:sSubPr>
                            <m:ctrlPr>
                              <a:rPr lang="ru-RU" i="1">
                                <a:latin typeface="Cambria Math" panose="02040503050406030204" pitchFamily="18" charset="0"/>
                              </a:rPr>
                            </m:ctrlPr>
                          </m:sSubPr>
                          <m:e>
                            <m:r>
                              <m:rPr>
                                <m:sty m:val="p"/>
                              </m:rPr>
                              <a:rPr lang="ru-RU">
                                <a:latin typeface="Cambria Math"/>
                              </a:rPr>
                              <m:t>u</m:t>
                            </m:r>
                          </m:e>
                          <m:sub>
                            <m:r>
                              <a:rPr lang="ru-RU">
                                <a:latin typeface="Cambria Math"/>
                              </a:rPr>
                              <m:t>1</m:t>
                            </m:r>
                          </m:sub>
                        </m:sSub>
                        <m:r>
                          <m:rPr>
                            <m:sty m:val="p"/>
                          </m:rPr>
                          <a:rPr lang="ru-RU" smtClean="0">
                            <a:latin typeface="Cambria Math"/>
                          </a:rPr>
                          <m:t>c</m:t>
                        </m:r>
                      </m:e>
                      <m:sub>
                        <m:r>
                          <a:rPr lang="ru-RU">
                            <a:latin typeface="Cambria Math"/>
                          </a:rPr>
                          <m:t>1</m:t>
                        </m:r>
                        <m:r>
                          <a:rPr lang="en-US" i="1">
                            <a:latin typeface="Cambria Math"/>
                          </a:rPr>
                          <m:t>𝑢</m:t>
                        </m:r>
                      </m:sub>
                    </m:sSub>
                  </m:oMath>
                </a14:m>
                <a:r>
                  <a:rPr lang="ru-RU" dirty="0"/>
                  <a:t> </a:t>
                </a:r>
                <a14:m>
                  <m:oMath xmlns:m="http://schemas.openxmlformats.org/officeDocument/2006/math">
                    <m:r>
                      <a:rPr lang="ru-RU" i="1">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𝑤</m:t>
                            </m:r>
                          </m:e>
                          <m:sub>
                            <m:r>
                              <a:rPr lang="ru-RU">
                                <a:latin typeface="Cambria Math"/>
                              </a:rPr>
                              <m:t>1</m:t>
                            </m:r>
                            <m:r>
                              <a:rPr lang="ru-RU" i="1">
                                <a:latin typeface="Cambria Math"/>
                              </a:rPr>
                              <m:t>𝑢</m:t>
                            </m:r>
                          </m:sub>
                        </m:sSub>
                        <m:sSub>
                          <m:sSubPr>
                            <m:ctrlPr>
                              <a:rPr lang="ru-RU" i="1">
                                <a:latin typeface="Cambria Math" panose="02040503050406030204" pitchFamily="18" charset="0"/>
                              </a:rPr>
                            </m:ctrlPr>
                          </m:sSubPr>
                          <m:e>
                            <m:r>
                              <a:rPr lang="en-US" i="1">
                                <a:latin typeface="Cambria Math"/>
                              </a:rPr>
                              <m:t>𝑢</m:t>
                            </m:r>
                          </m:e>
                          <m:sub>
                            <m:r>
                              <a:rPr lang="ru-RU">
                                <a:latin typeface="Cambria Math"/>
                              </a:rPr>
                              <m:t>1</m:t>
                            </m:r>
                          </m:sub>
                        </m:sSub>
                        <m:r>
                          <a:rPr lang="ru-RU" i="1">
                            <a:latin typeface="Cambria Math"/>
                          </a:rPr>
                          <m:t>−</m:t>
                        </m:r>
                        <m:sSub>
                          <m:sSubPr>
                            <m:ctrlPr>
                              <a:rPr lang="ru-RU" i="1">
                                <a:latin typeface="Cambria Math" panose="02040503050406030204" pitchFamily="18" charset="0"/>
                              </a:rPr>
                            </m:ctrlPr>
                          </m:sSubPr>
                          <m:e>
                            <m:r>
                              <a:rPr lang="ru-RU" i="1">
                                <a:latin typeface="Cambria Math"/>
                              </a:rPr>
                              <m:t>𝑤</m:t>
                            </m:r>
                          </m:e>
                          <m:sub>
                            <m:r>
                              <a:rPr lang="ru-RU">
                                <a:latin typeface="Cambria Math"/>
                              </a:rPr>
                              <m:t>2</m:t>
                            </m:r>
                            <m:r>
                              <a:rPr lang="ru-RU" i="1">
                                <a:latin typeface="Cambria Math"/>
                              </a:rPr>
                              <m:t>𝑢</m:t>
                            </m:r>
                          </m:sub>
                        </m:sSub>
                        <m:sSub>
                          <m:sSubPr>
                            <m:ctrlPr>
                              <a:rPr lang="ru-RU" i="1">
                                <a:latin typeface="Cambria Math" panose="02040503050406030204" pitchFamily="18" charset="0"/>
                              </a:rPr>
                            </m:ctrlPr>
                          </m:sSubPr>
                          <m:e>
                            <m:r>
                              <a:rPr lang="ru-RU" i="1">
                                <a:latin typeface="Cambria Math"/>
                              </a:rPr>
                              <m:t>𝑢</m:t>
                            </m:r>
                          </m:e>
                          <m:sub>
                            <m:r>
                              <a:rPr lang="ru-RU">
                                <a:latin typeface="Cambria Math"/>
                              </a:rPr>
                              <m:t>2</m:t>
                            </m:r>
                          </m:sub>
                        </m:sSub>
                      </m:e>
                    </m:d>
                    <m:r>
                      <a:rPr lang="ru-RU">
                        <a:latin typeface="Cambria Math"/>
                      </a:rPr>
                      <m:t>+</m:t>
                    </m:r>
                    <m:d>
                      <m:dPr>
                        <m:ctrlPr>
                          <a:rPr lang="ru-RU" i="1">
                            <a:latin typeface="Cambria Math" panose="02040503050406030204" pitchFamily="18" charset="0"/>
                          </a:rPr>
                        </m:ctrlPr>
                      </m:dPr>
                      <m:e>
                        <m:sSubSup>
                          <m:sSubSupPr>
                            <m:ctrlPr>
                              <a:rPr lang="ru-RU" i="1">
                                <a:latin typeface="Cambria Math" panose="02040503050406030204" pitchFamily="18" charset="0"/>
                              </a:rPr>
                            </m:ctrlPr>
                          </m:sSubSupPr>
                          <m:e>
                            <m:r>
                              <a:rPr lang="ru-RU" i="1">
                                <a:latin typeface="Cambria Math"/>
                              </a:rPr>
                              <m:t>𝑢</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1</m:t>
                            </m:r>
                          </m:sub>
                          <m:sup>
                            <m:r>
                              <a:rPr lang="ru-RU" i="1">
                                <a:latin typeface="Cambria Math"/>
                              </a:rPr>
                              <m:t>2</m:t>
                            </m:r>
                          </m:sup>
                        </m:sSubSup>
                      </m:e>
                    </m:d>
                  </m:oMath>
                </a14:m>
                <a:endParaRPr lang="ru-RU" i="1" dirty="0">
                  <a:latin typeface="Cambria Math"/>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914982" y="1120545"/>
                <a:ext cx="5851479" cy="373051"/>
              </a:xfrm>
              <a:prstGeom prst="rect">
                <a:avLst/>
              </a:prstGeom>
              <a:blipFill rotWithShape="1">
                <a:blip r:embed="rId3"/>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1914983" y="1617357"/>
                <a:ext cx="5851479" cy="373051"/>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𝐿</m:t>
                          </m:r>
                        </m:e>
                        <m:sub>
                          <m:r>
                            <a:rPr lang="ru-RU">
                              <a:latin typeface="Cambria Math"/>
                            </a:rPr>
                            <m:t>т</m:t>
                          </m:r>
                        </m:sub>
                      </m:sSub>
                      <m:r>
                        <a:rPr lang="ru-RU">
                          <a:latin typeface="Cambria Math"/>
                        </a:rPr>
                        <m:t>=</m:t>
                      </m:r>
                      <m:sSub>
                        <m:sSubPr>
                          <m:ctrlPr>
                            <a:rPr lang="ru-RU" i="1">
                              <a:latin typeface="Cambria Math" panose="02040503050406030204" pitchFamily="18" charset="0"/>
                            </a:rPr>
                          </m:ctrlPr>
                        </m:sSubPr>
                        <m:e>
                          <m:sSub>
                            <m:sSubPr>
                              <m:ctrlPr>
                                <a:rPr lang="ru-RU" i="1">
                                  <a:latin typeface="Cambria Math" panose="02040503050406030204" pitchFamily="18" charset="0"/>
                                </a:rPr>
                              </m:ctrlPr>
                            </m:sSubPr>
                            <m:e>
                              <m:r>
                                <m:rPr>
                                  <m:sty m:val="p"/>
                                </m:rPr>
                                <a:rPr lang="ru-RU">
                                  <a:latin typeface="Cambria Math"/>
                                </a:rPr>
                                <m:t>u</m:t>
                              </m:r>
                            </m:e>
                            <m:sub>
                              <m:r>
                                <a:rPr lang="ru-RU">
                                  <a:latin typeface="Cambria Math"/>
                                </a:rPr>
                                <m:t>1</m:t>
                              </m:r>
                            </m:sub>
                          </m:sSub>
                          <m:r>
                            <m:rPr>
                              <m:sty m:val="p"/>
                            </m:rPr>
                            <a:rPr lang="ru-RU">
                              <a:latin typeface="Cambria Math"/>
                            </a:rPr>
                            <m:t>c</m:t>
                          </m:r>
                        </m:e>
                        <m:sub>
                          <m:r>
                            <a:rPr lang="ru-RU">
                              <a:latin typeface="Cambria Math"/>
                            </a:rPr>
                            <m:t>1</m:t>
                          </m:r>
                          <m:r>
                            <a:rPr lang="en-US" i="1">
                              <a:latin typeface="Cambria Math"/>
                            </a:rPr>
                            <m:t>𝑢</m:t>
                          </m:r>
                        </m:sub>
                      </m:sSub>
                      <m:r>
                        <a:rPr lang="ru-RU" i="1">
                          <a:latin typeface="Cambria Math"/>
                        </a:rPr>
                        <m:t>−</m:t>
                      </m:r>
                      <m:sSub>
                        <m:sSubPr>
                          <m:ctrlPr>
                            <a:rPr lang="ru-RU" i="1">
                              <a:latin typeface="Cambria Math" panose="02040503050406030204" pitchFamily="18" charset="0"/>
                            </a:rPr>
                          </m:ctrlPr>
                        </m:sSubPr>
                        <m:e>
                          <m:sSub>
                            <m:sSubPr>
                              <m:ctrlPr>
                                <a:rPr lang="ru-RU" i="1">
                                  <a:latin typeface="Cambria Math" panose="02040503050406030204" pitchFamily="18" charset="0"/>
                                </a:rPr>
                              </m:ctrlPr>
                            </m:sSubPr>
                            <m:e>
                              <m:r>
                                <m:rPr>
                                  <m:sty m:val="p"/>
                                </m:rPr>
                                <a:rPr lang="ru-RU">
                                  <a:latin typeface="Cambria Math"/>
                                </a:rPr>
                                <m:t>u</m:t>
                              </m:r>
                            </m:e>
                            <m:sub>
                              <m:r>
                                <a:rPr lang="ru-RU">
                                  <a:latin typeface="Cambria Math"/>
                                </a:rPr>
                                <m:t>2</m:t>
                              </m:r>
                            </m:sub>
                          </m:sSub>
                          <m:r>
                            <m:rPr>
                              <m:sty m:val="p"/>
                            </m:rPr>
                            <a:rPr lang="ru-RU">
                              <a:latin typeface="Cambria Math"/>
                            </a:rPr>
                            <m:t>c</m:t>
                          </m:r>
                        </m:e>
                        <m:sub>
                          <m:r>
                            <a:rPr lang="ru-RU">
                              <a:latin typeface="Cambria Math"/>
                            </a:rPr>
                            <m:t>2</m:t>
                          </m:r>
                          <m:r>
                            <a:rPr lang="en-US" i="1">
                              <a:latin typeface="Cambria Math"/>
                            </a:rPr>
                            <m:t>𝑢</m:t>
                          </m:r>
                        </m:sub>
                      </m:sSub>
                      <m:r>
                        <a:rPr lang="ru-RU" i="1">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𝑤</m:t>
                              </m:r>
                            </m:e>
                            <m:sub>
                              <m:r>
                                <a:rPr lang="ru-RU">
                                  <a:latin typeface="Cambria Math"/>
                                </a:rPr>
                                <m:t>2</m:t>
                              </m:r>
                              <m:r>
                                <a:rPr lang="ru-RU" i="1">
                                  <a:latin typeface="Cambria Math"/>
                                </a:rPr>
                                <m:t>𝑢</m:t>
                              </m:r>
                            </m:sub>
                          </m:sSub>
                          <m:sSub>
                            <m:sSubPr>
                              <m:ctrlPr>
                                <a:rPr lang="ru-RU" i="1">
                                  <a:latin typeface="Cambria Math" panose="02040503050406030204" pitchFamily="18" charset="0"/>
                                </a:rPr>
                              </m:ctrlPr>
                            </m:sSubPr>
                            <m:e>
                              <m:r>
                                <a:rPr lang="en-US" i="1">
                                  <a:latin typeface="Cambria Math"/>
                                </a:rPr>
                                <m:t>𝑢</m:t>
                              </m:r>
                            </m:e>
                            <m:sub>
                              <m:r>
                                <a:rPr lang="ru-RU">
                                  <a:latin typeface="Cambria Math"/>
                                </a:rPr>
                                <m:t>2</m:t>
                              </m:r>
                            </m:sub>
                          </m:sSub>
                          <m:r>
                            <a:rPr lang="ru-RU" i="1">
                              <a:latin typeface="Cambria Math"/>
                            </a:rPr>
                            <m:t>−</m:t>
                          </m:r>
                          <m:sSub>
                            <m:sSubPr>
                              <m:ctrlPr>
                                <a:rPr lang="ru-RU" i="1">
                                  <a:latin typeface="Cambria Math" panose="02040503050406030204" pitchFamily="18" charset="0"/>
                                </a:rPr>
                              </m:ctrlPr>
                            </m:sSubPr>
                            <m:e>
                              <m:r>
                                <a:rPr lang="ru-RU" i="1">
                                  <a:latin typeface="Cambria Math"/>
                                </a:rPr>
                                <m:t>𝑤</m:t>
                              </m:r>
                            </m:e>
                            <m:sub>
                              <m:r>
                                <a:rPr lang="ru-RU">
                                  <a:latin typeface="Cambria Math"/>
                                </a:rPr>
                                <m:t>1</m:t>
                              </m:r>
                              <m:r>
                                <a:rPr lang="ru-RU" i="1">
                                  <a:latin typeface="Cambria Math"/>
                                </a:rPr>
                                <m:t>𝑢</m:t>
                              </m:r>
                            </m:sub>
                          </m:sSub>
                          <m:sSub>
                            <m:sSubPr>
                              <m:ctrlPr>
                                <a:rPr lang="ru-RU" i="1">
                                  <a:latin typeface="Cambria Math" panose="02040503050406030204" pitchFamily="18" charset="0"/>
                                </a:rPr>
                              </m:ctrlPr>
                            </m:sSubPr>
                            <m:e>
                              <m:r>
                                <a:rPr lang="ru-RU" i="1">
                                  <a:latin typeface="Cambria Math"/>
                                </a:rPr>
                                <m:t>𝑢</m:t>
                              </m:r>
                            </m:e>
                            <m:sub>
                              <m:r>
                                <a:rPr lang="ru-RU">
                                  <a:latin typeface="Cambria Math"/>
                                </a:rPr>
                                <m:t>1</m:t>
                              </m:r>
                            </m:sub>
                          </m:sSub>
                        </m:e>
                      </m:d>
                      <m:r>
                        <a:rPr lang="ru-RU">
                          <a:latin typeface="Cambria Math"/>
                        </a:rPr>
                        <m:t>+</m:t>
                      </m:r>
                      <m:d>
                        <m:dPr>
                          <m:ctrlPr>
                            <a:rPr lang="ru-RU" i="1">
                              <a:latin typeface="Cambria Math" panose="02040503050406030204" pitchFamily="18" charset="0"/>
                            </a:rPr>
                          </m:ctrlPr>
                        </m:dPr>
                        <m:e>
                          <m:sSubSup>
                            <m:sSubSupPr>
                              <m:ctrlPr>
                                <a:rPr lang="ru-RU" i="1">
                                  <a:latin typeface="Cambria Math" panose="02040503050406030204" pitchFamily="18" charset="0"/>
                                </a:rPr>
                              </m:ctrlPr>
                            </m:sSubSupPr>
                            <m:e>
                              <m:r>
                                <a:rPr lang="ru-RU" i="1">
                                  <a:latin typeface="Cambria Math"/>
                                </a:rPr>
                                <m:t>𝑢</m:t>
                              </m:r>
                            </m:e>
                            <m:sub>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2</m:t>
                              </m:r>
                            </m:sub>
                            <m:sup>
                              <m:r>
                                <a:rPr lang="ru-RU" i="1">
                                  <a:latin typeface="Cambria Math"/>
                                </a:rPr>
                                <m:t>2</m:t>
                              </m:r>
                            </m:sup>
                          </m:sSubSup>
                        </m:e>
                      </m:d>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914983" y="1617357"/>
                <a:ext cx="5851479" cy="373051"/>
              </a:xfrm>
              <a:prstGeom prst="rect">
                <a:avLst/>
              </a:prstGeom>
              <a:blipFill rotWithShape="1">
                <a:blip r:embed="rId4"/>
                <a:stretch>
                  <a:fillRect/>
                </a:stretch>
              </a:blipFill>
              <a:ln>
                <a:solidFill>
                  <a:schemeClr val="tx1"/>
                </a:solidFill>
              </a:ln>
            </p:spPr>
            <p:txBody>
              <a:bodyPr/>
              <a:lstStyle/>
              <a:p>
                <a:r>
                  <a:rPr lang="ru-RU">
                    <a:noFill/>
                  </a:rPr>
                  <a:t> </a:t>
                </a:r>
              </a:p>
            </p:txBody>
          </p:sp>
        </mc:Fallback>
      </mc:AlternateContent>
      <p:sp>
        <p:nvSpPr>
          <p:cNvPr id="9" name="Прямоугольник 8"/>
          <p:cNvSpPr/>
          <p:nvPr/>
        </p:nvSpPr>
        <p:spPr>
          <a:xfrm>
            <a:off x="827314" y="1196514"/>
            <a:ext cx="1029641" cy="307777"/>
          </a:xfrm>
          <a:prstGeom prst="rect">
            <a:avLst/>
          </a:prstGeom>
        </p:spPr>
        <p:txBody>
          <a:bodyPr wrap="none">
            <a:spAutoFit/>
          </a:bodyPr>
          <a:lstStyle/>
          <a:p>
            <a:pPr algn="ctr"/>
            <a:r>
              <a:rPr lang="ru-RU" sz="1400" cap="small" dirty="0"/>
              <a:t>компрессор</a:t>
            </a:r>
            <a:endParaRPr lang="ru-RU" sz="1400" i="1" cap="small" dirty="0"/>
          </a:p>
        </p:txBody>
      </p:sp>
      <p:sp>
        <p:nvSpPr>
          <p:cNvPr id="10" name="Прямоугольник 9"/>
          <p:cNvSpPr/>
          <p:nvPr/>
        </p:nvSpPr>
        <p:spPr>
          <a:xfrm>
            <a:off x="1015327" y="1719487"/>
            <a:ext cx="747257" cy="307777"/>
          </a:xfrm>
          <a:prstGeom prst="rect">
            <a:avLst/>
          </a:prstGeom>
        </p:spPr>
        <p:txBody>
          <a:bodyPr wrap="none">
            <a:spAutoFit/>
          </a:bodyPr>
          <a:lstStyle/>
          <a:p>
            <a:pPr algn="ctr"/>
            <a:r>
              <a:rPr lang="ru-RU" sz="1400" cap="small" dirty="0"/>
              <a:t>турбина</a:t>
            </a:r>
            <a:endParaRPr lang="ru-RU" sz="1400" i="1" cap="small" dirty="0"/>
          </a:p>
        </p:txBody>
      </p:sp>
      <p:sp>
        <p:nvSpPr>
          <p:cNvPr id="11" name="TextBox 10"/>
          <p:cNvSpPr txBox="1"/>
          <p:nvPr/>
        </p:nvSpPr>
        <p:spPr>
          <a:xfrm>
            <a:off x="394079" y="2071869"/>
            <a:ext cx="8587559" cy="369332"/>
          </a:xfrm>
          <a:prstGeom prst="rect">
            <a:avLst/>
          </a:prstGeom>
          <a:noFill/>
        </p:spPr>
        <p:txBody>
          <a:bodyPr wrap="square" rtlCol="0">
            <a:spAutoFit/>
          </a:bodyPr>
          <a:lstStyle/>
          <a:p>
            <a:pPr algn="ctr"/>
            <a:r>
              <a:rPr lang="ru-RU" cap="all" dirty="0"/>
              <a:t>Удельная работа осевой лопаточной машины</a:t>
            </a:r>
          </a:p>
        </p:txBody>
      </p:sp>
      <p:sp>
        <p:nvSpPr>
          <p:cNvPr id="12" name="Прямоугольник 11"/>
          <p:cNvSpPr/>
          <p:nvPr/>
        </p:nvSpPr>
        <p:spPr>
          <a:xfrm>
            <a:off x="950216" y="2471151"/>
            <a:ext cx="1029641" cy="307777"/>
          </a:xfrm>
          <a:prstGeom prst="rect">
            <a:avLst/>
          </a:prstGeom>
        </p:spPr>
        <p:txBody>
          <a:bodyPr wrap="none">
            <a:spAutoFit/>
          </a:bodyPr>
          <a:lstStyle/>
          <a:p>
            <a:pPr algn="ctr"/>
            <a:r>
              <a:rPr lang="ru-RU" sz="1400" cap="small" dirty="0"/>
              <a:t>компрессор</a:t>
            </a:r>
            <a:endParaRPr lang="ru-RU" sz="1400" i="1" cap="small" dirty="0"/>
          </a:p>
        </p:txBody>
      </p:sp>
      <p:sp>
        <p:nvSpPr>
          <p:cNvPr id="13" name="Прямоугольник 12"/>
          <p:cNvSpPr/>
          <p:nvPr/>
        </p:nvSpPr>
        <p:spPr>
          <a:xfrm>
            <a:off x="1131210" y="2934759"/>
            <a:ext cx="747257" cy="307777"/>
          </a:xfrm>
          <a:prstGeom prst="rect">
            <a:avLst/>
          </a:prstGeom>
        </p:spPr>
        <p:txBody>
          <a:bodyPr wrap="none">
            <a:spAutoFit/>
          </a:bodyPr>
          <a:lstStyle/>
          <a:p>
            <a:pPr algn="ctr"/>
            <a:r>
              <a:rPr lang="ru-RU" sz="1400" cap="small" dirty="0"/>
              <a:t>турбина</a:t>
            </a:r>
            <a:endParaRPr lang="ru-RU" sz="1400" i="1" cap="small" dirty="0"/>
          </a:p>
        </p:txBody>
      </p:sp>
      <mc:AlternateContent xmlns:mc="http://schemas.openxmlformats.org/markup-compatibility/2006" xmlns:a14="http://schemas.microsoft.com/office/drawing/2010/main">
        <mc:Choice Requires="a14">
          <p:sp>
            <p:nvSpPr>
              <p:cNvPr id="5" name="Прямоугольник 4"/>
              <p:cNvSpPr/>
              <p:nvPr/>
            </p:nvSpPr>
            <p:spPr>
              <a:xfrm>
                <a:off x="2736855" y="2437895"/>
                <a:ext cx="3659592"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a:rPr>
                            <m:t>𝐿</m:t>
                          </m:r>
                        </m:e>
                        <m:sub>
                          <m:r>
                            <a:rPr lang="ru-RU">
                              <a:latin typeface="Cambria Math"/>
                            </a:rPr>
                            <m:t>т</m:t>
                          </m:r>
                        </m:sub>
                      </m:sSub>
                      <m:r>
                        <a:rPr lang="ru-RU">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𝑤</m:t>
                              </m:r>
                            </m:e>
                            <m:sub>
                              <m:r>
                                <a:rPr lang="ru-RU" b="0" i="0" smtClean="0">
                                  <a:latin typeface="Cambria Math"/>
                                </a:rPr>
                                <m:t>1</m:t>
                              </m:r>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r>
                                <a:rPr lang="ru-RU" i="1">
                                  <a:latin typeface="Cambria Math"/>
                                </a:rPr>
                                <m:t>𝑤</m:t>
                              </m:r>
                            </m:e>
                            <m:sub>
                              <m:r>
                                <a:rPr lang="ru-RU" b="0" i="0" smtClean="0">
                                  <a:latin typeface="Cambria Math"/>
                                </a:rPr>
                                <m:t>2</m:t>
                              </m:r>
                              <m:r>
                                <a:rPr lang="ru-RU" i="1">
                                  <a:latin typeface="Cambria Math"/>
                                </a:rPr>
                                <m:t>𝑢</m:t>
                              </m:r>
                            </m:sub>
                          </m:sSub>
                        </m:e>
                      </m:d>
                      <m:r>
                        <a:rPr lang="ru-RU" i="1">
                          <a:latin typeface="Cambria Math"/>
                        </a:rPr>
                        <m:t>𝑢</m:t>
                      </m:r>
                      <m:r>
                        <a:rPr lang="ru-RU">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a:latin typeface="Cambria Math"/>
                                </a:rPr>
                                <m:t>с</m:t>
                              </m:r>
                            </m:e>
                            <m:sub>
                              <m:r>
                                <a:rPr lang="ru-RU">
                                  <a:latin typeface="Cambria Math"/>
                                </a:rPr>
                                <m:t>2</m:t>
                              </m:r>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r>
                                <a:rPr lang="ru-RU">
                                  <a:latin typeface="Cambria Math"/>
                                </a:rPr>
                                <m:t>с</m:t>
                              </m:r>
                            </m:e>
                            <m:sub>
                              <m:r>
                                <a:rPr lang="ru-RU">
                                  <a:latin typeface="Cambria Math"/>
                                </a:rPr>
                                <m:t>1</m:t>
                              </m:r>
                              <m:r>
                                <a:rPr lang="ru-RU" i="1">
                                  <a:latin typeface="Cambria Math"/>
                                </a:rPr>
                                <m:t>𝑢</m:t>
                              </m:r>
                            </m:sub>
                          </m:sSub>
                        </m:e>
                      </m:d>
                      <m:r>
                        <a:rPr lang="ru-RU" i="1">
                          <a:latin typeface="Cambria Math"/>
                        </a:rPr>
                        <m:t>𝑢</m:t>
                      </m:r>
                    </m:oMath>
                  </m:oMathPara>
                </a14:m>
                <a:endParaRPr lang="ru-RU"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2736855" y="2437895"/>
                <a:ext cx="3659592" cy="369332"/>
              </a:xfrm>
              <a:prstGeom prst="rect">
                <a:avLst/>
              </a:prstGeom>
              <a:blipFill>
                <a:blip r:embed="rId5"/>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2736882" y="2903981"/>
                <a:ext cx="3670236"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a:rPr>
                            <m:t>𝐿</m:t>
                          </m:r>
                        </m:e>
                        <m:sub>
                          <m:r>
                            <a:rPr lang="ru-RU">
                              <a:latin typeface="Cambria Math"/>
                            </a:rPr>
                            <m:t>т</m:t>
                          </m:r>
                        </m:sub>
                      </m:sSub>
                      <m:r>
                        <a:rPr lang="ru-RU">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𝑤</m:t>
                              </m:r>
                            </m:e>
                            <m:sub>
                              <m:r>
                                <a:rPr lang="ru-RU" b="0" i="0" smtClean="0">
                                  <a:latin typeface="Cambria Math"/>
                                </a:rPr>
                                <m:t>2</m:t>
                              </m:r>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r>
                                <a:rPr lang="ru-RU" i="1">
                                  <a:latin typeface="Cambria Math"/>
                                </a:rPr>
                                <m:t>𝑤</m:t>
                              </m:r>
                            </m:e>
                            <m:sub>
                              <m:r>
                                <a:rPr lang="ru-RU" b="0" i="0" smtClean="0">
                                  <a:latin typeface="Cambria Math"/>
                                </a:rPr>
                                <m:t>1</m:t>
                              </m:r>
                              <m:r>
                                <a:rPr lang="ru-RU" i="1">
                                  <a:latin typeface="Cambria Math"/>
                                </a:rPr>
                                <m:t>𝑢</m:t>
                              </m:r>
                            </m:sub>
                          </m:sSub>
                        </m:e>
                      </m:d>
                      <m:r>
                        <a:rPr lang="ru-RU" i="1">
                          <a:latin typeface="Cambria Math"/>
                        </a:rPr>
                        <m:t>𝑢</m:t>
                      </m:r>
                      <m:r>
                        <a:rPr lang="ru-RU">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a:latin typeface="Cambria Math"/>
                                </a:rPr>
                                <m:t>с</m:t>
                              </m:r>
                            </m:e>
                            <m:sub>
                              <m:r>
                                <a:rPr lang="ru-RU">
                                  <a:latin typeface="Cambria Math"/>
                                </a:rPr>
                                <m:t>1</m:t>
                              </m:r>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r>
                                <a:rPr lang="ru-RU">
                                  <a:latin typeface="Cambria Math"/>
                                </a:rPr>
                                <m:t>с</m:t>
                              </m:r>
                            </m:e>
                            <m:sub>
                              <m:r>
                                <a:rPr lang="ru-RU">
                                  <a:latin typeface="Cambria Math"/>
                                </a:rPr>
                                <m:t>2</m:t>
                              </m:r>
                              <m:r>
                                <a:rPr lang="ru-RU" i="1">
                                  <a:latin typeface="Cambria Math"/>
                                </a:rPr>
                                <m:t>𝑢</m:t>
                              </m:r>
                            </m:sub>
                          </m:sSub>
                        </m:e>
                      </m:d>
                      <m:r>
                        <a:rPr lang="ru-RU" i="1">
                          <a:latin typeface="Cambria Math"/>
                        </a:rPr>
                        <m:t>𝑢</m:t>
                      </m:r>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736882" y="2903981"/>
                <a:ext cx="3670236" cy="369332"/>
              </a:xfrm>
              <a:prstGeom prst="rect">
                <a:avLst/>
              </a:prstGeom>
              <a:blipFill>
                <a:blip r:embed="rId6"/>
                <a:stretch>
                  <a:fillRect/>
                </a:stretch>
              </a:blipFill>
              <a:ln>
                <a:solidFill>
                  <a:schemeClr val="tx1"/>
                </a:solidFill>
              </a:ln>
            </p:spPr>
            <p:txBody>
              <a:bodyPr/>
              <a:lstStyle/>
              <a:p>
                <a:r>
                  <a:rPr lang="ru-RU">
                    <a:noFill/>
                  </a:rPr>
                  <a:t> </a:t>
                </a:r>
              </a:p>
            </p:txBody>
          </p:sp>
        </mc:Fallback>
      </mc:AlternateContent>
      <p:cxnSp>
        <p:nvCxnSpPr>
          <p:cNvPr id="19" name="Прямая со стрелкой 18">
            <a:extLst>
              <a:ext uri="{FF2B5EF4-FFF2-40B4-BE49-F238E27FC236}">
                <a16:creationId xmlns:a16="http://schemas.microsoft.com/office/drawing/2014/main" id="{6E0A517B-42C4-4A41-9AF6-A165EF3813DC}"/>
              </a:ext>
            </a:extLst>
          </p:cNvPr>
          <p:cNvCxnSpPr/>
          <p:nvPr/>
        </p:nvCxnSpPr>
        <p:spPr>
          <a:xfrm flipH="1">
            <a:off x="667160" y="3744632"/>
            <a:ext cx="1152000" cy="900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4DC2E9B5-86E4-45D8-B3AD-13BE2F0946F5}"/>
              </a:ext>
            </a:extLst>
          </p:cNvPr>
          <p:cNvCxnSpPr/>
          <p:nvPr/>
        </p:nvCxnSpPr>
        <p:spPr>
          <a:xfrm>
            <a:off x="1838198" y="3744632"/>
            <a:ext cx="862575" cy="900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345B2FF1-30E1-450C-999F-68CF15D8197D}"/>
              </a:ext>
            </a:extLst>
          </p:cNvPr>
          <p:cNvCxnSpPr/>
          <p:nvPr/>
        </p:nvCxnSpPr>
        <p:spPr>
          <a:xfrm>
            <a:off x="685505" y="4639534"/>
            <a:ext cx="2033613"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Прямоугольник 21">
            <a:extLst>
              <a:ext uri="{FF2B5EF4-FFF2-40B4-BE49-F238E27FC236}">
                <a16:creationId xmlns:a16="http://schemas.microsoft.com/office/drawing/2014/main" id="{7EC7034D-0E0E-464C-8CEB-581D436C0104}"/>
              </a:ext>
            </a:extLst>
          </p:cNvPr>
          <p:cNvSpPr/>
          <p:nvPr/>
        </p:nvSpPr>
        <p:spPr>
          <a:xfrm>
            <a:off x="1199645" y="4562589"/>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3" name="Прямоугольник 22">
            <a:extLst>
              <a:ext uri="{FF2B5EF4-FFF2-40B4-BE49-F238E27FC236}">
                <a16:creationId xmlns:a16="http://schemas.microsoft.com/office/drawing/2014/main" id="{21F09763-BC05-417F-A2E1-8BA77A41FAC8}"/>
              </a:ext>
            </a:extLst>
          </p:cNvPr>
          <p:cNvSpPr/>
          <p:nvPr/>
        </p:nvSpPr>
        <p:spPr>
          <a:xfrm>
            <a:off x="1842331" y="3934829"/>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4" name="Прямоугольник 23">
            <a:extLst>
              <a:ext uri="{FF2B5EF4-FFF2-40B4-BE49-F238E27FC236}">
                <a16:creationId xmlns:a16="http://schemas.microsoft.com/office/drawing/2014/main" id="{A9E6F4FB-576E-4B54-A11E-0C7FA3F2CE50}"/>
              </a:ext>
            </a:extLst>
          </p:cNvPr>
          <p:cNvSpPr/>
          <p:nvPr/>
        </p:nvSpPr>
        <p:spPr>
          <a:xfrm>
            <a:off x="523016" y="3799049"/>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ru-RU" b="1" cap="all" baseline="-25000" dirty="0">
                <a:solidFill>
                  <a:sysClr val="windowText" lastClr="000000"/>
                </a:solidFill>
              </a:rPr>
              <a:t>1</a:t>
            </a:r>
            <a:endParaRPr lang="ru-RU" b="1" i="1" cap="all" baseline="-25000" dirty="0">
              <a:solidFill>
                <a:sysClr val="windowText" lastClr="000000"/>
              </a:solidFill>
            </a:endParaRPr>
          </a:p>
        </p:txBody>
      </p:sp>
      <p:cxnSp>
        <p:nvCxnSpPr>
          <p:cNvPr id="25" name="Прямая соединительная линия 24">
            <a:extLst>
              <a:ext uri="{FF2B5EF4-FFF2-40B4-BE49-F238E27FC236}">
                <a16:creationId xmlns:a16="http://schemas.microsoft.com/office/drawing/2014/main" id="{116C8729-1454-4A41-9FCB-D15D08528166}"/>
              </a:ext>
            </a:extLst>
          </p:cNvPr>
          <p:cNvCxnSpPr/>
          <p:nvPr/>
        </p:nvCxnSpPr>
        <p:spPr>
          <a:xfrm>
            <a:off x="918914" y="4428397"/>
            <a:ext cx="148743" cy="21113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FF01DFE5-F179-4D3A-AE01-003C4BF2E400}"/>
              </a:ext>
            </a:extLst>
          </p:cNvPr>
          <p:cNvCxnSpPr>
            <a:cxnSpLocks/>
          </p:cNvCxnSpPr>
          <p:nvPr/>
        </p:nvCxnSpPr>
        <p:spPr>
          <a:xfrm flipH="1">
            <a:off x="2358782" y="4424618"/>
            <a:ext cx="126602" cy="20438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7" name="Прямоугольник 26">
            <a:extLst>
              <a:ext uri="{FF2B5EF4-FFF2-40B4-BE49-F238E27FC236}">
                <a16:creationId xmlns:a16="http://schemas.microsoft.com/office/drawing/2014/main" id="{33D92741-8E7D-4AE7-854C-2A2722673FC5}"/>
              </a:ext>
            </a:extLst>
          </p:cNvPr>
          <p:cNvSpPr/>
          <p:nvPr/>
        </p:nvSpPr>
        <p:spPr>
          <a:xfrm>
            <a:off x="509186" y="4234789"/>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8" name="Прямоугольник 27">
            <a:extLst>
              <a:ext uri="{FF2B5EF4-FFF2-40B4-BE49-F238E27FC236}">
                <a16:creationId xmlns:a16="http://schemas.microsoft.com/office/drawing/2014/main" id="{DABA1BD5-3F76-48EB-B77A-AE0B011588D4}"/>
              </a:ext>
            </a:extLst>
          </p:cNvPr>
          <p:cNvSpPr/>
          <p:nvPr/>
        </p:nvSpPr>
        <p:spPr>
          <a:xfrm>
            <a:off x="1588240" y="4234789"/>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cxnSp>
        <p:nvCxnSpPr>
          <p:cNvPr id="29" name="Прямая со стрелкой 28">
            <a:extLst>
              <a:ext uri="{FF2B5EF4-FFF2-40B4-BE49-F238E27FC236}">
                <a16:creationId xmlns:a16="http://schemas.microsoft.com/office/drawing/2014/main" id="{8EE9584F-75EC-49D2-A6BE-3BB7D373B63F}"/>
              </a:ext>
            </a:extLst>
          </p:cNvPr>
          <p:cNvCxnSpPr>
            <a:cxnSpLocks/>
          </p:cNvCxnSpPr>
          <p:nvPr/>
        </p:nvCxnSpPr>
        <p:spPr>
          <a:xfrm>
            <a:off x="1838198" y="3744632"/>
            <a:ext cx="0" cy="88437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Прямоугольник 29">
            <a:extLst>
              <a:ext uri="{FF2B5EF4-FFF2-40B4-BE49-F238E27FC236}">
                <a16:creationId xmlns:a16="http://schemas.microsoft.com/office/drawing/2014/main" id="{80E12BEE-85CC-4066-82DC-AC4FADC04480}"/>
              </a:ext>
            </a:extLst>
          </p:cNvPr>
          <p:cNvSpPr/>
          <p:nvPr/>
        </p:nvSpPr>
        <p:spPr>
          <a:xfrm>
            <a:off x="1757628" y="4010667"/>
            <a:ext cx="478016" cy="369332"/>
          </a:xfrm>
          <a:prstGeom prst="rect">
            <a:avLst/>
          </a:prstGeom>
        </p:spPr>
        <p:txBody>
          <a:bodyPr wrap="none">
            <a:spAutoFit/>
          </a:bodyPr>
          <a:lstStyle/>
          <a:p>
            <a:pPr algn="ctr"/>
            <a:r>
              <a:rPr lang="ru-RU" b="1" cap="all" dirty="0">
                <a:solidFill>
                  <a:sysClr val="windowText" lastClr="000000"/>
                </a:solidFill>
              </a:rPr>
              <a:t>С</a:t>
            </a:r>
            <a:r>
              <a:rPr lang="ru-RU" b="1" cap="all" baseline="-25000" dirty="0">
                <a:solidFill>
                  <a:sysClr val="windowText" lastClr="000000"/>
                </a:solidFill>
              </a:rPr>
              <a:t>1</a:t>
            </a:r>
            <a:r>
              <a:rPr lang="ru-RU" i="1" baseline="-25000" dirty="0">
                <a:solidFill>
                  <a:sysClr val="windowText" lastClr="000000"/>
                </a:solidFill>
              </a:rPr>
              <a:t>а</a:t>
            </a:r>
          </a:p>
        </p:txBody>
      </p:sp>
      <p:cxnSp>
        <p:nvCxnSpPr>
          <p:cNvPr id="31" name="Прямая со стрелкой 30">
            <a:extLst>
              <a:ext uri="{FF2B5EF4-FFF2-40B4-BE49-F238E27FC236}">
                <a16:creationId xmlns:a16="http://schemas.microsoft.com/office/drawing/2014/main" id="{5EE466AA-6702-4DA9-B5CD-47916A0731BD}"/>
              </a:ext>
            </a:extLst>
          </p:cNvPr>
          <p:cNvCxnSpPr/>
          <p:nvPr/>
        </p:nvCxnSpPr>
        <p:spPr>
          <a:xfrm flipH="1">
            <a:off x="780296" y="4934563"/>
            <a:ext cx="585519" cy="900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a:extLst>
              <a:ext uri="{FF2B5EF4-FFF2-40B4-BE49-F238E27FC236}">
                <a16:creationId xmlns:a16="http://schemas.microsoft.com/office/drawing/2014/main" id="{DDCC68B3-0E89-412B-8204-B10D424FE2C8}"/>
              </a:ext>
            </a:extLst>
          </p:cNvPr>
          <p:cNvCxnSpPr/>
          <p:nvPr/>
        </p:nvCxnSpPr>
        <p:spPr>
          <a:xfrm>
            <a:off x="780296" y="5834563"/>
            <a:ext cx="2033613"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id="{71AE9349-FBAF-4E5D-9ABE-24234DC7CB0C}"/>
              </a:ext>
            </a:extLst>
          </p:cNvPr>
          <p:cNvCxnSpPr/>
          <p:nvPr/>
        </p:nvCxnSpPr>
        <p:spPr>
          <a:xfrm>
            <a:off x="1365815" y="4934563"/>
            <a:ext cx="1448094" cy="900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Прямоугольник 33">
            <a:extLst>
              <a:ext uri="{FF2B5EF4-FFF2-40B4-BE49-F238E27FC236}">
                <a16:creationId xmlns:a16="http://schemas.microsoft.com/office/drawing/2014/main" id="{F8BB4B4D-C968-4CE7-B58E-1F725E145338}"/>
              </a:ext>
            </a:extLst>
          </p:cNvPr>
          <p:cNvSpPr/>
          <p:nvPr/>
        </p:nvSpPr>
        <p:spPr>
          <a:xfrm>
            <a:off x="732864" y="574938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35" name="Прямоугольник 34">
            <a:extLst>
              <a:ext uri="{FF2B5EF4-FFF2-40B4-BE49-F238E27FC236}">
                <a16:creationId xmlns:a16="http://schemas.microsoft.com/office/drawing/2014/main" id="{A027F505-D273-4AAD-A192-F00F1095D9B9}"/>
              </a:ext>
            </a:extLst>
          </p:cNvPr>
          <p:cNvSpPr/>
          <p:nvPr/>
        </p:nvSpPr>
        <p:spPr>
          <a:xfrm>
            <a:off x="1773931" y="5191378"/>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36" name="Прямоугольник 35">
            <a:extLst>
              <a:ext uri="{FF2B5EF4-FFF2-40B4-BE49-F238E27FC236}">
                <a16:creationId xmlns:a16="http://schemas.microsoft.com/office/drawing/2014/main" id="{DC8EC54D-3A17-4495-8DA1-36409FF77A2C}"/>
              </a:ext>
            </a:extLst>
          </p:cNvPr>
          <p:cNvSpPr/>
          <p:nvPr/>
        </p:nvSpPr>
        <p:spPr>
          <a:xfrm>
            <a:off x="249204" y="502933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37" name="Прямая соединительная линия 36">
            <a:extLst>
              <a:ext uri="{FF2B5EF4-FFF2-40B4-BE49-F238E27FC236}">
                <a16:creationId xmlns:a16="http://schemas.microsoft.com/office/drawing/2014/main" id="{014789BF-2CF9-46C2-B84B-3A14F3EB4F39}"/>
              </a:ext>
            </a:extLst>
          </p:cNvPr>
          <p:cNvCxnSpPr/>
          <p:nvPr/>
        </p:nvCxnSpPr>
        <p:spPr>
          <a:xfrm>
            <a:off x="924312" y="5623426"/>
            <a:ext cx="148743" cy="21113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7E6AA11A-E439-41FE-927F-E86C739CEAD3}"/>
              </a:ext>
            </a:extLst>
          </p:cNvPr>
          <p:cNvCxnSpPr/>
          <p:nvPr/>
        </p:nvCxnSpPr>
        <p:spPr>
          <a:xfrm flipH="1">
            <a:off x="2310957" y="5631760"/>
            <a:ext cx="175749" cy="21113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Прямоугольник 38">
            <a:extLst>
              <a:ext uri="{FF2B5EF4-FFF2-40B4-BE49-F238E27FC236}">
                <a16:creationId xmlns:a16="http://schemas.microsoft.com/office/drawing/2014/main" id="{886D81C7-3FCD-4422-BE60-7787EF4C0E82}"/>
              </a:ext>
            </a:extLst>
          </p:cNvPr>
          <p:cNvSpPr/>
          <p:nvPr/>
        </p:nvSpPr>
        <p:spPr>
          <a:xfrm>
            <a:off x="1520766" y="5412635"/>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40" name="Прямая со стрелкой 39">
            <a:extLst>
              <a:ext uri="{FF2B5EF4-FFF2-40B4-BE49-F238E27FC236}">
                <a16:creationId xmlns:a16="http://schemas.microsoft.com/office/drawing/2014/main" id="{A3684F5E-DFA4-497E-B05E-908EE4E1FA3E}"/>
              </a:ext>
            </a:extLst>
          </p:cNvPr>
          <p:cNvCxnSpPr>
            <a:cxnSpLocks/>
          </p:cNvCxnSpPr>
          <p:nvPr/>
        </p:nvCxnSpPr>
        <p:spPr>
          <a:xfrm>
            <a:off x="1365815" y="4934563"/>
            <a:ext cx="0" cy="88437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Прямоугольник 40">
            <a:extLst>
              <a:ext uri="{FF2B5EF4-FFF2-40B4-BE49-F238E27FC236}">
                <a16:creationId xmlns:a16="http://schemas.microsoft.com/office/drawing/2014/main" id="{0A37F323-E405-4E13-AAD0-31058A4E4683}"/>
              </a:ext>
            </a:extLst>
          </p:cNvPr>
          <p:cNvSpPr/>
          <p:nvPr/>
        </p:nvSpPr>
        <p:spPr>
          <a:xfrm>
            <a:off x="1287722" y="5262428"/>
            <a:ext cx="463589" cy="369332"/>
          </a:xfrm>
          <a:prstGeom prst="rect">
            <a:avLst/>
          </a:prstGeom>
        </p:spPr>
        <p:txBody>
          <a:bodyPr wrap="none">
            <a:spAutoFit/>
          </a:bodyPr>
          <a:lstStyle/>
          <a:p>
            <a:pPr algn="ctr"/>
            <a:r>
              <a:rPr lang="ru-RU" b="1" cap="all" dirty="0">
                <a:solidFill>
                  <a:sysClr val="windowText" lastClr="000000"/>
                </a:solidFill>
              </a:rPr>
              <a:t>С</a:t>
            </a:r>
            <a:r>
              <a:rPr lang="ru-RU" b="1" cap="all" baseline="-25000" dirty="0">
                <a:solidFill>
                  <a:sysClr val="windowText" lastClr="000000"/>
                </a:solidFill>
              </a:rPr>
              <a:t>2</a:t>
            </a:r>
            <a:r>
              <a:rPr lang="ru-RU" i="1" baseline="-25000" dirty="0">
                <a:solidFill>
                  <a:sysClr val="windowText" lastClr="000000"/>
                </a:solidFill>
              </a:rPr>
              <a:t>а</a:t>
            </a:r>
          </a:p>
        </p:txBody>
      </p:sp>
      <p:sp>
        <p:nvSpPr>
          <p:cNvPr id="42" name="Прямоугольник 41">
            <a:extLst>
              <a:ext uri="{FF2B5EF4-FFF2-40B4-BE49-F238E27FC236}">
                <a16:creationId xmlns:a16="http://schemas.microsoft.com/office/drawing/2014/main" id="{6398EB1C-CC7E-456E-A2B2-5F09D81B0862}"/>
              </a:ext>
            </a:extLst>
          </p:cNvPr>
          <p:cNvSpPr/>
          <p:nvPr/>
        </p:nvSpPr>
        <p:spPr>
          <a:xfrm>
            <a:off x="340861" y="3346506"/>
            <a:ext cx="284583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cap="all" dirty="0">
                <a:solidFill>
                  <a:sysClr val="windowText" lastClr="000000"/>
                </a:solidFill>
              </a:rPr>
              <a:t>Треугольники скоростей</a:t>
            </a:r>
            <a:endParaRPr lang="ru-RU" sz="1600" i="1" cap="all" baseline="-25000" dirty="0">
              <a:solidFill>
                <a:sysClr val="windowText" lastClr="000000"/>
              </a:solidFill>
            </a:endParaRPr>
          </a:p>
        </p:txBody>
      </p:sp>
      <mc:AlternateContent xmlns:mc="http://schemas.openxmlformats.org/markup-compatibility/2006" xmlns:a14="http://schemas.microsoft.com/office/drawing/2010/main">
        <mc:Choice Requires="a14">
          <p:sp>
            <p:nvSpPr>
              <p:cNvPr id="43" name="Прямоугольник 42">
                <a:extLst>
                  <a:ext uri="{FF2B5EF4-FFF2-40B4-BE49-F238E27FC236}">
                    <a16:creationId xmlns:a16="http://schemas.microsoft.com/office/drawing/2014/main" id="{968DE28E-77A4-43DC-BFEE-3E3D89AF8132}"/>
                  </a:ext>
                </a:extLst>
              </p:cNvPr>
              <p:cNvSpPr/>
              <p:nvPr/>
            </p:nvSpPr>
            <p:spPr>
              <a:xfrm>
                <a:off x="3326112" y="3648891"/>
                <a:ext cx="5768327" cy="3725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ru-RU" i="1">
                              <a:latin typeface="Cambria Math" panose="02040503050406030204" pitchFamily="18" charset="0"/>
                            </a:rPr>
                          </m:ctrlPr>
                        </m:sSubSupPr>
                        <m:e>
                          <m:r>
                            <m:rPr>
                              <m:sty m:val="p"/>
                            </m:rPr>
                            <a:rPr lang="ru-RU" i="1">
                              <a:latin typeface="Cambria Math" panose="02040503050406030204" pitchFamily="18" charset="0"/>
                            </a:rPr>
                            <m:t>w</m:t>
                          </m:r>
                        </m:e>
                        <m:sub>
                          <m:r>
                            <a:rPr lang="ru-RU" i="1">
                              <a:latin typeface="Cambria Math" panose="02040503050406030204" pitchFamily="18" charset="0"/>
                            </a:rPr>
                            <m:t>1</m:t>
                          </m:r>
                        </m:sub>
                        <m:sup>
                          <m:r>
                            <a:rPr lang="ru-RU" i="1">
                              <a:latin typeface="Cambria Math" panose="02040503050406030204" pitchFamily="18" charset="0"/>
                            </a:rPr>
                            <m:t>2</m:t>
                          </m:r>
                        </m:sup>
                      </m:sSubSup>
                      <m:r>
                        <a:rPr lang="ru-RU" i="1">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𝑐</m:t>
                          </m:r>
                        </m:e>
                        <m:sub>
                          <m:r>
                            <a:rPr lang="ru-RU" i="1">
                              <a:latin typeface="Cambria Math" panose="02040503050406030204" pitchFamily="18" charset="0"/>
                            </a:rPr>
                            <m:t>1</m:t>
                          </m:r>
                        </m:sub>
                        <m:sup>
                          <m:r>
                            <a:rPr lang="ru-RU" i="1">
                              <a:latin typeface="Cambria Math" panose="02040503050406030204" pitchFamily="18" charset="0"/>
                            </a:rPr>
                            <m:t>2</m:t>
                          </m:r>
                        </m:sup>
                      </m:sSubSup>
                      <m:r>
                        <a:rPr lang="ru-RU" i="1">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𝑢</m:t>
                          </m:r>
                        </m:e>
                        <m:sub>
                          <m:r>
                            <a:rPr lang="ru-RU" i="1">
                              <a:latin typeface="Cambria Math" panose="02040503050406030204" pitchFamily="18" charset="0"/>
                            </a:rPr>
                            <m:t>1</m:t>
                          </m:r>
                        </m:sub>
                        <m:sup>
                          <m:r>
                            <a:rPr lang="ru-RU" i="1">
                              <a:latin typeface="Cambria Math" panose="02040503050406030204" pitchFamily="18" charset="0"/>
                            </a:rPr>
                            <m:t>2</m:t>
                          </m:r>
                        </m:sup>
                      </m:sSubSup>
                      <m:r>
                        <a:rPr lang="ru-RU" i="1">
                          <a:latin typeface="Cambria Math" panose="02040503050406030204" pitchFamily="18" charset="0"/>
                        </a:rPr>
                        <m:t>−2</m:t>
                      </m:r>
                      <m:sSub>
                        <m:sSubPr>
                          <m:ctrlPr>
                            <a:rPr lang="ru-RU" i="1">
                              <a:latin typeface="Cambria Math" panose="02040503050406030204" pitchFamily="18" charset="0"/>
                            </a:rPr>
                          </m:ctrlPr>
                        </m:sSubPr>
                        <m:e>
                          <m:r>
                            <a:rPr lang="ru-RU" i="1">
                              <a:latin typeface="Cambria Math" panose="02040503050406030204" pitchFamily="18" charset="0"/>
                            </a:rPr>
                            <m:t>𝑐</m:t>
                          </m:r>
                        </m:e>
                        <m:sub>
                          <m:r>
                            <a:rPr lang="ru-RU" i="1">
                              <a:latin typeface="Cambria Math" panose="02040503050406030204" pitchFamily="18" charset="0"/>
                            </a:rPr>
                            <m:t>1</m:t>
                          </m:r>
                        </m:sub>
                      </m:sSub>
                      <m:sSub>
                        <m:sSubPr>
                          <m:ctrlPr>
                            <a:rPr lang="ru-RU" i="1">
                              <a:latin typeface="Cambria Math" panose="02040503050406030204" pitchFamily="18" charset="0"/>
                            </a:rPr>
                          </m:ctrlPr>
                        </m:sSubPr>
                        <m:e>
                          <m:r>
                            <a:rPr lang="ru-RU" i="1">
                              <a:latin typeface="Cambria Math" panose="02040503050406030204" pitchFamily="18" charset="0"/>
                            </a:rPr>
                            <m:t>𝑤</m:t>
                          </m:r>
                        </m:e>
                        <m:sub>
                          <m:r>
                            <a:rPr lang="ru-RU" i="1">
                              <a:latin typeface="Cambria Math" panose="02040503050406030204" pitchFamily="18" charset="0"/>
                            </a:rPr>
                            <m:t>1</m:t>
                          </m:r>
                        </m:sub>
                      </m:sSub>
                      <m:r>
                        <a:rPr lang="ru-RU" i="1">
                          <a:latin typeface="Cambria Math" panose="02040503050406030204" pitchFamily="18" charset="0"/>
                        </a:rPr>
                        <m:t>𝑐𝑜𝑠</m:t>
                      </m:r>
                      <m:sSub>
                        <m:sSubPr>
                          <m:ctrlPr>
                            <a:rPr lang="ru-RU" i="1">
                              <a:latin typeface="Cambria Math" panose="02040503050406030204" pitchFamily="18" charset="0"/>
                            </a:rPr>
                          </m:ctrlPr>
                        </m:sSubPr>
                        <m:e>
                          <m:r>
                            <a:rPr lang="ru-RU" i="1">
                              <a:latin typeface="Cambria Math" panose="02040503050406030204" pitchFamily="18" charset="0"/>
                            </a:rPr>
                            <m:t>𝛼</m:t>
                          </m:r>
                        </m:e>
                        <m:sub>
                          <m:r>
                            <a:rPr lang="ru-RU" i="1">
                              <a:latin typeface="Cambria Math" panose="02040503050406030204" pitchFamily="18" charset="0"/>
                            </a:rPr>
                            <m:t>1</m:t>
                          </m:r>
                        </m:sub>
                      </m:sSub>
                      <m:r>
                        <a:rPr lang="ru-RU" i="1">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𝑐</m:t>
                          </m:r>
                        </m:e>
                        <m:sub>
                          <m:r>
                            <a:rPr lang="ru-RU" i="1">
                              <a:latin typeface="Cambria Math" panose="02040503050406030204" pitchFamily="18" charset="0"/>
                            </a:rPr>
                            <m:t>1</m:t>
                          </m:r>
                        </m:sub>
                        <m:sup>
                          <m:r>
                            <a:rPr lang="ru-RU" i="1">
                              <a:latin typeface="Cambria Math" panose="02040503050406030204" pitchFamily="18" charset="0"/>
                            </a:rPr>
                            <m:t>2</m:t>
                          </m:r>
                        </m:sup>
                      </m:sSubSup>
                      <m:r>
                        <a:rPr lang="ru-RU" i="1">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𝑢</m:t>
                          </m:r>
                        </m:e>
                        <m:sub>
                          <m:r>
                            <a:rPr lang="ru-RU" i="1">
                              <a:latin typeface="Cambria Math" panose="02040503050406030204" pitchFamily="18" charset="0"/>
                            </a:rPr>
                            <m:t>1</m:t>
                          </m:r>
                        </m:sub>
                        <m:sup>
                          <m:r>
                            <a:rPr lang="ru-RU" i="1">
                              <a:latin typeface="Cambria Math" panose="02040503050406030204" pitchFamily="18" charset="0"/>
                            </a:rPr>
                            <m:t>2</m:t>
                          </m:r>
                        </m:sup>
                      </m:sSubSup>
                      <m:r>
                        <a:rPr lang="ru-RU" i="1">
                          <a:latin typeface="Cambria Math" panose="02040503050406030204" pitchFamily="18" charset="0"/>
                        </a:rPr>
                        <m:t>−2</m:t>
                      </m:r>
                      <m:sSub>
                        <m:sSubPr>
                          <m:ctrlPr>
                            <a:rPr lang="ru-RU" i="1">
                              <a:latin typeface="Cambria Math" panose="02040503050406030204" pitchFamily="18" charset="0"/>
                            </a:rPr>
                          </m:ctrlPr>
                        </m:sSubPr>
                        <m:e>
                          <m:r>
                            <a:rPr lang="ru-RU" i="1">
                              <a:latin typeface="Cambria Math" panose="02040503050406030204" pitchFamily="18" charset="0"/>
                            </a:rPr>
                            <m:t>𝑐</m:t>
                          </m:r>
                        </m:e>
                        <m:sub>
                          <m:r>
                            <a:rPr lang="ru-RU" i="1">
                              <a:latin typeface="Cambria Math" panose="02040503050406030204" pitchFamily="18" charset="0"/>
                            </a:rPr>
                            <m:t>1</m:t>
                          </m:r>
                          <m:r>
                            <a:rPr lang="ru-RU" i="1">
                              <a:latin typeface="Cambria Math" panose="02040503050406030204" pitchFamily="18" charset="0"/>
                            </a:rPr>
                            <m:t>𝑢</m:t>
                          </m:r>
                        </m:sub>
                      </m:sSub>
                      <m:sSub>
                        <m:sSubPr>
                          <m:ctrlPr>
                            <a:rPr lang="ru-RU" i="1">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1</m:t>
                          </m:r>
                        </m:sub>
                      </m:sSub>
                    </m:oMath>
                  </m:oMathPara>
                </a14:m>
                <a:endParaRPr lang="ru-RU" i="1" dirty="0">
                  <a:latin typeface="Cambria Math" panose="02040503050406030204" pitchFamily="18" charset="0"/>
                </a:endParaRPr>
              </a:p>
            </p:txBody>
          </p:sp>
        </mc:Choice>
        <mc:Fallback xmlns="">
          <p:sp>
            <p:nvSpPr>
              <p:cNvPr id="43" name="Прямоугольник 42">
                <a:extLst>
                  <a:ext uri="{FF2B5EF4-FFF2-40B4-BE49-F238E27FC236}">
                    <a16:creationId xmlns:a16="http://schemas.microsoft.com/office/drawing/2014/main" id="{968DE28E-77A4-43DC-BFEE-3E3D89AF8132}"/>
                  </a:ext>
                </a:extLst>
              </p:cNvPr>
              <p:cNvSpPr>
                <a:spLocks noRot="1" noChangeAspect="1" noMove="1" noResize="1" noEditPoints="1" noAdjustHandles="1" noChangeArrowheads="1" noChangeShapeType="1" noTextEdit="1"/>
              </p:cNvSpPr>
              <p:nvPr/>
            </p:nvSpPr>
            <p:spPr>
              <a:xfrm>
                <a:off x="3326112" y="3648891"/>
                <a:ext cx="5768327" cy="372538"/>
              </a:xfrm>
              <a:prstGeom prst="rect">
                <a:avLst/>
              </a:prstGeom>
              <a:blipFill>
                <a:blip r:embed="rId7"/>
                <a:stretch>
                  <a:fillRect b="-3279"/>
                </a:stretch>
              </a:blipFill>
            </p:spPr>
            <p:txBody>
              <a:bodyPr/>
              <a:lstStyle/>
              <a:p>
                <a:r>
                  <a:rPr lang="ru-RU">
                    <a:noFill/>
                  </a:rPr>
                  <a:t> </a:t>
                </a:r>
              </a:p>
            </p:txBody>
          </p:sp>
        </mc:Fallback>
      </mc:AlternateContent>
      <p:sp>
        <p:nvSpPr>
          <p:cNvPr id="44" name="Прямоугольник 43">
            <a:extLst>
              <a:ext uri="{FF2B5EF4-FFF2-40B4-BE49-F238E27FC236}">
                <a16:creationId xmlns:a16="http://schemas.microsoft.com/office/drawing/2014/main" id="{7C92A0E8-949F-4527-BCFD-4CFBC4798F53}"/>
              </a:ext>
            </a:extLst>
          </p:cNvPr>
          <p:cNvSpPr/>
          <p:nvPr/>
        </p:nvSpPr>
        <p:spPr>
          <a:xfrm>
            <a:off x="3477076" y="3306701"/>
            <a:ext cx="576832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cap="all" dirty="0">
                <a:solidFill>
                  <a:sysClr val="windowText" lastClr="000000"/>
                </a:solidFill>
              </a:rPr>
              <a:t>По теореме косинусов: </a:t>
            </a:r>
            <a:endParaRPr lang="ru-RU" sz="1600" i="1" cap="all" baseline="-25000" dirty="0">
              <a:solidFill>
                <a:sysClr val="windowText" lastClr="000000"/>
              </a:solidFill>
            </a:endParaRPr>
          </a:p>
        </p:txBody>
      </p:sp>
      <mc:AlternateContent xmlns:mc="http://schemas.openxmlformats.org/markup-compatibility/2006" xmlns:a14="http://schemas.microsoft.com/office/drawing/2010/main">
        <mc:Choice Requires="a14">
          <p:sp>
            <p:nvSpPr>
              <p:cNvPr id="45" name="Прямоугольник 44">
                <a:extLst>
                  <a:ext uri="{FF2B5EF4-FFF2-40B4-BE49-F238E27FC236}">
                    <a16:creationId xmlns:a16="http://schemas.microsoft.com/office/drawing/2014/main" id="{66565736-1526-4845-9E49-671C92087C9A}"/>
                  </a:ext>
                </a:extLst>
              </p:cNvPr>
              <p:cNvSpPr/>
              <p:nvPr/>
            </p:nvSpPr>
            <p:spPr>
              <a:xfrm>
                <a:off x="3326111" y="4021093"/>
                <a:ext cx="5768327" cy="3730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ru-RU" i="1">
                              <a:latin typeface="Cambria Math" panose="02040503050406030204" pitchFamily="18" charset="0"/>
                            </a:rPr>
                          </m:ctrlPr>
                        </m:sSubSupPr>
                        <m:e>
                          <m:r>
                            <m:rPr>
                              <m:sty m:val="p"/>
                            </m:rPr>
                            <a:rPr lang="ru-RU">
                              <a:latin typeface="Cambria Math" panose="02040503050406030204" pitchFamily="18" charset="0"/>
                            </a:rPr>
                            <m:t>w</m:t>
                          </m:r>
                        </m:e>
                        <m:sub>
                          <m:r>
                            <a:rPr lang="ru-RU" i="0">
                              <a:latin typeface="Cambria Math" panose="02040503050406030204" pitchFamily="18" charset="0"/>
                            </a:rPr>
                            <m:t>2</m:t>
                          </m:r>
                        </m:sub>
                        <m:sup>
                          <m:r>
                            <a:rPr lang="ru-RU" i="0">
                              <a:latin typeface="Cambria Math" panose="02040503050406030204" pitchFamily="18" charset="0"/>
                            </a:rPr>
                            <m:t>2</m:t>
                          </m:r>
                        </m:sup>
                      </m:sSubSup>
                      <m:r>
                        <a:rPr lang="ru-RU" i="0">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𝑐</m:t>
                          </m:r>
                        </m:e>
                        <m:sub>
                          <m:r>
                            <a:rPr lang="ru-RU" i="0">
                              <a:latin typeface="Cambria Math" panose="02040503050406030204" pitchFamily="18" charset="0"/>
                            </a:rPr>
                            <m:t>2</m:t>
                          </m:r>
                        </m:sub>
                        <m:sup>
                          <m:r>
                            <a:rPr lang="ru-RU" i="0">
                              <a:latin typeface="Cambria Math" panose="02040503050406030204" pitchFamily="18" charset="0"/>
                            </a:rPr>
                            <m:t>2</m:t>
                          </m:r>
                        </m:sup>
                      </m:sSubSup>
                      <m:r>
                        <a:rPr lang="ru-RU" i="0">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𝑢</m:t>
                          </m:r>
                        </m:e>
                        <m:sub>
                          <m:r>
                            <a:rPr lang="ru-RU" i="0">
                              <a:latin typeface="Cambria Math" panose="02040503050406030204" pitchFamily="18" charset="0"/>
                            </a:rPr>
                            <m:t>2</m:t>
                          </m:r>
                        </m:sub>
                        <m:sup>
                          <m:r>
                            <a:rPr lang="ru-RU" i="0">
                              <a:latin typeface="Cambria Math" panose="02040503050406030204" pitchFamily="18" charset="0"/>
                            </a:rPr>
                            <m:t>2</m:t>
                          </m:r>
                        </m:sup>
                      </m:sSubSup>
                      <m:r>
                        <a:rPr lang="ru-RU" i="0">
                          <a:latin typeface="Cambria Math" panose="02040503050406030204" pitchFamily="18" charset="0"/>
                        </a:rPr>
                        <m:t>−2</m:t>
                      </m:r>
                      <m:sSub>
                        <m:sSubPr>
                          <m:ctrlPr>
                            <a:rPr lang="ru-RU" i="1">
                              <a:latin typeface="Cambria Math" panose="02040503050406030204" pitchFamily="18" charset="0"/>
                            </a:rPr>
                          </m:ctrlPr>
                        </m:sSubPr>
                        <m:e>
                          <m:r>
                            <a:rPr lang="ru-RU" i="1">
                              <a:latin typeface="Cambria Math" panose="02040503050406030204" pitchFamily="18" charset="0"/>
                            </a:rPr>
                            <m:t>𝑐</m:t>
                          </m:r>
                        </m:e>
                        <m:sub>
                          <m:r>
                            <a:rPr lang="ru-RU" i="0">
                              <a:latin typeface="Cambria Math" panose="02040503050406030204" pitchFamily="18" charset="0"/>
                            </a:rPr>
                            <m:t>2</m:t>
                          </m:r>
                        </m:sub>
                      </m:sSub>
                      <m:sSub>
                        <m:sSubPr>
                          <m:ctrlPr>
                            <a:rPr lang="ru-RU" i="1">
                              <a:latin typeface="Cambria Math" panose="02040503050406030204" pitchFamily="18" charset="0"/>
                            </a:rPr>
                          </m:ctrlPr>
                        </m:sSubPr>
                        <m:e>
                          <m:r>
                            <a:rPr lang="ru-RU" i="1">
                              <a:latin typeface="Cambria Math" panose="02040503050406030204" pitchFamily="18" charset="0"/>
                            </a:rPr>
                            <m:t>𝑤</m:t>
                          </m:r>
                        </m:e>
                        <m:sub>
                          <m:r>
                            <a:rPr lang="ru-RU" i="0">
                              <a:latin typeface="Cambria Math" panose="02040503050406030204" pitchFamily="18" charset="0"/>
                            </a:rPr>
                            <m:t>2</m:t>
                          </m:r>
                        </m:sub>
                      </m:sSub>
                      <m:r>
                        <a:rPr lang="ru-RU" i="1">
                          <a:latin typeface="Cambria Math" panose="02040503050406030204" pitchFamily="18" charset="0"/>
                        </a:rPr>
                        <m:t>𝑐𝑜𝑠</m:t>
                      </m:r>
                      <m:sSub>
                        <m:sSubPr>
                          <m:ctrlPr>
                            <a:rPr lang="ru-RU" i="1">
                              <a:latin typeface="Cambria Math" panose="02040503050406030204" pitchFamily="18" charset="0"/>
                            </a:rPr>
                          </m:ctrlPr>
                        </m:sSubPr>
                        <m:e>
                          <m:r>
                            <a:rPr lang="ru-RU" i="1">
                              <a:latin typeface="Cambria Math" panose="02040503050406030204" pitchFamily="18" charset="0"/>
                            </a:rPr>
                            <m:t>𝛼</m:t>
                          </m:r>
                        </m:e>
                        <m:sub>
                          <m:r>
                            <a:rPr lang="ru-RU" i="0">
                              <a:latin typeface="Cambria Math" panose="02040503050406030204" pitchFamily="18" charset="0"/>
                            </a:rPr>
                            <m:t>2</m:t>
                          </m:r>
                        </m:sub>
                      </m:sSub>
                      <m:r>
                        <a:rPr lang="ru-RU" i="0">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𝑐</m:t>
                          </m:r>
                        </m:e>
                        <m:sub>
                          <m:r>
                            <a:rPr lang="ru-RU" i="0">
                              <a:latin typeface="Cambria Math" panose="02040503050406030204" pitchFamily="18" charset="0"/>
                            </a:rPr>
                            <m:t>2</m:t>
                          </m:r>
                        </m:sub>
                        <m:sup>
                          <m:r>
                            <a:rPr lang="ru-RU" i="0">
                              <a:latin typeface="Cambria Math" panose="02040503050406030204" pitchFamily="18" charset="0"/>
                            </a:rPr>
                            <m:t>2</m:t>
                          </m:r>
                        </m:sup>
                      </m:sSubSup>
                      <m:r>
                        <a:rPr lang="ru-RU" i="0">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𝑢</m:t>
                          </m:r>
                        </m:e>
                        <m:sub>
                          <m:r>
                            <a:rPr lang="ru-RU" i="0">
                              <a:latin typeface="Cambria Math" panose="02040503050406030204" pitchFamily="18" charset="0"/>
                            </a:rPr>
                            <m:t>2</m:t>
                          </m:r>
                        </m:sub>
                        <m:sup>
                          <m:r>
                            <a:rPr lang="ru-RU" i="0">
                              <a:latin typeface="Cambria Math" panose="02040503050406030204" pitchFamily="18" charset="0"/>
                            </a:rPr>
                            <m:t>2</m:t>
                          </m:r>
                        </m:sup>
                      </m:sSubSup>
                      <m:r>
                        <a:rPr lang="ru-RU" i="0">
                          <a:latin typeface="Cambria Math" panose="02040503050406030204" pitchFamily="18" charset="0"/>
                        </a:rPr>
                        <m:t>−2</m:t>
                      </m:r>
                      <m:sSub>
                        <m:sSubPr>
                          <m:ctrlPr>
                            <a:rPr lang="ru-RU" i="1">
                              <a:latin typeface="Cambria Math" panose="02040503050406030204" pitchFamily="18" charset="0"/>
                            </a:rPr>
                          </m:ctrlPr>
                        </m:sSubPr>
                        <m:e>
                          <m:r>
                            <a:rPr lang="ru-RU" i="1">
                              <a:latin typeface="Cambria Math" panose="02040503050406030204" pitchFamily="18" charset="0"/>
                            </a:rPr>
                            <m:t>𝑐</m:t>
                          </m:r>
                        </m:e>
                        <m:sub>
                          <m:r>
                            <a:rPr lang="ru-RU" i="0">
                              <a:latin typeface="Cambria Math" panose="02040503050406030204" pitchFamily="18" charset="0"/>
                            </a:rPr>
                            <m:t>2</m:t>
                          </m:r>
                          <m:r>
                            <a:rPr lang="ru-RU" i="1">
                              <a:latin typeface="Cambria Math" panose="02040503050406030204" pitchFamily="18" charset="0"/>
                            </a:rPr>
                            <m:t>𝑢</m:t>
                          </m:r>
                        </m:sub>
                      </m:sSub>
                      <m:sSub>
                        <m:sSubPr>
                          <m:ctrlPr>
                            <a:rPr lang="ru-RU" i="1">
                              <a:latin typeface="Cambria Math" panose="02040503050406030204" pitchFamily="18" charset="0"/>
                            </a:rPr>
                          </m:ctrlPr>
                        </m:sSubPr>
                        <m:e>
                          <m:r>
                            <a:rPr lang="ru-RU" i="1">
                              <a:latin typeface="Cambria Math" panose="02040503050406030204" pitchFamily="18" charset="0"/>
                            </a:rPr>
                            <m:t>𝑢</m:t>
                          </m:r>
                        </m:e>
                        <m:sub>
                          <m:r>
                            <a:rPr lang="ru-RU" i="0">
                              <a:latin typeface="Cambria Math" panose="02040503050406030204" pitchFamily="18" charset="0"/>
                            </a:rPr>
                            <m:t>2</m:t>
                          </m:r>
                        </m:sub>
                      </m:sSub>
                    </m:oMath>
                  </m:oMathPara>
                </a14:m>
                <a:endParaRPr lang="ru-RU" dirty="0"/>
              </a:p>
            </p:txBody>
          </p:sp>
        </mc:Choice>
        <mc:Fallback xmlns="">
          <p:sp>
            <p:nvSpPr>
              <p:cNvPr id="45" name="Прямоугольник 44">
                <a:extLst>
                  <a:ext uri="{FF2B5EF4-FFF2-40B4-BE49-F238E27FC236}">
                    <a16:creationId xmlns:a16="http://schemas.microsoft.com/office/drawing/2014/main" id="{66565736-1526-4845-9E49-671C92087C9A}"/>
                  </a:ext>
                </a:extLst>
              </p:cNvPr>
              <p:cNvSpPr>
                <a:spLocks noRot="1" noChangeAspect="1" noMove="1" noResize="1" noEditPoints="1" noAdjustHandles="1" noChangeArrowheads="1" noChangeShapeType="1" noTextEdit="1"/>
              </p:cNvSpPr>
              <p:nvPr/>
            </p:nvSpPr>
            <p:spPr>
              <a:xfrm>
                <a:off x="3326111" y="4021093"/>
                <a:ext cx="5768327" cy="373051"/>
              </a:xfrm>
              <a:prstGeom prst="rect">
                <a:avLst/>
              </a:prstGeom>
              <a:blipFill>
                <a:blip r:embed="rId8"/>
                <a:stretch>
                  <a:fillRect b="-163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6" name="Прямоугольник 45">
                <a:extLst>
                  <a:ext uri="{FF2B5EF4-FFF2-40B4-BE49-F238E27FC236}">
                    <a16:creationId xmlns:a16="http://schemas.microsoft.com/office/drawing/2014/main" id="{5DC2E463-6D82-4927-A1E0-2DB7F9116361}"/>
                  </a:ext>
                </a:extLst>
              </p:cNvPr>
              <p:cNvSpPr/>
              <p:nvPr/>
            </p:nvSpPr>
            <p:spPr>
              <a:xfrm>
                <a:off x="3801519" y="4529756"/>
                <a:ext cx="2401427" cy="6503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𝑐</m:t>
                          </m:r>
                        </m:e>
                        <m:sub>
                          <m:r>
                            <a:rPr lang="ru-RU" i="0">
                              <a:latin typeface="Cambria Math" panose="02040503050406030204" pitchFamily="18" charset="0"/>
                            </a:rPr>
                            <m:t>1</m:t>
                          </m:r>
                          <m:r>
                            <a:rPr lang="ru-RU" i="1">
                              <a:latin typeface="Cambria Math" panose="02040503050406030204" pitchFamily="18" charset="0"/>
                            </a:rPr>
                            <m:t>𝑢</m:t>
                          </m:r>
                        </m:sub>
                      </m:sSub>
                      <m:sSub>
                        <m:sSubPr>
                          <m:ctrlPr>
                            <a:rPr lang="ru-RU" i="1">
                              <a:latin typeface="Cambria Math" panose="02040503050406030204" pitchFamily="18" charset="0"/>
                            </a:rPr>
                          </m:ctrlPr>
                        </m:sSubPr>
                        <m:e>
                          <m:r>
                            <a:rPr lang="ru-RU" i="1">
                              <a:latin typeface="Cambria Math" panose="02040503050406030204" pitchFamily="18" charset="0"/>
                            </a:rPr>
                            <m:t>𝑢</m:t>
                          </m:r>
                        </m:e>
                        <m:sub>
                          <m:r>
                            <a:rPr lang="ru-RU" i="0">
                              <a:latin typeface="Cambria Math" panose="02040503050406030204" pitchFamily="18" charset="0"/>
                            </a:rPr>
                            <m:t>1</m:t>
                          </m:r>
                        </m:sub>
                      </m:sSub>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𝑐</m:t>
                              </m:r>
                            </m:e>
                            <m:sub>
                              <m:r>
                                <a:rPr lang="ru-RU" i="0">
                                  <a:latin typeface="Cambria Math" panose="02040503050406030204" pitchFamily="18" charset="0"/>
                                </a:rPr>
                                <m:t>1</m:t>
                              </m:r>
                            </m:sub>
                            <m:sup>
                              <m:r>
                                <a:rPr lang="ru-RU" i="0">
                                  <a:latin typeface="Cambria Math" panose="02040503050406030204" pitchFamily="18" charset="0"/>
                                </a:rPr>
                                <m:t>2</m:t>
                              </m:r>
                            </m:sup>
                          </m:sSubSup>
                        </m:num>
                        <m:den>
                          <m:r>
                            <a:rPr lang="ru-RU" i="0">
                              <a:latin typeface="Cambria Math" panose="02040503050406030204" pitchFamily="18" charset="0"/>
                            </a:rPr>
                            <m:t>2</m:t>
                          </m:r>
                        </m:den>
                      </m:f>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𝑢</m:t>
                              </m:r>
                            </m:e>
                            <m:sub>
                              <m:r>
                                <a:rPr lang="ru-RU" i="0">
                                  <a:latin typeface="Cambria Math" panose="02040503050406030204" pitchFamily="18" charset="0"/>
                                </a:rPr>
                                <m:t>1</m:t>
                              </m:r>
                            </m:sub>
                            <m:sup>
                              <m:r>
                                <a:rPr lang="ru-RU" i="0">
                                  <a:latin typeface="Cambria Math" panose="02040503050406030204" pitchFamily="18" charset="0"/>
                                </a:rPr>
                                <m:t>2</m:t>
                              </m:r>
                            </m:sup>
                          </m:sSubSup>
                        </m:num>
                        <m:den>
                          <m:r>
                            <a:rPr lang="ru-RU" i="0">
                              <a:latin typeface="Cambria Math" panose="02040503050406030204" pitchFamily="18" charset="0"/>
                            </a:rPr>
                            <m:t>2</m:t>
                          </m:r>
                        </m:den>
                      </m:f>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𝑤</m:t>
                              </m:r>
                            </m:e>
                            <m:sub>
                              <m:r>
                                <a:rPr lang="ru-RU" i="0">
                                  <a:latin typeface="Cambria Math" panose="02040503050406030204" pitchFamily="18" charset="0"/>
                                </a:rPr>
                                <m:t>1</m:t>
                              </m:r>
                            </m:sub>
                            <m:sup>
                              <m:r>
                                <a:rPr lang="ru-RU" i="0">
                                  <a:latin typeface="Cambria Math" panose="02040503050406030204" pitchFamily="18" charset="0"/>
                                </a:rPr>
                                <m:t>2</m:t>
                              </m:r>
                            </m:sup>
                          </m:sSubSup>
                        </m:num>
                        <m:den>
                          <m:r>
                            <a:rPr lang="ru-RU" i="0">
                              <a:latin typeface="Cambria Math" panose="02040503050406030204" pitchFamily="18" charset="0"/>
                            </a:rPr>
                            <m:t>2</m:t>
                          </m:r>
                        </m:den>
                      </m:f>
                    </m:oMath>
                  </m:oMathPara>
                </a14:m>
                <a:endParaRPr lang="ru-RU" dirty="0"/>
              </a:p>
            </p:txBody>
          </p:sp>
        </mc:Choice>
        <mc:Fallback xmlns="">
          <p:sp>
            <p:nvSpPr>
              <p:cNvPr id="46" name="Прямоугольник 45">
                <a:extLst>
                  <a:ext uri="{FF2B5EF4-FFF2-40B4-BE49-F238E27FC236}">
                    <a16:creationId xmlns:a16="http://schemas.microsoft.com/office/drawing/2014/main" id="{5DC2E463-6D82-4927-A1E0-2DB7F9116361}"/>
                  </a:ext>
                </a:extLst>
              </p:cNvPr>
              <p:cNvSpPr>
                <a:spLocks noRot="1" noChangeAspect="1" noMove="1" noResize="1" noEditPoints="1" noAdjustHandles="1" noChangeArrowheads="1" noChangeShapeType="1" noTextEdit="1"/>
              </p:cNvSpPr>
              <p:nvPr/>
            </p:nvSpPr>
            <p:spPr>
              <a:xfrm>
                <a:off x="3801519" y="4529756"/>
                <a:ext cx="2401427" cy="650371"/>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7" name="Прямоугольник 46">
                <a:extLst>
                  <a:ext uri="{FF2B5EF4-FFF2-40B4-BE49-F238E27FC236}">
                    <a16:creationId xmlns:a16="http://schemas.microsoft.com/office/drawing/2014/main" id="{012DC1EF-377F-4F6E-91E1-AA6106297269}"/>
                  </a:ext>
                </a:extLst>
              </p:cNvPr>
              <p:cNvSpPr/>
              <p:nvPr/>
            </p:nvSpPr>
            <p:spPr>
              <a:xfrm>
                <a:off x="6291198" y="4544872"/>
                <a:ext cx="2412071" cy="6506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𝑐</m:t>
                          </m:r>
                        </m:e>
                        <m:sub>
                          <m:r>
                            <a:rPr lang="ru-RU" i="0">
                              <a:latin typeface="Cambria Math" panose="02040503050406030204" pitchFamily="18" charset="0"/>
                            </a:rPr>
                            <m:t>2</m:t>
                          </m:r>
                          <m:r>
                            <a:rPr lang="ru-RU" i="1">
                              <a:latin typeface="Cambria Math" panose="02040503050406030204" pitchFamily="18" charset="0"/>
                            </a:rPr>
                            <m:t>𝑢</m:t>
                          </m:r>
                        </m:sub>
                      </m:sSub>
                      <m:sSub>
                        <m:sSubPr>
                          <m:ctrlPr>
                            <a:rPr lang="ru-RU" i="1">
                              <a:latin typeface="Cambria Math" panose="02040503050406030204" pitchFamily="18" charset="0"/>
                            </a:rPr>
                          </m:ctrlPr>
                        </m:sSubPr>
                        <m:e>
                          <m:r>
                            <a:rPr lang="ru-RU" i="1">
                              <a:latin typeface="Cambria Math" panose="02040503050406030204" pitchFamily="18" charset="0"/>
                            </a:rPr>
                            <m:t>𝑢</m:t>
                          </m:r>
                        </m:e>
                        <m:sub>
                          <m:r>
                            <a:rPr lang="ru-RU" i="0">
                              <a:latin typeface="Cambria Math" panose="02040503050406030204" pitchFamily="18" charset="0"/>
                            </a:rPr>
                            <m:t>2</m:t>
                          </m:r>
                        </m:sub>
                      </m:sSub>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𝑐</m:t>
                              </m:r>
                            </m:e>
                            <m:sub>
                              <m:r>
                                <a:rPr lang="ru-RU" i="0">
                                  <a:latin typeface="Cambria Math" panose="02040503050406030204" pitchFamily="18" charset="0"/>
                                </a:rPr>
                                <m:t>2</m:t>
                              </m:r>
                            </m:sub>
                            <m:sup>
                              <m:r>
                                <a:rPr lang="ru-RU" i="0">
                                  <a:latin typeface="Cambria Math" panose="02040503050406030204" pitchFamily="18" charset="0"/>
                                </a:rPr>
                                <m:t>2</m:t>
                              </m:r>
                            </m:sup>
                          </m:sSubSup>
                        </m:num>
                        <m:den>
                          <m:r>
                            <a:rPr lang="ru-RU" i="0">
                              <a:latin typeface="Cambria Math" panose="02040503050406030204" pitchFamily="18" charset="0"/>
                            </a:rPr>
                            <m:t>2</m:t>
                          </m:r>
                        </m:den>
                      </m:f>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𝑢</m:t>
                              </m:r>
                            </m:e>
                            <m:sub>
                              <m:r>
                                <a:rPr lang="ru-RU" i="0">
                                  <a:latin typeface="Cambria Math" panose="02040503050406030204" pitchFamily="18" charset="0"/>
                                </a:rPr>
                                <m:t>2</m:t>
                              </m:r>
                            </m:sub>
                            <m:sup>
                              <m:r>
                                <a:rPr lang="ru-RU" i="0">
                                  <a:latin typeface="Cambria Math" panose="02040503050406030204" pitchFamily="18" charset="0"/>
                                </a:rPr>
                                <m:t>2</m:t>
                              </m:r>
                            </m:sup>
                          </m:sSubSup>
                        </m:num>
                        <m:den>
                          <m:r>
                            <a:rPr lang="ru-RU" i="0">
                              <a:latin typeface="Cambria Math" panose="02040503050406030204" pitchFamily="18" charset="0"/>
                            </a:rPr>
                            <m:t>2</m:t>
                          </m:r>
                        </m:den>
                      </m:f>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𝑤</m:t>
                              </m:r>
                            </m:e>
                            <m:sub>
                              <m:r>
                                <a:rPr lang="ru-RU" i="0">
                                  <a:latin typeface="Cambria Math" panose="02040503050406030204" pitchFamily="18" charset="0"/>
                                </a:rPr>
                                <m:t>2</m:t>
                              </m:r>
                            </m:sub>
                            <m:sup>
                              <m:r>
                                <a:rPr lang="ru-RU" i="0">
                                  <a:latin typeface="Cambria Math" panose="02040503050406030204" pitchFamily="18" charset="0"/>
                                </a:rPr>
                                <m:t>2</m:t>
                              </m:r>
                            </m:sup>
                          </m:sSubSup>
                        </m:num>
                        <m:den>
                          <m:r>
                            <a:rPr lang="ru-RU" i="0">
                              <a:latin typeface="Cambria Math" panose="02040503050406030204" pitchFamily="18" charset="0"/>
                            </a:rPr>
                            <m:t>2</m:t>
                          </m:r>
                        </m:den>
                      </m:f>
                    </m:oMath>
                  </m:oMathPara>
                </a14:m>
                <a:endParaRPr lang="ru-RU" dirty="0"/>
              </a:p>
            </p:txBody>
          </p:sp>
        </mc:Choice>
        <mc:Fallback xmlns="">
          <p:sp>
            <p:nvSpPr>
              <p:cNvPr id="47" name="Прямоугольник 46">
                <a:extLst>
                  <a:ext uri="{FF2B5EF4-FFF2-40B4-BE49-F238E27FC236}">
                    <a16:creationId xmlns:a16="http://schemas.microsoft.com/office/drawing/2014/main" id="{012DC1EF-377F-4F6E-91E1-AA6106297269}"/>
                  </a:ext>
                </a:extLst>
              </p:cNvPr>
              <p:cNvSpPr>
                <a:spLocks noRot="1" noChangeAspect="1" noMove="1" noResize="1" noEditPoints="1" noAdjustHandles="1" noChangeArrowheads="1" noChangeShapeType="1" noTextEdit="1"/>
              </p:cNvSpPr>
              <p:nvPr/>
            </p:nvSpPr>
            <p:spPr>
              <a:xfrm>
                <a:off x="6291198" y="4544872"/>
                <a:ext cx="2412071" cy="650691"/>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8" name="Прямоугольник 47">
                <a:extLst>
                  <a:ext uri="{FF2B5EF4-FFF2-40B4-BE49-F238E27FC236}">
                    <a16:creationId xmlns:a16="http://schemas.microsoft.com/office/drawing/2014/main" id="{2E47BC35-0AEF-4EEB-B58F-AC6E774FE986}"/>
                  </a:ext>
                </a:extLst>
              </p:cNvPr>
              <p:cNvSpPr/>
              <p:nvPr/>
            </p:nvSpPr>
            <p:spPr>
              <a:xfrm>
                <a:off x="2950095" y="5191427"/>
                <a:ext cx="6219308" cy="1209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𝐿</m:t>
                          </m:r>
                        </m:e>
                        <m:sub>
                          <m:r>
                            <a:rPr lang="ru-RU" i="0">
                              <a:latin typeface="Cambria Math" panose="02040503050406030204" pitchFamily="18" charset="0"/>
                            </a:rPr>
                            <m:t>т</m:t>
                          </m:r>
                        </m:sub>
                      </m:sSub>
                      <m:r>
                        <a:rPr lang="ru-RU" i="0">
                          <a:latin typeface="Cambria Math" panose="02040503050406030204" pitchFamily="18" charset="0"/>
                        </a:rPr>
                        <m:t>=</m:t>
                      </m:r>
                      <m:sSub>
                        <m:sSubPr>
                          <m:ctrlPr>
                            <a:rPr lang="ru-RU" i="1">
                              <a:latin typeface="Cambria Math" panose="02040503050406030204" pitchFamily="18" charset="0"/>
                            </a:rPr>
                          </m:ctrlPr>
                        </m:sSubPr>
                        <m:e>
                          <m:sSub>
                            <m:sSubPr>
                              <m:ctrlPr>
                                <a:rPr lang="ru-RU" i="1">
                                  <a:latin typeface="Cambria Math" panose="02040503050406030204" pitchFamily="18" charset="0"/>
                                </a:rPr>
                              </m:ctrlPr>
                            </m:sSubPr>
                            <m:e>
                              <m:r>
                                <m:rPr>
                                  <m:sty m:val="p"/>
                                </m:rPr>
                                <a:rPr lang="ru-RU" i="0">
                                  <a:latin typeface="Cambria Math" panose="02040503050406030204" pitchFamily="18" charset="0"/>
                                </a:rPr>
                                <m:t>u</m:t>
                              </m:r>
                            </m:e>
                            <m:sub>
                              <m:r>
                                <a:rPr lang="ru-RU" i="0">
                                  <a:latin typeface="Cambria Math" panose="02040503050406030204" pitchFamily="18" charset="0"/>
                                </a:rPr>
                                <m:t>2</m:t>
                              </m:r>
                            </m:sub>
                          </m:sSub>
                          <m:r>
                            <m:rPr>
                              <m:sty m:val="p"/>
                            </m:rPr>
                            <a:rPr lang="ru-RU" i="0">
                              <a:latin typeface="Cambria Math" panose="02040503050406030204" pitchFamily="18" charset="0"/>
                            </a:rPr>
                            <m:t>c</m:t>
                          </m:r>
                        </m:e>
                        <m:sub>
                          <m:r>
                            <a:rPr lang="ru-RU" i="0">
                              <a:latin typeface="Cambria Math" panose="02040503050406030204" pitchFamily="18" charset="0"/>
                            </a:rPr>
                            <m:t>2</m:t>
                          </m:r>
                          <m:r>
                            <a:rPr lang="ru-RU" i="1">
                              <a:latin typeface="Cambria Math" panose="02040503050406030204" pitchFamily="18" charset="0"/>
                            </a:rPr>
                            <m:t>𝑢</m:t>
                          </m:r>
                        </m:sub>
                      </m:sSub>
                      <m:r>
                        <a:rPr lang="ru-RU" i="0">
                          <a:latin typeface="Cambria Math" panose="02040503050406030204" pitchFamily="18" charset="0"/>
                        </a:rPr>
                        <m:t>−</m:t>
                      </m:r>
                      <m:sSub>
                        <m:sSubPr>
                          <m:ctrlPr>
                            <a:rPr lang="ru-RU" i="1">
                              <a:latin typeface="Cambria Math" panose="02040503050406030204" pitchFamily="18" charset="0"/>
                            </a:rPr>
                          </m:ctrlPr>
                        </m:sSubPr>
                        <m:e>
                          <m:sSub>
                            <m:sSubPr>
                              <m:ctrlPr>
                                <a:rPr lang="ru-RU" i="1">
                                  <a:latin typeface="Cambria Math" panose="02040503050406030204" pitchFamily="18" charset="0"/>
                                </a:rPr>
                              </m:ctrlPr>
                            </m:sSubPr>
                            <m:e>
                              <m:r>
                                <m:rPr>
                                  <m:sty m:val="p"/>
                                </m:rPr>
                                <a:rPr lang="ru-RU" i="0">
                                  <a:latin typeface="Cambria Math" panose="02040503050406030204" pitchFamily="18" charset="0"/>
                                </a:rPr>
                                <m:t>u</m:t>
                              </m:r>
                            </m:e>
                            <m:sub>
                              <m:r>
                                <a:rPr lang="ru-RU" i="0">
                                  <a:latin typeface="Cambria Math" panose="02040503050406030204" pitchFamily="18" charset="0"/>
                                </a:rPr>
                                <m:t>1</m:t>
                              </m:r>
                            </m:sub>
                          </m:sSub>
                          <m:r>
                            <a:rPr lang="ru-RU" i="0">
                              <a:latin typeface="Cambria Math" panose="02040503050406030204" pitchFamily="18" charset="0"/>
                            </a:rPr>
                            <m:t>∙</m:t>
                          </m:r>
                          <m:r>
                            <m:rPr>
                              <m:sty m:val="p"/>
                            </m:rPr>
                            <a:rPr lang="ru-RU" i="0">
                              <a:latin typeface="Cambria Math" panose="02040503050406030204" pitchFamily="18" charset="0"/>
                            </a:rPr>
                            <m:t>c</m:t>
                          </m:r>
                        </m:e>
                        <m:sub>
                          <m:r>
                            <a:rPr lang="ru-RU" i="0">
                              <a:latin typeface="Cambria Math" panose="02040503050406030204" pitchFamily="18" charset="0"/>
                            </a:rPr>
                            <m:t>1</m:t>
                          </m:r>
                          <m:r>
                            <a:rPr lang="ru-RU" i="1">
                              <a:latin typeface="Cambria Math" panose="02040503050406030204" pitchFamily="18" charset="0"/>
                            </a:rPr>
                            <m:t>𝑢</m:t>
                          </m:r>
                        </m:sub>
                      </m:sSub>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𝑐</m:t>
                              </m:r>
                            </m:e>
                            <m:sub>
                              <m:r>
                                <a:rPr lang="ru-RU" i="0">
                                  <a:latin typeface="Cambria Math" panose="02040503050406030204" pitchFamily="18" charset="0"/>
                                </a:rPr>
                                <m:t>2</m:t>
                              </m:r>
                            </m:sub>
                            <m:sup>
                              <m:r>
                                <a:rPr lang="ru-RU" i="0">
                                  <a:latin typeface="Cambria Math" panose="02040503050406030204" pitchFamily="18" charset="0"/>
                                </a:rPr>
                                <m:t>2</m:t>
                              </m:r>
                            </m:sup>
                          </m:sSubSup>
                        </m:num>
                        <m:den>
                          <m:r>
                            <a:rPr lang="ru-RU" i="0">
                              <a:latin typeface="Cambria Math" panose="02040503050406030204" pitchFamily="18" charset="0"/>
                            </a:rPr>
                            <m:t>2</m:t>
                          </m:r>
                        </m:den>
                      </m:f>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𝑢</m:t>
                              </m:r>
                            </m:e>
                            <m:sub>
                              <m:r>
                                <a:rPr lang="ru-RU" i="0">
                                  <a:latin typeface="Cambria Math" panose="02040503050406030204" pitchFamily="18" charset="0"/>
                                </a:rPr>
                                <m:t>2</m:t>
                              </m:r>
                            </m:sub>
                            <m:sup>
                              <m:r>
                                <a:rPr lang="ru-RU" i="0">
                                  <a:latin typeface="Cambria Math" panose="02040503050406030204" pitchFamily="18" charset="0"/>
                                </a:rPr>
                                <m:t>2</m:t>
                              </m:r>
                            </m:sup>
                          </m:sSubSup>
                        </m:num>
                        <m:den>
                          <m:r>
                            <a:rPr lang="ru-RU" i="0">
                              <a:latin typeface="Cambria Math" panose="02040503050406030204" pitchFamily="18" charset="0"/>
                            </a:rPr>
                            <m:t>2</m:t>
                          </m:r>
                        </m:den>
                      </m:f>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𝑤</m:t>
                              </m:r>
                            </m:e>
                            <m:sub>
                              <m:r>
                                <a:rPr lang="ru-RU" i="0">
                                  <a:latin typeface="Cambria Math" panose="02040503050406030204" pitchFamily="18" charset="0"/>
                                </a:rPr>
                                <m:t>2</m:t>
                              </m:r>
                            </m:sub>
                            <m:sup>
                              <m:r>
                                <a:rPr lang="ru-RU" i="0">
                                  <a:latin typeface="Cambria Math" panose="02040503050406030204" pitchFamily="18" charset="0"/>
                                </a:rPr>
                                <m:t>2</m:t>
                              </m:r>
                            </m:sup>
                          </m:sSubSup>
                        </m:num>
                        <m:den>
                          <m:r>
                            <a:rPr lang="ru-RU" i="0">
                              <a:latin typeface="Cambria Math" panose="02040503050406030204" pitchFamily="18" charset="0"/>
                            </a:rPr>
                            <m:t>2</m:t>
                          </m:r>
                        </m:den>
                      </m:f>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𝑐</m:t>
                              </m:r>
                            </m:e>
                            <m:sub>
                              <m:r>
                                <a:rPr lang="ru-RU" i="0">
                                  <a:latin typeface="Cambria Math" panose="02040503050406030204" pitchFamily="18" charset="0"/>
                                </a:rPr>
                                <m:t>1</m:t>
                              </m:r>
                            </m:sub>
                            <m:sup>
                              <m:r>
                                <a:rPr lang="ru-RU" i="0">
                                  <a:latin typeface="Cambria Math" panose="02040503050406030204" pitchFamily="18" charset="0"/>
                                </a:rPr>
                                <m:t>2</m:t>
                              </m:r>
                            </m:sup>
                          </m:sSubSup>
                        </m:num>
                        <m:den>
                          <m:r>
                            <a:rPr lang="ru-RU" i="0">
                              <a:latin typeface="Cambria Math" panose="02040503050406030204" pitchFamily="18" charset="0"/>
                            </a:rPr>
                            <m:t>2</m:t>
                          </m:r>
                        </m:den>
                      </m:f>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𝑢</m:t>
                              </m:r>
                            </m:e>
                            <m:sub>
                              <m:r>
                                <a:rPr lang="ru-RU" i="0">
                                  <a:latin typeface="Cambria Math" panose="02040503050406030204" pitchFamily="18" charset="0"/>
                                </a:rPr>
                                <m:t>1</m:t>
                              </m:r>
                            </m:sub>
                            <m:sup>
                              <m:r>
                                <a:rPr lang="ru-RU" i="0">
                                  <a:latin typeface="Cambria Math" panose="02040503050406030204" pitchFamily="18" charset="0"/>
                                </a:rPr>
                                <m:t>2</m:t>
                              </m:r>
                            </m:sup>
                          </m:sSubSup>
                        </m:num>
                        <m:den>
                          <m:r>
                            <a:rPr lang="ru-RU" i="0">
                              <a:latin typeface="Cambria Math" panose="02040503050406030204" pitchFamily="18" charset="0"/>
                            </a:rPr>
                            <m:t>2</m:t>
                          </m:r>
                        </m:den>
                      </m:f>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𝑤</m:t>
                              </m:r>
                            </m:e>
                            <m:sub>
                              <m:r>
                                <a:rPr lang="ru-RU" i="0">
                                  <a:latin typeface="Cambria Math" panose="02040503050406030204" pitchFamily="18" charset="0"/>
                                </a:rPr>
                                <m:t>1</m:t>
                              </m:r>
                            </m:sub>
                            <m:sup>
                              <m:r>
                                <a:rPr lang="ru-RU" i="0">
                                  <a:latin typeface="Cambria Math" panose="02040503050406030204" pitchFamily="18" charset="0"/>
                                </a:rPr>
                                <m:t>2</m:t>
                              </m:r>
                            </m:sup>
                          </m:sSubSup>
                        </m:num>
                        <m:den>
                          <m:r>
                            <a:rPr lang="ru-RU" i="0">
                              <a:latin typeface="Cambria Math" panose="02040503050406030204" pitchFamily="18" charset="0"/>
                            </a:rPr>
                            <m:t>2</m:t>
                          </m:r>
                        </m:den>
                      </m:f>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0">
                                  <a:latin typeface="Cambria Math" panose="02040503050406030204" pitchFamily="18" charset="0"/>
                                </a:rPr>
                                <m:t>с</m:t>
                              </m:r>
                            </m:e>
                            <m:sub>
                              <m:r>
                                <a:rPr lang="ru-RU" i="0">
                                  <a:latin typeface="Cambria Math" panose="02040503050406030204" pitchFamily="18" charset="0"/>
                                </a:rPr>
                                <m:t>2</m:t>
                              </m:r>
                            </m:sub>
                            <m:sup>
                              <m:r>
                                <a:rPr lang="ru-RU" i="0">
                                  <a:latin typeface="Cambria Math" panose="02040503050406030204" pitchFamily="18" charset="0"/>
                                </a:rPr>
                                <m:t>2</m:t>
                              </m:r>
                            </m:sup>
                          </m:sSubSup>
                          <m:r>
                            <a:rPr lang="ru-RU" i="0">
                              <a:latin typeface="Cambria Math" panose="02040503050406030204" pitchFamily="18" charset="0"/>
                            </a:rPr>
                            <m:t>−</m:t>
                          </m:r>
                          <m:sSubSup>
                            <m:sSubSupPr>
                              <m:ctrlPr>
                                <a:rPr lang="ru-RU" i="1">
                                  <a:latin typeface="Cambria Math" panose="02040503050406030204" pitchFamily="18" charset="0"/>
                                </a:rPr>
                              </m:ctrlPr>
                            </m:sSubSupPr>
                            <m:e>
                              <m:r>
                                <a:rPr lang="ru-RU" i="0">
                                  <a:latin typeface="Cambria Math" panose="02040503050406030204" pitchFamily="18" charset="0"/>
                                </a:rPr>
                                <m:t>с</m:t>
                              </m:r>
                            </m:e>
                            <m:sub>
                              <m:r>
                                <a:rPr lang="ru-RU" i="0">
                                  <a:latin typeface="Cambria Math" panose="02040503050406030204" pitchFamily="18" charset="0"/>
                                </a:rPr>
                                <m:t>1</m:t>
                              </m:r>
                            </m:sub>
                            <m:sup>
                              <m:r>
                                <a:rPr lang="ru-RU" i="0">
                                  <a:latin typeface="Cambria Math" panose="02040503050406030204" pitchFamily="18" charset="0"/>
                                </a:rPr>
                                <m:t>2</m:t>
                              </m:r>
                            </m:sup>
                          </m:sSubSup>
                        </m:num>
                        <m:den>
                          <m:r>
                            <a:rPr lang="ru-RU" i="0">
                              <a:latin typeface="Cambria Math" panose="02040503050406030204" pitchFamily="18" charset="0"/>
                            </a:rPr>
                            <m:t>2</m:t>
                          </m:r>
                        </m:den>
                      </m:f>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𝑢</m:t>
                              </m:r>
                            </m:e>
                            <m:sub>
                              <m:r>
                                <a:rPr lang="ru-RU" i="0">
                                  <a:latin typeface="Cambria Math" panose="02040503050406030204" pitchFamily="18" charset="0"/>
                                </a:rPr>
                                <m:t>2</m:t>
                              </m:r>
                            </m:sub>
                            <m:sup>
                              <m:r>
                                <a:rPr lang="ru-RU" i="0">
                                  <a:latin typeface="Cambria Math" panose="02040503050406030204" pitchFamily="18" charset="0"/>
                                </a:rPr>
                                <m:t>2</m:t>
                              </m:r>
                            </m:sup>
                          </m:sSubSup>
                          <m:r>
                            <a:rPr lang="ru-RU" i="0">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𝑢</m:t>
                              </m:r>
                            </m:e>
                            <m:sub>
                              <m:r>
                                <a:rPr lang="ru-RU" i="0">
                                  <a:latin typeface="Cambria Math" panose="02040503050406030204" pitchFamily="18" charset="0"/>
                                </a:rPr>
                                <m:t>1</m:t>
                              </m:r>
                            </m:sub>
                            <m:sup>
                              <m:r>
                                <a:rPr lang="ru-RU" i="0">
                                  <a:latin typeface="Cambria Math" panose="02040503050406030204" pitchFamily="18" charset="0"/>
                                </a:rPr>
                                <m:t>2</m:t>
                              </m:r>
                            </m:sup>
                          </m:sSubSup>
                        </m:num>
                        <m:den>
                          <m:r>
                            <a:rPr lang="ru-RU" i="0">
                              <a:latin typeface="Cambria Math" panose="02040503050406030204" pitchFamily="18" charset="0"/>
                            </a:rPr>
                            <m:t>2</m:t>
                          </m:r>
                        </m:den>
                      </m:f>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𝑤</m:t>
                              </m:r>
                            </m:e>
                            <m:sub>
                              <m:r>
                                <a:rPr lang="ru-RU" i="0">
                                  <a:latin typeface="Cambria Math" panose="02040503050406030204" pitchFamily="18" charset="0"/>
                                </a:rPr>
                                <m:t>1</m:t>
                              </m:r>
                            </m:sub>
                            <m:sup>
                              <m:r>
                                <a:rPr lang="ru-RU" i="0">
                                  <a:latin typeface="Cambria Math" panose="02040503050406030204" pitchFamily="18" charset="0"/>
                                </a:rPr>
                                <m:t>2</m:t>
                              </m:r>
                            </m:sup>
                          </m:sSubSup>
                          <m:r>
                            <a:rPr lang="ru-RU" i="0">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𝑤</m:t>
                              </m:r>
                            </m:e>
                            <m:sub>
                              <m:r>
                                <a:rPr lang="ru-RU" i="0">
                                  <a:latin typeface="Cambria Math" panose="02040503050406030204" pitchFamily="18" charset="0"/>
                                </a:rPr>
                                <m:t>2</m:t>
                              </m:r>
                            </m:sub>
                            <m:sup>
                              <m:r>
                                <a:rPr lang="ru-RU" i="0">
                                  <a:latin typeface="Cambria Math" panose="02040503050406030204" pitchFamily="18" charset="0"/>
                                </a:rPr>
                                <m:t>2</m:t>
                              </m:r>
                            </m:sup>
                          </m:sSubSup>
                        </m:num>
                        <m:den>
                          <m:r>
                            <a:rPr lang="ru-RU" i="0">
                              <a:latin typeface="Cambria Math" panose="02040503050406030204" pitchFamily="18" charset="0"/>
                            </a:rPr>
                            <m:t>2</m:t>
                          </m:r>
                        </m:den>
                      </m:f>
                    </m:oMath>
                  </m:oMathPara>
                </a14:m>
                <a:endParaRPr lang="ru-RU" dirty="0"/>
              </a:p>
            </p:txBody>
          </p:sp>
        </mc:Choice>
        <mc:Fallback xmlns="">
          <p:sp>
            <p:nvSpPr>
              <p:cNvPr id="48" name="Прямоугольник 47">
                <a:extLst>
                  <a:ext uri="{FF2B5EF4-FFF2-40B4-BE49-F238E27FC236}">
                    <a16:creationId xmlns:a16="http://schemas.microsoft.com/office/drawing/2014/main" id="{2E47BC35-0AEF-4EEB-B58F-AC6E774FE986}"/>
                  </a:ext>
                </a:extLst>
              </p:cNvPr>
              <p:cNvSpPr>
                <a:spLocks noRot="1" noChangeAspect="1" noMove="1" noResize="1" noEditPoints="1" noAdjustHandles="1" noChangeArrowheads="1" noChangeShapeType="1" noTextEdit="1"/>
              </p:cNvSpPr>
              <p:nvPr/>
            </p:nvSpPr>
            <p:spPr>
              <a:xfrm>
                <a:off x="2950095" y="5191427"/>
                <a:ext cx="6219308" cy="1209049"/>
              </a:xfrm>
              <a:prstGeom prst="rect">
                <a:avLst/>
              </a:prstGeom>
              <a:blipFill>
                <a:blip r:embed="rId11"/>
                <a:stretch>
                  <a:fillRect/>
                </a:stretch>
              </a:blipFill>
            </p:spPr>
            <p:txBody>
              <a:bodyPr/>
              <a:lstStyle/>
              <a:p>
                <a:r>
                  <a:rPr lang="ru-RU">
                    <a:noFill/>
                  </a:rPr>
                  <a:t> </a:t>
                </a:r>
              </a:p>
            </p:txBody>
          </p:sp>
        </mc:Fallback>
      </mc:AlternateContent>
      <p:sp>
        <p:nvSpPr>
          <p:cNvPr id="49" name="Прямоугольник 48">
            <a:extLst>
              <a:ext uri="{FF2B5EF4-FFF2-40B4-BE49-F238E27FC236}">
                <a16:creationId xmlns:a16="http://schemas.microsoft.com/office/drawing/2014/main" id="{F875CFC4-FB07-4BD4-B872-56AC387D7C96}"/>
              </a:ext>
            </a:extLst>
          </p:cNvPr>
          <p:cNvSpPr/>
          <p:nvPr/>
        </p:nvSpPr>
        <p:spPr>
          <a:xfrm>
            <a:off x="6291198" y="5900712"/>
            <a:ext cx="313792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cap="all" dirty="0">
                <a:solidFill>
                  <a:sysClr val="windowText" lastClr="000000"/>
                </a:solidFill>
              </a:rPr>
              <a:t>Теоретический напор !!!</a:t>
            </a:r>
            <a:endParaRPr lang="ru-RU" sz="1600" i="1" cap="all" baseline="-25000" dirty="0">
              <a:solidFill>
                <a:sysClr val="windowText" lastClr="000000"/>
              </a:solidFill>
            </a:endParaRPr>
          </a:p>
        </p:txBody>
      </p:sp>
      <p:pic>
        <p:nvPicPr>
          <p:cNvPr id="51" name="Рисунок 50" descr="Изображение выглядит как человек, мужчина, внешний, стоит&#10;&#10;Описание создано автоматически">
            <a:extLst>
              <a:ext uri="{FF2B5EF4-FFF2-40B4-BE49-F238E27FC236}">
                <a16:creationId xmlns:a16="http://schemas.microsoft.com/office/drawing/2014/main" id="{F38C636D-02A8-41FA-9045-CFFC8FCE017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99748" y="1055216"/>
            <a:ext cx="849247" cy="1260000"/>
          </a:xfrm>
          <a:prstGeom prst="rect">
            <a:avLst/>
          </a:prstGeom>
        </p:spPr>
      </p:pic>
    </p:spTree>
    <p:extLst>
      <p:ext uri="{BB962C8B-B14F-4D97-AF65-F5344CB8AC3E}">
        <p14:creationId xmlns:p14="http://schemas.microsoft.com/office/powerpoint/2010/main" val="317205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5" grpId="0" animBg="1"/>
      <p:bldP spid="6" grpId="0" animBg="1"/>
      <p:bldP spid="22" grpId="0"/>
      <p:bldP spid="23" grpId="0"/>
      <p:bldP spid="24" grpId="0"/>
      <p:bldP spid="27" grpId="0"/>
      <p:bldP spid="28" grpId="0"/>
      <p:bldP spid="30" grpId="0"/>
      <p:bldP spid="34" grpId="0"/>
      <p:bldP spid="35" grpId="0"/>
      <p:bldP spid="36" grpId="0"/>
      <p:bldP spid="39" grpId="0"/>
      <p:bldP spid="41" grpId="0"/>
      <p:bldP spid="42" grpId="0"/>
      <p:bldP spid="43" grpId="0"/>
      <p:bldP spid="44" grpId="0"/>
      <p:bldP spid="45" grpId="0"/>
      <p:bldP spid="46" grpId="0"/>
      <p:bldP spid="47" grpId="0"/>
      <p:bldP spid="48" grpId="0"/>
      <p:bldP spid="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2"/>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моментов количества движения </a:t>
            </a:r>
          </a:p>
          <a:p>
            <a:pPr algn="ctr"/>
            <a:r>
              <a:rPr lang="ru-RU" b="1" cap="all" dirty="0">
                <a:solidFill>
                  <a:schemeClr val="bg1"/>
                </a:solidFill>
                <a:latin typeface="Elektra Text Pro" panose="02000503030000020004" pitchFamily="50" charset="-52"/>
              </a:rPr>
              <a:t>(уравнение Эйлера)</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35</a:t>
            </a:fld>
            <a:endParaRPr lang="ru-RU" dirty="0">
              <a:solidFill>
                <a:schemeClr val="bg1"/>
              </a:solidFill>
              <a:latin typeface="Elektra Medium Pro" panose="02000803000000020004" pitchFamily="50" charset="-52"/>
            </a:endParaRPr>
          </a:p>
        </p:txBody>
      </p:sp>
      <p:sp>
        <p:nvSpPr>
          <p:cNvPr id="15" name="TextBox 14"/>
          <p:cNvSpPr txBox="1"/>
          <p:nvPr/>
        </p:nvSpPr>
        <p:spPr>
          <a:xfrm>
            <a:off x="607354" y="3362067"/>
            <a:ext cx="4301639" cy="369332"/>
          </a:xfrm>
          <a:prstGeom prst="rect">
            <a:avLst/>
          </a:prstGeom>
          <a:noFill/>
        </p:spPr>
        <p:txBody>
          <a:bodyPr wrap="square" rtlCol="0">
            <a:spAutoFit/>
          </a:bodyPr>
          <a:lstStyle/>
          <a:p>
            <a:pPr algn="ctr"/>
            <a:r>
              <a:rPr lang="ru-RU" cap="all" dirty="0"/>
              <a:t>Следствие №1</a:t>
            </a:r>
          </a:p>
        </p:txBody>
      </p:sp>
      <p:sp>
        <p:nvSpPr>
          <p:cNvPr id="16" name="TextBox 15"/>
          <p:cNvSpPr txBox="1"/>
          <p:nvPr/>
        </p:nvSpPr>
        <p:spPr>
          <a:xfrm>
            <a:off x="4827319" y="3936854"/>
            <a:ext cx="4316681" cy="369332"/>
          </a:xfrm>
          <a:prstGeom prst="rect">
            <a:avLst/>
          </a:prstGeom>
          <a:noFill/>
        </p:spPr>
        <p:txBody>
          <a:bodyPr wrap="square" rtlCol="0">
            <a:spAutoFit/>
          </a:bodyPr>
          <a:lstStyle/>
          <a:p>
            <a:pPr algn="ctr"/>
            <a:r>
              <a:rPr lang="ru-RU" cap="all" dirty="0"/>
              <a:t>Следствие №2</a:t>
            </a:r>
          </a:p>
        </p:txBody>
      </p:sp>
      <mc:AlternateContent xmlns:mc="http://schemas.openxmlformats.org/markup-compatibility/2006">
        <mc:Choice xmlns:a14="http://schemas.microsoft.com/office/drawing/2010/main" Requires="a14">
          <p:sp>
            <p:nvSpPr>
              <p:cNvPr id="17" name="TextBox 16"/>
              <p:cNvSpPr txBox="1">
                <a:spLocks noChangeAspect="1"/>
              </p:cNvSpPr>
              <p:nvPr/>
            </p:nvSpPr>
            <p:spPr>
              <a:xfrm>
                <a:off x="607356" y="3731399"/>
                <a:ext cx="4238782" cy="2644250"/>
              </a:xfrm>
              <a:prstGeom prst="rect">
                <a:avLst/>
              </a:prstGeom>
              <a:noFill/>
            </p:spPr>
            <p:txBody>
              <a:bodyPr wrap="square" rtlCol="0">
                <a:spAutoFit/>
              </a:bodyPr>
              <a:lstStyle/>
              <a:p>
                <a:pPr>
                  <a:lnSpc>
                    <a:spcPct val="150000"/>
                  </a:lnSpc>
                </a:pPr>
                <a:r>
                  <a:rPr lang="ru-RU" sz="1400" i="1" dirty="0"/>
                  <a:t>Работа, подводимая/ отводимая лопатками в турбомашине, не зависит от давления, температуры, свойств вещества и т.п. Она определяется только окружной скоростью и разностью проекций абсолютной скорости на окружное направление </a:t>
                </a:r>
                <a14:m>
                  <m:oMath xmlns:m="http://schemas.openxmlformats.org/officeDocument/2006/math">
                    <m:sSub>
                      <m:sSubPr>
                        <m:ctrlPr>
                          <a:rPr lang="ru-RU" sz="1400" i="1">
                            <a:latin typeface="Cambria Math" panose="02040503050406030204" pitchFamily="18" charset="0"/>
                          </a:rPr>
                        </m:ctrlPr>
                      </m:sSubPr>
                      <m:e>
                        <m:r>
                          <a:rPr lang="ru-RU" sz="1400" i="1">
                            <a:latin typeface="Cambria Math"/>
                          </a:rPr>
                          <m:t>𝑐</m:t>
                        </m:r>
                      </m:e>
                      <m:sub>
                        <m:r>
                          <a:rPr lang="ru-RU" sz="1400" i="1">
                            <a:latin typeface="Cambria Math"/>
                          </a:rPr>
                          <m:t>2</m:t>
                        </m:r>
                        <m:r>
                          <a:rPr lang="en-US" sz="1400" i="1">
                            <a:latin typeface="Cambria Math"/>
                          </a:rPr>
                          <m:t>𝑢</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𝑐</m:t>
                        </m:r>
                      </m:e>
                      <m:sub>
                        <m:r>
                          <a:rPr lang="ru-RU" sz="1400" i="1">
                            <a:latin typeface="Cambria Math"/>
                          </a:rPr>
                          <m:t>1</m:t>
                        </m:r>
                        <m:r>
                          <a:rPr lang="en-US" sz="1400" i="1">
                            <a:latin typeface="Cambria Math"/>
                          </a:rPr>
                          <m:t>𝑢</m:t>
                        </m:r>
                      </m:sub>
                    </m:sSub>
                  </m:oMath>
                </a14:m>
                <a:r>
                  <a:rPr lang="ru-RU" sz="1400" dirty="0"/>
                  <a:t>. </a:t>
                </a:r>
                <a:r>
                  <a:rPr lang="ru-RU" sz="1400" i="1" dirty="0"/>
                  <a:t>Работа турбомашины возрастает с ростом окружной скорости, осевой скорости и поворота потока</a:t>
                </a:r>
                <a:endParaRPr lang="ru-RU" sz="1400" dirty="0"/>
              </a:p>
            </p:txBody>
          </p:sp>
        </mc:Choice>
        <mc:Fallback>
          <p:sp>
            <p:nvSpPr>
              <p:cNvPr id="17" name="TextBox 16"/>
              <p:cNvSpPr txBox="1">
                <a:spLocks noRot="1" noChangeAspect="1" noMove="1" noResize="1" noEditPoints="1" noAdjustHandles="1" noChangeArrowheads="1" noChangeShapeType="1" noTextEdit="1"/>
              </p:cNvSpPr>
              <p:nvPr/>
            </p:nvSpPr>
            <p:spPr>
              <a:xfrm>
                <a:off x="607356" y="3731399"/>
                <a:ext cx="4238782" cy="2644250"/>
              </a:xfrm>
              <a:prstGeom prst="rect">
                <a:avLst/>
              </a:prstGeom>
              <a:blipFill>
                <a:blip r:embed="rId3"/>
                <a:stretch>
                  <a:fillRect l="-432" b="-161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8" name="TextBox 17"/>
              <p:cNvSpPr txBox="1">
                <a:spLocks noChangeAspect="1"/>
              </p:cNvSpPr>
              <p:nvPr/>
            </p:nvSpPr>
            <p:spPr>
              <a:xfrm>
                <a:off x="4769830" y="4292451"/>
                <a:ext cx="4238782" cy="1674754"/>
              </a:xfrm>
              <a:prstGeom prst="rect">
                <a:avLst/>
              </a:prstGeom>
              <a:noFill/>
            </p:spPr>
            <p:txBody>
              <a:bodyPr wrap="square" rtlCol="0">
                <a:spAutoFit/>
              </a:bodyPr>
              <a:lstStyle/>
              <a:p>
                <a:pPr>
                  <a:lnSpc>
                    <a:spcPct val="150000"/>
                  </a:lnSpc>
                </a:pPr>
                <a:r>
                  <a:rPr lang="ru-RU" sz="1400" i="1" dirty="0"/>
                  <a:t>Если </a:t>
                </a:r>
                <a14:m>
                  <m:oMath xmlns:m="http://schemas.openxmlformats.org/officeDocument/2006/math">
                    <m:sSub>
                      <m:sSubPr>
                        <m:ctrlPr>
                          <a:rPr lang="ru-RU" sz="1400" i="1">
                            <a:latin typeface="Cambria Math" panose="02040503050406030204" pitchFamily="18" charset="0"/>
                          </a:rPr>
                        </m:ctrlPr>
                      </m:sSubPr>
                      <m:e>
                        <m:sSub>
                          <m:sSubPr>
                            <m:ctrlPr>
                              <a:rPr lang="ru-RU" sz="1400" i="1">
                                <a:latin typeface="Cambria Math" panose="02040503050406030204" pitchFamily="18" charset="0"/>
                              </a:rPr>
                            </m:ctrlPr>
                          </m:sSubPr>
                          <m:e>
                            <m:r>
                              <a:rPr lang="ru-RU" sz="1400" i="1">
                                <a:latin typeface="Cambria Math"/>
                              </a:rPr>
                              <m:t>𝑢</m:t>
                            </m:r>
                          </m:e>
                          <m:sub>
                            <m:r>
                              <a:rPr lang="ru-RU" sz="1400" i="1">
                                <a:latin typeface="Cambria Math"/>
                              </a:rPr>
                              <m:t>2</m:t>
                            </m:r>
                          </m:sub>
                        </m:sSub>
                        <m:r>
                          <a:rPr lang="ru-RU" sz="1400" i="1">
                            <a:latin typeface="Cambria Math"/>
                          </a:rPr>
                          <m:t>𝑐</m:t>
                        </m:r>
                      </m:e>
                      <m:sub>
                        <m:r>
                          <a:rPr lang="ru-RU" sz="1400" i="1">
                            <a:latin typeface="Cambria Math"/>
                          </a:rPr>
                          <m:t>2</m:t>
                        </m:r>
                        <m:r>
                          <a:rPr lang="en-US" sz="1400" i="1">
                            <a:latin typeface="Cambria Math"/>
                          </a:rPr>
                          <m:t>𝑢</m:t>
                        </m:r>
                      </m:sub>
                    </m:sSub>
                    <m:r>
                      <a:rPr lang="ru-RU" sz="1400" i="1">
                        <a:latin typeface="Cambria Math"/>
                      </a:rPr>
                      <m:t>&gt;</m:t>
                    </m:r>
                    <m:sSub>
                      <m:sSubPr>
                        <m:ctrlPr>
                          <a:rPr lang="ru-RU" sz="1400" i="1">
                            <a:latin typeface="Cambria Math" panose="02040503050406030204" pitchFamily="18" charset="0"/>
                          </a:rPr>
                        </m:ctrlPr>
                      </m:sSubPr>
                      <m:e>
                        <m:sSub>
                          <m:sSubPr>
                            <m:ctrlPr>
                              <a:rPr lang="ru-RU" sz="1400" i="1">
                                <a:latin typeface="Cambria Math" panose="02040503050406030204" pitchFamily="18" charset="0"/>
                              </a:rPr>
                            </m:ctrlPr>
                          </m:sSubPr>
                          <m:e>
                            <m:r>
                              <a:rPr lang="ru-RU" sz="1400" i="1">
                                <a:latin typeface="Cambria Math"/>
                              </a:rPr>
                              <m:t>𝑢</m:t>
                            </m:r>
                          </m:e>
                          <m:sub>
                            <m:r>
                              <a:rPr lang="ru-RU" sz="1400" i="1">
                                <a:latin typeface="Cambria Math"/>
                              </a:rPr>
                              <m:t>1</m:t>
                            </m:r>
                          </m:sub>
                        </m:sSub>
                        <m:r>
                          <a:rPr lang="ru-RU" sz="1400" i="1">
                            <a:latin typeface="Cambria Math"/>
                          </a:rPr>
                          <m:t>∙</m:t>
                        </m:r>
                        <m:r>
                          <a:rPr lang="ru-RU" sz="1400" i="1">
                            <a:latin typeface="Cambria Math"/>
                          </a:rPr>
                          <m:t>𝑐</m:t>
                        </m:r>
                      </m:e>
                      <m:sub>
                        <m:r>
                          <a:rPr lang="ru-RU" sz="1400" i="1">
                            <a:latin typeface="Cambria Math"/>
                          </a:rPr>
                          <m:t>1</m:t>
                        </m:r>
                        <m:r>
                          <a:rPr lang="en-US" sz="1400" i="1">
                            <a:latin typeface="Cambria Math"/>
                          </a:rPr>
                          <m:t>𝑢</m:t>
                        </m:r>
                      </m:sub>
                    </m:sSub>
                  </m:oMath>
                </a14:m>
                <a:r>
                  <a:rPr lang="ru-RU" sz="1400" i="1" dirty="0"/>
                  <a:t>, то механическая работа подводится к рабочему телу</a:t>
                </a:r>
              </a:p>
              <a:p>
                <a:pPr>
                  <a:lnSpc>
                    <a:spcPct val="150000"/>
                  </a:lnSpc>
                </a:pPr>
                <a:r>
                  <a:rPr lang="ru-RU" sz="1400" i="1" dirty="0"/>
                  <a:t>Если </a:t>
                </a:r>
                <a14:m>
                  <m:oMath xmlns:m="http://schemas.openxmlformats.org/officeDocument/2006/math">
                    <m:sSub>
                      <m:sSubPr>
                        <m:ctrlPr>
                          <a:rPr lang="ru-RU" sz="1400" i="1">
                            <a:latin typeface="Cambria Math" panose="02040503050406030204" pitchFamily="18" charset="0"/>
                          </a:rPr>
                        </m:ctrlPr>
                      </m:sSubPr>
                      <m:e>
                        <m:sSub>
                          <m:sSubPr>
                            <m:ctrlPr>
                              <a:rPr lang="ru-RU" sz="1400" i="1">
                                <a:latin typeface="Cambria Math" panose="02040503050406030204" pitchFamily="18" charset="0"/>
                              </a:rPr>
                            </m:ctrlPr>
                          </m:sSubPr>
                          <m:e>
                            <m:r>
                              <a:rPr lang="ru-RU" sz="1400" i="1">
                                <a:latin typeface="Cambria Math"/>
                              </a:rPr>
                              <m:t>𝑢</m:t>
                            </m:r>
                          </m:e>
                          <m:sub>
                            <m:r>
                              <a:rPr lang="ru-RU" sz="1400" i="1">
                                <a:latin typeface="Cambria Math"/>
                              </a:rPr>
                              <m:t>1</m:t>
                            </m:r>
                          </m:sub>
                        </m:sSub>
                        <m:r>
                          <a:rPr lang="ru-RU" sz="1400" i="1">
                            <a:latin typeface="Cambria Math"/>
                          </a:rPr>
                          <m:t>𝑐</m:t>
                        </m:r>
                      </m:e>
                      <m:sub>
                        <m:r>
                          <a:rPr lang="ru-RU" sz="1400" i="1">
                            <a:latin typeface="Cambria Math"/>
                          </a:rPr>
                          <m:t>1</m:t>
                        </m:r>
                        <m:r>
                          <a:rPr lang="en-US" sz="1400" i="1">
                            <a:latin typeface="Cambria Math"/>
                          </a:rPr>
                          <m:t>𝑢</m:t>
                        </m:r>
                      </m:sub>
                    </m:sSub>
                    <m:r>
                      <a:rPr lang="ru-RU" sz="1400" i="1">
                        <a:latin typeface="Cambria Math"/>
                      </a:rPr>
                      <m:t>&gt;</m:t>
                    </m:r>
                    <m:sSub>
                      <m:sSubPr>
                        <m:ctrlPr>
                          <a:rPr lang="ru-RU" sz="1400" i="1">
                            <a:latin typeface="Cambria Math" panose="02040503050406030204" pitchFamily="18" charset="0"/>
                          </a:rPr>
                        </m:ctrlPr>
                      </m:sSubPr>
                      <m:e>
                        <m:sSub>
                          <m:sSubPr>
                            <m:ctrlPr>
                              <a:rPr lang="ru-RU" sz="1400" i="1">
                                <a:latin typeface="Cambria Math" panose="02040503050406030204" pitchFamily="18" charset="0"/>
                              </a:rPr>
                            </m:ctrlPr>
                          </m:sSubPr>
                          <m:e>
                            <m:r>
                              <a:rPr lang="ru-RU" sz="1400" i="1">
                                <a:latin typeface="Cambria Math"/>
                              </a:rPr>
                              <m:t>𝑢</m:t>
                            </m:r>
                          </m:e>
                          <m:sub>
                            <m:r>
                              <a:rPr lang="ru-RU" sz="1400" i="1">
                                <a:latin typeface="Cambria Math"/>
                              </a:rPr>
                              <m:t>2</m:t>
                            </m:r>
                          </m:sub>
                        </m:sSub>
                        <m:r>
                          <a:rPr lang="ru-RU" sz="1400" i="1">
                            <a:latin typeface="Cambria Math"/>
                          </a:rPr>
                          <m:t>∙</m:t>
                        </m:r>
                        <m:r>
                          <a:rPr lang="ru-RU" sz="1400" i="1">
                            <a:latin typeface="Cambria Math"/>
                          </a:rPr>
                          <m:t>𝑐</m:t>
                        </m:r>
                      </m:e>
                      <m:sub>
                        <m:r>
                          <a:rPr lang="ru-RU" sz="1400" i="1">
                            <a:latin typeface="Cambria Math"/>
                          </a:rPr>
                          <m:t>2</m:t>
                        </m:r>
                        <m:r>
                          <a:rPr lang="en-US" sz="1400" i="1">
                            <a:latin typeface="Cambria Math"/>
                          </a:rPr>
                          <m:t>𝑢</m:t>
                        </m:r>
                      </m:sub>
                    </m:sSub>
                  </m:oMath>
                </a14:m>
                <a:r>
                  <a:rPr lang="ru-RU" sz="1400" i="1" dirty="0"/>
                  <a:t>, то рабочее тело совершает механическую работу</a:t>
                </a:r>
                <a:endParaRPr lang="ru-RU" sz="1400" dirty="0"/>
              </a:p>
              <a:p>
                <a:pPr>
                  <a:lnSpc>
                    <a:spcPct val="150000"/>
                  </a:lnSpc>
                </a:pPr>
                <a:endParaRPr lang="ru-RU" sz="1400" dirty="0"/>
              </a:p>
            </p:txBody>
          </p:sp>
        </mc:Choice>
        <mc:Fallback>
          <p:sp>
            <p:nvSpPr>
              <p:cNvPr id="18" name="TextBox 17"/>
              <p:cNvSpPr txBox="1">
                <a:spLocks noRot="1" noChangeAspect="1" noMove="1" noResize="1" noEditPoints="1" noAdjustHandles="1" noChangeArrowheads="1" noChangeShapeType="1" noTextEdit="1"/>
              </p:cNvSpPr>
              <p:nvPr/>
            </p:nvSpPr>
            <p:spPr>
              <a:xfrm>
                <a:off x="4769830" y="4292451"/>
                <a:ext cx="4238782" cy="1674754"/>
              </a:xfrm>
              <a:prstGeom prst="rect">
                <a:avLst/>
              </a:prstGeom>
              <a:blipFill>
                <a:blip r:embed="rId4"/>
                <a:stretch>
                  <a:fillRect l="-43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0" name="Прямоугольник 49">
                <a:extLst>
                  <a:ext uri="{FF2B5EF4-FFF2-40B4-BE49-F238E27FC236}">
                    <a16:creationId xmlns:a16="http://schemas.microsoft.com/office/drawing/2014/main" id="{45C916A1-FAB7-43D7-9704-3A9DE98ACC5B}"/>
                  </a:ext>
                </a:extLst>
              </p:cNvPr>
              <p:cNvSpPr/>
              <p:nvPr/>
            </p:nvSpPr>
            <p:spPr>
              <a:xfrm>
                <a:off x="1914982" y="978434"/>
                <a:ext cx="5851479" cy="373051"/>
              </a:xfrm>
              <a:prstGeom prst="rect">
                <a:avLst/>
              </a:prstGeom>
              <a:ln>
                <a:solidFill>
                  <a:schemeClr val="tx1"/>
                </a:solidFill>
              </a:ln>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i="1">
                              <a:latin typeface="Cambria Math"/>
                            </a:rPr>
                            <m:t>𝐿</m:t>
                          </m:r>
                        </m:e>
                        <m:sub>
                          <m:r>
                            <a:rPr lang="en-US" i="1">
                              <a:latin typeface="Cambria Math"/>
                            </a:rPr>
                            <m:t>т</m:t>
                          </m:r>
                        </m:sub>
                      </m:sSub>
                      <m:r>
                        <a:rPr lang="ru-RU">
                          <a:latin typeface="Cambria Math"/>
                        </a:rPr>
                        <m:t>=</m:t>
                      </m:r>
                      <m:sSub>
                        <m:sSubPr>
                          <m:ctrlPr>
                            <a:rPr lang="ru-RU" i="1">
                              <a:latin typeface="Cambria Math" panose="02040503050406030204" pitchFamily="18" charset="0"/>
                            </a:rPr>
                          </m:ctrlPr>
                        </m:sSubPr>
                        <m:e>
                          <m:sSub>
                            <m:sSubPr>
                              <m:ctrlPr>
                                <a:rPr lang="ru-RU" i="1">
                                  <a:latin typeface="Cambria Math" panose="02040503050406030204" pitchFamily="18" charset="0"/>
                                </a:rPr>
                              </m:ctrlPr>
                            </m:sSubPr>
                            <m:e>
                              <m:r>
                                <m:rPr>
                                  <m:sty m:val="p"/>
                                </m:rPr>
                                <a:rPr lang="ru-RU">
                                  <a:latin typeface="Cambria Math"/>
                                </a:rPr>
                                <m:t>u</m:t>
                              </m:r>
                            </m:e>
                            <m:sub>
                              <m:r>
                                <a:rPr lang="ru-RU">
                                  <a:latin typeface="Cambria Math"/>
                                </a:rPr>
                                <m:t>2</m:t>
                              </m:r>
                            </m:sub>
                          </m:sSub>
                          <m:r>
                            <m:rPr>
                              <m:sty m:val="p"/>
                            </m:rPr>
                            <a:rPr lang="ru-RU">
                              <a:latin typeface="Cambria Math"/>
                            </a:rPr>
                            <m:t>c</m:t>
                          </m:r>
                        </m:e>
                        <m:sub>
                          <m:r>
                            <a:rPr lang="ru-RU">
                              <a:latin typeface="Cambria Math"/>
                            </a:rPr>
                            <m:t>2</m:t>
                          </m:r>
                          <m:r>
                            <a:rPr lang="en-US" i="1">
                              <a:latin typeface="Cambria Math"/>
                            </a:rPr>
                            <m:t>𝑢</m:t>
                          </m:r>
                        </m:sub>
                      </m:sSub>
                      <m:r>
                        <a:rPr lang="ru-RU" i="1">
                          <a:latin typeface="Cambria Math"/>
                        </a:rPr>
                        <m:t>−</m:t>
                      </m:r>
                      <m:sSub>
                        <m:sSubPr>
                          <m:ctrlPr>
                            <a:rPr lang="ru-RU" i="1">
                              <a:latin typeface="Cambria Math" panose="02040503050406030204" pitchFamily="18" charset="0"/>
                            </a:rPr>
                          </m:ctrlPr>
                        </m:sSubPr>
                        <m:e>
                          <m:sSub>
                            <m:sSubPr>
                              <m:ctrlPr>
                                <a:rPr lang="ru-RU" i="1">
                                  <a:latin typeface="Cambria Math" panose="02040503050406030204" pitchFamily="18" charset="0"/>
                                </a:rPr>
                              </m:ctrlPr>
                            </m:sSubPr>
                            <m:e>
                              <m:r>
                                <m:rPr>
                                  <m:sty m:val="p"/>
                                </m:rPr>
                                <a:rPr lang="ru-RU">
                                  <a:latin typeface="Cambria Math"/>
                                </a:rPr>
                                <m:t>u</m:t>
                              </m:r>
                            </m:e>
                            <m:sub>
                              <m:r>
                                <a:rPr lang="ru-RU">
                                  <a:latin typeface="Cambria Math"/>
                                </a:rPr>
                                <m:t>1</m:t>
                              </m:r>
                            </m:sub>
                          </m:sSub>
                          <m:r>
                            <m:rPr>
                              <m:sty m:val="p"/>
                            </m:rPr>
                            <a:rPr lang="ru-RU" smtClean="0">
                              <a:latin typeface="Cambria Math"/>
                            </a:rPr>
                            <m:t>c</m:t>
                          </m:r>
                        </m:e>
                        <m:sub>
                          <m:r>
                            <a:rPr lang="ru-RU">
                              <a:latin typeface="Cambria Math"/>
                            </a:rPr>
                            <m:t>1</m:t>
                          </m:r>
                          <m:r>
                            <a:rPr lang="en-US" i="1">
                              <a:latin typeface="Cambria Math"/>
                            </a:rPr>
                            <m:t>𝑢</m:t>
                          </m:r>
                        </m:sub>
                      </m:sSub>
                    </m:oMath>
                  </m:oMathPara>
                </a14:m>
                <a:endParaRPr lang="ru-RU" i="1" dirty="0">
                  <a:latin typeface="Cambria Math"/>
                </a:endParaRPr>
              </a:p>
            </p:txBody>
          </p:sp>
        </mc:Choice>
        <mc:Fallback xmlns="">
          <p:sp>
            <p:nvSpPr>
              <p:cNvPr id="50" name="Прямоугольник 49">
                <a:extLst>
                  <a:ext uri="{FF2B5EF4-FFF2-40B4-BE49-F238E27FC236}">
                    <a16:creationId xmlns:a16="http://schemas.microsoft.com/office/drawing/2014/main" id="{45C916A1-FAB7-43D7-9704-3A9DE98ACC5B}"/>
                  </a:ext>
                </a:extLst>
              </p:cNvPr>
              <p:cNvSpPr>
                <a:spLocks noRot="1" noChangeAspect="1" noMove="1" noResize="1" noEditPoints="1" noAdjustHandles="1" noChangeArrowheads="1" noChangeShapeType="1" noTextEdit="1"/>
              </p:cNvSpPr>
              <p:nvPr/>
            </p:nvSpPr>
            <p:spPr>
              <a:xfrm>
                <a:off x="1914982" y="978434"/>
                <a:ext cx="5851479" cy="373051"/>
              </a:xfrm>
              <a:prstGeom prst="rect">
                <a:avLst/>
              </a:prstGeom>
              <a:blipFill>
                <a:blip r:embed="rId5"/>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1" name="Прямоугольник 50">
                <a:extLst>
                  <a:ext uri="{FF2B5EF4-FFF2-40B4-BE49-F238E27FC236}">
                    <a16:creationId xmlns:a16="http://schemas.microsoft.com/office/drawing/2014/main" id="{D27CC332-B9F0-444B-B061-B1E0A11FFF18}"/>
                  </a:ext>
                </a:extLst>
              </p:cNvPr>
              <p:cNvSpPr/>
              <p:nvPr/>
            </p:nvSpPr>
            <p:spPr>
              <a:xfrm>
                <a:off x="1914983" y="1475246"/>
                <a:ext cx="5851479" cy="373051"/>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𝐿</m:t>
                          </m:r>
                        </m:e>
                        <m:sub>
                          <m:r>
                            <a:rPr lang="ru-RU">
                              <a:latin typeface="Cambria Math"/>
                            </a:rPr>
                            <m:t>т</m:t>
                          </m:r>
                        </m:sub>
                      </m:sSub>
                      <m:r>
                        <a:rPr lang="ru-RU">
                          <a:latin typeface="Cambria Math"/>
                        </a:rPr>
                        <m:t>=</m:t>
                      </m:r>
                      <m:sSub>
                        <m:sSubPr>
                          <m:ctrlPr>
                            <a:rPr lang="ru-RU" i="1">
                              <a:latin typeface="Cambria Math" panose="02040503050406030204" pitchFamily="18" charset="0"/>
                            </a:rPr>
                          </m:ctrlPr>
                        </m:sSubPr>
                        <m:e>
                          <m:sSub>
                            <m:sSubPr>
                              <m:ctrlPr>
                                <a:rPr lang="ru-RU" i="1">
                                  <a:latin typeface="Cambria Math" panose="02040503050406030204" pitchFamily="18" charset="0"/>
                                </a:rPr>
                              </m:ctrlPr>
                            </m:sSubPr>
                            <m:e>
                              <m:r>
                                <m:rPr>
                                  <m:sty m:val="p"/>
                                </m:rPr>
                                <a:rPr lang="ru-RU">
                                  <a:latin typeface="Cambria Math"/>
                                </a:rPr>
                                <m:t>u</m:t>
                              </m:r>
                            </m:e>
                            <m:sub>
                              <m:r>
                                <a:rPr lang="ru-RU">
                                  <a:latin typeface="Cambria Math"/>
                                </a:rPr>
                                <m:t>1</m:t>
                              </m:r>
                            </m:sub>
                          </m:sSub>
                          <m:r>
                            <m:rPr>
                              <m:sty m:val="p"/>
                            </m:rPr>
                            <a:rPr lang="ru-RU">
                              <a:latin typeface="Cambria Math"/>
                            </a:rPr>
                            <m:t>c</m:t>
                          </m:r>
                        </m:e>
                        <m:sub>
                          <m:r>
                            <a:rPr lang="ru-RU">
                              <a:latin typeface="Cambria Math"/>
                            </a:rPr>
                            <m:t>1</m:t>
                          </m:r>
                          <m:r>
                            <a:rPr lang="en-US" i="1">
                              <a:latin typeface="Cambria Math"/>
                            </a:rPr>
                            <m:t>𝑢</m:t>
                          </m:r>
                        </m:sub>
                      </m:sSub>
                      <m:r>
                        <a:rPr lang="ru-RU" i="1">
                          <a:latin typeface="Cambria Math"/>
                        </a:rPr>
                        <m:t>−</m:t>
                      </m:r>
                      <m:sSub>
                        <m:sSubPr>
                          <m:ctrlPr>
                            <a:rPr lang="ru-RU" i="1">
                              <a:latin typeface="Cambria Math" panose="02040503050406030204" pitchFamily="18" charset="0"/>
                            </a:rPr>
                          </m:ctrlPr>
                        </m:sSubPr>
                        <m:e>
                          <m:sSub>
                            <m:sSubPr>
                              <m:ctrlPr>
                                <a:rPr lang="ru-RU" i="1">
                                  <a:latin typeface="Cambria Math" panose="02040503050406030204" pitchFamily="18" charset="0"/>
                                </a:rPr>
                              </m:ctrlPr>
                            </m:sSubPr>
                            <m:e>
                              <m:r>
                                <m:rPr>
                                  <m:sty m:val="p"/>
                                </m:rPr>
                                <a:rPr lang="ru-RU">
                                  <a:latin typeface="Cambria Math"/>
                                </a:rPr>
                                <m:t>u</m:t>
                              </m:r>
                            </m:e>
                            <m:sub>
                              <m:r>
                                <a:rPr lang="ru-RU">
                                  <a:latin typeface="Cambria Math"/>
                                </a:rPr>
                                <m:t>2</m:t>
                              </m:r>
                            </m:sub>
                          </m:sSub>
                          <m:r>
                            <m:rPr>
                              <m:sty m:val="p"/>
                            </m:rPr>
                            <a:rPr lang="ru-RU">
                              <a:latin typeface="Cambria Math"/>
                            </a:rPr>
                            <m:t>c</m:t>
                          </m:r>
                        </m:e>
                        <m:sub>
                          <m:r>
                            <a:rPr lang="ru-RU">
                              <a:latin typeface="Cambria Math"/>
                            </a:rPr>
                            <m:t>2</m:t>
                          </m:r>
                          <m:r>
                            <a:rPr lang="en-US" i="1">
                              <a:latin typeface="Cambria Math"/>
                            </a:rPr>
                            <m:t>𝑢</m:t>
                          </m:r>
                        </m:sub>
                      </m:sSub>
                    </m:oMath>
                  </m:oMathPara>
                </a14:m>
                <a:endParaRPr lang="ru-RU" dirty="0"/>
              </a:p>
            </p:txBody>
          </p:sp>
        </mc:Choice>
        <mc:Fallback xmlns="">
          <p:sp>
            <p:nvSpPr>
              <p:cNvPr id="51" name="Прямоугольник 50">
                <a:extLst>
                  <a:ext uri="{FF2B5EF4-FFF2-40B4-BE49-F238E27FC236}">
                    <a16:creationId xmlns:a16="http://schemas.microsoft.com/office/drawing/2014/main" id="{D27CC332-B9F0-444B-B061-B1E0A11FFF18}"/>
                  </a:ext>
                </a:extLst>
              </p:cNvPr>
              <p:cNvSpPr>
                <a:spLocks noRot="1" noChangeAspect="1" noMove="1" noResize="1" noEditPoints="1" noAdjustHandles="1" noChangeArrowheads="1" noChangeShapeType="1" noTextEdit="1"/>
              </p:cNvSpPr>
              <p:nvPr/>
            </p:nvSpPr>
            <p:spPr>
              <a:xfrm>
                <a:off x="1914983" y="1475246"/>
                <a:ext cx="5851479" cy="373051"/>
              </a:xfrm>
              <a:prstGeom prst="rect">
                <a:avLst/>
              </a:prstGeom>
              <a:blipFill>
                <a:blip r:embed="rId6"/>
                <a:stretch>
                  <a:fillRect/>
                </a:stretch>
              </a:blipFill>
              <a:ln>
                <a:solidFill>
                  <a:schemeClr val="tx1"/>
                </a:solidFill>
              </a:ln>
            </p:spPr>
            <p:txBody>
              <a:bodyPr/>
              <a:lstStyle/>
              <a:p>
                <a:r>
                  <a:rPr lang="ru-RU">
                    <a:noFill/>
                  </a:rPr>
                  <a:t> </a:t>
                </a:r>
              </a:p>
            </p:txBody>
          </p:sp>
        </mc:Fallback>
      </mc:AlternateContent>
      <p:sp>
        <p:nvSpPr>
          <p:cNvPr id="52" name="Прямоугольник 51">
            <a:extLst>
              <a:ext uri="{FF2B5EF4-FFF2-40B4-BE49-F238E27FC236}">
                <a16:creationId xmlns:a16="http://schemas.microsoft.com/office/drawing/2014/main" id="{B1C5C58A-67D4-4004-8E0D-6A22928B880F}"/>
              </a:ext>
            </a:extLst>
          </p:cNvPr>
          <p:cNvSpPr/>
          <p:nvPr/>
        </p:nvSpPr>
        <p:spPr>
          <a:xfrm>
            <a:off x="827314" y="988134"/>
            <a:ext cx="1029641" cy="307777"/>
          </a:xfrm>
          <a:prstGeom prst="rect">
            <a:avLst/>
          </a:prstGeom>
        </p:spPr>
        <p:txBody>
          <a:bodyPr wrap="none">
            <a:spAutoFit/>
          </a:bodyPr>
          <a:lstStyle/>
          <a:p>
            <a:pPr algn="ctr"/>
            <a:r>
              <a:rPr lang="ru-RU" sz="1400" cap="small" dirty="0"/>
              <a:t>компрессор</a:t>
            </a:r>
            <a:endParaRPr lang="ru-RU" sz="1400" i="1" cap="small" dirty="0"/>
          </a:p>
        </p:txBody>
      </p:sp>
      <p:sp>
        <p:nvSpPr>
          <p:cNvPr id="53" name="Прямоугольник 52">
            <a:extLst>
              <a:ext uri="{FF2B5EF4-FFF2-40B4-BE49-F238E27FC236}">
                <a16:creationId xmlns:a16="http://schemas.microsoft.com/office/drawing/2014/main" id="{3632E5F0-9BD9-4C09-B949-7B09EC16BB67}"/>
              </a:ext>
            </a:extLst>
          </p:cNvPr>
          <p:cNvSpPr/>
          <p:nvPr/>
        </p:nvSpPr>
        <p:spPr>
          <a:xfrm>
            <a:off x="1003909" y="1507882"/>
            <a:ext cx="747257" cy="307777"/>
          </a:xfrm>
          <a:prstGeom prst="rect">
            <a:avLst/>
          </a:prstGeom>
        </p:spPr>
        <p:txBody>
          <a:bodyPr wrap="none">
            <a:spAutoFit/>
          </a:bodyPr>
          <a:lstStyle/>
          <a:p>
            <a:pPr algn="ctr"/>
            <a:r>
              <a:rPr lang="ru-RU" sz="1400" cap="small" dirty="0"/>
              <a:t>турбина</a:t>
            </a:r>
            <a:endParaRPr lang="ru-RU" sz="1400" i="1" cap="small" dirty="0"/>
          </a:p>
        </p:txBody>
      </p:sp>
      <mc:AlternateContent xmlns:mc="http://schemas.openxmlformats.org/markup-compatibility/2006">
        <mc:Choice xmlns:a14="http://schemas.microsoft.com/office/drawing/2010/main" Requires="a14">
          <p:sp>
            <p:nvSpPr>
              <p:cNvPr id="12" name="Прямоугольник 11">
                <a:extLst>
                  <a:ext uri="{FF2B5EF4-FFF2-40B4-BE49-F238E27FC236}">
                    <a16:creationId xmlns:a16="http://schemas.microsoft.com/office/drawing/2014/main" id="{5DE84ACE-92B0-4F42-93ED-C145A01C1120}"/>
                  </a:ext>
                </a:extLst>
              </p:cNvPr>
              <p:cNvSpPr/>
              <p:nvPr/>
            </p:nvSpPr>
            <p:spPr>
              <a:xfrm>
                <a:off x="1393297" y="2050498"/>
                <a:ext cx="4429674" cy="369332"/>
              </a:xfrm>
              <a:prstGeom prst="rect">
                <a:avLst/>
              </a:prstGeom>
              <a:ln>
                <a:noFill/>
              </a:ln>
            </p:spPr>
            <p:txBody>
              <a:bodyPr wrap="none">
                <a:spAutoFit/>
              </a:bodyPr>
              <a:lstStyle/>
              <a:p>
                <a:pPr/>
                <a14:m>
                  <m:oMath xmlns:m="http://schemas.openxmlformats.org/officeDocument/2006/math">
                    <m:sSub>
                      <m:sSubPr>
                        <m:ctrlPr>
                          <a:rPr lang="ru-RU" i="1" smtClean="0">
                            <a:latin typeface="Cambria Math" panose="02040503050406030204" pitchFamily="18" charset="0"/>
                          </a:rPr>
                        </m:ctrlPr>
                      </m:sSubPr>
                      <m:e>
                        <m:r>
                          <a:rPr lang="ru-RU" i="1">
                            <a:latin typeface="Cambria Math"/>
                          </a:rPr>
                          <m:t>𝐿</m:t>
                        </m:r>
                      </m:e>
                      <m:sub>
                        <m:r>
                          <a:rPr lang="ru-RU">
                            <a:latin typeface="Cambria Math"/>
                          </a:rPr>
                          <m:t>т</m:t>
                        </m:r>
                      </m:sub>
                    </m:sSub>
                    <m:r>
                      <a:rPr lang="ru-RU">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𝑤</m:t>
                            </m:r>
                          </m:e>
                          <m:sub>
                            <m:r>
                              <a:rPr lang="ru-RU" b="0" i="0" smtClean="0">
                                <a:latin typeface="Cambria Math"/>
                              </a:rPr>
                              <m:t>1</m:t>
                            </m:r>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r>
                              <a:rPr lang="ru-RU" i="1">
                                <a:latin typeface="Cambria Math"/>
                              </a:rPr>
                              <m:t>𝑤</m:t>
                            </m:r>
                          </m:e>
                          <m:sub>
                            <m:r>
                              <a:rPr lang="ru-RU" b="0" i="0" smtClean="0">
                                <a:latin typeface="Cambria Math"/>
                              </a:rPr>
                              <m:t>2</m:t>
                            </m:r>
                            <m:r>
                              <a:rPr lang="ru-RU" i="1">
                                <a:latin typeface="Cambria Math"/>
                              </a:rPr>
                              <m:t>𝑢</m:t>
                            </m:r>
                          </m:sub>
                        </m:sSub>
                      </m:e>
                    </m:d>
                    <m:r>
                      <a:rPr lang="ru-RU" i="1">
                        <a:latin typeface="Cambria Math"/>
                      </a:rPr>
                      <m:t>𝑢</m:t>
                    </m:r>
                    <m:r>
                      <a:rPr lang="ru-RU">
                        <a:latin typeface="Cambria Math"/>
                      </a:rPr>
                      <m:t>=</m:t>
                    </m:r>
                    <m:r>
                      <a:rPr lang="ru-RU" i="1">
                        <a:latin typeface="Cambria Math"/>
                      </a:rPr>
                      <m:t>𝑢</m:t>
                    </m:r>
                    <m:sSub>
                      <m:sSubPr>
                        <m:ctrlPr>
                          <a:rPr lang="ru-RU"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𝑎</m:t>
                        </m:r>
                      </m:sub>
                    </m:sSub>
                  </m:oMath>
                </a14:m>
                <a:r>
                  <a:rPr lang="ru-RU" dirty="0"/>
                  <a:t> </a:t>
                </a:r>
                <a14:m>
                  <m:oMath xmlns:m="http://schemas.openxmlformats.org/officeDocument/2006/math">
                    <m:d>
                      <m:dPr>
                        <m:ctrlPr>
                          <a:rPr lang="ru-RU" i="1">
                            <a:latin typeface="Cambria Math" panose="02040503050406030204" pitchFamily="18" charset="0"/>
                          </a:rPr>
                        </m:ctrlPr>
                      </m:dPr>
                      <m:e>
                        <m:sSub>
                          <m:sSubPr>
                            <m:ctrlPr>
                              <a:rPr lang="ru-RU" i="1">
                                <a:latin typeface="Cambria Math" panose="02040503050406030204" pitchFamily="18" charset="0"/>
                              </a:rPr>
                            </m:ctrlPr>
                          </m:sSub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ctg</m:t>
                                </m:r>
                              </m:fName>
                              <m:e>
                                <m:r>
                                  <a:rPr lang="en-US" b="0" i="1" smtClean="0">
                                    <a:latin typeface="Cambria Math" panose="02040503050406030204" pitchFamily="18" charset="0"/>
                                    <a:ea typeface="Cambria Math" panose="02040503050406030204" pitchFamily="18" charset="0"/>
                                  </a:rPr>
                                  <m:t>𝛽</m:t>
                                </m:r>
                              </m:e>
                            </m:func>
                          </m:e>
                          <m:sub>
                            <m:r>
                              <a:rPr lang="ru-RU">
                                <a:latin typeface="Cambria Math"/>
                              </a:rPr>
                              <m:t>1</m:t>
                            </m:r>
                          </m:sub>
                        </m:sSub>
                        <m:r>
                          <a:rPr lang="ru-RU" i="1">
                            <a:latin typeface="Cambria Math"/>
                          </a:rPr>
                          <m:t>−</m:t>
                        </m:r>
                        <m:sSub>
                          <m:sSubPr>
                            <m:ctrlPr>
                              <a:rPr lang="ru-RU" i="1">
                                <a:latin typeface="Cambria Math" panose="02040503050406030204" pitchFamily="18" charset="0"/>
                              </a:rPr>
                            </m:ctrlPr>
                          </m:sSubPr>
                          <m:e>
                            <m:func>
                              <m:funcPr>
                                <m:ctrlPr>
                                  <a:rPr lang="en-US" i="1">
                                    <a:latin typeface="Cambria Math" panose="02040503050406030204" pitchFamily="18" charset="0"/>
                                  </a:rPr>
                                </m:ctrlPr>
                              </m:funcPr>
                              <m:fName>
                                <m:r>
                                  <m:rPr>
                                    <m:sty m:val="p"/>
                                  </m:rPr>
                                  <a:rPr lang="en-US">
                                    <a:latin typeface="Cambria Math" panose="02040503050406030204" pitchFamily="18" charset="0"/>
                                  </a:rPr>
                                  <m:t>ctg</m:t>
                                </m:r>
                              </m:fName>
                              <m:e>
                                <m:r>
                                  <a:rPr lang="en-US" i="1">
                                    <a:latin typeface="Cambria Math" panose="02040503050406030204" pitchFamily="18" charset="0"/>
                                    <a:ea typeface="Cambria Math" panose="02040503050406030204" pitchFamily="18" charset="0"/>
                                  </a:rPr>
                                  <m:t>𝛽</m:t>
                                </m:r>
                              </m:e>
                            </m:func>
                          </m:e>
                          <m:sub>
                            <m:r>
                              <a:rPr lang="en-US" b="0" i="0" smtClean="0">
                                <a:latin typeface="Cambria Math" panose="02040503050406030204" pitchFamily="18" charset="0"/>
                                <a:ea typeface="Cambria Math" panose="02040503050406030204" pitchFamily="18" charset="0"/>
                              </a:rPr>
                              <m:t>2</m:t>
                            </m:r>
                          </m:sub>
                        </m:sSub>
                      </m:e>
                    </m:d>
                  </m:oMath>
                </a14:m>
                <a:endParaRPr lang="ru-RU" dirty="0"/>
              </a:p>
            </p:txBody>
          </p:sp>
        </mc:Choice>
        <mc:Fallback>
          <p:sp>
            <p:nvSpPr>
              <p:cNvPr id="12" name="Прямоугольник 11">
                <a:extLst>
                  <a:ext uri="{FF2B5EF4-FFF2-40B4-BE49-F238E27FC236}">
                    <a16:creationId xmlns:a16="http://schemas.microsoft.com/office/drawing/2014/main" id="{5DE84ACE-92B0-4F42-93ED-C145A01C1120}"/>
                  </a:ext>
                </a:extLst>
              </p:cNvPr>
              <p:cNvSpPr>
                <a:spLocks noRot="1" noChangeAspect="1" noMove="1" noResize="1" noEditPoints="1" noAdjustHandles="1" noChangeArrowheads="1" noChangeShapeType="1" noTextEdit="1"/>
              </p:cNvSpPr>
              <p:nvPr/>
            </p:nvSpPr>
            <p:spPr>
              <a:xfrm>
                <a:off x="1393297" y="2050498"/>
                <a:ext cx="4429674" cy="369332"/>
              </a:xfrm>
              <a:prstGeom prst="rect">
                <a:avLst/>
              </a:prstGeom>
              <a:blipFill>
                <a:blip r:embed="rId7"/>
                <a:stretch>
                  <a:fillRect b="-13115"/>
                </a:stretch>
              </a:blipFill>
              <a:ln>
                <a:noFill/>
              </a:ln>
            </p:spPr>
            <p:txBody>
              <a:bodyPr/>
              <a:lstStyle/>
              <a:p>
                <a:r>
                  <a:rPr lang="ru-RU">
                    <a:noFill/>
                  </a:rPr>
                  <a:t> </a:t>
                </a:r>
              </a:p>
            </p:txBody>
          </p:sp>
        </mc:Fallback>
      </mc:AlternateContent>
      <p:sp>
        <p:nvSpPr>
          <p:cNvPr id="13" name="TextBox 12">
            <a:extLst>
              <a:ext uri="{FF2B5EF4-FFF2-40B4-BE49-F238E27FC236}">
                <a16:creationId xmlns:a16="http://schemas.microsoft.com/office/drawing/2014/main" id="{EDFC875A-2001-45D4-9A78-731FDFEC9753}"/>
              </a:ext>
            </a:extLst>
          </p:cNvPr>
          <p:cNvSpPr txBox="1">
            <a:spLocks noChangeAspect="1"/>
          </p:cNvSpPr>
          <p:nvPr/>
        </p:nvSpPr>
        <p:spPr>
          <a:xfrm rot="16200000">
            <a:off x="-215409" y="2317118"/>
            <a:ext cx="1768770" cy="936090"/>
          </a:xfrm>
          <a:prstGeom prst="rect">
            <a:avLst/>
          </a:prstGeom>
          <a:noFill/>
        </p:spPr>
        <p:txBody>
          <a:bodyPr wrap="square" rtlCol="0">
            <a:spAutoFit/>
          </a:bodyPr>
          <a:lstStyle/>
          <a:p>
            <a:pPr>
              <a:lnSpc>
                <a:spcPct val="150000"/>
              </a:lnSpc>
            </a:pPr>
            <a:r>
              <a:rPr lang="ru-RU" sz="1200" i="1" dirty="0"/>
              <a:t>Допущение: осевая скорость постоянна</a:t>
            </a:r>
            <a:endParaRPr lang="ru-RU" sz="1200" dirty="0"/>
          </a:p>
          <a:p>
            <a:pPr>
              <a:lnSpc>
                <a:spcPct val="150000"/>
              </a:lnSpc>
            </a:pPr>
            <a:endParaRPr lang="ru-RU" sz="1400" dirty="0"/>
          </a:p>
        </p:txBody>
      </p:sp>
      <mc:AlternateContent xmlns:mc="http://schemas.openxmlformats.org/markup-compatibility/2006">
        <mc:Choice xmlns:a14="http://schemas.microsoft.com/office/drawing/2010/main" Requires="a14">
          <p:sp>
            <p:nvSpPr>
              <p:cNvPr id="14" name="Прямоугольник 13">
                <a:extLst>
                  <a:ext uri="{FF2B5EF4-FFF2-40B4-BE49-F238E27FC236}">
                    <a16:creationId xmlns:a16="http://schemas.microsoft.com/office/drawing/2014/main" id="{F9692D9C-0593-4999-A9A9-B4B0C1B125F3}"/>
                  </a:ext>
                </a:extLst>
              </p:cNvPr>
              <p:cNvSpPr/>
              <p:nvPr/>
            </p:nvSpPr>
            <p:spPr>
              <a:xfrm>
                <a:off x="1393297" y="2624655"/>
                <a:ext cx="2633092" cy="657681"/>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𝐿</m:t>
                              </m:r>
                            </m:e>
                            <m:sub>
                              <m:r>
                                <a:rPr lang="ru-RU">
                                  <a:latin typeface="Cambria Math"/>
                                </a:rPr>
                                <m:t>т</m:t>
                              </m:r>
                            </m:sub>
                          </m:sSub>
                        </m:num>
                        <m:den>
                          <m:sSup>
                            <m:sSupPr>
                              <m:ctrlPr>
                                <a:rPr lang="ru-RU" i="1" smtClean="0">
                                  <a:latin typeface="Cambria Math" panose="02040503050406030204" pitchFamily="18" charset="0"/>
                                </a:rPr>
                              </m:ctrlPr>
                            </m:sSupPr>
                            <m:e>
                              <m:r>
                                <a:rPr lang="en-US" b="0" i="1" smtClean="0">
                                  <a:latin typeface="Cambria Math" panose="02040503050406030204" pitchFamily="18" charset="0"/>
                                </a:rPr>
                                <m:t>𝑢</m:t>
                              </m:r>
                            </m:e>
                            <m:sup>
                              <m:r>
                                <a:rPr lang="ru-RU" b="0" i="1" smtClean="0">
                                  <a:latin typeface="Cambria Math" panose="02040503050406030204" pitchFamily="18" charset="0"/>
                                </a:rPr>
                                <m:t>2</m:t>
                              </m:r>
                            </m:sup>
                          </m:sSup>
                        </m:den>
                      </m:f>
                      <m:r>
                        <a:rPr lang="ru-RU">
                          <a:latin typeface="Cambria Math"/>
                        </a:rPr>
                        <m:t>=</m:t>
                      </m:r>
                      <m:f>
                        <m:fPr>
                          <m:ctrlPr>
                            <a:rPr lang="ru-RU" i="1" smtClean="0">
                              <a:latin typeface="Cambria Math" panose="02040503050406030204" pitchFamily="18" charset="0"/>
                            </a:rPr>
                          </m:ctrlPr>
                        </m:fPr>
                        <m:num>
                          <m:r>
                            <a:rPr lang="en-US" b="0" i="1" smtClean="0">
                              <a:latin typeface="Cambria Math" panose="02040503050406030204" pitchFamily="18" charset="0"/>
                            </a:rPr>
                            <m:t>𝑢</m:t>
                          </m:r>
                        </m:num>
                        <m:den>
                          <m:sSub>
                            <m:sSubPr>
                              <m:ctrlPr>
                                <a:rPr lang="ru-RU"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𝑎</m:t>
                              </m:r>
                            </m:sub>
                          </m:sSub>
                        </m:den>
                      </m:f>
                      <m:d>
                        <m:dPr>
                          <m:ctrlPr>
                            <a:rPr lang="ru-RU" i="1">
                              <a:latin typeface="Cambria Math" panose="02040503050406030204" pitchFamily="18" charset="0"/>
                            </a:rPr>
                          </m:ctrlPr>
                        </m:dPr>
                        <m:e>
                          <m:sSub>
                            <m:sSubPr>
                              <m:ctrlPr>
                                <a:rPr lang="ru-RU" i="1">
                                  <a:latin typeface="Cambria Math" panose="02040503050406030204" pitchFamily="18" charset="0"/>
                                </a:rPr>
                              </m:ctrlPr>
                            </m:sSub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ctg</m:t>
                                  </m:r>
                                </m:fName>
                                <m:e>
                                  <m:r>
                                    <a:rPr lang="en-US" b="0" i="1" smtClean="0">
                                      <a:latin typeface="Cambria Math" panose="02040503050406030204" pitchFamily="18" charset="0"/>
                                      <a:ea typeface="Cambria Math" panose="02040503050406030204" pitchFamily="18" charset="0"/>
                                    </a:rPr>
                                    <m:t>𝛽</m:t>
                                  </m:r>
                                </m:e>
                              </m:func>
                            </m:e>
                            <m:sub>
                              <m:r>
                                <a:rPr lang="ru-RU">
                                  <a:latin typeface="Cambria Math"/>
                                </a:rPr>
                                <m:t>1</m:t>
                              </m:r>
                            </m:sub>
                          </m:sSub>
                          <m:r>
                            <a:rPr lang="ru-RU" i="1">
                              <a:latin typeface="Cambria Math"/>
                            </a:rPr>
                            <m:t>−</m:t>
                          </m:r>
                          <m:sSub>
                            <m:sSubPr>
                              <m:ctrlPr>
                                <a:rPr lang="ru-RU" i="1">
                                  <a:latin typeface="Cambria Math" panose="02040503050406030204" pitchFamily="18" charset="0"/>
                                </a:rPr>
                              </m:ctrlPr>
                            </m:sSubPr>
                            <m:e>
                              <m:func>
                                <m:funcPr>
                                  <m:ctrlPr>
                                    <a:rPr lang="en-US" i="1">
                                      <a:latin typeface="Cambria Math" panose="02040503050406030204" pitchFamily="18" charset="0"/>
                                    </a:rPr>
                                  </m:ctrlPr>
                                </m:funcPr>
                                <m:fName>
                                  <m:r>
                                    <m:rPr>
                                      <m:sty m:val="p"/>
                                    </m:rPr>
                                    <a:rPr lang="en-US">
                                      <a:latin typeface="Cambria Math" panose="02040503050406030204" pitchFamily="18" charset="0"/>
                                    </a:rPr>
                                    <m:t>ctg</m:t>
                                  </m:r>
                                </m:fName>
                                <m:e>
                                  <m:r>
                                    <a:rPr lang="en-US" i="1">
                                      <a:latin typeface="Cambria Math" panose="02040503050406030204" pitchFamily="18" charset="0"/>
                                      <a:ea typeface="Cambria Math" panose="02040503050406030204" pitchFamily="18" charset="0"/>
                                    </a:rPr>
                                    <m:t>𝛽</m:t>
                                  </m:r>
                                </m:e>
                              </m:func>
                            </m:e>
                            <m:sub>
                              <m:r>
                                <a:rPr lang="en-US" b="0" i="0" smtClean="0">
                                  <a:latin typeface="Cambria Math" panose="02040503050406030204" pitchFamily="18" charset="0"/>
                                  <a:ea typeface="Cambria Math" panose="02040503050406030204" pitchFamily="18" charset="0"/>
                                </a:rPr>
                                <m:t>2</m:t>
                              </m:r>
                            </m:sub>
                          </m:sSub>
                        </m:e>
                      </m:d>
                    </m:oMath>
                  </m:oMathPara>
                </a14:m>
                <a:endParaRPr lang="ru-RU" dirty="0"/>
              </a:p>
            </p:txBody>
          </p:sp>
        </mc:Choice>
        <mc:Fallback>
          <p:sp>
            <p:nvSpPr>
              <p:cNvPr id="14" name="Прямоугольник 13">
                <a:extLst>
                  <a:ext uri="{FF2B5EF4-FFF2-40B4-BE49-F238E27FC236}">
                    <a16:creationId xmlns:a16="http://schemas.microsoft.com/office/drawing/2014/main" id="{F9692D9C-0593-4999-A9A9-B4B0C1B125F3}"/>
                  </a:ext>
                </a:extLst>
              </p:cNvPr>
              <p:cNvSpPr>
                <a:spLocks noRot="1" noChangeAspect="1" noMove="1" noResize="1" noEditPoints="1" noAdjustHandles="1" noChangeArrowheads="1" noChangeShapeType="1" noTextEdit="1"/>
              </p:cNvSpPr>
              <p:nvPr/>
            </p:nvSpPr>
            <p:spPr>
              <a:xfrm>
                <a:off x="1393297" y="2624655"/>
                <a:ext cx="2633092" cy="657681"/>
              </a:xfrm>
              <a:prstGeom prst="rect">
                <a:avLst/>
              </a:prstGeom>
              <a:blipFill>
                <a:blip r:embed="rId8"/>
                <a:stretch>
                  <a:fillRect/>
                </a:stretch>
              </a:blipFill>
              <a:ln>
                <a:noFill/>
              </a:ln>
            </p:spPr>
            <p:txBody>
              <a:bodyPr/>
              <a:lstStyle/>
              <a:p>
                <a:r>
                  <a:rPr lang="ru-RU">
                    <a:noFill/>
                  </a:rPr>
                  <a:t> </a:t>
                </a:r>
              </a:p>
            </p:txBody>
          </p:sp>
        </mc:Fallback>
      </mc:AlternateContent>
      <p:sp>
        <p:nvSpPr>
          <p:cNvPr id="19" name="TextBox 18">
            <a:extLst>
              <a:ext uri="{FF2B5EF4-FFF2-40B4-BE49-F238E27FC236}">
                <a16:creationId xmlns:a16="http://schemas.microsoft.com/office/drawing/2014/main" id="{24801737-08D3-43C3-8E45-73A37ABF93DD}"/>
              </a:ext>
            </a:extLst>
          </p:cNvPr>
          <p:cNvSpPr txBox="1">
            <a:spLocks noChangeAspect="1"/>
          </p:cNvSpPr>
          <p:nvPr/>
        </p:nvSpPr>
        <p:spPr>
          <a:xfrm>
            <a:off x="4178723" y="2518310"/>
            <a:ext cx="1712943" cy="1028423"/>
          </a:xfrm>
          <a:prstGeom prst="rect">
            <a:avLst/>
          </a:prstGeom>
          <a:noFill/>
        </p:spPr>
        <p:txBody>
          <a:bodyPr wrap="square" rtlCol="0">
            <a:spAutoFit/>
          </a:bodyPr>
          <a:lstStyle/>
          <a:p>
            <a:pPr algn="ctr">
              <a:lnSpc>
                <a:spcPct val="150000"/>
              </a:lnSpc>
            </a:pPr>
            <a:r>
              <a:rPr lang="ru-RU" sz="1400" i="1" dirty="0"/>
              <a:t>Коэффициент напора (нагрузки)</a:t>
            </a:r>
            <a:endParaRPr lang="ru-RU" sz="1400" dirty="0"/>
          </a:p>
          <a:p>
            <a:pPr algn="ctr">
              <a:lnSpc>
                <a:spcPct val="150000"/>
              </a:lnSpc>
            </a:pPr>
            <a:endParaRPr lang="ru-RU" sz="1400" dirty="0"/>
          </a:p>
        </p:txBody>
      </p:sp>
      <p:pic>
        <p:nvPicPr>
          <p:cNvPr id="2" name="Рисунок 1">
            <a:extLst>
              <a:ext uri="{FF2B5EF4-FFF2-40B4-BE49-F238E27FC236}">
                <a16:creationId xmlns:a16="http://schemas.microsoft.com/office/drawing/2014/main" id="{5FF3E6EF-6AFB-422D-8ADC-782CBD9A25C5}"/>
              </a:ext>
            </a:extLst>
          </p:cNvPr>
          <p:cNvPicPr>
            <a:picLocks noChangeAspect="1"/>
          </p:cNvPicPr>
          <p:nvPr/>
        </p:nvPicPr>
        <p:blipFill>
          <a:blip r:embed="rId9"/>
          <a:stretch>
            <a:fillRect/>
          </a:stretch>
        </p:blipFill>
        <p:spPr>
          <a:xfrm>
            <a:off x="6349419" y="1817920"/>
            <a:ext cx="2187227" cy="2160000"/>
          </a:xfrm>
          <a:prstGeom prst="rect">
            <a:avLst/>
          </a:prstGeom>
        </p:spPr>
      </p:pic>
    </p:spTree>
    <p:extLst>
      <p:ext uri="{BB962C8B-B14F-4D97-AF65-F5344CB8AC3E}">
        <p14:creationId xmlns:p14="http://schemas.microsoft.com/office/powerpoint/2010/main" val="86479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2" grpId="0"/>
      <p:bldP spid="13" grpId="0"/>
      <p:bldP spid="14"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Таблица 19"/>
              <p:cNvGraphicFramePr>
                <a:graphicFrameLocks noGrp="1"/>
              </p:cNvGraphicFramePr>
              <p:nvPr>
                <p:extLst>
                  <p:ext uri="{D42A27DB-BD31-4B8C-83A1-F6EECF244321}">
                    <p14:modId xmlns:p14="http://schemas.microsoft.com/office/powerpoint/2010/main" val="1412705330"/>
                  </p:ext>
                </p:extLst>
              </p:nvPr>
            </p:nvGraphicFramePr>
            <p:xfrm>
              <a:off x="4189235" y="1189138"/>
              <a:ext cx="4863450" cy="2652268"/>
            </p:xfrm>
            <a:graphic>
              <a:graphicData uri="http://schemas.openxmlformats.org/drawingml/2006/table">
                <a:tbl>
                  <a:tblPr firstRow="1" firstCol="1" bandRow="1">
                    <a:tableStyleId>{5940675A-B579-460E-94D1-54222C63F5DA}</a:tableStyleId>
                  </a:tblPr>
                  <a:tblGrid>
                    <a:gridCol w="1745421">
                      <a:extLst>
                        <a:ext uri="{9D8B030D-6E8A-4147-A177-3AD203B41FA5}">
                          <a16:colId xmlns:a16="http://schemas.microsoft.com/office/drawing/2014/main" val="20000"/>
                        </a:ext>
                      </a:extLst>
                    </a:gridCol>
                    <a:gridCol w="1511583">
                      <a:extLst>
                        <a:ext uri="{9D8B030D-6E8A-4147-A177-3AD203B41FA5}">
                          <a16:colId xmlns:a16="http://schemas.microsoft.com/office/drawing/2014/main" val="20001"/>
                        </a:ext>
                      </a:extLst>
                    </a:gridCol>
                    <a:gridCol w="1606446">
                      <a:extLst>
                        <a:ext uri="{9D8B030D-6E8A-4147-A177-3AD203B41FA5}">
                          <a16:colId xmlns:a16="http://schemas.microsoft.com/office/drawing/2014/main" val="20002"/>
                        </a:ext>
                      </a:extLst>
                    </a:gridCol>
                  </a:tblGrid>
                  <a:tr h="0">
                    <a:tc>
                      <a:txBody>
                        <a:bodyPr/>
                        <a:lstStyle/>
                        <a:p>
                          <a:pPr indent="0" algn="ctr">
                            <a:lnSpc>
                              <a:spcPct val="150000"/>
                            </a:lnSpc>
                            <a:spcAft>
                              <a:spcPts val="0"/>
                            </a:spcAft>
                          </a:pPr>
                          <a:r>
                            <a:rPr lang="ru-RU" sz="1600" dirty="0">
                              <a:effectLst/>
                            </a:rPr>
                            <a:t>Марка</a:t>
                          </a:r>
                          <a:endParaRPr lang="ru-RU" sz="1600" dirty="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600" dirty="0">
                              <a:effectLst/>
                            </a:rPr>
                            <a:t>НК-36СТ</a:t>
                          </a:r>
                          <a:endParaRPr lang="ru-RU" sz="1600" dirty="0">
                            <a:effectLst/>
                            <a:latin typeface="Times New Roman"/>
                            <a:ea typeface="Calibri"/>
                            <a:cs typeface="Times New Roman"/>
                          </a:endParaRPr>
                        </a:p>
                      </a:txBody>
                      <a:tcPr marL="68580" marR="68580" marT="0" marB="0" anchor="ctr">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600" dirty="0">
                              <a:effectLst/>
                            </a:rPr>
                            <a:t>НК-37СТ</a:t>
                          </a:r>
                          <a:endParaRPr lang="ru-RU" sz="1600" dirty="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0">
                    <a:tc>
                      <a:txBody>
                        <a:bodyPr/>
                        <a:lstStyle/>
                        <a:p>
                          <a:pPr indent="0" algn="ctr">
                            <a:lnSpc>
                              <a:spcPct val="150000"/>
                            </a:lnSpc>
                            <a:spcAft>
                              <a:spcPts val="0"/>
                            </a:spcAft>
                          </a:pPr>
                          <a:r>
                            <a:rPr lang="ru-RU" sz="1600" dirty="0">
                              <a:effectLst/>
                            </a:rPr>
                            <a:t>Назначение</a:t>
                          </a:r>
                          <a:endParaRPr lang="ru-RU" sz="1600" dirty="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600">
                              <a:effectLst/>
                            </a:rPr>
                            <a:t>Привод ГПА</a:t>
                          </a:r>
                          <a:endParaRPr lang="ru-RU" sz="160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600">
                              <a:effectLst/>
                            </a:rPr>
                            <a:t>Электростанция</a:t>
                          </a:r>
                          <a:endParaRPr lang="ru-RU" sz="160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pPr indent="0" algn="ctr">
                            <a:lnSpc>
                              <a:spcPct val="150000"/>
                            </a:lnSpc>
                            <a:spcAft>
                              <a:spcPts val="0"/>
                            </a:spcAft>
                          </a:pPr>
                          <a:r>
                            <a:rPr lang="ru-RU" sz="1600">
                              <a:effectLst/>
                            </a:rPr>
                            <a:t>N, МВт</a:t>
                          </a:r>
                          <a:endParaRPr lang="ru-RU" sz="160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600" dirty="0">
                              <a:effectLst/>
                            </a:rPr>
                            <a:t>25</a:t>
                          </a:r>
                          <a:endParaRPr lang="ru-RU" sz="16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600">
                              <a:effectLst/>
                            </a:rPr>
                            <a:t>25</a:t>
                          </a:r>
                          <a:endParaRPr lang="ru-RU" sz="160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indent="0" algn="ctr">
                            <a:lnSpc>
                              <a:spcPct val="150000"/>
                            </a:lnSpc>
                            <a:spcAft>
                              <a:spcPts val="0"/>
                            </a:spcAft>
                          </a:pPr>
                          <a14:m>
                            <m:oMath xmlns:m="http://schemas.openxmlformats.org/officeDocument/2006/math">
                              <m:sSub>
                                <m:sSubPr>
                                  <m:ctrlPr>
                                    <a:rPr lang="ru-RU" sz="1600" i="1">
                                      <a:effectLst/>
                                      <a:latin typeface="Cambria Math" panose="02040503050406030204" pitchFamily="18" charset="0"/>
                                    </a:rPr>
                                  </m:ctrlPr>
                                </m:sSubPr>
                                <m:e>
                                  <m:r>
                                    <m:rPr>
                                      <m:sty m:val="p"/>
                                    </m:rPr>
                                    <a:rPr lang="ru-RU" sz="1600">
                                      <a:effectLst/>
                                      <a:latin typeface="Cambria Math"/>
                                    </a:rPr>
                                    <m:t>G</m:t>
                                  </m:r>
                                </m:e>
                                <m:sub>
                                  <m:r>
                                    <a:rPr lang="ru-RU" sz="1600">
                                      <a:effectLst/>
                                      <a:latin typeface="Cambria Math"/>
                                    </a:rPr>
                                    <m:t>в</m:t>
                                  </m:r>
                                </m:sub>
                              </m:sSub>
                            </m:oMath>
                          </a14:m>
                          <a:r>
                            <a:rPr lang="ru-RU" sz="1600">
                              <a:effectLst/>
                            </a:rPr>
                            <a:t>, кг/с</a:t>
                          </a:r>
                          <a:endParaRPr lang="ru-RU" sz="160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600" dirty="0">
                              <a:effectLst/>
                            </a:rPr>
                            <a:t>101,4</a:t>
                          </a:r>
                          <a:endParaRPr lang="ru-RU" sz="16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600">
                              <a:effectLst/>
                            </a:rPr>
                            <a:t>101,4</a:t>
                          </a:r>
                          <a:endParaRPr lang="ru-RU" sz="160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ru-RU" sz="1600" i="1">
                                        <a:effectLst/>
                                        <a:latin typeface="Cambria Math" panose="02040503050406030204" pitchFamily="18" charset="0"/>
                                      </a:rPr>
                                    </m:ctrlPr>
                                  </m:sSubSupPr>
                                  <m:e>
                                    <m:r>
                                      <m:rPr>
                                        <m:sty m:val="p"/>
                                      </m:rPr>
                                      <a:rPr lang="ru-RU" sz="1600">
                                        <a:effectLst/>
                                        <a:latin typeface="Cambria Math"/>
                                      </a:rPr>
                                      <m:t>π</m:t>
                                    </m:r>
                                  </m:e>
                                  <m:sub>
                                    <m:r>
                                      <a:rPr lang="ru-RU" sz="1600">
                                        <a:effectLst/>
                                        <a:latin typeface="Cambria Math"/>
                                      </a:rPr>
                                      <m:t>к</m:t>
                                    </m:r>
                                  </m:sub>
                                  <m:sup>
                                    <m:r>
                                      <a:rPr lang="ru-RU" sz="1600">
                                        <a:effectLst/>
                                        <a:latin typeface="Cambria Math"/>
                                      </a:rPr>
                                      <m:t>∗</m:t>
                                    </m:r>
                                  </m:sup>
                                </m:sSubSup>
                              </m:oMath>
                            </m:oMathPara>
                          </a14:m>
                          <a:endParaRPr lang="ru-RU" sz="160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600" dirty="0">
                              <a:effectLst/>
                            </a:rPr>
                            <a:t>23,12</a:t>
                          </a:r>
                          <a:endParaRPr lang="ru-RU" sz="16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600">
                              <a:effectLst/>
                            </a:rPr>
                            <a:t>23,12</a:t>
                          </a:r>
                          <a:endParaRPr lang="ru-RU" sz="160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pPr indent="0" algn="ctr">
                            <a:lnSpc>
                              <a:spcPct val="150000"/>
                            </a:lnSpc>
                            <a:spcAft>
                              <a:spcPts val="0"/>
                            </a:spcAft>
                          </a:pPr>
                          <a14:m>
                            <m:oMath xmlns:m="http://schemas.openxmlformats.org/officeDocument/2006/math">
                              <m:sSubSup>
                                <m:sSubSupPr>
                                  <m:ctrlPr>
                                    <a:rPr lang="ru-RU" sz="1600" i="1">
                                      <a:effectLst/>
                                      <a:latin typeface="Cambria Math" panose="02040503050406030204" pitchFamily="18" charset="0"/>
                                    </a:rPr>
                                  </m:ctrlPr>
                                </m:sSubSupPr>
                                <m:e>
                                  <m:r>
                                    <a:rPr lang="ru-RU" sz="1600">
                                      <a:effectLst/>
                                      <a:latin typeface="Cambria Math"/>
                                    </a:rPr>
                                    <m:t>Т</m:t>
                                  </m:r>
                                </m:e>
                                <m:sub>
                                  <m:r>
                                    <a:rPr lang="ru-RU" sz="1600">
                                      <a:effectLst/>
                                      <a:latin typeface="Cambria Math"/>
                                    </a:rPr>
                                    <m:t>г</m:t>
                                  </m:r>
                                </m:sub>
                                <m:sup>
                                  <m:r>
                                    <a:rPr lang="ru-RU" sz="1600">
                                      <a:effectLst/>
                                      <a:latin typeface="Cambria Math"/>
                                    </a:rPr>
                                    <m:t>∗</m:t>
                                  </m:r>
                                </m:sup>
                              </m:sSubSup>
                            </m:oMath>
                          </a14:m>
                          <a:r>
                            <a:rPr lang="ru-RU" sz="1600">
                              <a:effectLst/>
                            </a:rPr>
                            <a:t>, К</a:t>
                          </a:r>
                          <a:endParaRPr lang="ru-RU" sz="160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600" dirty="0">
                              <a:effectLst/>
                            </a:rPr>
                            <a:t>1420</a:t>
                          </a:r>
                          <a:endParaRPr lang="ru-RU" sz="16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600">
                              <a:effectLst/>
                            </a:rPr>
                            <a:t>1420</a:t>
                          </a:r>
                          <a:endParaRPr lang="ru-RU" sz="160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pPr indent="0" algn="ctr">
                            <a:lnSpc>
                              <a:spcPct val="150000"/>
                            </a:lnSpc>
                            <a:spcAft>
                              <a:spcPts val="0"/>
                            </a:spcAft>
                          </a:pPr>
                          <a:r>
                            <a:rPr lang="ru-RU" sz="1600">
                              <a:effectLst/>
                            </a:rPr>
                            <a:t>n</a:t>
                          </a:r>
                          <a:r>
                            <a:rPr lang="ru-RU" sz="1600" baseline="-25000">
                              <a:effectLst/>
                            </a:rPr>
                            <a:t>ст</a:t>
                          </a:r>
                          <a:r>
                            <a:rPr lang="ru-RU" sz="1600">
                              <a:effectLst/>
                            </a:rPr>
                            <a:t>, об/мин</a:t>
                          </a:r>
                          <a:endParaRPr lang="ru-RU" sz="160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algn="ctr"/>
                          <a:endParaRPr lang="ru-RU" dirty="0"/>
                        </a:p>
                      </a:txBody>
                      <a:tcPr marL="68580" marR="68580" marT="0" marB="0" anchor="ctr"/>
                    </a:tc>
                    <a:tc>
                      <a:txBody>
                        <a:bodyPr/>
                        <a:lstStyle/>
                        <a:p>
                          <a:pPr algn="ctr"/>
                          <a:endParaRPr lang="ru-RU"/>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0">
                    <a:tc>
                      <a:txBody>
                        <a:bodyPr/>
                        <a:lstStyle/>
                        <a:p>
                          <a:pPr indent="0" algn="ctr">
                            <a:lnSpc>
                              <a:spcPct val="150000"/>
                            </a:lnSpc>
                            <a:spcAft>
                              <a:spcPts val="0"/>
                            </a:spcAft>
                          </a:pPr>
                          <a:r>
                            <a:rPr lang="ru-RU" sz="1600" dirty="0">
                              <a:effectLst/>
                            </a:rPr>
                            <a:t>Число ступеней СТ</a:t>
                          </a:r>
                          <a:endParaRPr lang="ru-RU" sz="1600" dirty="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endParaRPr lang="ru-RU"/>
                        </a:p>
                      </a:txBody>
                      <a:tcPr marL="68580" marR="68580" marT="0" marB="0" anchor="ctr">
                        <a:lnB w="12700" cap="flat" cmpd="sng" algn="ctr">
                          <a:noFill/>
                          <a:prstDash val="solid"/>
                          <a:round/>
                          <a:headEnd type="none" w="med" len="med"/>
                          <a:tailEnd type="none" w="med" len="med"/>
                        </a:lnB>
                      </a:tcPr>
                    </a:tc>
                    <a:tc>
                      <a:txBody>
                        <a:bodyPr/>
                        <a:lstStyle/>
                        <a:p>
                          <a:pPr algn="ctr"/>
                          <a:endParaRPr lang="ru-RU" dirty="0"/>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20" name="Таблица 19"/>
              <p:cNvGraphicFramePr>
                <a:graphicFrameLocks noGrp="1"/>
              </p:cNvGraphicFramePr>
              <p:nvPr>
                <p:extLst>
                  <p:ext uri="{D42A27DB-BD31-4B8C-83A1-F6EECF244321}">
                    <p14:modId xmlns:p14="http://schemas.microsoft.com/office/powerpoint/2010/main" val="1412705330"/>
                  </p:ext>
                </p:extLst>
              </p:nvPr>
            </p:nvGraphicFramePr>
            <p:xfrm>
              <a:off x="4189235" y="1189138"/>
              <a:ext cx="4863450" cy="2652268"/>
            </p:xfrm>
            <a:graphic>
              <a:graphicData uri="http://schemas.openxmlformats.org/drawingml/2006/table">
                <a:tbl>
                  <a:tblPr firstRow="1" firstCol="1" bandRow="1">
                    <a:tableStyleId>{5940675A-B579-460E-94D1-54222C63F5DA}</a:tableStyleId>
                  </a:tblPr>
                  <a:tblGrid>
                    <a:gridCol w="1745421">
                      <a:extLst>
                        <a:ext uri="{9D8B030D-6E8A-4147-A177-3AD203B41FA5}">
                          <a16:colId xmlns:a16="http://schemas.microsoft.com/office/drawing/2014/main" val="20000"/>
                        </a:ext>
                      </a:extLst>
                    </a:gridCol>
                    <a:gridCol w="1511583">
                      <a:extLst>
                        <a:ext uri="{9D8B030D-6E8A-4147-A177-3AD203B41FA5}">
                          <a16:colId xmlns:a16="http://schemas.microsoft.com/office/drawing/2014/main" val="20001"/>
                        </a:ext>
                      </a:extLst>
                    </a:gridCol>
                    <a:gridCol w="1606446">
                      <a:extLst>
                        <a:ext uri="{9D8B030D-6E8A-4147-A177-3AD203B41FA5}">
                          <a16:colId xmlns:a16="http://schemas.microsoft.com/office/drawing/2014/main" val="20002"/>
                        </a:ext>
                      </a:extLst>
                    </a:gridCol>
                  </a:tblGrid>
                  <a:tr h="326644">
                    <a:tc>
                      <a:txBody>
                        <a:bodyPr/>
                        <a:lstStyle/>
                        <a:p>
                          <a:pPr indent="0" algn="ctr">
                            <a:lnSpc>
                              <a:spcPct val="150000"/>
                            </a:lnSpc>
                            <a:spcAft>
                              <a:spcPts val="0"/>
                            </a:spcAft>
                          </a:pPr>
                          <a:r>
                            <a:rPr lang="ru-RU" sz="1600" dirty="0">
                              <a:effectLst/>
                            </a:rPr>
                            <a:t>Марка</a:t>
                          </a:r>
                          <a:endParaRPr lang="ru-RU" sz="1600" dirty="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600" dirty="0">
                              <a:effectLst/>
                            </a:rPr>
                            <a:t>НК-36СТ</a:t>
                          </a:r>
                          <a:endParaRPr lang="ru-RU" sz="1600" dirty="0">
                            <a:effectLst/>
                            <a:latin typeface="Times New Roman"/>
                            <a:ea typeface="Calibri"/>
                            <a:cs typeface="Times New Roman"/>
                          </a:endParaRPr>
                        </a:p>
                      </a:txBody>
                      <a:tcPr marL="68580" marR="68580" marT="0" marB="0" anchor="ctr">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600" dirty="0">
                              <a:effectLst/>
                            </a:rPr>
                            <a:t>НК-37СТ</a:t>
                          </a:r>
                          <a:endParaRPr lang="ru-RU" sz="1600" dirty="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26644">
                    <a:tc>
                      <a:txBody>
                        <a:bodyPr/>
                        <a:lstStyle/>
                        <a:p>
                          <a:pPr indent="0" algn="ctr">
                            <a:lnSpc>
                              <a:spcPct val="150000"/>
                            </a:lnSpc>
                            <a:spcAft>
                              <a:spcPts val="0"/>
                            </a:spcAft>
                          </a:pPr>
                          <a:r>
                            <a:rPr lang="ru-RU" sz="1600" dirty="0">
                              <a:effectLst/>
                            </a:rPr>
                            <a:t>Назначение</a:t>
                          </a:r>
                          <a:endParaRPr lang="ru-RU" sz="1600" dirty="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600">
                              <a:effectLst/>
                            </a:rPr>
                            <a:t>Привод ГПА</a:t>
                          </a:r>
                          <a:endParaRPr lang="ru-RU" sz="160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600">
                              <a:effectLst/>
                            </a:rPr>
                            <a:t>Электростанция</a:t>
                          </a:r>
                          <a:endParaRPr lang="ru-RU" sz="160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26644">
                    <a:tc>
                      <a:txBody>
                        <a:bodyPr/>
                        <a:lstStyle/>
                        <a:p>
                          <a:pPr indent="0" algn="ctr">
                            <a:lnSpc>
                              <a:spcPct val="150000"/>
                            </a:lnSpc>
                            <a:spcAft>
                              <a:spcPts val="0"/>
                            </a:spcAft>
                          </a:pPr>
                          <a:r>
                            <a:rPr lang="ru-RU" sz="1600">
                              <a:effectLst/>
                            </a:rPr>
                            <a:t>N, МВт</a:t>
                          </a:r>
                          <a:endParaRPr lang="ru-RU" sz="160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600" dirty="0">
                              <a:effectLst/>
                            </a:rPr>
                            <a:t>25</a:t>
                          </a:r>
                          <a:endParaRPr lang="ru-RU" sz="16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600">
                              <a:effectLst/>
                            </a:rPr>
                            <a:t>25</a:t>
                          </a:r>
                          <a:endParaRPr lang="ru-RU" sz="160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26644">
                    <a:tc>
                      <a:txBody>
                        <a:bodyPr/>
                        <a:lstStyle/>
                        <a:p>
                          <a:endParaRPr lang="ru-RU"/>
                        </a:p>
                      </a:txBody>
                      <a:tcPr marL="68580" marR="68580" marT="0" marB="0" anchor="ctr">
                        <a:lnL w="12700" cap="flat" cmpd="sng" algn="ctr">
                          <a:noFill/>
                          <a:prstDash val="solid"/>
                          <a:round/>
                          <a:headEnd type="none" w="med" len="med"/>
                          <a:tailEnd type="none" w="med" len="med"/>
                        </a:lnL>
                        <a:blipFill>
                          <a:blip r:embed="rId3"/>
                          <a:stretch>
                            <a:fillRect t="-298148" r="-178746" b="-446296"/>
                          </a:stretch>
                        </a:blipFill>
                      </a:tcPr>
                    </a:tc>
                    <a:tc>
                      <a:txBody>
                        <a:bodyPr/>
                        <a:lstStyle/>
                        <a:p>
                          <a:pPr indent="0" algn="ctr">
                            <a:lnSpc>
                              <a:spcPct val="150000"/>
                            </a:lnSpc>
                            <a:spcAft>
                              <a:spcPts val="0"/>
                            </a:spcAft>
                          </a:pPr>
                          <a:r>
                            <a:rPr lang="ru-RU" sz="1600" dirty="0">
                              <a:effectLst/>
                            </a:rPr>
                            <a:t>101,4</a:t>
                          </a:r>
                          <a:endParaRPr lang="ru-RU" sz="16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600">
                              <a:effectLst/>
                            </a:rPr>
                            <a:t>101,4</a:t>
                          </a:r>
                          <a:endParaRPr lang="ru-RU" sz="160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365760">
                    <a:tc>
                      <a:txBody>
                        <a:bodyPr/>
                        <a:lstStyle/>
                        <a:p>
                          <a:endParaRPr lang="ru-RU"/>
                        </a:p>
                      </a:txBody>
                      <a:tcPr marL="68580" marR="68580" marT="0" marB="0" anchor="ctr">
                        <a:lnL w="12700" cap="flat" cmpd="sng" algn="ctr">
                          <a:noFill/>
                          <a:prstDash val="solid"/>
                          <a:round/>
                          <a:headEnd type="none" w="med" len="med"/>
                          <a:tailEnd type="none" w="med" len="med"/>
                        </a:lnL>
                        <a:blipFill>
                          <a:blip r:embed="rId3"/>
                          <a:stretch>
                            <a:fillRect t="-358333" r="-178746" b="-301667"/>
                          </a:stretch>
                        </a:blipFill>
                      </a:tcPr>
                    </a:tc>
                    <a:tc>
                      <a:txBody>
                        <a:bodyPr/>
                        <a:lstStyle/>
                        <a:p>
                          <a:pPr indent="0" algn="ctr">
                            <a:lnSpc>
                              <a:spcPct val="150000"/>
                            </a:lnSpc>
                            <a:spcAft>
                              <a:spcPts val="0"/>
                            </a:spcAft>
                          </a:pPr>
                          <a:r>
                            <a:rPr lang="ru-RU" sz="1600" dirty="0">
                              <a:effectLst/>
                            </a:rPr>
                            <a:t>23,12</a:t>
                          </a:r>
                          <a:endParaRPr lang="ru-RU" sz="16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600">
                              <a:effectLst/>
                            </a:rPr>
                            <a:t>23,12</a:t>
                          </a:r>
                          <a:endParaRPr lang="ru-RU" sz="160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326644">
                    <a:tc>
                      <a:txBody>
                        <a:bodyPr/>
                        <a:lstStyle/>
                        <a:p>
                          <a:endParaRPr lang="ru-RU"/>
                        </a:p>
                      </a:txBody>
                      <a:tcPr marL="68580" marR="68580" marT="0" marB="0" anchor="ctr">
                        <a:lnL w="12700" cap="flat" cmpd="sng" algn="ctr">
                          <a:noFill/>
                          <a:prstDash val="solid"/>
                          <a:round/>
                          <a:headEnd type="none" w="med" len="med"/>
                          <a:tailEnd type="none" w="med" len="med"/>
                        </a:lnL>
                        <a:blipFill>
                          <a:blip r:embed="rId3"/>
                          <a:stretch>
                            <a:fillRect t="-509259" r="-178746" b="-235185"/>
                          </a:stretch>
                        </a:blipFill>
                      </a:tcPr>
                    </a:tc>
                    <a:tc>
                      <a:txBody>
                        <a:bodyPr/>
                        <a:lstStyle/>
                        <a:p>
                          <a:pPr indent="0" algn="ctr">
                            <a:lnSpc>
                              <a:spcPct val="150000"/>
                            </a:lnSpc>
                            <a:spcAft>
                              <a:spcPts val="0"/>
                            </a:spcAft>
                          </a:pPr>
                          <a:r>
                            <a:rPr lang="ru-RU" sz="1600" dirty="0">
                              <a:effectLst/>
                            </a:rPr>
                            <a:t>1420</a:t>
                          </a:r>
                          <a:endParaRPr lang="ru-RU" sz="16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600">
                              <a:effectLst/>
                            </a:rPr>
                            <a:t>1420</a:t>
                          </a:r>
                          <a:endParaRPr lang="ru-RU" sz="160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326644">
                    <a:tc>
                      <a:txBody>
                        <a:bodyPr/>
                        <a:lstStyle/>
                        <a:p>
                          <a:pPr indent="0" algn="ctr">
                            <a:lnSpc>
                              <a:spcPct val="150000"/>
                            </a:lnSpc>
                            <a:spcAft>
                              <a:spcPts val="0"/>
                            </a:spcAft>
                          </a:pPr>
                          <a:r>
                            <a:rPr lang="ru-RU" sz="1600">
                              <a:effectLst/>
                            </a:rPr>
                            <a:t>n</a:t>
                          </a:r>
                          <a:r>
                            <a:rPr lang="ru-RU" sz="1600" baseline="-25000">
                              <a:effectLst/>
                            </a:rPr>
                            <a:t>ст</a:t>
                          </a:r>
                          <a:r>
                            <a:rPr lang="ru-RU" sz="1600">
                              <a:effectLst/>
                            </a:rPr>
                            <a:t>, об/мин</a:t>
                          </a:r>
                          <a:endParaRPr lang="ru-RU" sz="160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algn="ctr"/>
                          <a:endParaRPr lang="ru-RU" dirty="0"/>
                        </a:p>
                      </a:txBody>
                      <a:tcPr marL="68580" marR="68580" marT="0" marB="0" anchor="ctr"/>
                    </a:tc>
                    <a:tc>
                      <a:txBody>
                        <a:bodyPr/>
                        <a:lstStyle/>
                        <a:p>
                          <a:pPr algn="ctr"/>
                          <a:endParaRPr lang="ru-RU"/>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326644">
                    <a:tc>
                      <a:txBody>
                        <a:bodyPr/>
                        <a:lstStyle/>
                        <a:p>
                          <a:pPr indent="0" algn="ctr">
                            <a:lnSpc>
                              <a:spcPct val="150000"/>
                            </a:lnSpc>
                            <a:spcAft>
                              <a:spcPts val="0"/>
                            </a:spcAft>
                          </a:pPr>
                          <a:r>
                            <a:rPr lang="ru-RU" sz="1600" dirty="0">
                              <a:effectLst/>
                            </a:rPr>
                            <a:t>Число ступеней СТ</a:t>
                          </a:r>
                          <a:endParaRPr lang="ru-RU" sz="1600" dirty="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endParaRPr lang="ru-RU"/>
                        </a:p>
                      </a:txBody>
                      <a:tcPr marL="68580" marR="68580" marT="0" marB="0" anchor="ctr">
                        <a:lnB w="12700" cap="flat" cmpd="sng" algn="ctr">
                          <a:noFill/>
                          <a:prstDash val="solid"/>
                          <a:round/>
                          <a:headEnd type="none" w="med" len="med"/>
                          <a:tailEnd type="none" w="med" len="med"/>
                        </a:lnB>
                      </a:tcPr>
                    </a:tc>
                    <a:tc>
                      <a:txBody>
                        <a:bodyPr/>
                        <a:lstStyle/>
                        <a:p>
                          <a:pPr algn="ctr"/>
                          <a:endParaRPr lang="ru-RU" dirty="0"/>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Fallback>
      </mc:AlternateContent>
      <p:pic>
        <p:nvPicPr>
          <p:cNvPr id="21" name="Рисунок 20"/>
          <p:cNvPicPr/>
          <p:nvPr/>
        </p:nvPicPr>
        <p:blipFill rotWithShape="1">
          <a:blip r:embed="rId4" cstate="print"/>
          <a:srcRect r="961"/>
          <a:stretch/>
        </p:blipFill>
        <p:spPr bwMode="auto">
          <a:xfrm>
            <a:off x="255737" y="4005071"/>
            <a:ext cx="4607560" cy="215963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моментов количества движения</a:t>
            </a:r>
          </a:p>
          <a:p>
            <a:pPr algn="ctr"/>
            <a:r>
              <a:rPr lang="ru-RU" b="1" cap="all" dirty="0">
                <a:solidFill>
                  <a:schemeClr val="bg1"/>
                </a:solidFill>
                <a:latin typeface="Elektra Text Pro" panose="02000503030000020004" pitchFamily="50" charset="-52"/>
              </a:rPr>
              <a:t>(уравнение Эйлера)</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36</a:t>
            </a:fld>
            <a:endParaRPr lang="ru-RU" dirty="0">
              <a:solidFill>
                <a:schemeClr val="bg1"/>
              </a:solidFill>
              <a:latin typeface="Elektra Medium Pro" panose="02000803000000020004" pitchFamily="50" charset="-52"/>
            </a:endParaRPr>
          </a:p>
        </p:txBody>
      </p:sp>
      <p:sp>
        <p:nvSpPr>
          <p:cNvPr id="15" name="TextBox 14"/>
          <p:cNvSpPr txBox="1"/>
          <p:nvPr/>
        </p:nvSpPr>
        <p:spPr>
          <a:xfrm>
            <a:off x="208322" y="816341"/>
            <a:ext cx="4301639" cy="369332"/>
          </a:xfrm>
          <a:prstGeom prst="rect">
            <a:avLst/>
          </a:prstGeom>
          <a:noFill/>
        </p:spPr>
        <p:txBody>
          <a:bodyPr wrap="square" rtlCol="0">
            <a:spAutoFit/>
          </a:bodyPr>
          <a:lstStyle/>
          <a:p>
            <a:pPr algn="ctr"/>
            <a:r>
              <a:rPr lang="ru-RU" cap="all" dirty="0"/>
              <a:t>Следствие №3</a:t>
            </a:r>
          </a:p>
        </p:txBody>
      </p:sp>
      <p:sp>
        <p:nvSpPr>
          <p:cNvPr id="16" name="TextBox 15"/>
          <p:cNvSpPr txBox="1"/>
          <p:nvPr/>
        </p:nvSpPr>
        <p:spPr>
          <a:xfrm>
            <a:off x="4525003" y="821092"/>
            <a:ext cx="4316681" cy="369332"/>
          </a:xfrm>
          <a:prstGeom prst="rect">
            <a:avLst/>
          </a:prstGeom>
          <a:noFill/>
        </p:spPr>
        <p:txBody>
          <a:bodyPr wrap="square" rtlCol="0">
            <a:spAutoFit/>
          </a:bodyPr>
          <a:lstStyle/>
          <a:p>
            <a:pPr algn="ctr"/>
            <a:r>
              <a:rPr lang="ru-RU" cap="all" dirty="0"/>
              <a:t>Влияние частоты вращения</a:t>
            </a:r>
          </a:p>
        </p:txBody>
      </p:sp>
      <mc:AlternateContent xmlns:mc="http://schemas.openxmlformats.org/markup-compatibility/2006" xmlns:a14="http://schemas.microsoft.com/office/drawing/2010/main">
        <mc:Choice Requires="a14">
          <p:sp>
            <p:nvSpPr>
              <p:cNvPr id="17" name="TextBox 16"/>
              <p:cNvSpPr txBox="1">
                <a:spLocks noChangeAspect="1"/>
              </p:cNvSpPr>
              <p:nvPr/>
            </p:nvSpPr>
            <p:spPr>
              <a:xfrm>
                <a:off x="208324" y="1185673"/>
                <a:ext cx="4017182" cy="3000821"/>
              </a:xfrm>
              <a:prstGeom prst="rect">
                <a:avLst/>
              </a:prstGeom>
              <a:noFill/>
            </p:spPr>
            <p:txBody>
              <a:bodyPr wrap="square" rtlCol="0">
                <a:spAutoFit/>
              </a:bodyPr>
              <a:lstStyle/>
              <a:p>
                <a:pPr>
                  <a:lnSpc>
                    <a:spcPct val="150000"/>
                  </a:lnSpc>
                </a:pPr>
                <a:r>
                  <a:rPr lang="ru-RU" sz="1400" i="1" dirty="0"/>
                  <a:t>Удельная работа турбомашины может быть повышена следующими способами:</a:t>
                </a:r>
              </a:p>
              <a:p>
                <a:pPr marL="342900" indent="-342900">
                  <a:lnSpc>
                    <a:spcPct val="150000"/>
                  </a:lnSpc>
                  <a:buFont typeface="+mj-lt"/>
                  <a:buAutoNum type="arabicPeriod"/>
                </a:pPr>
                <a:r>
                  <a:rPr lang="ru-RU" sz="1400" i="1" dirty="0"/>
                  <a:t>За счет увеличения окружной скорости </a:t>
                </a:r>
                <a14:m>
                  <m:oMath xmlns:m="http://schemas.openxmlformats.org/officeDocument/2006/math">
                    <m:r>
                      <a:rPr lang="ru-RU" sz="1400" i="1">
                        <a:latin typeface="Cambria Math"/>
                      </a:rPr>
                      <m:t>𝑢</m:t>
                    </m:r>
                  </m:oMath>
                </a14:m>
                <a:r>
                  <a:rPr lang="ru-RU" sz="1400" i="1" dirty="0"/>
                  <a:t>. Ее роста можно добиться двумя путями: увеличением частоты вращения ротора </a:t>
                </a:r>
                <a:r>
                  <a:rPr lang="en-US" sz="1400" i="1" dirty="0"/>
                  <a:t>n</a:t>
                </a:r>
                <a:r>
                  <a:rPr lang="ru-RU" sz="1400" i="1" dirty="0"/>
                  <a:t> и увеличением радиуса </a:t>
                </a:r>
                <a:r>
                  <a:rPr lang="en-US" sz="1400" i="1" dirty="0"/>
                  <a:t>r</a:t>
                </a:r>
                <a:endParaRPr lang="ru-RU" sz="1400" i="1" dirty="0"/>
              </a:p>
              <a:p>
                <a:pPr marL="342900" indent="-342900">
                  <a:lnSpc>
                    <a:spcPct val="150000"/>
                  </a:lnSpc>
                  <a:buFont typeface="+mj-lt"/>
                  <a:buAutoNum type="arabicPeriod"/>
                </a:pPr>
                <a:r>
                  <a:rPr lang="ru-RU" sz="1400" i="1" dirty="0"/>
                  <a:t>За счет увеличения разности проекций </a:t>
                </a:r>
                <a14:m>
                  <m:oMath xmlns:m="http://schemas.openxmlformats.org/officeDocument/2006/math">
                    <m:d>
                      <m:dPr>
                        <m:begChr m:val="|"/>
                        <m:endChr m:val="|"/>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m:rPr>
                                <m:sty m:val="p"/>
                              </m:rPr>
                              <a:rPr lang="ru-RU" sz="1400" i="1">
                                <a:latin typeface="Cambria Math"/>
                              </a:rPr>
                              <m:t>c</m:t>
                            </m:r>
                          </m:e>
                          <m:sub>
                            <m:r>
                              <a:rPr lang="ru-RU" sz="1400" i="1">
                                <a:latin typeface="Cambria Math"/>
                              </a:rPr>
                              <m:t>2</m:t>
                            </m:r>
                            <m:r>
                              <a:rPr lang="en-US" sz="1400" i="1">
                                <a:latin typeface="Cambria Math"/>
                              </a:rPr>
                              <m:t>𝑢</m:t>
                            </m:r>
                          </m:sub>
                        </m:sSub>
                        <m:r>
                          <a:rPr lang="ru-RU" sz="1400" i="1">
                            <a:latin typeface="Cambria Math"/>
                          </a:rPr>
                          <m:t>−</m:t>
                        </m:r>
                        <m:sSub>
                          <m:sSubPr>
                            <m:ctrlPr>
                              <a:rPr lang="ru-RU" sz="1400" i="1">
                                <a:latin typeface="Cambria Math" panose="02040503050406030204" pitchFamily="18" charset="0"/>
                              </a:rPr>
                            </m:ctrlPr>
                          </m:sSubPr>
                          <m:e>
                            <m:r>
                              <m:rPr>
                                <m:sty m:val="p"/>
                              </m:rPr>
                              <a:rPr lang="ru-RU" sz="1400" i="1">
                                <a:latin typeface="Cambria Math"/>
                              </a:rPr>
                              <m:t>c</m:t>
                            </m:r>
                          </m:e>
                          <m:sub>
                            <m:r>
                              <a:rPr lang="ru-RU" sz="1400" i="1">
                                <a:latin typeface="Cambria Math"/>
                              </a:rPr>
                              <m:t>1</m:t>
                            </m:r>
                            <m:r>
                              <a:rPr lang="en-US" sz="1400" i="1">
                                <a:latin typeface="Cambria Math"/>
                              </a:rPr>
                              <m:t>𝑢</m:t>
                            </m:r>
                          </m:sub>
                        </m:sSub>
                      </m:e>
                    </m:d>
                  </m:oMath>
                </a14:m>
                <a:endParaRPr lang="ru-RU" sz="1400" i="1" dirty="0"/>
              </a:p>
              <a:p>
                <a:pPr>
                  <a:lnSpc>
                    <a:spcPct val="150000"/>
                  </a:lnSpc>
                </a:pPr>
                <a:endParaRPr lang="ru-RU"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08324" y="1185673"/>
                <a:ext cx="4017182" cy="3000821"/>
              </a:xfrm>
              <a:prstGeom prst="rect">
                <a:avLst/>
              </a:prstGeom>
              <a:blipFill>
                <a:blip r:embed="rId5"/>
                <a:stretch>
                  <a:fillRect l="-455" r="-1062"/>
                </a:stretch>
              </a:blipFill>
            </p:spPr>
            <p:txBody>
              <a:bodyPr/>
              <a:lstStyle/>
              <a:p>
                <a:r>
                  <a:rPr lang="ru-RU">
                    <a:noFill/>
                  </a:rPr>
                  <a:t> </a:t>
                </a:r>
              </a:p>
            </p:txBody>
          </p:sp>
        </mc:Fallback>
      </mc:AlternateContent>
      <p:sp>
        <p:nvSpPr>
          <p:cNvPr id="22" name="Прямоугольник 21"/>
          <p:cNvSpPr/>
          <p:nvPr/>
        </p:nvSpPr>
        <p:spPr>
          <a:xfrm>
            <a:off x="395109" y="3673415"/>
            <a:ext cx="3843453" cy="338554"/>
          </a:xfrm>
          <a:prstGeom prst="rect">
            <a:avLst/>
          </a:prstGeom>
        </p:spPr>
        <p:txBody>
          <a:bodyPr wrap="square">
            <a:spAutoFit/>
          </a:bodyPr>
          <a:lstStyle/>
          <a:p>
            <a:pPr algn="ctr"/>
            <a:r>
              <a:rPr lang="ru-RU" sz="1600" cap="small" dirty="0"/>
              <a:t>Двигатель НК-37СТ</a:t>
            </a:r>
            <a:endParaRPr lang="ru-RU" sz="1600" i="1" cap="small" dirty="0"/>
          </a:p>
        </p:txBody>
      </p:sp>
      <p:pic>
        <p:nvPicPr>
          <p:cNvPr id="24" name="Рисунок 23" descr="Описание: Nk-14ST-udin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0710" y="4272851"/>
            <a:ext cx="1640684" cy="1980000"/>
          </a:xfrm>
          <a:prstGeom prst="rect">
            <a:avLst/>
          </a:prstGeom>
          <a:noFill/>
          <a:ln>
            <a:noFill/>
          </a:ln>
        </p:spPr>
      </p:pic>
      <p:sp>
        <p:nvSpPr>
          <p:cNvPr id="23" name="Прямоугольник 22"/>
          <p:cNvSpPr/>
          <p:nvPr/>
        </p:nvSpPr>
        <p:spPr>
          <a:xfrm>
            <a:off x="4603461" y="3835794"/>
            <a:ext cx="4449224" cy="338554"/>
          </a:xfrm>
          <a:prstGeom prst="rect">
            <a:avLst/>
          </a:prstGeom>
        </p:spPr>
        <p:txBody>
          <a:bodyPr wrap="square">
            <a:spAutoFit/>
          </a:bodyPr>
          <a:lstStyle/>
          <a:p>
            <a:pPr algn="ctr"/>
            <a:r>
              <a:rPr lang="ru-RU" sz="1600" cap="small" dirty="0"/>
              <a:t>Свободные турбины</a:t>
            </a:r>
            <a:endParaRPr lang="ru-RU" sz="1600" i="1" cap="small" dirty="0"/>
          </a:p>
        </p:txBody>
      </p:sp>
      <p:pic>
        <p:nvPicPr>
          <p:cNvPr id="25" name="Рисунок 24" descr="Описание: Фрагмент.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55519" y="4332493"/>
            <a:ext cx="1906650" cy="1980000"/>
          </a:xfrm>
          <a:prstGeom prst="rect">
            <a:avLst/>
          </a:prstGeom>
          <a:noFill/>
          <a:ln>
            <a:noFill/>
          </a:ln>
        </p:spPr>
      </p:pic>
      <p:sp>
        <p:nvSpPr>
          <p:cNvPr id="26" name="Прямоугольник 25"/>
          <p:cNvSpPr/>
          <p:nvPr/>
        </p:nvSpPr>
        <p:spPr>
          <a:xfrm>
            <a:off x="7165858" y="4072346"/>
            <a:ext cx="994182" cy="369332"/>
          </a:xfrm>
          <a:prstGeom prst="rect">
            <a:avLst/>
          </a:prstGeom>
        </p:spPr>
        <p:txBody>
          <a:bodyPr wrap="none">
            <a:spAutoFit/>
          </a:bodyPr>
          <a:lstStyle/>
          <a:p>
            <a:pPr algn="ctr"/>
            <a:r>
              <a:rPr lang="ru-RU" b="1" cap="small" dirty="0"/>
              <a:t>НК-37СТ</a:t>
            </a:r>
            <a:endParaRPr lang="ru-RU" b="1" i="1" cap="small" dirty="0"/>
          </a:p>
        </p:txBody>
      </p:sp>
      <p:sp>
        <p:nvSpPr>
          <p:cNvPr id="27" name="Прямоугольник 26"/>
          <p:cNvSpPr/>
          <p:nvPr/>
        </p:nvSpPr>
        <p:spPr>
          <a:xfrm>
            <a:off x="5241252" y="4065362"/>
            <a:ext cx="994182" cy="369332"/>
          </a:xfrm>
          <a:prstGeom prst="rect">
            <a:avLst/>
          </a:prstGeom>
        </p:spPr>
        <p:txBody>
          <a:bodyPr wrap="none">
            <a:spAutoFit/>
          </a:bodyPr>
          <a:lstStyle/>
          <a:p>
            <a:pPr algn="ctr"/>
            <a:r>
              <a:rPr lang="ru-RU" b="1" cap="small" dirty="0"/>
              <a:t>НК-36СТ</a:t>
            </a:r>
            <a:endParaRPr lang="ru-RU" b="1" i="1" cap="small" dirty="0"/>
          </a:p>
        </p:txBody>
      </p:sp>
      <p:sp>
        <p:nvSpPr>
          <p:cNvPr id="3" name="Прямоугольник 2"/>
          <p:cNvSpPr/>
          <p:nvPr/>
        </p:nvSpPr>
        <p:spPr>
          <a:xfrm>
            <a:off x="6392412" y="3109783"/>
            <a:ext cx="601447" cy="422167"/>
          </a:xfrm>
          <a:prstGeom prst="rect">
            <a:avLst/>
          </a:prstGeom>
        </p:spPr>
        <p:txBody>
          <a:bodyPr wrap="none">
            <a:spAutoFit/>
          </a:bodyPr>
          <a:lstStyle/>
          <a:p>
            <a:pPr indent="0" algn="ctr">
              <a:lnSpc>
                <a:spcPct val="150000"/>
              </a:lnSpc>
              <a:spcAft>
                <a:spcPts val="0"/>
              </a:spcAft>
            </a:pPr>
            <a:r>
              <a:rPr lang="ru-RU" sz="1600" dirty="0"/>
              <a:t>5000</a:t>
            </a:r>
            <a:endParaRPr lang="ru-RU" sz="1600" dirty="0">
              <a:latin typeface="Times New Roman"/>
              <a:ea typeface="Calibri"/>
              <a:cs typeface="Times New Roman"/>
            </a:endParaRPr>
          </a:p>
        </p:txBody>
      </p:sp>
      <p:sp>
        <p:nvSpPr>
          <p:cNvPr id="18" name="Прямоугольник 17"/>
          <p:cNvSpPr/>
          <p:nvPr/>
        </p:nvSpPr>
        <p:spPr>
          <a:xfrm>
            <a:off x="8009553" y="3117239"/>
            <a:ext cx="601447" cy="422167"/>
          </a:xfrm>
          <a:prstGeom prst="rect">
            <a:avLst/>
          </a:prstGeom>
        </p:spPr>
        <p:txBody>
          <a:bodyPr wrap="none">
            <a:spAutoFit/>
          </a:bodyPr>
          <a:lstStyle/>
          <a:p>
            <a:pPr indent="0" algn="ctr">
              <a:lnSpc>
                <a:spcPct val="150000"/>
              </a:lnSpc>
              <a:spcAft>
                <a:spcPts val="0"/>
              </a:spcAft>
            </a:pPr>
            <a:r>
              <a:rPr lang="ru-RU" sz="1600" dirty="0"/>
              <a:t>3000</a:t>
            </a:r>
            <a:endParaRPr lang="ru-RU" sz="1600" dirty="0">
              <a:latin typeface="Times New Roman"/>
              <a:ea typeface="Calibri"/>
              <a:cs typeface="Times New Roman"/>
            </a:endParaRPr>
          </a:p>
        </p:txBody>
      </p:sp>
      <p:sp>
        <p:nvSpPr>
          <p:cNvPr id="19" name="Прямоугольник 18"/>
          <p:cNvSpPr/>
          <p:nvPr/>
        </p:nvSpPr>
        <p:spPr>
          <a:xfrm>
            <a:off x="6620961" y="3448895"/>
            <a:ext cx="288861" cy="422167"/>
          </a:xfrm>
          <a:prstGeom prst="rect">
            <a:avLst/>
          </a:prstGeom>
        </p:spPr>
        <p:txBody>
          <a:bodyPr wrap="none">
            <a:spAutoFit/>
          </a:bodyPr>
          <a:lstStyle/>
          <a:p>
            <a:pPr indent="0" algn="ctr">
              <a:lnSpc>
                <a:spcPct val="150000"/>
              </a:lnSpc>
              <a:spcAft>
                <a:spcPts val="0"/>
              </a:spcAft>
            </a:pPr>
            <a:r>
              <a:rPr lang="ru-RU" sz="1600" dirty="0"/>
              <a:t>2</a:t>
            </a:r>
            <a:endParaRPr lang="ru-RU" sz="1600" dirty="0">
              <a:latin typeface="Times New Roman"/>
              <a:ea typeface="Calibri"/>
              <a:cs typeface="Times New Roman"/>
            </a:endParaRPr>
          </a:p>
        </p:txBody>
      </p:sp>
      <p:sp>
        <p:nvSpPr>
          <p:cNvPr id="28" name="Прямоугольник 27"/>
          <p:cNvSpPr/>
          <p:nvPr/>
        </p:nvSpPr>
        <p:spPr>
          <a:xfrm>
            <a:off x="8165847" y="3434067"/>
            <a:ext cx="288861" cy="422167"/>
          </a:xfrm>
          <a:prstGeom prst="rect">
            <a:avLst/>
          </a:prstGeom>
        </p:spPr>
        <p:txBody>
          <a:bodyPr wrap="none">
            <a:spAutoFit/>
          </a:bodyPr>
          <a:lstStyle/>
          <a:p>
            <a:pPr indent="0" algn="ctr">
              <a:lnSpc>
                <a:spcPct val="150000"/>
              </a:lnSpc>
              <a:spcAft>
                <a:spcPts val="0"/>
              </a:spcAft>
            </a:pPr>
            <a:r>
              <a:rPr lang="ru-RU" sz="1600" dirty="0"/>
              <a:t>4</a:t>
            </a:r>
            <a:endParaRPr lang="ru-RU" sz="1600" dirty="0">
              <a:latin typeface="Times New Roman"/>
              <a:ea typeface="Calibri"/>
              <a:cs typeface="Times New Roman"/>
            </a:endParaRPr>
          </a:p>
        </p:txBody>
      </p:sp>
    </p:spTree>
    <p:extLst>
      <p:ext uri="{BB962C8B-B14F-4D97-AF65-F5344CB8AC3E}">
        <p14:creationId xmlns:p14="http://schemas.microsoft.com/office/powerpoint/2010/main" val="266467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3" grpId="0"/>
      <p:bldP spid="26" grpId="0"/>
      <p:bldP spid="27" grpId="0"/>
      <p:bldP spid="3" grpId="0"/>
      <p:bldP spid="18" grpId="0"/>
      <p:bldP spid="19"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моментов количества движения </a:t>
            </a:r>
          </a:p>
          <a:p>
            <a:pPr algn="ctr"/>
            <a:r>
              <a:rPr lang="ru-RU" b="1" cap="all" dirty="0">
                <a:solidFill>
                  <a:schemeClr val="bg1"/>
                </a:solidFill>
                <a:latin typeface="Elektra Text Pro" panose="02000503030000020004" pitchFamily="50" charset="-52"/>
              </a:rPr>
              <a:t>(уравнение Эйлера)</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37</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16" name="TextBox 15"/>
              <p:cNvSpPr txBox="1">
                <a:spLocks noChangeAspect="1"/>
              </p:cNvSpPr>
              <p:nvPr/>
            </p:nvSpPr>
            <p:spPr>
              <a:xfrm>
                <a:off x="570631" y="1635981"/>
                <a:ext cx="8155355" cy="738664"/>
              </a:xfrm>
              <a:prstGeom prst="rect">
                <a:avLst/>
              </a:prstGeom>
              <a:noFill/>
            </p:spPr>
            <p:txBody>
              <a:bodyPr wrap="square" rtlCol="0">
                <a:spAutoFit/>
              </a:bodyPr>
              <a:lstStyle/>
              <a:p>
                <a:pPr>
                  <a:lnSpc>
                    <a:spcPct val="150000"/>
                  </a:lnSpc>
                </a:pPr>
                <a:r>
                  <a:rPr lang="ru-RU" sz="1400" dirty="0"/>
                  <a:t>Для подвода/ отвода работы в турбомашине, необходимо чтобы </a:t>
                </a:r>
                <a14:m>
                  <m:oMath xmlns:m="http://schemas.openxmlformats.org/officeDocument/2006/math">
                    <m:d>
                      <m:dPr>
                        <m:begChr m:val="|"/>
                        <m:endChr m:val="|"/>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m:rPr>
                                <m:sty m:val="p"/>
                              </m:rPr>
                              <a:rPr lang="ru-RU" sz="1400" i="0">
                                <a:latin typeface="Cambria Math"/>
                              </a:rPr>
                              <m:t>c</m:t>
                            </m:r>
                          </m:e>
                          <m:sub>
                            <m:r>
                              <a:rPr lang="ru-RU" sz="1400" i="0">
                                <a:latin typeface="Cambria Math"/>
                              </a:rPr>
                              <m:t>2</m:t>
                            </m:r>
                            <m:r>
                              <m:rPr>
                                <m:sty m:val="p"/>
                              </m:rPr>
                              <a:rPr lang="en-US" sz="1400" i="0">
                                <a:latin typeface="Cambria Math"/>
                              </a:rPr>
                              <m:t>u</m:t>
                            </m:r>
                          </m:sub>
                        </m:sSub>
                        <m:r>
                          <a:rPr lang="ru-RU" sz="1400" i="0">
                            <a:latin typeface="Cambria Math"/>
                          </a:rPr>
                          <m:t>−</m:t>
                        </m:r>
                        <m:sSub>
                          <m:sSubPr>
                            <m:ctrlPr>
                              <a:rPr lang="ru-RU" sz="1400" i="1">
                                <a:latin typeface="Cambria Math" panose="02040503050406030204" pitchFamily="18" charset="0"/>
                              </a:rPr>
                            </m:ctrlPr>
                          </m:sSubPr>
                          <m:e>
                            <m:r>
                              <m:rPr>
                                <m:sty m:val="p"/>
                              </m:rPr>
                              <a:rPr lang="ru-RU" sz="1400" i="0">
                                <a:latin typeface="Cambria Math"/>
                              </a:rPr>
                              <m:t>c</m:t>
                            </m:r>
                          </m:e>
                          <m:sub>
                            <m:r>
                              <a:rPr lang="ru-RU" sz="1400" i="0">
                                <a:latin typeface="Cambria Math"/>
                              </a:rPr>
                              <m:t>1</m:t>
                            </m:r>
                            <m:r>
                              <m:rPr>
                                <m:sty m:val="p"/>
                              </m:rPr>
                              <a:rPr lang="en-US" sz="1400" i="0">
                                <a:latin typeface="Cambria Math"/>
                              </a:rPr>
                              <m:t>u</m:t>
                            </m:r>
                          </m:sub>
                        </m:sSub>
                      </m:e>
                    </m:d>
                    <m:r>
                      <a:rPr lang="ru-RU" sz="1400" i="0">
                        <a:latin typeface="Cambria Math"/>
                      </a:rPr>
                      <m:t>=</m:t>
                    </m:r>
                    <m:d>
                      <m:dPr>
                        <m:begChr m:val="|"/>
                        <m:endChr m:val="|"/>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m:rPr>
                                <m:sty m:val="p"/>
                              </m:rPr>
                              <a:rPr lang="en-US" sz="1400" i="0">
                                <a:latin typeface="Cambria Math"/>
                              </a:rPr>
                              <m:t>w</m:t>
                            </m:r>
                          </m:e>
                          <m:sub>
                            <m:r>
                              <a:rPr lang="ru-RU" sz="1400" i="0">
                                <a:latin typeface="Cambria Math"/>
                              </a:rPr>
                              <m:t>1</m:t>
                            </m:r>
                            <m:r>
                              <m:rPr>
                                <m:sty m:val="p"/>
                              </m:rPr>
                              <a:rPr lang="ru-RU" sz="1400" i="0">
                                <a:latin typeface="Cambria Math"/>
                              </a:rPr>
                              <m:t>u</m:t>
                            </m:r>
                          </m:sub>
                        </m:sSub>
                        <m:r>
                          <a:rPr lang="ru-RU" sz="1400" i="0">
                            <a:latin typeface="Cambria Math"/>
                          </a:rPr>
                          <m:t>−</m:t>
                        </m:r>
                        <m:sSub>
                          <m:sSubPr>
                            <m:ctrlPr>
                              <a:rPr lang="ru-RU" sz="1400" i="1">
                                <a:latin typeface="Cambria Math" panose="02040503050406030204" pitchFamily="18" charset="0"/>
                              </a:rPr>
                            </m:ctrlPr>
                          </m:sSubPr>
                          <m:e>
                            <m:r>
                              <m:rPr>
                                <m:sty m:val="p"/>
                              </m:rPr>
                              <a:rPr lang="ru-RU" sz="1400" i="0">
                                <a:latin typeface="Cambria Math"/>
                              </a:rPr>
                              <m:t>w</m:t>
                            </m:r>
                          </m:e>
                          <m:sub>
                            <m:r>
                              <a:rPr lang="ru-RU" sz="1400" i="0">
                                <a:latin typeface="Cambria Math"/>
                              </a:rPr>
                              <m:t>2</m:t>
                            </m:r>
                            <m:r>
                              <m:rPr>
                                <m:sty m:val="p"/>
                              </m:rPr>
                              <a:rPr lang="ru-RU" sz="1400" i="0">
                                <a:latin typeface="Cambria Math"/>
                              </a:rPr>
                              <m:t>u</m:t>
                            </m:r>
                          </m:sub>
                        </m:sSub>
                      </m:e>
                    </m:d>
                  </m:oMath>
                </a14:m>
                <a:r>
                  <a:rPr lang="ru-RU" sz="1400" dirty="0">
                    <a:sym typeface="Symbol"/>
                  </a:rPr>
                  <a:t>0</a:t>
                </a:r>
                <a:endParaRPr lang="ru-RU" sz="1400" dirty="0"/>
              </a:p>
              <a:p>
                <a:pPr>
                  <a:lnSpc>
                    <a:spcPct val="150000"/>
                  </a:lnSpc>
                </a:pPr>
                <a:endParaRPr lang="ru-RU"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70631" y="1635981"/>
                <a:ext cx="8155355" cy="738664"/>
              </a:xfrm>
              <a:prstGeom prst="rect">
                <a:avLst/>
              </a:prstGeom>
              <a:blipFill rotWithShape="1">
                <a:blip r:embed="rId3"/>
                <a:stretch>
                  <a:fillRect l="-224"/>
                </a:stretch>
              </a:blipFill>
            </p:spPr>
            <p:txBody>
              <a:bodyPr/>
              <a:lstStyle/>
              <a:p>
                <a:r>
                  <a:rPr lang="ru-RU">
                    <a:noFill/>
                  </a:rPr>
                  <a:t> </a:t>
                </a:r>
              </a:p>
            </p:txBody>
          </p:sp>
        </mc:Fallback>
      </mc:AlternateContent>
      <p:sp>
        <p:nvSpPr>
          <p:cNvPr id="22" name="Прямоугольник 21"/>
          <p:cNvSpPr/>
          <p:nvPr/>
        </p:nvSpPr>
        <p:spPr>
          <a:xfrm>
            <a:off x="1308917" y="809364"/>
            <a:ext cx="1029641" cy="307777"/>
          </a:xfrm>
          <a:prstGeom prst="rect">
            <a:avLst/>
          </a:prstGeom>
        </p:spPr>
        <p:txBody>
          <a:bodyPr wrap="none">
            <a:spAutoFit/>
          </a:bodyPr>
          <a:lstStyle/>
          <a:p>
            <a:pPr algn="ctr"/>
            <a:r>
              <a:rPr lang="ru-RU" sz="1400" cap="small" dirty="0"/>
              <a:t>компрессор</a:t>
            </a:r>
            <a:endParaRPr lang="ru-RU" sz="1400" i="1" cap="small" dirty="0"/>
          </a:p>
        </p:txBody>
      </p:sp>
      <p:sp>
        <p:nvSpPr>
          <p:cNvPr id="23" name="Прямоугольник 22"/>
          <p:cNvSpPr/>
          <p:nvPr/>
        </p:nvSpPr>
        <p:spPr>
          <a:xfrm>
            <a:off x="1450110" y="1271060"/>
            <a:ext cx="747257" cy="307777"/>
          </a:xfrm>
          <a:prstGeom prst="rect">
            <a:avLst/>
          </a:prstGeom>
        </p:spPr>
        <p:txBody>
          <a:bodyPr wrap="none">
            <a:spAutoFit/>
          </a:bodyPr>
          <a:lstStyle/>
          <a:p>
            <a:pPr algn="ctr"/>
            <a:r>
              <a:rPr lang="ru-RU" sz="1400" cap="small" dirty="0"/>
              <a:t>турбина</a:t>
            </a:r>
            <a:endParaRPr lang="ru-RU" sz="1400" i="1" cap="small" dirty="0"/>
          </a:p>
        </p:txBody>
      </p:sp>
      <mc:AlternateContent xmlns:mc="http://schemas.openxmlformats.org/markup-compatibility/2006" xmlns:a14="http://schemas.microsoft.com/office/drawing/2010/main">
        <mc:Choice Requires="a14">
          <p:sp>
            <p:nvSpPr>
              <p:cNvPr id="24" name="Прямоугольник 23"/>
              <p:cNvSpPr/>
              <p:nvPr/>
            </p:nvSpPr>
            <p:spPr>
              <a:xfrm>
                <a:off x="2954365" y="809364"/>
                <a:ext cx="3659592"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a:rPr>
                            <m:t>𝐿</m:t>
                          </m:r>
                        </m:e>
                        <m:sub>
                          <m:r>
                            <a:rPr lang="ru-RU">
                              <a:latin typeface="Cambria Math"/>
                            </a:rPr>
                            <m:t>т</m:t>
                          </m:r>
                        </m:sub>
                      </m:sSub>
                      <m:r>
                        <a:rPr lang="ru-RU">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𝑤</m:t>
                              </m:r>
                            </m:e>
                            <m:sub>
                              <m:r>
                                <a:rPr lang="ru-RU" b="0" i="0" smtClean="0">
                                  <a:latin typeface="Cambria Math"/>
                                </a:rPr>
                                <m:t>1</m:t>
                              </m:r>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r>
                                <a:rPr lang="ru-RU" i="1">
                                  <a:latin typeface="Cambria Math"/>
                                </a:rPr>
                                <m:t>𝑤</m:t>
                              </m:r>
                            </m:e>
                            <m:sub>
                              <m:r>
                                <a:rPr lang="ru-RU" b="0" i="0" smtClean="0">
                                  <a:latin typeface="Cambria Math"/>
                                </a:rPr>
                                <m:t>2</m:t>
                              </m:r>
                              <m:r>
                                <a:rPr lang="ru-RU" i="1">
                                  <a:latin typeface="Cambria Math"/>
                                </a:rPr>
                                <m:t>𝑢</m:t>
                              </m:r>
                            </m:sub>
                          </m:sSub>
                        </m:e>
                      </m:d>
                      <m:r>
                        <a:rPr lang="ru-RU" i="1">
                          <a:latin typeface="Cambria Math"/>
                        </a:rPr>
                        <m:t>𝑢</m:t>
                      </m:r>
                      <m:r>
                        <a:rPr lang="ru-RU">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a:latin typeface="Cambria Math"/>
                                </a:rPr>
                                <m:t>с</m:t>
                              </m:r>
                            </m:e>
                            <m:sub>
                              <m:r>
                                <a:rPr lang="ru-RU">
                                  <a:latin typeface="Cambria Math"/>
                                </a:rPr>
                                <m:t>2</m:t>
                              </m:r>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r>
                                <a:rPr lang="ru-RU">
                                  <a:latin typeface="Cambria Math"/>
                                </a:rPr>
                                <m:t>с</m:t>
                              </m:r>
                            </m:e>
                            <m:sub>
                              <m:r>
                                <a:rPr lang="ru-RU">
                                  <a:latin typeface="Cambria Math"/>
                                </a:rPr>
                                <m:t>1</m:t>
                              </m:r>
                              <m:r>
                                <a:rPr lang="ru-RU" i="1">
                                  <a:latin typeface="Cambria Math"/>
                                </a:rPr>
                                <m:t>𝑢</m:t>
                              </m:r>
                            </m:sub>
                          </m:sSub>
                        </m:e>
                      </m:d>
                      <m:r>
                        <a:rPr lang="ru-RU" i="1">
                          <a:latin typeface="Cambria Math"/>
                        </a:rPr>
                        <m:t>𝑢</m:t>
                      </m:r>
                    </m:oMath>
                  </m:oMathPara>
                </a14:m>
                <a:endParaRPr lang="ru-RU" dirty="0"/>
              </a:p>
            </p:txBody>
          </p:sp>
        </mc:Choice>
        <mc:Fallback xmlns="">
          <p:sp>
            <p:nvSpPr>
              <p:cNvPr id="24" name="Прямоугольник 23"/>
              <p:cNvSpPr>
                <a:spLocks noRot="1" noChangeAspect="1" noMove="1" noResize="1" noEditPoints="1" noAdjustHandles="1" noChangeArrowheads="1" noChangeShapeType="1" noTextEdit="1"/>
              </p:cNvSpPr>
              <p:nvPr/>
            </p:nvSpPr>
            <p:spPr>
              <a:xfrm>
                <a:off x="2954365" y="809364"/>
                <a:ext cx="3659592" cy="369332"/>
              </a:xfrm>
              <a:prstGeom prst="rect">
                <a:avLst/>
              </a:prstGeom>
              <a:blipFill rotWithShape="1">
                <a:blip r:embed="rId4"/>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Прямоугольник 24"/>
              <p:cNvSpPr/>
              <p:nvPr/>
            </p:nvSpPr>
            <p:spPr>
              <a:xfrm>
                <a:off x="2954365" y="1247288"/>
                <a:ext cx="3670236"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a:rPr>
                            <m:t>𝐿</m:t>
                          </m:r>
                        </m:e>
                        <m:sub>
                          <m:r>
                            <a:rPr lang="ru-RU">
                              <a:latin typeface="Cambria Math"/>
                            </a:rPr>
                            <m:t>т</m:t>
                          </m:r>
                        </m:sub>
                      </m:sSub>
                      <m:r>
                        <a:rPr lang="ru-RU">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𝑤</m:t>
                              </m:r>
                            </m:e>
                            <m:sub>
                              <m:r>
                                <a:rPr lang="ru-RU" b="0" i="0" smtClean="0">
                                  <a:latin typeface="Cambria Math"/>
                                </a:rPr>
                                <m:t>2</m:t>
                              </m:r>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r>
                                <a:rPr lang="ru-RU" i="1">
                                  <a:latin typeface="Cambria Math"/>
                                </a:rPr>
                                <m:t>𝑤</m:t>
                              </m:r>
                            </m:e>
                            <m:sub>
                              <m:r>
                                <a:rPr lang="ru-RU" b="0" i="0" smtClean="0">
                                  <a:latin typeface="Cambria Math"/>
                                </a:rPr>
                                <m:t>1</m:t>
                              </m:r>
                              <m:r>
                                <a:rPr lang="ru-RU" i="1">
                                  <a:latin typeface="Cambria Math"/>
                                </a:rPr>
                                <m:t>𝑢</m:t>
                              </m:r>
                            </m:sub>
                          </m:sSub>
                        </m:e>
                      </m:d>
                      <m:r>
                        <a:rPr lang="ru-RU" i="1">
                          <a:latin typeface="Cambria Math"/>
                        </a:rPr>
                        <m:t>𝑢</m:t>
                      </m:r>
                      <m:r>
                        <a:rPr lang="ru-RU">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a:latin typeface="Cambria Math"/>
                                </a:rPr>
                                <m:t>с</m:t>
                              </m:r>
                            </m:e>
                            <m:sub>
                              <m:r>
                                <a:rPr lang="ru-RU">
                                  <a:latin typeface="Cambria Math"/>
                                </a:rPr>
                                <m:t>1</m:t>
                              </m:r>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r>
                                <a:rPr lang="ru-RU">
                                  <a:latin typeface="Cambria Math"/>
                                </a:rPr>
                                <m:t>с</m:t>
                              </m:r>
                            </m:e>
                            <m:sub>
                              <m:r>
                                <a:rPr lang="ru-RU">
                                  <a:latin typeface="Cambria Math"/>
                                </a:rPr>
                                <m:t>2</m:t>
                              </m:r>
                              <m:r>
                                <a:rPr lang="ru-RU" i="1">
                                  <a:latin typeface="Cambria Math"/>
                                </a:rPr>
                                <m:t>𝑢</m:t>
                              </m:r>
                            </m:sub>
                          </m:sSub>
                        </m:e>
                      </m:d>
                      <m:r>
                        <a:rPr lang="ru-RU" i="1">
                          <a:latin typeface="Cambria Math"/>
                        </a:rPr>
                        <m:t>𝑢</m:t>
                      </m:r>
                    </m:oMath>
                  </m:oMathPara>
                </a14:m>
                <a:endParaRPr lang="ru-RU" dirty="0"/>
              </a:p>
            </p:txBody>
          </p:sp>
        </mc:Choice>
        <mc:Fallback xmlns="">
          <p:sp>
            <p:nvSpPr>
              <p:cNvPr id="25" name="Прямоугольник 24"/>
              <p:cNvSpPr>
                <a:spLocks noRot="1" noChangeAspect="1" noMove="1" noResize="1" noEditPoints="1" noAdjustHandles="1" noChangeArrowheads="1" noChangeShapeType="1" noTextEdit="1"/>
              </p:cNvSpPr>
              <p:nvPr/>
            </p:nvSpPr>
            <p:spPr>
              <a:xfrm>
                <a:off x="2954365" y="1247288"/>
                <a:ext cx="3670236" cy="369332"/>
              </a:xfrm>
              <a:prstGeom prst="rect">
                <a:avLst/>
              </a:prstGeom>
              <a:blipFill rotWithShape="1">
                <a:blip r:embed="rId5"/>
                <a:stretch>
                  <a:fillRect/>
                </a:stretch>
              </a:blipFill>
              <a:ln>
                <a:solidFill>
                  <a:schemeClr val="tx1"/>
                </a:solidFill>
              </a:ln>
            </p:spPr>
            <p:txBody>
              <a:bodyPr/>
              <a:lstStyle/>
              <a:p>
                <a:r>
                  <a:rPr lang="ru-RU">
                    <a:noFill/>
                  </a:rPr>
                  <a:t> </a:t>
                </a:r>
              </a:p>
            </p:txBody>
          </p:sp>
        </mc:Fallback>
      </mc:AlternateContent>
      <p:pic>
        <p:nvPicPr>
          <p:cNvPr id="26" name="Рисунок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631" y="2689120"/>
            <a:ext cx="3600000" cy="2812525"/>
          </a:xfrm>
          <a:prstGeom prst="rect">
            <a:avLst/>
          </a:prstGeom>
          <a:noFill/>
        </p:spPr>
      </p:pic>
      <p:sp>
        <p:nvSpPr>
          <p:cNvPr id="27" name="Прямоугольник 26"/>
          <p:cNvSpPr/>
          <p:nvPr/>
        </p:nvSpPr>
        <p:spPr>
          <a:xfrm>
            <a:off x="1849384" y="2277900"/>
            <a:ext cx="1029641" cy="307777"/>
          </a:xfrm>
          <a:prstGeom prst="rect">
            <a:avLst/>
          </a:prstGeom>
        </p:spPr>
        <p:txBody>
          <a:bodyPr wrap="none">
            <a:spAutoFit/>
          </a:bodyPr>
          <a:lstStyle/>
          <a:p>
            <a:pPr algn="ctr"/>
            <a:r>
              <a:rPr lang="ru-RU" sz="1400" cap="small" dirty="0"/>
              <a:t>компрессор</a:t>
            </a:r>
            <a:endParaRPr lang="ru-RU" sz="1400" i="1" cap="small" dirty="0"/>
          </a:p>
        </p:txBody>
      </p:sp>
      <p:sp>
        <p:nvSpPr>
          <p:cNvPr id="28" name="Прямоугольник 27"/>
          <p:cNvSpPr/>
          <p:nvPr/>
        </p:nvSpPr>
        <p:spPr>
          <a:xfrm>
            <a:off x="6029372" y="2272234"/>
            <a:ext cx="747257" cy="307777"/>
          </a:xfrm>
          <a:prstGeom prst="rect">
            <a:avLst/>
          </a:prstGeom>
        </p:spPr>
        <p:txBody>
          <a:bodyPr wrap="none">
            <a:spAutoFit/>
          </a:bodyPr>
          <a:lstStyle/>
          <a:p>
            <a:pPr algn="ctr"/>
            <a:r>
              <a:rPr lang="ru-RU" sz="1400" cap="small" dirty="0"/>
              <a:t>турбина</a:t>
            </a:r>
            <a:endParaRPr lang="ru-RU" sz="1400" i="1" cap="small" dirty="0"/>
          </a:p>
        </p:txBody>
      </p:sp>
      <p:pic>
        <p:nvPicPr>
          <p:cNvPr id="29" name="Рисунок 2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000" y="2706020"/>
            <a:ext cx="3600000" cy="2839515"/>
          </a:xfrm>
          <a:prstGeom prst="rect">
            <a:avLst/>
          </a:prstGeom>
          <a:noFill/>
        </p:spPr>
      </p:pic>
      <mc:AlternateContent xmlns:mc="http://schemas.openxmlformats.org/markup-compatibility/2006" xmlns:a14="http://schemas.microsoft.com/office/drawing/2010/main">
        <mc:Choice Requires="a14">
          <p:sp>
            <p:nvSpPr>
              <p:cNvPr id="30" name="TextBox 29"/>
              <p:cNvSpPr txBox="1">
                <a:spLocks noChangeAspect="1"/>
              </p:cNvSpPr>
              <p:nvPr/>
            </p:nvSpPr>
            <p:spPr>
              <a:xfrm>
                <a:off x="525323" y="5545535"/>
                <a:ext cx="8155355" cy="705258"/>
              </a:xfrm>
              <a:prstGeom prst="rect">
                <a:avLst/>
              </a:prstGeom>
              <a:noFill/>
            </p:spPr>
            <p:txBody>
              <a:bodyPr wrap="square" rtlCol="0">
                <a:spAutoFit/>
              </a:bodyPr>
              <a:lstStyle/>
              <a:p>
                <a:pPr algn="just">
                  <a:lnSpc>
                    <a:spcPct val="150000"/>
                  </a:lnSpc>
                </a:pPr>
                <a14:m>
                  <m:oMathPara xmlns:m="http://schemas.openxmlformats.org/officeDocument/2006/math">
                    <m:oMathParaPr>
                      <m:jc m:val="left"/>
                    </m:oMathParaPr>
                    <m:oMath xmlns:m="http://schemas.openxmlformats.org/officeDocument/2006/math">
                      <m:r>
                        <a:rPr lang="ru-RU" sz="1400">
                          <a:latin typeface="Cambria Math" panose="02040503050406030204" pitchFamily="18" charset="0"/>
                        </a:rPr>
                        <m:t>Величина </m:t>
                      </m:r>
                      <m:d>
                        <m:dPr>
                          <m:begChr m:val="|"/>
                          <m:endChr m:val="|"/>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m:rPr>
                                  <m:sty m:val="p"/>
                                </m:rPr>
                                <a:rPr lang="ru-RU" sz="1400">
                                  <a:latin typeface="Cambria Math" panose="02040503050406030204" pitchFamily="18" charset="0"/>
                                </a:rPr>
                                <m:t>c</m:t>
                              </m:r>
                            </m:e>
                            <m:sub>
                              <m:r>
                                <a:rPr lang="ru-RU" sz="1400">
                                  <a:latin typeface="Cambria Math" panose="02040503050406030204" pitchFamily="18" charset="0"/>
                                </a:rPr>
                                <m:t>2</m:t>
                              </m:r>
                              <m:r>
                                <m:rPr>
                                  <m:sty m:val="p"/>
                                </m:rPr>
                                <a:rPr lang="en-US" sz="1400">
                                  <a:latin typeface="Cambria Math" panose="02040503050406030204" pitchFamily="18" charset="0"/>
                                </a:rPr>
                                <m:t>u</m:t>
                              </m:r>
                            </m:sub>
                          </m:sSub>
                          <m:r>
                            <a:rPr lang="ru-RU" sz="1400">
                              <a:latin typeface="Cambria Math" panose="02040503050406030204" pitchFamily="18" charset="0"/>
                            </a:rPr>
                            <m:t>−</m:t>
                          </m:r>
                          <m:sSub>
                            <m:sSubPr>
                              <m:ctrlPr>
                                <a:rPr lang="ru-RU" sz="1400" i="1">
                                  <a:latin typeface="Cambria Math" panose="02040503050406030204" pitchFamily="18" charset="0"/>
                                </a:rPr>
                              </m:ctrlPr>
                            </m:sSubPr>
                            <m:e>
                              <m:r>
                                <m:rPr>
                                  <m:sty m:val="p"/>
                                </m:rPr>
                                <a:rPr lang="ru-RU" sz="1400">
                                  <a:latin typeface="Cambria Math" panose="02040503050406030204" pitchFamily="18" charset="0"/>
                                </a:rPr>
                                <m:t>c</m:t>
                              </m:r>
                            </m:e>
                            <m:sub>
                              <m:r>
                                <a:rPr lang="ru-RU" sz="1400">
                                  <a:latin typeface="Cambria Math" panose="02040503050406030204" pitchFamily="18" charset="0"/>
                                </a:rPr>
                                <m:t>1</m:t>
                              </m:r>
                              <m:r>
                                <m:rPr>
                                  <m:sty m:val="p"/>
                                </m:rPr>
                                <a:rPr lang="en-US" sz="1400">
                                  <a:latin typeface="Cambria Math" panose="02040503050406030204" pitchFamily="18" charset="0"/>
                                </a:rPr>
                                <m:t>u</m:t>
                              </m:r>
                            </m:sub>
                          </m:sSub>
                        </m:e>
                      </m:d>
                      <m:r>
                        <a:rPr lang="ru-RU" sz="1400">
                          <a:latin typeface="Cambria Math" panose="02040503050406030204" pitchFamily="18" charset="0"/>
                        </a:rPr>
                        <m:t>=</m:t>
                      </m:r>
                      <m:d>
                        <m:dPr>
                          <m:begChr m:val="|"/>
                          <m:endChr m:val="|"/>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m:rPr>
                                  <m:sty m:val="p"/>
                                </m:rPr>
                                <a:rPr lang="en-US" sz="1400">
                                  <a:latin typeface="Cambria Math" panose="02040503050406030204" pitchFamily="18" charset="0"/>
                                </a:rPr>
                                <m:t>w</m:t>
                              </m:r>
                            </m:e>
                            <m:sub>
                              <m:r>
                                <a:rPr lang="ru-RU" sz="1400">
                                  <a:latin typeface="Cambria Math" panose="02040503050406030204" pitchFamily="18" charset="0"/>
                                </a:rPr>
                                <m:t>1</m:t>
                              </m:r>
                              <m:r>
                                <m:rPr>
                                  <m:sty m:val="p"/>
                                </m:rPr>
                                <a:rPr lang="ru-RU" sz="1400">
                                  <a:latin typeface="Cambria Math" panose="02040503050406030204" pitchFamily="18" charset="0"/>
                                </a:rPr>
                                <m:t>u</m:t>
                              </m:r>
                            </m:sub>
                          </m:sSub>
                          <m:r>
                            <a:rPr lang="ru-RU" sz="1400">
                              <a:latin typeface="Cambria Math" panose="02040503050406030204" pitchFamily="18" charset="0"/>
                            </a:rPr>
                            <m:t>−</m:t>
                          </m:r>
                          <m:sSub>
                            <m:sSubPr>
                              <m:ctrlPr>
                                <a:rPr lang="ru-RU" sz="1400" i="1">
                                  <a:latin typeface="Cambria Math" panose="02040503050406030204" pitchFamily="18" charset="0"/>
                                </a:rPr>
                              </m:ctrlPr>
                            </m:sSubPr>
                            <m:e>
                              <m:r>
                                <m:rPr>
                                  <m:sty m:val="p"/>
                                </m:rPr>
                                <a:rPr lang="ru-RU" sz="1400">
                                  <a:latin typeface="Cambria Math" panose="02040503050406030204" pitchFamily="18" charset="0"/>
                                </a:rPr>
                                <m:t>w</m:t>
                              </m:r>
                            </m:e>
                            <m:sub>
                              <m:r>
                                <a:rPr lang="ru-RU" sz="1400">
                                  <a:latin typeface="Cambria Math" panose="02040503050406030204" pitchFamily="18" charset="0"/>
                                </a:rPr>
                                <m:t>2</m:t>
                              </m:r>
                              <m:r>
                                <m:rPr>
                                  <m:sty m:val="p"/>
                                </m:rPr>
                                <a:rPr lang="ru-RU" sz="1400">
                                  <a:latin typeface="Cambria Math" panose="02040503050406030204" pitchFamily="18" charset="0"/>
                                </a:rPr>
                                <m:t>u</m:t>
                              </m:r>
                            </m:sub>
                          </m:sSub>
                        </m:e>
                      </m:d>
                      <m:r>
                        <a:rPr lang="ru-RU" sz="1400">
                          <a:latin typeface="Cambria Math" panose="02040503050406030204" pitchFamily="18" charset="0"/>
                        </a:rPr>
                        <m:t> определяется углом поворота потока </m:t>
                      </m:r>
                      <m:r>
                        <a:rPr lang="ru-RU" sz="1400">
                          <a:latin typeface="Cambria Math" panose="02040503050406030204" pitchFamily="18" charset="0"/>
                          <a:sym typeface="Symbol"/>
                        </a:rPr>
                        <m:t></m:t>
                      </m:r>
                    </m:oMath>
                  </m:oMathPara>
                </a14:m>
                <a:endParaRPr lang="ru-RU" sz="1400" dirty="0"/>
              </a:p>
              <a:p>
                <a:pPr>
                  <a:lnSpc>
                    <a:spcPct val="150000"/>
                  </a:lnSpc>
                </a:pPr>
                <a:endParaRPr lang="ru-RU"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25323" y="5545535"/>
                <a:ext cx="8155355" cy="705258"/>
              </a:xfrm>
              <a:prstGeom prst="rect">
                <a:avLst/>
              </a:prstGeom>
              <a:blipFill>
                <a:blip r:embed="rId8"/>
                <a:stretch>
                  <a:fillRect/>
                </a:stretch>
              </a:blipFill>
            </p:spPr>
            <p:txBody>
              <a:bodyPr/>
              <a:lstStyle/>
              <a:p>
                <a:r>
                  <a:rPr lang="ru-RU">
                    <a:noFill/>
                  </a:rPr>
                  <a:t> </a:t>
                </a:r>
              </a:p>
            </p:txBody>
          </p:sp>
        </mc:Fallback>
      </mc:AlternateContent>
      <p:sp>
        <p:nvSpPr>
          <p:cNvPr id="31" name="Прямоугольник 30"/>
          <p:cNvSpPr/>
          <p:nvPr/>
        </p:nvSpPr>
        <p:spPr>
          <a:xfrm>
            <a:off x="570631" y="2005313"/>
            <a:ext cx="8155355" cy="338554"/>
          </a:xfrm>
          <a:prstGeom prst="rect">
            <a:avLst/>
          </a:prstGeom>
        </p:spPr>
        <p:txBody>
          <a:bodyPr wrap="square">
            <a:spAutoFit/>
          </a:bodyPr>
          <a:lstStyle/>
          <a:p>
            <a:pPr algn="ctr"/>
            <a:r>
              <a:rPr lang="ru-RU" sz="1600" b="1" cap="small" dirty="0">
                <a:solidFill>
                  <a:srgbClr val="FF0000"/>
                </a:solidFill>
              </a:rPr>
              <a:t>Для передачи/отбора работы необходимо повернуть поток лопатками</a:t>
            </a:r>
            <a:endParaRPr lang="ru-RU" sz="1600" b="1" i="1" cap="small" dirty="0">
              <a:solidFill>
                <a:srgbClr val="FF0000"/>
              </a:solidFill>
            </a:endParaRPr>
          </a:p>
        </p:txBody>
      </p:sp>
      <mc:AlternateContent xmlns:mc="http://schemas.openxmlformats.org/markup-compatibility/2006" xmlns:a14="http://schemas.microsoft.com/office/drawing/2010/main">
        <mc:Choice Requires="a14">
          <p:sp>
            <p:nvSpPr>
              <p:cNvPr id="4" name="Прямоугольник 3"/>
              <p:cNvSpPr/>
              <p:nvPr/>
            </p:nvSpPr>
            <p:spPr>
              <a:xfrm>
                <a:off x="1827103" y="5940535"/>
                <a:ext cx="1074205" cy="3965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b="1" i="1" smtClean="0">
                              <a:solidFill>
                                <a:srgbClr val="FF0000"/>
                              </a:solidFill>
                              <a:latin typeface="Cambria Math" panose="02040503050406030204" pitchFamily="18" charset="0"/>
                            </a:rPr>
                          </m:ctrlPr>
                        </m:sSubPr>
                        <m:e>
                          <m:r>
                            <a:rPr lang="ru-RU" b="1" i="1">
                              <a:solidFill>
                                <a:srgbClr val="FF0000"/>
                              </a:solidFill>
                              <a:latin typeface="Cambria Math"/>
                            </a:rPr>
                            <m:t>𝜷</m:t>
                          </m:r>
                        </m:e>
                        <m:sub>
                          <m:r>
                            <a:rPr lang="ru-RU" b="1" i="1">
                              <a:solidFill>
                                <a:srgbClr val="FF0000"/>
                              </a:solidFill>
                              <a:latin typeface="Cambria Math"/>
                            </a:rPr>
                            <m:t>𝟏</m:t>
                          </m:r>
                        </m:sub>
                      </m:sSub>
                      <m:r>
                        <a:rPr lang="ru-RU" b="1" i="1">
                          <a:solidFill>
                            <a:srgbClr val="FF0000"/>
                          </a:solidFill>
                          <a:latin typeface="Cambria Math"/>
                        </a:rPr>
                        <m:t>&lt;</m:t>
                      </m:r>
                      <m:sSub>
                        <m:sSubPr>
                          <m:ctrlPr>
                            <a:rPr lang="ru-RU" b="1" i="1">
                              <a:solidFill>
                                <a:srgbClr val="FF0000"/>
                              </a:solidFill>
                              <a:latin typeface="Cambria Math" panose="02040503050406030204" pitchFamily="18" charset="0"/>
                            </a:rPr>
                          </m:ctrlPr>
                        </m:sSubPr>
                        <m:e>
                          <m:r>
                            <a:rPr lang="ru-RU" b="1" i="1">
                              <a:solidFill>
                                <a:srgbClr val="FF0000"/>
                              </a:solidFill>
                              <a:latin typeface="Cambria Math"/>
                            </a:rPr>
                            <m:t>𝜷</m:t>
                          </m:r>
                        </m:e>
                        <m:sub>
                          <m:r>
                            <a:rPr lang="ru-RU" b="1" i="1">
                              <a:solidFill>
                                <a:srgbClr val="FF0000"/>
                              </a:solidFill>
                              <a:latin typeface="Cambria Math"/>
                            </a:rPr>
                            <m:t>𝟐</m:t>
                          </m:r>
                        </m:sub>
                      </m:sSub>
                    </m:oMath>
                  </m:oMathPara>
                </a14:m>
                <a:endParaRPr lang="ru-RU" b="1"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1827103" y="5940535"/>
                <a:ext cx="1074205" cy="396519"/>
              </a:xfrm>
              <a:prstGeom prst="rect">
                <a:avLst/>
              </a:prstGeom>
              <a:blipFill rotWithShape="1">
                <a:blip r:embed="rId9"/>
                <a:stretch>
                  <a:fillRect b="-454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6148137" y="5898164"/>
                <a:ext cx="1074205" cy="3965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b="1" i="1" smtClean="0">
                              <a:solidFill>
                                <a:srgbClr val="FF0000"/>
                              </a:solidFill>
                              <a:latin typeface="Cambria Math" panose="02040503050406030204" pitchFamily="18" charset="0"/>
                            </a:rPr>
                          </m:ctrlPr>
                        </m:sSubPr>
                        <m:e>
                          <m:r>
                            <a:rPr lang="ru-RU" b="1" i="1">
                              <a:solidFill>
                                <a:srgbClr val="FF0000"/>
                              </a:solidFill>
                              <a:latin typeface="Cambria Math"/>
                            </a:rPr>
                            <m:t>𝜷</m:t>
                          </m:r>
                        </m:e>
                        <m:sub>
                          <m:r>
                            <a:rPr lang="ru-RU" b="1" i="1">
                              <a:solidFill>
                                <a:srgbClr val="FF0000"/>
                              </a:solidFill>
                              <a:latin typeface="Cambria Math"/>
                            </a:rPr>
                            <m:t>𝟏</m:t>
                          </m:r>
                        </m:sub>
                      </m:sSub>
                      <m:r>
                        <a:rPr lang="ru-RU" b="1" i="1">
                          <a:solidFill>
                            <a:srgbClr val="FF0000"/>
                          </a:solidFill>
                          <a:latin typeface="Cambria Math"/>
                        </a:rPr>
                        <m:t>&gt;</m:t>
                      </m:r>
                      <m:sSub>
                        <m:sSubPr>
                          <m:ctrlPr>
                            <a:rPr lang="ru-RU" b="1" i="1">
                              <a:solidFill>
                                <a:srgbClr val="FF0000"/>
                              </a:solidFill>
                              <a:latin typeface="Cambria Math" panose="02040503050406030204" pitchFamily="18" charset="0"/>
                            </a:rPr>
                          </m:ctrlPr>
                        </m:sSubPr>
                        <m:e>
                          <m:r>
                            <a:rPr lang="ru-RU" b="1" i="1">
                              <a:solidFill>
                                <a:srgbClr val="FF0000"/>
                              </a:solidFill>
                              <a:latin typeface="Cambria Math"/>
                            </a:rPr>
                            <m:t>𝜷</m:t>
                          </m:r>
                        </m:e>
                        <m:sub>
                          <m:r>
                            <a:rPr lang="ru-RU" b="1" i="1">
                              <a:solidFill>
                                <a:srgbClr val="FF0000"/>
                              </a:solidFill>
                              <a:latin typeface="Cambria Math"/>
                            </a:rPr>
                            <m:t>𝟐</m:t>
                          </m:r>
                        </m:sub>
                      </m:sSub>
                    </m:oMath>
                  </m:oMathPara>
                </a14:m>
                <a:endParaRPr lang="ru-RU" b="1"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6148137" y="5898164"/>
                <a:ext cx="1074205" cy="396519"/>
              </a:xfrm>
              <a:prstGeom prst="rect">
                <a:avLst/>
              </a:prstGeom>
              <a:blipFill rotWithShape="1">
                <a:blip r:embed="rId10"/>
                <a:stretch>
                  <a:fillRect b="-6154"/>
                </a:stretch>
              </a:blipFill>
            </p:spPr>
            <p:txBody>
              <a:bodyPr/>
              <a:lstStyle/>
              <a:p>
                <a:r>
                  <a:rPr lang="ru-RU">
                    <a:noFill/>
                  </a:rPr>
                  <a:t> </a:t>
                </a:r>
              </a:p>
            </p:txBody>
          </p:sp>
        </mc:Fallback>
      </mc:AlternateContent>
    </p:spTree>
    <p:extLst>
      <p:ext uri="{BB962C8B-B14F-4D97-AF65-F5344CB8AC3E}">
        <p14:creationId xmlns:p14="http://schemas.microsoft.com/office/powerpoint/2010/main" val="31319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1"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Рисунок 3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7637" y="5053641"/>
            <a:ext cx="1701948" cy="1403143"/>
          </a:xfrm>
          <a:prstGeom prst="rect">
            <a:avLst/>
          </a:prstGeom>
          <a:noFill/>
        </p:spPr>
      </p:pic>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моментов количества движения </a:t>
            </a:r>
          </a:p>
          <a:p>
            <a:pPr algn="ctr"/>
            <a:r>
              <a:rPr lang="ru-RU" b="1" cap="all" dirty="0">
                <a:solidFill>
                  <a:schemeClr val="bg1"/>
                </a:solidFill>
                <a:latin typeface="Elektra Text Pro" panose="02000503030000020004" pitchFamily="50" charset="-52"/>
              </a:rPr>
              <a:t>(уравнение Эйлера)</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38</a:t>
            </a:fld>
            <a:endParaRPr lang="ru-RU" dirty="0">
              <a:solidFill>
                <a:schemeClr val="bg1"/>
              </a:solidFill>
              <a:latin typeface="Elektra Medium Pro" panose="02000803000000020004" pitchFamily="50" charset="-52"/>
            </a:endParaRPr>
          </a:p>
        </p:txBody>
      </p:sp>
      <p:sp>
        <p:nvSpPr>
          <p:cNvPr id="27" name="Прямоугольник 26"/>
          <p:cNvSpPr/>
          <p:nvPr/>
        </p:nvSpPr>
        <p:spPr>
          <a:xfrm>
            <a:off x="1882585" y="759891"/>
            <a:ext cx="1269386" cy="369332"/>
          </a:xfrm>
          <a:prstGeom prst="rect">
            <a:avLst/>
          </a:prstGeom>
        </p:spPr>
        <p:txBody>
          <a:bodyPr wrap="none">
            <a:spAutoFit/>
          </a:bodyPr>
          <a:lstStyle/>
          <a:p>
            <a:pPr algn="ctr"/>
            <a:r>
              <a:rPr lang="ru-RU" cap="small" dirty="0"/>
              <a:t>компрессор</a:t>
            </a:r>
            <a:endParaRPr lang="ru-RU" i="1" cap="small" dirty="0"/>
          </a:p>
        </p:txBody>
      </p:sp>
      <p:sp>
        <p:nvSpPr>
          <p:cNvPr id="28" name="Прямоугольник 27"/>
          <p:cNvSpPr/>
          <p:nvPr/>
        </p:nvSpPr>
        <p:spPr>
          <a:xfrm>
            <a:off x="6305000" y="759891"/>
            <a:ext cx="911211" cy="369332"/>
          </a:xfrm>
          <a:prstGeom prst="rect">
            <a:avLst/>
          </a:prstGeom>
        </p:spPr>
        <p:txBody>
          <a:bodyPr wrap="none">
            <a:spAutoFit/>
          </a:bodyPr>
          <a:lstStyle/>
          <a:p>
            <a:pPr algn="ctr"/>
            <a:r>
              <a:rPr lang="ru-RU" cap="small" dirty="0"/>
              <a:t>турбина</a:t>
            </a:r>
            <a:endParaRPr lang="ru-RU" i="1" cap="small" dirty="0"/>
          </a:p>
        </p:txBody>
      </p:sp>
      <mc:AlternateContent xmlns:mc="http://schemas.openxmlformats.org/markup-compatibility/2006" xmlns:a14="http://schemas.microsoft.com/office/drawing/2010/main">
        <mc:Choice Requires="a14">
          <p:sp>
            <p:nvSpPr>
              <p:cNvPr id="17" name="Прямоугольник 16"/>
              <p:cNvSpPr/>
              <p:nvPr/>
            </p:nvSpPr>
            <p:spPr>
              <a:xfrm>
                <a:off x="1980173" y="1119206"/>
                <a:ext cx="1022909" cy="3962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chemeClr val="tx1"/>
                              </a:solidFill>
                              <a:latin typeface="Cambria Math" panose="02040503050406030204" pitchFamily="18" charset="0"/>
                            </a:rPr>
                          </m:ctrlPr>
                        </m:sSubPr>
                        <m:e>
                          <m:r>
                            <a:rPr lang="ru-RU" b="0" i="1">
                              <a:solidFill>
                                <a:schemeClr val="tx1"/>
                              </a:solidFill>
                              <a:latin typeface="Cambria Math"/>
                            </a:rPr>
                            <m:t>𝛽</m:t>
                          </m:r>
                        </m:e>
                        <m:sub>
                          <m:r>
                            <a:rPr lang="ru-RU" b="0" i="1">
                              <a:solidFill>
                                <a:schemeClr val="tx1"/>
                              </a:solidFill>
                              <a:latin typeface="Cambria Math"/>
                            </a:rPr>
                            <m:t>1</m:t>
                          </m:r>
                        </m:sub>
                      </m:sSub>
                      <m:r>
                        <a:rPr lang="ru-RU" b="0" i="1">
                          <a:solidFill>
                            <a:schemeClr val="tx1"/>
                          </a:solidFill>
                          <a:latin typeface="Cambria Math"/>
                        </a:rPr>
                        <m:t>&lt;</m:t>
                      </m:r>
                      <m:sSub>
                        <m:sSubPr>
                          <m:ctrlPr>
                            <a:rPr lang="ru-RU" i="1">
                              <a:solidFill>
                                <a:schemeClr val="tx1"/>
                              </a:solidFill>
                              <a:latin typeface="Cambria Math" panose="02040503050406030204" pitchFamily="18" charset="0"/>
                            </a:rPr>
                          </m:ctrlPr>
                        </m:sSubPr>
                        <m:e>
                          <m:r>
                            <a:rPr lang="ru-RU" b="0" i="1">
                              <a:solidFill>
                                <a:schemeClr val="tx1"/>
                              </a:solidFill>
                              <a:latin typeface="Cambria Math"/>
                            </a:rPr>
                            <m:t>𝛽</m:t>
                          </m:r>
                        </m:e>
                        <m:sub>
                          <m:r>
                            <a:rPr lang="ru-RU" b="0" i="1">
                              <a:solidFill>
                                <a:schemeClr val="tx1"/>
                              </a:solidFill>
                              <a:latin typeface="Cambria Math"/>
                            </a:rPr>
                            <m:t>2</m:t>
                          </m:r>
                        </m:sub>
                      </m:sSub>
                    </m:oMath>
                  </m:oMathPara>
                </a14:m>
                <a:endParaRPr lang="ru-RU"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1980173" y="1119206"/>
                <a:ext cx="1022909" cy="396262"/>
              </a:xfrm>
              <a:prstGeom prst="rect">
                <a:avLst/>
              </a:prstGeom>
              <a:blipFill rotWithShape="1">
                <a:blip r:embed="rId4"/>
                <a:stretch>
                  <a:fillRect b="-615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Прямоугольник 17"/>
              <p:cNvSpPr/>
              <p:nvPr/>
            </p:nvSpPr>
            <p:spPr>
              <a:xfrm>
                <a:off x="6249150" y="1129223"/>
                <a:ext cx="1022909" cy="3962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chemeClr val="tx1"/>
                              </a:solidFill>
                              <a:latin typeface="Cambria Math" panose="02040503050406030204" pitchFamily="18" charset="0"/>
                            </a:rPr>
                          </m:ctrlPr>
                        </m:sSubPr>
                        <m:e>
                          <m:r>
                            <a:rPr lang="ru-RU" b="0" i="1">
                              <a:solidFill>
                                <a:schemeClr val="tx1"/>
                              </a:solidFill>
                              <a:latin typeface="Cambria Math"/>
                            </a:rPr>
                            <m:t>𝛽</m:t>
                          </m:r>
                        </m:e>
                        <m:sub>
                          <m:r>
                            <a:rPr lang="ru-RU" b="0" i="1">
                              <a:solidFill>
                                <a:schemeClr val="tx1"/>
                              </a:solidFill>
                              <a:latin typeface="Cambria Math"/>
                            </a:rPr>
                            <m:t>1</m:t>
                          </m:r>
                        </m:sub>
                      </m:sSub>
                      <m:r>
                        <a:rPr lang="ru-RU" b="0" i="1">
                          <a:solidFill>
                            <a:schemeClr val="tx1"/>
                          </a:solidFill>
                          <a:latin typeface="Cambria Math"/>
                        </a:rPr>
                        <m:t>&gt;</m:t>
                      </m:r>
                      <m:sSub>
                        <m:sSubPr>
                          <m:ctrlPr>
                            <a:rPr lang="ru-RU" i="1">
                              <a:solidFill>
                                <a:schemeClr val="tx1"/>
                              </a:solidFill>
                              <a:latin typeface="Cambria Math" panose="02040503050406030204" pitchFamily="18" charset="0"/>
                            </a:rPr>
                          </m:ctrlPr>
                        </m:sSubPr>
                        <m:e>
                          <m:r>
                            <a:rPr lang="ru-RU" b="0" i="1">
                              <a:solidFill>
                                <a:schemeClr val="tx1"/>
                              </a:solidFill>
                              <a:latin typeface="Cambria Math"/>
                            </a:rPr>
                            <m:t>𝛽</m:t>
                          </m:r>
                        </m:e>
                        <m:sub>
                          <m:r>
                            <a:rPr lang="ru-RU" b="0" i="1">
                              <a:solidFill>
                                <a:schemeClr val="tx1"/>
                              </a:solidFill>
                              <a:latin typeface="Cambria Math"/>
                            </a:rPr>
                            <m:t>2</m:t>
                          </m:r>
                        </m:sub>
                      </m:sSub>
                    </m:oMath>
                  </m:oMathPara>
                </a14:m>
                <a:endParaRPr lang="ru-RU" dirty="0"/>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6249150" y="1129223"/>
                <a:ext cx="1022909" cy="396262"/>
              </a:xfrm>
              <a:prstGeom prst="rect">
                <a:avLst/>
              </a:prstGeom>
              <a:blipFill rotWithShape="1">
                <a:blip r:embed="rId5"/>
                <a:stretch>
                  <a:fillRect b="-615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Прямоугольник 1"/>
              <p:cNvSpPr/>
              <p:nvPr/>
            </p:nvSpPr>
            <p:spPr>
              <a:xfrm>
                <a:off x="1607477" y="4219485"/>
                <a:ext cx="1819601" cy="7136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𝐹</m:t>
                              </m:r>
                            </m:e>
                            <m:sub>
                              <m:r>
                                <a:rPr lang="ru-RU">
                                  <a:latin typeface="Cambria Math"/>
                                </a:rPr>
                                <m:t>1</m:t>
                              </m:r>
                            </m:sub>
                          </m:sSub>
                        </m:num>
                        <m:den>
                          <m:r>
                            <a:rPr lang="ru-RU">
                              <a:latin typeface="Cambria Math"/>
                            </a:rPr>
                            <m:t> </m:t>
                          </m:r>
                          <m:sSub>
                            <m:sSubPr>
                              <m:ctrlPr>
                                <a:rPr lang="ru-RU" i="1">
                                  <a:latin typeface="Cambria Math" panose="02040503050406030204" pitchFamily="18" charset="0"/>
                                </a:rPr>
                              </m:ctrlPr>
                            </m:sSubPr>
                            <m:e>
                              <m:r>
                                <a:rPr lang="ru-RU" i="1">
                                  <a:latin typeface="Cambria Math"/>
                                </a:rPr>
                                <m:t>𝐹</m:t>
                              </m:r>
                            </m:e>
                            <m:sub>
                              <m:r>
                                <a:rPr lang="ru-RU">
                                  <a:latin typeface="Cambria Math"/>
                                </a:rPr>
                                <m:t>2</m:t>
                              </m:r>
                            </m:sub>
                          </m:sSub>
                        </m:den>
                      </m:f>
                      <m:r>
                        <a:rPr lang="ru-RU">
                          <a:latin typeface="Cambria Math"/>
                        </a:rPr>
                        <m:t>=</m:t>
                      </m:r>
                      <m:f>
                        <m:fPr>
                          <m:ctrlPr>
                            <a:rPr lang="ru-RU" i="1">
                              <a:latin typeface="Cambria Math" panose="02040503050406030204" pitchFamily="18" charset="0"/>
                            </a:rPr>
                          </m:ctrlPr>
                        </m:fPr>
                        <m:num>
                          <m:r>
                            <a:rPr lang="ru-RU" i="1">
                              <a:latin typeface="Cambria Math"/>
                            </a:rPr>
                            <m:t>𝑠𝑖𝑛</m:t>
                          </m:r>
                          <m:sSub>
                            <m:sSubPr>
                              <m:ctrlPr>
                                <a:rPr lang="ru-RU" i="1">
                                  <a:latin typeface="Cambria Math" panose="02040503050406030204" pitchFamily="18" charset="0"/>
                                </a:rPr>
                              </m:ctrlPr>
                            </m:sSubPr>
                            <m:e>
                              <m:r>
                                <a:rPr lang="ru-RU" i="1">
                                  <a:latin typeface="Cambria Math"/>
                                </a:rPr>
                                <m:t>𝛽</m:t>
                              </m:r>
                            </m:e>
                            <m:sub>
                              <m:r>
                                <a:rPr lang="ru-RU">
                                  <a:latin typeface="Cambria Math"/>
                                </a:rPr>
                                <m:t>1</m:t>
                              </m:r>
                            </m:sub>
                          </m:sSub>
                        </m:num>
                        <m:den>
                          <m:r>
                            <a:rPr lang="ru-RU" i="1">
                              <a:latin typeface="Cambria Math"/>
                            </a:rPr>
                            <m:t>𝑠𝑖𝑛</m:t>
                          </m:r>
                          <m:sSub>
                            <m:sSubPr>
                              <m:ctrlPr>
                                <a:rPr lang="ru-RU" i="1">
                                  <a:latin typeface="Cambria Math" panose="02040503050406030204" pitchFamily="18" charset="0"/>
                                </a:rPr>
                              </m:ctrlPr>
                            </m:sSubPr>
                            <m:e>
                              <m:r>
                                <a:rPr lang="ru-RU" i="1">
                                  <a:latin typeface="Cambria Math"/>
                                </a:rPr>
                                <m:t>𝛽</m:t>
                              </m:r>
                            </m:e>
                            <m:sub>
                              <m:r>
                                <a:rPr lang="ru-RU">
                                  <a:latin typeface="Cambria Math"/>
                                </a:rPr>
                                <m:t>2</m:t>
                              </m:r>
                            </m:sub>
                          </m:sSub>
                        </m:den>
                      </m:f>
                      <m:r>
                        <a:rPr lang="ru-RU">
                          <a:latin typeface="Cambria Math"/>
                        </a:rPr>
                        <m:t>&lt;1</m:t>
                      </m:r>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607477" y="4219485"/>
                <a:ext cx="1819601" cy="713657"/>
              </a:xfrm>
              <a:prstGeom prst="rect">
                <a:avLst/>
              </a:prstGeom>
              <a:blipFill rotWithShape="1">
                <a:blip r:embed="rId7"/>
                <a:stretch>
                  <a:fillRect/>
                </a:stretch>
              </a:blipFill>
            </p:spPr>
            <p:txBody>
              <a:bodyPr/>
              <a:lstStyle/>
              <a:p>
                <a:r>
                  <a:rPr lang="ru-RU">
                    <a:noFill/>
                  </a:rPr>
                  <a:t> </a:t>
                </a:r>
              </a:p>
            </p:txBody>
          </p:sp>
        </mc:Fallback>
      </mc:AlternateContent>
      <p:sp>
        <p:nvSpPr>
          <p:cNvPr id="20" name="Прямоугольник 19"/>
          <p:cNvSpPr/>
          <p:nvPr/>
        </p:nvSpPr>
        <p:spPr>
          <a:xfrm>
            <a:off x="666837" y="4871816"/>
            <a:ext cx="3922416" cy="369332"/>
          </a:xfrm>
          <a:prstGeom prst="rect">
            <a:avLst/>
          </a:prstGeom>
        </p:spPr>
        <p:txBody>
          <a:bodyPr wrap="square">
            <a:spAutoFit/>
          </a:bodyPr>
          <a:lstStyle/>
          <a:p>
            <a:pPr algn="ctr"/>
            <a:r>
              <a:rPr lang="ru-RU" cap="small" dirty="0"/>
              <a:t>Канал - диффузор</a:t>
            </a:r>
            <a:endParaRPr lang="ru-RU" i="1" cap="small" dirty="0"/>
          </a:p>
        </p:txBody>
      </p:sp>
      <mc:AlternateContent xmlns:mc="http://schemas.openxmlformats.org/markup-compatibility/2006" xmlns:a14="http://schemas.microsoft.com/office/drawing/2010/main">
        <mc:Choice Requires="a14">
          <p:sp>
            <p:nvSpPr>
              <p:cNvPr id="3" name="Прямоугольник 2"/>
              <p:cNvSpPr/>
              <p:nvPr/>
            </p:nvSpPr>
            <p:spPr>
              <a:xfrm>
                <a:off x="3315649" y="5178632"/>
                <a:ext cx="10838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a:rPr>
                            <m:t>𝑤</m:t>
                          </m:r>
                        </m:e>
                        <m:sub>
                          <m:r>
                            <a:rPr lang="ru-RU" i="1">
                              <a:latin typeface="Cambria Math"/>
                            </a:rPr>
                            <m:t>1</m:t>
                          </m:r>
                        </m:sub>
                      </m:sSub>
                      <m:r>
                        <a:rPr lang="ru-RU" i="1">
                          <a:latin typeface="Cambria Math"/>
                        </a:rPr>
                        <m:t>&gt;</m:t>
                      </m:r>
                      <m:sSub>
                        <m:sSubPr>
                          <m:ctrlPr>
                            <a:rPr lang="ru-RU" i="1">
                              <a:latin typeface="Cambria Math" panose="02040503050406030204" pitchFamily="18" charset="0"/>
                            </a:rPr>
                          </m:ctrlPr>
                        </m:sSubPr>
                        <m:e>
                          <m:r>
                            <a:rPr lang="ru-RU" i="1">
                              <a:latin typeface="Cambria Math"/>
                            </a:rPr>
                            <m:t>𝑤</m:t>
                          </m:r>
                        </m:e>
                        <m:sub>
                          <m:r>
                            <a:rPr lang="ru-RU" i="1">
                              <a:latin typeface="Cambria Math"/>
                            </a:rPr>
                            <m:t>2</m:t>
                          </m:r>
                        </m:sub>
                      </m:sSub>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315649" y="5178632"/>
                <a:ext cx="1083822" cy="369332"/>
              </a:xfrm>
              <a:prstGeom prst="rect">
                <a:avLst/>
              </a:prstGeom>
              <a:blipFill rotWithShape="1">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3357327" y="5709833"/>
                <a:ext cx="1000466" cy="3962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𝑝</m:t>
                          </m:r>
                        </m:e>
                        <m:sub>
                          <m:r>
                            <a:rPr lang="ru-RU" i="1">
                              <a:latin typeface="Cambria Math"/>
                            </a:rPr>
                            <m:t>1</m:t>
                          </m:r>
                        </m:sub>
                      </m:sSub>
                      <m:r>
                        <a:rPr lang="ru-RU" i="1">
                          <a:latin typeface="Cambria Math"/>
                        </a:rPr>
                        <m:t>&lt;</m:t>
                      </m:r>
                      <m:sSub>
                        <m:sSubPr>
                          <m:ctrlPr>
                            <a:rPr lang="ru-RU" i="1">
                              <a:latin typeface="Cambria Math" panose="02040503050406030204" pitchFamily="18" charset="0"/>
                            </a:rPr>
                          </m:ctrlPr>
                        </m:sSubPr>
                        <m:e>
                          <m:r>
                            <a:rPr lang="ru-RU" i="1">
                              <a:latin typeface="Cambria Math"/>
                            </a:rPr>
                            <m:t>𝑝</m:t>
                          </m:r>
                        </m:e>
                        <m:sub>
                          <m:r>
                            <a:rPr lang="ru-RU" i="1">
                              <a:latin typeface="Cambria Math"/>
                            </a:rPr>
                            <m:t>2</m:t>
                          </m:r>
                        </m:sub>
                      </m:sSub>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3357327" y="5709833"/>
                <a:ext cx="1000466" cy="396262"/>
              </a:xfrm>
              <a:prstGeom prst="rect">
                <a:avLst/>
              </a:prstGeom>
              <a:blipFill rotWithShape="1">
                <a:blip r:embed="rId9"/>
                <a:stretch>
                  <a:fillRect b="-30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3" name="Прямоугольник 32"/>
              <p:cNvSpPr/>
              <p:nvPr/>
            </p:nvSpPr>
            <p:spPr>
              <a:xfrm>
                <a:off x="5700170" y="4219485"/>
                <a:ext cx="1819601" cy="7136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𝐹</m:t>
                              </m:r>
                            </m:e>
                            <m:sub>
                              <m:r>
                                <a:rPr lang="ru-RU">
                                  <a:latin typeface="Cambria Math"/>
                                </a:rPr>
                                <m:t>1</m:t>
                              </m:r>
                            </m:sub>
                          </m:sSub>
                        </m:num>
                        <m:den>
                          <m:r>
                            <a:rPr lang="ru-RU">
                              <a:latin typeface="Cambria Math"/>
                            </a:rPr>
                            <m:t> </m:t>
                          </m:r>
                          <m:sSub>
                            <m:sSubPr>
                              <m:ctrlPr>
                                <a:rPr lang="ru-RU" i="1">
                                  <a:latin typeface="Cambria Math" panose="02040503050406030204" pitchFamily="18" charset="0"/>
                                </a:rPr>
                              </m:ctrlPr>
                            </m:sSubPr>
                            <m:e>
                              <m:r>
                                <a:rPr lang="ru-RU" i="1">
                                  <a:latin typeface="Cambria Math"/>
                                </a:rPr>
                                <m:t>𝐹</m:t>
                              </m:r>
                            </m:e>
                            <m:sub>
                              <m:r>
                                <a:rPr lang="ru-RU">
                                  <a:latin typeface="Cambria Math"/>
                                </a:rPr>
                                <m:t>2</m:t>
                              </m:r>
                            </m:sub>
                          </m:sSub>
                        </m:den>
                      </m:f>
                      <m:r>
                        <a:rPr lang="ru-RU">
                          <a:latin typeface="Cambria Math"/>
                        </a:rPr>
                        <m:t>=</m:t>
                      </m:r>
                      <m:f>
                        <m:fPr>
                          <m:ctrlPr>
                            <a:rPr lang="ru-RU" i="1">
                              <a:latin typeface="Cambria Math" panose="02040503050406030204" pitchFamily="18" charset="0"/>
                            </a:rPr>
                          </m:ctrlPr>
                        </m:fPr>
                        <m:num>
                          <m:r>
                            <a:rPr lang="ru-RU" i="1">
                              <a:latin typeface="Cambria Math"/>
                            </a:rPr>
                            <m:t>𝑠𝑖𝑛</m:t>
                          </m:r>
                          <m:sSub>
                            <m:sSubPr>
                              <m:ctrlPr>
                                <a:rPr lang="ru-RU" i="1">
                                  <a:latin typeface="Cambria Math" panose="02040503050406030204" pitchFamily="18" charset="0"/>
                                </a:rPr>
                              </m:ctrlPr>
                            </m:sSubPr>
                            <m:e>
                              <m:r>
                                <a:rPr lang="ru-RU" i="1">
                                  <a:latin typeface="Cambria Math"/>
                                </a:rPr>
                                <m:t>𝛽</m:t>
                              </m:r>
                            </m:e>
                            <m:sub>
                              <m:r>
                                <a:rPr lang="ru-RU">
                                  <a:latin typeface="Cambria Math"/>
                                </a:rPr>
                                <m:t>1</m:t>
                              </m:r>
                            </m:sub>
                          </m:sSub>
                        </m:num>
                        <m:den>
                          <m:r>
                            <a:rPr lang="ru-RU" i="1">
                              <a:latin typeface="Cambria Math"/>
                            </a:rPr>
                            <m:t>𝑠𝑖𝑛</m:t>
                          </m:r>
                          <m:sSub>
                            <m:sSubPr>
                              <m:ctrlPr>
                                <a:rPr lang="ru-RU" i="1">
                                  <a:latin typeface="Cambria Math" panose="02040503050406030204" pitchFamily="18" charset="0"/>
                                </a:rPr>
                              </m:ctrlPr>
                            </m:sSubPr>
                            <m:e>
                              <m:r>
                                <a:rPr lang="ru-RU" i="1">
                                  <a:latin typeface="Cambria Math"/>
                                </a:rPr>
                                <m:t>𝛽</m:t>
                              </m:r>
                            </m:e>
                            <m:sub>
                              <m:r>
                                <a:rPr lang="ru-RU">
                                  <a:latin typeface="Cambria Math"/>
                                </a:rPr>
                                <m:t>2</m:t>
                              </m:r>
                            </m:sub>
                          </m:sSub>
                        </m:den>
                      </m:f>
                      <m:r>
                        <a:rPr lang="en-US" b="0" i="0" smtClean="0">
                          <a:latin typeface="Cambria Math"/>
                        </a:rPr>
                        <m:t>&gt;</m:t>
                      </m:r>
                      <m:r>
                        <a:rPr lang="ru-RU">
                          <a:latin typeface="Cambria Math"/>
                        </a:rPr>
                        <m:t>1</m:t>
                      </m:r>
                    </m:oMath>
                  </m:oMathPara>
                </a14:m>
                <a:endParaRPr lang="ru-RU" dirty="0"/>
              </a:p>
            </p:txBody>
          </p:sp>
        </mc:Choice>
        <mc:Fallback xmlns="">
          <p:sp>
            <p:nvSpPr>
              <p:cNvPr id="33" name="Прямоугольник 32"/>
              <p:cNvSpPr>
                <a:spLocks noRot="1" noChangeAspect="1" noMove="1" noResize="1" noEditPoints="1" noAdjustHandles="1" noChangeArrowheads="1" noChangeShapeType="1" noTextEdit="1"/>
              </p:cNvSpPr>
              <p:nvPr/>
            </p:nvSpPr>
            <p:spPr>
              <a:xfrm>
                <a:off x="5700170" y="4219485"/>
                <a:ext cx="1819601" cy="713657"/>
              </a:xfrm>
              <a:prstGeom prst="rect">
                <a:avLst/>
              </a:prstGeom>
              <a:blipFill rotWithShape="1">
                <a:blip r:embed="rId11"/>
                <a:stretch>
                  <a:fillRect/>
                </a:stretch>
              </a:blipFill>
            </p:spPr>
            <p:txBody>
              <a:bodyPr/>
              <a:lstStyle/>
              <a:p>
                <a:r>
                  <a:rPr lang="ru-RU">
                    <a:noFill/>
                  </a:rPr>
                  <a:t> </a:t>
                </a:r>
              </a:p>
            </p:txBody>
          </p:sp>
        </mc:Fallback>
      </mc:AlternateContent>
      <p:sp>
        <p:nvSpPr>
          <p:cNvPr id="34" name="Прямоугольник 33"/>
          <p:cNvSpPr/>
          <p:nvPr/>
        </p:nvSpPr>
        <p:spPr>
          <a:xfrm>
            <a:off x="4803573" y="4871014"/>
            <a:ext cx="3922416" cy="369332"/>
          </a:xfrm>
          <a:prstGeom prst="rect">
            <a:avLst/>
          </a:prstGeom>
        </p:spPr>
        <p:txBody>
          <a:bodyPr wrap="square">
            <a:spAutoFit/>
          </a:bodyPr>
          <a:lstStyle/>
          <a:p>
            <a:pPr algn="ctr"/>
            <a:r>
              <a:rPr lang="ru-RU" cap="small" dirty="0"/>
              <a:t>Канал - </a:t>
            </a:r>
            <a:r>
              <a:rPr lang="ru-RU" cap="small" dirty="0" err="1"/>
              <a:t>Конфузор</a:t>
            </a:r>
            <a:endParaRPr lang="ru-RU" i="1" cap="small" dirty="0"/>
          </a:p>
        </p:txBody>
      </p:sp>
      <mc:AlternateContent xmlns:mc="http://schemas.openxmlformats.org/markup-compatibility/2006" xmlns:a14="http://schemas.microsoft.com/office/drawing/2010/main">
        <mc:Choice Requires="a14">
          <p:sp>
            <p:nvSpPr>
              <p:cNvPr id="35" name="Прямоугольник 34"/>
              <p:cNvSpPr/>
              <p:nvPr/>
            </p:nvSpPr>
            <p:spPr>
              <a:xfrm>
                <a:off x="7452824" y="5162904"/>
                <a:ext cx="10838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a:rPr>
                            <m:t>𝑤</m:t>
                          </m:r>
                        </m:e>
                        <m:sub>
                          <m:r>
                            <a:rPr lang="ru-RU" i="1">
                              <a:latin typeface="Cambria Math"/>
                            </a:rPr>
                            <m:t>1</m:t>
                          </m:r>
                        </m:sub>
                      </m:sSub>
                      <m:r>
                        <a:rPr lang="en-US" b="0" i="1" smtClean="0">
                          <a:latin typeface="Cambria Math"/>
                        </a:rPr>
                        <m:t>&lt;</m:t>
                      </m:r>
                      <m:sSub>
                        <m:sSubPr>
                          <m:ctrlPr>
                            <a:rPr lang="ru-RU" i="1">
                              <a:latin typeface="Cambria Math" panose="02040503050406030204" pitchFamily="18" charset="0"/>
                            </a:rPr>
                          </m:ctrlPr>
                        </m:sSubPr>
                        <m:e>
                          <m:r>
                            <a:rPr lang="ru-RU" i="1">
                              <a:latin typeface="Cambria Math"/>
                            </a:rPr>
                            <m:t>𝑤</m:t>
                          </m:r>
                        </m:e>
                        <m:sub>
                          <m:r>
                            <a:rPr lang="ru-RU" i="1">
                              <a:latin typeface="Cambria Math"/>
                            </a:rPr>
                            <m:t>2</m:t>
                          </m:r>
                        </m:sub>
                      </m:sSub>
                    </m:oMath>
                  </m:oMathPara>
                </a14:m>
                <a:endParaRPr lang="ru-RU" dirty="0"/>
              </a:p>
            </p:txBody>
          </p:sp>
        </mc:Choice>
        <mc:Fallback xmlns="">
          <p:sp>
            <p:nvSpPr>
              <p:cNvPr id="35" name="Прямоугольник 34"/>
              <p:cNvSpPr>
                <a:spLocks noRot="1" noChangeAspect="1" noMove="1" noResize="1" noEditPoints="1" noAdjustHandles="1" noChangeArrowheads="1" noChangeShapeType="1" noTextEdit="1"/>
              </p:cNvSpPr>
              <p:nvPr/>
            </p:nvSpPr>
            <p:spPr>
              <a:xfrm>
                <a:off x="7452824" y="5162904"/>
                <a:ext cx="1083822" cy="369332"/>
              </a:xfrm>
              <a:prstGeom prst="rect">
                <a:avLst/>
              </a:prstGeom>
              <a:blipFill rotWithShape="1">
                <a:blip r:embed="rId1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6" name="Прямоугольник 35"/>
              <p:cNvSpPr/>
              <p:nvPr/>
            </p:nvSpPr>
            <p:spPr>
              <a:xfrm>
                <a:off x="7536180" y="5709833"/>
                <a:ext cx="1000466" cy="3962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a:rPr>
                            <m:t>𝑝</m:t>
                          </m:r>
                        </m:e>
                        <m:sub>
                          <m:r>
                            <a:rPr lang="ru-RU" i="1">
                              <a:latin typeface="Cambria Math"/>
                            </a:rPr>
                            <m:t>1</m:t>
                          </m:r>
                        </m:sub>
                      </m:sSub>
                      <m:r>
                        <a:rPr lang="en-US" b="0" i="1" smtClean="0">
                          <a:latin typeface="Cambria Math"/>
                        </a:rPr>
                        <m:t>&gt;</m:t>
                      </m:r>
                      <m:sSub>
                        <m:sSubPr>
                          <m:ctrlPr>
                            <a:rPr lang="ru-RU" i="1">
                              <a:latin typeface="Cambria Math" panose="02040503050406030204" pitchFamily="18" charset="0"/>
                            </a:rPr>
                          </m:ctrlPr>
                        </m:sSubPr>
                        <m:e>
                          <m:r>
                            <a:rPr lang="ru-RU" i="1">
                              <a:latin typeface="Cambria Math"/>
                            </a:rPr>
                            <m:t>𝑝</m:t>
                          </m:r>
                        </m:e>
                        <m:sub>
                          <m:r>
                            <a:rPr lang="ru-RU" i="1">
                              <a:latin typeface="Cambria Math"/>
                            </a:rPr>
                            <m:t>2</m:t>
                          </m:r>
                        </m:sub>
                      </m:sSub>
                    </m:oMath>
                  </m:oMathPara>
                </a14:m>
                <a:endParaRPr lang="ru-RU" dirty="0"/>
              </a:p>
            </p:txBody>
          </p:sp>
        </mc:Choice>
        <mc:Fallback xmlns="">
          <p:sp>
            <p:nvSpPr>
              <p:cNvPr id="36" name="Прямоугольник 35"/>
              <p:cNvSpPr>
                <a:spLocks noRot="1" noChangeAspect="1" noMove="1" noResize="1" noEditPoints="1" noAdjustHandles="1" noChangeArrowheads="1" noChangeShapeType="1" noTextEdit="1"/>
              </p:cNvSpPr>
              <p:nvPr/>
            </p:nvSpPr>
            <p:spPr>
              <a:xfrm>
                <a:off x="7536180" y="5709833"/>
                <a:ext cx="1000466" cy="396262"/>
              </a:xfrm>
              <a:prstGeom prst="rect">
                <a:avLst/>
              </a:prstGeom>
              <a:blipFill rotWithShape="1">
                <a:blip r:embed="rId13"/>
                <a:stretch>
                  <a:fillRect b="-3077"/>
                </a:stretch>
              </a:blipFill>
            </p:spPr>
            <p:txBody>
              <a:bodyPr/>
              <a:lstStyle/>
              <a:p>
                <a:r>
                  <a:rPr lang="ru-RU">
                    <a:noFill/>
                  </a:rPr>
                  <a:t> </a:t>
                </a:r>
              </a:p>
            </p:txBody>
          </p:sp>
        </mc:Fallback>
      </mc:AlternateContent>
      <p:pic>
        <p:nvPicPr>
          <p:cNvPr id="6" name="Рисунок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03007" y="5235532"/>
            <a:ext cx="1716764" cy="1080000"/>
          </a:xfrm>
          <a:prstGeom prst="rect">
            <a:avLst/>
          </a:prstGeom>
        </p:spPr>
      </p:pic>
      <p:pic>
        <p:nvPicPr>
          <p:cNvPr id="37" name="Рисунок 36"/>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1398" y="5187964"/>
            <a:ext cx="1574651" cy="1080000"/>
          </a:xfrm>
          <a:prstGeom prst="rect">
            <a:avLst/>
          </a:prstGeom>
          <a:noFill/>
        </p:spPr>
      </p:pic>
      <p:pic>
        <p:nvPicPr>
          <p:cNvPr id="21" name="Рисунок 20">
            <a:extLst>
              <a:ext uri="{FF2B5EF4-FFF2-40B4-BE49-F238E27FC236}">
                <a16:creationId xmlns:a16="http://schemas.microsoft.com/office/drawing/2014/main" id="{2248DB82-FF80-4429-95C9-23CA55E94469}"/>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2310" y="1525485"/>
            <a:ext cx="3600000" cy="2812035"/>
          </a:xfrm>
          <a:prstGeom prst="rect">
            <a:avLst/>
          </a:prstGeom>
          <a:noFill/>
        </p:spPr>
      </p:pic>
      <p:pic>
        <p:nvPicPr>
          <p:cNvPr id="22" name="Рисунок 21">
            <a:extLst>
              <a:ext uri="{FF2B5EF4-FFF2-40B4-BE49-F238E27FC236}">
                <a16:creationId xmlns:a16="http://schemas.microsoft.com/office/drawing/2014/main" id="{9F42FE5A-1D81-4C05-AF52-61E03734A30B}"/>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61389" y="1494314"/>
            <a:ext cx="3600000" cy="2561959"/>
          </a:xfrm>
          <a:prstGeom prst="rect">
            <a:avLst/>
          </a:prstGeom>
          <a:noFill/>
        </p:spPr>
      </p:pic>
    </p:spTree>
    <p:extLst>
      <p:ext uri="{BB962C8B-B14F-4D97-AF65-F5344CB8AC3E}">
        <p14:creationId xmlns:p14="http://schemas.microsoft.com/office/powerpoint/2010/main" val="105978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8" grpId="0"/>
      <p:bldP spid="20" grpId="0"/>
      <p:bldP spid="3" grpId="0"/>
      <p:bldP spid="4" grpId="0"/>
      <p:bldP spid="33" grpId="0"/>
      <p:bldP spid="34" grpId="0"/>
      <p:bldP spid="35" grpId="0"/>
      <p:bldP spid="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моментов количества движения </a:t>
            </a:r>
          </a:p>
          <a:p>
            <a:pPr algn="ctr"/>
            <a:r>
              <a:rPr lang="ru-RU" b="1" cap="all" dirty="0">
                <a:solidFill>
                  <a:schemeClr val="bg1"/>
                </a:solidFill>
                <a:latin typeface="Elektra Text Pro" panose="02000503030000020004" pitchFamily="50" charset="-52"/>
              </a:rPr>
              <a:t>(уравнение Эйлера)</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39</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15" name="TextBox 14"/>
              <p:cNvSpPr txBox="1"/>
              <p:nvPr/>
            </p:nvSpPr>
            <p:spPr>
              <a:xfrm>
                <a:off x="208322" y="816341"/>
                <a:ext cx="8517667" cy="369332"/>
              </a:xfrm>
              <a:prstGeom prst="rect">
                <a:avLst/>
              </a:prstGeom>
              <a:noFill/>
            </p:spPr>
            <p:txBody>
              <a:bodyPr wrap="square" rtlCol="0">
                <a:spAutoFit/>
              </a:bodyPr>
              <a:lstStyle/>
              <a:p>
                <a:pPr algn="ctr"/>
                <a:r>
                  <a:rPr lang="ru-RU" cap="all" dirty="0"/>
                  <a:t>Влияние разности проекций </a:t>
                </a:r>
                <a14:m>
                  <m:oMath xmlns:m="http://schemas.openxmlformats.org/officeDocument/2006/math">
                    <m:d>
                      <m:dPr>
                        <m:begChr m:val="|"/>
                        <m:endChr m:val="|"/>
                        <m:ctrlPr>
                          <a:rPr lang="ru-RU" i="1">
                            <a:latin typeface="Cambria Math" panose="02040503050406030204" pitchFamily="18" charset="0"/>
                          </a:rPr>
                        </m:ctrlPr>
                      </m:dPr>
                      <m:e>
                        <m:sSub>
                          <m:sSubPr>
                            <m:ctrlPr>
                              <a:rPr lang="ru-RU" i="1">
                                <a:latin typeface="Cambria Math" panose="02040503050406030204" pitchFamily="18" charset="0"/>
                              </a:rPr>
                            </m:ctrlPr>
                          </m:sSubPr>
                          <m:e>
                            <m:r>
                              <m:rPr>
                                <m:sty m:val="p"/>
                              </m:rPr>
                              <a:rPr lang="ru-RU" i="1">
                                <a:latin typeface="Cambria Math"/>
                              </a:rPr>
                              <m:t>c</m:t>
                            </m:r>
                          </m:e>
                          <m:sub>
                            <m:r>
                              <a:rPr lang="ru-RU" i="1">
                                <a:latin typeface="Cambria Math"/>
                              </a:rPr>
                              <m:t>2</m:t>
                            </m:r>
                            <m:r>
                              <a:rPr lang="en-US" i="1">
                                <a:latin typeface="Cambria Math"/>
                              </a:rPr>
                              <m:t>𝑢</m:t>
                            </m:r>
                          </m:sub>
                        </m:sSub>
                        <m:r>
                          <a:rPr lang="ru-RU" i="1">
                            <a:latin typeface="Cambria Math"/>
                          </a:rPr>
                          <m:t>−</m:t>
                        </m:r>
                        <m:sSub>
                          <m:sSubPr>
                            <m:ctrlPr>
                              <a:rPr lang="ru-RU" i="1">
                                <a:latin typeface="Cambria Math" panose="02040503050406030204" pitchFamily="18" charset="0"/>
                              </a:rPr>
                            </m:ctrlPr>
                          </m:sSubPr>
                          <m:e>
                            <m:r>
                              <m:rPr>
                                <m:sty m:val="p"/>
                              </m:rPr>
                              <a:rPr lang="ru-RU" i="1">
                                <a:latin typeface="Cambria Math"/>
                              </a:rPr>
                              <m:t>c</m:t>
                            </m:r>
                          </m:e>
                          <m:sub>
                            <m:r>
                              <a:rPr lang="ru-RU" i="1">
                                <a:latin typeface="Cambria Math"/>
                              </a:rPr>
                              <m:t>1</m:t>
                            </m:r>
                            <m:r>
                              <a:rPr lang="en-US" i="1">
                                <a:latin typeface="Cambria Math"/>
                              </a:rPr>
                              <m:t>𝑢</m:t>
                            </m:r>
                          </m:sub>
                        </m:sSub>
                      </m:e>
                    </m:d>
                  </m:oMath>
                </a14:m>
                <a:endParaRPr lang="ru-RU" i="1" dirty="0"/>
              </a:p>
            </p:txBody>
          </p:sp>
        </mc:Choice>
        <mc:Fallback xmlns="">
          <p:sp>
            <p:nvSpPr>
              <p:cNvPr id="15" name="TextBox 14"/>
              <p:cNvSpPr txBox="1">
                <a:spLocks noRot="1" noChangeAspect="1" noMove="1" noResize="1" noEditPoints="1" noAdjustHandles="1" noChangeArrowheads="1" noChangeShapeType="1" noTextEdit="1"/>
              </p:cNvSpPr>
              <p:nvPr/>
            </p:nvSpPr>
            <p:spPr>
              <a:xfrm>
                <a:off x="208322" y="816341"/>
                <a:ext cx="8517667" cy="369332"/>
              </a:xfrm>
              <a:prstGeom prst="rect">
                <a:avLst/>
              </a:prstGeom>
              <a:blipFill rotWithShape="1">
                <a:blip r:embed="rId3" cstate="print"/>
                <a:stretch>
                  <a:fillRect t="-8197" b="-24590"/>
                </a:stretch>
              </a:blipFill>
            </p:spPr>
            <p:txBody>
              <a:bodyPr/>
              <a:lstStyle/>
              <a:p>
                <a:r>
                  <a:rPr lang="ru-RU">
                    <a:noFill/>
                  </a:rPr>
                  <a:t> </a:t>
                </a:r>
              </a:p>
            </p:txBody>
          </p:sp>
        </mc:Fallback>
      </mc:AlternateContent>
      <p:sp>
        <p:nvSpPr>
          <p:cNvPr id="9" name="TextBox 8"/>
          <p:cNvSpPr txBox="1"/>
          <p:nvPr/>
        </p:nvSpPr>
        <p:spPr>
          <a:xfrm>
            <a:off x="400100" y="1185673"/>
            <a:ext cx="8411390" cy="2169825"/>
          </a:xfrm>
          <a:prstGeom prst="rect">
            <a:avLst/>
          </a:prstGeom>
          <a:noFill/>
        </p:spPr>
        <p:txBody>
          <a:bodyPr wrap="square" rtlCol="0">
            <a:spAutoFit/>
          </a:bodyPr>
          <a:lstStyle/>
          <a:p>
            <a:pPr marL="285750" indent="-285750">
              <a:lnSpc>
                <a:spcPct val="150000"/>
              </a:lnSpc>
              <a:buFont typeface="Wingdings" pitchFamily="2" charset="2"/>
              <a:buChar char="ü"/>
            </a:pPr>
            <a:r>
              <a:rPr lang="ru-RU" dirty="0"/>
              <a:t>Разность проекций </a:t>
            </a:r>
            <a:r>
              <a:rPr lang="ru-RU" i="1" dirty="0">
                <a:sym typeface="Symbol"/>
              </a:rPr>
              <a:t></a:t>
            </a:r>
            <a:r>
              <a:rPr lang="en-US" i="1" dirty="0" err="1">
                <a:sym typeface="Symbol"/>
              </a:rPr>
              <a:t>w</a:t>
            </a:r>
            <a:r>
              <a:rPr lang="en-US" i="1" baseline="-25000" dirty="0" err="1">
                <a:sym typeface="Symbol"/>
              </a:rPr>
              <a:t>u</a:t>
            </a:r>
            <a:r>
              <a:rPr lang="en-US" i="1" dirty="0">
                <a:sym typeface="Symbol"/>
              </a:rPr>
              <a:t> </a:t>
            </a:r>
            <a:r>
              <a:rPr lang="ru-RU" dirty="0"/>
              <a:t>определяется углом поворота потока </a:t>
            </a:r>
            <a:r>
              <a:rPr lang="ru-RU" i="1" dirty="0">
                <a:sym typeface="Symbol"/>
              </a:rPr>
              <a:t></a:t>
            </a:r>
            <a:endParaRPr lang="ru-RU" i="1" dirty="0"/>
          </a:p>
          <a:p>
            <a:pPr marL="285750" indent="-285750">
              <a:lnSpc>
                <a:spcPct val="150000"/>
              </a:lnSpc>
              <a:buFont typeface="Wingdings" pitchFamily="2" charset="2"/>
              <a:buChar char="ü"/>
            </a:pPr>
            <a:r>
              <a:rPr lang="ru-RU" dirty="0"/>
              <a:t>В компрессоре канал диффузорный. С ростом </a:t>
            </a:r>
            <a:r>
              <a:rPr lang="ru-RU" dirty="0" err="1"/>
              <a:t>диффузорности</a:t>
            </a:r>
            <a:r>
              <a:rPr lang="ru-RU" dirty="0"/>
              <a:t> потери растут</a:t>
            </a:r>
          </a:p>
          <a:p>
            <a:pPr marL="285750" indent="-285750">
              <a:lnSpc>
                <a:spcPct val="150000"/>
              </a:lnSpc>
              <a:buFont typeface="Wingdings" pitchFamily="2" charset="2"/>
              <a:buChar char="ü"/>
            </a:pPr>
            <a:r>
              <a:rPr lang="ru-RU" dirty="0"/>
              <a:t>Величина угла поворота потока в компрессоре ограничена – не более </a:t>
            </a:r>
            <a:r>
              <a:rPr lang="ru-RU" i="1" dirty="0"/>
              <a:t>30</a:t>
            </a:r>
            <a:r>
              <a:rPr lang="ru-RU" i="1" dirty="0">
                <a:sym typeface="Symbol"/>
              </a:rPr>
              <a:t></a:t>
            </a:r>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i="1" dirty="0"/>
          </a:p>
        </p:txBody>
      </p:sp>
      <p:pic>
        <p:nvPicPr>
          <p:cNvPr id="11" name="Рисунок 10"/>
          <p:cNvPicPr/>
          <p:nvPr/>
        </p:nvPicPr>
        <p:blipFill>
          <a:blip r:embed="rId4" cstate="print"/>
          <a:stretch>
            <a:fillRect/>
          </a:stretch>
        </p:blipFill>
        <p:spPr>
          <a:xfrm>
            <a:off x="643477" y="3523602"/>
            <a:ext cx="1954530" cy="2879725"/>
          </a:xfrm>
          <a:prstGeom prst="rect">
            <a:avLst/>
          </a:prstGeom>
        </p:spPr>
      </p:pic>
      <p:pic>
        <p:nvPicPr>
          <p:cNvPr id="12" name="Рисунок 11"/>
          <p:cNvPicPr/>
          <p:nvPr/>
        </p:nvPicPr>
        <p:blipFill>
          <a:blip r:embed="rId5" cstate="print"/>
          <a:stretch>
            <a:fillRect/>
          </a:stretch>
        </p:blipFill>
        <p:spPr>
          <a:xfrm>
            <a:off x="3558362" y="3523602"/>
            <a:ext cx="2094865" cy="2879725"/>
          </a:xfrm>
          <a:prstGeom prst="rect">
            <a:avLst/>
          </a:prstGeom>
        </p:spPr>
      </p:pic>
      <p:pic>
        <p:nvPicPr>
          <p:cNvPr id="13" name="Рисунок 12"/>
          <p:cNvPicPr>
            <a:picLocks noChangeAspect="1"/>
          </p:cNvPicPr>
          <p:nvPr/>
        </p:nvPicPr>
        <p:blipFill>
          <a:blip r:embed="rId6" cstate="print"/>
          <a:srcRect/>
          <a:stretch>
            <a:fillRect/>
          </a:stretch>
        </p:blipFill>
        <p:spPr bwMode="auto">
          <a:xfrm>
            <a:off x="5893461" y="3523602"/>
            <a:ext cx="2435806" cy="2880000"/>
          </a:xfrm>
          <a:prstGeom prst="rect">
            <a:avLst/>
          </a:prstGeom>
          <a:noFill/>
        </p:spPr>
      </p:pic>
      <p:sp>
        <p:nvSpPr>
          <p:cNvPr id="14" name="TextBox 13"/>
          <p:cNvSpPr txBox="1"/>
          <p:nvPr/>
        </p:nvSpPr>
        <p:spPr>
          <a:xfrm>
            <a:off x="814733" y="2927611"/>
            <a:ext cx="2050454" cy="646331"/>
          </a:xfrm>
          <a:prstGeom prst="rect">
            <a:avLst/>
          </a:prstGeom>
          <a:noFill/>
        </p:spPr>
        <p:txBody>
          <a:bodyPr wrap="square" rtlCol="0">
            <a:spAutoFit/>
          </a:bodyPr>
          <a:lstStyle/>
          <a:p>
            <a:pPr algn="ctr"/>
            <a:r>
              <a:rPr lang="ru-RU" cap="all" dirty="0"/>
              <a:t>Компрессор</a:t>
            </a:r>
          </a:p>
          <a:p>
            <a:pPr algn="ctr"/>
            <a:r>
              <a:rPr lang="ru-RU" cap="small" dirty="0"/>
              <a:t>Малый </a:t>
            </a:r>
            <a:r>
              <a:rPr lang="ru-RU" cap="small" dirty="0">
                <a:sym typeface="Symbol"/>
              </a:rPr>
              <a:t></a:t>
            </a:r>
            <a:endParaRPr lang="ru-RU" cap="small" dirty="0"/>
          </a:p>
        </p:txBody>
      </p:sp>
      <p:sp>
        <p:nvSpPr>
          <p:cNvPr id="18" name="TextBox 17"/>
          <p:cNvSpPr txBox="1"/>
          <p:nvPr/>
        </p:nvSpPr>
        <p:spPr>
          <a:xfrm>
            <a:off x="3580567" y="2927611"/>
            <a:ext cx="2050454" cy="646331"/>
          </a:xfrm>
          <a:prstGeom prst="rect">
            <a:avLst/>
          </a:prstGeom>
          <a:noFill/>
        </p:spPr>
        <p:txBody>
          <a:bodyPr wrap="square" rtlCol="0">
            <a:spAutoFit/>
          </a:bodyPr>
          <a:lstStyle/>
          <a:p>
            <a:pPr algn="ctr"/>
            <a:r>
              <a:rPr lang="ru-RU" cap="all" dirty="0"/>
              <a:t>Компрессор</a:t>
            </a:r>
          </a:p>
          <a:p>
            <a:pPr algn="ctr"/>
            <a:r>
              <a:rPr lang="ru-RU" cap="small" dirty="0"/>
              <a:t>Большой </a:t>
            </a:r>
            <a:r>
              <a:rPr lang="ru-RU" cap="small" dirty="0">
                <a:sym typeface="Symbol"/>
              </a:rPr>
              <a:t></a:t>
            </a:r>
            <a:endParaRPr lang="ru-RU" cap="small" dirty="0"/>
          </a:p>
        </p:txBody>
      </p:sp>
      <p:sp>
        <p:nvSpPr>
          <p:cNvPr id="19" name="TextBox 18"/>
          <p:cNvSpPr txBox="1"/>
          <p:nvPr/>
        </p:nvSpPr>
        <p:spPr>
          <a:xfrm>
            <a:off x="6017085" y="3071866"/>
            <a:ext cx="2050454" cy="369332"/>
          </a:xfrm>
          <a:prstGeom prst="rect">
            <a:avLst/>
          </a:prstGeom>
          <a:noFill/>
        </p:spPr>
        <p:txBody>
          <a:bodyPr wrap="square" rtlCol="0">
            <a:spAutoFit/>
          </a:bodyPr>
          <a:lstStyle/>
          <a:p>
            <a:pPr algn="ctr"/>
            <a:r>
              <a:rPr lang="ru-RU" cap="all" dirty="0"/>
              <a:t>Турбина</a:t>
            </a:r>
            <a:endParaRPr lang="ru-RU" cap="small" dirty="0"/>
          </a:p>
        </p:txBody>
      </p:sp>
      <p:sp>
        <p:nvSpPr>
          <p:cNvPr id="4" name="Прямоугольник 3"/>
          <p:cNvSpPr/>
          <p:nvPr/>
        </p:nvSpPr>
        <p:spPr>
          <a:xfrm>
            <a:off x="418011" y="2395931"/>
            <a:ext cx="8325889" cy="507831"/>
          </a:xfrm>
          <a:prstGeom prst="rect">
            <a:avLst/>
          </a:prstGeom>
        </p:spPr>
        <p:txBody>
          <a:bodyPr wrap="square">
            <a:spAutoFit/>
          </a:bodyPr>
          <a:lstStyle/>
          <a:p>
            <a:pPr marL="285750" indent="-285750">
              <a:lnSpc>
                <a:spcPct val="150000"/>
              </a:lnSpc>
              <a:buFont typeface="Wingdings" pitchFamily="2" charset="2"/>
              <a:buChar char="ü"/>
            </a:pPr>
            <a:r>
              <a:rPr lang="ru-RU" dirty="0">
                <a:sym typeface="Symbol"/>
              </a:rPr>
              <a:t>В турбине канал </a:t>
            </a:r>
            <a:r>
              <a:rPr lang="ru-RU" dirty="0" err="1">
                <a:sym typeface="Symbol"/>
              </a:rPr>
              <a:t>конфузорный</a:t>
            </a:r>
            <a:r>
              <a:rPr lang="ru-RU" dirty="0">
                <a:sym typeface="Symbol"/>
              </a:rPr>
              <a:t>. Угол поворота потока не ограничен</a:t>
            </a:r>
            <a:endParaRPr lang="ru-RU" dirty="0"/>
          </a:p>
        </p:txBody>
      </p:sp>
    </p:spTree>
    <p:extLst>
      <p:ext uri="{BB962C8B-B14F-4D97-AF65-F5344CB8AC3E}">
        <p14:creationId xmlns:p14="http://schemas.microsoft.com/office/powerpoint/2010/main" val="238128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Группа 56"/>
          <p:cNvGrpSpPr>
            <a:grpSpLocks noChangeAspect="1"/>
          </p:cNvGrpSpPr>
          <p:nvPr/>
        </p:nvGrpSpPr>
        <p:grpSpPr>
          <a:xfrm>
            <a:off x="618109" y="1679081"/>
            <a:ext cx="4237164" cy="2700000"/>
            <a:chOff x="121347" y="1277901"/>
            <a:chExt cx="5649555" cy="3600000"/>
          </a:xfrm>
        </p:grpSpPr>
        <p:grpSp>
          <p:nvGrpSpPr>
            <p:cNvPr id="21" name="Группа 20"/>
            <p:cNvGrpSpPr/>
            <p:nvPr/>
          </p:nvGrpSpPr>
          <p:grpSpPr>
            <a:xfrm>
              <a:off x="1060072" y="1277901"/>
              <a:ext cx="4689908" cy="3600000"/>
              <a:chOff x="383179" y="1277901"/>
              <a:chExt cx="4689908" cy="3600000"/>
            </a:xfrm>
          </p:grpSpPr>
          <p:pic>
            <p:nvPicPr>
              <p:cNvPr id="18" name="Рисунок 17"/>
              <p:cNvPicPr>
                <a:picLocks noChangeAspect="1"/>
              </p:cNvPicPr>
              <p:nvPr/>
            </p:nvPicPr>
            <p:blipFill>
              <a:blip r:embed="rId3" cstate="print"/>
              <a:stretch>
                <a:fillRect/>
              </a:stretch>
            </p:blipFill>
            <p:spPr>
              <a:xfrm>
                <a:off x="383179" y="1277901"/>
                <a:ext cx="4689908" cy="3600000"/>
              </a:xfrm>
              <a:prstGeom prst="rect">
                <a:avLst/>
              </a:prstGeom>
            </p:spPr>
          </p:pic>
          <p:grpSp>
            <p:nvGrpSpPr>
              <p:cNvPr id="20" name="Группа 19"/>
              <p:cNvGrpSpPr/>
              <p:nvPr/>
            </p:nvGrpSpPr>
            <p:grpSpPr>
              <a:xfrm>
                <a:off x="1389413" y="2091235"/>
                <a:ext cx="1223158" cy="1044000"/>
                <a:chOff x="1389413" y="2091235"/>
                <a:chExt cx="1223158" cy="1044000"/>
              </a:xfrm>
            </p:grpSpPr>
            <p:cxnSp>
              <p:nvCxnSpPr>
                <p:cNvPr id="3" name="Прямая со стрелкой 2"/>
                <p:cNvCxnSpPr/>
                <p:nvPr/>
              </p:nvCxnSpPr>
              <p:spPr>
                <a:xfrm flipH="1" flipV="1">
                  <a:off x="1710047" y="2091235"/>
                  <a:ext cx="605641" cy="10440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flipV="1">
                  <a:off x="2315688" y="2613235"/>
                  <a:ext cx="296883" cy="5220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flipV="1">
                  <a:off x="1389413" y="2613235"/>
                  <a:ext cx="926275" cy="5220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9" name="Прямоугольник 18"/>
            <p:cNvSpPr/>
            <p:nvPr/>
          </p:nvSpPr>
          <p:spPr>
            <a:xfrm>
              <a:off x="121347" y="2638164"/>
              <a:ext cx="163620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cap="small" dirty="0">
                  <a:solidFill>
                    <a:sysClr val="windowText" lastClr="000000"/>
                  </a:solidFill>
                </a:rPr>
                <a:t>Переносная скорость</a:t>
              </a:r>
              <a:r>
                <a:rPr lang="en-US" sz="1600" b="1" cap="small" dirty="0">
                  <a:solidFill>
                    <a:sysClr val="windowText" lastClr="000000"/>
                  </a:solidFill>
                </a:rPr>
                <a:t> (u</a:t>
              </a:r>
              <a:r>
                <a:rPr lang="en-US" sz="1600" b="1" cap="all" dirty="0">
                  <a:solidFill>
                    <a:sysClr val="windowText" lastClr="000000"/>
                  </a:solidFill>
                </a:rPr>
                <a:t>)</a:t>
              </a:r>
              <a:endParaRPr lang="ru-RU" sz="1600" b="1" i="1" cap="all" baseline="-25000" dirty="0">
                <a:solidFill>
                  <a:sysClr val="windowText" lastClr="000000"/>
                </a:solidFill>
              </a:endParaRPr>
            </a:p>
          </p:txBody>
        </p:sp>
        <p:sp>
          <p:nvSpPr>
            <p:cNvPr id="22" name="Прямоугольник 21"/>
            <p:cNvSpPr/>
            <p:nvPr/>
          </p:nvSpPr>
          <p:spPr>
            <a:xfrm>
              <a:off x="269788" y="1699212"/>
              <a:ext cx="163620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cap="small" dirty="0">
                  <a:solidFill>
                    <a:sysClr val="windowText" lastClr="000000"/>
                  </a:solidFill>
                </a:rPr>
                <a:t>Абсолютная скорость</a:t>
              </a:r>
              <a:r>
                <a:rPr lang="en-US" sz="1600" b="1" cap="small" dirty="0">
                  <a:solidFill>
                    <a:sysClr val="windowText" lastClr="000000"/>
                  </a:solidFill>
                </a:rPr>
                <a:t> (c)</a:t>
              </a:r>
              <a:endParaRPr lang="ru-RU" sz="1600" b="1" i="1" cap="small" dirty="0">
                <a:solidFill>
                  <a:sysClr val="windowText" lastClr="000000"/>
                </a:solidFill>
              </a:endParaRPr>
            </a:p>
          </p:txBody>
        </p:sp>
        <p:sp>
          <p:nvSpPr>
            <p:cNvPr id="23" name="Прямоугольник 22"/>
            <p:cNvSpPr/>
            <p:nvPr/>
          </p:nvSpPr>
          <p:spPr>
            <a:xfrm>
              <a:off x="3782399" y="1948168"/>
              <a:ext cx="198850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cap="small" dirty="0">
                  <a:solidFill>
                    <a:sysClr val="windowText" lastClr="000000"/>
                  </a:solidFill>
                </a:rPr>
                <a:t>Относительная скорость (</a:t>
              </a:r>
              <a:r>
                <a:rPr lang="en-US" sz="1600" b="1" cap="small" dirty="0">
                  <a:solidFill>
                    <a:sysClr val="windowText" lastClr="000000"/>
                  </a:solidFill>
                </a:rPr>
                <a:t>w</a:t>
              </a:r>
              <a:r>
                <a:rPr lang="ru-RU" sz="1600" b="1" cap="small" dirty="0">
                  <a:solidFill>
                    <a:sysClr val="windowText" lastClr="000000"/>
                  </a:solidFill>
                </a:rPr>
                <a:t>)</a:t>
              </a:r>
              <a:endParaRPr lang="ru-RU" sz="1600" b="1" i="1" cap="small" dirty="0">
                <a:solidFill>
                  <a:sysClr val="windowText" lastClr="000000"/>
                </a:solidFill>
              </a:endParaRPr>
            </a:p>
          </p:txBody>
        </p:sp>
        <p:cxnSp>
          <p:nvCxnSpPr>
            <p:cNvPr id="25" name="Прямая со стрелкой 24"/>
            <p:cNvCxnSpPr/>
            <p:nvPr/>
          </p:nvCxnSpPr>
          <p:spPr>
            <a:xfrm flipV="1">
              <a:off x="1757549" y="2854188"/>
              <a:ext cx="771894"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1905990" y="2091235"/>
              <a:ext cx="623453" cy="2889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3289464" y="2380216"/>
              <a:ext cx="938152" cy="37485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83179" y="798712"/>
            <a:ext cx="4690266" cy="880369"/>
          </a:xfrm>
          <a:prstGeom prst="rect">
            <a:avLst/>
          </a:prstGeom>
          <a:noFill/>
        </p:spPr>
        <p:txBody>
          <a:bodyPr wrap="square" rtlCol="0">
            <a:spAutoFit/>
          </a:bodyPr>
          <a:lstStyle/>
          <a:p>
            <a:pPr marL="285750" indent="-285750" algn="ctr">
              <a:lnSpc>
                <a:spcPct val="150000"/>
              </a:lnSpc>
              <a:buFont typeface="Wingdings" pitchFamily="2" charset="2"/>
              <a:buChar char="ü"/>
            </a:pPr>
            <a:r>
              <a:rPr lang="ru-RU" dirty="0"/>
              <a:t>В рабочем колесе частицы газа участвуют в сложном движении:</a:t>
            </a:r>
          </a:p>
        </p:txBody>
      </p:sp>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Относительное движение в турбомашинах</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4</a:t>
            </a:fld>
            <a:endParaRPr lang="ru-RU" dirty="0">
              <a:solidFill>
                <a:schemeClr val="bg1"/>
              </a:solidFill>
              <a:latin typeface="Elektra Medium Pro" panose="02000803000000020004" pitchFamily="50" charset="-52"/>
            </a:endParaRPr>
          </a:p>
        </p:txBody>
      </p:sp>
      <p:sp>
        <p:nvSpPr>
          <p:cNvPr id="30" name="Прямоугольник 29"/>
          <p:cNvSpPr/>
          <p:nvPr/>
        </p:nvSpPr>
        <p:spPr>
          <a:xfrm>
            <a:off x="902888" y="4481533"/>
            <a:ext cx="3353441" cy="646331"/>
          </a:xfrm>
          <a:prstGeom prst="rect">
            <a:avLst/>
          </a:prstGeom>
        </p:spPr>
        <p:txBody>
          <a:bodyPr wrap="square">
            <a:spAutoFit/>
          </a:bodyPr>
          <a:lstStyle/>
          <a:p>
            <a:pPr algn="ctr"/>
            <a:r>
              <a:rPr lang="ru-RU" cap="small" dirty="0"/>
              <a:t>Скорости в турбомашине связаны векторным равенством</a:t>
            </a:r>
          </a:p>
        </p:txBody>
      </p:sp>
      <mc:AlternateContent xmlns:mc="http://schemas.openxmlformats.org/markup-compatibility/2006" xmlns:a14="http://schemas.microsoft.com/office/drawing/2010/main">
        <mc:Choice Requires="a14">
          <p:sp>
            <p:nvSpPr>
              <p:cNvPr id="31" name="Прямоугольник 30"/>
              <p:cNvSpPr/>
              <p:nvPr/>
            </p:nvSpPr>
            <p:spPr>
              <a:xfrm>
                <a:off x="2016404" y="5134228"/>
                <a:ext cx="1218603"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RU" i="1">
                              <a:latin typeface="Cambria Math" panose="02040503050406030204" pitchFamily="18" charset="0"/>
                            </a:rPr>
                          </m:ctrlPr>
                        </m:accPr>
                        <m:e>
                          <m:r>
                            <a:rPr lang="ru-RU">
                              <a:latin typeface="Cambria Math"/>
                            </a:rPr>
                            <m:t>с</m:t>
                          </m:r>
                        </m:e>
                      </m:acc>
                      <m:r>
                        <a:rPr lang="ru-RU">
                          <a:latin typeface="Cambria Math"/>
                        </a:rPr>
                        <m:t>=</m:t>
                      </m:r>
                      <m:acc>
                        <m:accPr>
                          <m:chr m:val="̅"/>
                          <m:ctrlPr>
                            <a:rPr lang="ru-RU" i="1">
                              <a:latin typeface="Cambria Math" panose="02040503050406030204" pitchFamily="18" charset="0"/>
                            </a:rPr>
                          </m:ctrlPr>
                        </m:accPr>
                        <m:e>
                          <m:r>
                            <a:rPr lang="ru-RU" i="1">
                              <a:latin typeface="Cambria Math"/>
                            </a:rPr>
                            <m:t>𝑤</m:t>
                          </m:r>
                        </m:e>
                      </m:acc>
                      <m:r>
                        <a:rPr lang="ru-RU">
                          <a:latin typeface="Cambria Math"/>
                        </a:rPr>
                        <m:t>+</m:t>
                      </m:r>
                      <m:acc>
                        <m:accPr>
                          <m:chr m:val="̅"/>
                          <m:ctrlPr>
                            <a:rPr lang="ru-RU" i="1">
                              <a:latin typeface="Cambria Math" panose="02040503050406030204" pitchFamily="18" charset="0"/>
                            </a:rPr>
                          </m:ctrlPr>
                        </m:accPr>
                        <m:e>
                          <m:r>
                            <a:rPr lang="ru-RU" i="1">
                              <a:latin typeface="Cambria Math"/>
                            </a:rPr>
                            <m:t>𝑢</m:t>
                          </m:r>
                        </m:e>
                      </m:acc>
                    </m:oMath>
                  </m:oMathPara>
                </a14:m>
                <a:endParaRPr lang="ru-RU" dirty="0"/>
              </a:p>
            </p:txBody>
          </p:sp>
        </mc:Choice>
        <mc:Fallback xmlns="">
          <p:sp>
            <p:nvSpPr>
              <p:cNvPr id="31" name="Прямоугольник 30"/>
              <p:cNvSpPr>
                <a:spLocks noRot="1" noChangeAspect="1" noMove="1" noResize="1" noEditPoints="1" noAdjustHandles="1" noChangeArrowheads="1" noChangeShapeType="1" noTextEdit="1"/>
              </p:cNvSpPr>
              <p:nvPr/>
            </p:nvSpPr>
            <p:spPr>
              <a:xfrm>
                <a:off x="2016404" y="5134228"/>
                <a:ext cx="1218603" cy="369332"/>
              </a:xfrm>
              <a:prstGeom prst="rect">
                <a:avLst/>
              </a:prstGeom>
              <a:blipFill>
                <a:blip r:embed="rId4"/>
                <a:stretch>
                  <a:fillRect r="-16337"/>
                </a:stretch>
              </a:blipFill>
              <a:ln>
                <a:solidFill>
                  <a:schemeClr val="tx1"/>
                </a:solidFill>
              </a:ln>
            </p:spPr>
            <p:txBody>
              <a:bodyPr/>
              <a:lstStyle/>
              <a:p>
                <a:r>
                  <a:rPr lang="ru-RU">
                    <a:noFill/>
                  </a:rPr>
                  <a:t> </a:t>
                </a:r>
              </a:p>
            </p:txBody>
          </p:sp>
        </mc:Fallback>
      </mc:AlternateContent>
      <p:sp>
        <p:nvSpPr>
          <p:cNvPr id="32" name="Прямоугольник 31"/>
          <p:cNvSpPr/>
          <p:nvPr/>
        </p:nvSpPr>
        <p:spPr>
          <a:xfrm>
            <a:off x="5292869" y="759778"/>
            <a:ext cx="3353441" cy="646331"/>
          </a:xfrm>
          <a:prstGeom prst="rect">
            <a:avLst/>
          </a:prstGeom>
        </p:spPr>
        <p:txBody>
          <a:bodyPr wrap="square">
            <a:spAutoFit/>
          </a:bodyPr>
          <a:lstStyle/>
          <a:p>
            <a:pPr algn="ctr"/>
            <a:r>
              <a:rPr lang="ru-RU" cap="small" dirty="0"/>
              <a:t>Равенство может изображается в виде векторного треугольника</a:t>
            </a:r>
          </a:p>
        </p:txBody>
      </p:sp>
      <p:grpSp>
        <p:nvGrpSpPr>
          <p:cNvPr id="53" name="Группа 52"/>
          <p:cNvGrpSpPr>
            <a:grpSpLocks noChangeAspect="1"/>
          </p:cNvGrpSpPr>
          <p:nvPr/>
        </p:nvGrpSpPr>
        <p:grpSpPr>
          <a:xfrm>
            <a:off x="5112451" y="1495023"/>
            <a:ext cx="3762433" cy="2160000"/>
            <a:chOff x="4463722" y="3321610"/>
            <a:chExt cx="4613187" cy="2648415"/>
          </a:xfrm>
        </p:grpSpPr>
        <p:sp>
          <p:nvSpPr>
            <p:cNvPr id="33" name="Прямоугольник 32"/>
            <p:cNvSpPr/>
            <p:nvPr/>
          </p:nvSpPr>
          <p:spPr>
            <a:xfrm>
              <a:off x="7498425" y="3892623"/>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endParaRPr lang="ru-RU" b="1" i="1" cap="all" baseline="-25000" dirty="0">
                <a:solidFill>
                  <a:sysClr val="windowText" lastClr="000000"/>
                </a:solidFill>
              </a:endParaRPr>
            </a:p>
          </p:txBody>
        </p:sp>
        <p:cxnSp>
          <p:nvCxnSpPr>
            <p:cNvPr id="34" name="Прямая со стрелкой 33"/>
            <p:cNvCxnSpPr/>
            <p:nvPr/>
          </p:nvCxnSpPr>
          <p:spPr>
            <a:xfrm flipH="1">
              <a:off x="5345834" y="3321610"/>
              <a:ext cx="2312102" cy="185007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7657936" y="3321610"/>
              <a:ext cx="746319" cy="185007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5345834" y="5171681"/>
              <a:ext cx="3066181" cy="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Прямоугольник 36"/>
            <p:cNvSpPr/>
            <p:nvPr/>
          </p:nvSpPr>
          <p:spPr>
            <a:xfrm>
              <a:off x="5770902" y="3860365"/>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endParaRPr lang="ru-RU" b="1" i="1" cap="all" baseline="-25000" dirty="0">
                <a:solidFill>
                  <a:sysClr val="windowText" lastClr="000000"/>
                </a:solidFill>
              </a:endParaRPr>
            </a:p>
          </p:txBody>
        </p:sp>
        <p:cxnSp>
          <p:nvCxnSpPr>
            <p:cNvPr id="38" name="Прямая соединительная линия 37"/>
            <p:cNvCxnSpPr/>
            <p:nvPr/>
          </p:nvCxnSpPr>
          <p:spPr>
            <a:xfrm flipH="1">
              <a:off x="7914926" y="4809252"/>
              <a:ext cx="331648" cy="362429"/>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5975226" y="4627007"/>
              <a:ext cx="338415" cy="54467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0" name="Прямоугольник 39"/>
            <p:cNvSpPr/>
            <p:nvPr/>
          </p:nvSpPr>
          <p:spPr>
            <a:xfrm>
              <a:off x="5665569" y="4634388"/>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endParaRPr lang="ru-RU" b="1" i="1" cap="all" baseline="-25000" dirty="0">
                <a:solidFill>
                  <a:sysClr val="windowText" lastClr="000000"/>
                </a:solidFill>
              </a:endParaRPr>
            </a:p>
          </p:txBody>
        </p:sp>
        <p:sp>
          <p:nvSpPr>
            <p:cNvPr id="41" name="Прямоугольник 40"/>
            <p:cNvSpPr/>
            <p:nvPr/>
          </p:nvSpPr>
          <p:spPr>
            <a:xfrm>
              <a:off x="7305624" y="4635088"/>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endParaRPr lang="ru-RU" b="1" i="1" cap="all" baseline="-25000" dirty="0">
                <a:solidFill>
                  <a:sysClr val="windowText" lastClr="000000"/>
                </a:solidFill>
              </a:endParaRPr>
            </a:p>
          </p:txBody>
        </p:sp>
        <p:sp>
          <p:nvSpPr>
            <p:cNvPr id="45" name="Прямоугольник 44"/>
            <p:cNvSpPr/>
            <p:nvPr/>
          </p:nvSpPr>
          <p:spPr>
            <a:xfrm>
              <a:off x="6501885" y="4739633"/>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endParaRPr lang="ru-RU" b="1" i="1" cap="all" baseline="-25000" dirty="0">
                <a:solidFill>
                  <a:sysClr val="windowText" lastClr="000000"/>
                </a:solidFill>
              </a:endParaRPr>
            </a:p>
          </p:txBody>
        </p:sp>
        <p:sp>
          <p:nvSpPr>
            <p:cNvPr id="47" name="Прямоугольник 46"/>
            <p:cNvSpPr/>
            <p:nvPr/>
          </p:nvSpPr>
          <p:spPr>
            <a:xfrm>
              <a:off x="4463722" y="5537977"/>
              <a:ext cx="241520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cap="small" dirty="0">
                  <a:solidFill>
                    <a:sysClr val="windowText" lastClr="000000"/>
                  </a:solidFill>
                </a:rPr>
                <a:t>Угол потока в относительном движении (</a:t>
              </a:r>
              <a:r>
                <a:rPr lang="ru-RU" sz="1600" b="1" cap="small" dirty="0">
                  <a:solidFill>
                    <a:sysClr val="windowText" lastClr="000000"/>
                  </a:solidFill>
                  <a:sym typeface="Symbol"/>
                </a:rPr>
                <a:t></a:t>
              </a:r>
              <a:r>
                <a:rPr lang="ru-RU" sz="1600" b="1" cap="small" dirty="0">
                  <a:solidFill>
                    <a:sysClr val="windowText" lastClr="000000"/>
                  </a:solidFill>
                </a:rPr>
                <a:t>)</a:t>
              </a:r>
              <a:endParaRPr lang="ru-RU" sz="1600" b="1" i="1" cap="small" dirty="0">
                <a:solidFill>
                  <a:sysClr val="windowText" lastClr="000000"/>
                </a:solidFill>
              </a:endParaRPr>
            </a:p>
          </p:txBody>
        </p:sp>
        <p:sp>
          <p:nvSpPr>
            <p:cNvPr id="48" name="Прямоугольник 47"/>
            <p:cNvSpPr/>
            <p:nvPr/>
          </p:nvSpPr>
          <p:spPr>
            <a:xfrm>
              <a:off x="6961712" y="5537977"/>
              <a:ext cx="211519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cap="small" dirty="0">
                  <a:solidFill>
                    <a:sysClr val="windowText" lastClr="000000"/>
                  </a:solidFill>
                </a:rPr>
                <a:t>Угол потока в абсолютном движении (</a:t>
              </a:r>
              <a:r>
                <a:rPr lang="ru-RU" sz="1600" b="1" cap="small" dirty="0">
                  <a:solidFill>
                    <a:sysClr val="windowText" lastClr="000000"/>
                  </a:solidFill>
                  <a:sym typeface="Symbol"/>
                </a:rPr>
                <a:t></a:t>
              </a:r>
              <a:r>
                <a:rPr lang="ru-RU" sz="1600" b="1" cap="small" dirty="0">
                  <a:solidFill>
                    <a:sysClr val="windowText" lastClr="000000"/>
                  </a:solidFill>
                </a:rPr>
                <a:t>)</a:t>
              </a:r>
              <a:endParaRPr lang="ru-RU" sz="1600" b="1" i="1" cap="small" dirty="0">
                <a:solidFill>
                  <a:sysClr val="windowText" lastClr="000000"/>
                </a:solidFill>
              </a:endParaRPr>
            </a:p>
          </p:txBody>
        </p:sp>
        <p:cxnSp>
          <p:nvCxnSpPr>
            <p:cNvPr id="50" name="Прямая со стрелкой 49"/>
            <p:cNvCxnSpPr/>
            <p:nvPr/>
          </p:nvCxnSpPr>
          <p:spPr>
            <a:xfrm flipV="1">
              <a:off x="8064843" y="4990466"/>
              <a:ext cx="116896" cy="3526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5665569" y="4955657"/>
              <a:ext cx="309657" cy="3874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58" name="Рисунок 57" descr="Снимок 2.PNG"/>
          <p:cNvPicPr>
            <a:picLocks noChangeAspect="1"/>
          </p:cNvPicPr>
          <p:nvPr/>
        </p:nvPicPr>
        <p:blipFill rotWithShape="1">
          <a:blip r:embed="rId5" cstate="print"/>
          <a:srcRect b="23334"/>
          <a:stretch/>
        </p:blipFill>
        <p:spPr>
          <a:xfrm>
            <a:off x="4631067" y="4615061"/>
            <a:ext cx="2156507" cy="1800000"/>
          </a:xfrm>
          <a:prstGeom prst="rect">
            <a:avLst/>
          </a:prstGeom>
        </p:spPr>
      </p:pic>
      <p:pic>
        <p:nvPicPr>
          <p:cNvPr id="59" name="Рисунок 58" descr="Снимок.PNG"/>
          <p:cNvPicPr>
            <a:picLocks noChangeAspect="1"/>
          </p:cNvPicPr>
          <p:nvPr/>
        </p:nvPicPr>
        <p:blipFill rotWithShape="1">
          <a:blip r:embed="rId6" cstate="print"/>
          <a:srcRect b="23334"/>
          <a:stretch/>
        </p:blipFill>
        <p:spPr>
          <a:xfrm>
            <a:off x="6652315" y="4615061"/>
            <a:ext cx="2221402" cy="1800000"/>
          </a:xfrm>
          <a:prstGeom prst="rect">
            <a:avLst/>
          </a:prstGeom>
        </p:spPr>
      </p:pic>
      <p:sp>
        <p:nvSpPr>
          <p:cNvPr id="60" name="Прямоугольник 59"/>
          <p:cNvSpPr/>
          <p:nvPr/>
        </p:nvSpPr>
        <p:spPr>
          <a:xfrm>
            <a:off x="5084399" y="4397539"/>
            <a:ext cx="1653304" cy="307777"/>
          </a:xfrm>
          <a:prstGeom prst="rect">
            <a:avLst/>
          </a:prstGeom>
        </p:spPr>
        <p:txBody>
          <a:bodyPr wrap="square">
            <a:spAutoFit/>
          </a:bodyPr>
          <a:lstStyle/>
          <a:p>
            <a:pPr algn="ctr"/>
            <a:r>
              <a:rPr lang="ru-RU" sz="1400" cap="small" dirty="0"/>
              <a:t>Компрессор</a:t>
            </a:r>
          </a:p>
        </p:txBody>
      </p:sp>
      <p:sp>
        <p:nvSpPr>
          <p:cNvPr id="61" name="Прямоугольник 60"/>
          <p:cNvSpPr/>
          <p:nvPr/>
        </p:nvSpPr>
        <p:spPr>
          <a:xfrm>
            <a:off x="6862202" y="4442592"/>
            <a:ext cx="1653304" cy="307777"/>
          </a:xfrm>
          <a:prstGeom prst="rect">
            <a:avLst/>
          </a:prstGeom>
        </p:spPr>
        <p:txBody>
          <a:bodyPr wrap="square">
            <a:spAutoFit/>
          </a:bodyPr>
          <a:lstStyle/>
          <a:p>
            <a:pPr algn="ctr"/>
            <a:r>
              <a:rPr lang="ru-RU" sz="1400" cap="small" dirty="0"/>
              <a:t>Турбина</a:t>
            </a:r>
          </a:p>
        </p:txBody>
      </p:sp>
      <p:sp>
        <p:nvSpPr>
          <p:cNvPr id="42" name="Прямоугольник 41">
            <a:extLst>
              <a:ext uri="{FF2B5EF4-FFF2-40B4-BE49-F238E27FC236}">
                <a16:creationId xmlns:a16="http://schemas.microsoft.com/office/drawing/2014/main" id="{DFDF2DF9-B5FF-4C50-8A64-C0F93E077F42}"/>
              </a:ext>
            </a:extLst>
          </p:cNvPr>
          <p:cNvSpPr/>
          <p:nvPr/>
        </p:nvSpPr>
        <p:spPr>
          <a:xfrm>
            <a:off x="4571523" y="3837255"/>
            <a:ext cx="4546289" cy="646331"/>
          </a:xfrm>
          <a:prstGeom prst="rect">
            <a:avLst/>
          </a:prstGeom>
        </p:spPr>
        <p:txBody>
          <a:bodyPr wrap="square">
            <a:spAutoFit/>
          </a:bodyPr>
          <a:lstStyle/>
          <a:p>
            <a:pPr algn="ctr"/>
            <a:r>
              <a:rPr lang="ru-RU" cap="small" dirty="0"/>
              <a:t>Траектории движения частиц в различных системах координат</a:t>
            </a:r>
          </a:p>
        </p:txBody>
      </p:sp>
    </p:spTree>
    <p:extLst>
      <p:ext uri="{BB962C8B-B14F-4D97-AF65-F5344CB8AC3E}">
        <p14:creationId xmlns:p14="http://schemas.microsoft.com/office/powerpoint/2010/main" val="336594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60" grpId="0"/>
      <p:bldP spid="61"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40</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graphicFrame>
            <p:nvGraphicFramePr>
              <p:cNvPr id="2" name="Таблица 1"/>
              <p:cNvGraphicFramePr>
                <a:graphicFrameLocks noGrp="1"/>
              </p:cNvGraphicFramePr>
              <p:nvPr>
                <p:extLst>
                  <p:ext uri="{D42A27DB-BD31-4B8C-83A1-F6EECF244321}">
                    <p14:modId xmlns:p14="http://schemas.microsoft.com/office/powerpoint/2010/main" val="3117662821"/>
                  </p:ext>
                </p:extLst>
              </p:nvPr>
            </p:nvGraphicFramePr>
            <p:xfrm>
              <a:off x="619125" y="1266766"/>
              <a:ext cx="8106864" cy="4324468"/>
            </p:xfrm>
            <a:graphic>
              <a:graphicData uri="http://schemas.openxmlformats.org/drawingml/2006/table">
                <a:tbl>
                  <a:tblPr firstRow="1" firstCol="1" bandRow="1">
                    <a:tableStyleId>{5940675A-B579-460E-94D1-54222C63F5DA}</a:tableStyleId>
                  </a:tblPr>
                  <a:tblGrid>
                    <a:gridCol w="2702288">
                      <a:extLst>
                        <a:ext uri="{9D8B030D-6E8A-4147-A177-3AD203B41FA5}">
                          <a16:colId xmlns:a16="http://schemas.microsoft.com/office/drawing/2014/main" val="20000"/>
                        </a:ext>
                      </a:extLst>
                    </a:gridCol>
                    <a:gridCol w="2702288">
                      <a:extLst>
                        <a:ext uri="{9D8B030D-6E8A-4147-A177-3AD203B41FA5}">
                          <a16:colId xmlns:a16="http://schemas.microsoft.com/office/drawing/2014/main" val="20001"/>
                        </a:ext>
                      </a:extLst>
                    </a:gridCol>
                    <a:gridCol w="2702288">
                      <a:extLst>
                        <a:ext uri="{9D8B030D-6E8A-4147-A177-3AD203B41FA5}">
                          <a16:colId xmlns:a16="http://schemas.microsoft.com/office/drawing/2014/main" val="20002"/>
                        </a:ext>
                      </a:extLst>
                    </a:gridCol>
                  </a:tblGrid>
                  <a:tr h="571531">
                    <a:tc>
                      <a:txBody>
                        <a:bodyPr/>
                        <a:lstStyle/>
                        <a:p>
                          <a:pPr indent="0" algn="ctr">
                            <a:lnSpc>
                              <a:spcPct val="150000"/>
                            </a:lnSpc>
                            <a:spcAft>
                              <a:spcPts val="0"/>
                            </a:spcAft>
                          </a:pPr>
                          <a:r>
                            <a:rPr lang="ru-RU" sz="1600" cap="small" baseline="0" dirty="0">
                              <a:effectLst/>
                            </a:rPr>
                            <a:t>Отдельный профиль</a:t>
                          </a:r>
                          <a:endParaRPr lang="ru-RU" sz="1600" cap="small" baseline="0" dirty="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600" cap="small" baseline="0" dirty="0">
                              <a:effectLst/>
                            </a:rPr>
                            <a:t>Обычная решетка</a:t>
                          </a:r>
                          <a:endParaRPr lang="ru-RU" sz="1600" cap="small" baseline="0" dirty="0">
                            <a:effectLst/>
                            <a:latin typeface="Times New Roman"/>
                            <a:ea typeface="Calibri"/>
                            <a:cs typeface="Times New Roman"/>
                          </a:endParaRPr>
                        </a:p>
                      </a:txBody>
                      <a:tcPr marL="68580" marR="68580" marT="0" marB="0" anchor="ctr">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600" cap="small" baseline="0" dirty="0">
                              <a:effectLst/>
                            </a:rPr>
                            <a:t>Густая решетка</a:t>
                          </a:r>
                          <a:endParaRPr lang="ru-RU" sz="1600" cap="small" baseline="0" dirty="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1980000">
                    <a:tc>
                      <a:txBody>
                        <a:bodyPr/>
                        <a:lstStyle/>
                        <a:p>
                          <a:pPr indent="0" algn="ctr">
                            <a:lnSpc>
                              <a:spcPct val="150000"/>
                            </a:lnSpc>
                            <a:spcAft>
                              <a:spcPts val="0"/>
                            </a:spcAft>
                          </a:pPr>
                          <a:endParaRPr lang="ru-RU" sz="1600" dirty="0">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600" dirty="0">
                              <a:effectLst/>
                            </a:rPr>
                            <a:t> </a:t>
                          </a:r>
                          <a:endParaRPr lang="ru-RU" sz="16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endParaRPr lang="ru-RU" sz="1600">
                            <a:effectLst/>
                            <a:latin typeface="Times New Roman"/>
                            <a:ea typeface="Times New Roman"/>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571531">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acc>
                                  <m:accPr>
                                    <m:chr m:val="̅"/>
                                    <m:ctrlPr>
                                      <a:rPr lang="ru-RU" sz="1600" i="1">
                                        <a:effectLst/>
                                        <a:latin typeface="Cambria Math" panose="02040503050406030204" pitchFamily="18" charset="0"/>
                                      </a:rPr>
                                    </m:ctrlPr>
                                  </m:accPr>
                                  <m:e>
                                    <m:r>
                                      <a:rPr lang="ru-RU" sz="1600">
                                        <a:effectLst/>
                                        <a:latin typeface="Cambria Math" panose="02040503050406030204" pitchFamily="18" charset="0"/>
                                      </a:rPr>
                                      <m:t>𝑡</m:t>
                                    </m:r>
                                  </m:e>
                                </m:acc>
                                <m:r>
                                  <a:rPr lang="ru-RU" sz="1600">
                                    <a:effectLst/>
                                    <a:latin typeface="Cambria Math" panose="02040503050406030204" pitchFamily="18" charset="0"/>
                                  </a:rPr>
                                  <m:t>→∞</m:t>
                                </m:r>
                              </m:oMath>
                            </m:oMathPara>
                          </a14:m>
                          <a:endParaRPr lang="ru-RU" sz="160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acc>
                                  <m:accPr>
                                    <m:chr m:val="̅"/>
                                    <m:ctrlPr>
                                      <a:rPr lang="ru-RU" sz="1600" i="1">
                                        <a:effectLst/>
                                        <a:latin typeface="Cambria Math" panose="02040503050406030204" pitchFamily="18" charset="0"/>
                                      </a:rPr>
                                    </m:ctrlPr>
                                  </m:accPr>
                                  <m:e>
                                    <m:r>
                                      <a:rPr lang="ru-RU" sz="1600">
                                        <a:effectLst/>
                                        <a:latin typeface="Cambria Math" panose="02040503050406030204" pitchFamily="18" charset="0"/>
                                      </a:rPr>
                                      <m:t>𝑡</m:t>
                                    </m:r>
                                  </m:e>
                                </m:acc>
                                <m:r>
                                  <a:rPr lang="ru-RU" sz="1600">
                                    <a:effectLst/>
                                    <a:latin typeface="Cambria Math" panose="02040503050406030204" pitchFamily="18" charset="0"/>
                                  </a:rPr>
                                  <m:t>→0,5…1,5</m:t>
                                </m:r>
                              </m:oMath>
                            </m:oMathPara>
                          </a14:m>
                          <a:endParaRPr lang="ru-RU" sz="16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acc>
                                  <m:accPr>
                                    <m:chr m:val="̅"/>
                                    <m:ctrlPr>
                                      <a:rPr lang="ru-RU" sz="1600" i="1">
                                        <a:effectLst/>
                                        <a:latin typeface="Cambria Math" panose="02040503050406030204" pitchFamily="18" charset="0"/>
                                      </a:rPr>
                                    </m:ctrlPr>
                                  </m:accPr>
                                  <m:e>
                                    <m:r>
                                      <a:rPr lang="ru-RU" sz="1600">
                                        <a:effectLst/>
                                        <a:latin typeface="Cambria Math" panose="02040503050406030204" pitchFamily="18" charset="0"/>
                                      </a:rPr>
                                      <m:t>𝑡</m:t>
                                    </m:r>
                                  </m:e>
                                </m:acc>
                                <m:r>
                                  <a:rPr lang="ru-RU" sz="1600">
                                    <a:effectLst/>
                                    <a:latin typeface="Cambria Math" panose="02040503050406030204" pitchFamily="18" charset="0"/>
                                  </a:rPr>
                                  <m:t>→0</m:t>
                                </m:r>
                              </m:oMath>
                            </m:oMathPara>
                          </a14:m>
                          <a:endParaRPr lang="ru-RU" sz="1600" dirty="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571531">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600">
                                    <a:effectLst/>
                                    <a:latin typeface="Cambria Math" panose="02040503050406030204" pitchFamily="18" charset="0"/>
                                  </a:rPr>
                                  <m:t>𝛿</m:t>
                                </m:r>
                                <m:r>
                                  <a:rPr lang="ru-RU" sz="1600">
                                    <a:effectLst/>
                                    <a:latin typeface="Cambria Math" panose="02040503050406030204" pitchFamily="18" charset="0"/>
                                  </a:rPr>
                                  <m:t>→</m:t>
                                </m:r>
                                <m:r>
                                  <a:rPr lang="en-US" sz="1600">
                                    <a:effectLst/>
                                    <a:latin typeface="Cambria Math" panose="02040503050406030204" pitchFamily="18" charset="0"/>
                                  </a:rPr>
                                  <m:t>𝑚𝑎𝑥</m:t>
                                </m:r>
                              </m:oMath>
                            </m:oMathPara>
                          </a14:m>
                          <a:endParaRPr lang="ru-RU" sz="160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600">
                                    <a:effectLst/>
                                    <a:latin typeface="Cambria Math" panose="02040503050406030204" pitchFamily="18" charset="0"/>
                                  </a:rPr>
                                  <m:t>𝛿</m:t>
                                </m:r>
                                <m:r>
                                  <a:rPr lang="ru-RU" sz="1600">
                                    <a:effectLst/>
                                    <a:latin typeface="Cambria Math" panose="02040503050406030204" pitchFamily="18" charset="0"/>
                                  </a:rPr>
                                  <m:t>→0,5…3</m:t>
                                </m:r>
                              </m:oMath>
                            </m:oMathPara>
                          </a14:m>
                          <a:endParaRPr lang="ru-RU" sz="16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600">
                                    <a:effectLst/>
                                    <a:latin typeface="Cambria Math" panose="02040503050406030204" pitchFamily="18" charset="0"/>
                                  </a:rPr>
                                  <m:t>𝛿</m:t>
                                </m:r>
                                <m:r>
                                  <a:rPr lang="ru-RU" sz="1600">
                                    <a:effectLst/>
                                    <a:latin typeface="Cambria Math" panose="02040503050406030204" pitchFamily="18" charset="0"/>
                                  </a:rPr>
                                  <m:t>→0</m:t>
                                </m:r>
                              </m:oMath>
                            </m:oMathPara>
                          </a14:m>
                          <a:endParaRPr lang="ru-RU" sz="1600" dirty="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629875">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600">
                                    <a:effectLst/>
                                    <a:latin typeface="Cambria Math" panose="02040503050406030204" pitchFamily="18" charset="0"/>
                                  </a:rPr>
                                  <m:t>∆</m:t>
                                </m:r>
                                <m:r>
                                  <a:rPr lang="ru-RU" sz="1600">
                                    <a:effectLst/>
                                    <a:latin typeface="Cambria Math" panose="02040503050406030204" pitchFamily="18" charset="0"/>
                                  </a:rPr>
                                  <m:t>𝛽</m:t>
                                </m:r>
                                <m:r>
                                  <a:rPr lang="ru-RU" sz="1600">
                                    <a:effectLst/>
                                    <a:latin typeface="Cambria Math" panose="02040503050406030204" pitchFamily="18" charset="0"/>
                                  </a:rPr>
                                  <m:t>→0</m:t>
                                </m:r>
                              </m:oMath>
                            </m:oMathPara>
                          </a14:m>
                          <a:endParaRPr lang="ru-RU" sz="160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600">
                                    <a:effectLst/>
                                    <a:latin typeface="Cambria Math" panose="02040503050406030204" pitchFamily="18" charset="0"/>
                                  </a:rPr>
                                  <m:t>∆</m:t>
                                </m:r>
                                <m:r>
                                  <a:rPr lang="ru-RU" sz="1600">
                                    <a:effectLst/>
                                    <a:latin typeface="Cambria Math" panose="02040503050406030204" pitchFamily="18" charset="0"/>
                                  </a:rPr>
                                  <m:t>𝛽</m:t>
                                </m:r>
                                <m:r>
                                  <a:rPr lang="ru-RU" sz="1600">
                                    <a:effectLst/>
                                    <a:latin typeface="Cambria Math" panose="02040503050406030204" pitchFamily="18" charset="0"/>
                                  </a:rPr>
                                  <m:t>=∆</m:t>
                                </m:r>
                                <m:sSub>
                                  <m:sSubPr>
                                    <m:ctrlPr>
                                      <a:rPr lang="ru-RU" sz="1600" i="1">
                                        <a:effectLst/>
                                        <a:latin typeface="Cambria Math" panose="02040503050406030204" pitchFamily="18" charset="0"/>
                                      </a:rPr>
                                    </m:ctrlPr>
                                  </m:sSubPr>
                                  <m:e>
                                    <m:r>
                                      <a:rPr lang="ru-RU" sz="1600">
                                        <a:effectLst/>
                                        <a:latin typeface="Cambria Math" panose="02040503050406030204" pitchFamily="18" charset="0"/>
                                      </a:rPr>
                                      <m:t>𝛽</m:t>
                                    </m:r>
                                  </m:e>
                                  <m:sub>
                                    <m:r>
                                      <a:rPr lang="ru-RU" sz="1600">
                                        <a:effectLst/>
                                        <a:latin typeface="Cambria Math" panose="02040503050406030204" pitchFamily="18" charset="0"/>
                                      </a:rPr>
                                      <m:t>𝑏</m:t>
                                    </m:r>
                                  </m:sub>
                                </m:sSub>
                                <m:r>
                                  <a:rPr lang="ru-RU" sz="1600">
                                    <a:effectLst/>
                                    <a:latin typeface="Cambria Math" panose="02040503050406030204" pitchFamily="18" charset="0"/>
                                  </a:rPr>
                                  <m:t>−</m:t>
                                </m:r>
                                <m:r>
                                  <a:rPr lang="ru-RU" sz="1600">
                                    <a:effectLst/>
                                    <a:latin typeface="Cambria Math" panose="02040503050406030204" pitchFamily="18" charset="0"/>
                                  </a:rPr>
                                  <m:t>𝛿</m:t>
                                </m:r>
                              </m:oMath>
                            </m:oMathPara>
                          </a14:m>
                          <a:endParaRPr lang="ru-RU" sz="1600">
                            <a:effectLst/>
                            <a:latin typeface="Times New Roman"/>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600">
                                    <a:effectLst/>
                                    <a:latin typeface="Cambria Math" panose="02040503050406030204" pitchFamily="18" charset="0"/>
                                  </a:rPr>
                                  <m:t>∆</m:t>
                                </m:r>
                                <m:r>
                                  <a:rPr lang="ru-RU" sz="1600">
                                    <a:effectLst/>
                                    <a:latin typeface="Cambria Math" panose="02040503050406030204" pitchFamily="18" charset="0"/>
                                  </a:rPr>
                                  <m:t>𝛽</m:t>
                                </m:r>
                                <m:r>
                                  <a:rPr lang="ru-RU" sz="1600">
                                    <a:effectLst/>
                                    <a:latin typeface="Cambria Math" panose="02040503050406030204" pitchFamily="18" charset="0"/>
                                  </a:rPr>
                                  <m:t>=∆</m:t>
                                </m:r>
                                <m:sSub>
                                  <m:sSubPr>
                                    <m:ctrlPr>
                                      <a:rPr lang="ru-RU" sz="1600" i="1">
                                        <a:effectLst/>
                                        <a:latin typeface="Cambria Math" panose="02040503050406030204" pitchFamily="18" charset="0"/>
                                      </a:rPr>
                                    </m:ctrlPr>
                                  </m:sSubPr>
                                  <m:e>
                                    <m:r>
                                      <a:rPr lang="ru-RU" sz="1600">
                                        <a:effectLst/>
                                        <a:latin typeface="Cambria Math" panose="02040503050406030204" pitchFamily="18" charset="0"/>
                                      </a:rPr>
                                      <m:t>𝛽</m:t>
                                    </m:r>
                                  </m:e>
                                  <m:sub>
                                    <m:r>
                                      <a:rPr lang="ru-RU" sz="1600">
                                        <a:effectLst/>
                                        <a:latin typeface="Cambria Math" panose="02040503050406030204" pitchFamily="18" charset="0"/>
                                      </a:rPr>
                                      <m:t>𝑏</m:t>
                                    </m:r>
                                  </m:sub>
                                </m:sSub>
                              </m:oMath>
                            </m:oMathPara>
                          </a14:m>
                          <a:endParaRPr lang="ru-RU" sz="1600" dirty="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2" name="Таблица 1"/>
              <p:cNvGraphicFramePr>
                <a:graphicFrameLocks noGrp="1"/>
              </p:cNvGraphicFramePr>
              <p:nvPr>
                <p:extLst>
                  <p:ext uri="{D42A27DB-BD31-4B8C-83A1-F6EECF244321}">
                    <p14:modId xmlns:p14="http://schemas.microsoft.com/office/powerpoint/2010/main" val="3117662821"/>
                  </p:ext>
                </p:extLst>
              </p:nvPr>
            </p:nvGraphicFramePr>
            <p:xfrm>
              <a:off x="619125" y="1266766"/>
              <a:ext cx="8106864" cy="4324468"/>
            </p:xfrm>
            <a:graphic>
              <a:graphicData uri="http://schemas.openxmlformats.org/drawingml/2006/table">
                <a:tbl>
                  <a:tblPr firstRow="1" firstCol="1" bandRow="1">
                    <a:tableStyleId>{5940675A-B579-460E-94D1-54222C63F5DA}</a:tableStyleId>
                  </a:tblPr>
                  <a:tblGrid>
                    <a:gridCol w="2702288">
                      <a:extLst>
                        <a:ext uri="{9D8B030D-6E8A-4147-A177-3AD203B41FA5}">
                          <a16:colId xmlns:a16="http://schemas.microsoft.com/office/drawing/2014/main" val="20000"/>
                        </a:ext>
                      </a:extLst>
                    </a:gridCol>
                    <a:gridCol w="2702288">
                      <a:extLst>
                        <a:ext uri="{9D8B030D-6E8A-4147-A177-3AD203B41FA5}">
                          <a16:colId xmlns:a16="http://schemas.microsoft.com/office/drawing/2014/main" val="20001"/>
                        </a:ext>
                      </a:extLst>
                    </a:gridCol>
                    <a:gridCol w="2702288">
                      <a:extLst>
                        <a:ext uri="{9D8B030D-6E8A-4147-A177-3AD203B41FA5}">
                          <a16:colId xmlns:a16="http://schemas.microsoft.com/office/drawing/2014/main" val="20002"/>
                        </a:ext>
                      </a:extLst>
                    </a:gridCol>
                  </a:tblGrid>
                  <a:tr h="571531">
                    <a:tc>
                      <a:txBody>
                        <a:bodyPr/>
                        <a:lstStyle/>
                        <a:p>
                          <a:pPr indent="0" algn="ctr">
                            <a:lnSpc>
                              <a:spcPct val="150000"/>
                            </a:lnSpc>
                            <a:spcAft>
                              <a:spcPts val="0"/>
                            </a:spcAft>
                          </a:pPr>
                          <a:r>
                            <a:rPr lang="ru-RU" sz="1600" cap="small" baseline="0" dirty="0">
                              <a:effectLst/>
                            </a:rPr>
                            <a:t>Отдельный профиль</a:t>
                          </a:r>
                          <a:endParaRPr lang="ru-RU" sz="1600" cap="small" baseline="0" dirty="0">
                            <a:effectLst/>
                            <a:latin typeface="Times New Roman"/>
                            <a:ea typeface="Calibri"/>
                            <a:cs typeface="Times New Roman"/>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600" cap="small" baseline="0" dirty="0">
                              <a:effectLst/>
                            </a:rPr>
                            <a:t>Обычная решетка</a:t>
                          </a:r>
                          <a:endParaRPr lang="ru-RU" sz="1600" cap="small" baseline="0" dirty="0">
                            <a:effectLst/>
                            <a:latin typeface="Times New Roman"/>
                            <a:ea typeface="Calibri"/>
                            <a:cs typeface="Times New Roman"/>
                          </a:endParaRPr>
                        </a:p>
                      </a:txBody>
                      <a:tcPr marL="68580" marR="68580" marT="0" marB="0" anchor="ctr">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600" cap="small" baseline="0" dirty="0">
                              <a:effectLst/>
                            </a:rPr>
                            <a:t>Густая решетка</a:t>
                          </a:r>
                          <a:endParaRPr lang="ru-RU" sz="1600" cap="small" baseline="0" dirty="0">
                            <a:effectLst/>
                            <a:latin typeface="Times New Roman"/>
                            <a:ea typeface="Calibri"/>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1980000">
                    <a:tc>
                      <a:txBody>
                        <a:bodyPr/>
                        <a:lstStyle/>
                        <a:p>
                          <a:pPr indent="0" algn="ctr">
                            <a:lnSpc>
                              <a:spcPct val="150000"/>
                            </a:lnSpc>
                            <a:spcAft>
                              <a:spcPts val="0"/>
                            </a:spcAft>
                          </a:pPr>
                          <a:endParaRPr lang="ru-RU" sz="1600" dirty="0">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600" dirty="0">
                              <a:effectLst/>
                            </a:rPr>
                            <a:t> </a:t>
                          </a:r>
                          <a:endParaRPr lang="ru-RU" sz="16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endParaRPr lang="ru-RU" sz="1600">
                            <a:effectLst/>
                            <a:latin typeface="Times New Roman"/>
                            <a:ea typeface="Times New Roman"/>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571531">
                    <a:tc>
                      <a:txBody>
                        <a:bodyPr/>
                        <a:lstStyle/>
                        <a:p>
                          <a:endParaRPr lang="ru-RU"/>
                        </a:p>
                      </a:txBody>
                      <a:tcPr marL="68580" marR="68580" marT="0" marB="0" anchor="ctr">
                        <a:lnL w="12700" cap="flat" cmpd="sng" algn="ctr">
                          <a:noFill/>
                          <a:prstDash val="solid"/>
                          <a:round/>
                          <a:headEnd type="none" w="med" len="med"/>
                          <a:tailEnd type="none" w="med" len="med"/>
                        </a:lnL>
                        <a:blipFill>
                          <a:blip r:embed="rId3"/>
                          <a:stretch>
                            <a:fillRect t="-451613" r="-200000" b="-213978"/>
                          </a:stretch>
                        </a:blipFill>
                      </a:tcPr>
                    </a:tc>
                    <a:tc>
                      <a:txBody>
                        <a:bodyPr/>
                        <a:lstStyle/>
                        <a:p>
                          <a:endParaRPr lang="ru-RU"/>
                        </a:p>
                      </a:txBody>
                      <a:tcPr marL="68580" marR="68580" marT="0" marB="0" anchor="ctr">
                        <a:blipFill>
                          <a:blip r:embed="rId3"/>
                          <a:stretch>
                            <a:fillRect l="-100226" t="-451613" r="-100451" b="-213978"/>
                          </a:stretch>
                        </a:blipFill>
                      </a:tcPr>
                    </a:tc>
                    <a:tc>
                      <a:txBody>
                        <a:bodyPr/>
                        <a:lstStyle/>
                        <a:p>
                          <a:endParaRPr lang="ru-RU"/>
                        </a:p>
                      </a:txBody>
                      <a:tcPr marL="68580" marR="68580" marT="0" marB="0" anchor="ctr">
                        <a:lnR w="12700" cap="flat" cmpd="sng" algn="ctr">
                          <a:noFill/>
                          <a:prstDash val="solid"/>
                          <a:round/>
                          <a:headEnd type="none" w="med" len="med"/>
                          <a:tailEnd type="none" w="med" len="med"/>
                        </a:lnR>
                        <a:blipFill>
                          <a:blip r:embed="rId3"/>
                          <a:stretch>
                            <a:fillRect l="-199775" t="-451613" r="-225" b="-213978"/>
                          </a:stretch>
                        </a:blipFill>
                      </a:tcPr>
                    </a:tc>
                    <a:extLst>
                      <a:ext uri="{0D108BD9-81ED-4DB2-BD59-A6C34878D82A}">
                        <a16:rowId xmlns:a16="http://schemas.microsoft.com/office/drawing/2014/main" val="10002"/>
                      </a:ext>
                    </a:extLst>
                  </a:tr>
                  <a:tr h="571531">
                    <a:tc>
                      <a:txBody>
                        <a:bodyPr/>
                        <a:lstStyle/>
                        <a:p>
                          <a:endParaRPr lang="ru-RU"/>
                        </a:p>
                      </a:txBody>
                      <a:tcPr marL="68580" marR="68580" marT="0" marB="0" anchor="ctr">
                        <a:lnL w="12700" cap="flat" cmpd="sng" algn="ctr">
                          <a:noFill/>
                          <a:prstDash val="solid"/>
                          <a:round/>
                          <a:headEnd type="none" w="med" len="med"/>
                          <a:tailEnd type="none" w="med" len="med"/>
                        </a:lnL>
                        <a:blipFill>
                          <a:blip r:embed="rId3"/>
                          <a:stretch>
                            <a:fillRect t="-545745" r="-200000" b="-111702"/>
                          </a:stretch>
                        </a:blipFill>
                      </a:tcPr>
                    </a:tc>
                    <a:tc>
                      <a:txBody>
                        <a:bodyPr/>
                        <a:lstStyle/>
                        <a:p>
                          <a:endParaRPr lang="ru-RU"/>
                        </a:p>
                      </a:txBody>
                      <a:tcPr marL="68580" marR="68580" marT="0" marB="0" anchor="ctr">
                        <a:blipFill>
                          <a:blip r:embed="rId3"/>
                          <a:stretch>
                            <a:fillRect l="-100226" t="-545745" r="-100451" b="-111702"/>
                          </a:stretch>
                        </a:blipFill>
                      </a:tcPr>
                    </a:tc>
                    <a:tc>
                      <a:txBody>
                        <a:bodyPr/>
                        <a:lstStyle/>
                        <a:p>
                          <a:endParaRPr lang="ru-RU"/>
                        </a:p>
                      </a:txBody>
                      <a:tcPr marL="68580" marR="68580" marT="0" marB="0" anchor="ctr">
                        <a:lnR w="12700" cap="flat" cmpd="sng" algn="ctr">
                          <a:noFill/>
                          <a:prstDash val="solid"/>
                          <a:round/>
                          <a:headEnd type="none" w="med" len="med"/>
                          <a:tailEnd type="none" w="med" len="med"/>
                        </a:lnR>
                        <a:blipFill>
                          <a:blip r:embed="rId3"/>
                          <a:stretch>
                            <a:fillRect l="-199775" t="-545745" r="-225" b="-111702"/>
                          </a:stretch>
                        </a:blipFill>
                      </a:tcPr>
                    </a:tc>
                    <a:extLst>
                      <a:ext uri="{0D108BD9-81ED-4DB2-BD59-A6C34878D82A}">
                        <a16:rowId xmlns:a16="http://schemas.microsoft.com/office/drawing/2014/main" val="10003"/>
                      </a:ext>
                    </a:extLst>
                  </a:tr>
                  <a:tr h="629875">
                    <a:tc>
                      <a:txBody>
                        <a:bodyPr/>
                        <a:lstStyle/>
                        <a:p>
                          <a:endParaRPr lang="ru-RU"/>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blipFill>
                          <a:blip r:embed="rId3"/>
                          <a:stretch>
                            <a:fillRect t="-583654" r="-200000" b="-962"/>
                          </a:stretch>
                        </a:blipFill>
                      </a:tcPr>
                    </a:tc>
                    <a:tc>
                      <a:txBody>
                        <a:bodyPr/>
                        <a:lstStyle/>
                        <a:p>
                          <a:endParaRPr lang="ru-RU"/>
                        </a:p>
                      </a:txBody>
                      <a:tcPr marL="68580" marR="68580" marT="0" marB="0" anchor="ctr">
                        <a:lnB w="12700" cap="flat" cmpd="sng" algn="ctr">
                          <a:noFill/>
                          <a:prstDash val="solid"/>
                          <a:round/>
                          <a:headEnd type="none" w="med" len="med"/>
                          <a:tailEnd type="none" w="med" len="med"/>
                        </a:lnB>
                        <a:blipFill>
                          <a:blip r:embed="rId3"/>
                          <a:stretch>
                            <a:fillRect l="-100226" t="-583654" r="-100451" b="-962"/>
                          </a:stretch>
                        </a:blipFill>
                      </a:tcPr>
                    </a:tc>
                    <a:tc>
                      <a:txBody>
                        <a:bodyPr/>
                        <a:lstStyle/>
                        <a:p>
                          <a:endParaRPr lang="ru-RU"/>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blipFill>
                          <a:blip r:embed="rId3"/>
                          <a:stretch>
                            <a:fillRect l="-199775" t="-583654" r="-225" b="-962"/>
                          </a:stretch>
                        </a:blipFill>
                      </a:tcPr>
                    </a:tc>
                    <a:extLst>
                      <a:ext uri="{0D108BD9-81ED-4DB2-BD59-A6C34878D82A}">
                        <a16:rowId xmlns:a16="http://schemas.microsoft.com/office/drawing/2014/main" val="10004"/>
                      </a:ext>
                    </a:extLst>
                  </a:tr>
                </a:tbl>
              </a:graphicData>
            </a:graphic>
          </p:graphicFrame>
        </mc:Fallback>
      </mc:AlternateContent>
      <p:pic>
        <p:nvPicPr>
          <p:cNvPr id="1027" name="Рисунок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845" y="1930024"/>
            <a:ext cx="211764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Рисунок 1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1822" y="1930024"/>
            <a:ext cx="243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Рисунок 1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1899" y="1930025"/>
            <a:ext cx="2465217" cy="1800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018733" y="800938"/>
            <a:ext cx="3588739" cy="369332"/>
          </a:xfrm>
          <a:prstGeom prst="rect">
            <a:avLst/>
          </a:prstGeom>
        </p:spPr>
        <p:txBody>
          <a:bodyPr wrap="none">
            <a:spAutoFit/>
          </a:bodyPr>
          <a:lstStyle/>
          <a:p>
            <a:r>
              <a:rPr lang="ru-RU" cap="all" dirty="0"/>
              <a:t>Отклонение и поворот потока</a:t>
            </a:r>
          </a:p>
        </p:txBody>
      </p:sp>
      <p:sp>
        <p:nvSpPr>
          <p:cNvPr id="9" name="TextBox 8">
            <a:extLst>
              <a:ext uri="{FF2B5EF4-FFF2-40B4-BE49-F238E27FC236}">
                <a16:creationId xmlns:a16="http://schemas.microsoft.com/office/drawing/2014/main" id="{75A6B393-7E8F-4E06-AFF9-268496D61FC7}"/>
              </a:ext>
            </a:extLst>
          </p:cNvPr>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моментов количества движения </a:t>
            </a:r>
          </a:p>
          <a:p>
            <a:pPr algn="ctr"/>
            <a:r>
              <a:rPr lang="ru-RU" b="1" cap="all" dirty="0">
                <a:solidFill>
                  <a:schemeClr val="bg1"/>
                </a:solidFill>
                <a:latin typeface="Elektra Text Pro" panose="02000503030000020004" pitchFamily="50" charset="-52"/>
              </a:rPr>
              <a:t>(уравнение Эйлера)</a:t>
            </a:r>
          </a:p>
        </p:txBody>
      </p:sp>
    </p:spTree>
    <p:extLst>
      <p:ext uri="{BB962C8B-B14F-4D97-AF65-F5344CB8AC3E}">
        <p14:creationId xmlns:p14="http://schemas.microsoft.com/office/powerpoint/2010/main" val="3869494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объект&#10;&#10;Описание создано автоматически">
            <a:extLst>
              <a:ext uri="{FF2B5EF4-FFF2-40B4-BE49-F238E27FC236}">
                <a16:creationId xmlns:a16="http://schemas.microsoft.com/office/drawing/2014/main" id="{3B884253-22C4-42FE-AC74-1DEF94A68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1170" y="3976804"/>
            <a:ext cx="4080131" cy="2395114"/>
          </a:xfrm>
          <a:prstGeom prst="rect">
            <a:avLst/>
          </a:prstGeom>
        </p:spPr>
      </p:pic>
      <p:pic>
        <p:nvPicPr>
          <p:cNvPr id="25" name="Рисунок 24"/>
          <p:cNvPicPr>
            <a:picLocks noChangeAspect="1"/>
          </p:cNvPicPr>
          <p:nvPr/>
        </p:nvPicPr>
        <p:blipFill>
          <a:blip r:embed="rId4" cstate="print"/>
          <a:stretch>
            <a:fillRect/>
          </a:stretch>
        </p:blipFill>
        <p:spPr>
          <a:xfrm>
            <a:off x="5247449" y="3895268"/>
            <a:ext cx="2720702" cy="1980000"/>
          </a:xfrm>
          <a:prstGeom prst="rect">
            <a:avLst/>
          </a:prstGeom>
        </p:spPr>
      </p:pic>
      <p:pic>
        <p:nvPicPr>
          <p:cNvPr id="20" name="Рисунок 19"/>
          <p:cNvPicPr>
            <a:picLocks noChangeAspect="1"/>
          </p:cNvPicPr>
          <p:nvPr/>
        </p:nvPicPr>
        <p:blipFill>
          <a:blip r:embed="rId5" cstate="print"/>
          <a:stretch>
            <a:fillRect/>
          </a:stretch>
        </p:blipFill>
        <p:spPr>
          <a:xfrm>
            <a:off x="5247449" y="1910602"/>
            <a:ext cx="3120189" cy="1800000"/>
          </a:xfrm>
          <a:prstGeom prst="rect">
            <a:avLst/>
          </a:prstGeom>
        </p:spPr>
      </p:pic>
      <p:pic>
        <p:nvPicPr>
          <p:cNvPr id="17" name="Рисунок 16"/>
          <p:cNvPicPr>
            <a:picLocks noChangeAspect="1"/>
          </p:cNvPicPr>
          <p:nvPr/>
        </p:nvPicPr>
        <p:blipFill>
          <a:blip r:embed="rId6" cstate="print"/>
          <a:stretch>
            <a:fillRect/>
          </a:stretch>
        </p:blipFill>
        <p:spPr>
          <a:xfrm>
            <a:off x="981430" y="1910602"/>
            <a:ext cx="2831725" cy="1800000"/>
          </a:xfrm>
          <a:prstGeom prst="rect">
            <a:avLst/>
          </a:prstGeom>
        </p:spPr>
      </p:pic>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моментов количества движения </a:t>
            </a:r>
          </a:p>
          <a:p>
            <a:pPr algn="ctr"/>
            <a:r>
              <a:rPr lang="ru-RU" b="1" cap="all" dirty="0">
                <a:solidFill>
                  <a:schemeClr val="bg1"/>
                </a:solidFill>
                <a:latin typeface="Elektra Text Pro" panose="02000503030000020004" pitchFamily="50" charset="-52"/>
              </a:rPr>
              <a:t>(уравнение Эйлера)</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41</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9" name="TextBox 8"/>
              <p:cNvSpPr txBox="1"/>
              <p:nvPr/>
            </p:nvSpPr>
            <p:spPr>
              <a:xfrm>
                <a:off x="369346" y="802606"/>
                <a:ext cx="8411390" cy="880369"/>
              </a:xfrm>
              <a:prstGeom prst="rect">
                <a:avLst/>
              </a:prstGeom>
              <a:noFill/>
            </p:spPr>
            <p:txBody>
              <a:bodyPr wrap="square" rtlCol="0">
                <a:spAutoFit/>
              </a:bodyPr>
              <a:lstStyle/>
              <a:p>
                <a:pPr marL="285750" indent="-285750">
                  <a:lnSpc>
                    <a:spcPct val="150000"/>
                  </a:lnSpc>
                  <a:buFont typeface="Wingdings" pitchFamily="2" charset="2"/>
                  <a:buChar char="ü"/>
                </a:pPr>
                <a:r>
                  <a:rPr lang="ru-RU" dirty="0"/>
                  <a:t>Поворот потока </a:t>
                </a:r>
                <a14:m>
                  <m:oMath xmlns:m="http://schemas.openxmlformats.org/officeDocument/2006/math">
                    <m:d>
                      <m:dPr>
                        <m:begChr m:val="|"/>
                        <m:endChr m:val="|"/>
                        <m:ctrlPr>
                          <a:rPr lang="ru-RU" i="1">
                            <a:latin typeface="Cambria Math" panose="02040503050406030204" pitchFamily="18" charset="0"/>
                          </a:rPr>
                        </m:ctrlPr>
                      </m:dPr>
                      <m:e>
                        <m:sSub>
                          <m:sSubPr>
                            <m:ctrlPr>
                              <a:rPr lang="ru-RU" i="1">
                                <a:latin typeface="Cambria Math" panose="02040503050406030204" pitchFamily="18" charset="0"/>
                              </a:rPr>
                            </m:ctrlPr>
                          </m:sSubPr>
                          <m:e>
                            <m:r>
                              <m:rPr>
                                <m:sty m:val="p"/>
                              </m:rPr>
                              <a:rPr lang="ru-RU" i="1">
                                <a:latin typeface="Cambria Math"/>
                              </a:rPr>
                              <m:t>c</m:t>
                            </m:r>
                          </m:e>
                          <m:sub>
                            <m:r>
                              <a:rPr lang="ru-RU" i="1">
                                <a:latin typeface="Cambria Math"/>
                              </a:rPr>
                              <m:t>2</m:t>
                            </m:r>
                            <m:r>
                              <a:rPr lang="en-US" i="1">
                                <a:latin typeface="Cambria Math"/>
                              </a:rPr>
                              <m:t>𝑢</m:t>
                            </m:r>
                          </m:sub>
                        </m:sSub>
                        <m:r>
                          <a:rPr lang="ru-RU" i="1">
                            <a:latin typeface="Cambria Math"/>
                          </a:rPr>
                          <m:t>−</m:t>
                        </m:r>
                        <m:sSub>
                          <m:sSubPr>
                            <m:ctrlPr>
                              <a:rPr lang="ru-RU" i="1">
                                <a:latin typeface="Cambria Math" panose="02040503050406030204" pitchFamily="18" charset="0"/>
                              </a:rPr>
                            </m:ctrlPr>
                          </m:sSubPr>
                          <m:e>
                            <m:r>
                              <m:rPr>
                                <m:sty m:val="p"/>
                              </m:rPr>
                              <a:rPr lang="ru-RU" i="1">
                                <a:latin typeface="Cambria Math"/>
                              </a:rPr>
                              <m:t>c</m:t>
                            </m:r>
                          </m:e>
                          <m:sub>
                            <m:r>
                              <a:rPr lang="ru-RU" i="1">
                                <a:latin typeface="Cambria Math"/>
                              </a:rPr>
                              <m:t>1</m:t>
                            </m:r>
                            <m:r>
                              <a:rPr lang="en-US" i="1">
                                <a:latin typeface="Cambria Math"/>
                              </a:rPr>
                              <m:t>𝑢</m:t>
                            </m:r>
                          </m:sub>
                        </m:sSub>
                      </m:e>
                    </m:d>
                  </m:oMath>
                </a14:m>
                <a:r>
                  <a:rPr lang="ru-RU" dirty="0"/>
                  <a:t> в ступени турбины больше, чем в компрессоре </a:t>
                </a:r>
              </a:p>
              <a:p>
                <a:pPr marL="285750" indent="-285750">
                  <a:lnSpc>
                    <a:spcPct val="150000"/>
                  </a:lnSpc>
                  <a:buFont typeface="Wingdings" pitchFamily="2" charset="2"/>
                  <a:buChar char="ü"/>
                </a:pPr>
                <a:r>
                  <a:rPr lang="ru-RU" dirty="0"/>
                  <a:t>При равных </a:t>
                </a:r>
                <a:r>
                  <a:rPr lang="en-US" i="1" dirty="0"/>
                  <a:t>U</a:t>
                </a:r>
                <a:r>
                  <a:rPr lang="en-US" dirty="0"/>
                  <a:t> </a:t>
                </a:r>
                <a:r>
                  <a:rPr lang="ru-RU" dirty="0"/>
                  <a:t>работа ступени турбины больше работы ступени компрессора</a:t>
                </a:r>
              </a:p>
            </p:txBody>
          </p:sp>
        </mc:Choice>
        <mc:Fallback xmlns="">
          <p:sp>
            <p:nvSpPr>
              <p:cNvPr id="9" name="TextBox 8"/>
              <p:cNvSpPr txBox="1">
                <a:spLocks noRot="1" noChangeAspect="1" noMove="1" noResize="1" noEditPoints="1" noAdjustHandles="1" noChangeArrowheads="1" noChangeShapeType="1" noTextEdit="1"/>
              </p:cNvSpPr>
              <p:nvPr/>
            </p:nvSpPr>
            <p:spPr>
              <a:xfrm>
                <a:off x="369346" y="802606"/>
                <a:ext cx="8411390" cy="880369"/>
              </a:xfrm>
              <a:prstGeom prst="rect">
                <a:avLst/>
              </a:prstGeom>
              <a:blipFill>
                <a:blip r:embed="rId7"/>
                <a:stretch>
                  <a:fillRect l="-508" b="-10417"/>
                </a:stretch>
              </a:blipFill>
            </p:spPr>
            <p:txBody>
              <a:bodyPr/>
              <a:lstStyle/>
              <a:p>
                <a:r>
                  <a:rPr lang="ru-RU">
                    <a:noFill/>
                  </a:rPr>
                  <a:t> </a:t>
                </a:r>
              </a:p>
            </p:txBody>
          </p:sp>
        </mc:Fallback>
      </mc:AlternateContent>
      <p:sp>
        <p:nvSpPr>
          <p:cNvPr id="4" name="Прямоугольник 3"/>
          <p:cNvSpPr/>
          <p:nvPr/>
        </p:nvSpPr>
        <p:spPr>
          <a:xfrm>
            <a:off x="369345" y="1703917"/>
            <a:ext cx="4205695" cy="369332"/>
          </a:xfrm>
          <a:prstGeom prst="rect">
            <a:avLst/>
          </a:prstGeom>
        </p:spPr>
        <p:txBody>
          <a:bodyPr wrap="square">
            <a:spAutoFit/>
          </a:bodyPr>
          <a:lstStyle/>
          <a:p>
            <a:pPr algn="ctr"/>
            <a:r>
              <a:rPr lang="ru-RU" cap="all" dirty="0"/>
              <a:t>Компрессор</a:t>
            </a:r>
          </a:p>
        </p:txBody>
      </p:sp>
      <p:sp>
        <p:nvSpPr>
          <p:cNvPr id="16" name="Прямоугольник 15"/>
          <p:cNvSpPr/>
          <p:nvPr/>
        </p:nvSpPr>
        <p:spPr>
          <a:xfrm>
            <a:off x="4635657" y="1703917"/>
            <a:ext cx="4205695" cy="369332"/>
          </a:xfrm>
          <a:prstGeom prst="rect">
            <a:avLst/>
          </a:prstGeom>
        </p:spPr>
        <p:txBody>
          <a:bodyPr wrap="square">
            <a:spAutoFit/>
          </a:bodyPr>
          <a:lstStyle/>
          <a:p>
            <a:pPr algn="ctr"/>
            <a:r>
              <a:rPr lang="ru-RU" cap="all" dirty="0"/>
              <a:t>Турбина</a:t>
            </a:r>
          </a:p>
        </p:txBody>
      </p:sp>
      <p:sp>
        <p:nvSpPr>
          <p:cNvPr id="21" name="Прямоугольник 20"/>
          <p:cNvSpPr/>
          <p:nvPr/>
        </p:nvSpPr>
        <p:spPr>
          <a:xfrm>
            <a:off x="478411" y="3692185"/>
            <a:ext cx="4205695" cy="369332"/>
          </a:xfrm>
          <a:prstGeom prst="rect">
            <a:avLst/>
          </a:prstGeom>
        </p:spPr>
        <p:txBody>
          <a:bodyPr wrap="square">
            <a:spAutoFit/>
          </a:bodyPr>
          <a:lstStyle/>
          <a:p>
            <a:pPr algn="ctr"/>
            <a:r>
              <a:rPr lang="ru-RU" cap="all" dirty="0"/>
              <a:t>Расход и размеры </a:t>
            </a:r>
            <a:r>
              <a:rPr lang="ru-RU" u="sng" cap="all" dirty="0"/>
              <a:t>совпадают</a:t>
            </a:r>
          </a:p>
        </p:txBody>
      </p:sp>
      <p:sp>
        <p:nvSpPr>
          <p:cNvPr id="22" name="Прямоугольник 21"/>
          <p:cNvSpPr/>
          <p:nvPr/>
        </p:nvSpPr>
        <p:spPr>
          <a:xfrm>
            <a:off x="4520294" y="3644858"/>
            <a:ext cx="4205695" cy="369332"/>
          </a:xfrm>
          <a:prstGeom prst="rect">
            <a:avLst/>
          </a:prstGeom>
        </p:spPr>
        <p:txBody>
          <a:bodyPr wrap="square">
            <a:spAutoFit/>
          </a:bodyPr>
          <a:lstStyle/>
          <a:p>
            <a:pPr algn="ctr"/>
            <a:r>
              <a:rPr lang="ru-RU" cap="all" dirty="0"/>
              <a:t>Расход и размеры </a:t>
            </a:r>
            <a:r>
              <a:rPr lang="ru-RU" u="sng" cap="all" dirty="0"/>
              <a:t>не совпадают</a:t>
            </a:r>
          </a:p>
        </p:txBody>
      </p:sp>
      <p:sp>
        <p:nvSpPr>
          <p:cNvPr id="5" name="Прямоугольник 4"/>
          <p:cNvSpPr/>
          <p:nvPr/>
        </p:nvSpPr>
        <p:spPr>
          <a:xfrm>
            <a:off x="369345" y="5594096"/>
            <a:ext cx="4150949" cy="792781"/>
          </a:xfrm>
          <a:prstGeom prst="rect">
            <a:avLst/>
          </a:prstGeom>
        </p:spPr>
        <p:txBody>
          <a:bodyPr wrap="square">
            <a:spAutoFit/>
          </a:bodyPr>
          <a:lstStyle/>
          <a:p>
            <a:pPr marL="285750" indent="-285750">
              <a:lnSpc>
                <a:spcPct val="150000"/>
              </a:lnSpc>
              <a:buFont typeface="Wingdings" pitchFamily="2" charset="2"/>
              <a:buChar char="ü"/>
            </a:pPr>
            <a:r>
              <a:rPr lang="ru-RU" sz="1600" dirty="0"/>
              <a:t>Число ступеней компрессора больше числа ступеней турбины</a:t>
            </a:r>
          </a:p>
        </p:txBody>
      </p:sp>
      <p:sp>
        <p:nvSpPr>
          <p:cNvPr id="23" name="Прямоугольник 22"/>
          <p:cNvSpPr/>
          <p:nvPr/>
        </p:nvSpPr>
        <p:spPr>
          <a:xfrm>
            <a:off x="4575040" y="5594096"/>
            <a:ext cx="4150949" cy="792781"/>
          </a:xfrm>
          <a:prstGeom prst="rect">
            <a:avLst/>
          </a:prstGeom>
        </p:spPr>
        <p:txBody>
          <a:bodyPr wrap="square">
            <a:spAutoFit/>
          </a:bodyPr>
          <a:lstStyle/>
          <a:p>
            <a:pPr marL="285750" indent="-285750">
              <a:lnSpc>
                <a:spcPct val="150000"/>
              </a:lnSpc>
              <a:buFont typeface="Wingdings" pitchFamily="2" charset="2"/>
              <a:buChar char="ü"/>
            </a:pPr>
            <a:r>
              <a:rPr lang="ru-RU" sz="1600" dirty="0"/>
              <a:t>Работа компрессора меньше работы турбины</a:t>
            </a:r>
          </a:p>
        </p:txBody>
      </p:sp>
      <p:pic>
        <p:nvPicPr>
          <p:cNvPr id="24" name="Рисунок 23" descr="Описание: R-R-RB162-engine.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2081" y="4079934"/>
            <a:ext cx="3025019" cy="1620000"/>
          </a:xfrm>
          <a:prstGeom prst="rect">
            <a:avLst/>
          </a:prstGeom>
          <a:noFill/>
          <a:ln>
            <a:noFill/>
          </a:ln>
        </p:spPr>
      </p:pic>
      <mc:AlternateContent xmlns:mc="http://schemas.openxmlformats.org/markup-compatibility/2006" xmlns:a14="http://schemas.microsoft.com/office/drawing/2010/main">
        <mc:Choice Requires="a14">
          <p:sp>
            <p:nvSpPr>
              <p:cNvPr id="6" name="Прямоугольник 5"/>
              <p:cNvSpPr/>
              <p:nvPr/>
            </p:nvSpPr>
            <p:spPr>
              <a:xfrm>
                <a:off x="5906257" y="5985164"/>
                <a:ext cx="1664494" cy="53226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𝐿</m:t>
                          </m:r>
                        </m:e>
                        <m:sub>
                          <m:r>
                            <a:rPr lang="ru-RU" sz="1400">
                              <a:latin typeface="Cambria Math"/>
                            </a:rPr>
                            <m:t>к</m:t>
                          </m:r>
                        </m:sub>
                      </m:sSub>
                      <m:r>
                        <a:rPr lang="ru-RU" sz="1400">
                          <a:latin typeface="Cambria Math"/>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𝐿</m:t>
                              </m:r>
                            </m:e>
                            <m:sub>
                              <m:r>
                                <a:rPr lang="ru-RU" sz="1400">
                                  <a:latin typeface="Cambria Math"/>
                                </a:rPr>
                                <m:t>т</m:t>
                              </m:r>
                            </m:sub>
                          </m:sSub>
                          <m:sSub>
                            <m:sSubPr>
                              <m:ctrlPr>
                                <a:rPr lang="ru-RU" sz="1400" i="1">
                                  <a:latin typeface="Cambria Math" panose="02040503050406030204" pitchFamily="18" charset="0"/>
                                </a:rPr>
                              </m:ctrlPr>
                            </m:sSubPr>
                            <m:e>
                              <m:r>
                                <a:rPr lang="ru-RU" sz="1400" i="1">
                                  <a:latin typeface="Cambria Math"/>
                                </a:rPr>
                                <m:t>𝐺</m:t>
                              </m:r>
                            </m:e>
                            <m:sub>
                              <m:r>
                                <m:rPr>
                                  <m:sty m:val="p"/>
                                </m:rPr>
                                <a:rPr lang="ru-RU" sz="1400">
                                  <a:latin typeface="Cambria Math"/>
                                </a:rPr>
                                <m:t>I</m:t>
                              </m:r>
                            </m:sub>
                          </m:sSub>
                        </m:num>
                        <m:den>
                          <m:sSub>
                            <m:sSubPr>
                              <m:ctrlPr>
                                <a:rPr lang="ru-RU" sz="1400" i="1">
                                  <a:latin typeface="Cambria Math" panose="02040503050406030204" pitchFamily="18" charset="0"/>
                                </a:rPr>
                              </m:ctrlPr>
                            </m:sSubPr>
                            <m:e>
                              <m:r>
                                <a:rPr lang="ru-RU" sz="1400" i="1">
                                  <a:latin typeface="Cambria Math"/>
                                </a:rPr>
                                <m:t>𝐺</m:t>
                              </m:r>
                            </m:e>
                            <m:sub>
                              <m:r>
                                <m:rPr>
                                  <m:sty m:val="p"/>
                                </m:rPr>
                                <a:rPr lang="ru-RU" sz="1400">
                                  <a:latin typeface="Cambria Math"/>
                                </a:rPr>
                                <m:t>Σ</m:t>
                              </m:r>
                            </m:sub>
                          </m:sSub>
                        </m:den>
                      </m:f>
                      <m:r>
                        <a:rPr lang="ru-RU" sz="1400">
                          <a:latin typeface="Cambria Math"/>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𝐿</m:t>
                              </m:r>
                            </m:e>
                            <m:sub>
                              <m:r>
                                <a:rPr lang="ru-RU" sz="1400">
                                  <a:latin typeface="Cambria Math"/>
                                </a:rPr>
                                <m:t>т</m:t>
                              </m:r>
                            </m:sub>
                          </m:sSub>
                        </m:num>
                        <m:den>
                          <m:r>
                            <a:rPr lang="ru-RU" sz="1400" i="1">
                              <a:latin typeface="Cambria Math"/>
                            </a:rPr>
                            <m:t>𝑚</m:t>
                          </m:r>
                          <m:r>
                            <a:rPr lang="ru-RU" sz="1400">
                              <a:latin typeface="Cambria Math"/>
                            </a:rPr>
                            <m:t>+1</m:t>
                          </m:r>
                        </m:den>
                      </m:f>
                    </m:oMath>
                  </m:oMathPara>
                </a14:m>
                <a:endParaRPr lang="ru-RU" sz="14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5906257" y="5985164"/>
                <a:ext cx="1664494" cy="532262"/>
              </a:xfrm>
              <a:prstGeom prst="rect">
                <a:avLst/>
              </a:prstGeom>
              <a:blipFill>
                <a:blip r:embed="rId9"/>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51039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5" grpId="0"/>
      <p:bldP spid="23" grpId="0"/>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Степень реактивности турбомашины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42</a:t>
            </a:fld>
            <a:endParaRPr lang="ru-RU" dirty="0">
              <a:solidFill>
                <a:schemeClr val="bg1"/>
              </a:solidFill>
              <a:latin typeface="Elektra Medium Pro" panose="02000803000000020004" pitchFamily="50" charset="-52"/>
            </a:endParaRPr>
          </a:p>
        </p:txBody>
      </p:sp>
      <p:sp>
        <p:nvSpPr>
          <p:cNvPr id="5" name="Прямоугольник 4"/>
          <p:cNvSpPr/>
          <p:nvPr/>
        </p:nvSpPr>
        <p:spPr>
          <a:xfrm>
            <a:off x="356574" y="782043"/>
            <a:ext cx="8369415" cy="1711366"/>
          </a:xfrm>
          <a:prstGeom prst="rect">
            <a:avLst/>
          </a:prstGeom>
        </p:spPr>
        <p:txBody>
          <a:bodyPr wrap="square">
            <a:spAutoFit/>
          </a:bodyPr>
          <a:lstStyle/>
          <a:p>
            <a:pPr marL="285750" indent="-285750">
              <a:lnSpc>
                <a:spcPct val="150000"/>
              </a:lnSpc>
              <a:buFont typeface="Wingdings" pitchFamily="2" charset="2"/>
              <a:buChar char="ü"/>
            </a:pPr>
            <a:r>
              <a:rPr lang="ru-RU" dirty="0"/>
              <a:t>Степень реактивности - отношение статического напора к теоретическому напору ступени:</a:t>
            </a:r>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p:txBody>
      </p:sp>
      <mc:AlternateContent xmlns:mc="http://schemas.openxmlformats.org/markup-compatibility/2006" xmlns:a14="http://schemas.microsoft.com/office/drawing/2010/main">
        <mc:Choice Requires="a14">
          <p:sp>
            <p:nvSpPr>
              <p:cNvPr id="2" name="Прямоугольник 1"/>
              <p:cNvSpPr/>
              <p:nvPr/>
            </p:nvSpPr>
            <p:spPr>
              <a:xfrm>
                <a:off x="2949227" y="1330173"/>
                <a:ext cx="3654847" cy="658065"/>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𝜌</m:t>
                          </m:r>
                        </m:e>
                        <m:sub>
                          <m:r>
                            <a:rPr lang="ru-RU">
                              <a:latin typeface="Cambria Math"/>
                            </a:rPr>
                            <m:t>ст</m:t>
                          </m:r>
                        </m:sub>
                      </m:sSub>
                      <m:r>
                        <a:rPr lang="ru-RU">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𝐿</m:t>
                              </m:r>
                            </m:e>
                            <m:sub>
                              <m:r>
                                <a:rPr lang="ru-RU">
                                  <a:latin typeface="Cambria Math"/>
                                </a:rPr>
                                <m:t>стат</m:t>
                              </m:r>
                            </m:sub>
                          </m:sSub>
                        </m:num>
                        <m:den>
                          <m:sSub>
                            <m:sSubPr>
                              <m:ctrlPr>
                                <a:rPr lang="ru-RU" i="1">
                                  <a:latin typeface="Cambria Math" panose="02040503050406030204" pitchFamily="18" charset="0"/>
                                </a:rPr>
                              </m:ctrlPr>
                            </m:sSubPr>
                            <m:e>
                              <m:r>
                                <a:rPr lang="ru-RU" i="1">
                                  <a:latin typeface="Cambria Math"/>
                                </a:rPr>
                                <m:t>𝐿</m:t>
                              </m:r>
                            </m:e>
                            <m:sub>
                              <m:r>
                                <a:rPr lang="ru-RU">
                                  <a:latin typeface="Cambria Math"/>
                                </a:rPr>
                                <m:t>т</m:t>
                              </m:r>
                            </m:sub>
                          </m:sSub>
                        </m:den>
                      </m:f>
                      <m:r>
                        <a:rPr lang="ru-RU">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𝐿</m:t>
                              </m:r>
                            </m:e>
                            <m:sub>
                              <m:r>
                                <a:rPr lang="ru-RU">
                                  <a:latin typeface="Cambria Math"/>
                                </a:rPr>
                                <m:t>т</m:t>
                              </m:r>
                            </m:sub>
                          </m:sSub>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ru-RU">
                                  <a:latin typeface="Cambria Math"/>
                                </a:rPr>
                                <m:t>дин</m:t>
                              </m:r>
                            </m:sub>
                          </m:sSub>
                        </m:num>
                        <m:den>
                          <m:sSub>
                            <m:sSubPr>
                              <m:ctrlPr>
                                <a:rPr lang="ru-RU" i="1">
                                  <a:latin typeface="Cambria Math" panose="02040503050406030204" pitchFamily="18" charset="0"/>
                                </a:rPr>
                              </m:ctrlPr>
                            </m:sSubPr>
                            <m:e>
                              <m:r>
                                <a:rPr lang="ru-RU" i="1">
                                  <a:latin typeface="Cambria Math"/>
                                </a:rPr>
                                <m:t>𝐿</m:t>
                              </m:r>
                            </m:e>
                            <m:sub>
                              <m:r>
                                <a:rPr lang="ru-RU">
                                  <a:latin typeface="Cambria Math"/>
                                </a:rPr>
                                <m:t>т</m:t>
                              </m:r>
                            </m:sub>
                          </m:sSub>
                        </m:den>
                      </m:f>
                      <m:r>
                        <a:rPr lang="ru-RU" i="1">
                          <a:latin typeface="Cambria Math"/>
                        </a:rPr>
                        <m:t>=1−</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𝐿</m:t>
                              </m:r>
                            </m:e>
                            <m:sub>
                              <m:r>
                                <a:rPr lang="ru-RU">
                                  <a:latin typeface="Cambria Math"/>
                                </a:rPr>
                                <m:t>дин</m:t>
                              </m:r>
                            </m:sub>
                          </m:sSub>
                        </m:num>
                        <m:den>
                          <m:sSub>
                            <m:sSubPr>
                              <m:ctrlPr>
                                <a:rPr lang="ru-RU" i="1">
                                  <a:latin typeface="Cambria Math" panose="02040503050406030204" pitchFamily="18" charset="0"/>
                                </a:rPr>
                              </m:ctrlPr>
                            </m:sSubPr>
                            <m:e>
                              <m:r>
                                <a:rPr lang="ru-RU" i="1">
                                  <a:latin typeface="Cambria Math"/>
                                </a:rPr>
                                <m:t>𝐿</m:t>
                              </m:r>
                            </m:e>
                            <m:sub>
                              <m:r>
                                <a:rPr lang="ru-RU">
                                  <a:latin typeface="Cambria Math"/>
                                </a:rPr>
                                <m:t>т</m:t>
                              </m:r>
                            </m:sub>
                          </m:sSub>
                        </m:den>
                      </m:f>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2949227" y="1330173"/>
                <a:ext cx="3654847" cy="658065"/>
              </a:xfrm>
              <a:prstGeom prst="rect">
                <a:avLst/>
              </a:prstGeom>
              <a:blipFill rotWithShape="1">
                <a:blip r:embed="rId3" cstate="print"/>
                <a:stretch>
                  <a:fillRect/>
                </a:stretch>
              </a:blipFill>
              <a:ln>
                <a:solidFill>
                  <a:schemeClr val="tx1"/>
                </a:solidFill>
              </a:ln>
            </p:spPr>
            <p:txBody>
              <a:bodyPr/>
              <a:lstStyle/>
              <a:p>
                <a:r>
                  <a:rPr lang="ru-RU">
                    <a:noFill/>
                  </a:rPr>
                  <a:t> </a:t>
                </a:r>
              </a:p>
            </p:txBody>
          </p:sp>
        </mc:Fallback>
      </mc:AlternateContent>
      <p:sp>
        <p:nvSpPr>
          <p:cNvPr id="9" name="TextBox 8"/>
          <p:cNvSpPr txBox="1"/>
          <p:nvPr/>
        </p:nvSpPr>
        <p:spPr>
          <a:xfrm>
            <a:off x="529489" y="3296815"/>
            <a:ext cx="4301639" cy="369332"/>
          </a:xfrm>
          <a:prstGeom prst="rect">
            <a:avLst/>
          </a:prstGeom>
          <a:noFill/>
        </p:spPr>
        <p:txBody>
          <a:bodyPr wrap="square" rtlCol="0">
            <a:spAutoFit/>
          </a:bodyPr>
          <a:lstStyle/>
          <a:p>
            <a:pPr algn="ctr"/>
            <a:r>
              <a:rPr lang="ru-RU" cap="all" dirty="0"/>
              <a:t>Компрессор</a:t>
            </a:r>
          </a:p>
        </p:txBody>
      </p:sp>
      <p:sp>
        <p:nvSpPr>
          <p:cNvPr id="10" name="TextBox 9"/>
          <p:cNvSpPr txBox="1"/>
          <p:nvPr/>
        </p:nvSpPr>
        <p:spPr>
          <a:xfrm>
            <a:off x="4647062" y="3304926"/>
            <a:ext cx="4301639" cy="369332"/>
          </a:xfrm>
          <a:prstGeom prst="rect">
            <a:avLst/>
          </a:prstGeom>
          <a:noFill/>
        </p:spPr>
        <p:txBody>
          <a:bodyPr wrap="square" rtlCol="0">
            <a:spAutoFit/>
          </a:bodyPr>
          <a:lstStyle/>
          <a:p>
            <a:pPr algn="ctr"/>
            <a:r>
              <a:rPr lang="ru-RU" cap="all" dirty="0"/>
              <a:t>Турбина</a:t>
            </a:r>
          </a:p>
        </p:txBody>
      </p:sp>
      <mc:AlternateContent xmlns:mc="http://schemas.openxmlformats.org/markup-compatibility/2006" xmlns:a14="http://schemas.microsoft.com/office/drawing/2010/main">
        <mc:Choice Requires="a14">
          <p:sp>
            <p:nvSpPr>
              <p:cNvPr id="3" name="Прямоугольник 2"/>
              <p:cNvSpPr/>
              <p:nvPr/>
            </p:nvSpPr>
            <p:spPr>
              <a:xfrm>
                <a:off x="881793" y="3649980"/>
                <a:ext cx="3435171" cy="617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𝜌</m:t>
                          </m:r>
                        </m:e>
                        <m:sub>
                          <m:r>
                            <a:rPr lang="ru-RU" sz="1400">
                              <a:latin typeface="Cambria Math"/>
                            </a:rPr>
                            <m:t>ст</m:t>
                          </m:r>
                        </m:sub>
                      </m:sSub>
                      <m:r>
                        <a:rPr lang="ru-RU" sz="1400">
                          <a:latin typeface="Cambria Math"/>
                        </a:rPr>
                        <m:t>=</m:t>
                      </m:r>
                      <m:r>
                        <a:rPr lang="ru-RU" sz="1400" i="1">
                          <a:latin typeface="Cambria Math"/>
                        </a:rPr>
                        <m:t>1−</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𝐿</m:t>
                              </m:r>
                            </m:e>
                            <m:sub>
                              <m:r>
                                <a:rPr lang="ru-RU" sz="1400">
                                  <a:latin typeface="Cambria Math"/>
                                </a:rPr>
                                <m:t>дин</m:t>
                              </m:r>
                            </m:sub>
                          </m:sSub>
                        </m:num>
                        <m:den>
                          <m:sSub>
                            <m:sSubPr>
                              <m:ctrlPr>
                                <a:rPr lang="ru-RU" sz="1400" i="1">
                                  <a:latin typeface="Cambria Math" panose="02040503050406030204" pitchFamily="18" charset="0"/>
                                </a:rPr>
                              </m:ctrlPr>
                            </m:sSubPr>
                            <m:e>
                              <m:r>
                                <a:rPr lang="ru-RU" sz="1400" i="1">
                                  <a:latin typeface="Cambria Math"/>
                                </a:rPr>
                                <m:t>𝐿</m:t>
                              </m:r>
                            </m:e>
                            <m:sub>
                              <m:r>
                                <a:rPr lang="ru-RU" sz="1400">
                                  <a:latin typeface="Cambria Math"/>
                                </a:rPr>
                                <m:t>т</m:t>
                              </m:r>
                            </m:sub>
                          </m:sSub>
                        </m:den>
                      </m:f>
                      <m:r>
                        <a:rPr lang="ru-RU" sz="1400" i="1">
                          <a:latin typeface="Cambria Math"/>
                        </a:rPr>
                        <m:t>=1−</m:t>
                      </m:r>
                      <m:f>
                        <m:fPr>
                          <m:ctrlPr>
                            <a:rPr lang="ru-RU" sz="1400" i="1">
                              <a:latin typeface="Cambria Math" panose="02040503050406030204" pitchFamily="18" charset="0"/>
                            </a:rPr>
                          </m:ctrlPr>
                        </m:fPr>
                        <m:num>
                          <m:sSubSup>
                            <m:sSubSupPr>
                              <m:ctrlPr>
                                <a:rPr lang="ru-RU" sz="1400" i="1">
                                  <a:latin typeface="Cambria Math" panose="02040503050406030204" pitchFamily="18" charset="0"/>
                                </a:rPr>
                              </m:ctrlPr>
                            </m:sSubSupPr>
                            <m:e>
                              <m:r>
                                <a:rPr lang="ru-RU" sz="1400" i="1">
                                  <a:latin typeface="Cambria Math"/>
                                </a:rPr>
                                <m:t>с</m:t>
                              </m:r>
                            </m:e>
                            <m:sub>
                              <m:r>
                                <a:rPr lang="ru-RU" sz="1400" i="1">
                                  <a:latin typeface="Cambria Math"/>
                                </a:rPr>
                                <m:t>2</m:t>
                              </m:r>
                            </m:sub>
                            <m:sup>
                              <m:r>
                                <a:rPr lang="ru-RU" sz="1400" i="1">
                                  <a:latin typeface="Cambria Math"/>
                                </a:rPr>
                                <m:t>2</m:t>
                              </m:r>
                            </m:sup>
                          </m:sSubSup>
                          <m:r>
                            <a:rPr lang="ru-RU" sz="1400" i="1">
                              <a:latin typeface="Cambria Math"/>
                            </a:rPr>
                            <m:t>−</m:t>
                          </m:r>
                          <m:sSubSup>
                            <m:sSubSupPr>
                              <m:ctrlPr>
                                <a:rPr lang="ru-RU" sz="1400" i="1">
                                  <a:latin typeface="Cambria Math" panose="02040503050406030204" pitchFamily="18" charset="0"/>
                                </a:rPr>
                              </m:ctrlPr>
                            </m:sSubSupPr>
                            <m:e>
                              <m:r>
                                <a:rPr lang="ru-RU" sz="1400" i="1">
                                  <a:latin typeface="Cambria Math"/>
                                </a:rPr>
                                <m:t>с</m:t>
                              </m:r>
                            </m:e>
                            <m:sub>
                              <m:r>
                                <a:rPr lang="ru-RU" sz="1400" i="1">
                                  <a:latin typeface="Cambria Math"/>
                                </a:rPr>
                                <m:t>1</m:t>
                              </m:r>
                            </m:sub>
                            <m:sup>
                              <m:r>
                                <a:rPr lang="ru-RU" sz="1400" i="1">
                                  <a:latin typeface="Cambria Math"/>
                                </a:rPr>
                                <m:t>2</m:t>
                              </m:r>
                            </m:sup>
                          </m:sSubSup>
                        </m:num>
                        <m:den>
                          <m:r>
                            <a:rPr lang="ru-RU" sz="1400" i="1">
                              <a:latin typeface="Cambria Math"/>
                            </a:rPr>
                            <m:t>2∙</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sSub>
                                    <m:sSubPr>
                                      <m:ctrlPr>
                                        <a:rPr lang="ru-RU" sz="1400" i="1">
                                          <a:latin typeface="Cambria Math" panose="02040503050406030204" pitchFamily="18" charset="0"/>
                                        </a:rPr>
                                      </m:ctrlPr>
                                    </m:sSubPr>
                                    <m:e>
                                      <m:r>
                                        <m:rPr>
                                          <m:sty m:val="p"/>
                                        </m:rPr>
                                        <a:rPr lang="ru-RU" sz="1400">
                                          <a:latin typeface="Cambria Math"/>
                                        </a:rPr>
                                        <m:t>u</m:t>
                                      </m:r>
                                    </m:e>
                                    <m:sub>
                                      <m:r>
                                        <a:rPr lang="ru-RU" sz="1400">
                                          <a:latin typeface="Cambria Math"/>
                                        </a:rPr>
                                        <m:t>2</m:t>
                                      </m:r>
                                    </m:sub>
                                  </m:sSub>
                                  <m:r>
                                    <m:rPr>
                                      <m:sty m:val="p"/>
                                    </m:rPr>
                                    <a:rPr lang="ru-RU" sz="1400">
                                      <a:latin typeface="Cambria Math"/>
                                    </a:rPr>
                                    <m:t>c</m:t>
                                  </m:r>
                                </m:e>
                                <m:sub>
                                  <m:r>
                                    <a:rPr lang="ru-RU" sz="1400">
                                      <a:latin typeface="Cambria Math"/>
                                    </a:rPr>
                                    <m:t>2</m:t>
                                  </m:r>
                                  <m:r>
                                    <a:rPr lang="en-US" sz="1400" i="1">
                                      <a:latin typeface="Cambria Math"/>
                                    </a:rPr>
                                    <m:t>𝑢</m:t>
                                  </m:r>
                                </m:sub>
                              </m:sSub>
                              <m:r>
                                <a:rPr lang="ru-RU" sz="1400" i="1">
                                  <a:latin typeface="Cambria Math"/>
                                </a:rPr>
                                <m:t>−</m:t>
                              </m:r>
                              <m:sSub>
                                <m:sSubPr>
                                  <m:ctrlPr>
                                    <a:rPr lang="ru-RU" sz="1400" i="1">
                                      <a:latin typeface="Cambria Math" panose="02040503050406030204" pitchFamily="18" charset="0"/>
                                    </a:rPr>
                                  </m:ctrlPr>
                                </m:sSubPr>
                                <m:e>
                                  <m:sSub>
                                    <m:sSubPr>
                                      <m:ctrlPr>
                                        <a:rPr lang="ru-RU" sz="1400" i="1">
                                          <a:latin typeface="Cambria Math" panose="02040503050406030204" pitchFamily="18" charset="0"/>
                                        </a:rPr>
                                      </m:ctrlPr>
                                    </m:sSubPr>
                                    <m:e>
                                      <m:r>
                                        <m:rPr>
                                          <m:sty m:val="p"/>
                                        </m:rPr>
                                        <a:rPr lang="ru-RU" sz="1400">
                                          <a:latin typeface="Cambria Math"/>
                                        </a:rPr>
                                        <m:t>u</m:t>
                                      </m:r>
                                    </m:e>
                                    <m:sub>
                                      <m:r>
                                        <a:rPr lang="ru-RU" sz="1400">
                                          <a:latin typeface="Cambria Math"/>
                                        </a:rPr>
                                        <m:t>1</m:t>
                                      </m:r>
                                    </m:sub>
                                  </m:sSub>
                                  <m:r>
                                    <a:rPr lang="ru-RU" sz="1400">
                                      <a:latin typeface="Cambria Math"/>
                                    </a:rPr>
                                    <m:t>∙</m:t>
                                  </m:r>
                                  <m:r>
                                    <m:rPr>
                                      <m:sty m:val="p"/>
                                    </m:rPr>
                                    <a:rPr lang="ru-RU" sz="1400">
                                      <a:latin typeface="Cambria Math"/>
                                    </a:rPr>
                                    <m:t>c</m:t>
                                  </m:r>
                                </m:e>
                                <m:sub>
                                  <m:r>
                                    <a:rPr lang="ru-RU" sz="1400">
                                      <a:latin typeface="Cambria Math"/>
                                    </a:rPr>
                                    <m:t>1</m:t>
                                  </m:r>
                                  <m:r>
                                    <a:rPr lang="en-US" sz="1400" i="1">
                                      <a:latin typeface="Cambria Math"/>
                                    </a:rPr>
                                    <m:t>𝑢</m:t>
                                  </m:r>
                                </m:sub>
                              </m:sSub>
                            </m:e>
                          </m:d>
                        </m:den>
                      </m:f>
                    </m:oMath>
                  </m:oMathPara>
                </a14:m>
                <a:endParaRPr lang="ru-RU" sz="14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881793" y="3649980"/>
                <a:ext cx="3435171" cy="617477"/>
              </a:xfrm>
              <a:prstGeom prst="rect">
                <a:avLst/>
              </a:prstGeom>
              <a:blipFill rotWithShape="1">
                <a:blip r:embed="rId4"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150172" y="4267457"/>
                <a:ext cx="4680958" cy="6174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𝜌</m:t>
                          </m:r>
                        </m:e>
                        <m:sub>
                          <m:r>
                            <a:rPr lang="ru-RU" sz="1400">
                              <a:latin typeface="Cambria Math"/>
                            </a:rPr>
                            <m:t>ст</m:t>
                          </m:r>
                        </m:sub>
                      </m:sSub>
                      <m:r>
                        <a:rPr lang="ru-RU" sz="1400">
                          <a:latin typeface="Cambria Math"/>
                        </a:rPr>
                        <m:t>=</m:t>
                      </m:r>
                      <m:r>
                        <a:rPr lang="ru-RU" sz="1400" i="1">
                          <a:latin typeface="Cambria Math"/>
                        </a:rPr>
                        <m:t>1−</m:t>
                      </m:r>
                      <m:f>
                        <m:fPr>
                          <m:ctrlPr>
                            <a:rPr lang="ru-RU" sz="1400" i="1">
                              <a:latin typeface="Cambria Math" panose="02040503050406030204" pitchFamily="18" charset="0"/>
                            </a:rPr>
                          </m:ctrlPr>
                        </m:fPr>
                        <m:num>
                          <m:sSubSup>
                            <m:sSubSupPr>
                              <m:ctrlPr>
                                <a:rPr lang="ru-RU" sz="1400" i="1">
                                  <a:latin typeface="Cambria Math" panose="02040503050406030204" pitchFamily="18" charset="0"/>
                                </a:rPr>
                              </m:ctrlPr>
                            </m:sSubSupPr>
                            <m:e>
                              <m:r>
                                <a:rPr lang="ru-RU" sz="1400" i="1">
                                  <a:latin typeface="Cambria Math"/>
                                </a:rPr>
                                <m:t>с</m:t>
                              </m:r>
                            </m:e>
                            <m:sub>
                              <m:r>
                                <a:rPr lang="ru-RU" sz="1400" i="1">
                                  <a:latin typeface="Cambria Math"/>
                                </a:rPr>
                                <m:t>2</m:t>
                              </m:r>
                              <m:r>
                                <a:rPr lang="en-US" sz="1400" i="1">
                                  <a:latin typeface="Cambria Math"/>
                                </a:rPr>
                                <m:t>𝑢</m:t>
                              </m:r>
                            </m:sub>
                            <m:sup>
                              <m:r>
                                <a:rPr lang="ru-RU" sz="1400" i="1">
                                  <a:latin typeface="Cambria Math"/>
                                </a:rPr>
                                <m:t>2</m:t>
                              </m:r>
                            </m:sup>
                          </m:sSubSup>
                          <m:r>
                            <a:rPr lang="ru-RU" sz="1400" i="1">
                              <a:latin typeface="Cambria Math"/>
                            </a:rPr>
                            <m:t>+</m:t>
                          </m:r>
                          <m:sSubSup>
                            <m:sSubSupPr>
                              <m:ctrlPr>
                                <a:rPr lang="ru-RU" sz="1400" i="1">
                                  <a:latin typeface="Cambria Math" panose="02040503050406030204" pitchFamily="18" charset="0"/>
                                </a:rPr>
                              </m:ctrlPr>
                            </m:sSubSupPr>
                            <m:e>
                              <m:r>
                                <a:rPr lang="ru-RU" sz="1400" i="1">
                                  <a:latin typeface="Cambria Math"/>
                                </a:rPr>
                                <m:t>с</m:t>
                              </m:r>
                            </m:e>
                            <m:sub>
                              <m:r>
                                <a:rPr lang="ru-RU" sz="1400" i="1">
                                  <a:latin typeface="Cambria Math"/>
                                </a:rPr>
                                <m:t>2</m:t>
                              </m:r>
                              <m:r>
                                <a:rPr lang="en-US" sz="1400" i="1">
                                  <a:latin typeface="Cambria Math"/>
                                </a:rPr>
                                <m:t>𝑎</m:t>
                              </m:r>
                            </m:sub>
                            <m:sup>
                              <m:r>
                                <a:rPr lang="ru-RU" sz="1400" i="1">
                                  <a:latin typeface="Cambria Math"/>
                                </a:rPr>
                                <m:t>2</m:t>
                              </m:r>
                            </m:sup>
                          </m:sSubSup>
                          <m:r>
                            <a:rPr lang="ru-RU" sz="1400" i="1">
                              <a:latin typeface="Cambria Math"/>
                            </a:rPr>
                            <m:t>−</m:t>
                          </m:r>
                          <m:sSubSup>
                            <m:sSubSupPr>
                              <m:ctrlPr>
                                <a:rPr lang="ru-RU" sz="1400" i="1">
                                  <a:latin typeface="Cambria Math" panose="02040503050406030204" pitchFamily="18" charset="0"/>
                                </a:rPr>
                              </m:ctrlPr>
                            </m:sSubSupPr>
                            <m:e>
                              <m:r>
                                <a:rPr lang="ru-RU" sz="1400" i="1">
                                  <a:latin typeface="Cambria Math"/>
                                </a:rPr>
                                <m:t>с</m:t>
                              </m:r>
                            </m:e>
                            <m:sub>
                              <m:r>
                                <a:rPr lang="ru-RU" sz="1400" i="1">
                                  <a:latin typeface="Cambria Math"/>
                                </a:rPr>
                                <m:t>1</m:t>
                              </m:r>
                              <m:r>
                                <a:rPr lang="ru-RU" sz="1400" i="1">
                                  <a:latin typeface="Cambria Math"/>
                                </a:rPr>
                                <m:t>𝑢</m:t>
                              </m:r>
                            </m:sub>
                            <m:sup>
                              <m:r>
                                <a:rPr lang="ru-RU" sz="1400" i="1">
                                  <a:latin typeface="Cambria Math"/>
                                </a:rPr>
                                <m:t>2</m:t>
                              </m:r>
                            </m:sup>
                          </m:sSubSup>
                          <m:r>
                            <a:rPr lang="ru-RU" sz="1400" i="1">
                              <a:latin typeface="Cambria Math"/>
                            </a:rPr>
                            <m:t>−</m:t>
                          </m:r>
                          <m:sSubSup>
                            <m:sSubSupPr>
                              <m:ctrlPr>
                                <a:rPr lang="ru-RU" sz="1400" i="1">
                                  <a:latin typeface="Cambria Math" panose="02040503050406030204" pitchFamily="18" charset="0"/>
                                </a:rPr>
                              </m:ctrlPr>
                            </m:sSubSupPr>
                            <m:e>
                              <m:r>
                                <a:rPr lang="ru-RU" sz="1400" i="1">
                                  <a:latin typeface="Cambria Math"/>
                                </a:rPr>
                                <m:t>с</m:t>
                              </m:r>
                            </m:e>
                            <m:sub>
                              <m:r>
                                <a:rPr lang="ru-RU" sz="1400" i="1">
                                  <a:latin typeface="Cambria Math"/>
                                </a:rPr>
                                <m:t>1</m:t>
                              </m:r>
                              <m:r>
                                <a:rPr lang="en-US" sz="1400" i="1">
                                  <a:latin typeface="Cambria Math"/>
                                </a:rPr>
                                <m:t>𝑎</m:t>
                              </m:r>
                            </m:sub>
                            <m:sup>
                              <m:r>
                                <a:rPr lang="ru-RU" sz="1400" i="1">
                                  <a:latin typeface="Cambria Math"/>
                                </a:rPr>
                                <m:t>2</m:t>
                              </m:r>
                            </m:sup>
                          </m:sSubSup>
                        </m:num>
                        <m:den>
                          <m:r>
                            <a:rPr lang="ru-RU" sz="1400" i="1">
                              <a:latin typeface="Cambria Math"/>
                            </a:rPr>
                            <m:t>2∙</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sSub>
                                    <m:sSubPr>
                                      <m:ctrlPr>
                                        <a:rPr lang="ru-RU" sz="1400" i="1">
                                          <a:latin typeface="Cambria Math" panose="02040503050406030204" pitchFamily="18" charset="0"/>
                                        </a:rPr>
                                      </m:ctrlPr>
                                    </m:sSubPr>
                                    <m:e>
                                      <m:r>
                                        <m:rPr>
                                          <m:sty m:val="p"/>
                                        </m:rPr>
                                        <a:rPr lang="ru-RU" sz="1400">
                                          <a:latin typeface="Cambria Math"/>
                                        </a:rPr>
                                        <m:t>u</m:t>
                                      </m:r>
                                    </m:e>
                                    <m:sub>
                                      <m:r>
                                        <a:rPr lang="ru-RU" sz="1400">
                                          <a:latin typeface="Cambria Math"/>
                                        </a:rPr>
                                        <m:t>2</m:t>
                                      </m:r>
                                    </m:sub>
                                  </m:sSub>
                                  <m:r>
                                    <m:rPr>
                                      <m:sty m:val="p"/>
                                    </m:rPr>
                                    <a:rPr lang="ru-RU" sz="1400">
                                      <a:latin typeface="Cambria Math"/>
                                    </a:rPr>
                                    <m:t>c</m:t>
                                  </m:r>
                                </m:e>
                                <m:sub>
                                  <m:r>
                                    <a:rPr lang="ru-RU" sz="1400">
                                      <a:latin typeface="Cambria Math"/>
                                    </a:rPr>
                                    <m:t>2</m:t>
                                  </m:r>
                                  <m:r>
                                    <a:rPr lang="en-US" sz="1400" i="1">
                                      <a:latin typeface="Cambria Math"/>
                                    </a:rPr>
                                    <m:t>𝑢</m:t>
                                  </m:r>
                                </m:sub>
                              </m:sSub>
                              <m:r>
                                <a:rPr lang="ru-RU" sz="1400" i="1">
                                  <a:latin typeface="Cambria Math"/>
                                </a:rPr>
                                <m:t>−</m:t>
                              </m:r>
                              <m:sSub>
                                <m:sSubPr>
                                  <m:ctrlPr>
                                    <a:rPr lang="ru-RU" sz="1400" i="1">
                                      <a:latin typeface="Cambria Math" panose="02040503050406030204" pitchFamily="18" charset="0"/>
                                    </a:rPr>
                                  </m:ctrlPr>
                                </m:sSubPr>
                                <m:e>
                                  <m:sSub>
                                    <m:sSubPr>
                                      <m:ctrlPr>
                                        <a:rPr lang="ru-RU" sz="1400" i="1">
                                          <a:latin typeface="Cambria Math" panose="02040503050406030204" pitchFamily="18" charset="0"/>
                                        </a:rPr>
                                      </m:ctrlPr>
                                    </m:sSubPr>
                                    <m:e>
                                      <m:r>
                                        <m:rPr>
                                          <m:sty m:val="p"/>
                                        </m:rPr>
                                        <a:rPr lang="ru-RU" sz="1400">
                                          <a:latin typeface="Cambria Math"/>
                                        </a:rPr>
                                        <m:t>u</m:t>
                                      </m:r>
                                    </m:e>
                                    <m:sub>
                                      <m:r>
                                        <a:rPr lang="ru-RU" sz="1400">
                                          <a:latin typeface="Cambria Math"/>
                                        </a:rPr>
                                        <m:t>1</m:t>
                                      </m:r>
                                    </m:sub>
                                  </m:sSub>
                                  <m:r>
                                    <a:rPr lang="ru-RU" sz="1400">
                                      <a:latin typeface="Cambria Math"/>
                                    </a:rPr>
                                    <m:t>∙</m:t>
                                  </m:r>
                                  <m:r>
                                    <m:rPr>
                                      <m:sty m:val="p"/>
                                    </m:rPr>
                                    <a:rPr lang="ru-RU" sz="1400">
                                      <a:latin typeface="Cambria Math"/>
                                    </a:rPr>
                                    <m:t>c</m:t>
                                  </m:r>
                                </m:e>
                                <m:sub>
                                  <m:r>
                                    <a:rPr lang="ru-RU" sz="1400">
                                      <a:latin typeface="Cambria Math"/>
                                    </a:rPr>
                                    <m:t>1</m:t>
                                  </m:r>
                                  <m:r>
                                    <a:rPr lang="en-US" sz="1400" i="1">
                                      <a:latin typeface="Cambria Math"/>
                                    </a:rPr>
                                    <m:t>𝑢</m:t>
                                  </m:r>
                                </m:sub>
                              </m:sSub>
                            </m:e>
                          </m:d>
                        </m:den>
                      </m:f>
                      <m:r>
                        <a:rPr lang="ru-RU" sz="1400" i="1">
                          <a:latin typeface="Cambria Math"/>
                        </a:rPr>
                        <m:t>=1−</m:t>
                      </m:r>
                      <m:f>
                        <m:fPr>
                          <m:ctrlPr>
                            <a:rPr lang="ru-RU" sz="1400" i="1">
                              <a:latin typeface="Cambria Math" panose="02040503050406030204" pitchFamily="18" charset="0"/>
                            </a:rPr>
                          </m:ctrlPr>
                        </m:fPr>
                        <m:num>
                          <m:sSubSup>
                            <m:sSubSupPr>
                              <m:ctrlPr>
                                <a:rPr lang="ru-RU" sz="1400" i="1">
                                  <a:latin typeface="Cambria Math" panose="02040503050406030204" pitchFamily="18" charset="0"/>
                                </a:rPr>
                              </m:ctrlPr>
                            </m:sSubSupPr>
                            <m:e>
                              <m:r>
                                <a:rPr lang="ru-RU" sz="1400" i="1">
                                  <a:latin typeface="Cambria Math"/>
                                </a:rPr>
                                <m:t>с</m:t>
                              </m:r>
                            </m:e>
                            <m:sub>
                              <m:r>
                                <a:rPr lang="ru-RU" sz="1400" i="1">
                                  <a:latin typeface="Cambria Math"/>
                                </a:rPr>
                                <m:t>2</m:t>
                              </m:r>
                              <m:r>
                                <a:rPr lang="en-US" sz="1400" i="1">
                                  <a:latin typeface="Cambria Math"/>
                                </a:rPr>
                                <m:t>𝑢</m:t>
                              </m:r>
                            </m:sub>
                            <m:sup>
                              <m:r>
                                <a:rPr lang="ru-RU" sz="1400" i="1">
                                  <a:latin typeface="Cambria Math"/>
                                </a:rPr>
                                <m:t>2</m:t>
                              </m:r>
                            </m:sup>
                          </m:sSubSup>
                          <m:r>
                            <a:rPr lang="ru-RU" sz="1400" i="1">
                              <a:latin typeface="Cambria Math"/>
                            </a:rPr>
                            <m:t>−</m:t>
                          </m:r>
                          <m:sSubSup>
                            <m:sSubSupPr>
                              <m:ctrlPr>
                                <a:rPr lang="ru-RU" sz="1400" i="1">
                                  <a:latin typeface="Cambria Math" panose="02040503050406030204" pitchFamily="18" charset="0"/>
                                </a:rPr>
                              </m:ctrlPr>
                            </m:sSubSupPr>
                            <m:e>
                              <m:r>
                                <a:rPr lang="ru-RU" sz="1400" i="1">
                                  <a:latin typeface="Cambria Math"/>
                                </a:rPr>
                                <m:t>с</m:t>
                              </m:r>
                            </m:e>
                            <m:sub>
                              <m:r>
                                <a:rPr lang="ru-RU" sz="1400" i="1">
                                  <a:latin typeface="Cambria Math"/>
                                </a:rPr>
                                <m:t>1</m:t>
                              </m:r>
                              <m:r>
                                <a:rPr lang="ru-RU" sz="1400" i="1">
                                  <a:latin typeface="Cambria Math"/>
                                </a:rPr>
                                <m:t>𝑢</m:t>
                              </m:r>
                            </m:sub>
                            <m:sup>
                              <m:r>
                                <a:rPr lang="ru-RU" sz="1400" i="1">
                                  <a:latin typeface="Cambria Math"/>
                                </a:rPr>
                                <m:t>2</m:t>
                              </m:r>
                            </m:sup>
                          </m:sSubSup>
                        </m:num>
                        <m:den>
                          <m:r>
                            <a:rPr lang="ru-RU" sz="1400" i="1">
                              <a:latin typeface="Cambria Math"/>
                            </a:rPr>
                            <m:t>2∙</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sSub>
                                    <m:sSubPr>
                                      <m:ctrlPr>
                                        <a:rPr lang="ru-RU" sz="1400" i="1">
                                          <a:latin typeface="Cambria Math" panose="02040503050406030204" pitchFamily="18" charset="0"/>
                                        </a:rPr>
                                      </m:ctrlPr>
                                    </m:sSubPr>
                                    <m:e>
                                      <m:r>
                                        <m:rPr>
                                          <m:sty m:val="p"/>
                                        </m:rPr>
                                        <a:rPr lang="ru-RU" sz="1400">
                                          <a:latin typeface="Cambria Math"/>
                                        </a:rPr>
                                        <m:t>u</m:t>
                                      </m:r>
                                    </m:e>
                                    <m:sub>
                                      <m:r>
                                        <a:rPr lang="ru-RU" sz="1400">
                                          <a:latin typeface="Cambria Math"/>
                                        </a:rPr>
                                        <m:t>2</m:t>
                                      </m:r>
                                    </m:sub>
                                  </m:sSub>
                                  <m:r>
                                    <m:rPr>
                                      <m:sty m:val="p"/>
                                    </m:rPr>
                                    <a:rPr lang="ru-RU" sz="1400">
                                      <a:latin typeface="Cambria Math"/>
                                    </a:rPr>
                                    <m:t>c</m:t>
                                  </m:r>
                                </m:e>
                                <m:sub>
                                  <m:r>
                                    <a:rPr lang="ru-RU" sz="1400">
                                      <a:latin typeface="Cambria Math"/>
                                    </a:rPr>
                                    <m:t>2</m:t>
                                  </m:r>
                                  <m:r>
                                    <a:rPr lang="en-US" sz="1400" i="1">
                                      <a:latin typeface="Cambria Math"/>
                                    </a:rPr>
                                    <m:t>𝑢</m:t>
                                  </m:r>
                                </m:sub>
                              </m:sSub>
                              <m:r>
                                <a:rPr lang="ru-RU" sz="1400" i="1">
                                  <a:latin typeface="Cambria Math"/>
                                </a:rPr>
                                <m:t>−</m:t>
                              </m:r>
                              <m:sSub>
                                <m:sSubPr>
                                  <m:ctrlPr>
                                    <a:rPr lang="ru-RU" sz="1400" i="1">
                                      <a:latin typeface="Cambria Math" panose="02040503050406030204" pitchFamily="18" charset="0"/>
                                    </a:rPr>
                                  </m:ctrlPr>
                                </m:sSubPr>
                                <m:e>
                                  <m:sSub>
                                    <m:sSubPr>
                                      <m:ctrlPr>
                                        <a:rPr lang="ru-RU" sz="1400" i="1">
                                          <a:latin typeface="Cambria Math" panose="02040503050406030204" pitchFamily="18" charset="0"/>
                                        </a:rPr>
                                      </m:ctrlPr>
                                    </m:sSubPr>
                                    <m:e>
                                      <m:r>
                                        <m:rPr>
                                          <m:sty m:val="p"/>
                                        </m:rPr>
                                        <a:rPr lang="ru-RU" sz="1400">
                                          <a:latin typeface="Cambria Math"/>
                                        </a:rPr>
                                        <m:t>u</m:t>
                                      </m:r>
                                    </m:e>
                                    <m:sub>
                                      <m:r>
                                        <a:rPr lang="ru-RU" sz="1400">
                                          <a:latin typeface="Cambria Math"/>
                                        </a:rPr>
                                        <m:t>1</m:t>
                                      </m:r>
                                    </m:sub>
                                  </m:sSub>
                                  <m:r>
                                    <a:rPr lang="ru-RU" sz="1400">
                                      <a:latin typeface="Cambria Math"/>
                                    </a:rPr>
                                    <m:t>∙</m:t>
                                  </m:r>
                                  <m:r>
                                    <m:rPr>
                                      <m:sty m:val="p"/>
                                    </m:rPr>
                                    <a:rPr lang="ru-RU" sz="1400">
                                      <a:latin typeface="Cambria Math"/>
                                    </a:rPr>
                                    <m:t>c</m:t>
                                  </m:r>
                                </m:e>
                                <m:sub>
                                  <m:r>
                                    <a:rPr lang="ru-RU" sz="1400">
                                      <a:latin typeface="Cambria Math"/>
                                    </a:rPr>
                                    <m:t>1</m:t>
                                  </m:r>
                                  <m:r>
                                    <a:rPr lang="en-US" sz="1400" i="1">
                                      <a:latin typeface="Cambria Math"/>
                                    </a:rPr>
                                    <m:t>𝑢</m:t>
                                  </m:r>
                                </m:sub>
                              </m:sSub>
                            </m:e>
                          </m:d>
                        </m:den>
                      </m:f>
                    </m:oMath>
                  </m:oMathPara>
                </a14:m>
                <a:endParaRPr lang="ru-RU" sz="14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50172" y="4267457"/>
                <a:ext cx="4680958" cy="617477"/>
              </a:xfrm>
              <a:prstGeom prst="rect">
                <a:avLst/>
              </a:prstGeom>
              <a:blipFill rotWithShape="1">
                <a:blip r:embed="rId5"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204651" y="4991048"/>
                <a:ext cx="4572000" cy="54668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𝜌</m:t>
                          </m:r>
                        </m:e>
                        <m:sub>
                          <m:r>
                            <a:rPr lang="ru-RU" sz="1400">
                              <a:latin typeface="Cambria Math"/>
                            </a:rPr>
                            <m:t>ст</m:t>
                          </m:r>
                        </m:sub>
                      </m:sSub>
                      <m:r>
                        <a:rPr lang="ru-RU" sz="1400">
                          <a:latin typeface="Cambria Math"/>
                        </a:rPr>
                        <m:t>=</m:t>
                      </m:r>
                      <m:r>
                        <a:rPr lang="ru-RU" sz="1400" i="1">
                          <a:latin typeface="Cambria Math"/>
                        </a:rPr>
                        <m:t>1−</m:t>
                      </m:r>
                      <m:f>
                        <m:fPr>
                          <m:ctrlPr>
                            <a:rPr lang="ru-RU" sz="1400" i="1">
                              <a:latin typeface="Cambria Math" panose="02040503050406030204" pitchFamily="18" charset="0"/>
                            </a:rPr>
                          </m:ctrlPr>
                        </m:fPr>
                        <m:num>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a:rPr>
                                    <m:t>𝑐</m:t>
                                  </m:r>
                                </m:e>
                                <m:sub>
                                  <m:r>
                                    <a:rPr lang="ru-RU" sz="1400" i="1">
                                      <a:latin typeface="Cambria Math"/>
                                    </a:rPr>
                                    <m:t>2</m:t>
                                  </m:r>
                                  <m:r>
                                    <a:rPr lang="ru-RU" sz="1400" i="1">
                                      <a:latin typeface="Cambria Math"/>
                                    </a:rPr>
                                    <m:t>𝑢</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𝑐</m:t>
                                  </m:r>
                                </m:e>
                                <m:sub>
                                  <m:r>
                                    <a:rPr lang="ru-RU" sz="1400" i="1">
                                      <a:latin typeface="Cambria Math"/>
                                    </a:rPr>
                                    <m:t>1</m:t>
                                  </m:r>
                                  <m:r>
                                    <a:rPr lang="ru-RU" sz="1400" i="1">
                                      <a:latin typeface="Cambria Math"/>
                                    </a:rPr>
                                    <m:t>𝑢</m:t>
                                  </m:r>
                                </m:sub>
                              </m:sSub>
                            </m:e>
                          </m:d>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a:rPr>
                                    <m:t>𝑐</m:t>
                                  </m:r>
                                </m:e>
                                <m:sub>
                                  <m:r>
                                    <a:rPr lang="ru-RU" sz="1400" i="1">
                                      <a:latin typeface="Cambria Math"/>
                                    </a:rPr>
                                    <m:t>2</m:t>
                                  </m:r>
                                  <m:r>
                                    <a:rPr lang="ru-RU" sz="1400" i="1">
                                      <a:latin typeface="Cambria Math"/>
                                    </a:rPr>
                                    <m:t>𝑢</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𝑐</m:t>
                                  </m:r>
                                </m:e>
                                <m:sub>
                                  <m:r>
                                    <a:rPr lang="ru-RU" sz="1400" i="1">
                                      <a:latin typeface="Cambria Math"/>
                                    </a:rPr>
                                    <m:t>1</m:t>
                                  </m:r>
                                  <m:r>
                                    <a:rPr lang="ru-RU" sz="1400" i="1">
                                      <a:latin typeface="Cambria Math"/>
                                    </a:rPr>
                                    <m:t>𝑢</m:t>
                                  </m:r>
                                </m:sub>
                              </m:sSub>
                            </m:e>
                          </m:d>
                        </m:num>
                        <m:den>
                          <m:r>
                            <a:rPr lang="ru-RU" sz="1400" i="1">
                              <a:latin typeface="Cambria Math"/>
                            </a:rPr>
                            <m:t>2∙</m:t>
                          </m:r>
                          <m:r>
                            <a:rPr lang="en-US" sz="1400" i="1">
                              <a:latin typeface="Cambria Math"/>
                            </a:rPr>
                            <m:t>𝑢</m:t>
                          </m:r>
                          <m:r>
                            <a:rPr lang="en-US" sz="1400" i="1">
                              <a:latin typeface="Cambria Math"/>
                            </a:rPr>
                            <m:t>∙</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m:rPr>
                                      <m:sty m:val="p"/>
                                    </m:rPr>
                                    <a:rPr lang="ru-RU" sz="1400">
                                      <a:latin typeface="Cambria Math"/>
                                    </a:rPr>
                                    <m:t>c</m:t>
                                  </m:r>
                                </m:e>
                                <m:sub>
                                  <m:r>
                                    <a:rPr lang="ru-RU" sz="1400">
                                      <a:latin typeface="Cambria Math"/>
                                    </a:rPr>
                                    <m:t>2</m:t>
                                  </m:r>
                                  <m:r>
                                    <a:rPr lang="en-US" sz="1400" i="1">
                                      <a:latin typeface="Cambria Math"/>
                                    </a:rPr>
                                    <m:t>𝑢</m:t>
                                  </m:r>
                                </m:sub>
                              </m:sSub>
                              <m:r>
                                <a:rPr lang="ru-RU" sz="1400" i="1">
                                  <a:latin typeface="Cambria Math"/>
                                </a:rPr>
                                <m:t>−</m:t>
                              </m:r>
                              <m:sSub>
                                <m:sSubPr>
                                  <m:ctrlPr>
                                    <a:rPr lang="ru-RU" sz="1400" i="1">
                                      <a:latin typeface="Cambria Math" panose="02040503050406030204" pitchFamily="18" charset="0"/>
                                    </a:rPr>
                                  </m:ctrlPr>
                                </m:sSubPr>
                                <m:e>
                                  <m:r>
                                    <m:rPr>
                                      <m:sty m:val="p"/>
                                    </m:rPr>
                                    <a:rPr lang="ru-RU" sz="1400">
                                      <a:latin typeface="Cambria Math"/>
                                    </a:rPr>
                                    <m:t>c</m:t>
                                  </m:r>
                                </m:e>
                                <m:sub>
                                  <m:r>
                                    <a:rPr lang="ru-RU" sz="1400">
                                      <a:latin typeface="Cambria Math"/>
                                    </a:rPr>
                                    <m:t>1</m:t>
                                  </m:r>
                                  <m:r>
                                    <a:rPr lang="en-US" sz="1400" i="1">
                                      <a:latin typeface="Cambria Math"/>
                                    </a:rPr>
                                    <m:t>𝑢</m:t>
                                  </m:r>
                                </m:sub>
                              </m:sSub>
                            </m:e>
                          </m:d>
                        </m:den>
                      </m:f>
                      <m:r>
                        <a:rPr lang="ru-RU" sz="1400" i="1">
                          <a:latin typeface="Cambria Math"/>
                        </a:rPr>
                        <m:t>=1−</m:t>
                      </m:r>
                      <m:f>
                        <m:fPr>
                          <m:ctrlPr>
                            <a:rPr lang="ru-RU" sz="1400" i="1">
                              <a:latin typeface="Cambria Math" panose="02040503050406030204" pitchFamily="18" charset="0"/>
                            </a:rPr>
                          </m:ctrlPr>
                        </m:fPr>
                        <m:num>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a:rPr>
                                    <m:t>𝑐</m:t>
                                  </m:r>
                                </m:e>
                                <m:sub>
                                  <m:r>
                                    <a:rPr lang="ru-RU" sz="1400" i="1">
                                      <a:latin typeface="Cambria Math"/>
                                    </a:rPr>
                                    <m:t>2</m:t>
                                  </m:r>
                                  <m:r>
                                    <a:rPr lang="ru-RU" sz="1400" i="1">
                                      <a:latin typeface="Cambria Math"/>
                                    </a:rPr>
                                    <m:t>𝑢</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𝑐</m:t>
                                  </m:r>
                                </m:e>
                                <m:sub>
                                  <m:r>
                                    <a:rPr lang="ru-RU" sz="1400" i="1">
                                      <a:latin typeface="Cambria Math"/>
                                    </a:rPr>
                                    <m:t>1</m:t>
                                  </m:r>
                                  <m:r>
                                    <a:rPr lang="ru-RU" sz="1400" i="1">
                                      <a:latin typeface="Cambria Math"/>
                                    </a:rPr>
                                    <m:t>𝑢</m:t>
                                  </m:r>
                                </m:sub>
                              </m:sSub>
                            </m:e>
                          </m:d>
                        </m:num>
                        <m:den>
                          <m:r>
                            <a:rPr lang="ru-RU" sz="1400" i="1">
                              <a:latin typeface="Cambria Math"/>
                            </a:rPr>
                            <m:t>2∙</m:t>
                          </m:r>
                          <m:r>
                            <a:rPr lang="en-US" sz="1400" i="1">
                              <a:latin typeface="Cambria Math"/>
                            </a:rPr>
                            <m:t>𝑢</m:t>
                          </m:r>
                        </m:den>
                      </m:f>
                    </m:oMath>
                  </m:oMathPara>
                </a14:m>
                <a:endParaRPr lang="ru-RU" sz="1400"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204651" y="4991048"/>
                <a:ext cx="4572000" cy="546688"/>
              </a:xfrm>
              <a:prstGeom prst="rect">
                <a:avLst/>
              </a:prstGeom>
              <a:blipFill rotWithShape="1">
                <a:blip r:embed="rId6"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354737" y="5665888"/>
                <a:ext cx="4160690" cy="570221"/>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a:rPr>
                            <m:t>𝜌</m:t>
                          </m:r>
                        </m:e>
                        <m:sub>
                          <m:r>
                            <a:rPr lang="ru-RU" sz="1600">
                              <a:latin typeface="Cambria Math"/>
                            </a:rPr>
                            <m:t>ст</m:t>
                          </m:r>
                        </m:sub>
                      </m:sSub>
                      <m:r>
                        <a:rPr lang="ru-RU" sz="1600" i="1">
                          <a:latin typeface="Cambria Math"/>
                        </a:rPr>
                        <m:t>=1−</m:t>
                      </m:r>
                      <m:f>
                        <m:fPr>
                          <m:ctrlPr>
                            <a:rPr lang="ru-RU" sz="1600" i="1">
                              <a:latin typeface="Cambria Math" panose="02040503050406030204" pitchFamily="18" charset="0"/>
                            </a:rPr>
                          </m:ctrlPr>
                        </m:fPr>
                        <m:num>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𝑐</m:t>
                                  </m:r>
                                </m:e>
                                <m:sub>
                                  <m:r>
                                    <a:rPr lang="ru-RU" sz="1600" i="1">
                                      <a:latin typeface="Cambria Math"/>
                                    </a:rPr>
                                    <m:t>1</m:t>
                                  </m:r>
                                  <m:r>
                                    <a:rPr lang="ru-RU" sz="1600" i="1">
                                      <a:latin typeface="Cambria Math"/>
                                    </a:rPr>
                                    <m:t>𝑢</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𝑐</m:t>
                                  </m:r>
                                </m:e>
                                <m:sub>
                                  <m:r>
                                    <a:rPr lang="ru-RU" sz="1600" i="1">
                                      <a:latin typeface="Cambria Math"/>
                                    </a:rPr>
                                    <m:t>𝑢</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𝑐</m:t>
                                  </m:r>
                                </m:e>
                                <m:sub>
                                  <m:r>
                                    <a:rPr lang="ru-RU" sz="1600" i="1">
                                      <a:latin typeface="Cambria Math"/>
                                    </a:rPr>
                                    <m:t>1</m:t>
                                  </m:r>
                                  <m:r>
                                    <a:rPr lang="ru-RU" sz="1600" i="1">
                                      <a:latin typeface="Cambria Math"/>
                                    </a:rPr>
                                    <m:t>𝑢</m:t>
                                  </m:r>
                                </m:sub>
                              </m:sSub>
                            </m:e>
                          </m:d>
                        </m:num>
                        <m:den>
                          <m:r>
                            <a:rPr lang="ru-RU" sz="1600" i="1">
                              <a:latin typeface="Cambria Math"/>
                            </a:rPr>
                            <m:t>2∙</m:t>
                          </m:r>
                          <m:r>
                            <a:rPr lang="en-US" sz="1600" i="1">
                              <a:latin typeface="Cambria Math"/>
                            </a:rPr>
                            <m:t>𝑢</m:t>
                          </m:r>
                        </m:den>
                      </m:f>
                      <m:r>
                        <a:rPr lang="ru-RU" sz="1600" i="1">
                          <a:latin typeface="Cambria Math"/>
                        </a:rPr>
                        <m:t>=1−</m:t>
                      </m:r>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a:rPr>
                                <m:t>𝑐</m:t>
                              </m:r>
                            </m:e>
                            <m:sub>
                              <m:r>
                                <a:rPr lang="ru-RU" sz="1600" i="1">
                                  <a:latin typeface="Cambria Math"/>
                                </a:rPr>
                                <m:t>1</m:t>
                              </m:r>
                              <m:r>
                                <a:rPr lang="ru-RU" sz="1600" i="1">
                                  <a:latin typeface="Cambria Math"/>
                                </a:rPr>
                                <m:t>𝑢</m:t>
                              </m:r>
                            </m:sub>
                          </m:sSub>
                        </m:num>
                        <m:den>
                          <m:r>
                            <a:rPr lang="en-US" sz="1600" i="1">
                              <a:latin typeface="Cambria Math"/>
                            </a:rPr>
                            <m:t>𝑢</m:t>
                          </m:r>
                        </m:den>
                      </m:f>
                      <m:r>
                        <a:rPr lang="ru-RU" sz="1600" i="1">
                          <a:latin typeface="Cambria Math"/>
                        </a:rPr>
                        <m:t>−</m:t>
                      </m:r>
                      <m:f>
                        <m:fPr>
                          <m:ctrlPr>
                            <a:rPr lang="ru-RU" sz="1600" i="1">
                              <a:latin typeface="Cambria Math" panose="02040503050406030204" pitchFamily="18" charset="0"/>
                            </a:rPr>
                          </m:ctrlPr>
                        </m:fPr>
                        <m:num>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𝑐</m:t>
                              </m:r>
                            </m:e>
                            <m:sub>
                              <m:r>
                                <a:rPr lang="ru-RU" sz="1600" i="1">
                                  <a:latin typeface="Cambria Math"/>
                                </a:rPr>
                                <m:t>𝑢</m:t>
                              </m:r>
                            </m:sub>
                          </m:sSub>
                        </m:num>
                        <m:den>
                          <m:r>
                            <a:rPr lang="ru-RU" sz="1600" i="1">
                              <a:latin typeface="Cambria Math"/>
                            </a:rPr>
                            <m:t>2∙</m:t>
                          </m:r>
                          <m:r>
                            <a:rPr lang="en-US" sz="1600" i="1">
                              <a:latin typeface="Cambria Math"/>
                            </a:rPr>
                            <m:t>𝑢</m:t>
                          </m:r>
                        </m:den>
                      </m:f>
                    </m:oMath>
                  </m:oMathPara>
                </a14:m>
                <a:endParaRPr lang="ru-RU" sz="1600"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354737" y="5665888"/>
                <a:ext cx="4160690" cy="570221"/>
              </a:xfrm>
              <a:prstGeom prst="rect">
                <a:avLst/>
              </a:prstGeom>
              <a:blipFill rotWithShape="1">
                <a:blip r:embed="rId7" cstate="print"/>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Прямоугольник 12"/>
              <p:cNvSpPr/>
              <p:nvPr/>
            </p:nvSpPr>
            <p:spPr>
              <a:xfrm>
                <a:off x="5080297" y="3643149"/>
                <a:ext cx="3435171" cy="617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𝜌</m:t>
                          </m:r>
                        </m:e>
                        <m:sub>
                          <m:r>
                            <a:rPr lang="ru-RU" sz="1400">
                              <a:latin typeface="Cambria Math"/>
                            </a:rPr>
                            <m:t>ст</m:t>
                          </m:r>
                        </m:sub>
                      </m:sSub>
                      <m:r>
                        <a:rPr lang="ru-RU" sz="1400">
                          <a:latin typeface="Cambria Math"/>
                        </a:rPr>
                        <m:t>=</m:t>
                      </m:r>
                      <m:r>
                        <a:rPr lang="ru-RU" sz="1400" i="1">
                          <a:latin typeface="Cambria Math"/>
                        </a:rPr>
                        <m:t>1−</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𝐿</m:t>
                              </m:r>
                            </m:e>
                            <m:sub>
                              <m:r>
                                <a:rPr lang="ru-RU" sz="1400">
                                  <a:latin typeface="Cambria Math"/>
                                </a:rPr>
                                <m:t>дин</m:t>
                              </m:r>
                            </m:sub>
                          </m:sSub>
                        </m:num>
                        <m:den>
                          <m:sSub>
                            <m:sSubPr>
                              <m:ctrlPr>
                                <a:rPr lang="ru-RU" sz="1400" i="1">
                                  <a:latin typeface="Cambria Math" panose="02040503050406030204" pitchFamily="18" charset="0"/>
                                </a:rPr>
                              </m:ctrlPr>
                            </m:sSubPr>
                            <m:e>
                              <m:r>
                                <a:rPr lang="ru-RU" sz="1400" i="1">
                                  <a:latin typeface="Cambria Math"/>
                                </a:rPr>
                                <m:t>𝐿</m:t>
                              </m:r>
                            </m:e>
                            <m:sub>
                              <m:r>
                                <a:rPr lang="ru-RU" sz="1400">
                                  <a:latin typeface="Cambria Math"/>
                                </a:rPr>
                                <m:t>т</m:t>
                              </m:r>
                            </m:sub>
                          </m:sSub>
                        </m:den>
                      </m:f>
                      <m:r>
                        <a:rPr lang="ru-RU" sz="1400" i="1">
                          <a:latin typeface="Cambria Math"/>
                        </a:rPr>
                        <m:t>=1−</m:t>
                      </m:r>
                      <m:f>
                        <m:fPr>
                          <m:ctrlPr>
                            <a:rPr lang="ru-RU" sz="1400" i="1">
                              <a:latin typeface="Cambria Math" panose="02040503050406030204" pitchFamily="18" charset="0"/>
                            </a:rPr>
                          </m:ctrlPr>
                        </m:fPr>
                        <m:num>
                          <m:sSubSup>
                            <m:sSubSupPr>
                              <m:ctrlPr>
                                <a:rPr lang="ru-RU" sz="1400" i="1">
                                  <a:latin typeface="Cambria Math" panose="02040503050406030204" pitchFamily="18" charset="0"/>
                                </a:rPr>
                              </m:ctrlPr>
                            </m:sSubSupPr>
                            <m:e>
                              <m:r>
                                <a:rPr lang="ru-RU" sz="1400" i="1">
                                  <a:latin typeface="Cambria Math"/>
                                </a:rPr>
                                <m:t>с</m:t>
                              </m:r>
                            </m:e>
                            <m:sub>
                              <m:r>
                                <a:rPr lang="ru-RU" sz="1400" i="1">
                                  <a:latin typeface="Cambria Math"/>
                                </a:rPr>
                                <m:t>1</m:t>
                              </m:r>
                            </m:sub>
                            <m:sup>
                              <m:r>
                                <a:rPr lang="ru-RU" sz="1400" i="1">
                                  <a:latin typeface="Cambria Math"/>
                                </a:rPr>
                                <m:t>2</m:t>
                              </m:r>
                            </m:sup>
                          </m:sSubSup>
                          <m:r>
                            <a:rPr lang="ru-RU" sz="1400" i="1">
                              <a:latin typeface="Cambria Math"/>
                            </a:rPr>
                            <m:t>−</m:t>
                          </m:r>
                          <m:sSubSup>
                            <m:sSubSupPr>
                              <m:ctrlPr>
                                <a:rPr lang="ru-RU" sz="1400" i="1">
                                  <a:latin typeface="Cambria Math" panose="02040503050406030204" pitchFamily="18" charset="0"/>
                                </a:rPr>
                              </m:ctrlPr>
                            </m:sSubSupPr>
                            <m:e>
                              <m:r>
                                <a:rPr lang="ru-RU" sz="1400" i="1">
                                  <a:latin typeface="Cambria Math"/>
                                </a:rPr>
                                <m:t>с</m:t>
                              </m:r>
                            </m:e>
                            <m:sub>
                              <m:r>
                                <a:rPr lang="ru-RU" sz="1400" i="1">
                                  <a:latin typeface="Cambria Math"/>
                                </a:rPr>
                                <m:t>2</m:t>
                              </m:r>
                            </m:sub>
                            <m:sup>
                              <m:r>
                                <a:rPr lang="ru-RU" sz="1400" i="1">
                                  <a:latin typeface="Cambria Math"/>
                                </a:rPr>
                                <m:t>2</m:t>
                              </m:r>
                            </m:sup>
                          </m:sSubSup>
                        </m:num>
                        <m:den>
                          <m:r>
                            <a:rPr lang="ru-RU" sz="1400" i="1">
                              <a:latin typeface="Cambria Math"/>
                            </a:rPr>
                            <m:t>2∙</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sSub>
                                    <m:sSubPr>
                                      <m:ctrlPr>
                                        <a:rPr lang="ru-RU" sz="1400" i="1">
                                          <a:latin typeface="Cambria Math" panose="02040503050406030204" pitchFamily="18" charset="0"/>
                                        </a:rPr>
                                      </m:ctrlPr>
                                    </m:sSubPr>
                                    <m:e>
                                      <m:r>
                                        <m:rPr>
                                          <m:sty m:val="p"/>
                                        </m:rPr>
                                        <a:rPr lang="ru-RU" sz="1400">
                                          <a:latin typeface="Cambria Math"/>
                                        </a:rPr>
                                        <m:t>u</m:t>
                                      </m:r>
                                    </m:e>
                                    <m:sub>
                                      <m:r>
                                        <a:rPr lang="ru-RU" sz="1400">
                                          <a:latin typeface="Cambria Math"/>
                                        </a:rPr>
                                        <m:t>1</m:t>
                                      </m:r>
                                    </m:sub>
                                  </m:sSub>
                                  <m:r>
                                    <m:rPr>
                                      <m:sty m:val="p"/>
                                    </m:rPr>
                                    <a:rPr lang="ru-RU" sz="1400">
                                      <a:latin typeface="Cambria Math"/>
                                    </a:rPr>
                                    <m:t>c</m:t>
                                  </m:r>
                                </m:e>
                                <m:sub>
                                  <m:r>
                                    <a:rPr lang="ru-RU" sz="1400">
                                      <a:latin typeface="Cambria Math"/>
                                    </a:rPr>
                                    <m:t>1</m:t>
                                  </m:r>
                                  <m:r>
                                    <a:rPr lang="en-US" sz="1400" i="1">
                                      <a:latin typeface="Cambria Math"/>
                                    </a:rPr>
                                    <m:t>𝑢</m:t>
                                  </m:r>
                                </m:sub>
                              </m:sSub>
                              <m:r>
                                <a:rPr lang="ru-RU" sz="1400">
                                  <a:latin typeface="Cambria Math"/>
                                </a:rPr>
                                <m:t>+</m:t>
                              </m:r>
                              <m:sSub>
                                <m:sSubPr>
                                  <m:ctrlPr>
                                    <a:rPr lang="ru-RU" sz="1400" i="1">
                                      <a:latin typeface="Cambria Math" panose="02040503050406030204" pitchFamily="18" charset="0"/>
                                    </a:rPr>
                                  </m:ctrlPr>
                                </m:sSubPr>
                                <m:e>
                                  <m:sSub>
                                    <m:sSubPr>
                                      <m:ctrlPr>
                                        <a:rPr lang="ru-RU" sz="1400" i="1">
                                          <a:latin typeface="Cambria Math" panose="02040503050406030204" pitchFamily="18" charset="0"/>
                                        </a:rPr>
                                      </m:ctrlPr>
                                    </m:sSubPr>
                                    <m:e>
                                      <m:r>
                                        <m:rPr>
                                          <m:sty m:val="p"/>
                                        </m:rPr>
                                        <a:rPr lang="ru-RU" sz="1400">
                                          <a:latin typeface="Cambria Math"/>
                                        </a:rPr>
                                        <m:t>u</m:t>
                                      </m:r>
                                    </m:e>
                                    <m:sub>
                                      <m:r>
                                        <a:rPr lang="ru-RU" sz="1400">
                                          <a:latin typeface="Cambria Math"/>
                                        </a:rPr>
                                        <m:t>2</m:t>
                                      </m:r>
                                    </m:sub>
                                  </m:sSub>
                                  <m:r>
                                    <a:rPr lang="ru-RU" sz="1400">
                                      <a:latin typeface="Cambria Math"/>
                                    </a:rPr>
                                    <m:t>∙</m:t>
                                  </m:r>
                                  <m:r>
                                    <m:rPr>
                                      <m:sty m:val="p"/>
                                    </m:rPr>
                                    <a:rPr lang="ru-RU" sz="1400">
                                      <a:latin typeface="Cambria Math"/>
                                    </a:rPr>
                                    <m:t>c</m:t>
                                  </m:r>
                                </m:e>
                                <m:sub>
                                  <m:r>
                                    <a:rPr lang="ru-RU" sz="1400">
                                      <a:latin typeface="Cambria Math"/>
                                    </a:rPr>
                                    <m:t>2</m:t>
                                  </m:r>
                                  <m:r>
                                    <a:rPr lang="en-US" sz="1400" i="1">
                                      <a:latin typeface="Cambria Math"/>
                                    </a:rPr>
                                    <m:t>𝑢</m:t>
                                  </m:r>
                                </m:sub>
                              </m:sSub>
                            </m:e>
                          </m:d>
                        </m:den>
                      </m:f>
                    </m:oMath>
                  </m:oMathPara>
                </a14:m>
                <a:endParaRPr lang="ru-RU" sz="1400" dirty="0"/>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5080297" y="3643149"/>
                <a:ext cx="3435171" cy="617477"/>
              </a:xfrm>
              <a:prstGeom prst="rect">
                <a:avLst/>
              </a:prstGeom>
              <a:blipFill rotWithShape="1">
                <a:blip r:embed="rId8"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p:cNvSpPr/>
              <p:nvPr/>
            </p:nvSpPr>
            <p:spPr>
              <a:xfrm>
                <a:off x="4376703" y="4269632"/>
                <a:ext cx="4821776" cy="6174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𝜌</m:t>
                          </m:r>
                        </m:e>
                        <m:sub>
                          <m:r>
                            <a:rPr lang="ru-RU" sz="1400">
                              <a:latin typeface="Cambria Math"/>
                            </a:rPr>
                            <m:t>ст</m:t>
                          </m:r>
                        </m:sub>
                      </m:sSub>
                      <m:r>
                        <a:rPr lang="ru-RU" sz="1400">
                          <a:latin typeface="Cambria Math"/>
                        </a:rPr>
                        <m:t>=</m:t>
                      </m:r>
                      <m:r>
                        <a:rPr lang="ru-RU" sz="1400" i="1">
                          <a:latin typeface="Cambria Math"/>
                        </a:rPr>
                        <m:t>1−</m:t>
                      </m:r>
                      <m:f>
                        <m:fPr>
                          <m:ctrlPr>
                            <a:rPr lang="ru-RU" sz="1400" i="1">
                              <a:latin typeface="Cambria Math" panose="02040503050406030204" pitchFamily="18" charset="0"/>
                            </a:rPr>
                          </m:ctrlPr>
                        </m:fPr>
                        <m:num>
                          <m:sSubSup>
                            <m:sSubSupPr>
                              <m:ctrlPr>
                                <a:rPr lang="ru-RU" sz="1400" i="1">
                                  <a:latin typeface="Cambria Math" panose="02040503050406030204" pitchFamily="18" charset="0"/>
                                </a:rPr>
                              </m:ctrlPr>
                            </m:sSubSupPr>
                            <m:e>
                              <m:r>
                                <a:rPr lang="ru-RU" sz="1400" i="1">
                                  <a:latin typeface="Cambria Math"/>
                                </a:rPr>
                                <m:t>с</m:t>
                              </m:r>
                            </m:e>
                            <m:sub>
                              <m:r>
                                <a:rPr lang="ru-RU" sz="1400" i="1">
                                  <a:latin typeface="Cambria Math"/>
                                </a:rPr>
                                <m:t>1</m:t>
                              </m:r>
                              <m:r>
                                <a:rPr lang="en-US" sz="1400" i="1">
                                  <a:latin typeface="Cambria Math"/>
                                </a:rPr>
                                <m:t>𝑢</m:t>
                              </m:r>
                            </m:sub>
                            <m:sup>
                              <m:r>
                                <a:rPr lang="ru-RU" sz="1400" i="1">
                                  <a:latin typeface="Cambria Math"/>
                                </a:rPr>
                                <m:t>2</m:t>
                              </m:r>
                            </m:sup>
                          </m:sSubSup>
                          <m:r>
                            <a:rPr lang="ru-RU" sz="1400" i="1">
                              <a:latin typeface="Cambria Math"/>
                            </a:rPr>
                            <m:t>+</m:t>
                          </m:r>
                          <m:sSubSup>
                            <m:sSubSupPr>
                              <m:ctrlPr>
                                <a:rPr lang="ru-RU" sz="1400" i="1">
                                  <a:latin typeface="Cambria Math" panose="02040503050406030204" pitchFamily="18" charset="0"/>
                                </a:rPr>
                              </m:ctrlPr>
                            </m:sSubSupPr>
                            <m:e>
                              <m:r>
                                <a:rPr lang="ru-RU" sz="1400" i="1">
                                  <a:latin typeface="Cambria Math"/>
                                </a:rPr>
                                <m:t>с</m:t>
                              </m:r>
                            </m:e>
                            <m:sub>
                              <m:r>
                                <a:rPr lang="ru-RU" sz="1400" i="1">
                                  <a:latin typeface="Cambria Math"/>
                                </a:rPr>
                                <m:t>1</m:t>
                              </m:r>
                              <m:r>
                                <a:rPr lang="en-US" sz="1400" i="1">
                                  <a:latin typeface="Cambria Math"/>
                                </a:rPr>
                                <m:t>𝑎</m:t>
                              </m:r>
                            </m:sub>
                            <m:sup>
                              <m:r>
                                <a:rPr lang="ru-RU" sz="1400" i="1">
                                  <a:latin typeface="Cambria Math"/>
                                </a:rPr>
                                <m:t>2</m:t>
                              </m:r>
                            </m:sup>
                          </m:sSubSup>
                          <m:r>
                            <a:rPr lang="ru-RU" sz="1400" i="1">
                              <a:latin typeface="Cambria Math"/>
                            </a:rPr>
                            <m:t>−</m:t>
                          </m:r>
                          <m:sSubSup>
                            <m:sSubSupPr>
                              <m:ctrlPr>
                                <a:rPr lang="ru-RU" sz="1400" i="1">
                                  <a:latin typeface="Cambria Math" panose="02040503050406030204" pitchFamily="18" charset="0"/>
                                </a:rPr>
                              </m:ctrlPr>
                            </m:sSubSupPr>
                            <m:e>
                              <m:r>
                                <a:rPr lang="ru-RU" sz="1400" i="1">
                                  <a:latin typeface="Cambria Math"/>
                                </a:rPr>
                                <m:t>с</m:t>
                              </m:r>
                            </m:e>
                            <m:sub>
                              <m:r>
                                <a:rPr lang="ru-RU" sz="1400" i="1">
                                  <a:latin typeface="Cambria Math"/>
                                </a:rPr>
                                <m:t>2</m:t>
                              </m:r>
                              <m:r>
                                <a:rPr lang="ru-RU" sz="1400" i="1">
                                  <a:latin typeface="Cambria Math"/>
                                </a:rPr>
                                <m:t>𝑢</m:t>
                              </m:r>
                            </m:sub>
                            <m:sup>
                              <m:r>
                                <a:rPr lang="ru-RU" sz="1400" i="1">
                                  <a:latin typeface="Cambria Math"/>
                                </a:rPr>
                                <m:t>2</m:t>
                              </m:r>
                            </m:sup>
                          </m:sSubSup>
                          <m:r>
                            <a:rPr lang="ru-RU" sz="1400" i="1">
                              <a:latin typeface="Cambria Math"/>
                            </a:rPr>
                            <m:t>−</m:t>
                          </m:r>
                          <m:sSubSup>
                            <m:sSubSupPr>
                              <m:ctrlPr>
                                <a:rPr lang="ru-RU" sz="1400" i="1">
                                  <a:latin typeface="Cambria Math" panose="02040503050406030204" pitchFamily="18" charset="0"/>
                                </a:rPr>
                              </m:ctrlPr>
                            </m:sSubSupPr>
                            <m:e>
                              <m:r>
                                <a:rPr lang="ru-RU" sz="1400" i="1">
                                  <a:latin typeface="Cambria Math"/>
                                </a:rPr>
                                <m:t>с</m:t>
                              </m:r>
                            </m:e>
                            <m:sub>
                              <m:r>
                                <a:rPr lang="ru-RU" sz="1400" i="1">
                                  <a:latin typeface="Cambria Math"/>
                                </a:rPr>
                                <m:t>2</m:t>
                              </m:r>
                              <m:r>
                                <a:rPr lang="en-US" sz="1400" i="1">
                                  <a:latin typeface="Cambria Math"/>
                                </a:rPr>
                                <m:t>𝑎</m:t>
                              </m:r>
                            </m:sub>
                            <m:sup>
                              <m:r>
                                <a:rPr lang="ru-RU" sz="1400" i="1">
                                  <a:latin typeface="Cambria Math"/>
                                </a:rPr>
                                <m:t>2</m:t>
                              </m:r>
                            </m:sup>
                          </m:sSubSup>
                        </m:num>
                        <m:den>
                          <m:r>
                            <a:rPr lang="ru-RU" sz="1400" i="1">
                              <a:latin typeface="Cambria Math"/>
                            </a:rPr>
                            <m:t>2∙</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sSub>
                                    <m:sSubPr>
                                      <m:ctrlPr>
                                        <a:rPr lang="ru-RU" sz="1400" i="1">
                                          <a:latin typeface="Cambria Math" panose="02040503050406030204" pitchFamily="18" charset="0"/>
                                        </a:rPr>
                                      </m:ctrlPr>
                                    </m:sSubPr>
                                    <m:e>
                                      <m:r>
                                        <m:rPr>
                                          <m:sty m:val="p"/>
                                        </m:rPr>
                                        <a:rPr lang="ru-RU" sz="1400">
                                          <a:latin typeface="Cambria Math"/>
                                        </a:rPr>
                                        <m:t>u</m:t>
                                      </m:r>
                                    </m:e>
                                    <m:sub>
                                      <m:r>
                                        <a:rPr lang="ru-RU" sz="1400">
                                          <a:latin typeface="Cambria Math"/>
                                        </a:rPr>
                                        <m:t>1</m:t>
                                      </m:r>
                                    </m:sub>
                                  </m:sSub>
                                  <m:r>
                                    <m:rPr>
                                      <m:sty m:val="p"/>
                                    </m:rPr>
                                    <a:rPr lang="ru-RU" sz="1400">
                                      <a:latin typeface="Cambria Math"/>
                                    </a:rPr>
                                    <m:t>c</m:t>
                                  </m:r>
                                </m:e>
                                <m:sub>
                                  <m:r>
                                    <a:rPr lang="ru-RU" sz="1400">
                                      <a:latin typeface="Cambria Math"/>
                                    </a:rPr>
                                    <m:t>1</m:t>
                                  </m:r>
                                  <m:r>
                                    <a:rPr lang="en-US" sz="1400" i="1">
                                      <a:latin typeface="Cambria Math"/>
                                    </a:rPr>
                                    <m:t>𝑢</m:t>
                                  </m:r>
                                </m:sub>
                              </m:sSub>
                              <m:r>
                                <a:rPr lang="ru-RU" sz="1400">
                                  <a:latin typeface="Cambria Math"/>
                                </a:rPr>
                                <m:t>+</m:t>
                              </m:r>
                              <m:sSub>
                                <m:sSubPr>
                                  <m:ctrlPr>
                                    <a:rPr lang="ru-RU" sz="1400" i="1">
                                      <a:latin typeface="Cambria Math" panose="02040503050406030204" pitchFamily="18" charset="0"/>
                                    </a:rPr>
                                  </m:ctrlPr>
                                </m:sSubPr>
                                <m:e>
                                  <m:sSub>
                                    <m:sSubPr>
                                      <m:ctrlPr>
                                        <a:rPr lang="ru-RU" sz="1400" i="1">
                                          <a:latin typeface="Cambria Math" panose="02040503050406030204" pitchFamily="18" charset="0"/>
                                        </a:rPr>
                                      </m:ctrlPr>
                                    </m:sSubPr>
                                    <m:e>
                                      <m:r>
                                        <m:rPr>
                                          <m:sty m:val="p"/>
                                        </m:rPr>
                                        <a:rPr lang="ru-RU" sz="1400">
                                          <a:latin typeface="Cambria Math"/>
                                        </a:rPr>
                                        <m:t>u</m:t>
                                      </m:r>
                                    </m:e>
                                    <m:sub>
                                      <m:r>
                                        <a:rPr lang="ru-RU" sz="1400">
                                          <a:latin typeface="Cambria Math"/>
                                        </a:rPr>
                                        <m:t>2</m:t>
                                      </m:r>
                                    </m:sub>
                                  </m:sSub>
                                  <m:r>
                                    <a:rPr lang="ru-RU" sz="1400">
                                      <a:latin typeface="Cambria Math"/>
                                    </a:rPr>
                                    <m:t>∙</m:t>
                                  </m:r>
                                  <m:r>
                                    <m:rPr>
                                      <m:sty m:val="p"/>
                                    </m:rPr>
                                    <a:rPr lang="ru-RU" sz="1400">
                                      <a:latin typeface="Cambria Math"/>
                                    </a:rPr>
                                    <m:t>c</m:t>
                                  </m:r>
                                </m:e>
                                <m:sub>
                                  <m:r>
                                    <a:rPr lang="ru-RU" sz="1400">
                                      <a:latin typeface="Cambria Math"/>
                                    </a:rPr>
                                    <m:t>2</m:t>
                                  </m:r>
                                  <m:r>
                                    <a:rPr lang="en-US" sz="1400" i="1">
                                      <a:latin typeface="Cambria Math"/>
                                    </a:rPr>
                                    <m:t>𝑢</m:t>
                                  </m:r>
                                </m:sub>
                              </m:sSub>
                            </m:e>
                          </m:d>
                        </m:den>
                      </m:f>
                    </m:oMath>
                  </m:oMathPara>
                </a14:m>
                <a:endParaRPr lang="ru-RU" sz="1400" dirty="0"/>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4376703" y="4269632"/>
                <a:ext cx="4821776" cy="617477"/>
              </a:xfrm>
              <a:prstGeom prst="rect">
                <a:avLst/>
              </a:prstGeom>
              <a:blipFill rotWithShape="1">
                <a:blip r:embed="rId9"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Прямоугольник 14"/>
              <p:cNvSpPr/>
              <p:nvPr/>
            </p:nvSpPr>
            <p:spPr>
              <a:xfrm>
                <a:off x="4595760" y="4887109"/>
                <a:ext cx="4572000" cy="54668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𝜌</m:t>
                          </m:r>
                        </m:e>
                        <m:sub>
                          <m:r>
                            <a:rPr lang="ru-RU" sz="1400">
                              <a:latin typeface="Cambria Math"/>
                            </a:rPr>
                            <m:t>ст</m:t>
                          </m:r>
                        </m:sub>
                      </m:sSub>
                      <m:r>
                        <a:rPr lang="ru-RU" sz="1400">
                          <a:latin typeface="Cambria Math"/>
                        </a:rPr>
                        <m:t>=</m:t>
                      </m:r>
                      <m:r>
                        <a:rPr lang="ru-RU" sz="1400" i="1">
                          <a:latin typeface="Cambria Math"/>
                        </a:rPr>
                        <m:t>1−</m:t>
                      </m:r>
                      <m:f>
                        <m:fPr>
                          <m:ctrlPr>
                            <a:rPr lang="ru-RU" sz="1400" i="1">
                              <a:latin typeface="Cambria Math" panose="02040503050406030204" pitchFamily="18" charset="0"/>
                            </a:rPr>
                          </m:ctrlPr>
                        </m:fPr>
                        <m:num>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m:rPr>
                                      <m:sty m:val="p"/>
                                    </m:rPr>
                                    <a:rPr lang="ru-RU" sz="1400">
                                      <a:latin typeface="Cambria Math"/>
                                    </a:rPr>
                                    <m:t>c</m:t>
                                  </m:r>
                                </m:e>
                                <m:sub>
                                  <m:r>
                                    <a:rPr lang="ru-RU" sz="1400">
                                      <a:latin typeface="Cambria Math"/>
                                    </a:rPr>
                                    <m:t>1</m:t>
                                  </m:r>
                                  <m:r>
                                    <a:rPr lang="en-US" sz="1400" i="1">
                                      <a:latin typeface="Cambria Math"/>
                                    </a:rPr>
                                    <m:t>𝑢</m:t>
                                  </m:r>
                                </m:sub>
                              </m:sSub>
                              <m:r>
                                <a:rPr lang="ru-RU" sz="1400" i="1">
                                  <a:latin typeface="Cambria Math"/>
                                </a:rPr>
                                <m:t>−</m:t>
                              </m:r>
                              <m:sSub>
                                <m:sSubPr>
                                  <m:ctrlPr>
                                    <a:rPr lang="ru-RU" sz="1400" i="1">
                                      <a:latin typeface="Cambria Math" panose="02040503050406030204" pitchFamily="18" charset="0"/>
                                    </a:rPr>
                                  </m:ctrlPr>
                                </m:sSubPr>
                                <m:e>
                                  <m:r>
                                    <m:rPr>
                                      <m:sty m:val="p"/>
                                    </m:rPr>
                                    <a:rPr lang="ru-RU" sz="1400">
                                      <a:latin typeface="Cambria Math"/>
                                    </a:rPr>
                                    <m:t>c</m:t>
                                  </m:r>
                                </m:e>
                                <m:sub>
                                  <m:r>
                                    <a:rPr lang="ru-RU" sz="1400">
                                      <a:latin typeface="Cambria Math"/>
                                    </a:rPr>
                                    <m:t>2</m:t>
                                  </m:r>
                                  <m:r>
                                    <a:rPr lang="en-US" sz="1400" i="1">
                                      <a:latin typeface="Cambria Math"/>
                                    </a:rPr>
                                    <m:t>𝑢</m:t>
                                  </m:r>
                                </m:sub>
                              </m:sSub>
                            </m:e>
                          </m:d>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m:rPr>
                                      <m:sty m:val="p"/>
                                    </m:rPr>
                                    <a:rPr lang="ru-RU" sz="1400">
                                      <a:latin typeface="Cambria Math"/>
                                    </a:rPr>
                                    <m:t>c</m:t>
                                  </m:r>
                                </m:e>
                                <m:sub>
                                  <m:r>
                                    <a:rPr lang="ru-RU" sz="1400">
                                      <a:latin typeface="Cambria Math"/>
                                    </a:rPr>
                                    <m:t>1</m:t>
                                  </m:r>
                                  <m:r>
                                    <a:rPr lang="en-US" sz="1400" i="1">
                                      <a:latin typeface="Cambria Math"/>
                                    </a:rPr>
                                    <m:t>𝑢</m:t>
                                  </m:r>
                                </m:sub>
                              </m:sSub>
                              <m:r>
                                <a:rPr lang="ru-RU" sz="1400">
                                  <a:latin typeface="Cambria Math"/>
                                </a:rPr>
                                <m:t>+</m:t>
                              </m:r>
                              <m:sSub>
                                <m:sSubPr>
                                  <m:ctrlPr>
                                    <a:rPr lang="ru-RU" sz="1400" i="1">
                                      <a:latin typeface="Cambria Math" panose="02040503050406030204" pitchFamily="18" charset="0"/>
                                    </a:rPr>
                                  </m:ctrlPr>
                                </m:sSubPr>
                                <m:e>
                                  <m:r>
                                    <m:rPr>
                                      <m:sty m:val="p"/>
                                    </m:rPr>
                                    <a:rPr lang="ru-RU" sz="1400">
                                      <a:latin typeface="Cambria Math"/>
                                    </a:rPr>
                                    <m:t>c</m:t>
                                  </m:r>
                                </m:e>
                                <m:sub>
                                  <m:r>
                                    <a:rPr lang="ru-RU" sz="1400">
                                      <a:latin typeface="Cambria Math"/>
                                    </a:rPr>
                                    <m:t>2</m:t>
                                  </m:r>
                                  <m:r>
                                    <a:rPr lang="en-US" sz="1400" i="1">
                                      <a:latin typeface="Cambria Math"/>
                                    </a:rPr>
                                    <m:t>𝑢</m:t>
                                  </m:r>
                                </m:sub>
                              </m:sSub>
                            </m:e>
                          </m:d>
                        </m:num>
                        <m:den>
                          <m:r>
                            <a:rPr lang="ru-RU" sz="1400" i="1">
                              <a:latin typeface="Cambria Math"/>
                            </a:rPr>
                            <m:t>2∙</m:t>
                          </m:r>
                          <m:r>
                            <a:rPr lang="en-US" sz="1400" i="1">
                              <a:latin typeface="Cambria Math"/>
                            </a:rPr>
                            <m:t>𝑢</m:t>
                          </m:r>
                          <m:r>
                            <a:rPr lang="en-US" sz="1400" i="1">
                              <a:latin typeface="Cambria Math"/>
                            </a:rPr>
                            <m:t>∙</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m:rPr>
                                      <m:sty m:val="p"/>
                                    </m:rPr>
                                    <a:rPr lang="ru-RU" sz="1400">
                                      <a:latin typeface="Cambria Math"/>
                                    </a:rPr>
                                    <m:t>c</m:t>
                                  </m:r>
                                </m:e>
                                <m:sub>
                                  <m:r>
                                    <a:rPr lang="ru-RU" sz="1400">
                                      <a:latin typeface="Cambria Math"/>
                                    </a:rPr>
                                    <m:t>1</m:t>
                                  </m:r>
                                  <m:r>
                                    <a:rPr lang="en-US" sz="1400" i="1">
                                      <a:latin typeface="Cambria Math"/>
                                    </a:rPr>
                                    <m:t>𝑢</m:t>
                                  </m:r>
                                </m:sub>
                              </m:sSub>
                              <m:r>
                                <a:rPr lang="ru-RU" sz="1400">
                                  <a:latin typeface="Cambria Math"/>
                                </a:rPr>
                                <m:t>+</m:t>
                              </m:r>
                              <m:sSub>
                                <m:sSubPr>
                                  <m:ctrlPr>
                                    <a:rPr lang="ru-RU" sz="1400" i="1">
                                      <a:latin typeface="Cambria Math" panose="02040503050406030204" pitchFamily="18" charset="0"/>
                                    </a:rPr>
                                  </m:ctrlPr>
                                </m:sSubPr>
                                <m:e>
                                  <m:r>
                                    <m:rPr>
                                      <m:sty m:val="p"/>
                                    </m:rPr>
                                    <a:rPr lang="ru-RU" sz="1400">
                                      <a:latin typeface="Cambria Math"/>
                                    </a:rPr>
                                    <m:t>c</m:t>
                                  </m:r>
                                </m:e>
                                <m:sub>
                                  <m:r>
                                    <a:rPr lang="ru-RU" sz="1400">
                                      <a:latin typeface="Cambria Math"/>
                                    </a:rPr>
                                    <m:t>2</m:t>
                                  </m:r>
                                  <m:r>
                                    <a:rPr lang="en-US" sz="1400" i="1">
                                      <a:latin typeface="Cambria Math"/>
                                    </a:rPr>
                                    <m:t>𝑢</m:t>
                                  </m:r>
                                </m:sub>
                              </m:sSub>
                            </m:e>
                          </m:d>
                        </m:den>
                      </m:f>
                      <m:r>
                        <a:rPr lang="ru-RU" sz="1400" i="1">
                          <a:latin typeface="Cambria Math"/>
                        </a:rPr>
                        <m:t>=1−</m:t>
                      </m:r>
                      <m:f>
                        <m:fPr>
                          <m:ctrlPr>
                            <a:rPr lang="ru-RU" sz="1400" i="1">
                              <a:latin typeface="Cambria Math" panose="02040503050406030204" pitchFamily="18" charset="0"/>
                            </a:rPr>
                          </m:ctrlPr>
                        </m:fPr>
                        <m:num>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m:rPr>
                                      <m:sty m:val="p"/>
                                    </m:rPr>
                                    <a:rPr lang="ru-RU" sz="1400">
                                      <a:latin typeface="Cambria Math"/>
                                    </a:rPr>
                                    <m:t>c</m:t>
                                  </m:r>
                                </m:e>
                                <m:sub>
                                  <m:r>
                                    <a:rPr lang="ru-RU" sz="1400">
                                      <a:latin typeface="Cambria Math"/>
                                    </a:rPr>
                                    <m:t>1</m:t>
                                  </m:r>
                                  <m:r>
                                    <a:rPr lang="en-US" sz="1400" i="1">
                                      <a:latin typeface="Cambria Math"/>
                                    </a:rPr>
                                    <m:t>𝑢</m:t>
                                  </m:r>
                                </m:sub>
                              </m:sSub>
                              <m:r>
                                <a:rPr lang="ru-RU" sz="1400" i="1">
                                  <a:latin typeface="Cambria Math"/>
                                </a:rPr>
                                <m:t>−</m:t>
                              </m:r>
                              <m:sSub>
                                <m:sSubPr>
                                  <m:ctrlPr>
                                    <a:rPr lang="ru-RU" sz="1400" i="1">
                                      <a:latin typeface="Cambria Math" panose="02040503050406030204" pitchFamily="18" charset="0"/>
                                    </a:rPr>
                                  </m:ctrlPr>
                                </m:sSubPr>
                                <m:e>
                                  <m:r>
                                    <m:rPr>
                                      <m:sty m:val="p"/>
                                    </m:rPr>
                                    <a:rPr lang="ru-RU" sz="1400">
                                      <a:latin typeface="Cambria Math"/>
                                    </a:rPr>
                                    <m:t>c</m:t>
                                  </m:r>
                                </m:e>
                                <m:sub>
                                  <m:r>
                                    <a:rPr lang="ru-RU" sz="1400">
                                      <a:latin typeface="Cambria Math"/>
                                    </a:rPr>
                                    <m:t>2</m:t>
                                  </m:r>
                                  <m:r>
                                    <a:rPr lang="en-US" sz="1400" i="1">
                                      <a:latin typeface="Cambria Math"/>
                                    </a:rPr>
                                    <m:t>𝑢</m:t>
                                  </m:r>
                                </m:sub>
                              </m:sSub>
                            </m:e>
                          </m:d>
                        </m:num>
                        <m:den>
                          <m:r>
                            <a:rPr lang="ru-RU" sz="1400" i="1">
                              <a:latin typeface="Cambria Math"/>
                            </a:rPr>
                            <m:t>2∙</m:t>
                          </m:r>
                          <m:r>
                            <a:rPr lang="en-US" sz="1400" i="1">
                              <a:latin typeface="Cambria Math"/>
                            </a:rPr>
                            <m:t>𝑢</m:t>
                          </m:r>
                        </m:den>
                      </m:f>
                    </m:oMath>
                  </m:oMathPara>
                </a14:m>
                <a:endParaRPr lang="ru-RU" sz="1400" dirty="0"/>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4595760" y="4887109"/>
                <a:ext cx="4572000" cy="546688"/>
              </a:xfrm>
              <a:prstGeom prst="rect">
                <a:avLst/>
              </a:prstGeom>
              <a:blipFill rotWithShape="1">
                <a:blip r:embed="rId10"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p:cNvSpPr/>
              <p:nvPr/>
            </p:nvSpPr>
            <p:spPr>
              <a:xfrm>
                <a:off x="4926715" y="5656520"/>
                <a:ext cx="4160690" cy="570221"/>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a:rPr>
                            <m:t>𝜌</m:t>
                          </m:r>
                        </m:e>
                        <m:sub>
                          <m:r>
                            <a:rPr lang="ru-RU" sz="1600">
                              <a:latin typeface="Cambria Math"/>
                            </a:rPr>
                            <m:t>ст</m:t>
                          </m:r>
                        </m:sub>
                      </m:sSub>
                      <m:r>
                        <a:rPr lang="ru-RU" sz="1600" i="1">
                          <a:latin typeface="Cambria Math"/>
                        </a:rPr>
                        <m:t>=1−</m:t>
                      </m:r>
                      <m:f>
                        <m:fPr>
                          <m:ctrlPr>
                            <a:rPr lang="ru-RU" sz="1600" i="1">
                              <a:latin typeface="Cambria Math" panose="02040503050406030204" pitchFamily="18" charset="0"/>
                            </a:rPr>
                          </m:ctrlPr>
                        </m:fPr>
                        <m:num>
                          <m:d>
                            <m:dPr>
                              <m:ctrlPr>
                                <a:rPr lang="ru-RU" sz="1600" i="1">
                                  <a:latin typeface="Cambria Math" panose="02040503050406030204" pitchFamily="18" charset="0"/>
                                </a:rPr>
                              </m:ctrlPr>
                            </m:dPr>
                            <m:e>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𝑐</m:t>
                                  </m:r>
                                </m:e>
                                <m:sub>
                                  <m:r>
                                    <a:rPr lang="ru-RU" sz="1600" i="1">
                                      <a:latin typeface="Cambria Math"/>
                                    </a:rPr>
                                    <m:t>𝑢</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𝑐</m:t>
                                  </m:r>
                                </m:e>
                                <m:sub>
                                  <m:r>
                                    <a:rPr lang="ru-RU" sz="1600" i="1">
                                      <a:latin typeface="Cambria Math"/>
                                    </a:rPr>
                                    <m:t>2</m:t>
                                  </m:r>
                                  <m:r>
                                    <a:rPr lang="ru-RU" sz="1600" i="1">
                                      <a:latin typeface="Cambria Math"/>
                                    </a:rPr>
                                    <m:t>𝑢</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𝑐</m:t>
                                  </m:r>
                                </m:e>
                                <m:sub>
                                  <m:r>
                                    <a:rPr lang="ru-RU" sz="1600" i="1">
                                      <a:latin typeface="Cambria Math"/>
                                    </a:rPr>
                                    <m:t>2</m:t>
                                  </m:r>
                                  <m:r>
                                    <a:rPr lang="ru-RU" sz="1600" i="1">
                                      <a:latin typeface="Cambria Math"/>
                                    </a:rPr>
                                    <m:t>𝑢</m:t>
                                  </m:r>
                                </m:sub>
                              </m:sSub>
                            </m:e>
                          </m:d>
                        </m:num>
                        <m:den>
                          <m:r>
                            <a:rPr lang="ru-RU" sz="1600" i="1">
                              <a:latin typeface="Cambria Math"/>
                            </a:rPr>
                            <m:t>2∙</m:t>
                          </m:r>
                          <m:r>
                            <a:rPr lang="en-US" sz="1600" i="1">
                              <a:latin typeface="Cambria Math"/>
                            </a:rPr>
                            <m:t>𝑢</m:t>
                          </m:r>
                        </m:den>
                      </m:f>
                      <m:r>
                        <a:rPr lang="ru-RU" sz="1600" i="1">
                          <a:latin typeface="Cambria Math"/>
                        </a:rPr>
                        <m:t>=</m:t>
                      </m:r>
                      <m:r>
                        <a:rPr lang="ru-RU" sz="1600">
                          <a:latin typeface="Cambria Math"/>
                        </a:rPr>
                        <m:t>1+</m:t>
                      </m:r>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a:rPr>
                                <m:t>𝑐</m:t>
                              </m:r>
                            </m:e>
                            <m:sub>
                              <m:r>
                                <a:rPr lang="ru-RU" sz="1600">
                                  <a:latin typeface="Cambria Math"/>
                                </a:rPr>
                                <m:t>2</m:t>
                              </m:r>
                              <m:r>
                                <a:rPr lang="ru-RU" sz="1600" i="1">
                                  <a:latin typeface="Cambria Math"/>
                                </a:rPr>
                                <m:t>𝑢</m:t>
                              </m:r>
                            </m:sub>
                          </m:sSub>
                        </m:num>
                        <m:den>
                          <m:r>
                            <a:rPr lang="ru-RU" sz="1600" i="1">
                              <a:latin typeface="Cambria Math"/>
                            </a:rPr>
                            <m:t>𝑢</m:t>
                          </m:r>
                        </m:den>
                      </m:f>
                      <m:r>
                        <a:rPr lang="ru-RU" sz="1600" i="1">
                          <a:latin typeface="Cambria Math"/>
                        </a:rPr>
                        <m:t>−</m:t>
                      </m:r>
                      <m:f>
                        <m:fPr>
                          <m:ctrlPr>
                            <a:rPr lang="ru-RU" sz="1600" i="1">
                              <a:latin typeface="Cambria Math" panose="02040503050406030204" pitchFamily="18" charset="0"/>
                            </a:rPr>
                          </m:ctrlPr>
                        </m:fPr>
                        <m:num>
                          <m:r>
                            <a:rPr lang="ru-RU" sz="1600">
                              <a:latin typeface="Cambria Math"/>
                            </a:rPr>
                            <m:t>∆</m:t>
                          </m:r>
                          <m:sSub>
                            <m:sSubPr>
                              <m:ctrlPr>
                                <a:rPr lang="ru-RU" sz="1600" i="1">
                                  <a:latin typeface="Cambria Math" panose="02040503050406030204" pitchFamily="18" charset="0"/>
                                </a:rPr>
                              </m:ctrlPr>
                            </m:sSubPr>
                            <m:e>
                              <m:r>
                                <a:rPr lang="ru-RU" sz="1600" i="1">
                                  <a:latin typeface="Cambria Math"/>
                                </a:rPr>
                                <m:t>𝑐</m:t>
                              </m:r>
                            </m:e>
                            <m:sub>
                              <m:r>
                                <a:rPr lang="ru-RU" sz="1600" i="1">
                                  <a:latin typeface="Cambria Math"/>
                                </a:rPr>
                                <m:t>𝑢</m:t>
                              </m:r>
                            </m:sub>
                          </m:sSub>
                        </m:num>
                        <m:den>
                          <m:r>
                            <a:rPr lang="ru-RU" sz="1600">
                              <a:latin typeface="Cambria Math"/>
                            </a:rPr>
                            <m:t>2∙</m:t>
                          </m:r>
                          <m:r>
                            <a:rPr lang="ru-RU" sz="1600" i="1">
                              <a:latin typeface="Cambria Math"/>
                            </a:rPr>
                            <m:t>𝑢</m:t>
                          </m:r>
                        </m:den>
                      </m:f>
                    </m:oMath>
                  </m:oMathPara>
                </a14:m>
                <a:endParaRPr lang="ru-RU" sz="1600" dirty="0"/>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4926715" y="5656520"/>
                <a:ext cx="4160690" cy="570221"/>
              </a:xfrm>
              <a:prstGeom prst="rect">
                <a:avLst/>
              </a:prstGeom>
              <a:blipFill rotWithShape="1">
                <a:blip r:embed="rId11" cstate="print"/>
                <a:stretch>
                  <a:fillRect/>
                </a:stretch>
              </a:blipFill>
              <a:ln>
                <a:solidFill>
                  <a:schemeClr val="tx1"/>
                </a:solidFill>
              </a:ln>
            </p:spPr>
            <p:txBody>
              <a:bodyPr/>
              <a:lstStyle/>
              <a:p>
                <a:r>
                  <a:rPr lang="ru-RU">
                    <a:noFill/>
                  </a:rPr>
                  <a:t> </a:t>
                </a:r>
              </a:p>
            </p:txBody>
          </p:sp>
        </mc:Fallback>
      </mc:AlternateContent>
      <p:sp>
        <p:nvSpPr>
          <p:cNvPr id="17" name="Прямоугольник 16"/>
          <p:cNvSpPr/>
          <p:nvPr/>
        </p:nvSpPr>
        <p:spPr>
          <a:xfrm>
            <a:off x="656945" y="1988238"/>
            <a:ext cx="3938815" cy="1338828"/>
          </a:xfrm>
          <a:prstGeom prst="rect">
            <a:avLst/>
          </a:prstGeom>
        </p:spPr>
        <p:txBody>
          <a:bodyPr wrap="square">
            <a:spAutoFit/>
          </a:bodyPr>
          <a:lstStyle/>
          <a:p>
            <a:pPr marL="285750" indent="-285750">
              <a:lnSpc>
                <a:spcPct val="150000"/>
              </a:lnSpc>
              <a:buFont typeface="Wingdings" pitchFamily="2" charset="2"/>
              <a:buChar char="ü"/>
            </a:pPr>
            <a:r>
              <a:rPr lang="ru-RU" dirty="0"/>
              <a:t>Характеризует распределения работ расширения/сжатия между РК и неподвижными элементами</a:t>
            </a:r>
          </a:p>
        </p:txBody>
      </p:sp>
      <p:sp>
        <p:nvSpPr>
          <p:cNvPr id="18" name="Прямоугольник 17"/>
          <p:cNvSpPr/>
          <p:nvPr/>
        </p:nvSpPr>
        <p:spPr>
          <a:xfrm>
            <a:off x="4541281" y="2021517"/>
            <a:ext cx="4184708" cy="1338828"/>
          </a:xfrm>
          <a:prstGeom prst="rect">
            <a:avLst/>
          </a:prstGeom>
        </p:spPr>
        <p:txBody>
          <a:bodyPr wrap="square">
            <a:spAutoFit/>
          </a:bodyPr>
          <a:lstStyle/>
          <a:p>
            <a:pPr marL="285750" indent="-285750">
              <a:lnSpc>
                <a:spcPct val="150000"/>
              </a:lnSpc>
              <a:buFont typeface="Wingdings" pitchFamily="2" charset="2"/>
              <a:buChar char="ü"/>
            </a:pPr>
            <a:r>
              <a:rPr lang="ru-RU" dirty="0"/>
              <a:t>Изменяется в диапазоне от </a:t>
            </a:r>
            <a:r>
              <a:rPr lang="ru-RU" i="1" dirty="0"/>
              <a:t>0</a:t>
            </a:r>
            <a:r>
              <a:rPr lang="ru-RU" dirty="0"/>
              <a:t> до </a:t>
            </a:r>
            <a:r>
              <a:rPr lang="ru-RU" i="1" dirty="0"/>
              <a:t>1:</a:t>
            </a:r>
          </a:p>
          <a:p>
            <a:pPr marL="998538" indent="-285750">
              <a:buFont typeface="Arial" pitchFamily="34" charset="0"/>
              <a:buChar char="•"/>
            </a:pPr>
            <a:r>
              <a:rPr lang="ru-RU" i="1" dirty="0"/>
              <a:t>0 – активная</a:t>
            </a:r>
          </a:p>
          <a:p>
            <a:pPr marL="998538" indent="-285750">
              <a:buFont typeface="Arial" pitchFamily="34" charset="0"/>
              <a:buChar char="•"/>
            </a:pPr>
            <a:r>
              <a:rPr lang="ru-RU" i="1" dirty="0"/>
              <a:t>от 0 до 1 реактивная</a:t>
            </a:r>
          </a:p>
          <a:p>
            <a:pPr marL="998538" indent="-285750">
              <a:buFont typeface="Arial" pitchFamily="34" charset="0"/>
              <a:buChar char="•"/>
            </a:pPr>
            <a:r>
              <a:rPr lang="ru-RU" i="1" dirty="0"/>
              <a:t>1 – чисто реактивная</a:t>
            </a:r>
          </a:p>
        </p:txBody>
      </p:sp>
    </p:spTree>
    <p:extLst>
      <p:ext uri="{BB962C8B-B14F-4D97-AF65-F5344CB8AC3E}">
        <p14:creationId xmlns:p14="http://schemas.microsoft.com/office/powerpoint/2010/main" val="428335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P spid="6" grpId="0"/>
      <p:bldP spid="11" grpId="0"/>
      <p:bldP spid="12" grpId="0" animBg="1"/>
      <p:bldP spid="13" grpId="0"/>
      <p:bldP spid="14" grpId="0"/>
      <p:bldP spid="15" grpId="0"/>
      <p:bldP spid="16" grpId="0" animBg="1"/>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53025" y="798164"/>
            <a:ext cx="8419212" cy="3759608"/>
            <a:chOff x="306777" y="1175607"/>
            <a:chExt cx="8419212" cy="3759608"/>
          </a:xfrm>
        </p:grpSpPr>
        <p:sp>
          <p:nvSpPr>
            <p:cNvPr id="19" name="Прямоугольник 18"/>
            <p:cNvSpPr/>
            <p:nvPr/>
          </p:nvSpPr>
          <p:spPr>
            <a:xfrm>
              <a:off x="441634" y="1515689"/>
              <a:ext cx="5867948" cy="3419526"/>
            </a:xfrm>
            <a:prstGeom prst="rect">
              <a:avLst/>
            </a:prstGeom>
          </p:spPr>
          <p:txBody>
            <a:bodyPr wrap="square">
              <a:spAutoFit/>
            </a:bodyPr>
            <a:lstStyle/>
            <a:p>
              <a:pPr marL="285750" indent="-285750">
                <a:lnSpc>
                  <a:spcPct val="150000"/>
                </a:lnSpc>
                <a:buFont typeface="Wingdings" pitchFamily="2" charset="2"/>
                <a:buChar char="ü"/>
              </a:pPr>
              <a:r>
                <a:rPr lang="ru-RU" sz="1600" dirty="0"/>
                <a:t>В РК меняется только кинетическая энергия по абсолютной скорости</a:t>
              </a:r>
            </a:p>
            <a:p>
              <a:pPr marL="285750" indent="-285750">
                <a:lnSpc>
                  <a:spcPct val="150000"/>
                </a:lnSpc>
                <a:buFont typeface="Wingdings" pitchFamily="2" charset="2"/>
                <a:buChar char="ü"/>
              </a:pPr>
              <a:r>
                <a:rPr lang="ru-RU" sz="1600" dirty="0"/>
                <a:t>Межлопаточный канал РК – постоянного сечения</a:t>
              </a:r>
            </a:p>
            <a:p>
              <a:pPr marL="285750" indent="-285750">
                <a:lnSpc>
                  <a:spcPct val="150000"/>
                </a:lnSpc>
                <a:buFont typeface="Wingdings" pitchFamily="2" charset="2"/>
                <a:buChar char="ü"/>
              </a:pPr>
              <a:r>
                <a:rPr lang="ru-RU" sz="1600" dirty="0"/>
                <a:t>Высокие коэффициенты напора</a:t>
              </a:r>
            </a:p>
            <a:p>
              <a:pPr marL="285750" indent="-285750">
                <a:lnSpc>
                  <a:spcPct val="150000"/>
                </a:lnSpc>
                <a:buFont typeface="Wingdings" pitchFamily="2" charset="2"/>
                <a:buChar char="ü"/>
              </a:pPr>
              <a:r>
                <a:rPr lang="ru-RU" sz="1600" dirty="0"/>
                <a:t>Все изменение давления в неподвижных элементах – большие потери</a:t>
              </a:r>
            </a:p>
            <a:p>
              <a:pPr marL="285750" indent="-285750">
                <a:lnSpc>
                  <a:spcPct val="150000"/>
                </a:lnSpc>
                <a:buFont typeface="Wingdings" pitchFamily="2" charset="2"/>
                <a:buChar char="ü"/>
              </a:pPr>
              <a:r>
                <a:rPr lang="ru-RU" sz="1600" dirty="0"/>
                <a:t>Низкие осевые усилия</a:t>
              </a:r>
            </a:p>
            <a:p>
              <a:pPr marL="285750" indent="-285750">
                <a:lnSpc>
                  <a:spcPct val="150000"/>
                </a:lnSpc>
                <a:buFont typeface="Wingdings" pitchFamily="2" charset="2"/>
                <a:buChar char="ü"/>
              </a:pPr>
              <a:r>
                <a:rPr lang="ru-RU" sz="1600" dirty="0"/>
                <a:t>Угол установки РК- </a:t>
              </a:r>
              <a:r>
                <a:rPr lang="ru-RU" sz="1600" i="1" dirty="0"/>
                <a:t>90</a:t>
              </a:r>
              <a:r>
                <a:rPr lang="ru-RU" sz="1600" i="1" dirty="0">
                  <a:sym typeface="Symbol"/>
                </a:rPr>
                <a:t></a:t>
              </a:r>
              <a:r>
                <a:rPr lang="ru-RU" sz="1600" dirty="0"/>
                <a:t> , лопатки НА слабо изогнуты</a:t>
              </a:r>
            </a:p>
            <a:p>
              <a:pPr>
                <a:lnSpc>
                  <a:spcPct val="150000"/>
                </a:lnSpc>
              </a:pPr>
              <a:endParaRPr lang="ru-RU" dirty="0"/>
            </a:p>
          </p:txBody>
        </p:sp>
        <p:sp>
          <p:nvSpPr>
            <p:cNvPr id="9" name="TextBox 8"/>
            <p:cNvSpPr txBox="1"/>
            <p:nvPr/>
          </p:nvSpPr>
          <p:spPr>
            <a:xfrm>
              <a:off x="306777" y="4487260"/>
              <a:ext cx="4301639" cy="369332"/>
            </a:xfrm>
            <a:prstGeom prst="rect">
              <a:avLst/>
            </a:prstGeom>
            <a:noFill/>
          </p:spPr>
          <p:txBody>
            <a:bodyPr wrap="square" rtlCol="0">
              <a:spAutoFit/>
            </a:bodyPr>
            <a:lstStyle/>
            <a:p>
              <a:pPr algn="ctr"/>
              <a:r>
                <a:rPr lang="ru-RU" cap="all" dirty="0"/>
                <a:t>Компрессор</a:t>
              </a:r>
            </a:p>
          </p:txBody>
        </p:sp>
        <p:sp>
          <p:nvSpPr>
            <p:cNvPr id="10" name="TextBox 9"/>
            <p:cNvSpPr txBox="1"/>
            <p:nvPr/>
          </p:nvSpPr>
          <p:spPr>
            <a:xfrm>
              <a:off x="4424350" y="4495371"/>
              <a:ext cx="4301639" cy="369332"/>
            </a:xfrm>
            <a:prstGeom prst="rect">
              <a:avLst/>
            </a:prstGeom>
            <a:noFill/>
          </p:spPr>
          <p:txBody>
            <a:bodyPr wrap="square" rtlCol="0">
              <a:spAutoFit/>
            </a:bodyPr>
            <a:lstStyle/>
            <a:p>
              <a:pPr algn="ctr"/>
              <a:r>
                <a:rPr lang="ru-RU" cap="all" dirty="0"/>
                <a:t>Турбина</a:t>
              </a:r>
            </a:p>
          </p:txBody>
        </p:sp>
        <p:sp>
          <p:nvSpPr>
            <p:cNvPr id="17" name="TextBox 16"/>
            <p:cNvSpPr txBox="1"/>
            <p:nvPr/>
          </p:nvSpPr>
          <p:spPr>
            <a:xfrm>
              <a:off x="575564" y="1175607"/>
              <a:ext cx="8150425" cy="369332"/>
            </a:xfrm>
            <a:prstGeom prst="rect">
              <a:avLst/>
            </a:prstGeom>
            <a:noFill/>
          </p:spPr>
          <p:txBody>
            <a:bodyPr wrap="square" rtlCol="0">
              <a:spAutoFit/>
            </a:bodyPr>
            <a:lstStyle/>
            <a:p>
              <a:pPr algn="ctr"/>
              <a:r>
                <a:rPr lang="ru-RU" cap="all" dirty="0"/>
                <a:t>Активные ступени (</a:t>
              </a:r>
              <a:r>
                <a:rPr lang="en-US" cap="all" dirty="0">
                  <a:sym typeface="Symbol"/>
                </a:rPr>
                <a:t></a:t>
              </a:r>
              <a:r>
                <a:rPr lang="ru-RU" baseline="-25000" dirty="0">
                  <a:sym typeface="Symbol"/>
                </a:rPr>
                <a:t>ст</a:t>
              </a:r>
              <a:r>
                <a:rPr lang="ru-RU" dirty="0">
                  <a:sym typeface="Symbol"/>
                </a:rPr>
                <a:t>=0</a:t>
              </a:r>
              <a:r>
                <a:rPr lang="ru-RU" cap="all" dirty="0"/>
                <a:t>)</a:t>
              </a:r>
            </a:p>
          </p:txBody>
        </p:sp>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79149"/>
            <a:ext cx="4706937"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Степень реактивности турбомашины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43</a:t>
            </a:fld>
            <a:endParaRPr lang="ru-RU" dirty="0">
              <a:solidFill>
                <a:schemeClr val="bg1"/>
              </a:solidFill>
              <a:latin typeface="Elektra Medium Pro" panose="02000803000000020004" pitchFamily="50" charset="-52"/>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00" y="4325446"/>
            <a:ext cx="4503651" cy="20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Прямая соединительная линия 13">
            <a:extLst>
              <a:ext uri="{FF2B5EF4-FFF2-40B4-BE49-F238E27FC236}">
                <a16:creationId xmlns:a16="http://schemas.microsoft.com/office/drawing/2014/main" id="{E2D8CE20-1CD3-43B9-BAA3-4C7D4F8368BA}"/>
              </a:ext>
            </a:extLst>
          </p:cNvPr>
          <p:cNvCxnSpPr/>
          <p:nvPr/>
        </p:nvCxnSpPr>
        <p:spPr>
          <a:xfrm>
            <a:off x="7493085" y="1708935"/>
            <a:ext cx="9525" cy="209579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4831CD76-32CB-40BB-85B2-F12A03D038A2}"/>
              </a:ext>
            </a:extLst>
          </p:cNvPr>
          <p:cNvCxnSpPr/>
          <p:nvPr/>
        </p:nvCxnSpPr>
        <p:spPr>
          <a:xfrm flipH="1">
            <a:off x="6645360" y="1718460"/>
            <a:ext cx="1" cy="208626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26BF48B1-8501-4AFB-8C9B-B84B74B41A71}"/>
              </a:ext>
            </a:extLst>
          </p:cNvPr>
          <p:cNvCxnSpPr/>
          <p:nvPr/>
        </p:nvCxnSpPr>
        <p:spPr>
          <a:xfrm flipH="1">
            <a:off x="8245560" y="1699410"/>
            <a:ext cx="9526" cy="210531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80648326-C6EF-4FA3-86D3-2179BC3462A7}"/>
              </a:ext>
            </a:extLst>
          </p:cNvPr>
          <p:cNvCxnSpPr/>
          <p:nvPr/>
        </p:nvCxnSpPr>
        <p:spPr>
          <a:xfrm>
            <a:off x="6645360" y="3660710"/>
            <a:ext cx="857250"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350AF82D-EE6A-46A8-9119-C2C9BF942708}"/>
              </a:ext>
            </a:extLst>
          </p:cNvPr>
          <p:cNvCxnSpPr/>
          <p:nvPr/>
        </p:nvCxnSpPr>
        <p:spPr>
          <a:xfrm flipV="1">
            <a:off x="7493085" y="2292558"/>
            <a:ext cx="762000" cy="1378721"/>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1" name="Прямоугольник 20">
            <a:extLst>
              <a:ext uri="{FF2B5EF4-FFF2-40B4-BE49-F238E27FC236}">
                <a16:creationId xmlns:a16="http://schemas.microsoft.com/office/drawing/2014/main" id="{1EB4E380-81A4-4495-8055-864288A8BCB1}"/>
              </a:ext>
            </a:extLst>
          </p:cNvPr>
          <p:cNvSpPr/>
          <p:nvPr/>
        </p:nvSpPr>
        <p:spPr>
          <a:xfrm>
            <a:off x="7701326" y="1593286"/>
            <a:ext cx="327871" cy="257645"/>
          </a:xfrm>
          <a:prstGeom prst="rect">
            <a:avLst/>
          </a:prstGeom>
        </p:spPr>
        <p:txBody>
          <a:bodyPr wrap="none">
            <a:spAutoFit/>
          </a:bodyPr>
          <a:lstStyle/>
          <a:p>
            <a:pPr algn="ctr"/>
            <a:r>
              <a:rPr lang="ru-RU" b="1" cap="all" dirty="0">
                <a:solidFill>
                  <a:sysClr val="windowText" lastClr="000000"/>
                </a:solidFill>
              </a:rPr>
              <a:t>НА</a:t>
            </a:r>
            <a:endParaRPr lang="ru-RU" b="1" i="1" cap="all" baseline="-25000" dirty="0">
              <a:solidFill>
                <a:sysClr val="windowText" lastClr="000000"/>
              </a:solidFill>
            </a:endParaRPr>
          </a:p>
        </p:txBody>
      </p:sp>
      <p:sp>
        <p:nvSpPr>
          <p:cNvPr id="22" name="Прямоугольник 21">
            <a:extLst>
              <a:ext uri="{FF2B5EF4-FFF2-40B4-BE49-F238E27FC236}">
                <a16:creationId xmlns:a16="http://schemas.microsoft.com/office/drawing/2014/main" id="{0CFE005F-F65B-4664-8E2D-27C896952284}"/>
              </a:ext>
            </a:extLst>
          </p:cNvPr>
          <p:cNvSpPr/>
          <p:nvPr/>
        </p:nvSpPr>
        <p:spPr>
          <a:xfrm>
            <a:off x="6911292" y="1538352"/>
            <a:ext cx="305506" cy="257645"/>
          </a:xfrm>
          <a:prstGeom prst="rect">
            <a:avLst/>
          </a:prstGeom>
        </p:spPr>
        <p:txBody>
          <a:bodyPr wrap="none">
            <a:spAutoFit/>
          </a:bodyPr>
          <a:lstStyle/>
          <a:p>
            <a:pPr algn="ctr"/>
            <a:r>
              <a:rPr lang="ru-RU" b="1" cap="all" dirty="0">
                <a:solidFill>
                  <a:sysClr val="windowText" lastClr="000000"/>
                </a:solidFill>
              </a:rPr>
              <a:t>РК</a:t>
            </a:r>
            <a:endParaRPr lang="ru-RU" b="1" i="1" cap="all" baseline="-25000" dirty="0">
              <a:solidFill>
                <a:sysClr val="windowText" lastClr="000000"/>
              </a:solidFill>
            </a:endParaRPr>
          </a:p>
        </p:txBody>
      </p:sp>
      <p:cxnSp>
        <p:nvCxnSpPr>
          <p:cNvPr id="3" name="Прямая соединительная линия 2">
            <a:extLst>
              <a:ext uri="{FF2B5EF4-FFF2-40B4-BE49-F238E27FC236}">
                <a16:creationId xmlns:a16="http://schemas.microsoft.com/office/drawing/2014/main" id="{1407E132-6828-4BEE-A0B2-D246A55A2BC0}"/>
              </a:ext>
            </a:extLst>
          </p:cNvPr>
          <p:cNvCxnSpPr/>
          <p:nvPr/>
        </p:nvCxnSpPr>
        <p:spPr>
          <a:xfrm flipV="1">
            <a:off x="6645360" y="2116843"/>
            <a:ext cx="847725" cy="141295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80E5C5C1-72EB-4912-A57A-0DD83051794C}"/>
              </a:ext>
            </a:extLst>
          </p:cNvPr>
          <p:cNvCxnSpPr/>
          <p:nvPr/>
        </p:nvCxnSpPr>
        <p:spPr>
          <a:xfrm>
            <a:off x="7502610" y="2116843"/>
            <a:ext cx="752475" cy="57593"/>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Прямоугольник 24">
            <a:extLst>
              <a:ext uri="{FF2B5EF4-FFF2-40B4-BE49-F238E27FC236}">
                <a16:creationId xmlns:a16="http://schemas.microsoft.com/office/drawing/2014/main" id="{6D36768C-1F73-4910-9652-11A5080AAF35}"/>
              </a:ext>
            </a:extLst>
          </p:cNvPr>
          <p:cNvSpPr/>
          <p:nvPr/>
        </p:nvSpPr>
        <p:spPr>
          <a:xfrm>
            <a:off x="5911795" y="1139827"/>
            <a:ext cx="2990850" cy="523220"/>
          </a:xfrm>
          <a:prstGeom prst="rect">
            <a:avLst/>
          </a:prstGeom>
        </p:spPr>
        <p:txBody>
          <a:bodyPr wrap="square">
            <a:spAutoFit/>
          </a:bodyPr>
          <a:lstStyle/>
          <a:p>
            <a:pPr algn="ctr"/>
            <a:r>
              <a:rPr lang="ru-RU" sz="1400" cap="small" dirty="0"/>
              <a:t>Изменение давления в ступени активного компрессора</a:t>
            </a:r>
          </a:p>
        </p:txBody>
      </p:sp>
      <p:sp>
        <p:nvSpPr>
          <p:cNvPr id="26" name="Прямоугольник 25">
            <a:extLst>
              <a:ext uri="{FF2B5EF4-FFF2-40B4-BE49-F238E27FC236}">
                <a16:creationId xmlns:a16="http://schemas.microsoft.com/office/drawing/2014/main" id="{3A93784F-9FA8-4751-9544-FB5D3152AD9A}"/>
              </a:ext>
            </a:extLst>
          </p:cNvPr>
          <p:cNvSpPr/>
          <p:nvPr/>
        </p:nvSpPr>
        <p:spPr>
          <a:xfrm>
            <a:off x="7832607" y="2996922"/>
            <a:ext cx="308098" cy="369332"/>
          </a:xfrm>
          <a:prstGeom prst="rect">
            <a:avLst/>
          </a:prstGeom>
        </p:spPr>
        <p:txBody>
          <a:bodyPr wrap="none">
            <a:spAutoFit/>
          </a:bodyPr>
          <a:lstStyle/>
          <a:p>
            <a:pPr algn="ctr"/>
            <a:r>
              <a:rPr lang="ru-RU" b="1" cap="all" dirty="0">
                <a:solidFill>
                  <a:sysClr val="windowText" lastClr="000000"/>
                </a:solidFill>
              </a:rPr>
              <a:t>Р</a:t>
            </a:r>
            <a:endParaRPr lang="ru-RU" b="1" i="1" cap="all" baseline="-25000" dirty="0">
              <a:solidFill>
                <a:sysClr val="windowText" lastClr="000000"/>
              </a:solidFill>
            </a:endParaRPr>
          </a:p>
        </p:txBody>
      </p:sp>
      <p:sp>
        <p:nvSpPr>
          <p:cNvPr id="27" name="Прямоугольник 26">
            <a:extLst>
              <a:ext uri="{FF2B5EF4-FFF2-40B4-BE49-F238E27FC236}">
                <a16:creationId xmlns:a16="http://schemas.microsoft.com/office/drawing/2014/main" id="{4FB7559C-2842-41D5-AE36-07122F755107}"/>
              </a:ext>
            </a:extLst>
          </p:cNvPr>
          <p:cNvSpPr/>
          <p:nvPr/>
        </p:nvSpPr>
        <p:spPr>
          <a:xfrm>
            <a:off x="6827357" y="2419116"/>
            <a:ext cx="423514" cy="369332"/>
          </a:xfrm>
          <a:prstGeom prst="rect">
            <a:avLst/>
          </a:prstGeom>
        </p:spPr>
        <p:txBody>
          <a:bodyPr wrap="none">
            <a:spAutoFit/>
          </a:bodyPr>
          <a:lstStyle/>
          <a:p>
            <a:pPr algn="ctr"/>
            <a:r>
              <a:rPr lang="ru-RU" b="1" cap="all" dirty="0">
                <a:solidFill>
                  <a:sysClr val="windowText" lastClr="000000"/>
                </a:solidFill>
              </a:rPr>
              <a:t>Р</a:t>
            </a:r>
            <a:r>
              <a:rPr lang="en-US" b="1" cap="all" dirty="0">
                <a:solidFill>
                  <a:sysClr val="windowText" lastClr="000000"/>
                </a:solidFill>
              </a:rPr>
              <a:t>*</a:t>
            </a:r>
            <a:endParaRPr lang="ru-RU" b="1" i="1" cap="all" baseline="-25000" dirty="0">
              <a:solidFill>
                <a:sysClr val="windowText" lastClr="000000"/>
              </a:solidFill>
            </a:endParaRPr>
          </a:p>
        </p:txBody>
      </p:sp>
      <p:pic>
        <p:nvPicPr>
          <p:cNvPr id="28" name="Рисунок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204" y="2292558"/>
            <a:ext cx="445641" cy="432000"/>
          </a:xfrm>
          <a:prstGeom prst="rect">
            <a:avLst/>
          </a:prstGeom>
        </p:spPr>
      </p:pic>
      <p:pic>
        <p:nvPicPr>
          <p:cNvPr id="29" name="Рисунок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674" y="3369364"/>
            <a:ext cx="445641" cy="432000"/>
          </a:xfrm>
          <a:prstGeom prst="rect">
            <a:avLst/>
          </a:prstGeom>
        </p:spPr>
      </p:pic>
      <p:pic>
        <p:nvPicPr>
          <p:cNvPr id="30" name="Рисунок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975" y="2744925"/>
            <a:ext cx="432000" cy="454398"/>
          </a:xfrm>
          <a:prstGeom prst="rect">
            <a:avLst/>
          </a:prstGeom>
        </p:spPr>
      </p:pic>
    </p:spTree>
    <p:extLst>
      <p:ext uri="{BB962C8B-B14F-4D97-AF65-F5344CB8AC3E}">
        <p14:creationId xmlns:p14="http://schemas.microsoft.com/office/powerpoint/2010/main" val="82506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484672" y="735109"/>
            <a:ext cx="8376852" cy="3497348"/>
            <a:chOff x="338504" y="1175607"/>
            <a:chExt cx="8376852" cy="3497348"/>
          </a:xfrm>
        </p:grpSpPr>
        <p:sp>
          <p:nvSpPr>
            <p:cNvPr id="9" name="TextBox 8"/>
            <p:cNvSpPr txBox="1"/>
            <p:nvPr/>
          </p:nvSpPr>
          <p:spPr>
            <a:xfrm>
              <a:off x="338504" y="4249186"/>
              <a:ext cx="4301639" cy="369332"/>
            </a:xfrm>
            <a:prstGeom prst="rect">
              <a:avLst/>
            </a:prstGeom>
            <a:noFill/>
          </p:spPr>
          <p:txBody>
            <a:bodyPr wrap="square" rtlCol="0">
              <a:spAutoFit/>
            </a:bodyPr>
            <a:lstStyle/>
            <a:p>
              <a:pPr algn="ctr"/>
              <a:r>
                <a:rPr lang="ru-RU" cap="all" dirty="0"/>
                <a:t>Компрессор</a:t>
              </a:r>
            </a:p>
          </p:txBody>
        </p:sp>
        <p:sp>
          <p:nvSpPr>
            <p:cNvPr id="10" name="TextBox 9"/>
            <p:cNvSpPr txBox="1"/>
            <p:nvPr/>
          </p:nvSpPr>
          <p:spPr>
            <a:xfrm>
              <a:off x="4188759" y="4303623"/>
              <a:ext cx="4301639" cy="369332"/>
            </a:xfrm>
            <a:prstGeom prst="rect">
              <a:avLst/>
            </a:prstGeom>
            <a:noFill/>
          </p:spPr>
          <p:txBody>
            <a:bodyPr wrap="square" rtlCol="0">
              <a:spAutoFit/>
            </a:bodyPr>
            <a:lstStyle/>
            <a:p>
              <a:pPr algn="ctr"/>
              <a:r>
                <a:rPr lang="ru-RU" cap="all" dirty="0"/>
                <a:t>Турбина</a:t>
              </a:r>
            </a:p>
          </p:txBody>
        </p:sp>
        <p:sp>
          <p:nvSpPr>
            <p:cNvPr id="17" name="TextBox 16"/>
            <p:cNvSpPr txBox="1"/>
            <p:nvPr/>
          </p:nvSpPr>
          <p:spPr>
            <a:xfrm>
              <a:off x="564931" y="1175607"/>
              <a:ext cx="8150425" cy="369332"/>
            </a:xfrm>
            <a:prstGeom prst="rect">
              <a:avLst/>
            </a:prstGeom>
            <a:noFill/>
          </p:spPr>
          <p:txBody>
            <a:bodyPr wrap="square" rtlCol="0">
              <a:spAutoFit/>
            </a:bodyPr>
            <a:lstStyle/>
            <a:p>
              <a:pPr algn="ctr"/>
              <a:r>
                <a:rPr lang="en-US" cap="all" dirty="0">
                  <a:sym typeface="Symbol"/>
                </a:rPr>
                <a:t></a:t>
              </a:r>
              <a:r>
                <a:rPr lang="ru-RU" baseline="-25000" dirty="0">
                  <a:sym typeface="Symbol"/>
                </a:rPr>
                <a:t>ст</a:t>
              </a:r>
              <a:r>
                <a:rPr lang="ru-RU" i="1" dirty="0">
                  <a:sym typeface="Symbol"/>
                </a:rPr>
                <a:t>= 0,5</a:t>
              </a:r>
              <a:endParaRPr lang="ru-RU" i="1" baseline="-25000" dirty="0"/>
            </a:p>
          </p:txBody>
        </p:sp>
        <p:sp>
          <p:nvSpPr>
            <p:cNvPr id="19" name="Прямоугольник 18"/>
            <p:cNvSpPr/>
            <p:nvPr/>
          </p:nvSpPr>
          <p:spPr>
            <a:xfrm>
              <a:off x="441635" y="1515689"/>
              <a:ext cx="4371709" cy="2639441"/>
            </a:xfrm>
            <a:prstGeom prst="rect">
              <a:avLst/>
            </a:prstGeom>
          </p:spPr>
          <p:txBody>
            <a:bodyPr wrap="square">
              <a:spAutoFit/>
            </a:bodyPr>
            <a:lstStyle/>
            <a:p>
              <a:pPr marL="285750" indent="-285750">
                <a:lnSpc>
                  <a:spcPct val="150000"/>
                </a:lnSpc>
                <a:buFont typeface="Wingdings" pitchFamily="2" charset="2"/>
                <a:buChar char="ü"/>
              </a:pPr>
              <a:r>
                <a:rPr lang="ru-RU" sz="1600" dirty="0"/>
                <a:t>Уровни скоростей в РК и неподвижных элементах одинаковы</a:t>
              </a:r>
            </a:p>
            <a:p>
              <a:pPr marL="285750" indent="-285750">
                <a:lnSpc>
                  <a:spcPct val="150000"/>
                </a:lnSpc>
                <a:buFont typeface="Wingdings" pitchFamily="2" charset="2"/>
                <a:buChar char="ü"/>
              </a:pPr>
              <a:r>
                <a:rPr lang="ru-RU" sz="1600" dirty="0"/>
                <a:t>Умеренный уровень потерь во всех элементах</a:t>
              </a:r>
            </a:p>
            <a:p>
              <a:pPr marL="285750" indent="-285750">
                <a:lnSpc>
                  <a:spcPct val="150000"/>
                </a:lnSpc>
                <a:buFont typeface="Wingdings" pitchFamily="2" charset="2"/>
                <a:buChar char="ü"/>
              </a:pPr>
              <a:r>
                <a:rPr lang="ru-RU" sz="1600" dirty="0"/>
                <a:t>Умеренный уровень напора</a:t>
              </a:r>
            </a:p>
            <a:p>
              <a:pPr marL="285750" indent="-285750">
                <a:lnSpc>
                  <a:spcPct val="150000"/>
                </a:lnSpc>
                <a:buFont typeface="Wingdings" pitchFamily="2" charset="2"/>
                <a:buChar char="ü"/>
              </a:pPr>
              <a:r>
                <a:rPr lang="ru-RU" sz="1600" dirty="0"/>
                <a:t>Профили РК и НА (СА) одинаковы и зеркальны</a:t>
              </a:r>
            </a:p>
          </p:txBody>
        </p:sp>
      </p:grpSp>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Степень реактивности турбомашины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44</a:t>
            </a:fld>
            <a:endParaRPr lang="ru-RU" dirty="0">
              <a:solidFill>
                <a:schemeClr val="bg1"/>
              </a:solidFill>
              <a:latin typeface="Elektra Medium Pro" panose="02000803000000020004" pitchFamily="50" charset="-52"/>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66" y="4056409"/>
            <a:ext cx="3402022" cy="21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a:extLst>
              <a:ext uri="{FF2B5EF4-FFF2-40B4-BE49-F238E27FC236}">
                <a16:creationId xmlns:a16="http://schemas.microsoft.com/office/drawing/2014/main" id="{ADEB7951-9C34-4F94-B3DC-4D5AEF7B9653}"/>
              </a:ext>
            </a:extLst>
          </p:cNvPr>
          <p:cNvPicPr>
            <a:picLocks noChangeAspect="1"/>
          </p:cNvPicPr>
          <p:nvPr/>
        </p:nvPicPr>
        <p:blipFill>
          <a:blip r:embed="rId4"/>
          <a:stretch>
            <a:fillRect/>
          </a:stretch>
        </p:blipFill>
        <p:spPr>
          <a:xfrm>
            <a:off x="3881156" y="4281560"/>
            <a:ext cx="5027586" cy="1800000"/>
          </a:xfrm>
          <a:prstGeom prst="rect">
            <a:avLst/>
          </a:prstGeom>
        </p:spPr>
      </p:pic>
      <p:cxnSp>
        <p:nvCxnSpPr>
          <p:cNvPr id="13" name="Прямая соединительная линия 12">
            <a:extLst>
              <a:ext uri="{FF2B5EF4-FFF2-40B4-BE49-F238E27FC236}">
                <a16:creationId xmlns:a16="http://schemas.microsoft.com/office/drawing/2014/main" id="{FD46A534-4EE1-4393-BB67-1671625C84F2}"/>
              </a:ext>
            </a:extLst>
          </p:cNvPr>
          <p:cNvCxnSpPr/>
          <p:nvPr/>
        </p:nvCxnSpPr>
        <p:spPr>
          <a:xfrm>
            <a:off x="5664866" y="1794368"/>
            <a:ext cx="9525" cy="209579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EE40CA3C-0525-4E1E-8B5A-3DB20F07B510}"/>
              </a:ext>
            </a:extLst>
          </p:cNvPr>
          <p:cNvCxnSpPr/>
          <p:nvPr/>
        </p:nvCxnSpPr>
        <p:spPr>
          <a:xfrm flipH="1">
            <a:off x="4817141" y="1803893"/>
            <a:ext cx="1" cy="208626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A143612E-3233-4A91-BFE2-3F9CCD0C6D95}"/>
              </a:ext>
            </a:extLst>
          </p:cNvPr>
          <p:cNvCxnSpPr/>
          <p:nvPr/>
        </p:nvCxnSpPr>
        <p:spPr>
          <a:xfrm flipH="1">
            <a:off x="6417341" y="1784843"/>
            <a:ext cx="9526" cy="210531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C575DD90-272F-49F3-9946-3F36C088DA3F}"/>
              </a:ext>
            </a:extLst>
          </p:cNvPr>
          <p:cNvCxnSpPr>
            <a:cxnSpLocks/>
          </p:cNvCxnSpPr>
          <p:nvPr/>
        </p:nvCxnSpPr>
        <p:spPr>
          <a:xfrm flipV="1">
            <a:off x="4817141" y="2873881"/>
            <a:ext cx="857250" cy="872262"/>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67B9454-21AD-4FAA-B9C1-BF91C0E89FE9}"/>
              </a:ext>
            </a:extLst>
          </p:cNvPr>
          <p:cNvCxnSpPr>
            <a:cxnSpLocks/>
          </p:cNvCxnSpPr>
          <p:nvPr/>
        </p:nvCxnSpPr>
        <p:spPr>
          <a:xfrm flipV="1">
            <a:off x="5674391" y="2377992"/>
            <a:ext cx="752475" cy="495889"/>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0" name="Прямоугольник 19">
            <a:extLst>
              <a:ext uri="{FF2B5EF4-FFF2-40B4-BE49-F238E27FC236}">
                <a16:creationId xmlns:a16="http://schemas.microsoft.com/office/drawing/2014/main" id="{58A45C51-C482-441F-9E02-380C6E2E79CD}"/>
              </a:ext>
            </a:extLst>
          </p:cNvPr>
          <p:cNvSpPr/>
          <p:nvPr/>
        </p:nvSpPr>
        <p:spPr>
          <a:xfrm>
            <a:off x="5873107" y="1678719"/>
            <a:ext cx="327871" cy="257645"/>
          </a:xfrm>
          <a:prstGeom prst="rect">
            <a:avLst/>
          </a:prstGeom>
        </p:spPr>
        <p:txBody>
          <a:bodyPr wrap="none">
            <a:spAutoFit/>
          </a:bodyPr>
          <a:lstStyle/>
          <a:p>
            <a:pPr algn="ctr"/>
            <a:r>
              <a:rPr lang="ru-RU" b="1" cap="all" dirty="0">
                <a:solidFill>
                  <a:sysClr val="windowText" lastClr="000000"/>
                </a:solidFill>
              </a:rPr>
              <a:t>НА</a:t>
            </a:r>
            <a:endParaRPr lang="ru-RU" b="1" i="1" cap="all" baseline="-25000" dirty="0">
              <a:solidFill>
                <a:sysClr val="windowText" lastClr="000000"/>
              </a:solidFill>
            </a:endParaRPr>
          </a:p>
        </p:txBody>
      </p:sp>
      <p:sp>
        <p:nvSpPr>
          <p:cNvPr id="21" name="Прямоугольник 20">
            <a:extLst>
              <a:ext uri="{FF2B5EF4-FFF2-40B4-BE49-F238E27FC236}">
                <a16:creationId xmlns:a16="http://schemas.microsoft.com/office/drawing/2014/main" id="{251140A1-42B2-4971-B4DE-9E94DDA50FB5}"/>
              </a:ext>
            </a:extLst>
          </p:cNvPr>
          <p:cNvSpPr/>
          <p:nvPr/>
        </p:nvSpPr>
        <p:spPr>
          <a:xfrm>
            <a:off x="5083073" y="1623785"/>
            <a:ext cx="305506" cy="257645"/>
          </a:xfrm>
          <a:prstGeom prst="rect">
            <a:avLst/>
          </a:prstGeom>
        </p:spPr>
        <p:txBody>
          <a:bodyPr wrap="none">
            <a:spAutoFit/>
          </a:bodyPr>
          <a:lstStyle/>
          <a:p>
            <a:pPr algn="ctr"/>
            <a:r>
              <a:rPr lang="ru-RU" b="1" cap="all" dirty="0">
                <a:solidFill>
                  <a:sysClr val="windowText" lastClr="000000"/>
                </a:solidFill>
              </a:rPr>
              <a:t>РК</a:t>
            </a:r>
            <a:endParaRPr lang="ru-RU" b="1" i="1" cap="all" baseline="-25000" dirty="0">
              <a:solidFill>
                <a:sysClr val="windowText" lastClr="000000"/>
              </a:solidFill>
            </a:endParaRPr>
          </a:p>
        </p:txBody>
      </p:sp>
      <p:cxnSp>
        <p:nvCxnSpPr>
          <p:cNvPr id="22" name="Прямая соединительная линия 21">
            <a:extLst>
              <a:ext uri="{FF2B5EF4-FFF2-40B4-BE49-F238E27FC236}">
                <a16:creationId xmlns:a16="http://schemas.microsoft.com/office/drawing/2014/main" id="{A2708591-D552-4C2D-B99C-F8B577249B05}"/>
              </a:ext>
            </a:extLst>
          </p:cNvPr>
          <p:cNvCxnSpPr/>
          <p:nvPr/>
        </p:nvCxnSpPr>
        <p:spPr>
          <a:xfrm flipV="1">
            <a:off x="4817141" y="2202276"/>
            <a:ext cx="847725" cy="141295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DB9D840A-D329-4F7D-958A-17ACDEC50AF8}"/>
              </a:ext>
            </a:extLst>
          </p:cNvPr>
          <p:cNvCxnSpPr/>
          <p:nvPr/>
        </p:nvCxnSpPr>
        <p:spPr>
          <a:xfrm>
            <a:off x="5674391" y="2202276"/>
            <a:ext cx="752475" cy="57593"/>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Прямоугольник 23">
            <a:extLst>
              <a:ext uri="{FF2B5EF4-FFF2-40B4-BE49-F238E27FC236}">
                <a16:creationId xmlns:a16="http://schemas.microsoft.com/office/drawing/2014/main" id="{5EE86772-5D2B-4C9D-9B8C-70C3D9114C52}"/>
              </a:ext>
            </a:extLst>
          </p:cNvPr>
          <p:cNvSpPr/>
          <p:nvPr/>
        </p:nvSpPr>
        <p:spPr>
          <a:xfrm>
            <a:off x="4351027" y="1013459"/>
            <a:ext cx="2343288" cy="738664"/>
          </a:xfrm>
          <a:prstGeom prst="rect">
            <a:avLst/>
          </a:prstGeom>
        </p:spPr>
        <p:txBody>
          <a:bodyPr wrap="square">
            <a:spAutoFit/>
          </a:bodyPr>
          <a:lstStyle/>
          <a:p>
            <a:pPr algn="ctr"/>
            <a:r>
              <a:rPr lang="ru-RU" sz="1400" cap="small" dirty="0"/>
              <a:t>Изменение давления в ступени компрессора </a:t>
            </a:r>
          </a:p>
          <a:p>
            <a:pPr algn="ctr"/>
            <a:r>
              <a:rPr lang="ru-RU" sz="1400" cap="small" dirty="0"/>
              <a:t>при  </a:t>
            </a:r>
            <a:r>
              <a:rPr lang="en-US" sz="1400" cap="all" dirty="0">
                <a:sym typeface="Symbol"/>
              </a:rPr>
              <a:t></a:t>
            </a:r>
            <a:r>
              <a:rPr lang="ru-RU" sz="1400" baseline="-25000" dirty="0" err="1">
                <a:sym typeface="Symbol"/>
              </a:rPr>
              <a:t>ст</a:t>
            </a:r>
            <a:r>
              <a:rPr lang="ru-RU" sz="1400" i="1" dirty="0">
                <a:sym typeface="Symbol"/>
              </a:rPr>
              <a:t>= 0,5</a:t>
            </a:r>
            <a:endParaRPr lang="ru-RU" sz="1400" i="1" baseline="-25000" dirty="0"/>
          </a:p>
        </p:txBody>
      </p:sp>
      <p:sp>
        <p:nvSpPr>
          <p:cNvPr id="25" name="Прямоугольник 24">
            <a:extLst>
              <a:ext uri="{FF2B5EF4-FFF2-40B4-BE49-F238E27FC236}">
                <a16:creationId xmlns:a16="http://schemas.microsoft.com/office/drawing/2014/main" id="{E17E49B5-4951-4233-A1B5-ABA6CBCA0221}"/>
              </a:ext>
            </a:extLst>
          </p:cNvPr>
          <p:cNvSpPr/>
          <p:nvPr/>
        </p:nvSpPr>
        <p:spPr>
          <a:xfrm>
            <a:off x="5873107" y="2743652"/>
            <a:ext cx="308098" cy="369332"/>
          </a:xfrm>
          <a:prstGeom prst="rect">
            <a:avLst/>
          </a:prstGeom>
        </p:spPr>
        <p:txBody>
          <a:bodyPr wrap="none">
            <a:spAutoFit/>
          </a:bodyPr>
          <a:lstStyle/>
          <a:p>
            <a:pPr algn="ctr"/>
            <a:r>
              <a:rPr lang="ru-RU" b="1" cap="all" dirty="0">
                <a:solidFill>
                  <a:sysClr val="windowText" lastClr="000000"/>
                </a:solidFill>
              </a:rPr>
              <a:t>Р</a:t>
            </a:r>
            <a:endParaRPr lang="ru-RU" b="1" i="1" cap="all" baseline="-25000" dirty="0">
              <a:solidFill>
                <a:sysClr val="windowText" lastClr="000000"/>
              </a:solidFill>
            </a:endParaRPr>
          </a:p>
        </p:txBody>
      </p:sp>
      <p:sp>
        <p:nvSpPr>
          <p:cNvPr id="26" name="Прямоугольник 25">
            <a:extLst>
              <a:ext uri="{FF2B5EF4-FFF2-40B4-BE49-F238E27FC236}">
                <a16:creationId xmlns:a16="http://schemas.microsoft.com/office/drawing/2014/main" id="{A079DF5A-BE89-4ED2-8812-D244041866E4}"/>
              </a:ext>
            </a:extLst>
          </p:cNvPr>
          <p:cNvSpPr/>
          <p:nvPr/>
        </p:nvSpPr>
        <p:spPr>
          <a:xfrm>
            <a:off x="4999138" y="2504549"/>
            <a:ext cx="423514" cy="369332"/>
          </a:xfrm>
          <a:prstGeom prst="rect">
            <a:avLst/>
          </a:prstGeom>
        </p:spPr>
        <p:txBody>
          <a:bodyPr wrap="none">
            <a:spAutoFit/>
          </a:bodyPr>
          <a:lstStyle/>
          <a:p>
            <a:pPr algn="ctr"/>
            <a:r>
              <a:rPr lang="ru-RU" b="1" cap="all" dirty="0">
                <a:solidFill>
                  <a:sysClr val="windowText" lastClr="000000"/>
                </a:solidFill>
              </a:rPr>
              <a:t>Р</a:t>
            </a:r>
            <a:r>
              <a:rPr lang="en-US" b="1" cap="all" dirty="0">
                <a:solidFill>
                  <a:sysClr val="windowText" lastClr="000000"/>
                </a:solidFill>
              </a:rPr>
              <a:t>*</a:t>
            </a:r>
            <a:endParaRPr lang="ru-RU" b="1" i="1" cap="all" baseline="-25000" dirty="0">
              <a:solidFill>
                <a:sysClr val="windowText" lastClr="000000"/>
              </a:solidFill>
            </a:endParaRPr>
          </a:p>
        </p:txBody>
      </p:sp>
      <p:cxnSp>
        <p:nvCxnSpPr>
          <p:cNvPr id="51" name="Прямая соединительная линия 50">
            <a:extLst>
              <a:ext uri="{FF2B5EF4-FFF2-40B4-BE49-F238E27FC236}">
                <a16:creationId xmlns:a16="http://schemas.microsoft.com/office/drawing/2014/main" id="{F281F9BF-D687-4F31-93BA-85D9461BCF54}"/>
              </a:ext>
            </a:extLst>
          </p:cNvPr>
          <p:cNvCxnSpPr/>
          <p:nvPr/>
        </p:nvCxnSpPr>
        <p:spPr>
          <a:xfrm>
            <a:off x="7730353" y="1767335"/>
            <a:ext cx="9525" cy="209579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a:extLst>
              <a:ext uri="{FF2B5EF4-FFF2-40B4-BE49-F238E27FC236}">
                <a16:creationId xmlns:a16="http://schemas.microsoft.com/office/drawing/2014/main" id="{C90FCAD1-7A6A-4B17-8EA7-01C4E079D885}"/>
              </a:ext>
            </a:extLst>
          </p:cNvPr>
          <p:cNvCxnSpPr/>
          <p:nvPr/>
        </p:nvCxnSpPr>
        <p:spPr>
          <a:xfrm flipH="1">
            <a:off x="6882628" y="1776860"/>
            <a:ext cx="1" cy="208626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a:extLst>
              <a:ext uri="{FF2B5EF4-FFF2-40B4-BE49-F238E27FC236}">
                <a16:creationId xmlns:a16="http://schemas.microsoft.com/office/drawing/2014/main" id="{67D0259D-DA61-4FC1-99CF-21E1553FED29}"/>
              </a:ext>
            </a:extLst>
          </p:cNvPr>
          <p:cNvCxnSpPr/>
          <p:nvPr/>
        </p:nvCxnSpPr>
        <p:spPr>
          <a:xfrm flipH="1">
            <a:off x="8482828" y="1757810"/>
            <a:ext cx="9526" cy="210531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a:extLst>
              <a:ext uri="{FF2B5EF4-FFF2-40B4-BE49-F238E27FC236}">
                <a16:creationId xmlns:a16="http://schemas.microsoft.com/office/drawing/2014/main" id="{54CAB5C5-BAAF-42B5-A035-65BD425320AC}"/>
              </a:ext>
            </a:extLst>
          </p:cNvPr>
          <p:cNvCxnSpPr>
            <a:cxnSpLocks/>
          </p:cNvCxnSpPr>
          <p:nvPr/>
        </p:nvCxnSpPr>
        <p:spPr>
          <a:xfrm>
            <a:off x="6877866" y="2350959"/>
            <a:ext cx="862012" cy="495889"/>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a:extLst>
              <a:ext uri="{FF2B5EF4-FFF2-40B4-BE49-F238E27FC236}">
                <a16:creationId xmlns:a16="http://schemas.microsoft.com/office/drawing/2014/main" id="{8FCD2967-7FFF-451D-A9E9-983DBE14415B}"/>
              </a:ext>
            </a:extLst>
          </p:cNvPr>
          <p:cNvCxnSpPr>
            <a:cxnSpLocks/>
          </p:cNvCxnSpPr>
          <p:nvPr/>
        </p:nvCxnSpPr>
        <p:spPr>
          <a:xfrm>
            <a:off x="7739878" y="2846849"/>
            <a:ext cx="752475" cy="768386"/>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6" name="Прямоугольник 55">
            <a:extLst>
              <a:ext uri="{FF2B5EF4-FFF2-40B4-BE49-F238E27FC236}">
                <a16:creationId xmlns:a16="http://schemas.microsoft.com/office/drawing/2014/main" id="{5500C235-12DF-40CC-B147-918650E44258}"/>
              </a:ext>
            </a:extLst>
          </p:cNvPr>
          <p:cNvSpPr/>
          <p:nvPr/>
        </p:nvSpPr>
        <p:spPr>
          <a:xfrm>
            <a:off x="7883560" y="1651686"/>
            <a:ext cx="437940" cy="369332"/>
          </a:xfrm>
          <a:prstGeom prst="rect">
            <a:avLst/>
          </a:prstGeom>
        </p:spPr>
        <p:txBody>
          <a:bodyPr wrap="none">
            <a:spAutoFit/>
          </a:bodyPr>
          <a:lstStyle/>
          <a:p>
            <a:pPr algn="ctr"/>
            <a:r>
              <a:rPr lang="ru-RU" b="1" cap="all" dirty="0">
                <a:solidFill>
                  <a:sysClr val="windowText" lastClr="000000"/>
                </a:solidFill>
              </a:rPr>
              <a:t>РК</a:t>
            </a:r>
            <a:endParaRPr lang="ru-RU" b="1" i="1" cap="all" baseline="-25000" dirty="0">
              <a:solidFill>
                <a:sysClr val="windowText" lastClr="000000"/>
              </a:solidFill>
            </a:endParaRPr>
          </a:p>
        </p:txBody>
      </p:sp>
      <p:sp>
        <p:nvSpPr>
          <p:cNvPr id="57" name="Прямоугольник 56">
            <a:extLst>
              <a:ext uri="{FF2B5EF4-FFF2-40B4-BE49-F238E27FC236}">
                <a16:creationId xmlns:a16="http://schemas.microsoft.com/office/drawing/2014/main" id="{8BE078A4-6EDC-4F25-9218-F7FD3B16F9E4}"/>
              </a:ext>
            </a:extLst>
          </p:cNvPr>
          <p:cNvSpPr/>
          <p:nvPr/>
        </p:nvSpPr>
        <p:spPr>
          <a:xfrm>
            <a:off x="7078335" y="1596752"/>
            <a:ext cx="445956" cy="369332"/>
          </a:xfrm>
          <a:prstGeom prst="rect">
            <a:avLst/>
          </a:prstGeom>
        </p:spPr>
        <p:txBody>
          <a:bodyPr wrap="none">
            <a:spAutoFit/>
          </a:bodyPr>
          <a:lstStyle/>
          <a:p>
            <a:pPr algn="ctr"/>
            <a:r>
              <a:rPr lang="ru-RU" b="1" cap="all" dirty="0">
                <a:solidFill>
                  <a:sysClr val="windowText" lastClr="000000"/>
                </a:solidFill>
              </a:rPr>
              <a:t>СА</a:t>
            </a:r>
            <a:endParaRPr lang="ru-RU" b="1" i="1" cap="all" baseline="-25000" dirty="0">
              <a:solidFill>
                <a:sysClr val="windowText" lastClr="000000"/>
              </a:solidFill>
            </a:endParaRPr>
          </a:p>
        </p:txBody>
      </p:sp>
      <p:cxnSp>
        <p:nvCxnSpPr>
          <p:cNvPr id="58" name="Прямая соединительная линия 57">
            <a:extLst>
              <a:ext uri="{FF2B5EF4-FFF2-40B4-BE49-F238E27FC236}">
                <a16:creationId xmlns:a16="http://schemas.microsoft.com/office/drawing/2014/main" id="{530ABA78-3E0C-4453-BDEF-882AF21BE8FC}"/>
              </a:ext>
            </a:extLst>
          </p:cNvPr>
          <p:cNvCxnSpPr>
            <a:cxnSpLocks/>
          </p:cNvCxnSpPr>
          <p:nvPr/>
        </p:nvCxnSpPr>
        <p:spPr>
          <a:xfrm>
            <a:off x="6882628" y="2123717"/>
            <a:ext cx="847725" cy="5152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id="{6888B17D-1C73-4940-AE4D-B3708A06098D}"/>
              </a:ext>
            </a:extLst>
          </p:cNvPr>
          <p:cNvCxnSpPr>
            <a:cxnSpLocks/>
          </p:cNvCxnSpPr>
          <p:nvPr/>
        </p:nvCxnSpPr>
        <p:spPr>
          <a:xfrm>
            <a:off x="7739878" y="2175243"/>
            <a:ext cx="752475" cy="128401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0" name="Прямоугольник 59">
            <a:extLst>
              <a:ext uri="{FF2B5EF4-FFF2-40B4-BE49-F238E27FC236}">
                <a16:creationId xmlns:a16="http://schemas.microsoft.com/office/drawing/2014/main" id="{0492C5ED-F64C-4A93-8D02-9495BCB47455}"/>
              </a:ext>
            </a:extLst>
          </p:cNvPr>
          <p:cNvSpPr/>
          <p:nvPr/>
        </p:nvSpPr>
        <p:spPr>
          <a:xfrm>
            <a:off x="6416514" y="986426"/>
            <a:ext cx="2343288" cy="738664"/>
          </a:xfrm>
          <a:prstGeom prst="rect">
            <a:avLst/>
          </a:prstGeom>
        </p:spPr>
        <p:txBody>
          <a:bodyPr wrap="square">
            <a:spAutoFit/>
          </a:bodyPr>
          <a:lstStyle/>
          <a:p>
            <a:pPr algn="ctr"/>
            <a:r>
              <a:rPr lang="ru-RU" sz="1400" cap="small" dirty="0"/>
              <a:t>Изменение давления в ступени турбины</a:t>
            </a:r>
          </a:p>
          <a:p>
            <a:pPr algn="ctr"/>
            <a:r>
              <a:rPr lang="ru-RU" sz="1400" cap="small" dirty="0"/>
              <a:t>при  </a:t>
            </a:r>
            <a:r>
              <a:rPr lang="en-US" sz="1400" cap="all" dirty="0">
                <a:sym typeface="Symbol"/>
              </a:rPr>
              <a:t></a:t>
            </a:r>
            <a:r>
              <a:rPr lang="ru-RU" sz="1400" baseline="-25000" dirty="0" err="1">
                <a:sym typeface="Symbol"/>
              </a:rPr>
              <a:t>ст</a:t>
            </a:r>
            <a:r>
              <a:rPr lang="ru-RU" sz="1400" i="1" dirty="0">
                <a:sym typeface="Symbol"/>
              </a:rPr>
              <a:t>= 0,5</a:t>
            </a:r>
            <a:endParaRPr lang="ru-RU" sz="1400" i="1" baseline="-25000" dirty="0"/>
          </a:p>
        </p:txBody>
      </p:sp>
      <p:sp>
        <p:nvSpPr>
          <p:cNvPr id="61" name="Прямоугольник 60">
            <a:extLst>
              <a:ext uri="{FF2B5EF4-FFF2-40B4-BE49-F238E27FC236}">
                <a16:creationId xmlns:a16="http://schemas.microsoft.com/office/drawing/2014/main" id="{FFA4AF00-0793-4DF8-A27B-55B428A0A8B5}"/>
              </a:ext>
            </a:extLst>
          </p:cNvPr>
          <p:cNvSpPr/>
          <p:nvPr/>
        </p:nvSpPr>
        <p:spPr>
          <a:xfrm>
            <a:off x="7367833" y="2821374"/>
            <a:ext cx="308098" cy="369332"/>
          </a:xfrm>
          <a:prstGeom prst="rect">
            <a:avLst/>
          </a:prstGeom>
        </p:spPr>
        <p:txBody>
          <a:bodyPr wrap="none">
            <a:spAutoFit/>
          </a:bodyPr>
          <a:lstStyle/>
          <a:p>
            <a:pPr algn="ctr"/>
            <a:r>
              <a:rPr lang="ru-RU" b="1" cap="all" dirty="0">
                <a:solidFill>
                  <a:sysClr val="windowText" lastClr="000000"/>
                </a:solidFill>
              </a:rPr>
              <a:t>Р</a:t>
            </a:r>
            <a:endParaRPr lang="ru-RU" b="1" i="1" cap="all" baseline="-25000" dirty="0">
              <a:solidFill>
                <a:sysClr val="windowText" lastClr="000000"/>
              </a:solidFill>
            </a:endParaRPr>
          </a:p>
        </p:txBody>
      </p:sp>
      <p:sp>
        <p:nvSpPr>
          <p:cNvPr id="62" name="Прямоугольник 61">
            <a:extLst>
              <a:ext uri="{FF2B5EF4-FFF2-40B4-BE49-F238E27FC236}">
                <a16:creationId xmlns:a16="http://schemas.microsoft.com/office/drawing/2014/main" id="{0DD93759-0D8B-458E-A4C3-89B0328FDD08}"/>
              </a:ext>
            </a:extLst>
          </p:cNvPr>
          <p:cNvSpPr/>
          <p:nvPr/>
        </p:nvSpPr>
        <p:spPr>
          <a:xfrm>
            <a:off x="7062833" y="2193326"/>
            <a:ext cx="423514" cy="369332"/>
          </a:xfrm>
          <a:prstGeom prst="rect">
            <a:avLst/>
          </a:prstGeom>
        </p:spPr>
        <p:txBody>
          <a:bodyPr wrap="none">
            <a:spAutoFit/>
          </a:bodyPr>
          <a:lstStyle/>
          <a:p>
            <a:pPr algn="ctr"/>
            <a:r>
              <a:rPr lang="ru-RU" b="1" cap="all" dirty="0">
                <a:solidFill>
                  <a:sysClr val="windowText" lastClr="000000"/>
                </a:solidFill>
              </a:rPr>
              <a:t>Р</a:t>
            </a:r>
            <a:r>
              <a:rPr lang="en-US" b="1" cap="all" dirty="0">
                <a:solidFill>
                  <a:sysClr val="windowText" lastClr="000000"/>
                </a:solidFill>
              </a:rPr>
              <a:t>*</a:t>
            </a:r>
            <a:endParaRPr lang="ru-RU" b="1" i="1" cap="all" baseline="-25000" dirty="0">
              <a:solidFill>
                <a:sysClr val="windowText" lastClr="000000"/>
              </a:solidFill>
            </a:endParaRPr>
          </a:p>
        </p:txBody>
      </p:sp>
      <p:pic>
        <p:nvPicPr>
          <p:cNvPr id="36" name="Рисунок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768" y="1907717"/>
            <a:ext cx="445641" cy="432000"/>
          </a:xfrm>
          <a:prstGeom prst="rect">
            <a:avLst/>
          </a:prstGeom>
        </p:spPr>
      </p:pic>
    </p:spTree>
    <p:extLst>
      <p:ext uri="{BB962C8B-B14F-4D97-AF65-F5344CB8AC3E}">
        <p14:creationId xmlns:p14="http://schemas.microsoft.com/office/powerpoint/2010/main" val="1538550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Степень реактивности турбомашины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45</a:t>
            </a:fld>
            <a:endParaRPr lang="ru-RU" dirty="0">
              <a:solidFill>
                <a:schemeClr val="bg1"/>
              </a:solidFill>
              <a:latin typeface="Elektra Medium Pro" panose="02000803000000020004" pitchFamily="50" charset="-52"/>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84053982"/>
              </p:ext>
            </p:extLst>
          </p:nvPr>
        </p:nvGraphicFramePr>
        <p:xfrm>
          <a:off x="692361" y="1167496"/>
          <a:ext cx="7988060" cy="5135282"/>
        </p:xfrm>
        <a:graphic>
          <a:graphicData uri="http://schemas.openxmlformats.org/drawingml/2006/table">
            <a:tbl>
              <a:tblPr firstRow="1" firstCol="1" bandRow="1">
                <a:tableStyleId>{5940675A-B579-460E-94D1-54222C63F5DA}</a:tableStyleId>
              </a:tblPr>
              <a:tblGrid>
                <a:gridCol w="2731173">
                  <a:extLst>
                    <a:ext uri="{9D8B030D-6E8A-4147-A177-3AD203B41FA5}">
                      <a16:colId xmlns:a16="http://schemas.microsoft.com/office/drawing/2014/main" val="20000"/>
                    </a:ext>
                  </a:extLst>
                </a:gridCol>
                <a:gridCol w="2594200">
                  <a:extLst>
                    <a:ext uri="{9D8B030D-6E8A-4147-A177-3AD203B41FA5}">
                      <a16:colId xmlns:a16="http://schemas.microsoft.com/office/drawing/2014/main" val="20001"/>
                    </a:ext>
                  </a:extLst>
                </a:gridCol>
                <a:gridCol w="2662687">
                  <a:extLst>
                    <a:ext uri="{9D8B030D-6E8A-4147-A177-3AD203B41FA5}">
                      <a16:colId xmlns:a16="http://schemas.microsoft.com/office/drawing/2014/main" val="20002"/>
                    </a:ext>
                  </a:extLst>
                </a:gridCol>
              </a:tblGrid>
              <a:tr h="228470">
                <a:tc>
                  <a:txBody>
                    <a:bodyPr/>
                    <a:lstStyle/>
                    <a:p>
                      <a:pPr indent="269875" algn="ctr">
                        <a:lnSpc>
                          <a:spcPct val="150000"/>
                        </a:lnSpc>
                        <a:spcAft>
                          <a:spcPts val="0"/>
                        </a:spcAft>
                      </a:pPr>
                      <a:r>
                        <a:rPr lang="ru-RU" sz="1400" dirty="0">
                          <a:effectLst/>
                        </a:rPr>
                        <a:t> </a:t>
                      </a:r>
                      <a:endParaRPr lang="ru-RU" sz="1400" dirty="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400" dirty="0">
                          <a:effectLst/>
                        </a:rPr>
                        <a:t>Активная</a:t>
                      </a:r>
                      <a:endParaRPr lang="ru-RU" sz="1400" dirty="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400">
                          <a:effectLst/>
                        </a:rPr>
                        <a:t>Реактивная</a:t>
                      </a:r>
                      <a:endParaRPr lang="ru-RU" sz="1400">
                        <a:effectLst/>
                        <a:latin typeface="Times New Roman"/>
                        <a:ea typeface="Calibri"/>
                        <a:cs typeface="Times New Roman"/>
                      </a:endParaRPr>
                    </a:p>
                  </a:txBody>
                  <a:tcPr marL="44859" marR="44859" marT="0" marB="0" anchor="ctr"/>
                </a:tc>
                <a:extLst>
                  <a:ext uri="{0D108BD9-81ED-4DB2-BD59-A6C34878D82A}">
                    <a16:rowId xmlns:a16="http://schemas.microsoft.com/office/drawing/2014/main" val="10000"/>
                  </a:ext>
                </a:extLst>
              </a:tr>
              <a:tr h="1368000">
                <a:tc>
                  <a:txBody>
                    <a:bodyPr/>
                    <a:lstStyle/>
                    <a:p>
                      <a:pPr indent="269875" algn="ctr">
                        <a:lnSpc>
                          <a:spcPct val="150000"/>
                        </a:lnSpc>
                        <a:spcAft>
                          <a:spcPts val="0"/>
                        </a:spcAft>
                      </a:pPr>
                      <a:r>
                        <a:rPr lang="ru-RU" sz="1400" dirty="0">
                          <a:effectLst/>
                        </a:rPr>
                        <a:t>Расширение</a:t>
                      </a:r>
                      <a:endParaRPr lang="ru-RU" sz="1400" dirty="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endParaRPr lang="ru-RU" sz="1400" dirty="0">
                        <a:effectLst/>
                        <a:latin typeface="Times New Roman"/>
                        <a:ea typeface="Times New Roman"/>
                        <a:cs typeface="Times New Roman"/>
                      </a:endParaRPr>
                    </a:p>
                    <a:p>
                      <a:pPr indent="269875" algn="ctr">
                        <a:lnSpc>
                          <a:spcPct val="150000"/>
                        </a:lnSpc>
                        <a:spcAft>
                          <a:spcPts val="0"/>
                        </a:spcAft>
                      </a:pPr>
                      <a:endParaRPr lang="ru-RU" sz="1400" dirty="0">
                        <a:effectLst/>
                        <a:latin typeface="Times New Roman"/>
                        <a:ea typeface="Times New Roman"/>
                        <a:cs typeface="Times New Roman"/>
                      </a:endParaRPr>
                    </a:p>
                    <a:p>
                      <a:pPr indent="269875" algn="ctr">
                        <a:lnSpc>
                          <a:spcPct val="150000"/>
                        </a:lnSpc>
                        <a:spcAft>
                          <a:spcPts val="0"/>
                        </a:spcAft>
                      </a:pPr>
                      <a:endParaRPr lang="ru-RU" sz="1400" dirty="0">
                        <a:effectLst/>
                        <a:latin typeface="Times New Roman"/>
                        <a:ea typeface="Times New Roman"/>
                        <a:cs typeface="Times New Roman"/>
                      </a:endParaRPr>
                    </a:p>
                  </a:txBody>
                  <a:tcPr marL="44859" marR="44859" marT="0" marB="0" anchor="ctr"/>
                </a:tc>
                <a:tc>
                  <a:txBody>
                    <a:bodyPr/>
                    <a:lstStyle/>
                    <a:p>
                      <a:pPr indent="269875" algn="ctr">
                        <a:lnSpc>
                          <a:spcPct val="150000"/>
                        </a:lnSpc>
                        <a:spcAft>
                          <a:spcPts val="0"/>
                        </a:spcAft>
                      </a:pPr>
                      <a:endParaRPr lang="ru-RU" sz="1400" dirty="0">
                        <a:effectLst/>
                        <a:latin typeface="Times New Roman"/>
                        <a:ea typeface="Times New Roman"/>
                        <a:cs typeface="Times New Roman"/>
                      </a:endParaRPr>
                    </a:p>
                  </a:txBody>
                  <a:tcPr marL="44859" marR="44859" marT="0" marB="0" anchor="ctr"/>
                </a:tc>
                <a:extLst>
                  <a:ext uri="{0D108BD9-81ED-4DB2-BD59-A6C34878D82A}">
                    <a16:rowId xmlns:a16="http://schemas.microsoft.com/office/drawing/2014/main" val="10001"/>
                  </a:ext>
                </a:extLst>
              </a:tr>
              <a:tr h="468000">
                <a:tc>
                  <a:txBody>
                    <a:bodyPr/>
                    <a:lstStyle/>
                    <a:p>
                      <a:pPr indent="269875" algn="ctr">
                        <a:lnSpc>
                          <a:spcPct val="150000"/>
                        </a:lnSpc>
                        <a:spcAft>
                          <a:spcPts val="0"/>
                        </a:spcAft>
                      </a:pPr>
                      <a:r>
                        <a:rPr lang="ru-RU" sz="1200">
                          <a:effectLst/>
                        </a:rPr>
                        <a:t>Площадь межлопаточного канала ротора</a:t>
                      </a:r>
                      <a:endParaRPr lang="ru-RU" sz="1200" dirty="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200" dirty="0">
                          <a:effectLst/>
                        </a:rPr>
                        <a:t>Постоянна</a:t>
                      </a:r>
                      <a:endParaRPr lang="ru-RU" sz="1200" dirty="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200">
                          <a:effectLst/>
                        </a:rPr>
                        <a:t>Изменяется</a:t>
                      </a:r>
                      <a:endParaRPr lang="ru-RU" sz="1200">
                        <a:effectLst/>
                        <a:latin typeface="Times New Roman"/>
                        <a:ea typeface="Calibri"/>
                        <a:cs typeface="Times New Roman"/>
                      </a:endParaRPr>
                    </a:p>
                  </a:txBody>
                  <a:tcPr marL="44859" marR="44859" marT="0" marB="0" anchor="ctr"/>
                </a:tc>
                <a:extLst>
                  <a:ext uri="{0D108BD9-81ED-4DB2-BD59-A6C34878D82A}">
                    <a16:rowId xmlns:a16="http://schemas.microsoft.com/office/drawing/2014/main" val="10002"/>
                  </a:ext>
                </a:extLst>
              </a:tr>
              <a:tr h="468000">
                <a:tc>
                  <a:txBody>
                    <a:bodyPr/>
                    <a:lstStyle/>
                    <a:p>
                      <a:pPr indent="269875" algn="ctr">
                        <a:lnSpc>
                          <a:spcPct val="150000"/>
                        </a:lnSpc>
                        <a:spcAft>
                          <a:spcPts val="0"/>
                        </a:spcAft>
                      </a:pPr>
                      <a:r>
                        <a:rPr lang="ru-RU" sz="1200">
                          <a:effectLst/>
                        </a:rPr>
                        <a:t>Работа с парциальными турбомашинами</a:t>
                      </a:r>
                      <a:endParaRPr lang="ru-RU" sz="120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200" dirty="0">
                          <a:effectLst/>
                        </a:rPr>
                        <a:t>Возможна</a:t>
                      </a:r>
                      <a:endParaRPr lang="ru-RU" sz="1200" dirty="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200">
                          <a:effectLst/>
                        </a:rPr>
                        <a:t>Только не парциальные</a:t>
                      </a:r>
                      <a:endParaRPr lang="ru-RU" sz="1200">
                        <a:effectLst/>
                        <a:latin typeface="Times New Roman"/>
                        <a:ea typeface="Calibri"/>
                        <a:cs typeface="Times New Roman"/>
                      </a:endParaRPr>
                    </a:p>
                  </a:txBody>
                  <a:tcPr marL="44859" marR="44859" marT="0" marB="0" anchor="ctr"/>
                </a:tc>
                <a:extLst>
                  <a:ext uri="{0D108BD9-81ED-4DB2-BD59-A6C34878D82A}">
                    <a16:rowId xmlns:a16="http://schemas.microsoft.com/office/drawing/2014/main" val="10003"/>
                  </a:ext>
                </a:extLst>
              </a:tr>
              <a:tr h="468000">
                <a:tc>
                  <a:txBody>
                    <a:bodyPr/>
                    <a:lstStyle/>
                    <a:p>
                      <a:pPr indent="269875" algn="ctr">
                        <a:lnSpc>
                          <a:spcPct val="150000"/>
                        </a:lnSpc>
                        <a:spcAft>
                          <a:spcPts val="0"/>
                        </a:spcAft>
                      </a:pPr>
                      <a:r>
                        <a:rPr lang="ru-RU" sz="1200">
                          <a:effectLst/>
                        </a:rPr>
                        <a:t>Удельная работа, реализуемая в одной степени при одинаковой </a:t>
                      </a:r>
                      <a:r>
                        <a:rPr lang="en-US" sz="1200">
                          <a:effectLst/>
                        </a:rPr>
                        <a:t>u</a:t>
                      </a:r>
                      <a:endParaRPr lang="ru-RU" sz="120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200" dirty="0">
                          <a:effectLst/>
                        </a:rPr>
                        <a:t>Больше</a:t>
                      </a:r>
                      <a:endParaRPr lang="ru-RU" sz="1200" dirty="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200" dirty="0">
                          <a:effectLst/>
                        </a:rPr>
                        <a:t>Меньше</a:t>
                      </a:r>
                      <a:endParaRPr lang="ru-RU" sz="1200" dirty="0">
                        <a:effectLst/>
                        <a:latin typeface="Times New Roman"/>
                        <a:ea typeface="Calibri"/>
                        <a:cs typeface="Times New Roman"/>
                      </a:endParaRPr>
                    </a:p>
                  </a:txBody>
                  <a:tcPr marL="44859" marR="44859" marT="0" marB="0" anchor="ctr"/>
                </a:tc>
                <a:extLst>
                  <a:ext uri="{0D108BD9-81ED-4DB2-BD59-A6C34878D82A}">
                    <a16:rowId xmlns:a16="http://schemas.microsoft.com/office/drawing/2014/main" val="10004"/>
                  </a:ext>
                </a:extLst>
              </a:tr>
              <a:tr h="468000">
                <a:tc>
                  <a:txBody>
                    <a:bodyPr/>
                    <a:lstStyle/>
                    <a:p>
                      <a:pPr indent="269875" algn="ctr">
                        <a:lnSpc>
                          <a:spcPct val="150000"/>
                        </a:lnSpc>
                        <a:spcAft>
                          <a:spcPts val="0"/>
                        </a:spcAft>
                      </a:pPr>
                      <a:r>
                        <a:rPr lang="ru-RU" sz="1200">
                          <a:effectLst/>
                        </a:rPr>
                        <a:t>Число ступеней</a:t>
                      </a:r>
                      <a:endParaRPr lang="ru-RU" sz="120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200" dirty="0">
                          <a:effectLst/>
                        </a:rPr>
                        <a:t>Меньше</a:t>
                      </a:r>
                      <a:endParaRPr lang="ru-RU" sz="1200" dirty="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200" dirty="0">
                          <a:effectLst/>
                        </a:rPr>
                        <a:t>Больше</a:t>
                      </a:r>
                      <a:endParaRPr lang="ru-RU" sz="1200" dirty="0">
                        <a:effectLst/>
                        <a:latin typeface="Times New Roman"/>
                        <a:ea typeface="Calibri"/>
                        <a:cs typeface="Times New Roman"/>
                      </a:endParaRPr>
                    </a:p>
                  </a:txBody>
                  <a:tcPr marL="44859" marR="44859" marT="0" marB="0" anchor="ctr"/>
                </a:tc>
                <a:extLst>
                  <a:ext uri="{0D108BD9-81ED-4DB2-BD59-A6C34878D82A}">
                    <a16:rowId xmlns:a16="http://schemas.microsoft.com/office/drawing/2014/main" val="10005"/>
                  </a:ext>
                </a:extLst>
              </a:tr>
              <a:tr h="468000">
                <a:tc>
                  <a:txBody>
                    <a:bodyPr/>
                    <a:lstStyle/>
                    <a:p>
                      <a:pPr indent="269875" algn="ctr">
                        <a:lnSpc>
                          <a:spcPct val="150000"/>
                        </a:lnSpc>
                        <a:spcAft>
                          <a:spcPts val="0"/>
                        </a:spcAft>
                      </a:pPr>
                      <a:r>
                        <a:rPr lang="ru-RU" sz="1200" dirty="0">
                          <a:effectLst/>
                        </a:rPr>
                        <a:t>Поворот потока</a:t>
                      </a:r>
                      <a:endParaRPr lang="ru-RU" sz="1200" dirty="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200">
                          <a:effectLst/>
                        </a:rPr>
                        <a:t>Существенный</a:t>
                      </a:r>
                      <a:endParaRPr lang="ru-RU" sz="120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200" dirty="0">
                          <a:effectLst/>
                        </a:rPr>
                        <a:t>Умеренный</a:t>
                      </a:r>
                      <a:endParaRPr lang="ru-RU" sz="1200" dirty="0">
                        <a:effectLst/>
                        <a:latin typeface="Times New Roman"/>
                        <a:ea typeface="Calibri"/>
                        <a:cs typeface="Times New Roman"/>
                      </a:endParaRPr>
                    </a:p>
                  </a:txBody>
                  <a:tcPr marL="44859" marR="44859" marT="0" marB="0" anchor="ctr"/>
                </a:tc>
                <a:extLst>
                  <a:ext uri="{0D108BD9-81ED-4DB2-BD59-A6C34878D82A}">
                    <a16:rowId xmlns:a16="http://schemas.microsoft.com/office/drawing/2014/main" val="10006"/>
                  </a:ext>
                </a:extLst>
              </a:tr>
              <a:tr h="468000">
                <a:tc>
                  <a:txBody>
                    <a:bodyPr/>
                    <a:lstStyle/>
                    <a:p>
                      <a:pPr indent="269875" algn="ctr">
                        <a:lnSpc>
                          <a:spcPct val="150000"/>
                        </a:lnSpc>
                        <a:spcAft>
                          <a:spcPts val="0"/>
                        </a:spcAft>
                      </a:pPr>
                      <a:r>
                        <a:rPr lang="ru-RU" sz="1200">
                          <a:effectLst/>
                        </a:rPr>
                        <a:t>Скорость потока</a:t>
                      </a:r>
                      <a:endParaRPr lang="ru-RU" sz="120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200">
                          <a:effectLst/>
                        </a:rPr>
                        <a:t>Высокая, </a:t>
                      </a:r>
                    </a:p>
                    <a:p>
                      <a:pPr indent="269875" algn="ctr">
                        <a:lnSpc>
                          <a:spcPct val="150000"/>
                        </a:lnSpc>
                        <a:spcAft>
                          <a:spcPts val="0"/>
                        </a:spcAft>
                      </a:pPr>
                      <a:r>
                        <a:rPr lang="ru-RU" sz="1200">
                          <a:effectLst/>
                        </a:rPr>
                        <a:t>часто сверхзвуковая</a:t>
                      </a:r>
                      <a:endParaRPr lang="ru-RU" sz="120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200" dirty="0">
                          <a:effectLst/>
                        </a:rPr>
                        <a:t>Умеренная</a:t>
                      </a:r>
                      <a:endParaRPr lang="ru-RU" sz="1200" dirty="0">
                        <a:effectLst/>
                        <a:latin typeface="Times New Roman"/>
                        <a:ea typeface="Calibri"/>
                        <a:cs typeface="Times New Roman"/>
                      </a:endParaRPr>
                    </a:p>
                  </a:txBody>
                  <a:tcPr marL="44859" marR="44859" marT="0" marB="0" anchor="ctr"/>
                </a:tc>
                <a:extLst>
                  <a:ext uri="{0D108BD9-81ED-4DB2-BD59-A6C34878D82A}">
                    <a16:rowId xmlns:a16="http://schemas.microsoft.com/office/drawing/2014/main" val="10007"/>
                  </a:ext>
                </a:extLst>
              </a:tr>
              <a:tr h="468000">
                <a:tc>
                  <a:txBody>
                    <a:bodyPr/>
                    <a:lstStyle/>
                    <a:p>
                      <a:pPr indent="269875" algn="ctr">
                        <a:lnSpc>
                          <a:spcPct val="150000"/>
                        </a:lnSpc>
                        <a:spcAft>
                          <a:spcPts val="0"/>
                        </a:spcAft>
                      </a:pPr>
                      <a:r>
                        <a:rPr lang="ru-RU" sz="1200" dirty="0">
                          <a:effectLst/>
                        </a:rPr>
                        <a:t>Осевая составляющая газовой силы</a:t>
                      </a:r>
                      <a:endParaRPr lang="ru-RU" sz="1200" dirty="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200" dirty="0">
                          <a:effectLst/>
                        </a:rPr>
                        <a:t>Низкая</a:t>
                      </a:r>
                      <a:endParaRPr lang="ru-RU" sz="1200" dirty="0">
                        <a:effectLst/>
                        <a:latin typeface="Times New Roman"/>
                        <a:ea typeface="Calibri"/>
                        <a:cs typeface="Times New Roman"/>
                      </a:endParaRPr>
                    </a:p>
                  </a:txBody>
                  <a:tcPr marL="44859" marR="44859" marT="0" marB="0" anchor="ctr"/>
                </a:tc>
                <a:tc>
                  <a:txBody>
                    <a:bodyPr/>
                    <a:lstStyle/>
                    <a:p>
                      <a:pPr indent="269875" algn="ctr">
                        <a:lnSpc>
                          <a:spcPct val="150000"/>
                        </a:lnSpc>
                        <a:spcAft>
                          <a:spcPts val="0"/>
                        </a:spcAft>
                      </a:pPr>
                      <a:r>
                        <a:rPr lang="ru-RU" sz="1200" dirty="0">
                          <a:effectLst/>
                        </a:rPr>
                        <a:t>Высокая</a:t>
                      </a:r>
                      <a:endParaRPr lang="ru-RU" sz="1200" dirty="0">
                        <a:effectLst/>
                        <a:latin typeface="Times New Roman"/>
                        <a:ea typeface="Calibri"/>
                        <a:cs typeface="Times New Roman"/>
                      </a:endParaRPr>
                    </a:p>
                  </a:txBody>
                  <a:tcPr marL="44859" marR="44859" marT="0" marB="0" anchor="ctr"/>
                </a:tc>
                <a:extLst>
                  <a:ext uri="{0D108BD9-81ED-4DB2-BD59-A6C34878D82A}">
                    <a16:rowId xmlns:a16="http://schemas.microsoft.com/office/drawing/2014/main" val="10008"/>
                  </a:ext>
                </a:extLst>
              </a:tr>
            </a:tbl>
          </a:graphicData>
        </a:graphic>
      </p:graphicFrame>
      <p:pic>
        <p:nvPicPr>
          <p:cNvPr id="18" name="Рисунок 17"/>
          <p:cNvPicPr/>
          <p:nvPr/>
        </p:nvPicPr>
        <p:blipFill>
          <a:blip r:embed="rId3">
            <a:extLst>
              <a:ext uri="{28A0092B-C50C-407E-A947-70E740481C1C}">
                <a14:useLocalDpi xmlns:a14="http://schemas.microsoft.com/office/drawing/2010/main" val="0"/>
              </a:ext>
            </a:extLst>
          </a:blip>
          <a:srcRect/>
          <a:stretch>
            <a:fillRect/>
          </a:stretch>
        </p:blipFill>
        <p:spPr bwMode="auto">
          <a:xfrm>
            <a:off x="3708958" y="1431273"/>
            <a:ext cx="1799590" cy="1338580"/>
          </a:xfrm>
          <a:prstGeom prst="rect">
            <a:avLst/>
          </a:prstGeom>
          <a:noFill/>
        </p:spPr>
      </p:pic>
      <p:pic>
        <p:nvPicPr>
          <p:cNvPr id="20" name="Рисунок 19"/>
          <p:cNvPicPr/>
          <p:nvPr/>
        </p:nvPicPr>
        <p:blipFill>
          <a:blip r:embed="rId4">
            <a:extLst>
              <a:ext uri="{28A0092B-C50C-407E-A947-70E740481C1C}">
                <a14:useLocalDpi xmlns:a14="http://schemas.microsoft.com/office/drawing/2010/main" val="0"/>
              </a:ext>
            </a:extLst>
          </a:blip>
          <a:srcRect/>
          <a:stretch>
            <a:fillRect/>
          </a:stretch>
        </p:blipFill>
        <p:spPr bwMode="auto">
          <a:xfrm>
            <a:off x="6539255" y="1431273"/>
            <a:ext cx="1799590" cy="1342390"/>
          </a:xfrm>
          <a:prstGeom prst="rect">
            <a:avLst/>
          </a:prstGeom>
          <a:noFill/>
        </p:spPr>
      </p:pic>
      <p:sp>
        <p:nvSpPr>
          <p:cNvPr id="22" name="TextBox 21"/>
          <p:cNvSpPr txBox="1"/>
          <p:nvPr/>
        </p:nvSpPr>
        <p:spPr>
          <a:xfrm>
            <a:off x="611179" y="798164"/>
            <a:ext cx="8150425" cy="369332"/>
          </a:xfrm>
          <a:prstGeom prst="rect">
            <a:avLst/>
          </a:prstGeom>
          <a:noFill/>
        </p:spPr>
        <p:txBody>
          <a:bodyPr wrap="square" rtlCol="0">
            <a:spAutoFit/>
          </a:bodyPr>
          <a:lstStyle/>
          <a:p>
            <a:pPr algn="ctr"/>
            <a:r>
              <a:rPr lang="ru-RU" cap="all" dirty="0">
                <a:sym typeface="Symbol"/>
              </a:rPr>
              <a:t>Сравнение активных и реактивных турбин</a:t>
            </a:r>
            <a:endParaRPr lang="ru-RU" i="1" baseline="-25000" dirty="0"/>
          </a:p>
        </p:txBody>
      </p:sp>
      <p:pic>
        <p:nvPicPr>
          <p:cNvPr id="23" name="Рисунок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052" y="3340245"/>
            <a:ext cx="445641" cy="432000"/>
          </a:xfrm>
          <a:prstGeom prst="rect">
            <a:avLst/>
          </a:prstGeom>
        </p:spPr>
      </p:pic>
      <p:pic>
        <p:nvPicPr>
          <p:cNvPr id="25" name="Рисунок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052" y="3913091"/>
            <a:ext cx="445641" cy="432000"/>
          </a:xfrm>
          <a:prstGeom prst="rect">
            <a:avLst/>
          </a:prstGeom>
        </p:spPr>
      </p:pic>
      <p:pic>
        <p:nvPicPr>
          <p:cNvPr id="27" name="Рисунок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3614" y="4848098"/>
            <a:ext cx="445641" cy="432000"/>
          </a:xfrm>
          <a:prstGeom prst="rect">
            <a:avLst/>
          </a:prstGeom>
        </p:spPr>
      </p:pic>
      <p:pic>
        <p:nvPicPr>
          <p:cNvPr id="28" name="Рисунок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3614" y="5340972"/>
            <a:ext cx="445641" cy="432000"/>
          </a:xfrm>
          <a:prstGeom prst="rect">
            <a:avLst/>
          </a:prstGeom>
        </p:spPr>
      </p:pic>
      <p:pic>
        <p:nvPicPr>
          <p:cNvPr id="29" name="Рисунок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052" y="5882760"/>
            <a:ext cx="445641" cy="432000"/>
          </a:xfrm>
          <a:prstGeom prst="rect">
            <a:avLst/>
          </a:prstGeom>
        </p:spPr>
      </p:pic>
      <p:pic>
        <p:nvPicPr>
          <p:cNvPr id="35" name="Рисунок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4052" y="4400459"/>
            <a:ext cx="444932" cy="468000"/>
          </a:xfrm>
          <a:prstGeom prst="rect">
            <a:avLst/>
          </a:prstGeom>
        </p:spPr>
      </p:pic>
      <p:pic>
        <p:nvPicPr>
          <p:cNvPr id="36" name="Рисунок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4052" y="4868459"/>
            <a:ext cx="444932" cy="468000"/>
          </a:xfrm>
          <a:prstGeom prst="rect">
            <a:avLst/>
          </a:prstGeom>
        </p:spPr>
      </p:pic>
      <p:pic>
        <p:nvPicPr>
          <p:cNvPr id="37" name="Рисунок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4006" y="5378406"/>
            <a:ext cx="444932" cy="468000"/>
          </a:xfrm>
          <a:prstGeom prst="rect">
            <a:avLst/>
          </a:prstGeom>
        </p:spPr>
      </p:pic>
      <p:pic>
        <p:nvPicPr>
          <p:cNvPr id="38" name="Рисунок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6032" y="3877091"/>
            <a:ext cx="444932" cy="468000"/>
          </a:xfrm>
          <a:prstGeom prst="rect">
            <a:avLst/>
          </a:prstGeom>
        </p:spPr>
      </p:pic>
      <p:pic>
        <p:nvPicPr>
          <p:cNvPr id="39" name="Рисунок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2392" y="4380098"/>
            <a:ext cx="444932" cy="468000"/>
          </a:xfrm>
          <a:prstGeom prst="rect">
            <a:avLst/>
          </a:prstGeom>
        </p:spPr>
      </p:pic>
      <p:pic>
        <p:nvPicPr>
          <p:cNvPr id="40" name="Рисунок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4323" y="5864760"/>
            <a:ext cx="444932" cy="468000"/>
          </a:xfrm>
          <a:prstGeom prst="rect">
            <a:avLst/>
          </a:prstGeom>
        </p:spPr>
      </p:pic>
    </p:spTree>
    <p:extLst>
      <p:ext uri="{BB962C8B-B14F-4D97-AF65-F5344CB8AC3E}">
        <p14:creationId xmlns:p14="http://schemas.microsoft.com/office/powerpoint/2010/main" val="1815005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Степень реактивности турбомашины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46</a:t>
            </a:fld>
            <a:endParaRPr lang="ru-RU" dirty="0">
              <a:solidFill>
                <a:schemeClr val="bg1"/>
              </a:solidFill>
              <a:latin typeface="Elektra Medium Pro" panose="02000803000000020004" pitchFamily="50" charset="-52"/>
            </a:endParaRPr>
          </a:p>
        </p:txBody>
      </p:sp>
      <p:sp>
        <p:nvSpPr>
          <p:cNvPr id="9" name="TextBox 8"/>
          <p:cNvSpPr txBox="1"/>
          <p:nvPr/>
        </p:nvSpPr>
        <p:spPr>
          <a:xfrm>
            <a:off x="353025" y="4343240"/>
            <a:ext cx="4301639" cy="369332"/>
          </a:xfrm>
          <a:prstGeom prst="rect">
            <a:avLst/>
          </a:prstGeom>
          <a:noFill/>
        </p:spPr>
        <p:txBody>
          <a:bodyPr wrap="square" rtlCol="0">
            <a:spAutoFit/>
          </a:bodyPr>
          <a:lstStyle/>
          <a:p>
            <a:pPr algn="ctr"/>
            <a:r>
              <a:rPr lang="ru-RU" cap="all" dirty="0"/>
              <a:t>Компрессор</a:t>
            </a:r>
          </a:p>
        </p:txBody>
      </p:sp>
      <p:sp>
        <p:nvSpPr>
          <p:cNvPr id="10" name="TextBox 9"/>
          <p:cNvSpPr txBox="1"/>
          <p:nvPr/>
        </p:nvSpPr>
        <p:spPr>
          <a:xfrm>
            <a:off x="4470598" y="4351351"/>
            <a:ext cx="4301639" cy="369332"/>
          </a:xfrm>
          <a:prstGeom prst="rect">
            <a:avLst/>
          </a:prstGeom>
          <a:noFill/>
        </p:spPr>
        <p:txBody>
          <a:bodyPr wrap="square" rtlCol="0">
            <a:spAutoFit/>
          </a:bodyPr>
          <a:lstStyle/>
          <a:p>
            <a:pPr algn="ctr"/>
            <a:r>
              <a:rPr lang="ru-RU" cap="all" dirty="0"/>
              <a:t>Турбина</a:t>
            </a:r>
          </a:p>
        </p:txBody>
      </p:sp>
      <p:sp>
        <p:nvSpPr>
          <p:cNvPr id="17" name="TextBox 16"/>
          <p:cNvSpPr txBox="1"/>
          <p:nvPr/>
        </p:nvSpPr>
        <p:spPr>
          <a:xfrm>
            <a:off x="621812" y="798164"/>
            <a:ext cx="8150425" cy="369332"/>
          </a:xfrm>
          <a:prstGeom prst="rect">
            <a:avLst/>
          </a:prstGeom>
          <a:noFill/>
        </p:spPr>
        <p:txBody>
          <a:bodyPr wrap="square" rtlCol="0">
            <a:spAutoFit/>
          </a:bodyPr>
          <a:lstStyle/>
          <a:p>
            <a:pPr algn="ctr"/>
            <a:r>
              <a:rPr lang="ru-RU" cap="all" dirty="0"/>
              <a:t>Чисто реактивные ступени (</a:t>
            </a:r>
            <a:r>
              <a:rPr lang="en-US" cap="all" dirty="0">
                <a:sym typeface="Symbol"/>
              </a:rPr>
              <a:t></a:t>
            </a:r>
            <a:r>
              <a:rPr lang="ru-RU" baseline="-25000" dirty="0">
                <a:sym typeface="Symbol"/>
              </a:rPr>
              <a:t>ст</a:t>
            </a:r>
            <a:r>
              <a:rPr lang="ru-RU" dirty="0">
                <a:sym typeface="Symbol"/>
              </a:rPr>
              <a:t>=</a:t>
            </a:r>
            <a:r>
              <a:rPr lang="ru-RU" i="1" dirty="0">
                <a:sym typeface="Symbol"/>
              </a:rPr>
              <a:t>1</a:t>
            </a:r>
            <a:r>
              <a:rPr lang="ru-RU" cap="all" dirty="0"/>
              <a:t>)</a:t>
            </a:r>
          </a:p>
        </p:txBody>
      </p:sp>
      <p:sp>
        <p:nvSpPr>
          <p:cNvPr id="19" name="Прямоугольник 18"/>
          <p:cNvSpPr/>
          <p:nvPr/>
        </p:nvSpPr>
        <p:spPr>
          <a:xfrm>
            <a:off x="487882" y="1138246"/>
            <a:ext cx="5358282" cy="3006657"/>
          </a:xfrm>
          <a:prstGeom prst="rect">
            <a:avLst/>
          </a:prstGeom>
        </p:spPr>
        <p:txBody>
          <a:bodyPr wrap="square">
            <a:spAutoFit/>
          </a:bodyPr>
          <a:lstStyle/>
          <a:p>
            <a:pPr marL="285750" indent="-285750">
              <a:lnSpc>
                <a:spcPct val="150000"/>
              </a:lnSpc>
              <a:buFont typeface="Wingdings" pitchFamily="2" charset="2"/>
              <a:buChar char="ü"/>
            </a:pPr>
            <a:r>
              <a:rPr lang="ru-RU" sz="1600" dirty="0"/>
              <a:t>В НА(СА) не происходит изменения кинетической энергии</a:t>
            </a:r>
          </a:p>
          <a:p>
            <a:pPr marL="285750" indent="-285750">
              <a:lnSpc>
                <a:spcPct val="150000"/>
              </a:lnSpc>
              <a:buFont typeface="Wingdings" pitchFamily="2" charset="2"/>
              <a:buChar char="ü"/>
            </a:pPr>
            <a:r>
              <a:rPr lang="ru-RU" sz="1600" dirty="0"/>
              <a:t>Межлопаточный канал НА (СА) – постоянного сечения</a:t>
            </a:r>
          </a:p>
          <a:p>
            <a:pPr marL="285750" indent="-285750">
              <a:lnSpc>
                <a:spcPct val="150000"/>
              </a:lnSpc>
              <a:buFont typeface="Wingdings" pitchFamily="2" charset="2"/>
              <a:buChar char="ü"/>
            </a:pPr>
            <a:r>
              <a:rPr lang="ru-RU" sz="1600" dirty="0"/>
              <a:t>Низкие коэффициенты напора</a:t>
            </a:r>
          </a:p>
          <a:p>
            <a:pPr marL="285750" indent="-285750">
              <a:lnSpc>
                <a:spcPct val="150000"/>
              </a:lnSpc>
              <a:buFont typeface="Wingdings" pitchFamily="2" charset="2"/>
              <a:buChar char="ü"/>
            </a:pPr>
            <a:r>
              <a:rPr lang="ru-RU" sz="1600" dirty="0"/>
              <a:t>Все изменение давления в РК – там большие потери</a:t>
            </a:r>
          </a:p>
          <a:p>
            <a:pPr marL="285750" indent="-285750">
              <a:lnSpc>
                <a:spcPct val="150000"/>
              </a:lnSpc>
              <a:buFont typeface="Wingdings" pitchFamily="2" charset="2"/>
              <a:buChar char="ü"/>
            </a:pPr>
            <a:r>
              <a:rPr lang="ru-RU" sz="1600" dirty="0"/>
              <a:t>Для получения работы необходима отрицательная закрутка</a:t>
            </a:r>
          </a:p>
          <a:p>
            <a:pPr marL="285750" indent="-285750">
              <a:lnSpc>
                <a:spcPct val="150000"/>
              </a:lnSpc>
              <a:buFont typeface="Wingdings" pitchFamily="2" charset="2"/>
              <a:buChar char="ü"/>
            </a:pPr>
            <a:r>
              <a:rPr lang="ru-RU" sz="1600" dirty="0"/>
              <a:t>Угол установки НА- </a:t>
            </a:r>
            <a:r>
              <a:rPr lang="ru-RU" sz="1600" i="1" dirty="0"/>
              <a:t>90</a:t>
            </a:r>
            <a:r>
              <a:rPr lang="ru-RU" sz="1600" i="1" dirty="0">
                <a:sym typeface="Symbol"/>
              </a:rPr>
              <a:t></a:t>
            </a:r>
            <a:r>
              <a:rPr lang="ru-RU" sz="1600" dirty="0"/>
              <a:t> , лопатки РК слабо изогнуты</a:t>
            </a:r>
          </a:p>
        </p:txBody>
      </p:sp>
      <p:pic>
        <p:nvPicPr>
          <p:cNvPr id="11" name="Рисунок 10"/>
          <p:cNvPicPr/>
          <p:nvPr/>
        </p:nvPicPr>
        <p:blipFill>
          <a:blip r:embed="rId3" cstate="print"/>
          <a:stretch>
            <a:fillRect/>
          </a:stretch>
        </p:blipFill>
        <p:spPr>
          <a:xfrm>
            <a:off x="1052224" y="4720683"/>
            <a:ext cx="2361565" cy="1835785"/>
          </a:xfrm>
          <a:prstGeom prst="rect">
            <a:avLst/>
          </a:prstGeom>
        </p:spPr>
      </p:pic>
      <p:pic>
        <p:nvPicPr>
          <p:cNvPr id="12" name="Рисунок 11"/>
          <p:cNvPicPr/>
          <p:nvPr/>
        </p:nvPicPr>
        <p:blipFill>
          <a:blip r:embed="rId4" cstate="print"/>
          <a:stretch>
            <a:fillRect/>
          </a:stretch>
        </p:blipFill>
        <p:spPr>
          <a:xfrm>
            <a:off x="3650929" y="4720683"/>
            <a:ext cx="5273675" cy="1068705"/>
          </a:xfrm>
          <a:prstGeom prst="rect">
            <a:avLst/>
          </a:prstGeom>
        </p:spPr>
      </p:pic>
      <p:cxnSp>
        <p:nvCxnSpPr>
          <p:cNvPr id="15" name="Прямая соединительная линия 14">
            <a:extLst>
              <a:ext uri="{FF2B5EF4-FFF2-40B4-BE49-F238E27FC236}">
                <a16:creationId xmlns:a16="http://schemas.microsoft.com/office/drawing/2014/main" id="{CC05961F-4481-4E4A-8A62-97CBCB5D130F}"/>
              </a:ext>
            </a:extLst>
          </p:cNvPr>
          <p:cNvCxnSpPr/>
          <p:nvPr/>
        </p:nvCxnSpPr>
        <p:spPr>
          <a:xfrm>
            <a:off x="7493085" y="1708935"/>
            <a:ext cx="9525" cy="209579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D7EE4057-A661-4792-93B7-375BA6FDA24B}"/>
              </a:ext>
            </a:extLst>
          </p:cNvPr>
          <p:cNvCxnSpPr/>
          <p:nvPr/>
        </p:nvCxnSpPr>
        <p:spPr>
          <a:xfrm flipH="1">
            <a:off x="6645360" y="1718460"/>
            <a:ext cx="1" cy="208626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BA3F34D9-E5A5-4CF7-9A3A-3F03C4769C0F}"/>
              </a:ext>
            </a:extLst>
          </p:cNvPr>
          <p:cNvCxnSpPr/>
          <p:nvPr/>
        </p:nvCxnSpPr>
        <p:spPr>
          <a:xfrm flipH="1">
            <a:off x="8245560" y="1699410"/>
            <a:ext cx="9526" cy="210531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DD8A37F5-07F4-459B-B921-F13F76826846}"/>
              </a:ext>
            </a:extLst>
          </p:cNvPr>
          <p:cNvCxnSpPr>
            <a:cxnSpLocks/>
          </p:cNvCxnSpPr>
          <p:nvPr/>
        </p:nvCxnSpPr>
        <p:spPr>
          <a:xfrm flipV="1">
            <a:off x="6645360" y="2419116"/>
            <a:ext cx="857250" cy="1385609"/>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592B8F0F-B854-48DA-B5EF-FCD108E8F01C}"/>
              </a:ext>
            </a:extLst>
          </p:cNvPr>
          <p:cNvCxnSpPr>
            <a:cxnSpLocks/>
          </p:cNvCxnSpPr>
          <p:nvPr/>
        </p:nvCxnSpPr>
        <p:spPr>
          <a:xfrm flipV="1">
            <a:off x="7502610" y="2419116"/>
            <a:ext cx="752475" cy="1"/>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2" name="Прямоугольник 21">
            <a:extLst>
              <a:ext uri="{FF2B5EF4-FFF2-40B4-BE49-F238E27FC236}">
                <a16:creationId xmlns:a16="http://schemas.microsoft.com/office/drawing/2014/main" id="{6B502FE9-D909-48E9-8A3B-296A3DE5057E}"/>
              </a:ext>
            </a:extLst>
          </p:cNvPr>
          <p:cNvSpPr/>
          <p:nvPr/>
        </p:nvSpPr>
        <p:spPr>
          <a:xfrm>
            <a:off x="7701326" y="1593286"/>
            <a:ext cx="327871" cy="257645"/>
          </a:xfrm>
          <a:prstGeom prst="rect">
            <a:avLst/>
          </a:prstGeom>
        </p:spPr>
        <p:txBody>
          <a:bodyPr wrap="none">
            <a:spAutoFit/>
          </a:bodyPr>
          <a:lstStyle/>
          <a:p>
            <a:pPr algn="ctr"/>
            <a:r>
              <a:rPr lang="ru-RU" b="1" cap="all" dirty="0">
                <a:solidFill>
                  <a:sysClr val="windowText" lastClr="000000"/>
                </a:solidFill>
              </a:rPr>
              <a:t>НА</a:t>
            </a:r>
            <a:endParaRPr lang="ru-RU" b="1" i="1" cap="all" baseline="-25000" dirty="0">
              <a:solidFill>
                <a:sysClr val="windowText" lastClr="000000"/>
              </a:solidFill>
            </a:endParaRPr>
          </a:p>
        </p:txBody>
      </p:sp>
      <p:sp>
        <p:nvSpPr>
          <p:cNvPr id="23" name="Прямоугольник 22">
            <a:extLst>
              <a:ext uri="{FF2B5EF4-FFF2-40B4-BE49-F238E27FC236}">
                <a16:creationId xmlns:a16="http://schemas.microsoft.com/office/drawing/2014/main" id="{16337467-7279-419E-84E6-32C12D0F9B00}"/>
              </a:ext>
            </a:extLst>
          </p:cNvPr>
          <p:cNvSpPr/>
          <p:nvPr/>
        </p:nvSpPr>
        <p:spPr>
          <a:xfrm>
            <a:off x="6911292" y="1538352"/>
            <a:ext cx="305506" cy="257645"/>
          </a:xfrm>
          <a:prstGeom prst="rect">
            <a:avLst/>
          </a:prstGeom>
        </p:spPr>
        <p:txBody>
          <a:bodyPr wrap="none">
            <a:spAutoFit/>
          </a:bodyPr>
          <a:lstStyle/>
          <a:p>
            <a:pPr algn="ctr"/>
            <a:r>
              <a:rPr lang="ru-RU" b="1" cap="all" dirty="0">
                <a:solidFill>
                  <a:sysClr val="windowText" lastClr="000000"/>
                </a:solidFill>
              </a:rPr>
              <a:t>РК</a:t>
            </a:r>
            <a:endParaRPr lang="ru-RU" b="1" i="1" cap="all" baseline="-25000" dirty="0">
              <a:solidFill>
                <a:sysClr val="windowText" lastClr="000000"/>
              </a:solidFill>
            </a:endParaRPr>
          </a:p>
        </p:txBody>
      </p:sp>
      <p:cxnSp>
        <p:nvCxnSpPr>
          <p:cNvPr id="24" name="Прямая соединительная линия 23">
            <a:extLst>
              <a:ext uri="{FF2B5EF4-FFF2-40B4-BE49-F238E27FC236}">
                <a16:creationId xmlns:a16="http://schemas.microsoft.com/office/drawing/2014/main" id="{B3E64ED0-EAE8-4A86-B0D9-1E60774E7439}"/>
              </a:ext>
            </a:extLst>
          </p:cNvPr>
          <p:cNvCxnSpPr/>
          <p:nvPr/>
        </p:nvCxnSpPr>
        <p:spPr>
          <a:xfrm flipV="1">
            <a:off x="6645360" y="2116843"/>
            <a:ext cx="847725" cy="141295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7690EC1D-3AAE-416D-A092-C56896A18F43}"/>
              </a:ext>
            </a:extLst>
          </p:cNvPr>
          <p:cNvCxnSpPr/>
          <p:nvPr/>
        </p:nvCxnSpPr>
        <p:spPr>
          <a:xfrm>
            <a:off x="7502610" y="2116843"/>
            <a:ext cx="752475" cy="57593"/>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Прямоугольник 25">
            <a:extLst>
              <a:ext uri="{FF2B5EF4-FFF2-40B4-BE49-F238E27FC236}">
                <a16:creationId xmlns:a16="http://schemas.microsoft.com/office/drawing/2014/main" id="{549FAB34-1C9E-4C22-948A-CC100367FB89}"/>
              </a:ext>
            </a:extLst>
          </p:cNvPr>
          <p:cNvSpPr/>
          <p:nvPr/>
        </p:nvSpPr>
        <p:spPr>
          <a:xfrm>
            <a:off x="5911795" y="1139827"/>
            <a:ext cx="2990850" cy="523220"/>
          </a:xfrm>
          <a:prstGeom prst="rect">
            <a:avLst/>
          </a:prstGeom>
        </p:spPr>
        <p:txBody>
          <a:bodyPr wrap="square">
            <a:spAutoFit/>
          </a:bodyPr>
          <a:lstStyle/>
          <a:p>
            <a:pPr algn="ctr"/>
            <a:r>
              <a:rPr lang="ru-RU" sz="1400" cap="small" dirty="0"/>
              <a:t>Изменение давления в ступени чисто реактивного компрессора</a:t>
            </a:r>
          </a:p>
        </p:txBody>
      </p:sp>
      <p:sp>
        <p:nvSpPr>
          <p:cNvPr id="27" name="Прямоугольник 26">
            <a:extLst>
              <a:ext uri="{FF2B5EF4-FFF2-40B4-BE49-F238E27FC236}">
                <a16:creationId xmlns:a16="http://schemas.microsoft.com/office/drawing/2014/main" id="{0209230D-D045-4F8D-8E9B-E20B81A06E5B}"/>
              </a:ext>
            </a:extLst>
          </p:cNvPr>
          <p:cNvSpPr/>
          <p:nvPr/>
        </p:nvSpPr>
        <p:spPr>
          <a:xfrm>
            <a:off x="7803100" y="2397678"/>
            <a:ext cx="308098" cy="369332"/>
          </a:xfrm>
          <a:prstGeom prst="rect">
            <a:avLst/>
          </a:prstGeom>
        </p:spPr>
        <p:txBody>
          <a:bodyPr wrap="none">
            <a:spAutoFit/>
          </a:bodyPr>
          <a:lstStyle/>
          <a:p>
            <a:pPr algn="ctr"/>
            <a:r>
              <a:rPr lang="ru-RU" b="1" cap="all" dirty="0">
                <a:solidFill>
                  <a:sysClr val="windowText" lastClr="000000"/>
                </a:solidFill>
              </a:rPr>
              <a:t>Р</a:t>
            </a:r>
            <a:endParaRPr lang="ru-RU" b="1" i="1" cap="all" baseline="-25000" dirty="0">
              <a:solidFill>
                <a:sysClr val="windowText" lastClr="000000"/>
              </a:solidFill>
            </a:endParaRPr>
          </a:p>
        </p:txBody>
      </p:sp>
      <p:sp>
        <p:nvSpPr>
          <p:cNvPr id="28" name="Прямоугольник 27">
            <a:extLst>
              <a:ext uri="{FF2B5EF4-FFF2-40B4-BE49-F238E27FC236}">
                <a16:creationId xmlns:a16="http://schemas.microsoft.com/office/drawing/2014/main" id="{ADE8DE69-D938-4805-BAE5-351675B62943}"/>
              </a:ext>
            </a:extLst>
          </p:cNvPr>
          <p:cNvSpPr/>
          <p:nvPr/>
        </p:nvSpPr>
        <p:spPr>
          <a:xfrm>
            <a:off x="6827357" y="2419116"/>
            <a:ext cx="423514" cy="369332"/>
          </a:xfrm>
          <a:prstGeom prst="rect">
            <a:avLst/>
          </a:prstGeom>
        </p:spPr>
        <p:txBody>
          <a:bodyPr wrap="none">
            <a:spAutoFit/>
          </a:bodyPr>
          <a:lstStyle/>
          <a:p>
            <a:pPr algn="ctr"/>
            <a:r>
              <a:rPr lang="ru-RU" b="1" cap="all" dirty="0">
                <a:solidFill>
                  <a:sysClr val="windowText" lastClr="000000"/>
                </a:solidFill>
              </a:rPr>
              <a:t>Р</a:t>
            </a:r>
            <a:r>
              <a:rPr lang="en-US" b="1" cap="all" dirty="0">
                <a:solidFill>
                  <a:sysClr val="windowText" lastClr="000000"/>
                </a:solidFill>
              </a:rPr>
              <a:t>*</a:t>
            </a:r>
            <a:endParaRPr lang="ru-RU" b="1" i="1" cap="all" baseline="-25000" dirty="0">
              <a:solidFill>
                <a:sysClr val="windowText" lastClr="000000"/>
              </a:solidFill>
            </a:endParaRPr>
          </a:p>
        </p:txBody>
      </p:sp>
      <p:pic>
        <p:nvPicPr>
          <p:cNvPr id="31" name="Рисунок 30">
            <a:extLst>
              <a:ext uri="{FF2B5EF4-FFF2-40B4-BE49-F238E27FC236}">
                <a16:creationId xmlns:a16="http://schemas.microsoft.com/office/drawing/2014/main" id="{42AE7351-CAC9-4813-8B7A-F57E634662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975" y="2744925"/>
            <a:ext cx="432000" cy="454398"/>
          </a:xfrm>
          <a:prstGeom prst="rect">
            <a:avLst/>
          </a:prstGeom>
        </p:spPr>
      </p:pic>
      <p:pic>
        <p:nvPicPr>
          <p:cNvPr id="32" name="Рисунок 31">
            <a:extLst>
              <a:ext uri="{FF2B5EF4-FFF2-40B4-BE49-F238E27FC236}">
                <a16:creationId xmlns:a16="http://schemas.microsoft.com/office/drawing/2014/main" id="{B25526EF-2912-4958-8A94-533985648B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500" y="2282416"/>
            <a:ext cx="432000" cy="454398"/>
          </a:xfrm>
          <a:prstGeom prst="rect">
            <a:avLst/>
          </a:prstGeom>
        </p:spPr>
      </p:pic>
    </p:spTree>
    <p:extLst>
      <p:ext uri="{BB962C8B-B14F-4D97-AF65-F5344CB8AC3E}">
        <p14:creationId xmlns:p14="http://schemas.microsoft.com/office/powerpoint/2010/main" val="2970911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Степень реактивности турбомашины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47</a:t>
            </a:fld>
            <a:endParaRPr lang="ru-RU" dirty="0">
              <a:solidFill>
                <a:schemeClr val="bg1"/>
              </a:solidFill>
              <a:latin typeface="Elektra Medium Pro" panose="02000803000000020004" pitchFamily="50" charset="-52"/>
            </a:endParaRPr>
          </a:p>
        </p:txBody>
      </p:sp>
      <p:sp>
        <p:nvSpPr>
          <p:cNvPr id="4" name="TextBox 3"/>
          <p:cNvSpPr txBox="1"/>
          <p:nvPr/>
        </p:nvSpPr>
        <p:spPr>
          <a:xfrm>
            <a:off x="611179" y="798164"/>
            <a:ext cx="8150425" cy="369332"/>
          </a:xfrm>
          <a:prstGeom prst="rect">
            <a:avLst/>
          </a:prstGeom>
          <a:noFill/>
        </p:spPr>
        <p:txBody>
          <a:bodyPr wrap="square" rtlCol="0">
            <a:spAutoFit/>
          </a:bodyPr>
          <a:lstStyle/>
          <a:p>
            <a:pPr algn="ctr"/>
            <a:r>
              <a:rPr lang="ru-RU" cap="all" dirty="0">
                <a:sym typeface="Symbol"/>
              </a:rPr>
              <a:t>Влияние степени реактивности на форму лопатки </a:t>
            </a:r>
            <a:r>
              <a:rPr lang="ru-RU" u="sng" cap="all" dirty="0">
                <a:sym typeface="Symbol"/>
              </a:rPr>
              <a:t>компрессора</a:t>
            </a:r>
            <a:endParaRPr lang="ru-RU" i="1" u="sng" baseline="-25000"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640" y="1709502"/>
            <a:ext cx="1398629" cy="2880000"/>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617" y="1709502"/>
            <a:ext cx="1131532" cy="2880000"/>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884" y="1709502"/>
            <a:ext cx="1415323" cy="2880000"/>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1988" y="1748321"/>
            <a:ext cx="1608387" cy="2880000"/>
          </a:xfrm>
          <a:prstGeom prst="rect">
            <a:avLst/>
          </a:prstGeom>
        </p:spPr>
      </p:pic>
      <mc:AlternateContent xmlns:mc="http://schemas.openxmlformats.org/markup-compatibility/2006" xmlns:a14="http://schemas.microsoft.com/office/drawing/2010/main">
        <mc:Choice Requires="a14">
          <p:graphicFrame>
            <p:nvGraphicFramePr>
              <p:cNvPr id="3" name="Таблица 2"/>
              <p:cNvGraphicFramePr>
                <a:graphicFrameLocks noGrp="1"/>
              </p:cNvGraphicFramePr>
              <p:nvPr>
                <p:extLst>
                  <p:ext uri="{D42A27DB-BD31-4B8C-83A1-F6EECF244321}">
                    <p14:modId xmlns:p14="http://schemas.microsoft.com/office/powerpoint/2010/main" val="3453755712"/>
                  </p:ext>
                </p:extLst>
              </p:nvPr>
            </p:nvGraphicFramePr>
            <p:xfrm>
              <a:off x="575566" y="1328939"/>
              <a:ext cx="8150423" cy="3251057"/>
            </p:xfrm>
            <a:graphic>
              <a:graphicData uri="http://schemas.openxmlformats.org/drawingml/2006/table">
                <a:tbl>
                  <a:tblPr firstRow="1" firstCol="1" bandRow="1">
                    <a:tableStyleId>{5940675A-B579-460E-94D1-54222C63F5DA}</a:tableStyleId>
                  </a:tblPr>
                  <a:tblGrid>
                    <a:gridCol w="1299639">
                      <a:extLst>
                        <a:ext uri="{9D8B030D-6E8A-4147-A177-3AD203B41FA5}">
                          <a16:colId xmlns:a16="http://schemas.microsoft.com/office/drawing/2014/main" val="20000"/>
                        </a:ext>
                      </a:extLst>
                    </a:gridCol>
                    <a:gridCol w="1712696">
                      <a:extLst>
                        <a:ext uri="{9D8B030D-6E8A-4147-A177-3AD203B41FA5}">
                          <a16:colId xmlns:a16="http://schemas.microsoft.com/office/drawing/2014/main" val="20001"/>
                        </a:ext>
                      </a:extLst>
                    </a:gridCol>
                    <a:gridCol w="1712696">
                      <a:extLst>
                        <a:ext uri="{9D8B030D-6E8A-4147-A177-3AD203B41FA5}">
                          <a16:colId xmlns:a16="http://schemas.microsoft.com/office/drawing/2014/main" val="20002"/>
                        </a:ext>
                      </a:extLst>
                    </a:gridCol>
                    <a:gridCol w="1712696">
                      <a:extLst>
                        <a:ext uri="{9D8B030D-6E8A-4147-A177-3AD203B41FA5}">
                          <a16:colId xmlns:a16="http://schemas.microsoft.com/office/drawing/2014/main" val="20003"/>
                        </a:ext>
                      </a:extLst>
                    </a:gridCol>
                    <a:gridCol w="1712696">
                      <a:extLst>
                        <a:ext uri="{9D8B030D-6E8A-4147-A177-3AD203B41FA5}">
                          <a16:colId xmlns:a16="http://schemas.microsoft.com/office/drawing/2014/main" val="20004"/>
                        </a:ext>
                      </a:extLst>
                    </a:gridCol>
                  </a:tblGrid>
                  <a:tr h="0">
                    <a:tc>
                      <a:txBody>
                        <a:bodyPr/>
                        <a:lstStyle/>
                        <a:p>
                          <a:pPr indent="0" algn="ctr">
                            <a:lnSpc>
                              <a:spcPct val="150000"/>
                            </a:lnSpc>
                            <a:spcAft>
                              <a:spcPts val="0"/>
                            </a:spcAft>
                          </a:pPr>
                          <a:r>
                            <a:rPr lang="ru-RU" sz="1400" dirty="0">
                              <a:effectLst/>
                            </a:rPr>
                            <a:t>Величина </a:t>
                          </a:r>
                          <a14:m>
                            <m:oMath xmlns:m="http://schemas.openxmlformats.org/officeDocument/2006/math">
                              <m:sSub>
                                <m:sSubPr>
                                  <m:ctrlPr>
                                    <a:rPr lang="ru-RU" sz="1400" i="1">
                                      <a:effectLst/>
                                      <a:latin typeface="Cambria Math" panose="02040503050406030204" pitchFamily="18" charset="0"/>
                                    </a:rPr>
                                  </m:ctrlPr>
                                </m:sSubPr>
                                <m:e>
                                  <m:r>
                                    <a:rPr lang="ru-RU" sz="1400">
                                      <a:effectLst/>
                                      <a:latin typeface="Cambria Math"/>
                                    </a:rPr>
                                    <m:t>𝜌</m:t>
                                  </m:r>
                                </m:e>
                                <m:sub>
                                  <m:r>
                                    <a:rPr lang="ru-RU" sz="1400">
                                      <a:effectLst/>
                                      <a:latin typeface="Cambria Math"/>
                                    </a:rPr>
                                    <m:t>ст</m:t>
                                  </m:r>
                                </m:sub>
                              </m:sSub>
                            </m:oMath>
                          </a14:m>
                          <a:endParaRPr lang="ru-RU" sz="14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400" b="1" dirty="0">
                              <a:effectLst/>
                            </a:rPr>
                            <a:t>0</a:t>
                          </a:r>
                          <a:endParaRPr lang="ru-RU" sz="1400" b="1"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400" b="1" dirty="0">
                              <a:effectLst/>
                            </a:rPr>
                            <a:t>0…0,5</a:t>
                          </a:r>
                          <a:endParaRPr lang="ru-RU" sz="1400" b="1"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400" b="1" dirty="0">
                              <a:effectLst/>
                            </a:rPr>
                            <a:t>0,5</a:t>
                          </a:r>
                          <a:endParaRPr lang="ru-RU" sz="1400" b="1"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400" b="1" dirty="0">
                              <a:effectLst/>
                            </a:rPr>
                            <a:t>0, 5….1</a:t>
                          </a:r>
                          <a:endParaRPr lang="ru-RU" sz="1400" b="1"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val="10000"/>
                      </a:ext>
                    </a:extLst>
                  </a:tr>
                  <a:tr h="1363980">
                    <a:tc>
                      <a:txBody>
                        <a:bodyPr/>
                        <a:lstStyle/>
                        <a:p>
                          <a:pPr indent="0" algn="ctr">
                            <a:lnSpc>
                              <a:spcPct val="150000"/>
                            </a:lnSpc>
                            <a:spcAft>
                              <a:spcPts val="0"/>
                            </a:spcAft>
                          </a:pPr>
                          <a:r>
                            <a:rPr lang="ru-RU" sz="1400">
                              <a:effectLst/>
                            </a:rPr>
                            <a:t>Статор</a:t>
                          </a:r>
                          <a:endParaRPr lang="ru-RU" sz="1400">
                            <a:effectLst/>
                            <a:latin typeface="Times New Roman"/>
                            <a:ea typeface="Calibri"/>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1"/>
                      </a:ext>
                    </a:extLst>
                  </a:tr>
                  <a:tr h="1601263">
                    <a:tc>
                      <a:txBody>
                        <a:bodyPr/>
                        <a:lstStyle/>
                        <a:p>
                          <a:pPr indent="0" algn="ctr">
                            <a:lnSpc>
                              <a:spcPct val="150000"/>
                            </a:lnSpc>
                            <a:spcAft>
                              <a:spcPts val="0"/>
                            </a:spcAft>
                          </a:pPr>
                          <a:r>
                            <a:rPr lang="ru-RU" sz="1400" dirty="0">
                              <a:effectLst/>
                            </a:rPr>
                            <a:t>Ротор</a:t>
                          </a:r>
                          <a:endParaRPr lang="ru-RU" sz="1400" dirty="0">
                            <a:effectLst/>
                            <a:latin typeface="Times New Roman"/>
                            <a:ea typeface="Calibri"/>
                            <a:cs typeface="Times New Roman"/>
                          </a:endParaRPr>
                        </a:p>
                      </a:txBody>
                      <a:tcPr marL="68580" marR="68580" marT="0"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bl>
              </a:graphicData>
            </a:graphic>
          </p:graphicFrame>
        </mc:Choice>
        <mc:Fallback xmlns="">
          <p:graphicFrame>
            <p:nvGraphicFramePr>
              <p:cNvPr id="3" name="Таблица 2"/>
              <p:cNvGraphicFramePr>
                <a:graphicFrameLocks noGrp="1"/>
              </p:cNvGraphicFramePr>
              <p:nvPr>
                <p:extLst>
                  <p:ext uri="{D42A27DB-BD31-4B8C-83A1-F6EECF244321}">
                    <p14:modId xmlns:p14="http://schemas.microsoft.com/office/powerpoint/2010/main" val="3453755712"/>
                  </p:ext>
                </p:extLst>
              </p:nvPr>
            </p:nvGraphicFramePr>
            <p:xfrm>
              <a:off x="575566" y="1328939"/>
              <a:ext cx="8150423" cy="3318240"/>
            </p:xfrm>
            <a:graphic>
              <a:graphicData uri="http://schemas.openxmlformats.org/drawingml/2006/table">
                <a:tbl>
                  <a:tblPr firstRow="1" firstCol="1" bandRow="1">
                    <a:tableStyleId>{5940675A-B579-460E-94D1-54222C63F5DA}</a:tableStyleId>
                  </a:tblPr>
                  <a:tblGrid>
                    <a:gridCol w="1299639"/>
                    <a:gridCol w="1712696"/>
                    <a:gridCol w="1712696"/>
                    <a:gridCol w="1712696"/>
                    <a:gridCol w="1712696"/>
                  </a:tblGrid>
                  <a:tr h="352997">
                    <a:tc>
                      <a:txBody>
                        <a:bodyPr/>
                        <a:lstStyle/>
                        <a:p>
                          <a:endParaRPr lang="ru-RU"/>
                        </a:p>
                      </a:txBody>
                      <a:tcPr marL="68580" marR="68580" marT="0" marB="0" anchor="ctr">
                        <a:blipFill rotWithShape="1">
                          <a:blip r:embed="rId7"/>
                          <a:stretch>
                            <a:fillRect r="-528169" b="-839655"/>
                          </a:stretch>
                        </a:blipFill>
                      </a:tcPr>
                    </a:tc>
                    <a:tc>
                      <a:txBody>
                        <a:bodyPr/>
                        <a:lstStyle/>
                        <a:p>
                          <a:pPr indent="0" algn="ctr">
                            <a:lnSpc>
                              <a:spcPct val="150000"/>
                            </a:lnSpc>
                            <a:spcAft>
                              <a:spcPts val="0"/>
                            </a:spcAft>
                          </a:pPr>
                          <a:r>
                            <a:rPr lang="ru-RU" sz="1400" b="1" dirty="0">
                              <a:effectLst/>
                            </a:rPr>
                            <a:t>0</a:t>
                          </a:r>
                          <a:endParaRPr lang="ru-RU" sz="1400" b="1"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400" b="1" dirty="0">
                              <a:effectLst/>
                            </a:rPr>
                            <a:t>0…0,5</a:t>
                          </a:r>
                          <a:endParaRPr lang="ru-RU" sz="1400" b="1"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400" b="1" dirty="0">
                              <a:effectLst/>
                            </a:rPr>
                            <a:t>0,5</a:t>
                          </a:r>
                          <a:endParaRPr lang="ru-RU" sz="1400" b="1"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400" b="1" dirty="0">
                              <a:effectLst/>
                            </a:rPr>
                            <a:t>0, 5….1</a:t>
                          </a:r>
                          <a:endParaRPr lang="ru-RU" sz="1400" b="1" dirty="0">
                            <a:effectLst/>
                            <a:latin typeface="Times New Roman"/>
                            <a:ea typeface="Calibri"/>
                            <a:cs typeface="Times New Roman"/>
                          </a:endParaRPr>
                        </a:p>
                      </a:txBody>
                      <a:tcPr marL="68580" marR="68580" marT="0" marB="0" anchor="ctr"/>
                    </a:tc>
                  </a:tr>
                  <a:tr h="1363980">
                    <a:tc>
                      <a:txBody>
                        <a:bodyPr/>
                        <a:lstStyle/>
                        <a:p>
                          <a:pPr indent="0" algn="ctr">
                            <a:lnSpc>
                              <a:spcPct val="150000"/>
                            </a:lnSpc>
                            <a:spcAft>
                              <a:spcPts val="0"/>
                            </a:spcAft>
                          </a:pPr>
                          <a:r>
                            <a:rPr lang="ru-RU" sz="1400">
                              <a:effectLst/>
                            </a:rPr>
                            <a:t>Статор</a:t>
                          </a:r>
                          <a:endParaRPr lang="ru-RU" sz="1400">
                            <a:effectLst/>
                            <a:latin typeface="Times New Roman"/>
                            <a:ea typeface="Calibri"/>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tr>
                  <a:tr h="1601263">
                    <a:tc>
                      <a:txBody>
                        <a:bodyPr/>
                        <a:lstStyle/>
                        <a:p>
                          <a:pPr indent="0" algn="ctr">
                            <a:lnSpc>
                              <a:spcPct val="150000"/>
                            </a:lnSpc>
                            <a:spcAft>
                              <a:spcPts val="0"/>
                            </a:spcAft>
                          </a:pPr>
                          <a:r>
                            <a:rPr lang="ru-RU" sz="1400" dirty="0">
                              <a:effectLst/>
                            </a:rPr>
                            <a:t>Ротор</a:t>
                          </a:r>
                          <a:endParaRPr lang="ru-RU" sz="1400" dirty="0">
                            <a:effectLst/>
                            <a:latin typeface="Times New Roman"/>
                            <a:ea typeface="Calibri"/>
                            <a:cs typeface="Times New Roman"/>
                          </a:endParaRPr>
                        </a:p>
                      </a:txBody>
                      <a:tcPr marL="68580" marR="68580" marT="0"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mc:Fallback>
      </mc:AlternateContent>
      <p:sp>
        <p:nvSpPr>
          <p:cNvPr id="9" name="Прямоугольник 8"/>
          <p:cNvSpPr/>
          <p:nvPr/>
        </p:nvSpPr>
        <p:spPr>
          <a:xfrm>
            <a:off x="3572223" y="4753957"/>
            <a:ext cx="2821863" cy="369332"/>
          </a:xfrm>
          <a:prstGeom prst="rect">
            <a:avLst/>
          </a:prstGeom>
        </p:spPr>
        <p:txBody>
          <a:bodyPr wrap="none">
            <a:spAutoFit/>
          </a:bodyPr>
          <a:lstStyle/>
          <a:p>
            <a:pPr algn="ctr"/>
            <a:r>
              <a:rPr lang="ru-RU" cap="all" dirty="0" err="1"/>
              <a:t>Закрученность</a:t>
            </a:r>
            <a:r>
              <a:rPr lang="ru-RU" cap="all" dirty="0"/>
              <a:t> лопатки</a:t>
            </a:r>
          </a:p>
        </p:txBody>
      </p:sp>
      <p:cxnSp>
        <p:nvCxnSpPr>
          <p:cNvPr id="15" name="Прямая со стрелкой 14"/>
          <p:cNvCxnSpPr/>
          <p:nvPr/>
        </p:nvCxnSpPr>
        <p:spPr>
          <a:xfrm flipH="1">
            <a:off x="3269411" y="5123289"/>
            <a:ext cx="32262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3745850" y="5275689"/>
            <a:ext cx="2578206" cy="369332"/>
          </a:xfrm>
          <a:prstGeom prst="rect">
            <a:avLst/>
          </a:prstGeom>
        </p:spPr>
        <p:txBody>
          <a:bodyPr wrap="none">
            <a:spAutoFit/>
          </a:bodyPr>
          <a:lstStyle/>
          <a:p>
            <a:pPr algn="ctr"/>
            <a:r>
              <a:rPr lang="ru-RU" cap="all" dirty="0"/>
              <a:t>Коэффициент напора</a:t>
            </a:r>
          </a:p>
        </p:txBody>
      </p:sp>
      <p:cxnSp>
        <p:nvCxnSpPr>
          <p:cNvPr id="16" name="Прямая со стрелкой 15"/>
          <p:cNvCxnSpPr/>
          <p:nvPr/>
        </p:nvCxnSpPr>
        <p:spPr>
          <a:xfrm flipH="1">
            <a:off x="3321207" y="5645021"/>
            <a:ext cx="32262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112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Степень реактивности турбомашины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48</a:t>
            </a:fld>
            <a:endParaRPr lang="ru-RU" dirty="0">
              <a:solidFill>
                <a:schemeClr val="bg1"/>
              </a:solidFill>
              <a:latin typeface="Elektra Medium Pro" panose="02000803000000020004" pitchFamily="50" charset="-52"/>
            </a:endParaRPr>
          </a:p>
        </p:txBody>
      </p:sp>
      <p:sp>
        <p:nvSpPr>
          <p:cNvPr id="4" name="TextBox 3"/>
          <p:cNvSpPr txBox="1"/>
          <p:nvPr/>
        </p:nvSpPr>
        <p:spPr>
          <a:xfrm>
            <a:off x="611179" y="798164"/>
            <a:ext cx="8150425" cy="369332"/>
          </a:xfrm>
          <a:prstGeom prst="rect">
            <a:avLst/>
          </a:prstGeom>
          <a:noFill/>
        </p:spPr>
        <p:txBody>
          <a:bodyPr wrap="square" rtlCol="0">
            <a:spAutoFit/>
          </a:bodyPr>
          <a:lstStyle/>
          <a:p>
            <a:pPr algn="ctr"/>
            <a:r>
              <a:rPr lang="ru-RU" cap="all" dirty="0">
                <a:sym typeface="Symbol"/>
              </a:rPr>
              <a:t>Влияние степени реактивности на форму лопатки </a:t>
            </a:r>
            <a:r>
              <a:rPr lang="ru-RU" u="sng" cap="all" dirty="0">
                <a:sym typeface="Symbol"/>
              </a:rPr>
              <a:t>турбины</a:t>
            </a:r>
            <a:endParaRPr lang="ru-RU" i="1" u="sng" baseline="-25000" dirty="0"/>
          </a:p>
        </p:txBody>
      </p:sp>
      <p:pic>
        <p:nvPicPr>
          <p:cNvPr id="14" name="Рисунок 13" descr="Изображение выглядит как текст, карта&#10;&#10;Описание создано с очень высокой степенью достоверности"/>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488" y="1943740"/>
            <a:ext cx="1696796" cy="2520000"/>
          </a:xfrm>
          <a:prstGeom prst="rect">
            <a:avLst/>
          </a:prstGeom>
        </p:spPr>
      </p:pic>
      <p:pic>
        <p:nvPicPr>
          <p:cNvPr id="15" name="Рисунок 14" descr="Изображение выглядит как предмет&#10;&#10;Описание создано с высокой степенью достоверности"/>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864" y="1848849"/>
            <a:ext cx="1293714" cy="2520000"/>
          </a:xfrm>
          <a:prstGeom prst="rect">
            <a:avLst/>
          </a:prstGeom>
        </p:spPr>
      </p:pic>
      <p:pic>
        <p:nvPicPr>
          <p:cNvPr id="16" name="Рисунок 15" descr="Изображение выглядит как предмет&#10;&#10;Описание создано с очень высокой степенью достоверности"/>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1709" y="1943740"/>
            <a:ext cx="1329630" cy="2520000"/>
          </a:xfrm>
          <a:prstGeom prst="rect">
            <a:avLst/>
          </a:prstGeom>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425" y="1848849"/>
            <a:ext cx="136106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graphicFrame>
            <p:nvGraphicFramePr>
              <p:cNvPr id="3" name="Таблица 2"/>
              <p:cNvGraphicFramePr>
                <a:graphicFrameLocks noGrp="1"/>
              </p:cNvGraphicFramePr>
              <p:nvPr>
                <p:extLst>
                  <p:ext uri="{D42A27DB-BD31-4B8C-83A1-F6EECF244321}">
                    <p14:modId xmlns:p14="http://schemas.microsoft.com/office/powerpoint/2010/main" val="3375404817"/>
                  </p:ext>
                </p:extLst>
              </p:nvPr>
            </p:nvGraphicFramePr>
            <p:xfrm>
              <a:off x="575566" y="1328939"/>
              <a:ext cx="8150423" cy="3251057"/>
            </p:xfrm>
            <a:graphic>
              <a:graphicData uri="http://schemas.openxmlformats.org/drawingml/2006/table">
                <a:tbl>
                  <a:tblPr firstRow="1" firstCol="1" bandRow="1">
                    <a:tableStyleId>{5940675A-B579-460E-94D1-54222C63F5DA}</a:tableStyleId>
                  </a:tblPr>
                  <a:tblGrid>
                    <a:gridCol w="1299639">
                      <a:extLst>
                        <a:ext uri="{9D8B030D-6E8A-4147-A177-3AD203B41FA5}">
                          <a16:colId xmlns:a16="http://schemas.microsoft.com/office/drawing/2014/main" val="20000"/>
                        </a:ext>
                      </a:extLst>
                    </a:gridCol>
                    <a:gridCol w="1712696">
                      <a:extLst>
                        <a:ext uri="{9D8B030D-6E8A-4147-A177-3AD203B41FA5}">
                          <a16:colId xmlns:a16="http://schemas.microsoft.com/office/drawing/2014/main" val="20001"/>
                        </a:ext>
                      </a:extLst>
                    </a:gridCol>
                    <a:gridCol w="1712696">
                      <a:extLst>
                        <a:ext uri="{9D8B030D-6E8A-4147-A177-3AD203B41FA5}">
                          <a16:colId xmlns:a16="http://schemas.microsoft.com/office/drawing/2014/main" val="20002"/>
                        </a:ext>
                      </a:extLst>
                    </a:gridCol>
                    <a:gridCol w="1712696">
                      <a:extLst>
                        <a:ext uri="{9D8B030D-6E8A-4147-A177-3AD203B41FA5}">
                          <a16:colId xmlns:a16="http://schemas.microsoft.com/office/drawing/2014/main" val="20003"/>
                        </a:ext>
                      </a:extLst>
                    </a:gridCol>
                    <a:gridCol w="1712696">
                      <a:extLst>
                        <a:ext uri="{9D8B030D-6E8A-4147-A177-3AD203B41FA5}">
                          <a16:colId xmlns:a16="http://schemas.microsoft.com/office/drawing/2014/main" val="20004"/>
                        </a:ext>
                      </a:extLst>
                    </a:gridCol>
                  </a:tblGrid>
                  <a:tr h="0">
                    <a:tc>
                      <a:txBody>
                        <a:bodyPr/>
                        <a:lstStyle/>
                        <a:p>
                          <a:pPr indent="0" algn="ctr">
                            <a:lnSpc>
                              <a:spcPct val="150000"/>
                            </a:lnSpc>
                            <a:spcAft>
                              <a:spcPts val="0"/>
                            </a:spcAft>
                          </a:pPr>
                          <a:r>
                            <a:rPr lang="ru-RU" sz="1400" dirty="0">
                              <a:effectLst/>
                            </a:rPr>
                            <a:t>Величина </a:t>
                          </a:r>
                          <a14:m>
                            <m:oMath xmlns:m="http://schemas.openxmlformats.org/officeDocument/2006/math">
                              <m:sSub>
                                <m:sSubPr>
                                  <m:ctrlPr>
                                    <a:rPr lang="ru-RU" sz="1400" i="1">
                                      <a:effectLst/>
                                      <a:latin typeface="Cambria Math" panose="02040503050406030204" pitchFamily="18" charset="0"/>
                                    </a:rPr>
                                  </m:ctrlPr>
                                </m:sSubPr>
                                <m:e>
                                  <m:r>
                                    <a:rPr lang="ru-RU" sz="1400">
                                      <a:effectLst/>
                                      <a:latin typeface="Cambria Math"/>
                                    </a:rPr>
                                    <m:t>𝜌</m:t>
                                  </m:r>
                                </m:e>
                                <m:sub>
                                  <m:r>
                                    <a:rPr lang="ru-RU" sz="1400">
                                      <a:effectLst/>
                                      <a:latin typeface="Cambria Math"/>
                                    </a:rPr>
                                    <m:t>ст</m:t>
                                  </m:r>
                                </m:sub>
                              </m:sSub>
                            </m:oMath>
                          </a14:m>
                          <a:endParaRPr lang="ru-RU" sz="14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400" b="1" dirty="0">
                              <a:effectLst/>
                            </a:rPr>
                            <a:t>0</a:t>
                          </a:r>
                          <a:endParaRPr lang="ru-RU" sz="1400" b="1"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400" b="1" dirty="0">
                              <a:effectLst/>
                            </a:rPr>
                            <a:t>0…0,5</a:t>
                          </a:r>
                          <a:endParaRPr lang="ru-RU" sz="1400" b="1"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400" b="1" dirty="0">
                              <a:effectLst/>
                            </a:rPr>
                            <a:t>0,5</a:t>
                          </a:r>
                          <a:endParaRPr lang="ru-RU" sz="1400" b="1"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400" b="1" dirty="0">
                              <a:effectLst/>
                            </a:rPr>
                            <a:t>0, 5….1</a:t>
                          </a:r>
                          <a:endParaRPr lang="ru-RU" sz="1400" b="1"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val="10000"/>
                      </a:ext>
                    </a:extLst>
                  </a:tr>
                  <a:tr h="1363980">
                    <a:tc>
                      <a:txBody>
                        <a:bodyPr/>
                        <a:lstStyle/>
                        <a:p>
                          <a:pPr indent="0" algn="ctr">
                            <a:lnSpc>
                              <a:spcPct val="150000"/>
                            </a:lnSpc>
                            <a:spcAft>
                              <a:spcPts val="0"/>
                            </a:spcAft>
                          </a:pPr>
                          <a:r>
                            <a:rPr lang="ru-RU" sz="1400" dirty="0">
                              <a:effectLst/>
                            </a:rPr>
                            <a:t>Ротор</a:t>
                          </a:r>
                          <a:endParaRPr lang="ru-RU" sz="1400" dirty="0">
                            <a:effectLst/>
                            <a:latin typeface="Times New Roman"/>
                            <a:ea typeface="Calibri"/>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1"/>
                      </a:ext>
                    </a:extLst>
                  </a:tr>
                  <a:tr h="1601263">
                    <a:tc>
                      <a:txBody>
                        <a:bodyPr/>
                        <a:lstStyle/>
                        <a:p>
                          <a:pPr indent="0" algn="ctr">
                            <a:lnSpc>
                              <a:spcPct val="150000"/>
                            </a:lnSpc>
                            <a:spcAft>
                              <a:spcPts val="0"/>
                            </a:spcAft>
                          </a:pPr>
                          <a:r>
                            <a:rPr lang="ru-RU" sz="1400" dirty="0">
                              <a:effectLst/>
                            </a:rPr>
                            <a:t>Статор</a:t>
                          </a:r>
                          <a:endParaRPr lang="ru-RU" sz="1400" dirty="0">
                            <a:effectLst/>
                            <a:latin typeface="Times New Roman"/>
                            <a:ea typeface="Calibri"/>
                            <a:cs typeface="Times New Roman"/>
                          </a:endParaRPr>
                        </a:p>
                      </a:txBody>
                      <a:tcPr marL="68580" marR="68580" marT="0"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bl>
              </a:graphicData>
            </a:graphic>
          </p:graphicFrame>
        </mc:Choice>
        <mc:Fallback xmlns="">
          <p:graphicFrame>
            <p:nvGraphicFramePr>
              <p:cNvPr id="3" name="Таблица 2"/>
              <p:cNvGraphicFramePr>
                <a:graphicFrameLocks noGrp="1"/>
              </p:cNvGraphicFramePr>
              <p:nvPr>
                <p:extLst>
                  <p:ext uri="{D42A27DB-BD31-4B8C-83A1-F6EECF244321}">
                    <p14:modId xmlns:p14="http://schemas.microsoft.com/office/powerpoint/2010/main" val="3375404817"/>
                  </p:ext>
                </p:extLst>
              </p:nvPr>
            </p:nvGraphicFramePr>
            <p:xfrm>
              <a:off x="575566" y="1328939"/>
              <a:ext cx="8150423" cy="3318240"/>
            </p:xfrm>
            <a:graphic>
              <a:graphicData uri="http://schemas.openxmlformats.org/drawingml/2006/table">
                <a:tbl>
                  <a:tblPr firstRow="1" firstCol="1" bandRow="1">
                    <a:tableStyleId>{5940675A-B579-460E-94D1-54222C63F5DA}</a:tableStyleId>
                  </a:tblPr>
                  <a:tblGrid>
                    <a:gridCol w="1299639"/>
                    <a:gridCol w="1712696"/>
                    <a:gridCol w="1712696"/>
                    <a:gridCol w="1712696"/>
                    <a:gridCol w="1712696"/>
                  </a:tblGrid>
                  <a:tr h="352997">
                    <a:tc>
                      <a:txBody>
                        <a:bodyPr/>
                        <a:lstStyle/>
                        <a:p>
                          <a:endParaRPr lang="ru-RU"/>
                        </a:p>
                      </a:txBody>
                      <a:tcPr marL="68580" marR="68580" marT="0" marB="0" anchor="ctr">
                        <a:blipFill rotWithShape="1">
                          <a:blip r:embed="rId7"/>
                          <a:stretch>
                            <a:fillRect r="-528169" b="-839655"/>
                          </a:stretch>
                        </a:blipFill>
                      </a:tcPr>
                    </a:tc>
                    <a:tc>
                      <a:txBody>
                        <a:bodyPr/>
                        <a:lstStyle/>
                        <a:p>
                          <a:pPr indent="0" algn="ctr">
                            <a:lnSpc>
                              <a:spcPct val="150000"/>
                            </a:lnSpc>
                            <a:spcAft>
                              <a:spcPts val="0"/>
                            </a:spcAft>
                          </a:pPr>
                          <a:r>
                            <a:rPr lang="ru-RU" sz="1400" b="1" dirty="0">
                              <a:effectLst/>
                            </a:rPr>
                            <a:t>0</a:t>
                          </a:r>
                          <a:endParaRPr lang="ru-RU" sz="1400" b="1"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400" b="1" dirty="0">
                              <a:effectLst/>
                            </a:rPr>
                            <a:t>0…0,5</a:t>
                          </a:r>
                          <a:endParaRPr lang="ru-RU" sz="1400" b="1"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400" b="1" dirty="0">
                              <a:effectLst/>
                            </a:rPr>
                            <a:t>0,5</a:t>
                          </a:r>
                          <a:endParaRPr lang="ru-RU" sz="1400" b="1"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400" b="1" dirty="0">
                              <a:effectLst/>
                            </a:rPr>
                            <a:t>0, 5….1</a:t>
                          </a:r>
                          <a:endParaRPr lang="ru-RU" sz="1400" b="1" dirty="0">
                            <a:effectLst/>
                            <a:latin typeface="Times New Roman"/>
                            <a:ea typeface="Calibri"/>
                            <a:cs typeface="Times New Roman"/>
                          </a:endParaRPr>
                        </a:p>
                      </a:txBody>
                      <a:tcPr marL="68580" marR="68580" marT="0" marB="0" anchor="ctr"/>
                    </a:tc>
                  </a:tr>
                  <a:tr h="1363980">
                    <a:tc>
                      <a:txBody>
                        <a:bodyPr/>
                        <a:lstStyle/>
                        <a:p>
                          <a:pPr indent="0" algn="ctr">
                            <a:lnSpc>
                              <a:spcPct val="150000"/>
                            </a:lnSpc>
                            <a:spcAft>
                              <a:spcPts val="0"/>
                            </a:spcAft>
                          </a:pPr>
                          <a:r>
                            <a:rPr lang="ru-RU" sz="1400" dirty="0" smtClean="0">
                              <a:effectLst/>
                            </a:rPr>
                            <a:t>Ротор</a:t>
                          </a:r>
                          <a:endParaRPr lang="ru-RU" sz="1400" dirty="0">
                            <a:effectLst/>
                            <a:latin typeface="Times New Roman"/>
                            <a:ea typeface="Calibri"/>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tc rowSpan="2">
                      <a:txBody>
                        <a:bodyPr/>
                        <a:lstStyle/>
                        <a:p>
                          <a:pPr indent="0" algn="ctr">
                            <a:lnSpc>
                              <a:spcPct val="150000"/>
                            </a:lnSpc>
                            <a:spcAft>
                              <a:spcPts val="0"/>
                            </a:spcAft>
                          </a:pPr>
                          <a:endParaRPr lang="ru-RU" sz="1400" dirty="0">
                            <a:effectLst/>
                            <a:latin typeface="Times New Roman"/>
                            <a:ea typeface="Times New Roman"/>
                            <a:cs typeface="Times New Roman"/>
                          </a:endParaRPr>
                        </a:p>
                      </a:txBody>
                      <a:tcPr marL="68580" marR="68580" marT="0" marB="0" anchor="ctr"/>
                    </a:tc>
                  </a:tr>
                  <a:tr h="1601263">
                    <a:tc>
                      <a:txBody>
                        <a:bodyPr/>
                        <a:lstStyle/>
                        <a:p>
                          <a:pPr indent="0" algn="ctr">
                            <a:lnSpc>
                              <a:spcPct val="150000"/>
                            </a:lnSpc>
                            <a:spcAft>
                              <a:spcPts val="0"/>
                            </a:spcAft>
                          </a:pPr>
                          <a:r>
                            <a:rPr lang="ru-RU" sz="1400" dirty="0" smtClean="0">
                              <a:effectLst/>
                            </a:rPr>
                            <a:t>Статор</a:t>
                          </a:r>
                          <a:endParaRPr lang="ru-RU" sz="1400" dirty="0">
                            <a:effectLst/>
                            <a:latin typeface="Times New Roman"/>
                            <a:ea typeface="Calibri"/>
                            <a:cs typeface="Times New Roman"/>
                          </a:endParaRPr>
                        </a:p>
                      </a:txBody>
                      <a:tcPr marL="68580" marR="68580" marT="0"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mc:Fallback>
      </mc:AlternateContent>
      <p:sp>
        <p:nvSpPr>
          <p:cNvPr id="17" name="Прямоугольник 16"/>
          <p:cNvSpPr/>
          <p:nvPr/>
        </p:nvSpPr>
        <p:spPr>
          <a:xfrm>
            <a:off x="3572223" y="4753957"/>
            <a:ext cx="2821863" cy="369332"/>
          </a:xfrm>
          <a:prstGeom prst="rect">
            <a:avLst/>
          </a:prstGeom>
        </p:spPr>
        <p:txBody>
          <a:bodyPr wrap="none">
            <a:spAutoFit/>
          </a:bodyPr>
          <a:lstStyle/>
          <a:p>
            <a:pPr algn="ctr"/>
            <a:r>
              <a:rPr lang="ru-RU" cap="all" dirty="0" err="1"/>
              <a:t>Закрученность</a:t>
            </a:r>
            <a:r>
              <a:rPr lang="ru-RU" cap="all" dirty="0"/>
              <a:t> лопатки</a:t>
            </a:r>
          </a:p>
        </p:txBody>
      </p:sp>
      <p:cxnSp>
        <p:nvCxnSpPr>
          <p:cNvPr id="18" name="Прямая со стрелкой 17"/>
          <p:cNvCxnSpPr/>
          <p:nvPr/>
        </p:nvCxnSpPr>
        <p:spPr>
          <a:xfrm flipH="1">
            <a:off x="3269411" y="5123289"/>
            <a:ext cx="32262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3745850" y="5275689"/>
            <a:ext cx="2578206" cy="369332"/>
          </a:xfrm>
          <a:prstGeom prst="rect">
            <a:avLst/>
          </a:prstGeom>
        </p:spPr>
        <p:txBody>
          <a:bodyPr wrap="none">
            <a:spAutoFit/>
          </a:bodyPr>
          <a:lstStyle/>
          <a:p>
            <a:pPr algn="ctr"/>
            <a:r>
              <a:rPr lang="ru-RU" cap="all" dirty="0"/>
              <a:t>Коэффициент напора</a:t>
            </a:r>
          </a:p>
        </p:txBody>
      </p:sp>
      <p:cxnSp>
        <p:nvCxnSpPr>
          <p:cNvPr id="13" name="Прямая со стрелкой 12"/>
          <p:cNvCxnSpPr/>
          <p:nvPr/>
        </p:nvCxnSpPr>
        <p:spPr>
          <a:xfrm flipH="1">
            <a:off x="3321207" y="5645021"/>
            <a:ext cx="32262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396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stretch>
            <a:fillRect/>
          </a:stretch>
        </p:blipFill>
        <p:spPr>
          <a:xfrm>
            <a:off x="4778888" y="3088279"/>
            <a:ext cx="4320000" cy="1400597"/>
          </a:xfrm>
          <a:prstGeom prst="rect">
            <a:avLst/>
          </a:prstGeom>
        </p:spPr>
      </p:pic>
      <p:pic>
        <p:nvPicPr>
          <p:cNvPr id="14" name="Рисунок 13"/>
          <p:cNvPicPr/>
          <p:nvPr/>
        </p:nvPicPr>
        <p:blipFill rotWithShape="1">
          <a:blip r:embed="rId4" cstate="print"/>
          <a:srcRect b="8475"/>
          <a:stretch/>
        </p:blipFill>
        <p:spPr bwMode="auto">
          <a:xfrm>
            <a:off x="277059" y="3080167"/>
            <a:ext cx="4320000" cy="105791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Степень реактивности турбомашины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49</a:t>
            </a:fld>
            <a:endParaRPr lang="ru-RU" dirty="0">
              <a:solidFill>
                <a:schemeClr val="bg1"/>
              </a:solidFill>
              <a:latin typeface="Elektra Medium Pro" panose="02000803000000020004" pitchFamily="50" charset="-52"/>
            </a:endParaRPr>
          </a:p>
        </p:txBody>
      </p:sp>
      <p:grpSp>
        <p:nvGrpSpPr>
          <p:cNvPr id="4" name="Группа 3"/>
          <p:cNvGrpSpPr/>
          <p:nvPr/>
        </p:nvGrpSpPr>
        <p:grpSpPr>
          <a:xfrm>
            <a:off x="-141702" y="798164"/>
            <a:ext cx="8419212" cy="2244308"/>
            <a:chOff x="-177317" y="1175607"/>
            <a:chExt cx="8419212" cy="2244308"/>
          </a:xfrm>
        </p:grpSpPr>
        <p:sp>
          <p:nvSpPr>
            <p:cNvPr id="9" name="TextBox 8"/>
            <p:cNvSpPr txBox="1"/>
            <p:nvPr/>
          </p:nvSpPr>
          <p:spPr>
            <a:xfrm>
              <a:off x="-177317" y="3042472"/>
              <a:ext cx="4301639" cy="369332"/>
            </a:xfrm>
            <a:prstGeom prst="rect">
              <a:avLst/>
            </a:prstGeom>
            <a:noFill/>
          </p:spPr>
          <p:txBody>
            <a:bodyPr wrap="square" rtlCol="0">
              <a:spAutoFit/>
            </a:bodyPr>
            <a:lstStyle/>
            <a:p>
              <a:pPr algn="ctr"/>
              <a:r>
                <a:rPr lang="ru-RU" cap="all" dirty="0"/>
                <a:t>Компрессор</a:t>
              </a:r>
            </a:p>
          </p:txBody>
        </p:sp>
        <p:sp>
          <p:nvSpPr>
            <p:cNvPr id="10" name="TextBox 9"/>
            <p:cNvSpPr txBox="1"/>
            <p:nvPr/>
          </p:nvSpPr>
          <p:spPr>
            <a:xfrm>
              <a:off x="3940256" y="3050583"/>
              <a:ext cx="4301639" cy="369332"/>
            </a:xfrm>
            <a:prstGeom prst="rect">
              <a:avLst/>
            </a:prstGeom>
            <a:noFill/>
          </p:spPr>
          <p:txBody>
            <a:bodyPr wrap="square" rtlCol="0">
              <a:spAutoFit/>
            </a:bodyPr>
            <a:lstStyle/>
            <a:p>
              <a:pPr algn="ctr"/>
              <a:r>
                <a:rPr lang="ru-RU" cap="all" dirty="0"/>
                <a:t>Турбина</a:t>
              </a:r>
            </a:p>
          </p:txBody>
        </p:sp>
        <p:sp>
          <p:nvSpPr>
            <p:cNvPr id="17" name="TextBox 16"/>
            <p:cNvSpPr txBox="1"/>
            <p:nvPr/>
          </p:nvSpPr>
          <p:spPr>
            <a:xfrm>
              <a:off x="575565" y="1175607"/>
              <a:ext cx="6074434" cy="369332"/>
            </a:xfrm>
            <a:prstGeom prst="rect">
              <a:avLst/>
            </a:prstGeom>
            <a:noFill/>
          </p:spPr>
          <p:txBody>
            <a:bodyPr wrap="square" rtlCol="0">
              <a:spAutoFit/>
            </a:bodyPr>
            <a:lstStyle/>
            <a:p>
              <a:pPr algn="ctr"/>
              <a:r>
                <a:rPr lang="ru-RU" cap="all" dirty="0"/>
                <a:t>Отрицательная реактивность (</a:t>
              </a:r>
              <a:r>
                <a:rPr lang="en-US" cap="all" dirty="0">
                  <a:sym typeface="Symbol"/>
                </a:rPr>
                <a:t></a:t>
              </a:r>
              <a:r>
                <a:rPr lang="ru-RU" baseline="-25000" dirty="0">
                  <a:sym typeface="Symbol"/>
                </a:rPr>
                <a:t>ст</a:t>
              </a:r>
              <a:r>
                <a:rPr lang="en-US" dirty="0">
                  <a:sym typeface="Symbol"/>
                </a:rPr>
                <a:t>&lt;0</a:t>
              </a:r>
              <a:r>
                <a:rPr lang="ru-RU" cap="all" dirty="0"/>
                <a:t>)</a:t>
              </a:r>
            </a:p>
          </p:txBody>
        </p:sp>
        <p:sp>
          <p:nvSpPr>
            <p:cNvPr id="19" name="Прямоугольник 18"/>
            <p:cNvSpPr/>
            <p:nvPr/>
          </p:nvSpPr>
          <p:spPr>
            <a:xfrm>
              <a:off x="441634" y="1515689"/>
              <a:ext cx="5443866" cy="1162113"/>
            </a:xfrm>
            <a:prstGeom prst="rect">
              <a:avLst/>
            </a:prstGeom>
          </p:spPr>
          <p:txBody>
            <a:bodyPr wrap="square">
              <a:spAutoFit/>
            </a:bodyPr>
            <a:lstStyle/>
            <a:p>
              <a:pPr marL="285750" indent="-285750">
                <a:lnSpc>
                  <a:spcPct val="150000"/>
                </a:lnSpc>
                <a:buFont typeface="Wingdings" pitchFamily="2" charset="2"/>
                <a:buChar char="ü"/>
              </a:pPr>
              <a:r>
                <a:rPr lang="ru-RU" sz="1600" dirty="0"/>
                <a:t>В РК изменение давление противоположно требуемому</a:t>
              </a:r>
            </a:p>
            <a:p>
              <a:pPr marL="285750" indent="-285750">
                <a:lnSpc>
                  <a:spcPct val="150000"/>
                </a:lnSpc>
                <a:buFont typeface="Wingdings" pitchFamily="2" charset="2"/>
                <a:buChar char="ü"/>
              </a:pPr>
              <a:r>
                <a:rPr lang="ru-RU" sz="1600" dirty="0"/>
                <a:t>В преподвижных элементах  большой градиент изменения давления  - существенные потери</a:t>
              </a:r>
            </a:p>
          </p:txBody>
        </p:sp>
      </p:grpSp>
      <p:sp>
        <p:nvSpPr>
          <p:cNvPr id="15" name="TextBox 14"/>
          <p:cNvSpPr txBox="1"/>
          <p:nvPr/>
        </p:nvSpPr>
        <p:spPr>
          <a:xfrm>
            <a:off x="551309" y="4175772"/>
            <a:ext cx="5084993" cy="369332"/>
          </a:xfrm>
          <a:prstGeom prst="rect">
            <a:avLst/>
          </a:prstGeom>
          <a:noFill/>
        </p:spPr>
        <p:txBody>
          <a:bodyPr wrap="square" rtlCol="0">
            <a:spAutoFit/>
          </a:bodyPr>
          <a:lstStyle/>
          <a:p>
            <a:pPr algn="ctr"/>
            <a:r>
              <a:rPr lang="en-US" cap="all" dirty="0">
                <a:sym typeface="Symbol"/>
              </a:rPr>
              <a:t></a:t>
            </a:r>
            <a:r>
              <a:rPr lang="ru-RU" baseline="-25000" dirty="0">
                <a:sym typeface="Symbol"/>
              </a:rPr>
              <a:t>ст</a:t>
            </a:r>
            <a:r>
              <a:rPr lang="ru-RU" dirty="0">
                <a:sym typeface="Symbol"/>
              </a:rPr>
              <a:t> </a:t>
            </a:r>
            <a:r>
              <a:rPr lang="en-US" dirty="0">
                <a:sym typeface="Symbol"/>
              </a:rPr>
              <a:t>&gt;1</a:t>
            </a:r>
            <a:endParaRPr lang="ru-RU" cap="all" dirty="0"/>
          </a:p>
        </p:txBody>
      </p:sp>
      <p:sp>
        <p:nvSpPr>
          <p:cNvPr id="16" name="Прямоугольник 15"/>
          <p:cNvSpPr/>
          <p:nvPr/>
        </p:nvSpPr>
        <p:spPr>
          <a:xfrm>
            <a:off x="417379" y="4515854"/>
            <a:ext cx="5503736" cy="1531445"/>
          </a:xfrm>
          <a:prstGeom prst="rect">
            <a:avLst/>
          </a:prstGeom>
        </p:spPr>
        <p:txBody>
          <a:bodyPr wrap="square">
            <a:spAutoFit/>
          </a:bodyPr>
          <a:lstStyle/>
          <a:p>
            <a:pPr marL="285750" indent="-285750">
              <a:lnSpc>
                <a:spcPct val="150000"/>
              </a:lnSpc>
              <a:buFont typeface="Wingdings" pitchFamily="2" charset="2"/>
              <a:buChar char="ü"/>
            </a:pPr>
            <a:r>
              <a:rPr lang="ru-RU" sz="1600" dirty="0"/>
              <a:t>В НА изменение давление противоположно требуемому</a:t>
            </a:r>
          </a:p>
          <a:p>
            <a:pPr marL="285750" indent="-285750">
              <a:lnSpc>
                <a:spcPct val="150000"/>
              </a:lnSpc>
              <a:buFont typeface="Wingdings" pitchFamily="2" charset="2"/>
              <a:buChar char="ü"/>
            </a:pPr>
            <a:r>
              <a:rPr lang="ru-RU" sz="1600" dirty="0"/>
              <a:t>В РК большой градиент изменения давления  - существенные потери</a:t>
            </a:r>
          </a:p>
          <a:p>
            <a:pPr marL="285750" indent="-285750">
              <a:lnSpc>
                <a:spcPct val="150000"/>
              </a:lnSpc>
              <a:buFont typeface="Wingdings" pitchFamily="2" charset="2"/>
              <a:buChar char="ü"/>
            </a:pPr>
            <a:r>
              <a:rPr lang="ru-RU" sz="1600" dirty="0"/>
              <a:t>Мизерные коэффициенты напора</a:t>
            </a:r>
          </a:p>
        </p:txBody>
      </p:sp>
      <p:cxnSp>
        <p:nvCxnSpPr>
          <p:cNvPr id="22" name="Прямая соединительная линия 21">
            <a:extLst>
              <a:ext uri="{FF2B5EF4-FFF2-40B4-BE49-F238E27FC236}">
                <a16:creationId xmlns:a16="http://schemas.microsoft.com/office/drawing/2014/main" id="{8F801DD0-806D-4446-AD61-9BB6F0C670BB}"/>
              </a:ext>
            </a:extLst>
          </p:cNvPr>
          <p:cNvCxnSpPr/>
          <p:nvPr/>
        </p:nvCxnSpPr>
        <p:spPr>
          <a:xfrm>
            <a:off x="7505405" y="1275236"/>
            <a:ext cx="9525" cy="209579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C6CB1EC8-F8F9-4C68-B4E9-FE73A7C22D6B}"/>
              </a:ext>
            </a:extLst>
          </p:cNvPr>
          <p:cNvCxnSpPr/>
          <p:nvPr/>
        </p:nvCxnSpPr>
        <p:spPr>
          <a:xfrm flipH="1">
            <a:off x="6657680" y="1284761"/>
            <a:ext cx="1" cy="208626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797BEDEC-D0F5-48F8-A71F-FC88C4C608AE}"/>
              </a:ext>
            </a:extLst>
          </p:cNvPr>
          <p:cNvCxnSpPr/>
          <p:nvPr/>
        </p:nvCxnSpPr>
        <p:spPr>
          <a:xfrm flipH="1">
            <a:off x="8257880" y="1265711"/>
            <a:ext cx="9526" cy="210531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23BA640D-3B98-41B3-810E-0529C0952337}"/>
              </a:ext>
            </a:extLst>
          </p:cNvPr>
          <p:cNvCxnSpPr>
            <a:cxnSpLocks/>
          </p:cNvCxnSpPr>
          <p:nvPr/>
        </p:nvCxnSpPr>
        <p:spPr>
          <a:xfrm>
            <a:off x="6652918" y="1858860"/>
            <a:ext cx="852487" cy="1337837"/>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90EDA9DE-3EC1-4CF2-BAB7-3F32D85CADEA}"/>
              </a:ext>
            </a:extLst>
          </p:cNvPr>
          <p:cNvCxnSpPr>
            <a:cxnSpLocks/>
          </p:cNvCxnSpPr>
          <p:nvPr/>
        </p:nvCxnSpPr>
        <p:spPr>
          <a:xfrm flipV="1">
            <a:off x="7544908" y="3123136"/>
            <a:ext cx="722497" cy="73561"/>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7" name="Прямоугольник 26">
            <a:extLst>
              <a:ext uri="{FF2B5EF4-FFF2-40B4-BE49-F238E27FC236}">
                <a16:creationId xmlns:a16="http://schemas.microsoft.com/office/drawing/2014/main" id="{07DB1A1E-5D46-4684-AC31-F30D66105A68}"/>
              </a:ext>
            </a:extLst>
          </p:cNvPr>
          <p:cNvSpPr/>
          <p:nvPr/>
        </p:nvSpPr>
        <p:spPr>
          <a:xfrm>
            <a:off x="7658612" y="1159587"/>
            <a:ext cx="437940" cy="369332"/>
          </a:xfrm>
          <a:prstGeom prst="rect">
            <a:avLst/>
          </a:prstGeom>
        </p:spPr>
        <p:txBody>
          <a:bodyPr wrap="none">
            <a:spAutoFit/>
          </a:bodyPr>
          <a:lstStyle/>
          <a:p>
            <a:pPr algn="ctr"/>
            <a:r>
              <a:rPr lang="ru-RU" b="1" cap="all" dirty="0">
                <a:solidFill>
                  <a:sysClr val="windowText" lastClr="000000"/>
                </a:solidFill>
              </a:rPr>
              <a:t>РК</a:t>
            </a:r>
            <a:endParaRPr lang="ru-RU" b="1" i="1" cap="all" baseline="-25000" dirty="0">
              <a:solidFill>
                <a:sysClr val="windowText" lastClr="000000"/>
              </a:solidFill>
            </a:endParaRPr>
          </a:p>
        </p:txBody>
      </p:sp>
      <p:sp>
        <p:nvSpPr>
          <p:cNvPr id="28" name="Прямоугольник 27">
            <a:extLst>
              <a:ext uri="{FF2B5EF4-FFF2-40B4-BE49-F238E27FC236}">
                <a16:creationId xmlns:a16="http://schemas.microsoft.com/office/drawing/2014/main" id="{6141FC54-A970-4369-BA58-13CA5266BE01}"/>
              </a:ext>
            </a:extLst>
          </p:cNvPr>
          <p:cNvSpPr/>
          <p:nvPr/>
        </p:nvSpPr>
        <p:spPr>
          <a:xfrm>
            <a:off x="6865049" y="1210403"/>
            <a:ext cx="445956" cy="369332"/>
          </a:xfrm>
          <a:prstGeom prst="rect">
            <a:avLst/>
          </a:prstGeom>
        </p:spPr>
        <p:txBody>
          <a:bodyPr wrap="none">
            <a:spAutoFit/>
          </a:bodyPr>
          <a:lstStyle/>
          <a:p>
            <a:pPr algn="ctr"/>
            <a:r>
              <a:rPr lang="ru-RU" b="1" cap="all" dirty="0">
                <a:solidFill>
                  <a:sysClr val="windowText" lastClr="000000"/>
                </a:solidFill>
              </a:rPr>
              <a:t>СА</a:t>
            </a:r>
            <a:endParaRPr lang="ru-RU" b="1" i="1" cap="all" baseline="-25000" dirty="0">
              <a:solidFill>
                <a:sysClr val="windowText" lastClr="000000"/>
              </a:solidFill>
            </a:endParaRPr>
          </a:p>
        </p:txBody>
      </p:sp>
      <p:cxnSp>
        <p:nvCxnSpPr>
          <p:cNvPr id="29" name="Прямая соединительная линия 28">
            <a:extLst>
              <a:ext uri="{FF2B5EF4-FFF2-40B4-BE49-F238E27FC236}">
                <a16:creationId xmlns:a16="http://schemas.microsoft.com/office/drawing/2014/main" id="{C185DE5A-A046-46A6-BCD4-124D33563AFF}"/>
              </a:ext>
            </a:extLst>
          </p:cNvPr>
          <p:cNvCxnSpPr>
            <a:cxnSpLocks/>
          </p:cNvCxnSpPr>
          <p:nvPr/>
        </p:nvCxnSpPr>
        <p:spPr>
          <a:xfrm>
            <a:off x="6657680" y="1631618"/>
            <a:ext cx="847725" cy="5152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CC0DA4A4-2D03-4B8A-89BB-CE57D15CBD26}"/>
              </a:ext>
            </a:extLst>
          </p:cNvPr>
          <p:cNvCxnSpPr>
            <a:cxnSpLocks/>
          </p:cNvCxnSpPr>
          <p:nvPr/>
        </p:nvCxnSpPr>
        <p:spPr>
          <a:xfrm>
            <a:off x="7514930" y="1683144"/>
            <a:ext cx="752475" cy="128401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1" name="Прямоугольник 30">
            <a:extLst>
              <a:ext uri="{FF2B5EF4-FFF2-40B4-BE49-F238E27FC236}">
                <a16:creationId xmlns:a16="http://schemas.microsoft.com/office/drawing/2014/main" id="{1E70CD42-5234-455E-B8D3-30E6CE972BC3}"/>
              </a:ext>
            </a:extLst>
          </p:cNvPr>
          <p:cNvSpPr/>
          <p:nvPr/>
        </p:nvSpPr>
        <p:spPr>
          <a:xfrm>
            <a:off x="6069412" y="742491"/>
            <a:ext cx="2651241" cy="523220"/>
          </a:xfrm>
          <a:prstGeom prst="rect">
            <a:avLst/>
          </a:prstGeom>
        </p:spPr>
        <p:txBody>
          <a:bodyPr wrap="square">
            <a:spAutoFit/>
          </a:bodyPr>
          <a:lstStyle/>
          <a:p>
            <a:pPr algn="ctr"/>
            <a:r>
              <a:rPr lang="ru-RU" sz="1400" cap="small" dirty="0"/>
              <a:t>Изменение давления в ступени турбины</a:t>
            </a:r>
            <a:r>
              <a:rPr lang="en-US" sz="1400" cap="small" dirty="0"/>
              <a:t> </a:t>
            </a:r>
            <a:r>
              <a:rPr lang="ru-RU" sz="1400" cap="small" dirty="0"/>
              <a:t>при  </a:t>
            </a:r>
            <a:r>
              <a:rPr lang="en-US" sz="1400" cap="all" dirty="0">
                <a:sym typeface="Symbol"/>
              </a:rPr>
              <a:t></a:t>
            </a:r>
            <a:r>
              <a:rPr lang="ru-RU" sz="1400" baseline="-25000" dirty="0" err="1">
                <a:sym typeface="Symbol"/>
              </a:rPr>
              <a:t>ст</a:t>
            </a:r>
            <a:r>
              <a:rPr lang="en-US" sz="1400" i="1" dirty="0">
                <a:sym typeface="Symbol"/>
              </a:rPr>
              <a:t>&lt;0</a:t>
            </a:r>
            <a:endParaRPr lang="ru-RU" sz="1400" i="1" baseline="-25000" dirty="0"/>
          </a:p>
        </p:txBody>
      </p:sp>
      <p:sp>
        <p:nvSpPr>
          <p:cNvPr id="32" name="Прямоугольник 31">
            <a:extLst>
              <a:ext uri="{FF2B5EF4-FFF2-40B4-BE49-F238E27FC236}">
                <a16:creationId xmlns:a16="http://schemas.microsoft.com/office/drawing/2014/main" id="{AC3D8363-7379-4289-AB29-4479A55014EC}"/>
              </a:ext>
            </a:extLst>
          </p:cNvPr>
          <p:cNvSpPr/>
          <p:nvPr/>
        </p:nvSpPr>
        <p:spPr>
          <a:xfrm>
            <a:off x="7142885" y="2329275"/>
            <a:ext cx="308098" cy="369332"/>
          </a:xfrm>
          <a:prstGeom prst="rect">
            <a:avLst/>
          </a:prstGeom>
        </p:spPr>
        <p:txBody>
          <a:bodyPr wrap="none">
            <a:spAutoFit/>
          </a:bodyPr>
          <a:lstStyle/>
          <a:p>
            <a:pPr algn="ctr"/>
            <a:r>
              <a:rPr lang="ru-RU" b="1" cap="all" dirty="0">
                <a:solidFill>
                  <a:sysClr val="windowText" lastClr="000000"/>
                </a:solidFill>
              </a:rPr>
              <a:t>Р</a:t>
            </a:r>
            <a:endParaRPr lang="ru-RU" b="1" i="1" cap="all" baseline="-25000" dirty="0">
              <a:solidFill>
                <a:sysClr val="windowText" lastClr="000000"/>
              </a:solidFill>
            </a:endParaRPr>
          </a:p>
        </p:txBody>
      </p:sp>
      <p:sp>
        <p:nvSpPr>
          <p:cNvPr id="33" name="Прямоугольник 32">
            <a:extLst>
              <a:ext uri="{FF2B5EF4-FFF2-40B4-BE49-F238E27FC236}">
                <a16:creationId xmlns:a16="http://schemas.microsoft.com/office/drawing/2014/main" id="{75F7C2BE-DD0E-46BD-AE08-FFDB708426AB}"/>
              </a:ext>
            </a:extLst>
          </p:cNvPr>
          <p:cNvSpPr/>
          <p:nvPr/>
        </p:nvSpPr>
        <p:spPr>
          <a:xfrm>
            <a:off x="6837885" y="1701227"/>
            <a:ext cx="423514" cy="369332"/>
          </a:xfrm>
          <a:prstGeom prst="rect">
            <a:avLst/>
          </a:prstGeom>
        </p:spPr>
        <p:txBody>
          <a:bodyPr wrap="none">
            <a:spAutoFit/>
          </a:bodyPr>
          <a:lstStyle/>
          <a:p>
            <a:pPr algn="ctr"/>
            <a:r>
              <a:rPr lang="ru-RU" b="1" cap="all" dirty="0">
                <a:solidFill>
                  <a:sysClr val="windowText" lastClr="000000"/>
                </a:solidFill>
              </a:rPr>
              <a:t>Р</a:t>
            </a:r>
            <a:r>
              <a:rPr lang="en-US" b="1" cap="all" dirty="0">
                <a:solidFill>
                  <a:sysClr val="windowText" lastClr="000000"/>
                </a:solidFill>
              </a:rPr>
              <a:t>*</a:t>
            </a:r>
            <a:endParaRPr lang="ru-RU" b="1" i="1" cap="all" baseline="-25000" dirty="0">
              <a:solidFill>
                <a:sysClr val="windowText" lastClr="000000"/>
              </a:solidFill>
            </a:endParaRPr>
          </a:p>
        </p:txBody>
      </p:sp>
      <p:cxnSp>
        <p:nvCxnSpPr>
          <p:cNvPr id="34" name="Прямая соединительная линия 33">
            <a:extLst>
              <a:ext uri="{FF2B5EF4-FFF2-40B4-BE49-F238E27FC236}">
                <a16:creationId xmlns:a16="http://schemas.microsoft.com/office/drawing/2014/main" id="{7E8DDFD4-3A62-4D0F-8DD2-2211F27A7A1A}"/>
              </a:ext>
            </a:extLst>
          </p:cNvPr>
          <p:cNvCxnSpPr>
            <a:cxnSpLocks/>
          </p:cNvCxnSpPr>
          <p:nvPr/>
        </p:nvCxnSpPr>
        <p:spPr>
          <a:xfrm flipH="1">
            <a:off x="7252795" y="4876670"/>
            <a:ext cx="8604" cy="1444032"/>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84CC34DC-A853-4F88-B8D2-4DEEFEF1B8DD}"/>
              </a:ext>
            </a:extLst>
          </p:cNvPr>
          <p:cNvCxnSpPr>
            <a:cxnSpLocks/>
          </p:cNvCxnSpPr>
          <p:nvPr/>
        </p:nvCxnSpPr>
        <p:spPr>
          <a:xfrm>
            <a:off x="6413676" y="4886195"/>
            <a:ext cx="12967" cy="1434507"/>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59C1D143-D78E-4A04-A27C-81B4AB1DB249}"/>
              </a:ext>
            </a:extLst>
          </p:cNvPr>
          <p:cNvCxnSpPr>
            <a:cxnSpLocks/>
          </p:cNvCxnSpPr>
          <p:nvPr/>
        </p:nvCxnSpPr>
        <p:spPr>
          <a:xfrm>
            <a:off x="7989815" y="4960863"/>
            <a:ext cx="10888" cy="1435813"/>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1EFB5D60-2432-4381-A862-CD63FA9F1FB1}"/>
              </a:ext>
            </a:extLst>
          </p:cNvPr>
          <p:cNvCxnSpPr>
            <a:cxnSpLocks/>
          </p:cNvCxnSpPr>
          <p:nvPr/>
        </p:nvCxnSpPr>
        <p:spPr>
          <a:xfrm flipV="1">
            <a:off x="6413674" y="5553636"/>
            <a:ext cx="832074" cy="115304"/>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1D6702BF-44E3-40B2-A14C-581499898B33}"/>
              </a:ext>
            </a:extLst>
          </p:cNvPr>
          <p:cNvCxnSpPr>
            <a:cxnSpLocks/>
          </p:cNvCxnSpPr>
          <p:nvPr/>
        </p:nvCxnSpPr>
        <p:spPr>
          <a:xfrm>
            <a:off x="7245748" y="5547513"/>
            <a:ext cx="768126" cy="867076"/>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39" name="Прямоугольник 38">
            <a:extLst>
              <a:ext uri="{FF2B5EF4-FFF2-40B4-BE49-F238E27FC236}">
                <a16:creationId xmlns:a16="http://schemas.microsoft.com/office/drawing/2014/main" id="{14298DE9-DA9F-4801-AF84-7515C6B7E3E2}"/>
              </a:ext>
            </a:extLst>
          </p:cNvPr>
          <p:cNvSpPr/>
          <p:nvPr/>
        </p:nvSpPr>
        <p:spPr>
          <a:xfrm>
            <a:off x="7453227" y="4759405"/>
            <a:ext cx="437940" cy="369332"/>
          </a:xfrm>
          <a:prstGeom prst="rect">
            <a:avLst/>
          </a:prstGeom>
        </p:spPr>
        <p:txBody>
          <a:bodyPr wrap="none">
            <a:spAutoFit/>
          </a:bodyPr>
          <a:lstStyle/>
          <a:p>
            <a:pPr algn="ctr"/>
            <a:r>
              <a:rPr lang="ru-RU" b="1" cap="all" dirty="0">
                <a:solidFill>
                  <a:sysClr val="windowText" lastClr="000000"/>
                </a:solidFill>
              </a:rPr>
              <a:t>РК</a:t>
            </a:r>
            <a:endParaRPr lang="ru-RU" b="1" i="1" cap="all" baseline="-25000" dirty="0">
              <a:solidFill>
                <a:sysClr val="windowText" lastClr="000000"/>
              </a:solidFill>
            </a:endParaRPr>
          </a:p>
        </p:txBody>
      </p:sp>
      <p:sp>
        <p:nvSpPr>
          <p:cNvPr id="40" name="Прямоугольник 39">
            <a:extLst>
              <a:ext uri="{FF2B5EF4-FFF2-40B4-BE49-F238E27FC236}">
                <a16:creationId xmlns:a16="http://schemas.microsoft.com/office/drawing/2014/main" id="{6AD4D149-D582-4ECA-95EB-2BCB606C52D8}"/>
              </a:ext>
            </a:extLst>
          </p:cNvPr>
          <p:cNvSpPr/>
          <p:nvPr/>
        </p:nvSpPr>
        <p:spPr>
          <a:xfrm>
            <a:off x="6621043" y="4811837"/>
            <a:ext cx="445956" cy="369332"/>
          </a:xfrm>
          <a:prstGeom prst="rect">
            <a:avLst/>
          </a:prstGeom>
        </p:spPr>
        <p:txBody>
          <a:bodyPr wrap="none">
            <a:spAutoFit/>
          </a:bodyPr>
          <a:lstStyle/>
          <a:p>
            <a:pPr algn="ctr"/>
            <a:r>
              <a:rPr lang="ru-RU" b="1" cap="all" dirty="0">
                <a:solidFill>
                  <a:sysClr val="windowText" lastClr="000000"/>
                </a:solidFill>
              </a:rPr>
              <a:t>СА</a:t>
            </a:r>
            <a:endParaRPr lang="ru-RU" b="1" i="1" cap="all" baseline="-25000" dirty="0">
              <a:solidFill>
                <a:sysClr val="windowText" lastClr="000000"/>
              </a:solidFill>
            </a:endParaRPr>
          </a:p>
        </p:txBody>
      </p:sp>
      <p:cxnSp>
        <p:nvCxnSpPr>
          <p:cNvPr id="41" name="Прямая соединительная линия 40">
            <a:extLst>
              <a:ext uri="{FF2B5EF4-FFF2-40B4-BE49-F238E27FC236}">
                <a16:creationId xmlns:a16="http://schemas.microsoft.com/office/drawing/2014/main" id="{E8795256-FE26-4699-BE44-F70B9853A0CE}"/>
              </a:ext>
            </a:extLst>
          </p:cNvPr>
          <p:cNvCxnSpPr>
            <a:cxnSpLocks/>
          </p:cNvCxnSpPr>
          <p:nvPr/>
        </p:nvCxnSpPr>
        <p:spPr>
          <a:xfrm>
            <a:off x="6413674" y="5233052"/>
            <a:ext cx="847725" cy="5152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a:extLst>
              <a:ext uri="{FF2B5EF4-FFF2-40B4-BE49-F238E27FC236}">
                <a16:creationId xmlns:a16="http://schemas.microsoft.com/office/drawing/2014/main" id="{9D40B05E-2C78-4A49-8587-1F7242A1F4EA}"/>
              </a:ext>
            </a:extLst>
          </p:cNvPr>
          <p:cNvCxnSpPr>
            <a:cxnSpLocks/>
          </p:cNvCxnSpPr>
          <p:nvPr/>
        </p:nvCxnSpPr>
        <p:spPr>
          <a:xfrm>
            <a:off x="7270924" y="5284578"/>
            <a:ext cx="752475" cy="928053"/>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3" name="Прямоугольник 42">
            <a:extLst>
              <a:ext uri="{FF2B5EF4-FFF2-40B4-BE49-F238E27FC236}">
                <a16:creationId xmlns:a16="http://schemas.microsoft.com/office/drawing/2014/main" id="{C0BDE1BB-406A-4738-B726-D82A383E29FF}"/>
              </a:ext>
            </a:extLst>
          </p:cNvPr>
          <p:cNvSpPr/>
          <p:nvPr/>
        </p:nvSpPr>
        <p:spPr>
          <a:xfrm>
            <a:off x="6732868" y="5631436"/>
            <a:ext cx="308098" cy="369332"/>
          </a:xfrm>
          <a:prstGeom prst="rect">
            <a:avLst/>
          </a:prstGeom>
        </p:spPr>
        <p:txBody>
          <a:bodyPr wrap="none">
            <a:spAutoFit/>
          </a:bodyPr>
          <a:lstStyle/>
          <a:p>
            <a:pPr algn="ctr"/>
            <a:r>
              <a:rPr lang="ru-RU" b="1" cap="all" dirty="0">
                <a:solidFill>
                  <a:sysClr val="windowText" lastClr="000000"/>
                </a:solidFill>
              </a:rPr>
              <a:t>Р</a:t>
            </a:r>
            <a:endParaRPr lang="ru-RU" b="1" i="1" cap="all" baseline="-25000" dirty="0">
              <a:solidFill>
                <a:sysClr val="windowText" lastClr="000000"/>
              </a:solidFill>
            </a:endParaRPr>
          </a:p>
        </p:txBody>
      </p:sp>
      <p:sp>
        <p:nvSpPr>
          <p:cNvPr id="44" name="Прямоугольник 43">
            <a:extLst>
              <a:ext uri="{FF2B5EF4-FFF2-40B4-BE49-F238E27FC236}">
                <a16:creationId xmlns:a16="http://schemas.microsoft.com/office/drawing/2014/main" id="{017CE58F-9985-4858-955B-7AB020A86990}"/>
              </a:ext>
            </a:extLst>
          </p:cNvPr>
          <p:cNvSpPr/>
          <p:nvPr/>
        </p:nvSpPr>
        <p:spPr>
          <a:xfrm>
            <a:off x="7450393" y="5184304"/>
            <a:ext cx="423514" cy="369332"/>
          </a:xfrm>
          <a:prstGeom prst="rect">
            <a:avLst/>
          </a:prstGeom>
        </p:spPr>
        <p:txBody>
          <a:bodyPr wrap="none">
            <a:spAutoFit/>
          </a:bodyPr>
          <a:lstStyle/>
          <a:p>
            <a:pPr algn="ctr"/>
            <a:r>
              <a:rPr lang="ru-RU" b="1" cap="all" dirty="0">
                <a:solidFill>
                  <a:sysClr val="windowText" lastClr="000000"/>
                </a:solidFill>
              </a:rPr>
              <a:t>Р</a:t>
            </a:r>
            <a:r>
              <a:rPr lang="en-US" b="1" cap="all" dirty="0">
                <a:solidFill>
                  <a:sysClr val="windowText" lastClr="000000"/>
                </a:solidFill>
              </a:rPr>
              <a:t>*</a:t>
            </a:r>
            <a:endParaRPr lang="ru-RU" b="1" i="1" cap="all" baseline="-25000" dirty="0">
              <a:solidFill>
                <a:sysClr val="windowText" lastClr="000000"/>
              </a:solidFill>
            </a:endParaRPr>
          </a:p>
        </p:txBody>
      </p:sp>
      <p:sp>
        <p:nvSpPr>
          <p:cNvPr id="45" name="Прямоугольник 44">
            <a:extLst>
              <a:ext uri="{FF2B5EF4-FFF2-40B4-BE49-F238E27FC236}">
                <a16:creationId xmlns:a16="http://schemas.microsoft.com/office/drawing/2014/main" id="{3219F053-0338-4BD9-8581-132E6423600D}"/>
              </a:ext>
            </a:extLst>
          </p:cNvPr>
          <p:cNvSpPr/>
          <p:nvPr/>
        </p:nvSpPr>
        <p:spPr>
          <a:xfrm>
            <a:off x="5945303" y="4333381"/>
            <a:ext cx="2651241" cy="523220"/>
          </a:xfrm>
          <a:prstGeom prst="rect">
            <a:avLst/>
          </a:prstGeom>
        </p:spPr>
        <p:txBody>
          <a:bodyPr wrap="square">
            <a:spAutoFit/>
          </a:bodyPr>
          <a:lstStyle/>
          <a:p>
            <a:pPr algn="ctr"/>
            <a:r>
              <a:rPr lang="ru-RU" sz="1400" cap="small" dirty="0"/>
              <a:t>Изменение давления в ступени турбины</a:t>
            </a:r>
            <a:r>
              <a:rPr lang="en-US" sz="1400" cap="small" dirty="0"/>
              <a:t> </a:t>
            </a:r>
            <a:r>
              <a:rPr lang="ru-RU" sz="1400" cap="small" dirty="0"/>
              <a:t>при  </a:t>
            </a:r>
            <a:r>
              <a:rPr lang="en-US" sz="1400" cap="all" dirty="0">
                <a:sym typeface="Symbol"/>
              </a:rPr>
              <a:t></a:t>
            </a:r>
            <a:r>
              <a:rPr lang="ru-RU" sz="1400" baseline="-25000" dirty="0" err="1">
                <a:sym typeface="Symbol"/>
              </a:rPr>
              <a:t>ст</a:t>
            </a:r>
            <a:r>
              <a:rPr lang="en-US" sz="1400" i="1" dirty="0">
                <a:sym typeface="Symbol"/>
              </a:rPr>
              <a:t>&gt;1</a:t>
            </a:r>
            <a:endParaRPr lang="ru-RU" sz="1400" i="1" baseline="-25000" dirty="0"/>
          </a:p>
        </p:txBody>
      </p:sp>
      <p:pic>
        <p:nvPicPr>
          <p:cNvPr id="48" name="Рисунок 47">
            <a:extLst>
              <a:ext uri="{FF2B5EF4-FFF2-40B4-BE49-F238E27FC236}">
                <a16:creationId xmlns:a16="http://schemas.microsoft.com/office/drawing/2014/main" id="{4A00C316-2749-46D2-A0FE-20ABEC5825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79" y="1640765"/>
            <a:ext cx="432000" cy="454398"/>
          </a:xfrm>
          <a:prstGeom prst="rect">
            <a:avLst/>
          </a:prstGeom>
        </p:spPr>
      </p:pic>
      <p:pic>
        <p:nvPicPr>
          <p:cNvPr id="49" name="Рисунок 48">
            <a:extLst>
              <a:ext uri="{FF2B5EF4-FFF2-40B4-BE49-F238E27FC236}">
                <a16:creationId xmlns:a16="http://schemas.microsoft.com/office/drawing/2014/main" id="{6B637245-47BA-4B5E-848B-258D557057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59" y="5005853"/>
            <a:ext cx="432000" cy="454398"/>
          </a:xfrm>
          <a:prstGeom prst="rect">
            <a:avLst/>
          </a:prstGeom>
        </p:spPr>
      </p:pic>
      <p:pic>
        <p:nvPicPr>
          <p:cNvPr id="50" name="Рисунок 49">
            <a:extLst>
              <a:ext uri="{FF2B5EF4-FFF2-40B4-BE49-F238E27FC236}">
                <a16:creationId xmlns:a16="http://schemas.microsoft.com/office/drawing/2014/main" id="{DF9064E4-0709-4DB0-91CE-E9E8F85A36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59" y="5573134"/>
            <a:ext cx="432000" cy="454398"/>
          </a:xfrm>
          <a:prstGeom prst="rect">
            <a:avLst/>
          </a:prstGeom>
        </p:spPr>
      </p:pic>
    </p:spTree>
    <p:extLst>
      <p:ext uri="{BB962C8B-B14F-4D97-AF65-F5344CB8AC3E}">
        <p14:creationId xmlns:p14="http://schemas.microsoft.com/office/powerpoint/2010/main" val="389258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Относительное движение в турбомашинах</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5</a:t>
            </a:fld>
            <a:endParaRPr lang="ru-RU" dirty="0">
              <a:solidFill>
                <a:schemeClr val="bg1"/>
              </a:solidFill>
              <a:latin typeface="Elektra Medium Pro" panose="02000803000000020004" pitchFamily="50" charset="-52"/>
            </a:endParaRPr>
          </a:p>
        </p:txBody>
      </p:sp>
      <p:sp>
        <p:nvSpPr>
          <p:cNvPr id="42" name="TextBox 41"/>
          <p:cNvSpPr txBox="1"/>
          <p:nvPr/>
        </p:nvSpPr>
        <p:spPr>
          <a:xfrm>
            <a:off x="586854" y="798712"/>
            <a:ext cx="4002020" cy="584775"/>
          </a:xfrm>
          <a:prstGeom prst="rect">
            <a:avLst/>
          </a:prstGeom>
          <a:noFill/>
        </p:spPr>
        <p:txBody>
          <a:bodyPr wrap="square" rtlCol="0">
            <a:spAutoFit/>
          </a:bodyPr>
          <a:lstStyle/>
          <a:p>
            <a:pPr algn="ctr"/>
            <a:r>
              <a:rPr lang="ru-RU" sz="1600" cap="all" dirty="0"/>
              <a:t>Произвольный треугольник скоростей</a:t>
            </a:r>
          </a:p>
        </p:txBody>
      </p:sp>
      <p:sp>
        <p:nvSpPr>
          <p:cNvPr id="43" name="TextBox 42"/>
          <p:cNvSpPr txBox="1"/>
          <p:nvPr/>
        </p:nvSpPr>
        <p:spPr>
          <a:xfrm>
            <a:off x="4588874" y="765106"/>
            <a:ext cx="4137115" cy="830997"/>
          </a:xfrm>
          <a:prstGeom prst="rect">
            <a:avLst/>
          </a:prstGeom>
          <a:noFill/>
        </p:spPr>
        <p:txBody>
          <a:bodyPr wrap="square" rtlCol="0">
            <a:spAutoFit/>
          </a:bodyPr>
          <a:lstStyle/>
          <a:p>
            <a:pPr algn="ctr"/>
            <a:r>
              <a:rPr lang="ru-RU" sz="1600" cap="all" dirty="0"/>
              <a:t>Треугольники скоростей изображаются для осредненных значений скорости на входе и выходе рабочего колеса</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87" t="6592" r="10876" b="8431"/>
          <a:stretch/>
        </p:blipFill>
        <p:spPr bwMode="auto">
          <a:xfrm>
            <a:off x="984544" y="1373853"/>
            <a:ext cx="3089881"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Прямоугольник 64"/>
          <p:cNvSpPr/>
          <p:nvPr/>
        </p:nvSpPr>
        <p:spPr>
          <a:xfrm>
            <a:off x="7951872" y="2018079"/>
            <a:ext cx="316488" cy="1547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cap="all" dirty="0">
                <a:solidFill>
                  <a:sysClr val="windowText" lastClr="000000"/>
                </a:solidFill>
              </a:rPr>
              <a:t>Осевой Компрессор</a:t>
            </a:r>
            <a:endParaRPr lang="ru-RU" b="1" i="1" cap="all" dirty="0">
              <a:solidFill>
                <a:sysClr val="windowText" lastClr="000000"/>
              </a:solidFill>
            </a:endParaRPr>
          </a:p>
        </p:txBody>
      </p:sp>
      <p:sp>
        <p:nvSpPr>
          <p:cNvPr id="66" name="Прямоугольник 65"/>
          <p:cNvSpPr/>
          <p:nvPr/>
        </p:nvSpPr>
        <p:spPr>
          <a:xfrm>
            <a:off x="7965510" y="4407423"/>
            <a:ext cx="316488" cy="1547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cap="all" dirty="0">
                <a:solidFill>
                  <a:sysClr val="windowText" lastClr="000000"/>
                </a:solidFill>
              </a:rPr>
              <a:t>Осевая Турбина</a:t>
            </a:r>
            <a:endParaRPr lang="ru-RU" b="1" i="1" cap="all" dirty="0">
              <a:solidFill>
                <a:sysClr val="windowText" lastClr="000000"/>
              </a:solidFill>
            </a:endParaRPr>
          </a:p>
        </p:txBody>
      </p:sp>
      <p:sp>
        <p:nvSpPr>
          <p:cNvPr id="67" name="Прямоугольник 66"/>
          <p:cNvSpPr/>
          <p:nvPr/>
        </p:nvSpPr>
        <p:spPr>
          <a:xfrm>
            <a:off x="1463914" y="4958935"/>
            <a:ext cx="2160000" cy="1260000"/>
          </a:xfrm>
          <a:prstGeom prst="rect">
            <a:avLst/>
          </a:prstGeom>
          <a:noFill/>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mc:AlternateContent xmlns:mc="http://schemas.openxmlformats.org/markup-compatibility/2006" xmlns:a14="http://schemas.microsoft.com/office/drawing/2010/main">
        <mc:Choice Requires="a14">
          <p:sp>
            <p:nvSpPr>
              <p:cNvPr id="4" name="Прямоугольник 3"/>
              <p:cNvSpPr/>
              <p:nvPr/>
            </p:nvSpPr>
            <p:spPr>
              <a:xfrm>
                <a:off x="1988377" y="4979650"/>
                <a:ext cx="11110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𝑤</m:t>
                          </m:r>
                        </m:e>
                        <m:sub>
                          <m:r>
                            <a:rPr lang="ru-RU" i="1">
                              <a:latin typeface="Cambria Math"/>
                            </a:rPr>
                            <m:t>𝑚</m:t>
                          </m:r>
                        </m:sub>
                      </m:sSub>
                      <m:r>
                        <a:rPr lang="ru-RU">
                          <a:latin typeface="Cambria Math"/>
                        </a:rPr>
                        <m:t>=</m:t>
                      </m:r>
                      <m:sSub>
                        <m:sSubPr>
                          <m:ctrlPr>
                            <a:rPr lang="ru-RU" i="1">
                              <a:latin typeface="Cambria Math" panose="02040503050406030204" pitchFamily="18" charset="0"/>
                            </a:rPr>
                          </m:ctrlPr>
                        </m:sSubPr>
                        <m:e>
                          <m:r>
                            <m:rPr>
                              <m:sty m:val="p"/>
                            </m:rPr>
                            <a:rPr lang="ru-RU">
                              <a:latin typeface="Cambria Math"/>
                            </a:rPr>
                            <m:t>c</m:t>
                          </m:r>
                        </m:e>
                        <m:sub>
                          <m:r>
                            <a:rPr lang="ru-RU" i="1">
                              <a:latin typeface="Cambria Math"/>
                            </a:rPr>
                            <m:t>𝑚</m:t>
                          </m:r>
                        </m:sub>
                      </m:sSub>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1988377" y="4979650"/>
                <a:ext cx="1111073" cy="369332"/>
              </a:xfrm>
              <a:prstGeom prst="rect">
                <a:avLst/>
              </a:prstGeom>
              <a:blipFill rotWithShape="1">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2034863" y="5378818"/>
                <a:ext cx="10180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𝑤</m:t>
                          </m:r>
                        </m:e>
                        <m:sub>
                          <m:r>
                            <a:rPr lang="en-US" i="1">
                              <a:latin typeface="Cambria Math"/>
                            </a:rPr>
                            <m:t>𝑎</m:t>
                          </m:r>
                        </m:sub>
                      </m:sSub>
                      <m:r>
                        <a:rPr lang="ru-RU">
                          <a:latin typeface="Cambria Math"/>
                        </a:rPr>
                        <m:t>=</m:t>
                      </m:r>
                      <m:sSub>
                        <m:sSubPr>
                          <m:ctrlPr>
                            <a:rPr lang="ru-RU" i="1">
                              <a:latin typeface="Cambria Math" panose="02040503050406030204" pitchFamily="18" charset="0"/>
                            </a:rPr>
                          </m:ctrlPr>
                        </m:sSubPr>
                        <m:e>
                          <m:r>
                            <m:rPr>
                              <m:sty m:val="p"/>
                            </m:rPr>
                            <a:rPr lang="ru-RU">
                              <a:latin typeface="Cambria Math"/>
                            </a:rPr>
                            <m:t>c</m:t>
                          </m:r>
                        </m:e>
                        <m:sub>
                          <m:r>
                            <a:rPr lang="ru-RU" i="1">
                              <a:latin typeface="Cambria Math"/>
                            </a:rPr>
                            <m:t>𝑎</m:t>
                          </m:r>
                        </m:sub>
                      </m:sSub>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034863" y="5378818"/>
                <a:ext cx="1018099" cy="369332"/>
              </a:xfrm>
              <a:prstGeom prst="rect">
                <a:avLst/>
              </a:prstGeom>
              <a:blipFill rotWithShape="1">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p:cNvSpPr/>
              <p:nvPr/>
            </p:nvSpPr>
            <p:spPr>
              <a:xfrm>
                <a:off x="2034863" y="5816605"/>
                <a:ext cx="9892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𝑤</m:t>
                          </m:r>
                        </m:e>
                        <m:sub>
                          <m:r>
                            <a:rPr lang="en-US" i="1">
                              <a:latin typeface="Cambria Math"/>
                            </a:rPr>
                            <m:t>𝑟</m:t>
                          </m:r>
                        </m:sub>
                      </m:sSub>
                      <m:r>
                        <a:rPr lang="ru-RU">
                          <a:latin typeface="Cambria Math"/>
                        </a:rPr>
                        <m:t>=</m:t>
                      </m:r>
                      <m:sSub>
                        <m:sSubPr>
                          <m:ctrlPr>
                            <a:rPr lang="ru-RU" i="1">
                              <a:latin typeface="Cambria Math" panose="02040503050406030204" pitchFamily="18" charset="0"/>
                            </a:rPr>
                          </m:ctrlPr>
                        </m:sSubPr>
                        <m:e>
                          <m:r>
                            <m:rPr>
                              <m:sty m:val="p"/>
                            </m:rPr>
                            <a:rPr lang="ru-RU">
                              <a:latin typeface="Cambria Math"/>
                            </a:rPr>
                            <m:t>c</m:t>
                          </m:r>
                        </m:e>
                        <m:sub>
                          <m:r>
                            <a:rPr lang="ru-RU" i="1">
                              <a:latin typeface="Cambria Math"/>
                            </a:rPr>
                            <m:t>𝑟</m:t>
                          </m:r>
                        </m:sub>
                      </m:sSub>
                    </m:oMath>
                  </m:oMathPara>
                </a14:m>
                <a:endParaRPr lang="ru-RU"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2034863" y="5816605"/>
                <a:ext cx="989245" cy="369332"/>
              </a:xfrm>
              <a:prstGeom prst="rect">
                <a:avLst/>
              </a:prstGeom>
              <a:blipFill rotWithShape="1">
                <a:blip r:embed="rId8"/>
                <a:stretch>
                  <a:fillRect/>
                </a:stretch>
              </a:blipFill>
            </p:spPr>
            <p:txBody>
              <a:bodyPr/>
              <a:lstStyle/>
              <a:p>
                <a:r>
                  <a:rPr lang="ru-RU">
                    <a:noFill/>
                  </a:rPr>
                  <a:t> </a:t>
                </a:r>
              </a:p>
            </p:txBody>
          </p:sp>
        </mc:Fallback>
      </mc:AlternateContent>
      <p:sp>
        <p:nvSpPr>
          <p:cNvPr id="15" name="Прямоугольник 14">
            <a:extLst>
              <a:ext uri="{FF2B5EF4-FFF2-40B4-BE49-F238E27FC236}">
                <a16:creationId xmlns:a16="http://schemas.microsoft.com/office/drawing/2014/main" id="{8A728E5B-9348-42E2-B6E6-D70849D1BD7C}"/>
              </a:ext>
            </a:extLst>
          </p:cNvPr>
          <p:cNvSpPr/>
          <p:nvPr/>
        </p:nvSpPr>
        <p:spPr>
          <a:xfrm>
            <a:off x="598171" y="4508865"/>
            <a:ext cx="3990703" cy="369332"/>
          </a:xfrm>
          <a:prstGeom prst="rect">
            <a:avLst/>
          </a:prstGeom>
        </p:spPr>
        <p:txBody>
          <a:bodyPr wrap="square">
            <a:spAutoFit/>
          </a:bodyPr>
          <a:lstStyle/>
          <a:p>
            <a:pPr algn="ctr"/>
            <a:r>
              <a:rPr lang="ru-RU" cap="small" dirty="0"/>
              <a:t>Из рисунка видно:</a:t>
            </a:r>
          </a:p>
        </p:txBody>
      </p:sp>
      <p:pic>
        <p:nvPicPr>
          <p:cNvPr id="16" name="Рисунок 15">
            <a:extLst>
              <a:ext uri="{FF2B5EF4-FFF2-40B4-BE49-F238E27FC236}">
                <a16:creationId xmlns:a16="http://schemas.microsoft.com/office/drawing/2014/main" id="{72A60C3C-62BB-4F88-AFD5-5BFA1A424F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69577" y="1596103"/>
            <a:ext cx="2656485" cy="2520000"/>
          </a:xfrm>
          <a:prstGeom prst="rect">
            <a:avLst/>
          </a:prstGeom>
          <a:noFill/>
        </p:spPr>
      </p:pic>
      <p:pic>
        <p:nvPicPr>
          <p:cNvPr id="17" name="Рисунок 16">
            <a:extLst>
              <a:ext uri="{FF2B5EF4-FFF2-40B4-BE49-F238E27FC236}">
                <a16:creationId xmlns:a16="http://schemas.microsoft.com/office/drawing/2014/main" id="{8B435F03-365A-4426-BDB6-1887579E698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64468" y="3997426"/>
            <a:ext cx="2574499" cy="2520000"/>
          </a:xfrm>
          <a:prstGeom prst="rect">
            <a:avLst/>
          </a:prstGeom>
          <a:noFill/>
        </p:spPr>
      </p:pic>
    </p:spTree>
    <p:extLst>
      <p:ext uri="{BB962C8B-B14F-4D97-AF65-F5344CB8AC3E}">
        <p14:creationId xmlns:p14="http://schemas.microsoft.com/office/powerpoint/2010/main" val="3015114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Степень реактивности турбомашины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50</a:t>
            </a:fld>
            <a:endParaRPr lang="ru-RU" dirty="0">
              <a:solidFill>
                <a:schemeClr val="bg1"/>
              </a:solidFill>
              <a:latin typeface="Elektra Medium Pro" panose="02000803000000020004" pitchFamily="50" charset="-52"/>
            </a:endParaRPr>
          </a:p>
        </p:txBody>
      </p:sp>
      <p:grpSp>
        <p:nvGrpSpPr>
          <p:cNvPr id="4" name="Группа 3"/>
          <p:cNvGrpSpPr/>
          <p:nvPr/>
        </p:nvGrpSpPr>
        <p:grpSpPr>
          <a:xfrm>
            <a:off x="384751" y="5322723"/>
            <a:ext cx="8603278" cy="1005919"/>
            <a:chOff x="349136" y="5700166"/>
            <a:chExt cx="8603278" cy="1005919"/>
          </a:xfrm>
        </p:grpSpPr>
        <p:sp>
          <p:nvSpPr>
            <p:cNvPr id="9" name="TextBox 8"/>
            <p:cNvSpPr txBox="1"/>
            <p:nvPr/>
          </p:nvSpPr>
          <p:spPr>
            <a:xfrm>
              <a:off x="349136" y="6059754"/>
              <a:ext cx="4301639" cy="646331"/>
            </a:xfrm>
            <a:prstGeom prst="rect">
              <a:avLst/>
            </a:prstGeom>
            <a:noFill/>
          </p:spPr>
          <p:txBody>
            <a:bodyPr wrap="square" rtlCol="0">
              <a:spAutoFit/>
            </a:bodyPr>
            <a:lstStyle/>
            <a:p>
              <a:pPr algn="ctr"/>
              <a:r>
                <a:rPr lang="ru-RU" cap="all" dirty="0"/>
                <a:t>Осевой Компрессор ГТД</a:t>
              </a:r>
            </a:p>
            <a:p>
              <a:pPr algn="ctr"/>
              <a:r>
                <a:rPr lang="ru-RU" cap="all" dirty="0"/>
                <a:t>(</a:t>
              </a:r>
              <a:r>
                <a:rPr lang="ru-RU" i="1" cap="all" dirty="0"/>
                <a:t>0,55…0,7</a:t>
              </a:r>
              <a:r>
                <a:rPr lang="ru-RU" cap="all" dirty="0"/>
                <a:t>)</a:t>
              </a:r>
            </a:p>
          </p:txBody>
        </p:sp>
        <p:sp>
          <p:nvSpPr>
            <p:cNvPr id="10" name="TextBox 9"/>
            <p:cNvSpPr txBox="1"/>
            <p:nvPr/>
          </p:nvSpPr>
          <p:spPr>
            <a:xfrm>
              <a:off x="4650775" y="6059754"/>
              <a:ext cx="4301639" cy="646331"/>
            </a:xfrm>
            <a:prstGeom prst="rect">
              <a:avLst/>
            </a:prstGeom>
            <a:noFill/>
          </p:spPr>
          <p:txBody>
            <a:bodyPr wrap="square" rtlCol="0">
              <a:spAutoFit/>
            </a:bodyPr>
            <a:lstStyle/>
            <a:p>
              <a:pPr algn="ctr"/>
              <a:r>
                <a:rPr lang="ru-RU" cap="all" dirty="0"/>
                <a:t>Осевая Турбина ГТД</a:t>
              </a:r>
            </a:p>
            <a:p>
              <a:pPr algn="ctr"/>
              <a:r>
                <a:rPr lang="ru-RU" cap="all" dirty="0"/>
                <a:t>(</a:t>
              </a:r>
              <a:r>
                <a:rPr lang="ru-RU" i="1" cap="all" dirty="0"/>
                <a:t>0,25…0,6</a:t>
              </a:r>
              <a:r>
                <a:rPr lang="ru-RU" cap="all" dirty="0"/>
                <a:t>)</a:t>
              </a:r>
            </a:p>
          </p:txBody>
        </p:sp>
        <p:sp>
          <p:nvSpPr>
            <p:cNvPr id="17" name="TextBox 16"/>
            <p:cNvSpPr txBox="1"/>
            <p:nvPr/>
          </p:nvSpPr>
          <p:spPr>
            <a:xfrm>
              <a:off x="759337" y="5700166"/>
              <a:ext cx="8150425" cy="369332"/>
            </a:xfrm>
            <a:prstGeom prst="rect">
              <a:avLst/>
            </a:prstGeom>
            <a:noFill/>
          </p:spPr>
          <p:txBody>
            <a:bodyPr wrap="square" rtlCol="0">
              <a:spAutoFit/>
            </a:bodyPr>
            <a:lstStyle/>
            <a:p>
              <a:pPr algn="ctr"/>
              <a:r>
                <a:rPr lang="ru-RU" cap="all" dirty="0"/>
                <a:t>Типовые диапазоны изменения степени реактивности </a:t>
              </a:r>
              <a:r>
                <a:rPr lang="en-US" cap="all" dirty="0">
                  <a:sym typeface="Symbol"/>
                </a:rPr>
                <a:t></a:t>
              </a:r>
              <a:r>
                <a:rPr lang="ru-RU" baseline="-25000" dirty="0">
                  <a:sym typeface="Symbol"/>
                </a:rPr>
                <a:t>ст</a:t>
              </a:r>
              <a:endParaRPr lang="ru-RU" cap="all" dirty="0"/>
            </a:p>
          </p:txBody>
        </p:sp>
      </p:grpSp>
      <p:sp>
        <p:nvSpPr>
          <p:cNvPr id="12" name="Прямоугольник 11"/>
          <p:cNvSpPr/>
          <p:nvPr/>
        </p:nvSpPr>
        <p:spPr>
          <a:xfrm>
            <a:off x="3343499" y="4775172"/>
            <a:ext cx="234675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Степень реактивности </a:t>
            </a:r>
            <a:r>
              <a:rPr lang="ru-RU" b="1" cap="all" dirty="0">
                <a:solidFill>
                  <a:sysClr val="windowText" lastClr="000000"/>
                </a:solidFill>
                <a:sym typeface="Symbol"/>
              </a:rPr>
              <a:t></a:t>
            </a:r>
            <a:r>
              <a:rPr lang="ru-RU" b="1" cap="all" baseline="-25000" dirty="0">
                <a:solidFill>
                  <a:sysClr val="windowText" lastClr="000000"/>
                </a:solidFill>
                <a:sym typeface="Symbol"/>
              </a:rPr>
              <a:t>ст</a:t>
            </a:r>
            <a:endParaRPr lang="ru-RU" b="1" i="1" cap="all" baseline="-25000" dirty="0">
              <a:solidFill>
                <a:sysClr val="windowText" lastClr="000000"/>
              </a:solidFill>
            </a:endParaRPr>
          </a:p>
        </p:txBody>
      </p:sp>
      <p:cxnSp>
        <p:nvCxnSpPr>
          <p:cNvPr id="25" name="Прямая соединительная линия 24"/>
          <p:cNvCxnSpPr/>
          <p:nvPr/>
        </p:nvCxnSpPr>
        <p:spPr>
          <a:xfrm>
            <a:off x="3159975" y="814732"/>
            <a:ext cx="0" cy="3780420"/>
          </a:xfrm>
          <a:prstGeom prst="line">
            <a:avLst/>
          </a:prstGeom>
          <a:ln w="254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2619915" y="4595152"/>
            <a:ext cx="4500500" cy="0"/>
          </a:xfrm>
          <a:prstGeom prst="line">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860275" y="814732"/>
            <a:ext cx="0" cy="3780420"/>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8" name="Полилиния 27"/>
          <p:cNvSpPr/>
          <p:nvPr/>
        </p:nvSpPr>
        <p:spPr>
          <a:xfrm>
            <a:off x="2490651" y="1016696"/>
            <a:ext cx="3369624" cy="3329520"/>
          </a:xfrm>
          <a:custGeom>
            <a:avLst/>
            <a:gdLst>
              <a:gd name="connsiteX0" fmla="*/ 2695699 w 2695699"/>
              <a:gd name="connsiteY0" fmla="*/ 2660073 h 2663616"/>
              <a:gd name="connsiteX1" fmla="*/ 2339439 w 2695699"/>
              <a:gd name="connsiteY1" fmla="*/ 2636322 h 2663616"/>
              <a:gd name="connsiteX2" fmla="*/ 1828800 w 2695699"/>
              <a:gd name="connsiteY2" fmla="*/ 2458193 h 2663616"/>
              <a:gd name="connsiteX3" fmla="*/ 1318161 w 2695699"/>
              <a:gd name="connsiteY3" fmla="*/ 1900052 h 2663616"/>
              <a:gd name="connsiteX4" fmla="*/ 605642 w 2695699"/>
              <a:gd name="connsiteY4" fmla="*/ 831273 h 2663616"/>
              <a:gd name="connsiteX5" fmla="*/ 0 w 2695699"/>
              <a:gd name="connsiteY5" fmla="*/ 0 h 26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5699" h="2663616">
                <a:moveTo>
                  <a:pt x="2695699" y="2660073"/>
                </a:moveTo>
                <a:cubicBezTo>
                  <a:pt x="2589810" y="2665021"/>
                  <a:pt x="2483922" y="2669969"/>
                  <a:pt x="2339439" y="2636322"/>
                </a:cubicBezTo>
                <a:cubicBezTo>
                  <a:pt x="2194956" y="2602675"/>
                  <a:pt x="1999013" y="2580905"/>
                  <a:pt x="1828800" y="2458193"/>
                </a:cubicBezTo>
                <a:cubicBezTo>
                  <a:pt x="1658587" y="2335481"/>
                  <a:pt x="1522021" y="2171205"/>
                  <a:pt x="1318161" y="1900052"/>
                </a:cubicBezTo>
                <a:cubicBezTo>
                  <a:pt x="1114301" y="1628899"/>
                  <a:pt x="825335" y="1147948"/>
                  <a:pt x="605642" y="831273"/>
                </a:cubicBezTo>
                <a:cubicBezTo>
                  <a:pt x="385949" y="514598"/>
                  <a:pt x="192974" y="257299"/>
                  <a:pt x="0" y="0"/>
                </a:cubicBezTo>
              </a:path>
            </a:pathLst>
          </a:cu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9" name="Полилиния 28"/>
          <p:cNvSpPr/>
          <p:nvPr/>
        </p:nvSpPr>
        <p:spPr>
          <a:xfrm>
            <a:off x="3173482" y="1046385"/>
            <a:ext cx="3206338" cy="3280559"/>
          </a:xfrm>
          <a:custGeom>
            <a:avLst/>
            <a:gdLst>
              <a:gd name="connsiteX0" fmla="*/ 0 w 2565070"/>
              <a:gd name="connsiteY0" fmla="*/ 2624447 h 2624447"/>
              <a:gd name="connsiteX1" fmla="*/ 629392 w 2565070"/>
              <a:gd name="connsiteY1" fmla="*/ 2458192 h 2624447"/>
              <a:gd name="connsiteX2" fmla="*/ 1140031 w 2565070"/>
              <a:gd name="connsiteY2" fmla="*/ 2054431 h 2624447"/>
              <a:gd name="connsiteX3" fmla="*/ 1828800 w 2565070"/>
              <a:gd name="connsiteY3" fmla="*/ 1187532 h 2624447"/>
              <a:gd name="connsiteX4" fmla="*/ 2565070 w 2565070"/>
              <a:gd name="connsiteY4" fmla="*/ 0 h 262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070" h="2624447">
                <a:moveTo>
                  <a:pt x="0" y="2624447"/>
                </a:moveTo>
                <a:cubicBezTo>
                  <a:pt x="219693" y="2588821"/>
                  <a:pt x="439387" y="2553195"/>
                  <a:pt x="629392" y="2458192"/>
                </a:cubicBezTo>
                <a:cubicBezTo>
                  <a:pt x="819397" y="2363189"/>
                  <a:pt x="940130" y="2266208"/>
                  <a:pt x="1140031" y="2054431"/>
                </a:cubicBezTo>
                <a:cubicBezTo>
                  <a:pt x="1339932" y="1842654"/>
                  <a:pt x="1591294" y="1529937"/>
                  <a:pt x="1828800" y="1187532"/>
                </a:cubicBezTo>
                <a:cubicBezTo>
                  <a:pt x="2066306" y="845127"/>
                  <a:pt x="2410691" y="172192"/>
                  <a:pt x="2565070" y="0"/>
                </a:cubicBezTo>
              </a:path>
            </a:pathLst>
          </a:custGeom>
          <a:ln w="31750" cmpd="sng">
            <a:solidFill>
              <a:schemeClr val="tx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0" name="Полилиния 29"/>
          <p:cNvSpPr/>
          <p:nvPr/>
        </p:nvSpPr>
        <p:spPr>
          <a:xfrm>
            <a:off x="2787533" y="1090918"/>
            <a:ext cx="3252762" cy="1524015"/>
          </a:xfrm>
          <a:custGeom>
            <a:avLst/>
            <a:gdLst>
              <a:gd name="connsiteX0" fmla="*/ 0 w 2458193"/>
              <a:gd name="connsiteY0" fmla="*/ 95003 h 1523111"/>
              <a:gd name="connsiteX1" fmla="*/ 463138 w 2458193"/>
              <a:gd name="connsiteY1" fmla="*/ 712519 h 1523111"/>
              <a:gd name="connsiteX2" fmla="*/ 760021 w 2458193"/>
              <a:gd name="connsiteY2" fmla="*/ 1092530 h 1523111"/>
              <a:gd name="connsiteX3" fmla="*/ 1104406 w 2458193"/>
              <a:gd name="connsiteY3" fmla="*/ 1460665 h 1523111"/>
              <a:gd name="connsiteX4" fmla="*/ 1377538 w 2458193"/>
              <a:gd name="connsiteY4" fmla="*/ 1484416 h 1523111"/>
              <a:gd name="connsiteX5" fmla="*/ 1733798 w 2458193"/>
              <a:gd name="connsiteY5" fmla="*/ 1068779 h 1523111"/>
              <a:gd name="connsiteX6" fmla="*/ 2458193 w 2458193"/>
              <a:gd name="connsiteY6" fmla="*/ 0 h 152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193" h="1523111">
                <a:moveTo>
                  <a:pt x="0" y="95003"/>
                </a:moveTo>
                <a:lnTo>
                  <a:pt x="463138" y="712519"/>
                </a:lnTo>
                <a:cubicBezTo>
                  <a:pt x="589808" y="878774"/>
                  <a:pt x="653143" y="967839"/>
                  <a:pt x="760021" y="1092530"/>
                </a:cubicBezTo>
                <a:cubicBezTo>
                  <a:pt x="866899" y="1217221"/>
                  <a:pt x="1001486" y="1395351"/>
                  <a:pt x="1104406" y="1460665"/>
                </a:cubicBezTo>
                <a:cubicBezTo>
                  <a:pt x="1207326" y="1525979"/>
                  <a:pt x="1272639" y="1549730"/>
                  <a:pt x="1377538" y="1484416"/>
                </a:cubicBezTo>
                <a:cubicBezTo>
                  <a:pt x="1482437" y="1419102"/>
                  <a:pt x="1553689" y="1316182"/>
                  <a:pt x="1733798" y="1068779"/>
                </a:cubicBezTo>
                <a:cubicBezTo>
                  <a:pt x="1913907" y="821376"/>
                  <a:pt x="2289959" y="213756"/>
                  <a:pt x="2458193" y="0"/>
                </a:cubicBezTo>
              </a:path>
            </a:pathLst>
          </a:custGeom>
          <a:ln w="3175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1" name="Прямоугольник 30"/>
          <p:cNvSpPr/>
          <p:nvPr/>
        </p:nvSpPr>
        <p:spPr>
          <a:xfrm>
            <a:off x="2363392" y="4595152"/>
            <a:ext cx="1620180"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0</a:t>
            </a:r>
            <a:endParaRPr lang="ru-RU" b="1" i="1" cap="all" baseline="-25000" dirty="0">
              <a:solidFill>
                <a:sysClr val="windowText" lastClr="000000"/>
              </a:solidFill>
            </a:endParaRPr>
          </a:p>
        </p:txBody>
      </p:sp>
      <p:sp>
        <p:nvSpPr>
          <p:cNvPr id="32" name="Прямоугольник 31"/>
          <p:cNvSpPr/>
          <p:nvPr/>
        </p:nvSpPr>
        <p:spPr>
          <a:xfrm>
            <a:off x="5050185" y="4595152"/>
            <a:ext cx="1620180"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1</a:t>
            </a:r>
            <a:endParaRPr lang="ru-RU" b="1" i="1" cap="all" baseline="-25000" dirty="0">
              <a:solidFill>
                <a:sysClr val="windowText" lastClr="000000"/>
              </a:solidFill>
            </a:endParaRPr>
          </a:p>
        </p:txBody>
      </p:sp>
      <p:sp>
        <p:nvSpPr>
          <p:cNvPr id="14" name="Прямоугольник 13"/>
          <p:cNvSpPr/>
          <p:nvPr/>
        </p:nvSpPr>
        <p:spPr>
          <a:xfrm>
            <a:off x="5190405" y="3225878"/>
            <a:ext cx="234675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Потери в</a:t>
            </a:r>
          </a:p>
          <a:p>
            <a:pPr algn="ctr"/>
            <a:r>
              <a:rPr lang="ru-RU" b="1" cap="all" dirty="0">
                <a:solidFill>
                  <a:sysClr val="windowText" lastClr="000000"/>
                </a:solidFill>
              </a:rPr>
              <a:t> РК </a:t>
            </a:r>
            <a:r>
              <a:rPr lang="en-US" b="1" cap="all" dirty="0">
                <a:solidFill>
                  <a:sysClr val="windowText" lastClr="000000"/>
                </a:solidFill>
              </a:rPr>
              <a:t>L</a:t>
            </a:r>
            <a:r>
              <a:rPr lang="en-US" b="1" cap="all" baseline="-25000" dirty="0">
                <a:solidFill>
                  <a:sysClr val="windowText" lastClr="000000"/>
                </a:solidFill>
              </a:rPr>
              <a:t>r</a:t>
            </a:r>
            <a:r>
              <a:rPr lang="ru-RU" b="1" cap="all" baseline="-25000" dirty="0">
                <a:solidFill>
                  <a:sysClr val="windowText" lastClr="000000"/>
                </a:solidFill>
              </a:rPr>
              <a:t>рк</a:t>
            </a:r>
            <a:endParaRPr lang="ru-RU" b="1" i="1" cap="all" baseline="-25000" dirty="0">
              <a:solidFill>
                <a:sysClr val="windowText" lastClr="000000"/>
              </a:solidFill>
            </a:endParaRPr>
          </a:p>
        </p:txBody>
      </p:sp>
      <p:sp>
        <p:nvSpPr>
          <p:cNvPr id="15" name="Прямоугольник 14"/>
          <p:cNvSpPr/>
          <p:nvPr/>
        </p:nvSpPr>
        <p:spPr>
          <a:xfrm>
            <a:off x="1761615" y="2976919"/>
            <a:ext cx="145807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Потери в</a:t>
            </a:r>
          </a:p>
          <a:p>
            <a:pPr algn="ctr"/>
            <a:r>
              <a:rPr lang="ru-RU" b="1" cap="all" dirty="0">
                <a:solidFill>
                  <a:sysClr val="windowText" lastClr="000000"/>
                </a:solidFill>
              </a:rPr>
              <a:t> НА (СА) </a:t>
            </a:r>
            <a:r>
              <a:rPr lang="en-US" b="1" cap="all" dirty="0">
                <a:solidFill>
                  <a:sysClr val="windowText" lastClr="000000"/>
                </a:solidFill>
              </a:rPr>
              <a:t>L</a:t>
            </a:r>
            <a:r>
              <a:rPr lang="en-US" b="1" cap="all" baseline="-25000" dirty="0">
                <a:solidFill>
                  <a:sysClr val="windowText" lastClr="000000"/>
                </a:solidFill>
              </a:rPr>
              <a:t>r</a:t>
            </a:r>
            <a:r>
              <a:rPr lang="ru-RU" b="1" cap="all" baseline="-25000" dirty="0">
                <a:solidFill>
                  <a:sysClr val="windowText" lastClr="000000"/>
                </a:solidFill>
              </a:rPr>
              <a:t>НА</a:t>
            </a:r>
            <a:endParaRPr lang="ru-RU" b="1" i="1" cap="all" baseline="-25000" dirty="0">
              <a:solidFill>
                <a:sysClr val="windowText" lastClr="000000"/>
              </a:solidFill>
            </a:endParaRPr>
          </a:p>
        </p:txBody>
      </p:sp>
      <p:sp>
        <p:nvSpPr>
          <p:cNvPr id="16" name="Прямоугольник 15"/>
          <p:cNvSpPr/>
          <p:nvPr/>
        </p:nvSpPr>
        <p:spPr>
          <a:xfrm>
            <a:off x="3360697" y="1090918"/>
            <a:ext cx="234675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Суммарные потери </a:t>
            </a:r>
            <a:r>
              <a:rPr lang="en-US" b="1" cap="all" dirty="0">
                <a:solidFill>
                  <a:sysClr val="windowText" lastClr="000000"/>
                </a:solidFill>
              </a:rPr>
              <a:t>L</a:t>
            </a:r>
            <a:r>
              <a:rPr lang="en-US" b="1" cap="all" baseline="-25000" dirty="0">
                <a:solidFill>
                  <a:sysClr val="windowText" lastClr="000000"/>
                </a:solidFill>
              </a:rPr>
              <a:t>r</a:t>
            </a:r>
            <a:r>
              <a:rPr lang="en-US" b="1" cap="all" baseline="-25000" dirty="0">
                <a:solidFill>
                  <a:sysClr val="windowText" lastClr="000000"/>
                </a:solidFill>
                <a:sym typeface="Symbol"/>
              </a:rPr>
              <a:t></a:t>
            </a:r>
            <a:endParaRPr lang="ru-RU" b="1" i="1" cap="all" baseline="-25000" dirty="0">
              <a:solidFill>
                <a:sysClr val="windowText" lastClr="000000"/>
              </a:solidFill>
            </a:endParaRPr>
          </a:p>
        </p:txBody>
      </p:sp>
      <p:cxnSp>
        <p:nvCxnSpPr>
          <p:cNvPr id="18" name="Прямая соединительная линия 17"/>
          <p:cNvCxnSpPr>
            <a:endCxn id="30" idx="2"/>
          </p:cNvCxnSpPr>
          <p:nvPr/>
        </p:nvCxnSpPr>
        <p:spPr>
          <a:xfrm flipH="1">
            <a:off x="3793218" y="1678828"/>
            <a:ext cx="287560" cy="505268"/>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2928650" y="2470916"/>
            <a:ext cx="576064" cy="506003"/>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29" idx="3"/>
          </p:cNvCxnSpPr>
          <p:nvPr/>
        </p:nvCxnSpPr>
        <p:spPr>
          <a:xfrm flipH="1" flipV="1">
            <a:off x="5459482" y="2530800"/>
            <a:ext cx="580813" cy="662143"/>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endCxn id="32" idx="0"/>
          </p:cNvCxnSpPr>
          <p:nvPr/>
        </p:nvCxnSpPr>
        <p:spPr>
          <a:xfrm>
            <a:off x="3173482" y="1678828"/>
            <a:ext cx="2686793" cy="2916324"/>
          </a:xfrm>
          <a:prstGeom prst="line">
            <a:avLst/>
          </a:prstGeom>
          <a:ln w="31750">
            <a:solidFill>
              <a:srgbClr val="00B050"/>
            </a:solidFill>
            <a:prstDash val="lgDashDot"/>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2173038" y="4142431"/>
            <a:ext cx="1620180"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0</a:t>
            </a:r>
            <a:endParaRPr lang="ru-RU" b="1" i="1" cap="all" baseline="-25000" dirty="0">
              <a:solidFill>
                <a:sysClr val="windowText" lastClr="000000"/>
              </a:solidFill>
            </a:endParaRPr>
          </a:p>
        </p:txBody>
      </p:sp>
      <p:sp>
        <p:nvSpPr>
          <p:cNvPr id="23" name="Прямоугольник 22"/>
          <p:cNvSpPr/>
          <p:nvPr/>
        </p:nvSpPr>
        <p:spPr>
          <a:xfrm>
            <a:off x="3677828" y="2549210"/>
            <a:ext cx="234675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cap="all" dirty="0">
                <a:solidFill>
                  <a:sysClr val="windowText" lastClr="000000"/>
                </a:solidFill>
                <a:sym typeface="Symbol"/>
              </a:rPr>
              <a:t></a:t>
            </a:r>
            <a:endParaRPr lang="ru-RU" b="1" i="1" cap="all" dirty="0">
              <a:solidFill>
                <a:sysClr val="windowText" lastClr="000000"/>
              </a:solidFill>
            </a:endParaRPr>
          </a:p>
        </p:txBody>
      </p:sp>
      <p:cxnSp>
        <p:nvCxnSpPr>
          <p:cNvPr id="24" name="Прямая соединительная линия 23"/>
          <p:cNvCxnSpPr/>
          <p:nvPr/>
        </p:nvCxnSpPr>
        <p:spPr>
          <a:xfrm flipH="1">
            <a:off x="4413914" y="2861871"/>
            <a:ext cx="362737" cy="119387"/>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16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6" grpId="0"/>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04" y="1146357"/>
            <a:ext cx="3352584"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Термодинамические основы рабочих процессов турбомашин</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51</a:t>
            </a:fld>
            <a:endParaRPr lang="ru-RU" dirty="0">
              <a:solidFill>
                <a:schemeClr val="bg1"/>
              </a:solidFill>
              <a:latin typeface="Elektra Medium Pro" panose="02000803000000020004" pitchFamily="50" charset="-52"/>
            </a:endParaRPr>
          </a:p>
        </p:txBody>
      </p:sp>
      <p:sp>
        <p:nvSpPr>
          <p:cNvPr id="4" name="TextBox 3"/>
          <p:cNvSpPr txBox="1"/>
          <p:nvPr/>
        </p:nvSpPr>
        <p:spPr>
          <a:xfrm>
            <a:off x="306777" y="768914"/>
            <a:ext cx="4301639" cy="369332"/>
          </a:xfrm>
          <a:prstGeom prst="rect">
            <a:avLst/>
          </a:prstGeom>
          <a:noFill/>
        </p:spPr>
        <p:txBody>
          <a:bodyPr wrap="square" rtlCol="0">
            <a:spAutoFit/>
          </a:bodyPr>
          <a:lstStyle/>
          <a:p>
            <a:pPr algn="ctr"/>
            <a:r>
              <a:rPr lang="en-US" cap="all" dirty="0"/>
              <a:t>P-v - </a:t>
            </a:r>
            <a:r>
              <a:rPr lang="ru-RU" cap="all" dirty="0"/>
              <a:t>диаграмма</a:t>
            </a:r>
          </a:p>
        </p:txBody>
      </p:sp>
      <p:sp>
        <p:nvSpPr>
          <p:cNvPr id="5" name="TextBox 4"/>
          <p:cNvSpPr txBox="1"/>
          <p:nvPr/>
        </p:nvSpPr>
        <p:spPr>
          <a:xfrm>
            <a:off x="4424350" y="777025"/>
            <a:ext cx="4301639" cy="369332"/>
          </a:xfrm>
          <a:prstGeom prst="rect">
            <a:avLst/>
          </a:prstGeom>
          <a:noFill/>
        </p:spPr>
        <p:txBody>
          <a:bodyPr wrap="square" rtlCol="0">
            <a:spAutoFit/>
          </a:bodyPr>
          <a:lstStyle/>
          <a:p>
            <a:pPr algn="ctr"/>
            <a:r>
              <a:rPr lang="en-US" cap="all" dirty="0"/>
              <a:t>T-s - </a:t>
            </a:r>
            <a:r>
              <a:rPr lang="ru-RU" cap="all" dirty="0"/>
              <a:t>диаграмма</a:t>
            </a:r>
          </a:p>
        </p:txBody>
      </p:sp>
      <p:sp>
        <p:nvSpPr>
          <p:cNvPr id="10" name="TextBox 9"/>
          <p:cNvSpPr txBox="1">
            <a:spLocks noChangeAspect="1"/>
          </p:cNvSpPr>
          <p:nvPr/>
        </p:nvSpPr>
        <p:spPr>
          <a:xfrm>
            <a:off x="595223" y="3971697"/>
            <a:ext cx="4013193" cy="1061829"/>
          </a:xfrm>
          <a:prstGeom prst="rect">
            <a:avLst/>
          </a:prstGeom>
          <a:noFill/>
        </p:spPr>
        <p:txBody>
          <a:bodyPr wrap="square" rtlCol="0">
            <a:spAutoFit/>
          </a:bodyPr>
          <a:lstStyle/>
          <a:p>
            <a:pPr>
              <a:lnSpc>
                <a:spcPct val="150000"/>
              </a:lnSpc>
            </a:pPr>
            <a:r>
              <a:rPr lang="ru-RU" sz="1400" i="1" dirty="0"/>
              <a:t>Площадь фигуры сбоку от кривой на </a:t>
            </a:r>
            <a:r>
              <a:rPr lang="en-US" sz="1400" i="1" dirty="0"/>
              <a:t>p-v</a:t>
            </a:r>
            <a:r>
              <a:rPr lang="ru-RU" sz="1400" i="1" dirty="0"/>
              <a:t> диаграмме соответствует подведенной/отведенной работе</a:t>
            </a:r>
            <a:endParaRPr lang="ru-RU" sz="1400" dirty="0"/>
          </a:p>
        </p:txBody>
      </p:sp>
      <p:sp>
        <p:nvSpPr>
          <p:cNvPr id="11" name="TextBox 10"/>
          <p:cNvSpPr txBox="1">
            <a:spLocks noChangeAspect="1"/>
          </p:cNvSpPr>
          <p:nvPr/>
        </p:nvSpPr>
        <p:spPr>
          <a:xfrm>
            <a:off x="4608416" y="3971697"/>
            <a:ext cx="4117573" cy="705258"/>
          </a:xfrm>
          <a:prstGeom prst="rect">
            <a:avLst/>
          </a:prstGeom>
          <a:noFill/>
        </p:spPr>
        <p:txBody>
          <a:bodyPr wrap="square" rtlCol="0">
            <a:spAutoFit/>
          </a:bodyPr>
          <a:lstStyle/>
          <a:p>
            <a:pPr>
              <a:lnSpc>
                <a:spcPct val="150000"/>
              </a:lnSpc>
            </a:pPr>
            <a:r>
              <a:rPr lang="ru-RU" sz="1400" i="1" dirty="0"/>
              <a:t>Площадь фигуры под кривой процесса в </a:t>
            </a:r>
            <a:r>
              <a:rPr lang="en-US" sz="1400" i="1" dirty="0"/>
              <a:t>T-S </a:t>
            </a:r>
            <a:r>
              <a:rPr lang="ru-RU" sz="1400" i="1" dirty="0"/>
              <a:t>диаграмме соответствует подведенному теплу</a:t>
            </a:r>
            <a:endParaRPr lang="ru-RU" sz="1400" dirty="0"/>
          </a:p>
        </p:txBody>
      </p:sp>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7392" y="1265313"/>
            <a:ext cx="3595554" cy="2880000"/>
          </a:xfrm>
          <a:prstGeom prst="rect">
            <a:avLst/>
          </a:prstGeom>
          <a:noFill/>
        </p:spPr>
      </p:pic>
    </p:spTree>
    <p:extLst>
      <p:ext uri="{BB962C8B-B14F-4D97-AF65-F5344CB8AC3E}">
        <p14:creationId xmlns:p14="http://schemas.microsoft.com/office/powerpoint/2010/main" val="2964939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Термодинамические основы рабочих процессов турбомашин</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52</a:t>
            </a:fld>
            <a:endParaRPr lang="ru-RU" dirty="0">
              <a:solidFill>
                <a:schemeClr val="bg1"/>
              </a:solidFill>
              <a:latin typeface="Elektra Medium Pro" panose="02000803000000020004" pitchFamily="50" charset="-52"/>
            </a:endParaRPr>
          </a:p>
        </p:txBody>
      </p:sp>
      <p:sp>
        <p:nvSpPr>
          <p:cNvPr id="4" name="TextBox 3"/>
          <p:cNvSpPr txBox="1"/>
          <p:nvPr/>
        </p:nvSpPr>
        <p:spPr>
          <a:xfrm>
            <a:off x="306777" y="1146357"/>
            <a:ext cx="4301639" cy="369332"/>
          </a:xfrm>
          <a:prstGeom prst="rect">
            <a:avLst/>
          </a:prstGeom>
          <a:noFill/>
        </p:spPr>
        <p:txBody>
          <a:bodyPr wrap="square" rtlCol="0">
            <a:spAutoFit/>
          </a:bodyPr>
          <a:lstStyle/>
          <a:p>
            <a:pPr algn="ctr"/>
            <a:r>
              <a:rPr lang="en-US" cap="all" dirty="0"/>
              <a:t>P-v - </a:t>
            </a:r>
            <a:r>
              <a:rPr lang="ru-RU" cap="all" dirty="0"/>
              <a:t>диаграмма</a:t>
            </a:r>
          </a:p>
        </p:txBody>
      </p:sp>
      <p:sp>
        <p:nvSpPr>
          <p:cNvPr id="5" name="TextBox 4"/>
          <p:cNvSpPr txBox="1"/>
          <p:nvPr/>
        </p:nvSpPr>
        <p:spPr>
          <a:xfrm>
            <a:off x="4424350" y="1154468"/>
            <a:ext cx="4301639" cy="369332"/>
          </a:xfrm>
          <a:prstGeom prst="rect">
            <a:avLst/>
          </a:prstGeom>
          <a:noFill/>
        </p:spPr>
        <p:txBody>
          <a:bodyPr wrap="square" rtlCol="0">
            <a:spAutoFit/>
          </a:bodyPr>
          <a:lstStyle/>
          <a:p>
            <a:pPr algn="ctr"/>
            <a:r>
              <a:rPr lang="en-US" cap="all" dirty="0"/>
              <a:t>T-s - </a:t>
            </a:r>
            <a:r>
              <a:rPr lang="ru-RU" cap="all" dirty="0"/>
              <a:t>диаграмма</a:t>
            </a:r>
          </a:p>
        </p:txBody>
      </p:sp>
      <p:sp>
        <p:nvSpPr>
          <p:cNvPr id="12" name="TextBox 11"/>
          <p:cNvSpPr txBox="1"/>
          <p:nvPr/>
        </p:nvSpPr>
        <p:spPr>
          <a:xfrm>
            <a:off x="459177" y="785136"/>
            <a:ext cx="8266812" cy="369332"/>
          </a:xfrm>
          <a:prstGeom prst="rect">
            <a:avLst/>
          </a:prstGeom>
          <a:noFill/>
        </p:spPr>
        <p:txBody>
          <a:bodyPr wrap="square" rtlCol="0">
            <a:spAutoFit/>
          </a:bodyPr>
          <a:lstStyle/>
          <a:p>
            <a:pPr algn="ctr"/>
            <a:r>
              <a:rPr lang="ru-RU" cap="all" dirty="0"/>
              <a:t>Компрессор</a:t>
            </a:r>
          </a:p>
        </p:txBody>
      </p:sp>
      <mc:AlternateContent xmlns:mc="http://schemas.openxmlformats.org/markup-compatibility/2006" xmlns:a14="http://schemas.microsoft.com/office/drawing/2010/main">
        <mc:Choice Requires="a14">
          <p:sp>
            <p:nvSpPr>
              <p:cNvPr id="79" name="TextBox 78"/>
              <p:cNvSpPr txBox="1">
                <a:spLocks noChangeAspect="1"/>
              </p:cNvSpPr>
              <p:nvPr/>
            </p:nvSpPr>
            <p:spPr>
              <a:xfrm>
                <a:off x="357003" y="4892015"/>
                <a:ext cx="8513865" cy="1061829"/>
              </a:xfrm>
              <a:prstGeom prst="rect">
                <a:avLst/>
              </a:prstGeom>
              <a:noFill/>
            </p:spPr>
            <p:txBody>
              <a:bodyPr wrap="square" rtlCol="0">
                <a:spAutoFit/>
              </a:bodyPr>
              <a:lstStyle/>
              <a:p>
                <a:pPr>
                  <a:lnSpc>
                    <a:spcPct val="150000"/>
                  </a:lnSpc>
                </a:pPr>
                <a:r>
                  <a:rPr lang="ru-RU" sz="1400" i="1" dirty="0"/>
                  <a:t>Гидравлические потери в проточной части имеет двойное отрицательное воздействие. Вначале необходимо затратить ра­боту на преодоление сил трения </a:t>
                </a:r>
                <a14:m>
                  <m:oMath xmlns:m="http://schemas.openxmlformats.org/officeDocument/2006/math">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𝑟</m:t>
                        </m:r>
                      </m:sub>
                    </m:sSub>
                  </m:oMath>
                </a14:m>
                <a:r>
                  <a:rPr lang="ru-RU" sz="1400" i="1" dirty="0"/>
                  <a:t>, в результате чего выде­лится тепло </a:t>
                </a:r>
                <a:r>
                  <a:rPr lang="en-US" sz="1400" i="1" dirty="0"/>
                  <a:t>Q</a:t>
                </a:r>
                <a:r>
                  <a:rPr lang="ru-RU" sz="1400" i="1" baseline="-25000" dirty="0"/>
                  <a:t>ВК</a:t>
                </a:r>
                <a:r>
                  <a:rPr lang="ru-RU" sz="1400" i="1" dirty="0"/>
                  <a:t>. Затем нужно совершить дополнительную работу </a:t>
                </a:r>
                <a14:m>
                  <m:oMath xmlns:m="http://schemas.openxmlformats.org/officeDocument/2006/math">
                    <m:sSub>
                      <m:sSubPr>
                        <m:ctrlPr>
                          <a:rPr lang="ru-RU" sz="1400" i="1">
                            <a:latin typeface="Cambria Math" panose="02040503050406030204" pitchFamily="18" charset="0"/>
                          </a:rPr>
                        </m:ctrlPr>
                      </m:sSubPr>
                      <m:e>
                        <m:r>
                          <a:rPr lang="ru-RU" sz="1400" i="1">
                            <a:latin typeface="Cambria Math"/>
                          </a:rPr>
                          <m:t>∆</m:t>
                        </m:r>
                        <m:r>
                          <a:rPr lang="ru-RU" sz="1400" i="1">
                            <a:latin typeface="Cambria Math"/>
                          </a:rPr>
                          <m:t>𝐿</m:t>
                        </m:r>
                      </m:e>
                      <m:sub>
                        <m:r>
                          <a:rPr lang="en-US" sz="1400" i="1">
                            <a:latin typeface="Cambria Math"/>
                          </a:rPr>
                          <m:t>𝑉</m:t>
                        </m:r>
                      </m:sub>
                    </m:sSub>
                  </m:oMath>
                </a14:m>
                <a:r>
                  <a:rPr lang="ru-RU" sz="1400" i="1" dirty="0"/>
                  <a:t> для сжатия более нагретого газа:</a:t>
                </a:r>
                <a:endParaRPr lang="ru-RU" sz="1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357003" y="4892015"/>
                <a:ext cx="8513865" cy="1061829"/>
              </a:xfrm>
              <a:prstGeom prst="rect">
                <a:avLst/>
              </a:prstGeom>
              <a:blipFill>
                <a:blip r:embed="rId3"/>
                <a:stretch>
                  <a:fillRect l="-215" b="-1714"/>
                </a:stretch>
              </a:blipFill>
            </p:spPr>
            <p:txBody>
              <a:bodyPr/>
              <a:lstStyle/>
              <a:p>
                <a:r>
                  <a:rPr lang="ru-RU">
                    <a:noFill/>
                  </a:rPr>
                  <a:t> </a:t>
                </a:r>
              </a:p>
            </p:txBody>
          </p:sp>
        </mc:Fallback>
      </mc:AlternateContent>
      <p:sp>
        <p:nvSpPr>
          <p:cNvPr id="81" name="Полилиния 80"/>
          <p:cNvSpPr/>
          <p:nvPr/>
        </p:nvSpPr>
        <p:spPr>
          <a:xfrm>
            <a:off x="1989387" y="2233535"/>
            <a:ext cx="1803287" cy="1707603"/>
          </a:xfrm>
          <a:custGeom>
            <a:avLst/>
            <a:gdLst>
              <a:gd name="connsiteX0" fmla="*/ 477078 w 1948069"/>
              <a:gd name="connsiteY0" fmla="*/ 7951 h 1844702"/>
              <a:gd name="connsiteX1" fmla="*/ 683812 w 1948069"/>
              <a:gd name="connsiteY1" fmla="*/ 437321 h 1844702"/>
              <a:gd name="connsiteX2" fmla="*/ 914400 w 1948069"/>
              <a:gd name="connsiteY2" fmla="*/ 874643 h 1844702"/>
              <a:gd name="connsiteX3" fmla="*/ 1224501 w 1948069"/>
              <a:gd name="connsiteY3" fmla="*/ 1256306 h 1844702"/>
              <a:gd name="connsiteX4" fmla="*/ 1486894 w 1948069"/>
              <a:gd name="connsiteY4" fmla="*/ 1550504 h 1844702"/>
              <a:gd name="connsiteX5" fmla="*/ 1948069 w 1948069"/>
              <a:gd name="connsiteY5" fmla="*/ 1844702 h 1844702"/>
              <a:gd name="connsiteX6" fmla="*/ 1630017 w 1948069"/>
              <a:gd name="connsiteY6" fmla="*/ 1685676 h 1844702"/>
              <a:gd name="connsiteX7" fmla="*/ 1296062 w 1948069"/>
              <a:gd name="connsiteY7" fmla="*/ 1431234 h 1844702"/>
              <a:gd name="connsiteX8" fmla="*/ 914400 w 1948069"/>
              <a:gd name="connsiteY8" fmla="*/ 1144987 h 1844702"/>
              <a:gd name="connsiteX9" fmla="*/ 652007 w 1948069"/>
              <a:gd name="connsiteY9" fmla="*/ 890546 h 1844702"/>
              <a:gd name="connsiteX10" fmla="*/ 477078 w 1948069"/>
              <a:gd name="connsiteY10" fmla="*/ 683812 h 1844702"/>
              <a:gd name="connsiteX11" fmla="*/ 230588 w 1948069"/>
              <a:gd name="connsiteY11" fmla="*/ 413467 h 1844702"/>
              <a:gd name="connsiteX12" fmla="*/ 103367 w 1948069"/>
              <a:gd name="connsiteY12" fmla="*/ 198782 h 1844702"/>
              <a:gd name="connsiteX13" fmla="*/ 0 w 1948069"/>
              <a:gd name="connsiteY13" fmla="*/ 0 h 184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8069" h="1844702">
                <a:moveTo>
                  <a:pt x="477078" y="7951"/>
                </a:moveTo>
                <a:lnTo>
                  <a:pt x="683812" y="437321"/>
                </a:lnTo>
                <a:lnTo>
                  <a:pt x="914400" y="874643"/>
                </a:lnTo>
                <a:lnTo>
                  <a:pt x="1224501" y="1256306"/>
                </a:lnTo>
                <a:lnTo>
                  <a:pt x="1486894" y="1550504"/>
                </a:lnTo>
                <a:lnTo>
                  <a:pt x="1948069" y="1844702"/>
                </a:lnTo>
                <a:lnTo>
                  <a:pt x="1630017" y="1685676"/>
                </a:lnTo>
                <a:lnTo>
                  <a:pt x="1296062" y="1431234"/>
                </a:lnTo>
                <a:lnTo>
                  <a:pt x="914400" y="1144987"/>
                </a:lnTo>
                <a:lnTo>
                  <a:pt x="652007" y="890546"/>
                </a:lnTo>
                <a:lnTo>
                  <a:pt x="477078" y="683812"/>
                </a:lnTo>
                <a:lnTo>
                  <a:pt x="230588" y="413467"/>
                </a:lnTo>
                <a:lnTo>
                  <a:pt x="103367" y="198782"/>
                </a:lnTo>
                <a:lnTo>
                  <a:pt x="0" y="0"/>
                </a:lnTo>
              </a:path>
            </a:pathLst>
          </a:custGeom>
          <a:pattFill prst="wdUpDiag">
            <a:fgClr>
              <a:schemeClr val="tx2"/>
            </a:fgClr>
            <a:bgClr>
              <a:schemeClr val="bg1"/>
            </a:bgClr>
          </a:patt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cxnSp>
        <p:nvCxnSpPr>
          <p:cNvPr id="82" name="Прямая со стрелкой 81"/>
          <p:cNvCxnSpPr/>
          <p:nvPr/>
        </p:nvCxnSpPr>
        <p:spPr>
          <a:xfrm flipH="1" flipV="1">
            <a:off x="871752" y="1575798"/>
            <a:ext cx="1917" cy="2918229"/>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3" name="Прямая со стрелкой 82"/>
          <p:cNvCxnSpPr/>
          <p:nvPr/>
        </p:nvCxnSpPr>
        <p:spPr>
          <a:xfrm>
            <a:off x="873669" y="4494027"/>
            <a:ext cx="3597524" cy="0"/>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84" name="Полилиния 83"/>
          <p:cNvSpPr/>
          <p:nvPr/>
        </p:nvSpPr>
        <p:spPr>
          <a:xfrm>
            <a:off x="2427584" y="2229695"/>
            <a:ext cx="1366303" cy="1699548"/>
          </a:xfrm>
          <a:custGeom>
            <a:avLst/>
            <a:gdLst>
              <a:gd name="connsiteX0" fmla="*/ 0 w 1460310"/>
              <a:gd name="connsiteY0" fmla="*/ 0 h 1828800"/>
              <a:gd name="connsiteX1" fmla="*/ 586854 w 1460310"/>
              <a:gd name="connsiteY1" fmla="*/ 1091821 h 1828800"/>
              <a:gd name="connsiteX2" fmla="*/ 1460310 w 1460310"/>
              <a:gd name="connsiteY2" fmla="*/ 1828800 h 1828800"/>
            </a:gdLst>
            <a:ahLst/>
            <a:cxnLst>
              <a:cxn ang="0">
                <a:pos x="connsiteX0" y="connsiteY0"/>
              </a:cxn>
              <a:cxn ang="0">
                <a:pos x="connsiteX1" y="connsiteY1"/>
              </a:cxn>
              <a:cxn ang="0">
                <a:pos x="connsiteX2" y="connsiteY2"/>
              </a:cxn>
            </a:cxnLst>
            <a:rect l="l" t="t" r="r" b="b"/>
            <a:pathLst>
              <a:path w="1460310" h="1828800">
                <a:moveTo>
                  <a:pt x="0" y="0"/>
                </a:moveTo>
                <a:cubicBezTo>
                  <a:pt x="171734" y="393510"/>
                  <a:pt x="343469" y="787021"/>
                  <a:pt x="586854" y="1091821"/>
                </a:cubicBezTo>
                <a:cubicBezTo>
                  <a:pt x="830239" y="1396621"/>
                  <a:pt x="1139588" y="1715069"/>
                  <a:pt x="1460310" y="1828800"/>
                </a:cubicBezTo>
              </a:path>
            </a:pathLst>
          </a:cu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cxnSp>
        <p:nvCxnSpPr>
          <p:cNvPr id="85" name="Прямая соединительная линия 84"/>
          <p:cNvCxnSpPr>
            <a:stCxn id="84" idx="0"/>
          </p:cNvCxnSpPr>
          <p:nvPr/>
        </p:nvCxnSpPr>
        <p:spPr>
          <a:xfrm flipH="1">
            <a:off x="871752" y="2229695"/>
            <a:ext cx="1555832" cy="0"/>
          </a:xfrm>
          <a:prstGeom prst="line">
            <a:avLst/>
          </a:prstGeom>
          <a:ln w="190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a:stCxn id="84" idx="2"/>
          </p:cNvCxnSpPr>
          <p:nvPr/>
        </p:nvCxnSpPr>
        <p:spPr>
          <a:xfrm flipH="1">
            <a:off x="871752" y="3929243"/>
            <a:ext cx="2922135" cy="0"/>
          </a:xfrm>
          <a:prstGeom prst="line">
            <a:avLst/>
          </a:prstGeom>
          <a:ln w="190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sp>
        <p:nvSpPr>
          <p:cNvPr id="87" name="Прямоугольник 86"/>
          <p:cNvSpPr/>
          <p:nvPr/>
        </p:nvSpPr>
        <p:spPr>
          <a:xfrm>
            <a:off x="0" y="1505440"/>
            <a:ext cx="1499767" cy="499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all" dirty="0">
                <a:solidFill>
                  <a:sysClr val="windowText" lastClr="000000"/>
                </a:solidFill>
              </a:rPr>
              <a:t>p</a:t>
            </a:r>
            <a:endParaRPr lang="ru-RU" sz="2400" b="1" i="1" cap="all" baseline="-25000" dirty="0">
              <a:solidFill>
                <a:sysClr val="windowText" lastClr="000000"/>
              </a:solidFill>
            </a:endParaRPr>
          </a:p>
        </p:txBody>
      </p:sp>
      <p:sp>
        <p:nvSpPr>
          <p:cNvPr id="88" name="Прямоугольник 87"/>
          <p:cNvSpPr/>
          <p:nvPr/>
        </p:nvSpPr>
        <p:spPr>
          <a:xfrm>
            <a:off x="3385298" y="4425517"/>
            <a:ext cx="1499767" cy="499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all" dirty="0">
                <a:solidFill>
                  <a:sysClr val="windowText" lastClr="000000"/>
                </a:solidFill>
              </a:rPr>
              <a:t>v</a:t>
            </a:r>
            <a:endParaRPr lang="ru-RU" sz="2400" b="1" i="1" cap="all" baseline="-25000" dirty="0">
              <a:solidFill>
                <a:sysClr val="windowText" lastClr="000000"/>
              </a:solidFill>
            </a:endParaRPr>
          </a:p>
        </p:txBody>
      </p:sp>
      <p:sp>
        <p:nvSpPr>
          <p:cNvPr id="89" name="Прямоугольник 88"/>
          <p:cNvSpPr/>
          <p:nvPr/>
        </p:nvSpPr>
        <p:spPr>
          <a:xfrm>
            <a:off x="612603" y="2054648"/>
            <a:ext cx="274562" cy="499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2</a:t>
            </a:r>
            <a:endParaRPr lang="ru-RU" b="1" i="1" cap="all" baseline="-25000" dirty="0">
              <a:solidFill>
                <a:sysClr val="windowText" lastClr="000000"/>
              </a:solidFill>
            </a:endParaRPr>
          </a:p>
        </p:txBody>
      </p:sp>
      <p:sp>
        <p:nvSpPr>
          <p:cNvPr id="90" name="Прямоугольник 89"/>
          <p:cNvSpPr/>
          <p:nvPr/>
        </p:nvSpPr>
        <p:spPr>
          <a:xfrm>
            <a:off x="554061" y="3679281"/>
            <a:ext cx="274562" cy="499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1</a:t>
            </a:r>
            <a:endParaRPr lang="ru-RU" b="1" i="1" cap="all" baseline="-25000" dirty="0">
              <a:solidFill>
                <a:sysClr val="windowText" lastClr="000000"/>
              </a:solidFill>
            </a:endParaRPr>
          </a:p>
        </p:txBody>
      </p:sp>
      <p:sp>
        <p:nvSpPr>
          <p:cNvPr id="91" name="Прямоугольник 90"/>
          <p:cNvSpPr/>
          <p:nvPr/>
        </p:nvSpPr>
        <p:spPr>
          <a:xfrm>
            <a:off x="2535150" y="1929532"/>
            <a:ext cx="274562" cy="499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к</a:t>
            </a:r>
            <a:endParaRPr lang="ru-RU" b="1" i="1" cap="all" baseline="-25000" dirty="0">
              <a:solidFill>
                <a:sysClr val="windowText" lastClr="000000"/>
              </a:solidFill>
            </a:endParaRPr>
          </a:p>
        </p:txBody>
      </p:sp>
      <p:sp>
        <p:nvSpPr>
          <p:cNvPr id="92" name="Прямоугольник 91"/>
          <p:cNvSpPr/>
          <p:nvPr/>
        </p:nvSpPr>
        <p:spPr>
          <a:xfrm>
            <a:off x="3805492" y="3679281"/>
            <a:ext cx="274562" cy="499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в</a:t>
            </a:r>
            <a:endParaRPr lang="ru-RU" b="1" i="1" cap="all" baseline="-25000" dirty="0">
              <a:solidFill>
                <a:sysClr val="windowText" lastClr="000000"/>
              </a:solidFill>
            </a:endParaRPr>
          </a:p>
        </p:txBody>
      </p:sp>
      <p:sp>
        <p:nvSpPr>
          <p:cNvPr id="93" name="Полилиния 92"/>
          <p:cNvSpPr/>
          <p:nvPr/>
        </p:nvSpPr>
        <p:spPr>
          <a:xfrm>
            <a:off x="1982026" y="2218814"/>
            <a:ext cx="1825370" cy="1722325"/>
          </a:xfrm>
          <a:custGeom>
            <a:avLst/>
            <a:gdLst>
              <a:gd name="connsiteX0" fmla="*/ 0 w 1971924"/>
              <a:gd name="connsiteY0" fmla="*/ 0 h 1860605"/>
              <a:gd name="connsiteX1" fmla="*/ 373712 w 1971924"/>
              <a:gd name="connsiteY1" fmla="*/ 596348 h 1860605"/>
              <a:gd name="connsiteX2" fmla="*/ 978011 w 1971924"/>
              <a:gd name="connsiteY2" fmla="*/ 1200647 h 1860605"/>
              <a:gd name="connsiteX3" fmla="*/ 1971924 w 1971924"/>
              <a:gd name="connsiteY3" fmla="*/ 1860605 h 1860605"/>
            </a:gdLst>
            <a:ahLst/>
            <a:cxnLst>
              <a:cxn ang="0">
                <a:pos x="connsiteX0" y="connsiteY0"/>
              </a:cxn>
              <a:cxn ang="0">
                <a:pos x="connsiteX1" y="connsiteY1"/>
              </a:cxn>
              <a:cxn ang="0">
                <a:pos x="connsiteX2" y="connsiteY2"/>
              </a:cxn>
              <a:cxn ang="0">
                <a:pos x="connsiteX3" y="connsiteY3"/>
              </a:cxn>
            </a:cxnLst>
            <a:rect l="l" t="t" r="r" b="b"/>
            <a:pathLst>
              <a:path w="1971924" h="1860605">
                <a:moveTo>
                  <a:pt x="0" y="0"/>
                </a:moveTo>
                <a:cubicBezTo>
                  <a:pt x="105355" y="198120"/>
                  <a:pt x="210710" y="396240"/>
                  <a:pt x="373712" y="596348"/>
                </a:cubicBezTo>
                <a:cubicBezTo>
                  <a:pt x="536714" y="796456"/>
                  <a:pt x="711642" y="989938"/>
                  <a:pt x="978011" y="1200647"/>
                </a:cubicBezTo>
                <a:cubicBezTo>
                  <a:pt x="1244380" y="1411357"/>
                  <a:pt x="1679051" y="1757238"/>
                  <a:pt x="1971924" y="1860605"/>
                </a:cubicBezTo>
              </a:path>
            </a:pathLst>
          </a:custGeom>
          <a:ln w="31750" cmpd="sng">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94" name="Прямоугольник 93"/>
          <p:cNvSpPr/>
          <p:nvPr/>
        </p:nvSpPr>
        <p:spPr>
          <a:xfrm>
            <a:off x="1895204" y="1829952"/>
            <a:ext cx="437616" cy="499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к</a:t>
            </a:r>
            <a:r>
              <a:rPr lang="en-US" b="1" cap="all" baseline="-25000" dirty="0">
                <a:solidFill>
                  <a:sysClr val="windowText" lastClr="000000"/>
                </a:solidFill>
              </a:rPr>
              <a:t>s</a:t>
            </a:r>
            <a:endParaRPr lang="ru-RU" b="1" i="1" cap="all" baseline="-25000" dirty="0">
              <a:solidFill>
                <a:sysClr val="windowText" lastClr="000000"/>
              </a:solidFill>
            </a:endParaRPr>
          </a:p>
        </p:txBody>
      </p:sp>
      <p:sp>
        <p:nvSpPr>
          <p:cNvPr id="95" name="Прямоугольник 94"/>
          <p:cNvSpPr/>
          <p:nvPr/>
        </p:nvSpPr>
        <p:spPr>
          <a:xfrm>
            <a:off x="3110736" y="2830015"/>
            <a:ext cx="274562" cy="499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n</a:t>
            </a:r>
            <a:endParaRPr lang="ru-RU" b="1" i="1" dirty="0">
              <a:solidFill>
                <a:sysClr val="windowText" lastClr="000000"/>
              </a:solidFill>
            </a:endParaRPr>
          </a:p>
        </p:txBody>
      </p:sp>
      <p:sp>
        <p:nvSpPr>
          <p:cNvPr id="96" name="Прямоугольник 95"/>
          <p:cNvSpPr/>
          <p:nvPr/>
        </p:nvSpPr>
        <p:spPr>
          <a:xfrm>
            <a:off x="1976730" y="2838094"/>
            <a:ext cx="274562" cy="499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k</a:t>
            </a:r>
            <a:endParaRPr lang="ru-RU" b="1" i="1" dirty="0">
              <a:solidFill>
                <a:sysClr val="windowText" lastClr="000000"/>
              </a:solidFill>
            </a:endParaRPr>
          </a:p>
        </p:txBody>
      </p:sp>
      <p:sp>
        <p:nvSpPr>
          <p:cNvPr id="97" name="Полилиния 96"/>
          <p:cNvSpPr/>
          <p:nvPr/>
        </p:nvSpPr>
        <p:spPr>
          <a:xfrm>
            <a:off x="1606648" y="1747751"/>
            <a:ext cx="1104054" cy="949487"/>
          </a:xfrm>
          <a:custGeom>
            <a:avLst/>
            <a:gdLst>
              <a:gd name="connsiteX0" fmla="*/ 0 w 1192696"/>
              <a:gd name="connsiteY0" fmla="*/ 0 h 1025719"/>
              <a:gd name="connsiteX1" fmla="*/ 214685 w 1192696"/>
              <a:gd name="connsiteY1" fmla="*/ 302150 h 1025719"/>
              <a:gd name="connsiteX2" fmla="*/ 500932 w 1192696"/>
              <a:gd name="connsiteY2" fmla="*/ 588397 h 1025719"/>
              <a:gd name="connsiteX3" fmla="*/ 914400 w 1192696"/>
              <a:gd name="connsiteY3" fmla="*/ 882595 h 1025719"/>
              <a:gd name="connsiteX4" fmla="*/ 1192696 w 1192696"/>
              <a:gd name="connsiteY4" fmla="*/ 1025719 h 10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96" h="1025719">
                <a:moveTo>
                  <a:pt x="0" y="0"/>
                </a:moveTo>
                <a:cubicBezTo>
                  <a:pt x="65598" y="102042"/>
                  <a:pt x="131196" y="204084"/>
                  <a:pt x="214685" y="302150"/>
                </a:cubicBezTo>
                <a:cubicBezTo>
                  <a:pt x="298174" y="400216"/>
                  <a:pt x="384313" y="491656"/>
                  <a:pt x="500932" y="588397"/>
                </a:cubicBezTo>
                <a:cubicBezTo>
                  <a:pt x="617551" y="685138"/>
                  <a:pt x="799106" y="809708"/>
                  <a:pt x="914400" y="882595"/>
                </a:cubicBezTo>
                <a:cubicBezTo>
                  <a:pt x="1029694" y="955482"/>
                  <a:pt x="1151614" y="1000540"/>
                  <a:pt x="1192696" y="102571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98" name="Полилиния 97"/>
          <p:cNvSpPr/>
          <p:nvPr/>
        </p:nvSpPr>
        <p:spPr>
          <a:xfrm>
            <a:off x="1989387" y="1704749"/>
            <a:ext cx="1104054" cy="949487"/>
          </a:xfrm>
          <a:custGeom>
            <a:avLst/>
            <a:gdLst>
              <a:gd name="connsiteX0" fmla="*/ 0 w 1192696"/>
              <a:gd name="connsiteY0" fmla="*/ 0 h 1025719"/>
              <a:gd name="connsiteX1" fmla="*/ 214685 w 1192696"/>
              <a:gd name="connsiteY1" fmla="*/ 302150 h 1025719"/>
              <a:gd name="connsiteX2" fmla="*/ 500932 w 1192696"/>
              <a:gd name="connsiteY2" fmla="*/ 588397 h 1025719"/>
              <a:gd name="connsiteX3" fmla="*/ 914400 w 1192696"/>
              <a:gd name="connsiteY3" fmla="*/ 882595 h 1025719"/>
              <a:gd name="connsiteX4" fmla="*/ 1192696 w 1192696"/>
              <a:gd name="connsiteY4" fmla="*/ 1025719 h 10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96" h="1025719">
                <a:moveTo>
                  <a:pt x="0" y="0"/>
                </a:moveTo>
                <a:cubicBezTo>
                  <a:pt x="65598" y="102042"/>
                  <a:pt x="131196" y="204084"/>
                  <a:pt x="214685" y="302150"/>
                </a:cubicBezTo>
                <a:cubicBezTo>
                  <a:pt x="298174" y="400216"/>
                  <a:pt x="384313" y="491656"/>
                  <a:pt x="500932" y="588397"/>
                </a:cubicBezTo>
                <a:cubicBezTo>
                  <a:pt x="617551" y="685138"/>
                  <a:pt x="799106" y="809708"/>
                  <a:pt x="914400" y="882595"/>
                </a:cubicBezTo>
                <a:cubicBezTo>
                  <a:pt x="1029694" y="955482"/>
                  <a:pt x="1151614" y="1000540"/>
                  <a:pt x="1192696" y="102571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99" name="Прямоугольник 98"/>
          <p:cNvSpPr/>
          <p:nvPr/>
        </p:nvSpPr>
        <p:spPr>
          <a:xfrm>
            <a:off x="1674093" y="1505440"/>
            <a:ext cx="1734641" cy="499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T</a:t>
            </a:r>
            <a:r>
              <a:rPr lang="ru-RU" b="1" i="1" baseline="-25000" dirty="0">
                <a:solidFill>
                  <a:sysClr val="windowText" lastClr="000000"/>
                </a:solidFill>
              </a:rPr>
              <a:t>к</a:t>
            </a:r>
            <a:r>
              <a:rPr lang="ru-RU" b="1" i="1" dirty="0">
                <a:solidFill>
                  <a:sysClr val="windowText" lastClr="000000"/>
                </a:solidFill>
              </a:rPr>
              <a:t>=</a:t>
            </a:r>
            <a:r>
              <a:rPr lang="en-US" b="1" i="1" dirty="0">
                <a:solidFill>
                  <a:sysClr val="windowText" lastClr="000000"/>
                </a:solidFill>
              </a:rPr>
              <a:t>const</a:t>
            </a:r>
            <a:endParaRPr lang="ru-RU" b="1" i="1" dirty="0">
              <a:solidFill>
                <a:sysClr val="windowText" lastClr="000000"/>
              </a:solidFill>
            </a:endParaRPr>
          </a:p>
        </p:txBody>
      </p:sp>
      <p:sp>
        <p:nvSpPr>
          <p:cNvPr id="100" name="Прямоугольник 99"/>
          <p:cNvSpPr/>
          <p:nvPr/>
        </p:nvSpPr>
        <p:spPr>
          <a:xfrm>
            <a:off x="459177" y="1688718"/>
            <a:ext cx="1734641" cy="499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T</a:t>
            </a:r>
            <a:r>
              <a:rPr lang="ru-RU" b="1" i="1" baseline="-25000" dirty="0">
                <a:solidFill>
                  <a:sysClr val="windowText" lastClr="000000"/>
                </a:solidFill>
              </a:rPr>
              <a:t>к</a:t>
            </a:r>
            <a:r>
              <a:rPr lang="en-US" b="1" i="1" baseline="-25000" dirty="0">
                <a:solidFill>
                  <a:sysClr val="windowText" lastClr="000000"/>
                </a:solidFill>
              </a:rPr>
              <a:t>s</a:t>
            </a:r>
            <a:r>
              <a:rPr lang="ru-RU" b="1" i="1" dirty="0">
                <a:solidFill>
                  <a:sysClr val="windowText" lastClr="000000"/>
                </a:solidFill>
              </a:rPr>
              <a:t>=</a:t>
            </a:r>
            <a:r>
              <a:rPr lang="en-US" b="1" i="1" dirty="0">
                <a:solidFill>
                  <a:sysClr val="windowText" lastClr="000000"/>
                </a:solidFill>
              </a:rPr>
              <a:t>const</a:t>
            </a:r>
            <a:endParaRPr lang="ru-RU" b="1" i="1" dirty="0">
              <a:solidFill>
                <a:sysClr val="windowText" lastClr="000000"/>
              </a:solidFill>
            </a:endParaRPr>
          </a:p>
        </p:txBody>
      </p:sp>
      <p:cxnSp>
        <p:nvCxnSpPr>
          <p:cNvPr id="101" name="Прямая соединительная линия 100"/>
          <p:cNvCxnSpPr>
            <a:stCxn id="96" idx="3"/>
          </p:cNvCxnSpPr>
          <p:nvPr/>
        </p:nvCxnSpPr>
        <p:spPr>
          <a:xfrm flipV="1">
            <a:off x="2251292" y="2888719"/>
            <a:ext cx="176292" cy="199336"/>
          </a:xfrm>
          <a:prstGeom prst="line">
            <a:avLst/>
          </a:prstGeom>
          <a:ln w="190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flipH="1">
            <a:off x="2891030" y="3087337"/>
            <a:ext cx="219705" cy="0"/>
          </a:xfrm>
          <a:prstGeom prst="line">
            <a:avLst/>
          </a:prstGeom>
          <a:ln w="190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Прямоугольник 102"/>
              <p:cNvSpPr/>
              <p:nvPr/>
            </p:nvSpPr>
            <p:spPr>
              <a:xfrm>
                <a:off x="2251292" y="3383254"/>
                <a:ext cx="568558" cy="3418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a:latin typeface="Cambria Math"/>
                            </a:rPr>
                            <m:t>∆</m:t>
                          </m:r>
                          <m:r>
                            <a:rPr lang="ru-RU" i="1">
                              <a:latin typeface="Cambria Math"/>
                            </a:rPr>
                            <m:t>𝐿</m:t>
                          </m:r>
                        </m:e>
                        <m:sub>
                          <m:r>
                            <a:rPr lang="ru-RU" i="1">
                              <a:latin typeface="Cambria Math"/>
                            </a:rPr>
                            <m:t>𝑉</m:t>
                          </m:r>
                        </m:sub>
                      </m:sSub>
                    </m:oMath>
                  </m:oMathPara>
                </a14:m>
                <a:endParaRPr lang="ru-RU" dirty="0"/>
              </a:p>
            </p:txBody>
          </p:sp>
        </mc:Choice>
        <mc:Fallback xmlns="">
          <p:sp>
            <p:nvSpPr>
              <p:cNvPr id="103" name="Прямоугольник 102"/>
              <p:cNvSpPr>
                <a:spLocks noRot="1" noChangeAspect="1" noMove="1" noResize="1" noEditPoints="1" noAdjustHandles="1" noChangeArrowheads="1" noChangeShapeType="1" noTextEdit="1"/>
              </p:cNvSpPr>
              <p:nvPr/>
            </p:nvSpPr>
            <p:spPr>
              <a:xfrm>
                <a:off x="2251292" y="3383254"/>
                <a:ext cx="568558" cy="341883"/>
              </a:xfrm>
              <a:prstGeom prst="rect">
                <a:avLst/>
              </a:prstGeom>
              <a:blipFill rotWithShape="1">
                <a:blip r:embed="rId4" cstate="print"/>
                <a:stretch>
                  <a:fillRect b="-7143"/>
                </a:stretch>
              </a:blipFill>
            </p:spPr>
            <p:txBody>
              <a:bodyPr/>
              <a:lstStyle/>
              <a:p>
                <a:r>
                  <a:rPr lang="ru-RU">
                    <a:noFill/>
                  </a:rPr>
                  <a:t> </a:t>
                </a:r>
              </a:p>
            </p:txBody>
          </p:sp>
        </mc:Fallback>
      </mc:AlternateContent>
      <p:cxnSp>
        <p:nvCxnSpPr>
          <p:cNvPr id="104" name="Прямая соединительная линия 103"/>
          <p:cNvCxnSpPr/>
          <p:nvPr/>
        </p:nvCxnSpPr>
        <p:spPr>
          <a:xfrm flipV="1">
            <a:off x="2576012" y="2988387"/>
            <a:ext cx="163397" cy="445452"/>
          </a:xfrm>
          <a:prstGeom prst="line">
            <a:avLst/>
          </a:prstGeom>
          <a:ln w="190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4030652" y="1387069"/>
            <a:ext cx="1502439"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cap="all" dirty="0">
                <a:solidFill>
                  <a:sysClr val="windowText" lastClr="000000"/>
                </a:solidFill>
              </a:rPr>
              <a:t>Т</a:t>
            </a:r>
            <a:endParaRPr lang="ru-RU" sz="2400" b="1" i="1" cap="all" baseline="-25000" dirty="0">
              <a:solidFill>
                <a:sysClr val="windowText" lastClr="000000"/>
              </a:solidFill>
            </a:endParaRPr>
          </a:p>
        </p:txBody>
      </p:sp>
      <p:sp>
        <p:nvSpPr>
          <p:cNvPr id="110" name="Прямоугольник 109"/>
          <p:cNvSpPr/>
          <p:nvPr/>
        </p:nvSpPr>
        <p:spPr>
          <a:xfrm>
            <a:off x="7294500" y="4391202"/>
            <a:ext cx="1502439"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all" dirty="0">
                <a:solidFill>
                  <a:sysClr val="windowText" lastClr="000000"/>
                </a:solidFill>
              </a:rPr>
              <a:t>s</a:t>
            </a:r>
            <a:endParaRPr lang="ru-RU" sz="2400" b="1" i="1" cap="all" baseline="-25000" dirty="0">
              <a:solidFill>
                <a:sysClr val="windowText" lastClr="000000"/>
              </a:solidFill>
            </a:endParaRPr>
          </a:p>
        </p:txBody>
      </p:sp>
      <p:sp>
        <p:nvSpPr>
          <p:cNvPr id="111" name="Полилиния 110"/>
          <p:cNvSpPr/>
          <p:nvPr/>
        </p:nvSpPr>
        <p:spPr>
          <a:xfrm>
            <a:off x="5359713" y="2284260"/>
            <a:ext cx="1512387" cy="2202136"/>
          </a:xfrm>
          <a:custGeom>
            <a:avLst/>
            <a:gdLst>
              <a:gd name="connsiteX0" fmla="*/ 6824 w 1630908"/>
              <a:gd name="connsiteY0" fmla="*/ 2374710 h 2374710"/>
              <a:gd name="connsiteX1" fmla="*/ 0 w 1630908"/>
              <a:gd name="connsiteY1" fmla="*/ 1446662 h 2374710"/>
              <a:gd name="connsiteX2" fmla="*/ 388962 w 1630908"/>
              <a:gd name="connsiteY2" fmla="*/ 1207827 h 2374710"/>
              <a:gd name="connsiteX3" fmla="*/ 750627 w 1630908"/>
              <a:gd name="connsiteY3" fmla="*/ 921224 h 2374710"/>
              <a:gd name="connsiteX4" fmla="*/ 1084997 w 1630908"/>
              <a:gd name="connsiteY4" fmla="*/ 661916 h 2374710"/>
              <a:gd name="connsiteX5" fmla="*/ 1357953 w 1630908"/>
              <a:gd name="connsiteY5" fmla="*/ 368489 h 2374710"/>
              <a:gd name="connsiteX6" fmla="*/ 1630908 w 1630908"/>
              <a:gd name="connsiteY6" fmla="*/ 0 h 2374710"/>
              <a:gd name="connsiteX7" fmla="*/ 1576317 w 1630908"/>
              <a:gd name="connsiteY7" fmla="*/ 2354239 h 237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0908" h="2374710">
                <a:moveTo>
                  <a:pt x="6824" y="2374710"/>
                </a:moveTo>
                <a:cubicBezTo>
                  <a:pt x="4549" y="2065361"/>
                  <a:pt x="2275" y="1756011"/>
                  <a:pt x="0" y="1446662"/>
                </a:cubicBezTo>
                <a:lnTo>
                  <a:pt x="388962" y="1207827"/>
                </a:lnTo>
                <a:lnTo>
                  <a:pt x="750627" y="921224"/>
                </a:lnTo>
                <a:lnTo>
                  <a:pt x="1084997" y="661916"/>
                </a:lnTo>
                <a:lnTo>
                  <a:pt x="1357953" y="368489"/>
                </a:lnTo>
                <a:lnTo>
                  <a:pt x="1630908" y="0"/>
                </a:lnTo>
                <a:lnTo>
                  <a:pt x="1576317" y="2354239"/>
                </a:lnTo>
              </a:path>
            </a:pathLst>
          </a:custGeom>
          <a:pattFill prst="lgGrid">
            <a:fgClr>
              <a:schemeClr val="accent3">
                <a:lumMod val="75000"/>
              </a:schemeClr>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2" name="Полилиния 111"/>
          <p:cNvSpPr/>
          <p:nvPr/>
        </p:nvSpPr>
        <p:spPr>
          <a:xfrm>
            <a:off x="6821476" y="1879269"/>
            <a:ext cx="316399" cy="2600799"/>
          </a:xfrm>
          <a:custGeom>
            <a:avLst/>
            <a:gdLst>
              <a:gd name="connsiteX0" fmla="*/ 0 w 341194"/>
              <a:gd name="connsiteY0" fmla="*/ 2797791 h 2804615"/>
              <a:gd name="connsiteX1" fmla="*/ 20471 w 341194"/>
              <a:gd name="connsiteY1" fmla="*/ 1876568 h 2804615"/>
              <a:gd name="connsiteX2" fmla="*/ 81886 w 341194"/>
              <a:gd name="connsiteY2" fmla="*/ 1542197 h 2804615"/>
              <a:gd name="connsiteX3" fmla="*/ 170597 w 341194"/>
              <a:gd name="connsiteY3" fmla="*/ 1146412 h 2804615"/>
              <a:gd name="connsiteX4" fmla="*/ 225188 w 341194"/>
              <a:gd name="connsiteY4" fmla="*/ 777923 h 2804615"/>
              <a:gd name="connsiteX5" fmla="*/ 279779 w 341194"/>
              <a:gd name="connsiteY5" fmla="*/ 402609 h 2804615"/>
              <a:gd name="connsiteX6" fmla="*/ 341194 w 341194"/>
              <a:gd name="connsiteY6" fmla="*/ 0 h 2804615"/>
              <a:gd name="connsiteX7" fmla="*/ 327546 w 341194"/>
              <a:gd name="connsiteY7" fmla="*/ 2804615 h 280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194" h="2804615">
                <a:moveTo>
                  <a:pt x="0" y="2797791"/>
                </a:moveTo>
                <a:lnTo>
                  <a:pt x="20471" y="1876568"/>
                </a:lnTo>
                <a:lnTo>
                  <a:pt x="81886" y="1542197"/>
                </a:lnTo>
                <a:lnTo>
                  <a:pt x="170597" y="1146412"/>
                </a:lnTo>
                <a:lnTo>
                  <a:pt x="225188" y="777923"/>
                </a:lnTo>
                <a:lnTo>
                  <a:pt x="279779" y="402609"/>
                </a:lnTo>
                <a:lnTo>
                  <a:pt x="341194" y="0"/>
                </a:lnTo>
                <a:cubicBezTo>
                  <a:pt x="336645" y="934872"/>
                  <a:pt x="332095" y="1869743"/>
                  <a:pt x="327546" y="2804615"/>
                </a:cubicBezTo>
              </a:path>
            </a:pathLst>
          </a:custGeom>
          <a:pattFill prst="dkHorz">
            <a:fgClr>
              <a:schemeClr val="accent6"/>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3" name="Полилиния 112"/>
          <p:cNvSpPr/>
          <p:nvPr/>
        </p:nvSpPr>
        <p:spPr>
          <a:xfrm>
            <a:off x="6821476" y="1847630"/>
            <a:ext cx="310071" cy="1778161"/>
          </a:xfrm>
          <a:custGeom>
            <a:avLst/>
            <a:gdLst>
              <a:gd name="connsiteX0" fmla="*/ 54591 w 334370"/>
              <a:gd name="connsiteY0" fmla="*/ 464024 h 1917510"/>
              <a:gd name="connsiteX1" fmla="*/ 0 w 334370"/>
              <a:gd name="connsiteY1" fmla="*/ 1917510 h 1917510"/>
              <a:gd name="connsiteX2" fmla="*/ 88710 w 334370"/>
              <a:gd name="connsiteY2" fmla="*/ 1562669 h 1917510"/>
              <a:gd name="connsiteX3" fmla="*/ 143301 w 334370"/>
              <a:gd name="connsiteY3" fmla="*/ 1248770 h 1917510"/>
              <a:gd name="connsiteX4" fmla="*/ 204716 w 334370"/>
              <a:gd name="connsiteY4" fmla="*/ 921224 h 1917510"/>
              <a:gd name="connsiteX5" fmla="*/ 266131 w 334370"/>
              <a:gd name="connsiteY5" fmla="*/ 457200 h 1917510"/>
              <a:gd name="connsiteX6" fmla="*/ 334370 w 334370"/>
              <a:gd name="connsiteY6" fmla="*/ 0 h 191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70" h="1917510">
                <a:moveTo>
                  <a:pt x="54591" y="464024"/>
                </a:moveTo>
                <a:lnTo>
                  <a:pt x="0" y="1917510"/>
                </a:lnTo>
                <a:lnTo>
                  <a:pt x="88710" y="1562669"/>
                </a:lnTo>
                <a:lnTo>
                  <a:pt x="143301" y="1248770"/>
                </a:lnTo>
                <a:lnTo>
                  <a:pt x="204716" y="921224"/>
                </a:lnTo>
                <a:lnTo>
                  <a:pt x="266131" y="457200"/>
                </a:lnTo>
                <a:lnTo>
                  <a:pt x="334370" y="0"/>
                </a:lnTo>
              </a:path>
            </a:pathLst>
          </a:custGeom>
          <a:pattFill prst="wdUpDiag">
            <a:fgClr>
              <a:schemeClr val="tx2"/>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14" name="Прямая со стрелкой 113"/>
          <p:cNvCxnSpPr/>
          <p:nvPr/>
        </p:nvCxnSpPr>
        <p:spPr>
          <a:xfrm flipH="1" flipV="1">
            <a:off x="4957373" y="1316660"/>
            <a:ext cx="1921" cy="3168488"/>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15" name="Прямая со стрелкой 114"/>
          <p:cNvCxnSpPr/>
          <p:nvPr/>
        </p:nvCxnSpPr>
        <p:spPr>
          <a:xfrm flipV="1">
            <a:off x="4957373" y="4485147"/>
            <a:ext cx="3176182" cy="1"/>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16" name="Полилиния 115"/>
          <p:cNvSpPr/>
          <p:nvPr/>
        </p:nvSpPr>
        <p:spPr>
          <a:xfrm>
            <a:off x="4988327" y="1387069"/>
            <a:ext cx="2405809" cy="2425528"/>
          </a:xfrm>
          <a:custGeom>
            <a:avLst/>
            <a:gdLst>
              <a:gd name="connsiteX0" fmla="*/ 0 w 2594344"/>
              <a:gd name="connsiteY0" fmla="*/ 2615609 h 2615609"/>
              <a:gd name="connsiteX1" fmla="*/ 914400 w 2594344"/>
              <a:gd name="connsiteY1" fmla="*/ 2083981 h 2615609"/>
              <a:gd name="connsiteX2" fmla="*/ 1807535 w 2594344"/>
              <a:gd name="connsiteY2" fmla="*/ 1265274 h 2615609"/>
              <a:gd name="connsiteX3" fmla="*/ 2594344 w 2594344"/>
              <a:gd name="connsiteY3" fmla="*/ 0 h 2615609"/>
            </a:gdLst>
            <a:ahLst/>
            <a:cxnLst>
              <a:cxn ang="0">
                <a:pos x="connsiteX0" y="connsiteY0"/>
              </a:cxn>
              <a:cxn ang="0">
                <a:pos x="connsiteX1" y="connsiteY1"/>
              </a:cxn>
              <a:cxn ang="0">
                <a:pos x="connsiteX2" y="connsiteY2"/>
              </a:cxn>
              <a:cxn ang="0">
                <a:pos x="connsiteX3" y="connsiteY3"/>
              </a:cxn>
            </a:cxnLst>
            <a:rect l="l" t="t" r="r" b="b"/>
            <a:pathLst>
              <a:path w="2594344" h="2615609">
                <a:moveTo>
                  <a:pt x="0" y="2615609"/>
                </a:moveTo>
                <a:cubicBezTo>
                  <a:pt x="306572" y="2462323"/>
                  <a:pt x="613144" y="2309037"/>
                  <a:pt x="914400" y="2083981"/>
                </a:cubicBezTo>
                <a:cubicBezTo>
                  <a:pt x="1215656" y="1858925"/>
                  <a:pt x="1527544" y="1612604"/>
                  <a:pt x="1807535" y="1265274"/>
                </a:cubicBezTo>
                <a:cubicBezTo>
                  <a:pt x="2087526" y="917944"/>
                  <a:pt x="2461437" y="212651"/>
                  <a:pt x="2594344"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7" name="Полилиния 116"/>
          <p:cNvSpPr/>
          <p:nvPr/>
        </p:nvSpPr>
        <p:spPr>
          <a:xfrm>
            <a:off x="5958999" y="2038531"/>
            <a:ext cx="1774777" cy="2395949"/>
          </a:xfrm>
          <a:custGeom>
            <a:avLst/>
            <a:gdLst>
              <a:gd name="connsiteX0" fmla="*/ 1913860 w 1913860"/>
              <a:gd name="connsiteY0" fmla="*/ 0 h 2583712"/>
              <a:gd name="connsiteX1" fmla="*/ 1467293 w 1913860"/>
              <a:gd name="connsiteY1" fmla="*/ 861238 h 2583712"/>
              <a:gd name="connsiteX2" fmla="*/ 903767 w 1913860"/>
              <a:gd name="connsiteY2" fmla="*/ 1711842 h 2583712"/>
              <a:gd name="connsiteX3" fmla="*/ 233916 w 1913860"/>
              <a:gd name="connsiteY3" fmla="*/ 2360428 h 2583712"/>
              <a:gd name="connsiteX4" fmla="*/ 0 w 1913860"/>
              <a:gd name="connsiteY4" fmla="*/ 2583712 h 258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860" h="2583712">
                <a:moveTo>
                  <a:pt x="1913860" y="0"/>
                </a:moveTo>
                <a:cubicBezTo>
                  <a:pt x="1774751" y="287965"/>
                  <a:pt x="1635642" y="575931"/>
                  <a:pt x="1467293" y="861238"/>
                </a:cubicBezTo>
                <a:cubicBezTo>
                  <a:pt x="1298944" y="1146545"/>
                  <a:pt x="1109330" y="1461977"/>
                  <a:pt x="903767" y="1711842"/>
                </a:cubicBezTo>
                <a:cubicBezTo>
                  <a:pt x="698204" y="1961707"/>
                  <a:pt x="384544" y="2215116"/>
                  <a:pt x="233916" y="2360428"/>
                </a:cubicBezTo>
                <a:cubicBezTo>
                  <a:pt x="83288" y="2505740"/>
                  <a:pt x="7088" y="2564219"/>
                  <a:pt x="0" y="2583712"/>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18" name="Прямая соединительная линия 117"/>
          <p:cNvCxnSpPr/>
          <p:nvPr/>
        </p:nvCxnSpPr>
        <p:spPr>
          <a:xfrm flipV="1">
            <a:off x="6816333" y="2275106"/>
            <a:ext cx="49300" cy="1337033"/>
          </a:xfrm>
          <a:prstGeom prst="line">
            <a:avLst/>
          </a:prstGeom>
          <a:ln w="31750">
            <a:solidFill>
              <a:schemeClr val="tx2"/>
            </a:solidFill>
            <a:headEnd type="oval" w="med" len="med"/>
            <a:tailEnd type="oval"/>
          </a:ln>
        </p:spPr>
        <p:style>
          <a:lnRef idx="1">
            <a:schemeClr val="accent1"/>
          </a:lnRef>
          <a:fillRef idx="0">
            <a:schemeClr val="accent1"/>
          </a:fillRef>
          <a:effectRef idx="0">
            <a:schemeClr val="accent1"/>
          </a:effectRef>
          <a:fontRef idx="minor">
            <a:schemeClr val="tx1"/>
          </a:fontRef>
        </p:style>
      </p:cxnSp>
      <p:sp>
        <p:nvSpPr>
          <p:cNvPr id="119" name="Прямоугольник 118"/>
          <p:cNvSpPr/>
          <p:nvPr/>
        </p:nvSpPr>
        <p:spPr>
          <a:xfrm>
            <a:off x="6588742" y="3531666"/>
            <a:ext cx="275051"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в</a:t>
            </a:r>
            <a:endParaRPr lang="ru-RU" b="1" i="1" cap="all" baseline="-25000" dirty="0">
              <a:solidFill>
                <a:sysClr val="windowText" lastClr="000000"/>
              </a:solidFill>
            </a:endParaRPr>
          </a:p>
        </p:txBody>
      </p:sp>
      <p:cxnSp>
        <p:nvCxnSpPr>
          <p:cNvPr id="120" name="Прямая соединительная линия 119"/>
          <p:cNvCxnSpPr>
            <a:stCxn id="117" idx="2"/>
          </p:cNvCxnSpPr>
          <p:nvPr/>
        </p:nvCxnSpPr>
        <p:spPr>
          <a:xfrm flipH="1">
            <a:off x="4957373" y="3625971"/>
            <a:ext cx="1839715" cy="0"/>
          </a:xfrm>
          <a:prstGeom prst="line">
            <a:avLst/>
          </a:prstGeom>
          <a:ln w="12700">
            <a:solidFill>
              <a:schemeClr val="tx1"/>
            </a:solidFill>
            <a:prstDash val="lg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21" name="Полилиния 120"/>
          <p:cNvSpPr/>
          <p:nvPr/>
        </p:nvSpPr>
        <p:spPr>
          <a:xfrm>
            <a:off x="6819122" y="1869115"/>
            <a:ext cx="305656" cy="1745197"/>
          </a:xfrm>
          <a:custGeom>
            <a:avLst/>
            <a:gdLst>
              <a:gd name="connsiteX0" fmla="*/ 329609 w 329609"/>
              <a:gd name="connsiteY0" fmla="*/ 0 h 1881963"/>
              <a:gd name="connsiteX1" fmla="*/ 202018 w 329609"/>
              <a:gd name="connsiteY1" fmla="*/ 903768 h 1881963"/>
              <a:gd name="connsiteX2" fmla="*/ 0 w 329609"/>
              <a:gd name="connsiteY2" fmla="*/ 1881963 h 1881963"/>
            </a:gdLst>
            <a:ahLst/>
            <a:cxnLst>
              <a:cxn ang="0">
                <a:pos x="connsiteX0" y="connsiteY0"/>
              </a:cxn>
              <a:cxn ang="0">
                <a:pos x="connsiteX1" y="connsiteY1"/>
              </a:cxn>
              <a:cxn ang="0">
                <a:pos x="connsiteX2" y="connsiteY2"/>
              </a:cxn>
            </a:cxnLst>
            <a:rect l="l" t="t" r="r" b="b"/>
            <a:pathLst>
              <a:path w="329609" h="1881963">
                <a:moveTo>
                  <a:pt x="329609" y="0"/>
                </a:moveTo>
                <a:cubicBezTo>
                  <a:pt x="293281" y="295054"/>
                  <a:pt x="256953" y="590108"/>
                  <a:pt x="202018" y="903768"/>
                </a:cubicBezTo>
                <a:cubicBezTo>
                  <a:pt x="147083" y="1217429"/>
                  <a:pt x="0" y="1881963"/>
                  <a:pt x="0" y="1881963"/>
                </a:cubicBezTo>
              </a:path>
            </a:pathLst>
          </a:cu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2" name="Прямая соединительная линия 121"/>
          <p:cNvCxnSpPr/>
          <p:nvPr/>
        </p:nvCxnSpPr>
        <p:spPr>
          <a:xfrm flipH="1">
            <a:off x="4957373" y="2288938"/>
            <a:ext cx="1906420" cy="0"/>
          </a:xfrm>
          <a:prstGeom prst="line">
            <a:avLst/>
          </a:prstGeom>
          <a:ln w="12700">
            <a:solidFill>
              <a:schemeClr val="tx1"/>
            </a:solidFill>
            <a:prstDash val="lgDash"/>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p:cNvCxnSpPr>
            <a:stCxn id="121" idx="0"/>
          </p:cNvCxnSpPr>
          <p:nvPr/>
        </p:nvCxnSpPr>
        <p:spPr>
          <a:xfrm flipH="1">
            <a:off x="4957373" y="1869115"/>
            <a:ext cx="2167405" cy="18767"/>
          </a:xfrm>
          <a:prstGeom prst="line">
            <a:avLst/>
          </a:prstGeom>
          <a:ln w="12700">
            <a:solidFill>
              <a:schemeClr val="tx1"/>
            </a:solidFill>
            <a:prstDash val="lg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24" name="Прямоугольник 123"/>
          <p:cNvSpPr/>
          <p:nvPr/>
        </p:nvSpPr>
        <p:spPr>
          <a:xfrm>
            <a:off x="7156975" y="1618708"/>
            <a:ext cx="275051"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к</a:t>
            </a:r>
            <a:endParaRPr lang="ru-RU" b="1" i="1" cap="all" baseline="-25000" dirty="0">
              <a:solidFill>
                <a:sysClr val="windowText" lastClr="000000"/>
              </a:solidFill>
            </a:endParaRPr>
          </a:p>
        </p:txBody>
      </p:sp>
      <p:sp>
        <p:nvSpPr>
          <p:cNvPr id="125" name="Прямоугольник 124"/>
          <p:cNvSpPr/>
          <p:nvPr/>
        </p:nvSpPr>
        <p:spPr>
          <a:xfrm>
            <a:off x="6407992" y="1869115"/>
            <a:ext cx="438395"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к</a:t>
            </a:r>
            <a:r>
              <a:rPr lang="en-US" b="1" cap="all" baseline="-25000" dirty="0">
                <a:solidFill>
                  <a:sysClr val="windowText" lastClr="000000"/>
                </a:solidFill>
              </a:rPr>
              <a:t>s</a:t>
            </a:r>
            <a:endParaRPr lang="ru-RU" b="1" i="1" cap="all" baseline="-25000" dirty="0">
              <a:solidFill>
                <a:sysClr val="windowText" lastClr="000000"/>
              </a:solidFill>
            </a:endParaRPr>
          </a:p>
        </p:txBody>
      </p:sp>
      <p:sp>
        <p:nvSpPr>
          <p:cNvPr id="126" name="Прямоугольник 125"/>
          <p:cNvSpPr/>
          <p:nvPr/>
        </p:nvSpPr>
        <p:spPr>
          <a:xfrm>
            <a:off x="4890598" y="1470189"/>
            <a:ext cx="534991"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T</a:t>
            </a:r>
            <a:r>
              <a:rPr lang="ru-RU" b="1" i="1" baseline="-25000" dirty="0">
                <a:solidFill>
                  <a:sysClr val="windowText" lastClr="000000"/>
                </a:solidFill>
              </a:rPr>
              <a:t>к</a:t>
            </a:r>
            <a:endParaRPr lang="ru-RU" b="1" i="1" dirty="0">
              <a:solidFill>
                <a:sysClr val="windowText" lastClr="000000"/>
              </a:solidFill>
            </a:endParaRPr>
          </a:p>
        </p:txBody>
      </p:sp>
      <p:sp>
        <p:nvSpPr>
          <p:cNvPr id="127" name="Прямоугольник 126"/>
          <p:cNvSpPr/>
          <p:nvPr/>
        </p:nvSpPr>
        <p:spPr>
          <a:xfrm>
            <a:off x="4877447" y="3236506"/>
            <a:ext cx="534991"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T</a:t>
            </a:r>
            <a:r>
              <a:rPr lang="ru-RU" b="1" i="1" baseline="-25000" dirty="0">
                <a:solidFill>
                  <a:sysClr val="windowText" lastClr="000000"/>
                </a:solidFill>
              </a:rPr>
              <a:t>в</a:t>
            </a:r>
            <a:endParaRPr lang="ru-RU" b="1" i="1" dirty="0">
              <a:solidFill>
                <a:sysClr val="windowText" lastClr="000000"/>
              </a:solidFill>
            </a:endParaRPr>
          </a:p>
        </p:txBody>
      </p:sp>
      <p:sp>
        <p:nvSpPr>
          <p:cNvPr id="128" name="Прямоугольник 127"/>
          <p:cNvSpPr/>
          <p:nvPr/>
        </p:nvSpPr>
        <p:spPr>
          <a:xfrm>
            <a:off x="4877447" y="1893133"/>
            <a:ext cx="534991"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T</a:t>
            </a:r>
            <a:r>
              <a:rPr lang="ru-RU" b="1" i="1" baseline="-25000" dirty="0">
                <a:solidFill>
                  <a:sysClr val="windowText" lastClr="000000"/>
                </a:solidFill>
              </a:rPr>
              <a:t>к</a:t>
            </a:r>
            <a:r>
              <a:rPr lang="en-US" b="1" i="1" baseline="-25000" dirty="0">
                <a:solidFill>
                  <a:sysClr val="windowText" lastClr="000000"/>
                </a:solidFill>
              </a:rPr>
              <a:t>s</a:t>
            </a:r>
            <a:endParaRPr lang="ru-RU" b="1" i="1" dirty="0">
              <a:solidFill>
                <a:sysClr val="windowText" lastClr="000000"/>
              </a:solidFill>
            </a:endParaRPr>
          </a:p>
        </p:txBody>
      </p:sp>
      <p:cxnSp>
        <p:nvCxnSpPr>
          <p:cNvPr id="129" name="Прямая соединительная линия 128"/>
          <p:cNvCxnSpPr/>
          <p:nvPr/>
        </p:nvCxnSpPr>
        <p:spPr>
          <a:xfrm>
            <a:off x="7124778" y="1878498"/>
            <a:ext cx="0" cy="2587829"/>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30" name="Прямая соединительная линия 129"/>
          <p:cNvCxnSpPr/>
          <p:nvPr/>
        </p:nvCxnSpPr>
        <p:spPr>
          <a:xfrm>
            <a:off x="6821737" y="3625971"/>
            <a:ext cx="0" cy="859177"/>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31" name="Прямая соединительная линия 130"/>
          <p:cNvCxnSpPr/>
          <p:nvPr/>
        </p:nvCxnSpPr>
        <p:spPr>
          <a:xfrm>
            <a:off x="5357919" y="3612139"/>
            <a:ext cx="0" cy="867979"/>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32" name="Прямоугольник 131"/>
          <p:cNvSpPr/>
          <p:nvPr/>
        </p:nvSpPr>
        <p:spPr>
          <a:xfrm>
            <a:off x="6053706" y="2300615"/>
            <a:ext cx="275051"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k</a:t>
            </a:r>
            <a:endParaRPr lang="ru-RU" b="1" i="1" dirty="0">
              <a:solidFill>
                <a:sysClr val="windowText" lastClr="000000"/>
              </a:solidFill>
            </a:endParaRPr>
          </a:p>
        </p:txBody>
      </p:sp>
      <p:sp>
        <p:nvSpPr>
          <p:cNvPr id="133" name="Прямоугольник 132"/>
          <p:cNvSpPr/>
          <p:nvPr/>
        </p:nvSpPr>
        <p:spPr>
          <a:xfrm>
            <a:off x="7267550" y="2085282"/>
            <a:ext cx="275051"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n</a:t>
            </a:r>
            <a:endParaRPr lang="ru-RU" b="1" i="1" dirty="0">
              <a:solidFill>
                <a:sysClr val="windowText" lastClr="000000"/>
              </a:solidFill>
            </a:endParaRPr>
          </a:p>
        </p:txBody>
      </p:sp>
      <p:cxnSp>
        <p:nvCxnSpPr>
          <p:cNvPr id="134" name="Прямая соединительная линия 133"/>
          <p:cNvCxnSpPr/>
          <p:nvPr/>
        </p:nvCxnSpPr>
        <p:spPr>
          <a:xfrm flipH="1">
            <a:off x="7060633" y="2365776"/>
            <a:ext cx="267101" cy="88080"/>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a:stCxn id="132" idx="3"/>
          </p:cNvCxnSpPr>
          <p:nvPr/>
        </p:nvCxnSpPr>
        <p:spPr>
          <a:xfrm>
            <a:off x="6328757" y="2551021"/>
            <a:ext cx="517630" cy="105934"/>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36" name="Прямоугольник 135"/>
          <p:cNvSpPr/>
          <p:nvPr/>
        </p:nvSpPr>
        <p:spPr>
          <a:xfrm>
            <a:off x="5220394" y="4443251"/>
            <a:ext cx="275051"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n</a:t>
            </a:r>
            <a:endParaRPr lang="ru-RU" b="1" i="1" dirty="0">
              <a:solidFill>
                <a:sysClr val="windowText" lastClr="000000"/>
              </a:solidFill>
            </a:endParaRPr>
          </a:p>
        </p:txBody>
      </p:sp>
      <p:sp>
        <p:nvSpPr>
          <p:cNvPr id="137" name="Прямоугольник 136"/>
          <p:cNvSpPr/>
          <p:nvPr/>
        </p:nvSpPr>
        <p:spPr>
          <a:xfrm>
            <a:off x="6659562" y="4456944"/>
            <a:ext cx="275051"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c</a:t>
            </a:r>
            <a:endParaRPr lang="ru-RU" b="1" i="1" dirty="0">
              <a:solidFill>
                <a:sysClr val="windowText" lastClr="000000"/>
              </a:solidFill>
            </a:endParaRPr>
          </a:p>
        </p:txBody>
      </p:sp>
      <p:sp>
        <p:nvSpPr>
          <p:cNvPr id="138" name="Прямоугольник 137"/>
          <p:cNvSpPr/>
          <p:nvPr/>
        </p:nvSpPr>
        <p:spPr>
          <a:xfrm>
            <a:off x="7019449" y="4477242"/>
            <a:ext cx="275051"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d</a:t>
            </a:r>
            <a:endParaRPr lang="ru-RU" b="1" i="1" dirty="0">
              <a:solidFill>
                <a:sysClr val="windowText" lastClr="000000"/>
              </a:solidFill>
            </a:endParaRPr>
          </a:p>
        </p:txBody>
      </p:sp>
      <p:sp>
        <p:nvSpPr>
          <p:cNvPr id="139" name="Прямоугольник 138"/>
          <p:cNvSpPr/>
          <p:nvPr/>
        </p:nvSpPr>
        <p:spPr>
          <a:xfrm>
            <a:off x="5258040" y="3172413"/>
            <a:ext cx="275051"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m</a:t>
            </a:r>
            <a:endParaRPr lang="ru-RU" b="1" i="1" dirty="0">
              <a:solidFill>
                <a:sysClr val="windowText" lastClr="000000"/>
              </a:solidFill>
            </a:endParaRPr>
          </a:p>
        </p:txBody>
      </p:sp>
      <mc:AlternateContent xmlns:mc="http://schemas.openxmlformats.org/markup-compatibility/2006" xmlns:a14="http://schemas.microsoft.com/office/drawing/2010/main">
        <mc:Choice Requires="a14">
          <p:sp>
            <p:nvSpPr>
              <p:cNvPr id="140" name="Прямоугольник 139"/>
              <p:cNvSpPr/>
              <p:nvPr/>
            </p:nvSpPr>
            <p:spPr>
              <a:xfrm>
                <a:off x="7129798" y="1921135"/>
                <a:ext cx="569571" cy="342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a:latin typeface="Cambria Math"/>
                            </a:rPr>
                            <m:t>∆</m:t>
                          </m:r>
                          <m:r>
                            <a:rPr lang="ru-RU" i="1">
                              <a:latin typeface="Cambria Math"/>
                            </a:rPr>
                            <m:t>𝐿</m:t>
                          </m:r>
                        </m:e>
                        <m:sub>
                          <m:r>
                            <a:rPr lang="ru-RU" i="1">
                              <a:latin typeface="Cambria Math"/>
                            </a:rPr>
                            <m:t>𝑉</m:t>
                          </m:r>
                        </m:sub>
                      </m:sSub>
                    </m:oMath>
                  </m:oMathPara>
                </a14:m>
                <a:endParaRPr lang="ru-RU" dirty="0"/>
              </a:p>
            </p:txBody>
          </p:sp>
        </mc:Choice>
        <mc:Fallback xmlns="">
          <p:sp>
            <p:nvSpPr>
              <p:cNvPr id="140" name="Прямоугольник 139"/>
              <p:cNvSpPr>
                <a:spLocks noRot="1" noChangeAspect="1" noMove="1" noResize="1" noEditPoints="1" noAdjustHandles="1" noChangeArrowheads="1" noChangeShapeType="1" noTextEdit="1"/>
              </p:cNvSpPr>
              <p:nvPr/>
            </p:nvSpPr>
            <p:spPr>
              <a:xfrm>
                <a:off x="7129798" y="1921135"/>
                <a:ext cx="569571" cy="342492"/>
              </a:xfrm>
              <a:prstGeom prst="rect">
                <a:avLst/>
              </a:prstGeom>
              <a:blipFill rotWithShape="1">
                <a:blip r:embed="rId5" cstate="print"/>
                <a:stretch>
                  <a:fillRect b="-71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1" name="Прямоугольник 140"/>
              <p:cNvSpPr/>
              <p:nvPr/>
            </p:nvSpPr>
            <p:spPr>
              <a:xfrm>
                <a:off x="7185162" y="3566073"/>
                <a:ext cx="417948" cy="342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ru-RU" i="1">
                              <a:latin typeface="Cambria Math"/>
                            </a:rPr>
                            <m:t>𝑟</m:t>
                          </m:r>
                        </m:sub>
                      </m:sSub>
                    </m:oMath>
                  </m:oMathPara>
                </a14:m>
                <a:endParaRPr lang="ru-RU" dirty="0"/>
              </a:p>
            </p:txBody>
          </p:sp>
        </mc:Choice>
        <mc:Fallback xmlns="">
          <p:sp>
            <p:nvSpPr>
              <p:cNvPr id="141" name="Прямоугольник 140"/>
              <p:cNvSpPr>
                <a:spLocks noRot="1" noChangeAspect="1" noMove="1" noResize="1" noEditPoints="1" noAdjustHandles="1" noChangeArrowheads="1" noChangeShapeType="1" noTextEdit="1"/>
              </p:cNvSpPr>
              <p:nvPr/>
            </p:nvSpPr>
            <p:spPr>
              <a:xfrm>
                <a:off x="7185162" y="3566073"/>
                <a:ext cx="417948" cy="342492"/>
              </a:xfrm>
              <a:prstGeom prst="rect">
                <a:avLst/>
              </a:prstGeom>
              <a:blipFill rotWithShape="1">
                <a:blip r:embed="rId6" cstate="print"/>
                <a:stretch>
                  <a:fillRect b="-357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2" name="Прямоугольник 141"/>
              <p:cNvSpPr/>
              <p:nvPr/>
            </p:nvSpPr>
            <p:spPr>
              <a:xfrm>
                <a:off x="5533091" y="2730199"/>
                <a:ext cx="502678" cy="342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ru-RU" i="1">
                              <a:latin typeface="Cambria Math"/>
                            </a:rPr>
                            <m:t>𝑘𝑠</m:t>
                          </m:r>
                        </m:sub>
                      </m:sSub>
                    </m:oMath>
                  </m:oMathPara>
                </a14:m>
                <a:endParaRPr lang="ru-RU" dirty="0"/>
              </a:p>
            </p:txBody>
          </p:sp>
        </mc:Choice>
        <mc:Fallback xmlns="">
          <p:sp>
            <p:nvSpPr>
              <p:cNvPr id="142" name="Прямоугольник 141"/>
              <p:cNvSpPr>
                <a:spLocks noRot="1" noChangeAspect="1" noMove="1" noResize="1" noEditPoints="1" noAdjustHandles="1" noChangeArrowheads="1" noChangeShapeType="1" noTextEdit="1"/>
              </p:cNvSpPr>
              <p:nvPr/>
            </p:nvSpPr>
            <p:spPr>
              <a:xfrm>
                <a:off x="5533091" y="2730199"/>
                <a:ext cx="502678" cy="342492"/>
              </a:xfrm>
              <a:prstGeom prst="rect">
                <a:avLst/>
              </a:prstGeom>
              <a:blipFill rotWithShape="1">
                <a:blip r:embed="rId7" cstate="print"/>
                <a:stretch>
                  <a:fillRect b="-7143"/>
                </a:stretch>
              </a:blipFill>
            </p:spPr>
            <p:txBody>
              <a:bodyPr/>
              <a:lstStyle/>
              <a:p>
                <a:r>
                  <a:rPr lang="ru-RU">
                    <a:noFill/>
                  </a:rPr>
                  <a:t> </a:t>
                </a:r>
              </a:p>
            </p:txBody>
          </p:sp>
        </mc:Fallback>
      </mc:AlternateContent>
      <p:cxnSp>
        <p:nvCxnSpPr>
          <p:cNvPr id="143" name="Прямая соединительная линия 142"/>
          <p:cNvCxnSpPr>
            <a:stCxn id="142" idx="2"/>
          </p:cNvCxnSpPr>
          <p:nvPr/>
        </p:nvCxnSpPr>
        <p:spPr>
          <a:xfrm>
            <a:off x="5784430" y="3072691"/>
            <a:ext cx="174569" cy="271501"/>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44" name="Прямая соединительная линия 143"/>
          <p:cNvCxnSpPr/>
          <p:nvPr/>
        </p:nvCxnSpPr>
        <p:spPr>
          <a:xfrm flipH="1">
            <a:off x="6971949" y="2188579"/>
            <a:ext cx="295601" cy="205366"/>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45" name="Прямая соединительная линия 144"/>
          <p:cNvCxnSpPr/>
          <p:nvPr/>
        </p:nvCxnSpPr>
        <p:spPr>
          <a:xfrm flipH="1" flipV="1">
            <a:off x="6976512" y="3566073"/>
            <a:ext cx="291038" cy="171246"/>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07" name="Прямоугольник 106"/>
          <p:cNvSpPr/>
          <p:nvPr/>
        </p:nvSpPr>
        <p:spPr>
          <a:xfrm>
            <a:off x="6872100" y="1198055"/>
            <a:ext cx="1737731"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p</a:t>
            </a:r>
            <a:r>
              <a:rPr lang="ru-RU" b="1" i="1" baseline="-25000" dirty="0">
                <a:solidFill>
                  <a:sysClr val="windowText" lastClr="000000"/>
                </a:solidFill>
              </a:rPr>
              <a:t>к</a:t>
            </a:r>
            <a:r>
              <a:rPr lang="ru-RU" b="1" i="1" dirty="0">
                <a:solidFill>
                  <a:sysClr val="windowText" lastClr="000000"/>
                </a:solidFill>
              </a:rPr>
              <a:t>=</a:t>
            </a:r>
            <a:r>
              <a:rPr lang="en-US" b="1" i="1" dirty="0">
                <a:solidFill>
                  <a:sysClr val="windowText" lastClr="000000"/>
                </a:solidFill>
              </a:rPr>
              <a:t>const</a:t>
            </a:r>
            <a:endParaRPr lang="ru-RU" b="1" i="1" dirty="0">
              <a:solidFill>
                <a:sysClr val="windowText" lastClr="000000"/>
              </a:solidFill>
            </a:endParaRPr>
          </a:p>
        </p:txBody>
      </p:sp>
      <p:sp>
        <p:nvSpPr>
          <p:cNvPr id="108" name="Прямоугольник 107"/>
          <p:cNvSpPr/>
          <p:nvPr/>
        </p:nvSpPr>
        <p:spPr>
          <a:xfrm>
            <a:off x="6989132" y="2427011"/>
            <a:ext cx="1737731" cy="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p</a:t>
            </a:r>
            <a:r>
              <a:rPr lang="ru-RU" b="1" i="1" baseline="-25000" dirty="0">
                <a:solidFill>
                  <a:sysClr val="windowText" lastClr="000000"/>
                </a:solidFill>
              </a:rPr>
              <a:t>в</a:t>
            </a:r>
            <a:r>
              <a:rPr lang="ru-RU" b="1" i="1" dirty="0">
                <a:solidFill>
                  <a:sysClr val="windowText" lastClr="000000"/>
                </a:solidFill>
              </a:rPr>
              <a:t>=</a:t>
            </a:r>
            <a:r>
              <a:rPr lang="en-US" b="1" i="1" dirty="0">
                <a:solidFill>
                  <a:sysClr val="windowText" lastClr="000000"/>
                </a:solidFill>
              </a:rPr>
              <a:t>const</a:t>
            </a:r>
            <a:endParaRPr lang="ru-RU" b="1" i="1" dirty="0">
              <a:solidFill>
                <a:sysClr val="windowText" lastClr="000000"/>
              </a:solidFill>
            </a:endParaRPr>
          </a:p>
        </p:txBody>
      </p:sp>
      <mc:AlternateContent xmlns:mc="http://schemas.openxmlformats.org/markup-compatibility/2006" xmlns:a14="http://schemas.microsoft.com/office/drawing/2010/main">
        <mc:Choice Requires="a14">
          <p:sp>
            <p:nvSpPr>
              <p:cNvPr id="2" name="Прямоугольник 1"/>
              <p:cNvSpPr/>
              <p:nvPr/>
            </p:nvSpPr>
            <p:spPr>
              <a:xfrm>
                <a:off x="3408734" y="5953844"/>
                <a:ext cx="22106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ru-RU" i="1">
                              <a:latin typeface="Cambria Math"/>
                            </a:rPr>
                            <m:t>𝑘</m:t>
                          </m:r>
                        </m:sub>
                      </m:sSub>
                      <m:r>
                        <a:rPr lang="ru-RU">
                          <a:latin typeface="Cambria Math"/>
                        </a:rPr>
                        <m:t>=</m:t>
                      </m:r>
                      <m:sSub>
                        <m:sSubPr>
                          <m:ctrlPr>
                            <a:rPr lang="ru-RU" i="1">
                              <a:latin typeface="Cambria Math" panose="02040503050406030204" pitchFamily="18" charset="0"/>
                            </a:rPr>
                          </m:ctrlPr>
                        </m:sSubPr>
                        <m:e>
                          <m:r>
                            <a:rPr lang="ru-RU" i="1">
                              <a:latin typeface="Cambria Math"/>
                            </a:rPr>
                            <m:t>𝐿</m:t>
                          </m:r>
                        </m:e>
                        <m:sub>
                          <m:r>
                            <a:rPr lang="ru-RU" i="1">
                              <a:latin typeface="Cambria Math"/>
                            </a:rPr>
                            <m:t>𝑘𝑠</m:t>
                          </m:r>
                        </m:sub>
                      </m:sSub>
                      <m:r>
                        <a:rPr lang="ru-RU">
                          <a:latin typeface="Cambria Math"/>
                        </a:rPr>
                        <m:t>+</m:t>
                      </m:r>
                      <m:sSub>
                        <m:sSubPr>
                          <m:ctrlPr>
                            <a:rPr lang="ru-RU" i="1">
                              <a:latin typeface="Cambria Math" panose="02040503050406030204" pitchFamily="18" charset="0"/>
                            </a:rPr>
                          </m:ctrlPr>
                        </m:sSubPr>
                        <m:e>
                          <m:r>
                            <a:rPr lang="ru-RU" i="1">
                              <a:latin typeface="Cambria Math"/>
                            </a:rPr>
                            <m:t>𝐿</m:t>
                          </m:r>
                        </m:e>
                        <m:sub>
                          <m:r>
                            <a:rPr lang="ru-RU" i="1">
                              <a:latin typeface="Cambria Math"/>
                            </a:rPr>
                            <m:t>𝑟</m:t>
                          </m:r>
                        </m:sub>
                      </m:sSub>
                      <m:r>
                        <a:rPr lang="ru-RU">
                          <a:latin typeface="Cambria Math"/>
                        </a:rPr>
                        <m:t>+</m:t>
                      </m:r>
                      <m:sSub>
                        <m:sSubPr>
                          <m:ctrlPr>
                            <a:rPr lang="ru-RU" i="1">
                              <a:latin typeface="Cambria Math" panose="02040503050406030204" pitchFamily="18" charset="0"/>
                            </a:rPr>
                          </m:ctrlPr>
                        </m:sSubPr>
                        <m:e>
                          <m:r>
                            <a:rPr lang="ru-RU">
                              <a:latin typeface="Cambria Math"/>
                            </a:rPr>
                            <m:t>∆</m:t>
                          </m:r>
                          <m:r>
                            <a:rPr lang="ru-RU" i="1">
                              <a:latin typeface="Cambria Math"/>
                            </a:rPr>
                            <m:t>𝐿</m:t>
                          </m:r>
                        </m:e>
                        <m:sub>
                          <m:r>
                            <a:rPr lang="ru-RU" i="1">
                              <a:latin typeface="Cambria Math"/>
                            </a:rPr>
                            <m:t>𝑉</m:t>
                          </m:r>
                        </m:sub>
                      </m:sSub>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408734" y="5953844"/>
                <a:ext cx="2210605" cy="369332"/>
              </a:xfrm>
              <a:prstGeom prst="rect">
                <a:avLst/>
              </a:prstGeom>
              <a:blipFill rotWithShape="1">
                <a:blip r:embed="rId8" cstate="print"/>
                <a:stretch>
                  <a:fillRect b="-1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2" name="Прямоугольник 71"/>
              <p:cNvSpPr/>
              <p:nvPr/>
            </p:nvSpPr>
            <p:spPr>
              <a:xfrm>
                <a:off x="1146990" y="2837176"/>
                <a:ext cx="502678" cy="342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ru-RU" i="1">
                              <a:latin typeface="Cambria Math"/>
                            </a:rPr>
                            <m:t>𝑘𝑠</m:t>
                          </m:r>
                        </m:sub>
                      </m:sSub>
                    </m:oMath>
                  </m:oMathPara>
                </a14:m>
                <a:endParaRPr lang="ru-RU" dirty="0"/>
              </a:p>
            </p:txBody>
          </p:sp>
        </mc:Choice>
        <mc:Fallback xmlns="">
          <p:sp>
            <p:nvSpPr>
              <p:cNvPr id="72" name="Прямоугольник 71"/>
              <p:cNvSpPr>
                <a:spLocks noRot="1" noChangeAspect="1" noMove="1" noResize="1" noEditPoints="1" noAdjustHandles="1" noChangeArrowheads="1" noChangeShapeType="1" noTextEdit="1"/>
              </p:cNvSpPr>
              <p:nvPr/>
            </p:nvSpPr>
            <p:spPr>
              <a:xfrm>
                <a:off x="1146990" y="2837176"/>
                <a:ext cx="502678" cy="342492"/>
              </a:xfrm>
              <a:prstGeom prst="rect">
                <a:avLst/>
              </a:prstGeom>
              <a:blipFill rotWithShape="1">
                <a:blip r:embed="rId9" cstate="print"/>
                <a:stretch>
                  <a:fillRect b="-5263"/>
                </a:stretch>
              </a:blipFill>
            </p:spPr>
            <p:txBody>
              <a:bodyPr/>
              <a:lstStyle/>
              <a:p>
                <a:r>
                  <a:rPr lang="ru-RU">
                    <a:noFill/>
                  </a:rPr>
                  <a:t> </a:t>
                </a:r>
              </a:p>
            </p:txBody>
          </p:sp>
        </mc:Fallback>
      </mc:AlternateContent>
      <p:cxnSp>
        <p:nvCxnSpPr>
          <p:cNvPr id="73" name="Прямая соединительная линия 72"/>
          <p:cNvCxnSpPr/>
          <p:nvPr/>
        </p:nvCxnSpPr>
        <p:spPr>
          <a:xfrm>
            <a:off x="887165" y="2119521"/>
            <a:ext cx="991934"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58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randombar(horizontal)">
                                      <p:cBhvr>
                                        <p:cTn id="7" dur="500"/>
                                        <p:tgtEl>
                                          <p:spTgt spid="9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randombar(horizontal)">
                                      <p:cBhvr>
                                        <p:cTn id="10" dur="500"/>
                                        <p:tgtEl>
                                          <p:spTgt spid="9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randombar(horizontal)">
                                      <p:cBhvr>
                                        <p:cTn id="13" dur="500"/>
                                        <p:tgtEl>
                                          <p:spTgt spid="84"/>
                                        </p:tgtEl>
                                      </p:cBhvr>
                                    </p:animEffect>
                                  </p:childTnLst>
                                </p:cTn>
                              </p:par>
                              <p:par>
                                <p:cTn id="14" presetID="14" presetClass="entr" presetSubtype="10"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randombar(horizontal)">
                                      <p:cBhvr>
                                        <p:cTn id="16" dur="500"/>
                                        <p:tgtEl>
                                          <p:spTgt spid="10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randombar(horizontal)">
                                      <p:cBhvr>
                                        <p:cTn id="19" dur="500"/>
                                        <p:tgtEl>
                                          <p:spTgt spid="9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randombar(horizontal)">
                                      <p:cBhvr>
                                        <p:cTn id="22" dur="500"/>
                                        <p:tgtEl>
                                          <p:spTgt spid="9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randombar(horizontal)">
                                      <p:cBhvr>
                                        <p:cTn id="25" dur="500"/>
                                        <p:tgtEl>
                                          <p:spTgt spid="81"/>
                                        </p:tgtEl>
                                      </p:cBhvr>
                                    </p:animEffect>
                                  </p:childTnLst>
                                </p:cTn>
                              </p:par>
                              <p:par>
                                <p:cTn id="26" presetID="14" presetClass="entr" presetSubtype="10" fill="hold" nodeType="with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randombar(horizontal)">
                                      <p:cBhvr>
                                        <p:cTn id="28" dur="500"/>
                                        <p:tgtEl>
                                          <p:spTgt spid="10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randombar(horizontal)">
                                      <p:cBhvr>
                                        <p:cTn id="31" dur="500"/>
                                        <p:tgtEl>
                                          <p:spTgt spid="7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randombar(horizontal)">
                                      <p:cBhvr>
                                        <p:cTn id="34" dur="500"/>
                                        <p:tgtEl>
                                          <p:spTgt spid="10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randombar(horizontal)">
                                      <p:cBhvr>
                                        <p:cTn id="42" dur="500"/>
                                        <p:tgtEl>
                                          <p:spTgt spid="7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randombar(horizontal)">
                                      <p:cBhvr>
                                        <p:cTn id="47" dur="500"/>
                                        <p:tgtEl>
                                          <p:spTgt spid="121"/>
                                        </p:tgtEl>
                                      </p:cBhvr>
                                    </p:animEffect>
                                  </p:childTnLst>
                                </p:cTn>
                              </p:par>
                              <p:par>
                                <p:cTn id="48" presetID="14" presetClass="entr" presetSubtype="10" fill="hold" nodeType="with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randombar(horizontal)">
                                      <p:cBhvr>
                                        <p:cTn id="50" dur="500"/>
                                        <p:tgtEl>
                                          <p:spTgt spid="123"/>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26"/>
                                        </p:tgtEl>
                                        <p:attrNameLst>
                                          <p:attrName>style.visibility</p:attrName>
                                        </p:attrNameLst>
                                      </p:cBhvr>
                                      <p:to>
                                        <p:strVal val="visible"/>
                                      </p:to>
                                    </p:set>
                                    <p:animEffect transition="in" filter="randombar(horizontal)">
                                      <p:cBhvr>
                                        <p:cTn id="53" dur="500"/>
                                        <p:tgtEl>
                                          <p:spTgt spid="126"/>
                                        </p:tgtEl>
                                      </p:cBhvr>
                                    </p:animEffect>
                                  </p:childTnLst>
                                </p:cTn>
                              </p:par>
                              <p:par>
                                <p:cTn id="54" presetID="14" presetClass="entr" presetSubtype="10" fill="hold" nodeType="withEffect">
                                  <p:stCondLst>
                                    <p:cond delay="0"/>
                                  </p:stCondLst>
                                  <p:childTnLst>
                                    <p:set>
                                      <p:cBhvr>
                                        <p:cTn id="55" dur="1" fill="hold">
                                          <p:stCondLst>
                                            <p:cond delay="0"/>
                                          </p:stCondLst>
                                        </p:cTn>
                                        <p:tgtEl>
                                          <p:spTgt spid="134"/>
                                        </p:tgtEl>
                                        <p:attrNameLst>
                                          <p:attrName>style.visibility</p:attrName>
                                        </p:attrNameLst>
                                      </p:cBhvr>
                                      <p:to>
                                        <p:strVal val="visible"/>
                                      </p:to>
                                    </p:set>
                                    <p:animEffect transition="in" filter="randombar(horizontal)">
                                      <p:cBhvr>
                                        <p:cTn id="56" dur="500"/>
                                        <p:tgtEl>
                                          <p:spTgt spid="134"/>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randombar(horizontal)">
                                      <p:cBhvr>
                                        <p:cTn id="59" dur="500"/>
                                        <p:tgtEl>
                                          <p:spTgt spid="133"/>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24"/>
                                        </p:tgtEl>
                                        <p:attrNameLst>
                                          <p:attrName>style.visibility</p:attrName>
                                        </p:attrNameLst>
                                      </p:cBhvr>
                                      <p:to>
                                        <p:strVal val="visible"/>
                                      </p:to>
                                    </p:set>
                                    <p:animEffect transition="in" filter="randombar(horizontal)">
                                      <p:cBhvr>
                                        <p:cTn id="62" dur="500"/>
                                        <p:tgtEl>
                                          <p:spTgt spid="124"/>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12"/>
                                        </p:tgtEl>
                                        <p:attrNameLst>
                                          <p:attrName>style.visibility</p:attrName>
                                        </p:attrNameLst>
                                      </p:cBhvr>
                                      <p:to>
                                        <p:strVal val="visible"/>
                                      </p:to>
                                    </p:set>
                                    <p:animEffect transition="in" filter="randombar(horizontal)">
                                      <p:cBhvr>
                                        <p:cTn id="67" dur="500"/>
                                        <p:tgtEl>
                                          <p:spTgt spid="112"/>
                                        </p:tgtEl>
                                      </p:cBhvr>
                                    </p:animEffect>
                                  </p:childTnLst>
                                </p:cTn>
                              </p:par>
                              <p:par>
                                <p:cTn id="68" presetID="14" presetClass="entr" presetSubtype="10" fill="hold" nodeType="withEffect">
                                  <p:stCondLst>
                                    <p:cond delay="0"/>
                                  </p:stCondLst>
                                  <p:childTnLst>
                                    <p:set>
                                      <p:cBhvr>
                                        <p:cTn id="69" dur="1" fill="hold">
                                          <p:stCondLst>
                                            <p:cond delay="0"/>
                                          </p:stCondLst>
                                        </p:cTn>
                                        <p:tgtEl>
                                          <p:spTgt spid="145"/>
                                        </p:tgtEl>
                                        <p:attrNameLst>
                                          <p:attrName>style.visibility</p:attrName>
                                        </p:attrNameLst>
                                      </p:cBhvr>
                                      <p:to>
                                        <p:strVal val="visible"/>
                                      </p:to>
                                    </p:set>
                                    <p:animEffect transition="in" filter="randombar(horizontal)">
                                      <p:cBhvr>
                                        <p:cTn id="70" dur="500"/>
                                        <p:tgtEl>
                                          <p:spTgt spid="14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38"/>
                                        </p:tgtEl>
                                        <p:attrNameLst>
                                          <p:attrName>style.visibility</p:attrName>
                                        </p:attrNameLst>
                                      </p:cBhvr>
                                      <p:to>
                                        <p:strVal val="visible"/>
                                      </p:to>
                                    </p:set>
                                    <p:animEffect transition="in" filter="randombar(horizontal)">
                                      <p:cBhvr>
                                        <p:cTn id="73" dur="500"/>
                                        <p:tgtEl>
                                          <p:spTgt spid="138"/>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randombar(horizontal)">
                                      <p:cBhvr>
                                        <p:cTn id="76" dur="500"/>
                                        <p:tgtEl>
                                          <p:spTgt spid="141"/>
                                        </p:tgtEl>
                                      </p:cBhvr>
                                    </p:animEffect>
                                  </p:childTnLst>
                                </p:cTn>
                              </p:par>
                              <p:par>
                                <p:cTn id="77" presetID="14" presetClass="entr" presetSubtype="10" fill="hold" nodeType="withEffect">
                                  <p:stCondLst>
                                    <p:cond delay="0"/>
                                  </p:stCondLst>
                                  <p:childTnLst>
                                    <p:set>
                                      <p:cBhvr>
                                        <p:cTn id="78" dur="1" fill="hold">
                                          <p:stCondLst>
                                            <p:cond delay="0"/>
                                          </p:stCondLst>
                                        </p:cTn>
                                        <p:tgtEl>
                                          <p:spTgt spid="129"/>
                                        </p:tgtEl>
                                        <p:attrNameLst>
                                          <p:attrName>style.visibility</p:attrName>
                                        </p:attrNameLst>
                                      </p:cBhvr>
                                      <p:to>
                                        <p:strVal val="visible"/>
                                      </p:to>
                                    </p:set>
                                    <p:animEffect transition="in" filter="randombar(horizontal)">
                                      <p:cBhvr>
                                        <p:cTn id="79" dur="500"/>
                                        <p:tgtEl>
                                          <p:spTgt spid="129"/>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140"/>
                                        </p:tgtEl>
                                        <p:attrNameLst>
                                          <p:attrName>style.visibility</p:attrName>
                                        </p:attrNameLst>
                                      </p:cBhvr>
                                      <p:to>
                                        <p:strVal val="visible"/>
                                      </p:to>
                                    </p:set>
                                    <p:animEffect transition="in" filter="randombar(horizontal)">
                                      <p:cBhvr>
                                        <p:cTn id="84" dur="500"/>
                                        <p:tgtEl>
                                          <p:spTgt spid="140"/>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randombar(horizontal)">
                                      <p:cBhvr>
                                        <p:cTn id="87" dur="500"/>
                                        <p:tgtEl>
                                          <p:spTgt spid="113"/>
                                        </p:tgtEl>
                                      </p:cBhvr>
                                    </p:animEffect>
                                  </p:childTnLst>
                                </p:cTn>
                              </p:par>
                              <p:par>
                                <p:cTn id="88" presetID="14" presetClass="entr" presetSubtype="10" fill="hold" nodeType="withEffect">
                                  <p:stCondLst>
                                    <p:cond delay="0"/>
                                  </p:stCondLst>
                                  <p:childTnLst>
                                    <p:set>
                                      <p:cBhvr>
                                        <p:cTn id="89" dur="1" fill="hold">
                                          <p:stCondLst>
                                            <p:cond delay="0"/>
                                          </p:stCondLst>
                                        </p:cTn>
                                        <p:tgtEl>
                                          <p:spTgt spid="144"/>
                                        </p:tgtEl>
                                        <p:attrNameLst>
                                          <p:attrName>style.visibility</p:attrName>
                                        </p:attrNameLst>
                                      </p:cBhvr>
                                      <p:to>
                                        <p:strVal val="visible"/>
                                      </p:to>
                                    </p:set>
                                    <p:animEffect transition="in" filter="randombar(horizontal)">
                                      <p:cBhvr>
                                        <p:cTn id="90" dur="500"/>
                                        <p:tgtEl>
                                          <p:spTgt spid="144"/>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111"/>
                                        </p:tgtEl>
                                        <p:attrNameLst>
                                          <p:attrName>style.visibility</p:attrName>
                                        </p:attrNameLst>
                                      </p:cBhvr>
                                      <p:to>
                                        <p:strVal val="visible"/>
                                      </p:to>
                                    </p:set>
                                    <p:animEffect transition="in" filter="randombar(horizontal)">
                                      <p:cBhvr>
                                        <p:cTn id="95" dur="500"/>
                                        <p:tgtEl>
                                          <p:spTgt spid="111"/>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136"/>
                                        </p:tgtEl>
                                        <p:attrNameLst>
                                          <p:attrName>style.visibility</p:attrName>
                                        </p:attrNameLst>
                                      </p:cBhvr>
                                      <p:to>
                                        <p:strVal val="visible"/>
                                      </p:to>
                                    </p:set>
                                    <p:animEffect transition="in" filter="randombar(horizontal)">
                                      <p:cBhvr>
                                        <p:cTn id="98" dur="500"/>
                                        <p:tgtEl>
                                          <p:spTgt spid="136"/>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139"/>
                                        </p:tgtEl>
                                        <p:attrNameLst>
                                          <p:attrName>style.visibility</p:attrName>
                                        </p:attrNameLst>
                                      </p:cBhvr>
                                      <p:to>
                                        <p:strVal val="visible"/>
                                      </p:to>
                                    </p:set>
                                    <p:animEffect transition="in" filter="randombar(horizontal)">
                                      <p:cBhvr>
                                        <p:cTn id="101" dur="500"/>
                                        <p:tgtEl>
                                          <p:spTgt spid="139"/>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142"/>
                                        </p:tgtEl>
                                        <p:attrNameLst>
                                          <p:attrName>style.visibility</p:attrName>
                                        </p:attrNameLst>
                                      </p:cBhvr>
                                      <p:to>
                                        <p:strVal val="visible"/>
                                      </p:to>
                                    </p:set>
                                    <p:animEffect transition="in" filter="randombar(horizontal)">
                                      <p:cBhvr>
                                        <p:cTn id="104" dur="500"/>
                                        <p:tgtEl>
                                          <p:spTgt spid="142"/>
                                        </p:tgtEl>
                                      </p:cBhvr>
                                    </p:animEffect>
                                  </p:childTnLst>
                                </p:cTn>
                              </p:par>
                              <p:par>
                                <p:cTn id="105" presetID="14" presetClass="entr" presetSubtype="10" fill="hold" nodeType="withEffect">
                                  <p:stCondLst>
                                    <p:cond delay="0"/>
                                  </p:stCondLst>
                                  <p:childTnLst>
                                    <p:set>
                                      <p:cBhvr>
                                        <p:cTn id="106" dur="1" fill="hold">
                                          <p:stCondLst>
                                            <p:cond delay="0"/>
                                          </p:stCondLst>
                                        </p:cTn>
                                        <p:tgtEl>
                                          <p:spTgt spid="143"/>
                                        </p:tgtEl>
                                        <p:attrNameLst>
                                          <p:attrName>style.visibility</p:attrName>
                                        </p:attrNameLst>
                                      </p:cBhvr>
                                      <p:to>
                                        <p:strVal val="visible"/>
                                      </p:to>
                                    </p:set>
                                    <p:animEffect transition="in" filter="randombar(horizontal)">
                                      <p:cBhvr>
                                        <p:cTn id="107" dur="500"/>
                                        <p:tgtEl>
                                          <p:spTgt spid="143"/>
                                        </p:tgtEl>
                                      </p:cBhvr>
                                    </p:animEffect>
                                  </p:childTnLst>
                                </p:cTn>
                              </p:par>
                              <p:par>
                                <p:cTn id="108" presetID="14" presetClass="entr" presetSubtype="10" fill="hold" nodeType="withEffect">
                                  <p:stCondLst>
                                    <p:cond delay="0"/>
                                  </p:stCondLst>
                                  <p:childTnLst>
                                    <p:set>
                                      <p:cBhvr>
                                        <p:cTn id="109" dur="1" fill="hold">
                                          <p:stCondLst>
                                            <p:cond delay="0"/>
                                          </p:stCondLst>
                                        </p:cTn>
                                        <p:tgtEl>
                                          <p:spTgt spid="131"/>
                                        </p:tgtEl>
                                        <p:attrNameLst>
                                          <p:attrName>style.visibility</p:attrName>
                                        </p:attrNameLst>
                                      </p:cBhvr>
                                      <p:to>
                                        <p:strVal val="visible"/>
                                      </p:to>
                                    </p:set>
                                    <p:animEffect transition="in" filter="randombar(horizontal)">
                                      <p:cBhvr>
                                        <p:cTn id="11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1" grpId="0" animBg="1"/>
      <p:bldP spid="84" grpId="0" animBg="1"/>
      <p:bldP spid="91" grpId="0"/>
      <p:bldP spid="95" grpId="0"/>
      <p:bldP spid="98" grpId="0" animBg="1"/>
      <p:bldP spid="99" grpId="0"/>
      <p:bldP spid="103" grpId="0" animBg="1"/>
      <p:bldP spid="111" grpId="0" animBg="1"/>
      <p:bldP spid="112" grpId="0" animBg="1"/>
      <p:bldP spid="113" grpId="0" animBg="1"/>
      <p:bldP spid="121" grpId="0" animBg="1"/>
      <p:bldP spid="124" grpId="0"/>
      <p:bldP spid="126" grpId="0"/>
      <p:bldP spid="133" grpId="0"/>
      <p:bldP spid="136" grpId="0"/>
      <p:bldP spid="138" grpId="0"/>
      <p:bldP spid="139" grpId="0"/>
      <p:bldP spid="140" grpId="0" animBg="1"/>
      <p:bldP spid="141" grpId="0" animBg="1"/>
      <p:bldP spid="142" grpId="0" animBg="1"/>
      <p:bldP spid="2" grpId="0" animBg="1"/>
      <p:bldP spid="7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Термодинамические основы рабочих процессов турбомашин</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53</a:t>
            </a:fld>
            <a:endParaRPr lang="ru-RU" dirty="0">
              <a:solidFill>
                <a:schemeClr val="bg1"/>
              </a:solidFill>
              <a:latin typeface="Elektra Medium Pro" panose="02000803000000020004" pitchFamily="50" charset="-52"/>
            </a:endParaRPr>
          </a:p>
        </p:txBody>
      </p:sp>
      <p:sp>
        <p:nvSpPr>
          <p:cNvPr id="4" name="TextBox 3"/>
          <p:cNvSpPr txBox="1"/>
          <p:nvPr/>
        </p:nvSpPr>
        <p:spPr>
          <a:xfrm>
            <a:off x="306777" y="1146357"/>
            <a:ext cx="4301639" cy="369332"/>
          </a:xfrm>
          <a:prstGeom prst="rect">
            <a:avLst/>
          </a:prstGeom>
          <a:noFill/>
        </p:spPr>
        <p:txBody>
          <a:bodyPr wrap="square" rtlCol="0">
            <a:spAutoFit/>
          </a:bodyPr>
          <a:lstStyle/>
          <a:p>
            <a:pPr algn="ctr"/>
            <a:r>
              <a:rPr lang="en-US" cap="all" dirty="0"/>
              <a:t>P-v - </a:t>
            </a:r>
            <a:r>
              <a:rPr lang="ru-RU" cap="all" dirty="0"/>
              <a:t>диаграмма</a:t>
            </a:r>
          </a:p>
        </p:txBody>
      </p:sp>
      <p:sp>
        <p:nvSpPr>
          <p:cNvPr id="5" name="TextBox 4"/>
          <p:cNvSpPr txBox="1"/>
          <p:nvPr/>
        </p:nvSpPr>
        <p:spPr>
          <a:xfrm>
            <a:off x="4424350" y="1154468"/>
            <a:ext cx="4301639" cy="369332"/>
          </a:xfrm>
          <a:prstGeom prst="rect">
            <a:avLst/>
          </a:prstGeom>
          <a:noFill/>
        </p:spPr>
        <p:txBody>
          <a:bodyPr wrap="square" rtlCol="0">
            <a:spAutoFit/>
          </a:bodyPr>
          <a:lstStyle/>
          <a:p>
            <a:pPr algn="ctr"/>
            <a:r>
              <a:rPr lang="en-US" cap="all" dirty="0"/>
              <a:t>T-s - </a:t>
            </a:r>
            <a:r>
              <a:rPr lang="ru-RU" cap="all" dirty="0"/>
              <a:t>диаграмма</a:t>
            </a:r>
          </a:p>
        </p:txBody>
      </p:sp>
      <p:sp>
        <p:nvSpPr>
          <p:cNvPr id="12" name="TextBox 11"/>
          <p:cNvSpPr txBox="1"/>
          <p:nvPr/>
        </p:nvSpPr>
        <p:spPr>
          <a:xfrm>
            <a:off x="459177" y="785136"/>
            <a:ext cx="8266812" cy="369332"/>
          </a:xfrm>
          <a:prstGeom prst="rect">
            <a:avLst/>
          </a:prstGeom>
          <a:noFill/>
        </p:spPr>
        <p:txBody>
          <a:bodyPr wrap="square" rtlCol="0">
            <a:spAutoFit/>
          </a:bodyPr>
          <a:lstStyle/>
          <a:p>
            <a:pPr algn="ctr"/>
            <a:r>
              <a:rPr lang="ru-RU" cap="all" dirty="0"/>
              <a:t>Турбина</a:t>
            </a:r>
          </a:p>
        </p:txBody>
      </p:sp>
      <p:sp>
        <p:nvSpPr>
          <p:cNvPr id="73" name="Полилиния 72"/>
          <p:cNvSpPr/>
          <p:nvPr/>
        </p:nvSpPr>
        <p:spPr>
          <a:xfrm>
            <a:off x="1927274" y="1927496"/>
            <a:ext cx="1391001" cy="1738752"/>
          </a:xfrm>
          <a:custGeom>
            <a:avLst/>
            <a:gdLst>
              <a:gd name="connsiteX0" fmla="*/ 850605 w 1488558"/>
              <a:gd name="connsiteY0" fmla="*/ 1860698 h 1860698"/>
              <a:gd name="connsiteX1" fmla="*/ 606056 w 1488558"/>
              <a:gd name="connsiteY1" fmla="*/ 1520456 h 1860698"/>
              <a:gd name="connsiteX2" fmla="*/ 382772 w 1488558"/>
              <a:gd name="connsiteY2" fmla="*/ 1127051 h 1860698"/>
              <a:gd name="connsiteX3" fmla="*/ 159489 w 1488558"/>
              <a:gd name="connsiteY3" fmla="*/ 659219 h 1860698"/>
              <a:gd name="connsiteX4" fmla="*/ 0 w 1488558"/>
              <a:gd name="connsiteY4" fmla="*/ 0 h 1860698"/>
              <a:gd name="connsiteX5" fmla="*/ 191386 w 1488558"/>
              <a:gd name="connsiteY5" fmla="*/ 435935 h 1860698"/>
              <a:gd name="connsiteX6" fmla="*/ 457200 w 1488558"/>
              <a:gd name="connsiteY6" fmla="*/ 903768 h 1860698"/>
              <a:gd name="connsiteX7" fmla="*/ 669851 w 1488558"/>
              <a:gd name="connsiteY7" fmla="*/ 1233377 h 1860698"/>
              <a:gd name="connsiteX8" fmla="*/ 893135 w 1488558"/>
              <a:gd name="connsiteY8" fmla="*/ 1467293 h 1860698"/>
              <a:gd name="connsiteX9" fmla="*/ 1201479 w 1488558"/>
              <a:gd name="connsiteY9" fmla="*/ 1722475 h 1860698"/>
              <a:gd name="connsiteX10" fmla="*/ 1488558 w 1488558"/>
              <a:gd name="connsiteY10" fmla="*/ 1860698 h 186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8558" h="1860698">
                <a:moveTo>
                  <a:pt x="850605" y="1860698"/>
                </a:moveTo>
                <a:lnTo>
                  <a:pt x="606056" y="1520456"/>
                </a:lnTo>
                <a:lnTo>
                  <a:pt x="382772" y="1127051"/>
                </a:lnTo>
                <a:lnTo>
                  <a:pt x="159489" y="659219"/>
                </a:lnTo>
                <a:lnTo>
                  <a:pt x="0" y="0"/>
                </a:lnTo>
                <a:lnTo>
                  <a:pt x="191386" y="435935"/>
                </a:lnTo>
                <a:lnTo>
                  <a:pt x="457200" y="903768"/>
                </a:lnTo>
                <a:lnTo>
                  <a:pt x="669851" y="1233377"/>
                </a:lnTo>
                <a:lnTo>
                  <a:pt x="893135" y="1467293"/>
                </a:lnTo>
                <a:lnTo>
                  <a:pt x="1201479" y="1722475"/>
                </a:lnTo>
                <a:lnTo>
                  <a:pt x="1488558" y="1860698"/>
                </a:lnTo>
              </a:path>
            </a:pathLst>
          </a:custGeom>
          <a:pattFill prst="wdUpDiag">
            <a:fgClr>
              <a:schemeClr val="tx2"/>
            </a:fgClr>
            <a:bgClr>
              <a:schemeClr val="bg1"/>
            </a:bgClr>
          </a:patt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4" name="Прямая со стрелкой 73"/>
          <p:cNvCxnSpPr/>
          <p:nvPr/>
        </p:nvCxnSpPr>
        <p:spPr>
          <a:xfrm flipH="1" flipV="1">
            <a:off x="678338" y="1272850"/>
            <a:ext cx="1935" cy="2945916"/>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680274" y="4218766"/>
            <a:ext cx="3631656" cy="0"/>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76" name="Полилиния 75"/>
          <p:cNvSpPr/>
          <p:nvPr/>
        </p:nvSpPr>
        <p:spPr>
          <a:xfrm>
            <a:off x="1913366" y="1932950"/>
            <a:ext cx="1379266" cy="1715673"/>
          </a:xfrm>
          <a:custGeom>
            <a:avLst/>
            <a:gdLst>
              <a:gd name="connsiteX0" fmla="*/ 0 w 1460310"/>
              <a:gd name="connsiteY0" fmla="*/ 0 h 1828800"/>
              <a:gd name="connsiteX1" fmla="*/ 586854 w 1460310"/>
              <a:gd name="connsiteY1" fmla="*/ 1091821 h 1828800"/>
              <a:gd name="connsiteX2" fmla="*/ 1460310 w 1460310"/>
              <a:gd name="connsiteY2" fmla="*/ 1828800 h 1828800"/>
            </a:gdLst>
            <a:ahLst/>
            <a:cxnLst>
              <a:cxn ang="0">
                <a:pos x="connsiteX0" y="connsiteY0"/>
              </a:cxn>
              <a:cxn ang="0">
                <a:pos x="connsiteX1" y="connsiteY1"/>
              </a:cxn>
              <a:cxn ang="0">
                <a:pos x="connsiteX2" y="connsiteY2"/>
              </a:cxn>
            </a:cxnLst>
            <a:rect l="l" t="t" r="r" b="b"/>
            <a:pathLst>
              <a:path w="1460310" h="1828800">
                <a:moveTo>
                  <a:pt x="0" y="0"/>
                </a:moveTo>
                <a:cubicBezTo>
                  <a:pt x="171734" y="393510"/>
                  <a:pt x="343469" y="787021"/>
                  <a:pt x="586854" y="1091821"/>
                </a:cubicBezTo>
                <a:cubicBezTo>
                  <a:pt x="830239" y="1396621"/>
                  <a:pt x="1139588" y="1715069"/>
                  <a:pt x="1460310" y="1828800"/>
                </a:cubicBezTo>
              </a:path>
            </a:pathLst>
          </a:cu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cxnSp>
        <p:nvCxnSpPr>
          <p:cNvPr id="77" name="Прямая соединительная линия 76"/>
          <p:cNvCxnSpPr>
            <a:stCxn id="76" idx="0"/>
          </p:cNvCxnSpPr>
          <p:nvPr/>
        </p:nvCxnSpPr>
        <p:spPr>
          <a:xfrm flipH="1">
            <a:off x="678338" y="1932950"/>
            <a:ext cx="1235028" cy="0"/>
          </a:xfrm>
          <a:prstGeom prst="line">
            <a:avLst/>
          </a:prstGeom>
          <a:ln w="190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a:stCxn id="76" idx="2"/>
          </p:cNvCxnSpPr>
          <p:nvPr/>
        </p:nvCxnSpPr>
        <p:spPr>
          <a:xfrm flipH="1">
            <a:off x="693897" y="3648623"/>
            <a:ext cx="2598735" cy="0"/>
          </a:xfrm>
          <a:prstGeom prst="line">
            <a:avLst/>
          </a:prstGeom>
          <a:ln w="190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sp>
        <p:nvSpPr>
          <p:cNvPr id="80" name="Прямоугольник 79"/>
          <p:cNvSpPr/>
          <p:nvPr/>
        </p:nvSpPr>
        <p:spPr>
          <a:xfrm>
            <a:off x="-260782" y="1277082"/>
            <a:ext cx="1513997" cy="5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all" dirty="0">
                <a:solidFill>
                  <a:sysClr val="windowText" lastClr="000000"/>
                </a:solidFill>
              </a:rPr>
              <a:t>p</a:t>
            </a:r>
            <a:endParaRPr lang="ru-RU" sz="2400" b="1" i="1" cap="all" baseline="-25000" dirty="0">
              <a:solidFill>
                <a:sysClr val="windowText" lastClr="000000"/>
              </a:solidFill>
            </a:endParaRPr>
          </a:p>
        </p:txBody>
      </p:sp>
      <p:sp>
        <p:nvSpPr>
          <p:cNvPr id="105" name="Прямоугольник 104"/>
          <p:cNvSpPr/>
          <p:nvPr/>
        </p:nvSpPr>
        <p:spPr>
          <a:xfrm>
            <a:off x="3437176" y="4188184"/>
            <a:ext cx="1513997" cy="5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all" dirty="0">
                <a:solidFill>
                  <a:sysClr val="windowText" lastClr="000000"/>
                </a:solidFill>
              </a:rPr>
              <a:t>v</a:t>
            </a:r>
            <a:endParaRPr lang="ru-RU" sz="2400" b="1" i="1" cap="all" baseline="-25000" dirty="0">
              <a:solidFill>
                <a:sysClr val="windowText" lastClr="000000"/>
              </a:solidFill>
            </a:endParaRPr>
          </a:p>
        </p:txBody>
      </p:sp>
      <p:sp>
        <p:nvSpPr>
          <p:cNvPr id="106" name="Прямоугольник 105"/>
          <p:cNvSpPr/>
          <p:nvPr/>
        </p:nvSpPr>
        <p:spPr>
          <a:xfrm>
            <a:off x="416730" y="1756243"/>
            <a:ext cx="277167" cy="5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3</a:t>
            </a:r>
            <a:endParaRPr lang="ru-RU" b="1" i="1" cap="all" baseline="-25000" dirty="0">
              <a:solidFill>
                <a:sysClr val="windowText" lastClr="000000"/>
              </a:solidFill>
            </a:endParaRPr>
          </a:p>
        </p:txBody>
      </p:sp>
      <p:sp>
        <p:nvSpPr>
          <p:cNvPr id="146" name="Прямоугольник 145"/>
          <p:cNvSpPr/>
          <p:nvPr/>
        </p:nvSpPr>
        <p:spPr>
          <a:xfrm>
            <a:off x="357633" y="3396290"/>
            <a:ext cx="277167" cy="5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4</a:t>
            </a:r>
            <a:endParaRPr lang="ru-RU" b="1" i="1" cap="all" baseline="-25000" dirty="0">
              <a:solidFill>
                <a:sysClr val="windowText" lastClr="000000"/>
              </a:solidFill>
            </a:endParaRPr>
          </a:p>
        </p:txBody>
      </p:sp>
      <p:sp>
        <p:nvSpPr>
          <p:cNvPr id="147" name="Прямоугольник 146"/>
          <p:cNvSpPr/>
          <p:nvPr/>
        </p:nvSpPr>
        <p:spPr>
          <a:xfrm>
            <a:off x="1636199" y="1516479"/>
            <a:ext cx="277167" cy="5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г</a:t>
            </a:r>
            <a:endParaRPr lang="ru-RU" b="1" i="1" cap="all" baseline="-25000" dirty="0">
              <a:solidFill>
                <a:sysClr val="windowText" lastClr="000000"/>
              </a:solidFill>
            </a:endParaRPr>
          </a:p>
        </p:txBody>
      </p:sp>
      <p:sp>
        <p:nvSpPr>
          <p:cNvPr id="148" name="Прямоугольник 147"/>
          <p:cNvSpPr/>
          <p:nvPr/>
        </p:nvSpPr>
        <p:spPr>
          <a:xfrm>
            <a:off x="2141360" y="3214105"/>
            <a:ext cx="441768" cy="5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т</a:t>
            </a:r>
            <a:r>
              <a:rPr lang="en-US" b="1" cap="all" baseline="-25000" dirty="0">
                <a:solidFill>
                  <a:sysClr val="windowText" lastClr="000000"/>
                </a:solidFill>
              </a:rPr>
              <a:t>s</a:t>
            </a:r>
            <a:endParaRPr lang="ru-RU" b="1" i="1" cap="all" baseline="-25000" dirty="0">
              <a:solidFill>
                <a:sysClr val="windowText" lastClr="000000"/>
              </a:solidFill>
            </a:endParaRPr>
          </a:p>
        </p:txBody>
      </p:sp>
      <p:sp>
        <p:nvSpPr>
          <p:cNvPr id="149" name="Прямоугольник 148"/>
          <p:cNvSpPr/>
          <p:nvPr/>
        </p:nvSpPr>
        <p:spPr>
          <a:xfrm>
            <a:off x="2294896" y="2197385"/>
            <a:ext cx="277167" cy="5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n</a:t>
            </a:r>
            <a:endParaRPr lang="ru-RU" b="1" i="1" dirty="0">
              <a:solidFill>
                <a:sysClr val="windowText" lastClr="000000"/>
              </a:solidFill>
            </a:endParaRPr>
          </a:p>
        </p:txBody>
      </p:sp>
      <p:sp>
        <p:nvSpPr>
          <p:cNvPr id="150" name="Прямоугольник 149"/>
          <p:cNvSpPr/>
          <p:nvPr/>
        </p:nvSpPr>
        <p:spPr>
          <a:xfrm>
            <a:off x="1650107" y="2796996"/>
            <a:ext cx="277167" cy="5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k</a:t>
            </a:r>
            <a:endParaRPr lang="ru-RU" b="1" i="1" dirty="0">
              <a:solidFill>
                <a:sysClr val="windowText" lastClr="000000"/>
              </a:solidFill>
            </a:endParaRPr>
          </a:p>
        </p:txBody>
      </p:sp>
      <p:sp>
        <p:nvSpPr>
          <p:cNvPr id="151" name="Полилиния 150"/>
          <p:cNvSpPr/>
          <p:nvPr/>
        </p:nvSpPr>
        <p:spPr>
          <a:xfrm>
            <a:off x="2283630" y="3123101"/>
            <a:ext cx="1114529" cy="958496"/>
          </a:xfrm>
          <a:custGeom>
            <a:avLst/>
            <a:gdLst>
              <a:gd name="connsiteX0" fmla="*/ 0 w 1192696"/>
              <a:gd name="connsiteY0" fmla="*/ 0 h 1025719"/>
              <a:gd name="connsiteX1" fmla="*/ 214685 w 1192696"/>
              <a:gd name="connsiteY1" fmla="*/ 302150 h 1025719"/>
              <a:gd name="connsiteX2" fmla="*/ 500932 w 1192696"/>
              <a:gd name="connsiteY2" fmla="*/ 588397 h 1025719"/>
              <a:gd name="connsiteX3" fmla="*/ 914400 w 1192696"/>
              <a:gd name="connsiteY3" fmla="*/ 882595 h 1025719"/>
              <a:gd name="connsiteX4" fmla="*/ 1192696 w 1192696"/>
              <a:gd name="connsiteY4" fmla="*/ 1025719 h 10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96" h="1025719">
                <a:moveTo>
                  <a:pt x="0" y="0"/>
                </a:moveTo>
                <a:cubicBezTo>
                  <a:pt x="65598" y="102042"/>
                  <a:pt x="131196" y="204084"/>
                  <a:pt x="214685" y="302150"/>
                </a:cubicBezTo>
                <a:cubicBezTo>
                  <a:pt x="298174" y="400216"/>
                  <a:pt x="384313" y="491656"/>
                  <a:pt x="500932" y="588397"/>
                </a:cubicBezTo>
                <a:cubicBezTo>
                  <a:pt x="617551" y="685138"/>
                  <a:pt x="799106" y="809708"/>
                  <a:pt x="914400" y="882595"/>
                </a:cubicBezTo>
                <a:cubicBezTo>
                  <a:pt x="1029694" y="955482"/>
                  <a:pt x="1151614" y="1000540"/>
                  <a:pt x="1192696" y="102571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52" name="Полилиния 151"/>
          <p:cNvSpPr/>
          <p:nvPr/>
        </p:nvSpPr>
        <p:spPr>
          <a:xfrm>
            <a:off x="2889161" y="3161873"/>
            <a:ext cx="1114529" cy="958496"/>
          </a:xfrm>
          <a:custGeom>
            <a:avLst/>
            <a:gdLst>
              <a:gd name="connsiteX0" fmla="*/ 0 w 1192696"/>
              <a:gd name="connsiteY0" fmla="*/ 0 h 1025719"/>
              <a:gd name="connsiteX1" fmla="*/ 214685 w 1192696"/>
              <a:gd name="connsiteY1" fmla="*/ 302150 h 1025719"/>
              <a:gd name="connsiteX2" fmla="*/ 500932 w 1192696"/>
              <a:gd name="connsiteY2" fmla="*/ 588397 h 1025719"/>
              <a:gd name="connsiteX3" fmla="*/ 914400 w 1192696"/>
              <a:gd name="connsiteY3" fmla="*/ 882595 h 1025719"/>
              <a:gd name="connsiteX4" fmla="*/ 1192696 w 1192696"/>
              <a:gd name="connsiteY4" fmla="*/ 1025719 h 10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96" h="1025719">
                <a:moveTo>
                  <a:pt x="0" y="0"/>
                </a:moveTo>
                <a:cubicBezTo>
                  <a:pt x="65598" y="102042"/>
                  <a:pt x="131196" y="204084"/>
                  <a:pt x="214685" y="302150"/>
                </a:cubicBezTo>
                <a:cubicBezTo>
                  <a:pt x="298174" y="400216"/>
                  <a:pt x="384313" y="491656"/>
                  <a:pt x="500932" y="588397"/>
                </a:cubicBezTo>
                <a:cubicBezTo>
                  <a:pt x="617551" y="685138"/>
                  <a:pt x="799106" y="809708"/>
                  <a:pt x="914400" y="882595"/>
                </a:cubicBezTo>
                <a:cubicBezTo>
                  <a:pt x="1029694" y="955482"/>
                  <a:pt x="1151614" y="1000540"/>
                  <a:pt x="1192696" y="102571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53" name="Прямоугольник 152"/>
          <p:cNvSpPr/>
          <p:nvPr/>
        </p:nvSpPr>
        <p:spPr>
          <a:xfrm>
            <a:off x="2989214" y="3472982"/>
            <a:ext cx="1751099" cy="5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T</a:t>
            </a:r>
            <a:r>
              <a:rPr lang="ru-RU" b="1" baseline="-25000" dirty="0">
                <a:solidFill>
                  <a:sysClr val="windowText" lastClr="000000"/>
                </a:solidFill>
              </a:rPr>
              <a:t>т</a:t>
            </a:r>
            <a:r>
              <a:rPr lang="ru-RU" b="1" i="1" dirty="0">
                <a:solidFill>
                  <a:sysClr val="windowText" lastClr="000000"/>
                </a:solidFill>
              </a:rPr>
              <a:t>=</a:t>
            </a:r>
            <a:r>
              <a:rPr lang="en-US" b="1" i="1" dirty="0">
                <a:solidFill>
                  <a:sysClr val="windowText" lastClr="000000"/>
                </a:solidFill>
              </a:rPr>
              <a:t>const</a:t>
            </a:r>
            <a:endParaRPr lang="ru-RU" b="1" i="1" dirty="0">
              <a:solidFill>
                <a:sysClr val="windowText" lastClr="000000"/>
              </a:solidFill>
            </a:endParaRPr>
          </a:p>
        </p:txBody>
      </p:sp>
      <p:sp>
        <p:nvSpPr>
          <p:cNvPr id="154" name="Прямоугольник 153"/>
          <p:cNvSpPr/>
          <p:nvPr/>
        </p:nvSpPr>
        <p:spPr>
          <a:xfrm>
            <a:off x="1620552" y="3714100"/>
            <a:ext cx="1751099" cy="5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T</a:t>
            </a:r>
            <a:r>
              <a:rPr lang="ru-RU" b="1" baseline="-25000" dirty="0">
                <a:solidFill>
                  <a:sysClr val="windowText" lastClr="000000"/>
                </a:solidFill>
              </a:rPr>
              <a:t>т</a:t>
            </a:r>
            <a:r>
              <a:rPr lang="en-US" b="1" i="1" baseline="-25000" dirty="0">
                <a:solidFill>
                  <a:sysClr val="windowText" lastClr="000000"/>
                </a:solidFill>
              </a:rPr>
              <a:t>s</a:t>
            </a:r>
            <a:r>
              <a:rPr lang="ru-RU" b="1" i="1" dirty="0">
                <a:solidFill>
                  <a:sysClr val="windowText" lastClr="000000"/>
                </a:solidFill>
              </a:rPr>
              <a:t>=</a:t>
            </a:r>
            <a:r>
              <a:rPr lang="en-US" b="1" i="1" dirty="0">
                <a:solidFill>
                  <a:sysClr val="windowText" lastClr="000000"/>
                </a:solidFill>
              </a:rPr>
              <a:t>const</a:t>
            </a:r>
            <a:endParaRPr lang="ru-RU" b="1" i="1" dirty="0">
              <a:solidFill>
                <a:sysClr val="windowText" lastClr="000000"/>
              </a:solidFill>
            </a:endParaRPr>
          </a:p>
        </p:txBody>
      </p:sp>
      <mc:AlternateContent xmlns:mc="http://schemas.openxmlformats.org/markup-compatibility/2006" xmlns:a14="http://schemas.microsoft.com/office/drawing/2010/main">
        <mc:Choice Requires="a14">
          <p:sp>
            <p:nvSpPr>
              <p:cNvPr id="155" name="Прямоугольник 154"/>
              <p:cNvSpPr/>
              <p:nvPr/>
            </p:nvSpPr>
            <p:spPr>
              <a:xfrm>
                <a:off x="2572063" y="2573244"/>
                <a:ext cx="573952" cy="3451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a:latin typeface="Cambria Math"/>
                            </a:rPr>
                            <m:t>∆</m:t>
                          </m:r>
                          <m:r>
                            <a:rPr lang="ru-RU" i="1">
                              <a:latin typeface="Cambria Math"/>
                            </a:rPr>
                            <m:t>𝐿</m:t>
                          </m:r>
                        </m:e>
                        <m:sub>
                          <m:r>
                            <a:rPr lang="ru-RU" i="1">
                              <a:latin typeface="Cambria Math"/>
                            </a:rPr>
                            <m:t>𝑉</m:t>
                          </m:r>
                        </m:sub>
                      </m:sSub>
                    </m:oMath>
                  </m:oMathPara>
                </a14:m>
                <a:endParaRPr lang="ru-RU" dirty="0"/>
              </a:p>
            </p:txBody>
          </p:sp>
        </mc:Choice>
        <mc:Fallback xmlns="">
          <p:sp>
            <p:nvSpPr>
              <p:cNvPr id="155" name="Прямоугольник 154"/>
              <p:cNvSpPr>
                <a:spLocks noRot="1" noChangeAspect="1" noMove="1" noResize="1" noEditPoints="1" noAdjustHandles="1" noChangeArrowheads="1" noChangeShapeType="1" noTextEdit="1"/>
              </p:cNvSpPr>
              <p:nvPr/>
            </p:nvSpPr>
            <p:spPr>
              <a:xfrm>
                <a:off x="2572063" y="2573244"/>
                <a:ext cx="573952" cy="345127"/>
              </a:xfrm>
              <a:prstGeom prst="rect">
                <a:avLst/>
              </a:prstGeom>
              <a:blipFill rotWithShape="1">
                <a:blip r:embed="rId3" cstate="print"/>
                <a:stretch>
                  <a:fillRect b="-5263"/>
                </a:stretch>
              </a:blipFill>
            </p:spPr>
            <p:txBody>
              <a:bodyPr/>
              <a:lstStyle/>
              <a:p>
                <a:r>
                  <a:rPr lang="ru-RU">
                    <a:noFill/>
                  </a:rPr>
                  <a:t> </a:t>
                </a:r>
              </a:p>
            </p:txBody>
          </p:sp>
        </mc:Fallback>
      </mc:AlternateContent>
      <p:sp>
        <p:nvSpPr>
          <p:cNvPr id="156" name="Полилиния 155"/>
          <p:cNvSpPr/>
          <p:nvPr/>
        </p:nvSpPr>
        <p:spPr>
          <a:xfrm>
            <a:off x="1907402" y="1927496"/>
            <a:ext cx="814729" cy="1718881"/>
          </a:xfrm>
          <a:custGeom>
            <a:avLst/>
            <a:gdLst>
              <a:gd name="connsiteX0" fmla="*/ 0 w 871870"/>
              <a:gd name="connsiteY0" fmla="*/ 0 h 1839433"/>
              <a:gd name="connsiteX1" fmla="*/ 159488 w 871870"/>
              <a:gd name="connsiteY1" fmla="*/ 563526 h 1839433"/>
              <a:gd name="connsiteX2" fmla="*/ 435935 w 871870"/>
              <a:gd name="connsiteY2" fmla="*/ 1201479 h 1839433"/>
              <a:gd name="connsiteX3" fmla="*/ 754912 w 871870"/>
              <a:gd name="connsiteY3" fmla="*/ 1722475 h 1839433"/>
              <a:gd name="connsiteX4" fmla="*/ 871870 w 871870"/>
              <a:gd name="connsiteY4" fmla="*/ 1839433 h 183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870" h="1839433">
                <a:moveTo>
                  <a:pt x="0" y="0"/>
                </a:moveTo>
                <a:cubicBezTo>
                  <a:pt x="43416" y="181640"/>
                  <a:pt x="86832" y="363280"/>
                  <a:pt x="159488" y="563526"/>
                </a:cubicBezTo>
                <a:cubicBezTo>
                  <a:pt x="232144" y="763772"/>
                  <a:pt x="336698" y="1008321"/>
                  <a:pt x="435935" y="1201479"/>
                </a:cubicBezTo>
                <a:cubicBezTo>
                  <a:pt x="535172" y="1394637"/>
                  <a:pt x="682256" y="1616149"/>
                  <a:pt x="754912" y="1722475"/>
                </a:cubicBezTo>
                <a:cubicBezTo>
                  <a:pt x="827568" y="1828801"/>
                  <a:pt x="845289" y="1827029"/>
                  <a:pt x="871870" y="1839433"/>
                </a:cubicBezTo>
              </a:path>
            </a:pathLst>
          </a:custGeom>
          <a:ln w="31750">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7" name="Прямоугольник 156"/>
          <p:cNvSpPr/>
          <p:nvPr/>
        </p:nvSpPr>
        <p:spPr>
          <a:xfrm>
            <a:off x="3169259" y="3258063"/>
            <a:ext cx="277167" cy="5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т</a:t>
            </a:r>
            <a:endParaRPr lang="ru-RU" b="1" i="1" cap="all" baseline="-25000" dirty="0">
              <a:solidFill>
                <a:sysClr val="windowText" lastClr="000000"/>
              </a:solidFill>
            </a:endParaRPr>
          </a:p>
        </p:txBody>
      </p:sp>
      <p:cxnSp>
        <p:nvCxnSpPr>
          <p:cNvPr id="158" name="Прямая соединительная линия 157"/>
          <p:cNvCxnSpPr/>
          <p:nvPr/>
        </p:nvCxnSpPr>
        <p:spPr>
          <a:xfrm flipH="1">
            <a:off x="2314767" y="2573244"/>
            <a:ext cx="118712" cy="172563"/>
          </a:xfrm>
          <a:prstGeom prst="line">
            <a:avLst/>
          </a:prstGeom>
          <a:ln w="190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59" name="Прямая соединительная линия 158"/>
          <p:cNvCxnSpPr>
            <a:endCxn id="73" idx="2"/>
          </p:cNvCxnSpPr>
          <p:nvPr/>
        </p:nvCxnSpPr>
        <p:spPr>
          <a:xfrm flipV="1">
            <a:off x="1864193" y="2980683"/>
            <a:ext cx="420767" cy="113447"/>
          </a:xfrm>
          <a:prstGeom prst="line">
            <a:avLst/>
          </a:prstGeom>
          <a:ln w="190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60" name="Прямая соединительная линия 159"/>
          <p:cNvCxnSpPr>
            <a:stCxn id="155" idx="2"/>
          </p:cNvCxnSpPr>
          <p:nvPr/>
        </p:nvCxnSpPr>
        <p:spPr>
          <a:xfrm flipH="1">
            <a:off x="2572063" y="2918371"/>
            <a:ext cx="286976" cy="339692"/>
          </a:xfrm>
          <a:prstGeom prst="line">
            <a:avLst/>
          </a:prstGeom>
          <a:ln w="190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62" name="Полилиния 161"/>
          <p:cNvSpPr/>
          <p:nvPr/>
        </p:nvSpPr>
        <p:spPr>
          <a:xfrm>
            <a:off x="7003891" y="2342647"/>
            <a:ext cx="300536" cy="2199374"/>
          </a:xfrm>
          <a:custGeom>
            <a:avLst/>
            <a:gdLst>
              <a:gd name="connsiteX0" fmla="*/ 0 w 321869"/>
              <a:gd name="connsiteY0" fmla="*/ 2348180 h 2355495"/>
              <a:gd name="connsiteX1" fmla="*/ 21946 w 321869"/>
              <a:gd name="connsiteY1" fmla="*/ 0 h 2355495"/>
              <a:gd name="connsiteX2" fmla="*/ 73152 w 321869"/>
              <a:gd name="connsiteY2" fmla="*/ 314554 h 2355495"/>
              <a:gd name="connsiteX3" fmla="*/ 153619 w 321869"/>
              <a:gd name="connsiteY3" fmla="*/ 607162 h 2355495"/>
              <a:gd name="connsiteX4" fmla="*/ 256032 w 321869"/>
              <a:gd name="connsiteY4" fmla="*/ 819303 h 2355495"/>
              <a:gd name="connsiteX5" fmla="*/ 321869 w 321869"/>
              <a:gd name="connsiteY5" fmla="*/ 899770 h 2355495"/>
              <a:gd name="connsiteX6" fmla="*/ 307239 w 321869"/>
              <a:gd name="connsiteY6" fmla="*/ 2355495 h 23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869" h="2355495">
                <a:moveTo>
                  <a:pt x="0" y="2348180"/>
                </a:moveTo>
                <a:lnTo>
                  <a:pt x="21946" y="0"/>
                </a:lnTo>
                <a:lnTo>
                  <a:pt x="73152" y="314554"/>
                </a:lnTo>
                <a:lnTo>
                  <a:pt x="153619" y="607162"/>
                </a:lnTo>
                <a:lnTo>
                  <a:pt x="256032" y="819303"/>
                </a:lnTo>
                <a:lnTo>
                  <a:pt x="321869" y="899770"/>
                </a:lnTo>
                <a:lnTo>
                  <a:pt x="307239" y="2355495"/>
                </a:lnTo>
              </a:path>
            </a:pathLst>
          </a:custGeom>
          <a:pattFill prst="dkHorz">
            <a:fgClr>
              <a:schemeClr val="accent6"/>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3" name="Полилиния 162"/>
          <p:cNvSpPr/>
          <p:nvPr/>
        </p:nvSpPr>
        <p:spPr>
          <a:xfrm>
            <a:off x="7024383" y="2322157"/>
            <a:ext cx="259553" cy="1127008"/>
          </a:xfrm>
          <a:custGeom>
            <a:avLst/>
            <a:gdLst>
              <a:gd name="connsiteX0" fmla="*/ 0 w 277977"/>
              <a:gd name="connsiteY0" fmla="*/ 1207008 h 1207008"/>
              <a:gd name="connsiteX1" fmla="*/ 0 w 277977"/>
              <a:gd name="connsiteY1" fmla="*/ 0 h 1207008"/>
              <a:gd name="connsiteX2" fmla="*/ 51206 w 277977"/>
              <a:gd name="connsiteY2" fmla="*/ 351129 h 1207008"/>
              <a:gd name="connsiteX3" fmla="*/ 95097 w 277977"/>
              <a:gd name="connsiteY3" fmla="*/ 548640 h 1207008"/>
              <a:gd name="connsiteX4" fmla="*/ 168249 w 277977"/>
              <a:gd name="connsiteY4" fmla="*/ 738835 h 1207008"/>
              <a:gd name="connsiteX5" fmla="*/ 277977 w 277977"/>
              <a:gd name="connsiteY5" fmla="*/ 899769 h 120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977" h="1207008">
                <a:moveTo>
                  <a:pt x="0" y="1207008"/>
                </a:moveTo>
                <a:lnTo>
                  <a:pt x="0" y="0"/>
                </a:lnTo>
                <a:lnTo>
                  <a:pt x="51206" y="351129"/>
                </a:lnTo>
                <a:lnTo>
                  <a:pt x="95097" y="548640"/>
                </a:lnTo>
                <a:lnTo>
                  <a:pt x="168249" y="738835"/>
                </a:lnTo>
                <a:lnTo>
                  <a:pt x="277977" y="899769"/>
                </a:lnTo>
              </a:path>
            </a:pathLst>
          </a:custGeom>
          <a:pattFill prst="wdUpDiag">
            <a:fgClr>
              <a:schemeClr val="tx2"/>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4" name="Полилиния 163"/>
          <p:cNvSpPr/>
          <p:nvPr/>
        </p:nvSpPr>
        <p:spPr>
          <a:xfrm>
            <a:off x="5849562" y="2315327"/>
            <a:ext cx="1181651" cy="2219864"/>
          </a:xfrm>
          <a:custGeom>
            <a:avLst/>
            <a:gdLst>
              <a:gd name="connsiteX0" fmla="*/ 0 w 1265530"/>
              <a:gd name="connsiteY0" fmla="*/ 2377440 h 2377440"/>
              <a:gd name="connsiteX1" fmla="*/ 7316 w 1265530"/>
              <a:gd name="connsiteY1" fmla="*/ 1236268 h 2377440"/>
              <a:gd name="connsiteX2" fmla="*/ 175565 w 1265530"/>
              <a:gd name="connsiteY2" fmla="*/ 1111910 h 2377440"/>
              <a:gd name="connsiteX3" fmla="*/ 409652 w 1265530"/>
              <a:gd name="connsiteY3" fmla="*/ 936345 h 2377440"/>
              <a:gd name="connsiteX4" fmla="*/ 636423 w 1265530"/>
              <a:gd name="connsiteY4" fmla="*/ 746150 h 2377440"/>
              <a:gd name="connsiteX5" fmla="*/ 855879 w 1265530"/>
              <a:gd name="connsiteY5" fmla="*/ 526694 h 2377440"/>
              <a:gd name="connsiteX6" fmla="*/ 1053389 w 1265530"/>
              <a:gd name="connsiteY6" fmla="*/ 314553 h 2377440"/>
              <a:gd name="connsiteX7" fmla="*/ 1265530 w 1265530"/>
              <a:gd name="connsiteY7" fmla="*/ 0 h 2377440"/>
              <a:gd name="connsiteX8" fmla="*/ 1250900 w 1265530"/>
              <a:gd name="connsiteY8" fmla="*/ 2370124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5530" h="2377440">
                <a:moveTo>
                  <a:pt x="0" y="2377440"/>
                </a:moveTo>
                <a:cubicBezTo>
                  <a:pt x="2439" y="1997049"/>
                  <a:pt x="4877" y="1616659"/>
                  <a:pt x="7316" y="1236268"/>
                </a:cubicBezTo>
                <a:lnTo>
                  <a:pt x="175565" y="1111910"/>
                </a:lnTo>
                <a:lnTo>
                  <a:pt x="409652" y="936345"/>
                </a:lnTo>
                <a:lnTo>
                  <a:pt x="636423" y="746150"/>
                </a:lnTo>
                <a:lnTo>
                  <a:pt x="855879" y="526694"/>
                </a:lnTo>
                <a:lnTo>
                  <a:pt x="1053389" y="314553"/>
                </a:lnTo>
                <a:lnTo>
                  <a:pt x="1265530" y="0"/>
                </a:lnTo>
                <a:cubicBezTo>
                  <a:pt x="1260653" y="790041"/>
                  <a:pt x="1255777" y="1580083"/>
                  <a:pt x="1250900" y="2370124"/>
                </a:cubicBezTo>
              </a:path>
            </a:pathLst>
          </a:custGeom>
          <a:pattFill prst="lgGrid">
            <a:fgClr>
              <a:schemeClr val="accent3">
                <a:lumMod val="75000"/>
              </a:schemeClr>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5" name="Прямоугольник 164"/>
          <p:cNvSpPr/>
          <p:nvPr/>
        </p:nvSpPr>
        <p:spPr>
          <a:xfrm>
            <a:off x="4175598" y="1410029"/>
            <a:ext cx="1512795"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cap="all" dirty="0">
                <a:solidFill>
                  <a:sysClr val="windowText" lastClr="000000"/>
                </a:solidFill>
              </a:rPr>
              <a:t>Т</a:t>
            </a:r>
            <a:endParaRPr lang="ru-RU" sz="2400" b="1" i="1" cap="all" baseline="-25000" dirty="0">
              <a:solidFill>
                <a:sysClr val="windowText" lastClr="000000"/>
              </a:solidFill>
            </a:endParaRPr>
          </a:p>
        </p:txBody>
      </p:sp>
      <p:sp>
        <p:nvSpPr>
          <p:cNvPr id="166" name="Прямоугольник 165"/>
          <p:cNvSpPr/>
          <p:nvPr/>
        </p:nvSpPr>
        <p:spPr>
          <a:xfrm>
            <a:off x="7461944" y="4434869"/>
            <a:ext cx="1512795"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all" dirty="0">
                <a:solidFill>
                  <a:sysClr val="windowText" lastClr="000000"/>
                </a:solidFill>
              </a:rPr>
              <a:t>s</a:t>
            </a:r>
            <a:endParaRPr lang="ru-RU" sz="2400" b="1" i="1" cap="all" baseline="-25000" dirty="0">
              <a:solidFill>
                <a:sysClr val="windowText" lastClr="000000"/>
              </a:solidFill>
            </a:endParaRPr>
          </a:p>
        </p:txBody>
      </p:sp>
      <p:cxnSp>
        <p:nvCxnSpPr>
          <p:cNvPr id="167" name="Прямая со стрелкой 166"/>
          <p:cNvCxnSpPr/>
          <p:nvPr/>
        </p:nvCxnSpPr>
        <p:spPr>
          <a:xfrm flipH="1" flipV="1">
            <a:off x="5108707" y="1339134"/>
            <a:ext cx="1935" cy="3190328"/>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68" name="Прямая со стрелкой 167"/>
          <p:cNvCxnSpPr/>
          <p:nvPr/>
        </p:nvCxnSpPr>
        <p:spPr>
          <a:xfrm flipV="1">
            <a:off x="5108707" y="4529461"/>
            <a:ext cx="3198076" cy="1"/>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69" name="Полилиния 168"/>
          <p:cNvSpPr/>
          <p:nvPr/>
        </p:nvSpPr>
        <p:spPr>
          <a:xfrm>
            <a:off x="5139874" y="1410029"/>
            <a:ext cx="2422392" cy="2442247"/>
          </a:xfrm>
          <a:custGeom>
            <a:avLst/>
            <a:gdLst>
              <a:gd name="connsiteX0" fmla="*/ 0 w 2594344"/>
              <a:gd name="connsiteY0" fmla="*/ 2615609 h 2615609"/>
              <a:gd name="connsiteX1" fmla="*/ 914400 w 2594344"/>
              <a:gd name="connsiteY1" fmla="*/ 2083981 h 2615609"/>
              <a:gd name="connsiteX2" fmla="*/ 1807535 w 2594344"/>
              <a:gd name="connsiteY2" fmla="*/ 1265274 h 2615609"/>
              <a:gd name="connsiteX3" fmla="*/ 2594344 w 2594344"/>
              <a:gd name="connsiteY3" fmla="*/ 0 h 2615609"/>
            </a:gdLst>
            <a:ahLst/>
            <a:cxnLst>
              <a:cxn ang="0">
                <a:pos x="connsiteX0" y="connsiteY0"/>
              </a:cxn>
              <a:cxn ang="0">
                <a:pos x="connsiteX1" y="connsiteY1"/>
              </a:cxn>
              <a:cxn ang="0">
                <a:pos x="connsiteX2" y="connsiteY2"/>
              </a:cxn>
              <a:cxn ang="0">
                <a:pos x="connsiteX3" y="connsiteY3"/>
              </a:cxn>
            </a:cxnLst>
            <a:rect l="l" t="t" r="r" b="b"/>
            <a:pathLst>
              <a:path w="2594344" h="2615609">
                <a:moveTo>
                  <a:pt x="0" y="2615609"/>
                </a:moveTo>
                <a:cubicBezTo>
                  <a:pt x="306572" y="2462323"/>
                  <a:pt x="613144" y="2309037"/>
                  <a:pt x="914400" y="2083981"/>
                </a:cubicBezTo>
                <a:cubicBezTo>
                  <a:pt x="1215656" y="1858925"/>
                  <a:pt x="1527544" y="1612604"/>
                  <a:pt x="1807535" y="1265274"/>
                </a:cubicBezTo>
                <a:cubicBezTo>
                  <a:pt x="2087526" y="917944"/>
                  <a:pt x="2461437" y="212651"/>
                  <a:pt x="2594344"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70" name="Прямая соединительная линия 169"/>
          <p:cNvCxnSpPr/>
          <p:nvPr/>
        </p:nvCxnSpPr>
        <p:spPr>
          <a:xfrm flipV="1">
            <a:off x="7024560" y="2349112"/>
            <a:ext cx="0" cy="1109260"/>
          </a:xfrm>
          <a:prstGeom prst="line">
            <a:avLst/>
          </a:prstGeom>
          <a:ln w="31750">
            <a:solidFill>
              <a:schemeClr val="tx2"/>
            </a:solidFill>
            <a:headEnd type="oval" w="med" len="med"/>
            <a:tailEnd type="oval"/>
          </a:ln>
        </p:spPr>
        <p:style>
          <a:lnRef idx="1">
            <a:schemeClr val="accent1"/>
          </a:lnRef>
          <a:fillRef idx="0">
            <a:schemeClr val="accent1"/>
          </a:fillRef>
          <a:effectRef idx="0">
            <a:schemeClr val="accent1"/>
          </a:effectRef>
          <a:fontRef idx="minor">
            <a:schemeClr val="tx1"/>
          </a:fontRef>
        </p:style>
      </p:cxnSp>
      <p:sp>
        <p:nvSpPr>
          <p:cNvPr id="171" name="Прямоугольник 170"/>
          <p:cNvSpPr/>
          <p:nvPr/>
        </p:nvSpPr>
        <p:spPr>
          <a:xfrm>
            <a:off x="6750143" y="1844847"/>
            <a:ext cx="276947"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Г</a:t>
            </a:r>
            <a:endParaRPr lang="ru-RU" b="1" i="1" cap="all" baseline="-25000" dirty="0">
              <a:solidFill>
                <a:sysClr val="windowText" lastClr="000000"/>
              </a:solidFill>
            </a:endParaRPr>
          </a:p>
        </p:txBody>
      </p:sp>
      <p:cxnSp>
        <p:nvCxnSpPr>
          <p:cNvPr id="172" name="Прямая соединительная линия 171"/>
          <p:cNvCxnSpPr/>
          <p:nvPr/>
        </p:nvCxnSpPr>
        <p:spPr>
          <a:xfrm flipH="1">
            <a:off x="5133526" y="3463268"/>
            <a:ext cx="1852396" cy="0"/>
          </a:xfrm>
          <a:prstGeom prst="line">
            <a:avLst/>
          </a:prstGeom>
          <a:ln w="12700">
            <a:solidFill>
              <a:schemeClr val="tx1"/>
            </a:solidFill>
            <a:prstDash val="lgDash"/>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73" name="Прямая соединительная линия 172"/>
          <p:cNvCxnSpPr/>
          <p:nvPr/>
        </p:nvCxnSpPr>
        <p:spPr>
          <a:xfrm flipH="1">
            <a:off x="5108707" y="2318114"/>
            <a:ext cx="1919561" cy="0"/>
          </a:xfrm>
          <a:prstGeom prst="line">
            <a:avLst/>
          </a:prstGeom>
          <a:ln w="12700">
            <a:solidFill>
              <a:schemeClr val="tx1"/>
            </a:solidFill>
            <a:prstDash val="lg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74" name="Прямоугольник 173"/>
          <p:cNvSpPr/>
          <p:nvPr/>
        </p:nvSpPr>
        <p:spPr>
          <a:xfrm>
            <a:off x="6667907" y="3042965"/>
            <a:ext cx="441417"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T</a:t>
            </a:r>
            <a:r>
              <a:rPr lang="en-US" b="1" cap="all" baseline="-25000" dirty="0">
                <a:solidFill>
                  <a:sysClr val="windowText" lastClr="000000"/>
                </a:solidFill>
              </a:rPr>
              <a:t>s</a:t>
            </a:r>
            <a:endParaRPr lang="ru-RU" b="1" i="1" cap="all" baseline="-25000" dirty="0">
              <a:solidFill>
                <a:sysClr val="windowText" lastClr="000000"/>
              </a:solidFill>
            </a:endParaRPr>
          </a:p>
        </p:txBody>
      </p:sp>
      <p:sp>
        <p:nvSpPr>
          <p:cNvPr id="175" name="Прямоугольник 174"/>
          <p:cNvSpPr/>
          <p:nvPr/>
        </p:nvSpPr>
        <p:spPr>
          <a:xfrm>
            <a:off x="5015472" y="3051436"/>
            <a:ext cx="538678"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T</a:t>
            </a:r>
            <a:r>
              <a:rPr lang="ru-RU" b="1" baseline="-25000" dirty="0">
                <a:solidFill>
                  <a:sysClr val="windowText" lastClr="000000"/>
                </a:solidFill>
              </a:rPr>
              <a:t>т</a:t>
            </a:r>
            <a:r>
              <a:rPr lang="en-US" b="1" i="1" baseline="-25000" dirty="0">
                <a:solidFill>
                  <a:sysClr val="windowText" lastClr="000000"/>
                </a:solidFill>
              </a:rPr>
              <a:t>s</a:t>
            </a:r>
            <a:endParaRPr lang="ru-RU" b="1" i="1" dirty="0">
              <a:solidFill>
                <a:sysClr val="windowText" lastClr="000000"/>
              </a:solidFill>
            </a:endParaRPr>
          </a:p>
        </p:txBody>
      </p:sp>
      <p:sp>
        <p:nvSpPr>
          <p:cNvPr id="176" name="Прямоугольник 175"/>
          <p:cNvSpPr/>
          <p:nvPr/>
        </p:nvSpPr>
        <p:spPr>
          <a:xfrm>
            <a:off x="5028230" y="1919580"/>
            <a:ext cx="538678"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T</a:t>
            </a:r>
            <a:r>
              <a:rPr lang="ru-RU" b="1" baseline="-25000" dirty="0">
                <a:solidFill>
                  <a:sysClr val="windowText" lastClr="000000"/>
                </a:solidFill>
              </a:rPr>
              <a:t>г</a:t>
            </a:r>
            <a:endParaRPr lang="ru-RU" b="1" dirty="0">
              <a:solidFill>
                <a:sysClr val="windowText" lastClr="000000"/>
              </a:solidFill>
            </a:endParaRPr>
          </a:p>
        </p:txBody>
      </p:sp>
      <p:cxnSp>
        <p:nvCxnSpPr>
          <p:cNvPr id="177" name="Прямая соединительная линия 176"/>
          <p:cNvCxnSpPr/>
          <p:nvPr/>
        </p:nvCxnSpPr>
        <p:spPr>
          <a:xfrm>
            <a:off x="7291051" y="3173023"/>
            <a:ext cx="0" cy="1337489"/>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78" name="Прямая соединительная линия 177"/>
          <p:cNvCxnSpPr/>
          <p:nvPr/>
        </p:nvCxnSpPr>
        <p:spPr>
          <a:xfrm flipH="1">
            <a:off x="7010742" y="3469740"/>
            <a:ext cx="13818" cy="1059721"/>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79" name="Прямая соединительная линия 178"/>
          <p:cNvCxnSpPr/>
          <p:nvPr/>
        </p:nvCxnSpPr>
        <p:spPr>
          <a:xfrm>
            <a:off x="5850692" y="3463268"/>
            <a:ext cx="0" cy="1075646"/>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80" name="Прямоугольник 179"/>
          <p:cNvSpPr/>
          <p:nvPr/>
        </p:nvSpPr>
        <p:spPr>
          <a:xfrm>
            <a:off x="6212597" y="2329871"/>
            <a:ext cx="276947"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k</a:t>
            </a:r>
            <a:endParaRPr lang="ru-RU" b="1" i="1" dirty="0">
              <a:solidFill>
                <a:sysClr val="windowText" lastClr="000000"/>
              </a:solidFill>
            </a:endParaRPr>
          </a:p>
        </p:txBody>
      </p:sp>
      <p:sp>
        <p:nvSpPr>
          <p:cNvPr id="181" name="Прямоугольник 180"/>
          <p:cNvSpPr/>
          <p:nvPr/>
        </p:nvSpPr>
        <p:spPr>
          <a:xfrm>
            <a:off x="7184997" y="2025619"/>
            <a:ext cx="276947"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n</a:t>
            </a:r>
            <a:endParaRPr lang="ru-RU" b="1" i="1" dirty="0">
              <a:solidFill>
                <a:sysClr val="windowText" lastClr="000000"/>
              </a:solidFill>
            </a:endParaRPr>
          </a:p>
        </p:txBody>
      </p:sp>
      <p:cxnSp>
        <p:nvCxnSpPr>
          <p:cNvPr id="182" name="Прямая соединительная линия 181"/>
          <p:cNvCxnSpPr/>
          <p:nvPr/>
        </p:nvCxnSpPr>
        <p:spPr>
          <a:xfrm flipH="1">
            <a:off x="7064464" y="2384440"/>
            <a:ext cx="180013" cy="252133"/>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83" name="Прямая соединительная линия 182"/>
          <p:cNvCxnSpPr>
            <a:stCxn id="180" idx="3"/>
          </p:cNvCxnSpPr>
          <p:nvPr/>
        </p:nvCxnSpPr>
        <p:spPr>
          <a:xfrm>
            <a:off x="6489544" y="2582004"/>
            <a:ext cx="521198" cy="106664"/>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84" name="Прямоугольник 183"/>
          <p:cNvSpPr/>
          <p:nvPr/>
        </p:nvSpPr>
        <p:spPr>
          <a:xfrm>
            <a:off x="6051899" y="2801276"/>
            <a:ext cx="276947"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n</a:t>
            </a:r>
            <a:endParaRPr lang="ru-RU" b="1" i="1" dirty="0">
              <a:solidFill>
                <a:sysClr val="windowText" lastClr="000000"/>
              </a:solidFill>
            </a:endParaRPr>
          </a:p>
        </p:txBody>
      </p:sp>
      <p:sp>
        <p:nvSpPr>
          <p:cNvPr id="185" name="Прямоугольник 184"/>
          <p:cNvSpPr/>
          <p:nvPr/>
        </p:nvSpPr>
        <p:spPr>
          <a:xfrm>
            <a:off x="5688393" y="4415010"/>
            <a:ext cx="276947"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c</a:t>
            </a:r>
            <a:endParaRPr lang="ru-RU" b="1" i="1" dirty="0">
              <a:solidFill>
                <a:sysClr val="windowText" lastClr="000000"/>
              </a:solidFill>
            </a:endParaRPr>
          </a:p>
        </p:txBody>
      </p:sp>
      <p:sp>
        <p:nvSpPr>
          <p:cNvPr id="186" name="Прямоугольник 185"/>
          <p:cNvSpPr/>
          <p:nvPr/>
        </p:nvSpPr>
        <p:spPr>
          <a:xfrm>
            <a:off x="6062076" y="4434869"/>
            <a:ext cx="276947"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d</a:t>
            </a:r>
            <a:endParaRPr lang="ru-RU" b="1" i="1" dirty="0">
              <a:solidFill>
                <a:sysClr val="windowText" lastClr="000000"/>
              </a:solidFill>
            </a:endParaRPr>
          </a:p>
        </p:txBody>
      </p:sp>
      <p:sp>
        <p:nvSpPr>
          <p:cNvPr id="187" name="Прямоугольник 186"/>
          <p:cNvSpPr/>
          <p:nvPr/>
        </p:nvSpPr>
        <p:spPr>
          <a:xfrm>
            <a:off x="5650488" y="3051436"/>
            <a:ext cx="276947"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m</a:t>
            </a:r>
            <a:endParaRPr lang="ru-RU" b="1" i="1" dirty="0">
              <a:solidFill>
                <a:sysClr val="windowText" lastClr="000000"/>
              </a:solidFill>
            </a:endParaRPr>
          </a:p>
        </p:txBody>
      </p:sp>
      <mc:AlternateContent xmlns:mc="http://schemas.openxmlformats.org/markup-compatibility/2006" xmlns:a14="http://schemas.microsoft.com/office/drawing/2010/main">
        <mc:Choice Requires="a14">
          <p:sp>
            <p:nvSpPr>
              <p:cNvPr id="188" name="Прямоугольник 187"/>
              <p:cNvSpPr/>
              <p:nvPr/>
            </p:nvSpPr>
            <p:spPr>
              <a:xfrm>
                <a:off x="7074187" y="2531057"/>
                <a:ext cx="573497" cy="3448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a:latin typeface="Cambria Math"/>
                            </a:rPr>
                            <m:t>∆</m:t>
                          </m:r>
                          <m:r>
                            <a:rPr lang="ru-RU" i="1">
                              <a:latin typeface="Cambria Math"/>
                            </a:rPr>
                            <m:t>𝐿</m:t>
                          </m:r>
                        </m:e>
                        <m:sub>
                          <m:r>
                            <a:rPr lang="ru-RU" i="1">
                              <a:latin typeface="Cambria Math"/>
                            </a:rPr>
                            <m:t>𝑉</m:t>
                          </m:r>
                        </m:sub>
                      </m:sSub>
                    </m:oMath>
                  </m:oMathPara>
                </a14:m>
                <a:endParaRPr lang="ru-RU" dirty="0"/>
              </a:p>
            </p:txBody>
          </p:sp>
        </mc:Choice>
        <mc:Fallback xmlns="">
          <p:sp>
            <p:nvSpPr>
              <p:cNvPr id="188" name="Прямоугольник 187"/>
              <p:cNvSpPr>
                <a:spLocks noRot="1" noChangeAspect="1" noMove="1" noResize="1" noEditPoints="1" noAdjustHandles="1" noChangeArrowheads="1" noChangeShapeType="1" noTextEdit="1"/>
              </p:cNvSpPr>
              <p:nvPr/>
            </p:nvSpPr>
            <p:spPr>
              <a:xfrm>
                <a:off x="7074187" y="2531057"/>
                <a:ext cx="573497" cy="344853"/>
              </a:xfrm>
              <a:prstGeom prst="rect">
                <a:avLst/>
              </a:prstGeom>
              <a:blipFill rotWithShape="1">
                <a:blip r:embed="rId4" cstate="print"/>
                <a:stretch>
                  <a:fillRect b="-526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9" name="Прямоугольник 188"/>
              <p:cNvSpPr/>
              <p:nvPr/>
            </p:nvSpPr>
            <p:spPr>
              <a:xfrm>
                <a:off x="7352251" y="3571651"/>
                <a:ext cx="1053118" cy="3448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a:rPr>
                            <m:t>𝐿</m:t>
                          </m:r>
                        </m:e>
                        <m:sub>
                          <m:r>
                            <a:rPr lang="ru-RU" i="1">
                              <a:latin typeface="Cambria Math"/>
                            </a:rPr>
                            <m:t>𝑟</m:t>
                          </m:r>
                        </m:sub>
                      </m:sSub>
                      <m:r>
                        <a:rPr lang="en-US" b="0" i="1" smtClean="0">
                          <a:latin typeface="Cambria Math"/>
                        </a:rPr>
                        <m:t>−</m:t>
                      </m:r>
                      <m:sSub>
                        <m:sSubPr>
                          <m:ctrlPr>
                            <a:rPr lang="ru-RU" i="1">
                              <a:latin typeface="Cambria Math" panose="02040503050406030204" pitchFamily="18" charset="0"/>
                            </a:rPr>
                          </m:ctrlPr>
                        </m:sSubPr>
                        <m:e>
                          <m:r>
                            <a:rPr lang="ru-RU">
                              <a:latin typeface="Cambria Math"/>
                            </a:rPr>
                            <m:t>∆</m:t>
                          </m:r>
                          <m:r>
                            <a:rPr lang="ru-RU" i="1">
                              <a:latin typeface="Cambria Math"/>
                            </a:rPr>
                            <m:t>𝐿</m:t>
                          </m:r>
                        </m:e>
                        <m:sub>
                          <m:r>
                            <a:rPr lang="ru-RU" i="1">
                              <a:latin typeface="Cambria Math"/>
                            </a:rPr>
                            <m:t>𝑉</m:t>
                          </m:r>
                        </m:sub>
                      </m:sSub>
                    </m:oMath>
                  </m:oMathPara>
                </a14:m>
                <a:endParaRPr lang="ru-RU" dirty="0"/>
              </a:p>
            </p:txBody>
          </p:sp>
        </mc:Choice>
        <mc:Fallback xmlns="">
          <p:sp>
            <p:nvSpPr>
              <p:cNvPr id="189" name="Прямоугольник 188"/>
              <p:cNvSpPr>
                <a:spLocks noRot="1" noChangeAspect="1" noMove="1" noResize="1" noEditPoints="1" noAdjustHandles="1" noChangeArrowheads="1" noChangeShapeType="1" noTextEdit="1"/>
              </p:cNvSpPr>
              <p:nvPr/>
            </p:nvSpPr>
            <p:spPr>
              <a:xfrm>
                <a:off x="7352251" y="3571651"/>
                <a:ext cx="1053118" cy="344853"/>
              </a:xfrm>
              <a:prstGeom prst="rect">
                <a:avLst/>
              </a:prstGeom>
              <a:blipFill rotWithShape="1">
                <a:blip r:embed="rId5" cstate="print"/>
                <a:stretch>
                  <a:fillRect b="-71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0" name="Прямоугольник 189"/>
              <p:cNvSpPr/>
              <p:nvPr/>
            </p:nvSpPr>
            <p:spPr>
              <a:xfrm>
                <a:off x="5279991" y="3821927"/>
                <a:ext cx="506383" cy="3448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a:rPr>
                            <m:t>𝐿</m:t>
                          </m:r>
                        </m:e>
                        <m:sub>
                          <m:r>
                            <a:rPr lang="ru-RU" b="0" i="1" smtClean="0">
                              <a:latin typeface="Cambria Math"/>
                            </a:rPr>
                            <m:t>т</m:t>
                          </m:r>
                          <m:r>
                            <a:rPr lang="ru-RU" i="1">
                              <a:latin typeface="Cambria Math"/>
                            </a:rPr>
                            <m:t>𝑠</m:t>
                          </m:r>
                        </m:sub>
                      </m:sSub>
                    </m:oMath>
                  </m:oMathPara>
                </a14:m>
                <a:endParaRPr lang="ru-RU" dirty="0"/>
              </a:p>
            </p:txBody>
          </p:sp>
        </mc:Choice>
        <mc:Fallback xmlns="">
          <p:sp>
            <p:nvSpPr>
              <p:cNvPr id="190" name="Прямоугольник 189"/>
              <p:cNvSpPr>
                <a:spLocks noRot="1" noChangeAspect="1" noMove="1" noResize="1" noEditPoints="1" noAdjustHandles="1" noChangeArrowheads="1" noChangeShapeType="1" noTextEdit="1"/>
              </p:cNvSpPr>
              <p:nvPr/>
            </p:nvSpPr>
            <p:spPr>
              <a:xfrm>
                <a:off x="5279991" y="3821927"/>
                <a:ext cx="506383" cy="344853"/>
              </a:xfrm>
              <a:prstGeom prst="rect">
                <a:avLst/>
              </a:prstGeom>
              <a:blipFill rotWithShape="1">
                <a:blip r:embed="rId6" cstate="print"/>
                <a:stretch>
                  <a:fillRect b="-1754"/>
                </a:stretch>
              </a:blipFill>
            </p:spPr>
            <p:txBody>
              <a:bodyPr/>
              <a:lstStyle/>
              <a:p>
                <a:r>
                  <a:rPr lang="ru-RU">
                    <a:noFill/>
                  </a:rPr>
                  <a:t> </a:t>
                </a:r>
              </a:p>
            </p:txBody>
          </p:sp>
        </mc:Fallback>
      </mc:AlternateContent>
      <p:sp>
        <p:nvSpPr>
          <p:cNvPr id="191" name="Прямоугольник 190"/>
          <p:cNvSpPr/>
          <p:nvPr/>
        </p:nvSpPr>
        <p:spPr>
          <a:xfrm rot="18068975">
            <a:off x="6797356" y="1966956"/>
            <a:ext cx="1749709"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p</a:t>
            </a:r>
            <a:r>
              <a:rPr lang="ru-RU" b="1" baseline="-25000" dirty="0">
                <a:solidFill>
                  <a:sysClr val="windowText" lastClr="000000"/>
                </a:solidFill>
              </a:rPr>
              <a:t>т</a:t>
            </a:r>
            <a:r>
              <a:rPr lang="ru-RU" b="1" i="1" dirty="0">
                <a:solidFill>
                  <a:sysClr val="windowText" lastClr="000000"/>
                </a:solidFill>
              </a:rPr>
              <a:t>=</a:t>
            </a:r>
            <a:r>
              <a:rPr lang="en-US" b="1" i="1" dirty="0">
                <a:solidFill>
                  <a:sysClr val="windowText" lastClr="000000"/>
                </a:solidFill>
              </a:rPr>
              <a:t>const</a:t>
            </a:r>
            <a:endParaRPr lang="ru-RU" b="1" i="1" dirty="0">
              <a:solidFill>
                <a:sysClr val="windowText" lastClr="000000"/>
              </a:solidFill>
            </a:endParaRPr>
          </a:p>
        </p:txBody>
      </p:sp>
      <p:sp>
        <p:nvSpPr>
          <p:cNvPr id="192" name="Полилиния 191"/>
          <p:cNvSpPr/>
          <p:nvPr/>
        </p:nvSpPr>
        <p:spPr>
          <a:xfrm>
            <a:off x="7024560" y="2330317"/>
            <a:ext cx="255029" cy="842706"/>
          </a:xfrm>
          <a:custGeom>
            <a:avLst/>
            <a:gdLst>
              <a:gd name="connsiteX0" fmla="*/ 0 w 273132"/>
              <a:gd name="connsiteY0" fmla="*/ 0 h 902525"/>
              <a:gd name="connsiteX1" fmla="*/ 95002 w 273132"/>
              <a:gd name="connsiteY1" fmla="*/ 534390 h 902525"/>
              <a:gd name="connsiteX2" fmla="*/ 273132 w 273132"/>
              <a:gd name="connsiteY2" fmla="*/ 902525 h 902525"/>
            </a:gdLst>
            <a:ahLst/>
            <a:cxnLst>
              <a:cxn ang="0">
                <a:pos x="connsiteX0" y="connsiteY0"/>
              </a:cxn>
              <a:cxn ang="0">
                <a:pos x="connsiteX1" y="connsiteY1"/>
              </a:cxn>
              <a:cxn ang="0">
                <a:pos x="connsiteX2" y="connsiteY2"/>
              </a:cxn>
            </a:cxnLst>
            <a:rect l="l" t="t" r="r" b="b"/>
            <a:pathLst>
              <a:path w="273132" h="902525">
                <a:moveTo>
                  <a:pt x="0" y="0"/>
                </a:moveTo>
                <a:cubicBezTo>
                  <a:pt x="24740" y="191984"/>
                  <a:pt x="49480" y="383969"/>
                  <a:pt x="95002" y="534390"/>
                </a:cubicBezTo>
                <a:cubicBezTo>
                  <a:pt x="140524" y="684811"/>
                  <a:pt x="206828" y="793668"/>
                  <a:pt x="273132" y="902525"/>
                </a:cubicBezTo>
              </a:path>
            </a:pathLst>
          </a:cu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3" name="Прямоугольник 192"/>
          <p:cNvSpPr/>
          <p:nvPr/>
        </p:nvSpPr>
        <p:spPr>
          <a:xfrm>
            <a:off x="7188065" y="2924096"/>
            <a:ext cx="441417"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T</a:t>
            </a:r>
            <a:endParaRPr lang="ru-RU" b="1" i="1" cap="all" baseline="-25000" dirty="0">
              <a:solidFill>
                <a:sysClr val="windowText" lastClr="000000"/>
              </a:solidFill>
            </a:endParaRPr>
          </a:p>
        </p:txBody>
      </p:sp>
      <p:cxnSp>
        <p:nvCxnSpPr>
          <p:cNvPr id="194" name="Прямая соединительная линия 193"/>
          <p:cNvCxnSpPr/>
          <p:nvPr/>
        </p:nvCxnSpPr>
        <p:spPr>
          <a:xfrm flipH="1">
            <a:off x="5108708" y="3173023"/>
            <a:ext cx="2214762" cy="0"/>
          </a:xfrm>
          <a:prstGeom prst="line">
            <a:avLst/>
          </a:prstGeom>
          <a:ln w="12700">
            <a:solidFill>
              <a:schemeClr val="tx1"/>
            </a:solidFill>
            <a:prstDash val="lg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95" name="Прямоугольник 194"/>
          <p:cNvSpPr/>
          <p:nvPr/>
        </p:nvSpPr>
        <p:spPr>
          <a:xfrm>
            <a:off x="5028325" y="2751670"/>
            <a:ext cx="538678"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T</a:t>
            </a:r>
            <a:r>
              <a:rPr lang="ru-RU" b="1" baseline="-25000" dirty="0">
                <a:solidFill>
                  <a:sysClr val="windowText" lastClr="000000"/>
                </a:solidFill>
              </a:rPr>
              <a:t>т</a:t>
            </a:r>
            <a:endParaRPr lang="ru-RU" b="1" dirty="0">
              <a:solidFill>
                <a:sysClr val="windowText" lastClr="000000"/>
              </a:solidFill>
            </a:endParaRPr>
          </a:p>
        </p:txBody>
      </p:sp>
      <p:cxnSp>
        <p:nvCxnSpPr>
          <p:cNvPr id="196" name="Прямая соединительная линия 195"/>
          <p:cNvCxnSpPr/>
          <p:nvPr/>
        </p:nvCxnSpPr>
        <p:spPr>
          <a:xfrm>
            <a:off x="6212597" y="3183531"/>
            <a:ext cx="0" cy="1337489"/>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97" name="Полилиния 196"/>
          <p:cNvSpPr/>
          <p:nvPr/>
        </p:nvSpPr>
        <p:spPr>
          <a:xfrm>
            <a:off x="5566909" y="1994560"/>
            <a:ext cx="2422392" cy="2442247"/>
          </a:xfrm>
          <a:custGeom>
            <a:avLst/>
            <a:gdLst>
              <a:gd name="connsiteX0" fmla="*/ 0 w 2594344"/>
              <a:gd name="connsiteY0" fmla="*/ 2615609 h 2615609"/>
              <a:gd name="connsiteX1" fmla="*/ 914400 w 2594344"/>
              <a:gd name="connsiteY1" fmla="*/ 2083981 h 2615609"/>
              <a:gd name="connsiteX2" fmla="*/ 1807535 w 2594344"/>
              <a:gd name="connsiteY2" fmla="*/ 1265274 h 2615609"/>
              <a:gd name="connsiteX3" fmla="*/ 2594344 w 2594344"/>
              <a:gd name="connsiteY3" fmla="*/ 0 h 2615609"/>
            </a:gdLst>
            <a:ahLst/>
            <a:cxnLst>
              <a:cxn ang="0">
                <a:pos x="connsiteX0" y="connsiteY0"/>
              </a:cxn>
              <a:cxn ang="0">
                <a:pos x="connsiteX1" y="connsiteY1"/>
              </a:cxn>
              <a:cxn ang="0">
                <a:pos x="connsiteX2" y="connsiteY2"/>
              </a:cxn>
              <a:cxn ang="0">
                <a:pos x="connsiteX3" y="connsiteY3"/>
              </a:cxn>
            </a:cxnLst>
            <a:rect l="l" t="t" r="r" b="b"/>
            <a:pathLst>
              <a:path w="2594344" h="2615609">
                <a:moveTo>
                  <a:pt x="0" y="2615609"/>
                </a:moveTo>
                <a:cubicBezTo>
                  <a:pt x="306572" y="2462323"/>
                  <a:pt x="613144" y="2309037"/>
                  <a:pt x="914400" y="2083981"/>
                </a:cubicBezTo>
                <a:cubicBezTo>
                  <a:pt x="1215656" y="1858925"/>
                  <a:pt x="1527544" y="1612604"/>
                  <a:pt x="1807535" y="1265274"/>
                </a:cubicBezTo>
                <a:cubicBezTo>
                  <a:pt x="2087526" y="917944"/>
                  <a:pt x="2461437" y="212651"/>
                  <a:pt x="2594344"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8" name="Прямоугольник 197"/>
          <p:cNvSpPr/>
          <p:nvPr/>
        </p:nvSpPr>
        <p:spPr>
          <a:xfrm>
            <a:off x="6832377" y="4415010"/>
            <a:ext cx="276947"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ysClr val="windowText" lastClr="000000"/>
                </a:solidFill>
              </a:rPr>
              <a:t>е</a:t>
            </a:r>
          </a:p>
        </p:txBody>
      </p:sp>
      <p:sp>
        <p:nvSpPr>
          <p:cNvPr id="199" name="Прямоугольник 198"/>
          <p:cNvSpPr/>
          <p:nvPr/>
        </p:nvSpPr>
        <p:spPr>
          <a:xfrm>
            <a:off x="7151313" y="4434869"/>
            <a:ext cx="276947"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f</a:t>
            </a:r>
            <a:endParaRPr lang="ru-RU" b="1" i="1" dirty="0">
              <a:solidFill>
                <a:sysClr val="windowText" lastClr="000000"/>
              </a:solidFill>
            </a:endParaRPr>
          </a:p>
        </p:txBody>
      </p:sp>
      <p:cxnSp>
        <p:nvCxnSpPr>
          <p:cNvPr id="200" name="Прямая соединительная линия 199"/>
          <p:cNvCxnSpPr/>
          <p:nvPr/>
        </p:nvCxnSpPr>
        <p:spPr>
          <a:xfrm flipH="1">
            <a:off x="7064464" y="2834136"/>
            <a:ext cx="215125" cy="217300"/>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01" name="Прямая соединительная линия 200"/>
          <p:cNvCxnSpPr/>
          <p:nvPr/>
        </p:nvCxnSpPr>
        <p:spPr>
          <a:xfrm flipV="1">
            <a:off x="7244477" y="3841768"/>
            <a:ext cx="557876" cy="325012"/>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2" name="Прямоугольник 201"/>
              <p:cNvSpPr/>
              <p:nvPr/>
            </p:nvSpPr>
            <p:spPr>
              <a:xfrm>
                <a:off x="5575554" y="2579244"/>
                <a:ext cx="426815" cy="3448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a:rPr>
                            <m:t>𝐿</m:t>
                          </m:r>
                        </m:e>
                        <m:sub>
                          <m:r>
                            <a:rPr lang="ru-RU" b="0" i="1" smtClean="0">
                              <a:latin typeface="Cambria Math"/>
                            </a:rPr>
                            <m:t>т</m:t>
                          </m:r>
                        </m:sub>
                      </m:sSub>
                    </m:oMath>
                  </m:oMathPara>
                </a14:m>
                <a:endParaRPr lang="ru-RU" dirty="0"/>
              </a:p>
            </p:txBody>
          </p:sp>
        </mc:Choice>
        <mc:Fallback xmlns="">
          <p:sp>
            <p:nvSpPr>
              <p:cNvPr id="202" name="Прямоугольник 201"/>
              <p:cNvSpPr>
                <a:spLocks noRot="1" noChangeAspect="1" noMove="1" noResize="1" noEditPoints="1" noAdjustHandles="1" noChangeArrowheads="1" noChangeShapeType="1" noTextEdit="1"/>
              </p:cNvSpPr>
              <p:nvPr/>
            </p:nvSpPr>
            <p:spPr>
              <a:xfrm>
                <a:off x="5575554" y="2579244"/>
                <a:ext cx="426815" cy="344853"/>
              </a:xfrm>
              <a:prstGeom prst="rect">
                <a:avLst/>
              </a:prstGeom>
              <a:blipFill rotWithShape="1">
                <a:blip r:embed="rId7" cstate="print"/>
                <a:stretch>
                  <a:fillRect/>
                </a:stretch>
              </a:blipFill>
            </p:spPr>
            <p:txBody>
              <a:bodyPr/>
              <a:lstStyle/>
              <a:p>
                <a:r>
                  <a:rPr lang="ru-RU">
                    <a:noFill/>
                  </a:rPr>
                  <a:t> </a:t>
                </a:r>
              </a:p>
            </p:txBody>
          </p:sp>
        </mc:Fallback>
      </mc:AlternateContent>
      <p:cxnSp>
        <p:nvCxnSpPr>
          <p:cNvPr id="203" name="Прямая соединительная линия 202"/>
          <p:cNvCxnSpPr/>
          <p:nvPr/>
        </p:nvCxnSpPr>
        <p:spPr>
          <a:xfrm>
            <a:off x="5904555" y="2834136"/>
            <a:ext cx="623068" cy="264092"/>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04" name="Прямая соединительная линия 203"/>
          <p:cNvCxnSpPr>
            <a:stCxn id="190" idx="3"/>
          </p:cNvCxnSpPr>
          <p:nvPr/>
        </p:nvCxnSpPr>
        <p:spPr>
          <a:xfrm flipV="1">
            <a:off x="5786374" y="3841768"/>
            <a:ext cx="178966" cy="152586"/>
          </a:xfrm>
          <a:prstGeom prst="line">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Прямоугольник 2"/>
              <p:cNvSpPr/>
              <p:nvPr/>
            </p:nvSpPr>
            <p:spPr>
              <a:xfrm>
                <a:off x="1112484" y="4440517"/>
                <a:ext cx="2690224" cy="6855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𝐿</m:t>
                          </m:r>
                        </m:e>
                        <m:sub>
                          <m:r>
                            <a:rPr lang="ru-RU">
                              <a:latin typeface="Cambria Math"/>
                            </a:rPr>
                            <m:t>тп</m:t>
                          </m:r>
                        </m:sub>
                      </m:sSub>
                      <m:r>
                        <a:rPr lang="en-US">
                          <a:latin typeface="Cambria Math"/>
                        </a:rPr>
                        <m:t>=</m:t>
                      </m:r>
                      <m:nary>
                        <m:naryPr>
                          <m:limLoc m:val="subSup"/>
                          <m:ctrlPr>
                            <a:rPr lang="ru-RU" i="1">
                              <a:latin typeface="Cambria Math" panose="02040503050406030204" pitchFamily="18" charset="0"/>
                            </a:rPr>
                          </m:ctrlPr>
                        </m:naryPr>
                        <m:sub>
                          <m:r>
                            <a:rPr lang="ru-RU">
                              <a:latin typeface="Cambria Math"/>
                            </a:rPr>
                            <m:t>г</m:t>
                          </m:r>
                        </m:sub>
                        <m:sup>
                          <m:r>
                            <a:rPr lang="ru-RU">
                              <a:latin typeface="Cambria Math"/>
                            </a:rPr>
                            <m:t>т</m:t>
                          </m:r>
                        </m:sup>
                        <m:e>
                          <m:f>
                            <m:fPr>
                              <m:ctrlPr>
                                <a:rPr lang="ru-RU" i="1">
                                  <a:latin typeface="Cambria Math" panose="02040503050406030204" pitchFamily="18" charset="0"/>
                                </a:rPr>
                              </m:ctrlPr>
                            </m:fPr>
                            <m:num>
                              <m:r>
                                <a:rPr lang="en-US" i="1">
                                  <a:latin typeface="Cambria Math"/>
                                </a:rPr>
                                <m:t>𝑑𝑝</m:t>
                              </m:r>
                            </m:num>
                            <m:den>
                              <m:r>
                                <a:rPr lang="ru-RU" i="1">
                                  <a:latin typeface="Cambria Math"/>
                                </a:rPr>
                                <m:t>𝜌</m:t>
                              </m:r>
                            </m:den>
                          </m:f>
                        </m:e>
                      </m:nary>
                      <m:r>
                        <a:rPr lang="en-US">
                          <a:latin typeface="Cambria Math"/>
                        </a:rPr>
                        <m:t>=</m:t>
                      </m:r>
                      <m:sSub>
                        <m:sSubPr>
                          <m:ctrlPr>
                            <a:rPr lang="ru-RU" i="1">
                              <a:latin typeface="Cambria Math" panose="02040503050406030204" pitchFamily="18" charset="0"/>
                            </a:rPr>
                          </m:ctrlPr>
                        </m:sSubPr>
                        <m:e>
                          <m:r>
                            <a:rPr lang="en-US" i="1">
                              <a:latin typeface="Cambria Math"/>
                            </a:rPr>
                            <m:t>𝐿</m:t>
                          </m:r>
                        </m:e>
                        <m:sub>
                          <m:r>
                            <a:rPr lang="ru-RU" i="1">
                              <a:latin typeface="Cambria Math"/>
                            </a:rPr>
                            <m:t>т</m:t>
                          </m:r>
                          <m:r>
                            <a:rPr lang="en-US" i="1">
                              <a:latin typeface="Cambria Math"/>
                            </a:rPr>
                            <m:t>𝑆</m:t>
                          </m:r>
                        </m:sub>
                      </m:sSub>
                      <m:r>
                        <a:rPr lang="en-US" i="1">
                          <a:latin typeface="Cambria Math"/>
                        </a:rPr>
                        <m:t>+</m:t>
                      </m:r>
                      <m:sSub>
                        <m:sSubPr>
                          <m:ctrlPr>
                            <a:rPr lang="ru-RU" i="1">
                              <a:latin typeface="Cambria Math" panose="02040503050406030204" pitchFamily="18" charset="0"/>
                            </a:rPr>
                          </m:ctrlPr>
                        </m:sSubPr>
                        <m:e>
                          <m:r>
                            <a:rPr lang="ru-RU" i="1">
                              <a:latin typeface="Cambria Math"/>
                            </a:rPr>
                            <m:t>∆</m:t>
                          </m:r>
                          <m:r>
                            <a:rPr lang="en-US" i="1">
                              <a:latin typeface="Cambria Math"/>
                            </a:rPr>
                            <m:t>𝐿</m:t>
                          </m:r>
                        </m:e>
                        <m:sub>
                          <m:r>
                            <a:rPr lang="en-US" i="1">
                              <a:latin typeface="Cambria Math"/>
                            </a:rPr>
                            <m:t>𝑉</m:t>
                          </m:r>
                        </m:sub>
                      </m:sSub>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112484" y="4440517"/>
                <a:ext cx="2690224" cy="685509"/>
              </a:xfrm>
              <a:prstGeom prst="rect">
                <a:avLst/>
              </a:prstGeom>
              <a:blipFill rotWithShape="1">
                <a:blip r:embed="rId8"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1686658" y="5647251"/>
                <a:ext cx="1832681" cy="6855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𝐿</m:t>
                          </m:r>
                        </m:e>
                        <m:sub>
                          <m:r>
                            <a:rPr lang="ru-RU">
                              <a:latin typeface="Cambria Math"/>
                            </a:rPr>
                            <m:t>Т</m:t>
                          </m:r>
                        </m:sub>
                      </m:sSub>
                      <m:r>
                        <a:rPr lang="ru-RU">
                          <a:latin typeface="Cambria Math"/>
                        </a:rPr>
                        <m:t>=</m:t>
                      </m:r>
                      <m:nary>
                        <m:naryPr>
                          <m:limLoc m:val="subSup"/>
                          <m:ctrlPr>
                            <a:rPr lang="ru-RU" i="1">
                              <a:latin typeface="Cambria Math" panose="02040503050406030204" pitchFamily="18" charset="0"/>
                            </a:rPr>
                          </m:ctrlPr>
                        </m:naryPr>
                        <m:sub>
                          <m:r>
                            <a:rPr lang="ru-RU">
                              <a:latin typeface="Cambria Math"/>
                            </a:rPr>
                            <m:t>г</m:t>
                          </m:r>
                        </m:sub>
                        <m:sup>
                          <m:r>
                            <a:rPr lang="ru-RU">
                              <a:latin typeface="Cambria Math"/>
                            </a:rPr>
                            <m:t>т</m:t>
                          </m:r>
                        </m:sup>
                        <m:e>
                          <m:f>
                            <m:fPr>
                              <m:ctrlPr>
                                <a:rPr lang="ru-RU" i="1">
                                  <a:latin typeface="Cambria Math" panose="02040503050406030204" pitchFamily="18" charset="0"/>
                                </a:rPr>
                              </m:ctrlPr>
                            </m:fPr>
                            <m:num>
                              <m:r>
                                <a:rPr lang="en-US" i="1">
                                  <a:latin typeface="Cambria Math"/>
                                </a:rPr>
                                <m:t>𝑑𝑝</m:t>
                              </m:r>
                            </m:num>
                            <m:den>
                              <m:r>
                                <a:rPr lang="ru-RU" i="1">
                                  <a:latin typeface="Cambria Math"/>
                                </a:rPr>
                                <m:t>𝜌</m:t>
                              </m:r>
                            </m:den>
                          </m:f>
                        </m:e>
                      </m:nary>
                      <m:r>
                        <a:rPr lang="ru-RU">
                          <a:latin typeface="Cambria Math"/>
                        </a:rPr>
                        <m:t>+</m:t>
                      </m:r>
                      <m:sSub>
                        <m:sSubPr>
                          <m:ctrlPr>
                            <a:rPr lang="ru-RU" i="1">
                              <a:latin typeface="Cambria Math" panose="02040503050406030204" pitchFamily="18" charset="0"/>
                            </a:rPr>
                          </m:ctrlPr>
                        </m:sSubPr>
                        <m:e>
                          <m:r>
                            <a:rPr lang="en-US" i="1">
                              <a:latin typeface="Cambria Math"/>
                            </a:rPr>
                            <m:t>𝐿</m:t>
                          </m:r>
                        </m:e>
                        <m:sub>
                          <m:r>
                            <a:rPr lang="en-US" i="1">
                              <a:latin typeface="Cambria Math"/>
                            </a:rPr>
                            <m:t>𝑟</m:t>
                          </m:r>
                        </m:sub>
                      </m:sSub>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686658" y="5647251"/>
                <a:ext cx="1832681" cy="685509"/>
              </a:xfrm>
              <a:prstGeom prst="rect">
                <a:avLst/>
              </a:prstGeom>
              <a:blipFill rotWithShape="1">
                <a:blip r:embed="rId9" cstate="print"/>
                <a:stretch>
                  <a:fillRect/>
                </a:stretch>
              </a:blipFill>
            </p:spPr>
            <p:txBody>
              <a:bodyPr/>
              <a:lstStyle/>
              <a:p>
                <a:r>
                  <a:rPr lang="ru-RU">
                    <a:noFill/>
                  </a:rPr>
                  <a:t> </a:t>
                </a:r>
              </a:p>
            </p:txBody>
          </p:sp>
        </mc:Fallback>
      </mc:AlternateContent>
      <p:sp>
        <p:nvSpPr>
          <p:cNvPr id="205" name="Прямоугольник 204"/>
          <p:cNvSpPr/>
          <p:nvPr/>
        </p:nvSpPr>
        <p:spPr>
          <a:xfrm>
            <a:off x="388174" y="5140249"/>
            <a:ext cx="4543821" cy="369332"/>
          </a:xfrm>
          <a:prstGeom prst="rect">
            <a:avLst/>
          </a:prstGeom>
        </p:spPr>
        <p:txBody>
          <a:bodyPr wrap="square">
            <a:spAutoFit/>
          </a:bodyPr>
          <a:lstStyle/>
          <a:p>
            <a:pPr algn="ctr"/>
            <a:r>
              <a:rPr lang="ru-RU" dirty="0">
                <a:solidFill>
                  <a:srgbClr val="FF0000"/>
                </a:solidFill>
              </a:rPr>
              <a:t>В турбине выгодно иметь большие потери?</a:t>
            </a:r>
          </a:p>
        </p:txBody>
      </p:sp>
      <mc:AlternateContent xmlns:mc="http://schemas.openxmlformats.org/markup-compatibility/2006" xmlns:a14="http://schemas.microsoft.com/office/drawing/2010/main">
        <mc:Choice Requires="a14">
          <p:sp>
            <p:nvSpPr>
              <p:cNvPr id="9" name="Прямоугольник 8"/>
              <p:cNvSpPr/>
              <p:nvPr/>
            </p:nvSpPr>
            <p:spPr>
              <a:xfrm>
                <a:off x="5603244" y="5126026"/>
                <a:ext cx="22090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𝐿</m:t>
                          </m:r>
                        </m:e>
                        <m:sub>
                          <m:r>
                            <a:rPr lang="ru-RU">
                              <a:latin typeface="Cambria Math"/>
                            </a:rPr>
                            <m:t>т</m:t>
                          </m:r>
                        </m:sub>
                      </m:sSub>
                      <m:r>
                        <a:rPr lang="en-US">
                          <a:latin typeface="Cambria Math"/>
                        </a:rPr>
                        <m:t>=</m:t>
                      </m:r>
                      <m:sSub>
                        <m:sSubPr>
                          <m:ctrlPr>
                            <a:rPr lang="ru-RU" i="1">
                              <a:latin typeface="Cambria Math" panose="02040503050406030204" pitchFamily="18" charset="0"/>
                            </a:rPr>
                          </m:ctrlPr>
                        </m:sSubPr>
                        <m:e>
                          <m:r>
                            <a:rPr lang="en-US" i="1">
                              <a:latin typeface="Cambria Math"/>
                            </a:rPr>
                            <m:t>𝐿</m:t>
                          </m:r>
                        </m:e>
                        <m:sub>
                          <m:r>
                            <a:rPr lang="ru-RU">
                              <a:latin typeface="Cambria Math"/>
                            </a:rPr>
                            <m:t>т</m:t>
                          </m:r>
                          <m:r>
                            <a:rPr lang="en-US" i="1">
                              <a:latin typeface="Cambria Math"/>
                            </a:rPr>
                            <m:t>𝑆</m:t>
                          </m:r>
                        </m:sub>
                      </m:sSub>
                      <m:r>
                        <a:rPr lang="en-US">
                          <a:latin typeface="Cambria Math"/>
                        </a:rPr>
                        <m:t>+</m:t>
                      </m:r>
                      <m:sSub>
                        <m:sSubPr>
                          <m:ctrlPr>
                            <a:rPr lang="ru-RU" i="1">
                              <a:latin typeface="Cambria Math" panose="02040503050406030204" pitchFamily="18" charset="0"/>
                            </a:rPr>
                          </m:ctrlPr>
                        </m:sSubPr>
                        <m:e>
                          <m:r>
                            <a:rPr lang="ru-RU">
                              <a:latin typeface="Cambria Math"/>
                            </a:rPr>
                            <m:t>∆</m:t>
                          </m:r>
                          <m:r>
                            <a:rPr lang="en-US" i="1">
                              <a:latin typeface="Cambria Math"/>
                            </a:rPr>
                            <m:t>𝐿</m:t>
                          </m:r>
                        </m:e>
                        <m:sub>
                          <m:r>
                            <a:rPr lang="en-US" i="1">
                              <a:latin typeface="Cambria Math"/>
                            </a:rPr>
                            <m:t>𝑉</m:t>
                          </m:r>
                        </m:sub>
                      </m:sSub>
                      <m:r>
                        <a:rPr lang="en-US" i="1">
                          <a:latin typeface="Cambria Math"/>
                        </a:rPr>
                        <m:t>−</m:t>
                      </m:r>
                      <m:sSub>
                        <m:sSubPr>
                          <m:ctrlPr>
                            <a:rPr lang="ru-RU" i="1">
                              <a:latin typeface="Cambria Math" panose="02040503050406030204" pitchFamily="18" charset="0"/>
                            </a:rPr>
                          </m:ctrlPr>
                        </m:sSubPr>
                        <m:e>
                          <m:r>
                            <a:rPr lang="en-US" i="1">
                              <a:latin typeface="Cambria Math"/>
                            </a:rPr>
                            <m:t>𝐿</m:t>
                          </m:r>
                        </m:e>
                        <m:sub>
                          <m:r>
                            <a:rPr lang="en-US" i="1">
                              <a:latin typeface="Cambria Math"/>
                            </a:rPr>
                            <m:t>𝑟</m:t>
                          </m:r>
                        </m:sub>
                      </m:sSub>
                    </m:oMath>
                  </m:oMathPara>
                </a14:m>
                <a:endParaRPr lang="ru-RU"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5603244" y="5126026"/>
                <a:ext cx="2209002" cy="369332"/>
              </a:xfrm>
              <a:prstGeom prst="rect">
                <a:avLst/>
              </a:prstGeom>
              <a:blipFill rotWithShape="1">
                <a:blip r:embed="rId10"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9" name="Прямоугольник 78"/>
              <p:cNvSpPr/>
              <p:nvPr/>
            </p:nvSpPr>
            <p:spPr>
              <a:xfrm>
                <a:off x="1042660" y="2638800"/>
                <a:ext cx="506383" cy="3448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a:rPr>
                            <m:t>𝐿</m:t>
                          </m:r>
                        </m:e>
                        <m:sub>
                          <m:r>
                            <a:rPr lang="ru-RU" b="0" i="1" smtClean="0">
                              <a:latin typeface="Cambria Math"/>
                            </a:rPr>
                            <m:t>т</m:t>
                          </m:r>
                          <m:r>
                            <a:rPr lang="ru-RU" i="1">
                              <a:latin typeface="Cambria Math"/>
                            </a:rPr>
                            <m:t>𝑠</m:t>
                          </m:r>
                        </m:sub>
                      </m:sSub>
                    </m:oMath>
                  </m:oMathPara>
                </a14:m>
                <a:endParaRPr lang="ru-RU" dirty="0"/>
              </a:p>
            </p:txBody>
          </p:sp>
        </mc:Choice>
        <mc:Fallback xmlns="">
          <p:sp>
            <p:nvSpPr>
              <p:cNvPr id="79" name="Прямоугольник 78"/>
              <p:cNvSpPr>
                <a:spLocks noRot="1" noChangeAspect="1" noMove="1" noResize="1" noEditPoints="1" noAdjustHandles="1" noChangeArrowheads="1" noChangeShapeType="1" noTextEdit="1"/>
              </p:cNvSpPr>
              <p:nvPr/>
            </p:nvSpPr>
            <p:spPr>
              <a:xfrm>
                <a:off x="1042660" y="2638800"/>
                <a:ext cx="506383" cy="344853"/>
              </a:xfrm>
              <a:prstGeom prst="rect">
                <a:avLst/>
              </a:prstGeom>
              <a:blipFill rotWithShape="1">
                <a:blip r:embed="rId11" cstate="print"/>
                <a:stretch>
                  <a:fillRect b="-3571"/>
                </a:stretch>
              </a:blipFill>
            </p:spPr>
            <p:txBody>
              <a:bodyPr/>
              <a:lstStyle/>
              <a:p>
                <a:r>
                  <a:rPr lang="ru-RU">
                    <a:noFill/>
                  </a:rPr>
                  <a:t> </a:t>
                </a:r>
              </a:p>
            </p:txBody>
          </p:sp>
        </mc:Fallback>
      </mc:AlternateContent>
      <p:sp>
        <p:nvSpPr>
          <p:cNvPr id="81" name="Прямоугольник 80"/>
          <p:cNvSpPr/>
          <p:nvPr/>
        </p:nvSpPr>
        <p:spPr>
          <a:xfrm rot="18068975">
            <a:off x="6754627" y="1217841"/>
            <a:ext cx="1749709" cy="50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p</a:t>
            </a:r>
            <a:r>
              <a:rPr lang="ru-RU" b="1" baseline="-25000" dirty="0">
                <a:solidFill>
                  <a:sysClr val="windowText" lastClr="000000"/>
                </a:solidFill>
              </a:rPr>
              <a:t>г</a:t>
            </a:r>
            <a:r>
              <a:rPr lang="ru-RU" b="1" i="1" dirty="0">
                <a:solidFill>
                  <a:sysClr val="windowText" lastClr="000000"/>
                </a:solidFill>
              </a:rPr>
              <a:t>=</a:t>
            </a:r>
            <a:r>
              <a:rPr lang="en-US" b="1" i="1" dirty="0">
                <a:solidFill>
                  <a:sysClr val="windowText" lastClr="000000"/>
                </a:solidFill>
              </a:rPr>
              <a:t>const</a:t>
            </a:r>
            <a:endParaRPr lang="ru-RU" b="1" i="1" dirty="0">
              <a:solidFill>
                <a:sysClr val="windowText" lastClr="000000"/>
              </a:solidFill>
            </a:endParaRPr>
          </a:p>
        </p:txBody>
      </p:sp>
    </p:spTree>
    <p:extLst>
      <p:ext uri="{BB962C8B-B14F-4D97-AF65-F5344CB8AC3E}">
        <p14:creationId xmlns:p14="http://schemas.microsoft.com/office/powerpoint/2010/main" val="279614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randombar(horizontal)">
                                      <p:cBhvr>
                                        <p:cTn id="7" dur="500"/>
                                        <p:tgtEl>
                                          <p:spTgt spid="15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randombar(horizontal)">
                                      <p:cBhvr>
                                        <p:cTn id="10" dur="500"/>
                                        <p:tgtEl>
                                          <p:spTgt spid="14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7"/>
                                        </p:tgtEl>
                                        <p:attrNameLst>
                                          <p:attrName>style.visibility</p:attrName>
                                        </p:attrNameLst>
                                      </p:cBhvr>
                                      <p:to>
                                        <p:strVal val="visible"/>
                                      </p:to>
                                    </p:set>
                                    <p:animEffect transition="in" filter="randombar(horizontal)">
                                      <p:cBhvr>
                                        <p:cTn id="13" dur="500"/>
                                        <p:tgtEl>
                                          <p:spTgt spid="15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3"/>
                                        </p:tgtEl>
                                        <p:attrNameLst>
                                          <p:attrName>style.visibility</p:attrName>
                                        </p:attrNameLst>
                                      </p:cBhvr>
                                      <p:to>
                                        <p:strVal val="visible"/>
                                      </p:to>
                                    </p:set>
                                    <p:animEffect transition="in" filter="randombar(horizontal)">
                                      <p:cBhvr>
                                        <p:cTn id="16" dur="500"/>
                                        <p:tgtEl>
                                          <p:spTgt spid="15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randombar(horizontal)">
                                      <p:cBhvr>
                                        <p:cTn id="19" dur="500"/>
                                        <p:tgtEl>
                                          <p:spTgt spid="15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randombar(horizontal)">
                                      <p:cBhvr>
                                        <p:cTn id="22" dur="500"/>
                                        <p:tgtEl>
                                          <p:spTgt spid="73"/>
                                        </p:tgtEl>
                                      </p:cBhvr>
                                    </p:animEffect>
                                  </p:childTnLst>
                                </p:cTn>
                              </p:par>
                              <p:par>
                                <p:cTn id="23" presetID="14" presetClass="entr" presetSubtype="10" fill="hold" nodeType="withEffect">
                                  <p:stCondLst>
                                    <p:cond delay="0"/>
                                  </p:stCondLst>
                                  <p:childTnLst>
                                    <p:set>
                                      <p:cBhvr>
                                        <p:cTn id="24" dur="1" fill="hold">
                                          <p:stCondLst>
                                            <p:cond delay="0"/>
                                          </p:stCondLst>
                                        </p:cTn>
                                        <p:tgtEl>
                                          <p:spTgt spid="160"/>
                                        </p:tgtEl>
                                        <p:attrNameLst>
                                          <p:attrName>style.visibility</p:attrName>
                                        </p:attrNameLst>
                                      </p:cBhvr>
                                      <p:to>
                                        <p:strVal val="visible"/>
                                      </p:to>
                                    </p:set>
                                    <p:animEffect transition="in" filter="randombar(horizontal)">
                                      <p:cBhvr>
                                        <p:cTn id="25" dur="500"/>
                                        <p:tgtEl>
                                          <p:spTgt spid="16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55"/>
                                        </p:tgtEl>
                                        <p:attrNameLst>
                                          <p:attrName>style.visibility</p:attrName>
                                        </p:attrNameLst>
                                      </p:cBhvr>
                                      <p:to>
                                        <p:strVal val="visible"/>
                                      </p:to>
                                    </p:set>
                                    <p:animEffect transition="in" filter="randombar(horizontal)">
                                      <p:cBhvr>
                                        <p:cTn id="28" dur="500"/>
                                        <p:tgtEl>
                                          <p:spTgt spid="15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randombar(horizontal)">
                                      <p:cBhvr>
                                        <p:cTn id="31" dur="500"/>
                                        <p:tgtEl>
                                          <p:spTgt spid="7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randombar(horizontal)">
                                      <p:cBhvr>
                                        <p:cTn id="34" dur="500"/>
                                        <p:tgtEl>
                                          <p:spTgt spid="7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05"/>
                                        </p:tgtEl>
                                        <p:attrNameLst>
                                          <p:attrName>style.visibility</p:attrName>
                                        </p:attrNameLst>
                                      </p:cBhvr>
                                      <p:to>
                                        <p:strVal val="visible"/>
                                      </p:to>
                                    </p:set>
                                    <p:animEffect transition="in" filter="randombar(horizontal)">
                                      <p:cBhvr>
                                        <p:cTn id="42" dur="500"/>
                                        <p:tgtEl>
                                          <p:spTgt spid="20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randombar(horizontal)">
                                      <p:cBhvr>
                                        <p:cTn id="47" dur="500"/>
                                        <p:tgtEl>
                                          <p:spTgt spid="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randombar(horizont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92"/>
                                        </p:tgtEl>
                                        <p:attrNameLst>
                                          <p:attrName>style.visibility</p:attrName>
                                        </p:attrNameLst>
                                      </p:cBhvr>
                                      <p:to>
                                        <p:strVal val="visible"/>
                                      </p:to>
                                    </p:set>
                                    <p:animEffect transition="in" filter="randombar(horizontal)">
                                      <p:cBhvr>
                                        <p:cTn id="55" dur="500"/>
                                        <p:tgtEl>
                                          <p:spTgt spid="192"/>
                                        </p:tgtEl>
                                      </p:cBhvr>
                                    </p:animEffect>
                                  </p:childTnLst>
                                </p:cTn>
                              </p:par>
                              <p:par>
                                <p:cTn id="56" presetID="14" presetClass="entr" presetSubtype="10" fill="hold" nodeType="withEffect">
                                  <p:stCondLst>
                                    <p:cond delay="0"/>
                                  </p:stCondLst>
                                  <p:childTnLst>
                                    <p:set>
                                      <p:cBhvr>
                                        <p:cTn id="57" dur="1" fill="hold">
                                          <p:stCondLst>
                                            <p:cond delay="0"/>
                                          </p:stCondLst>
                                        </p:cTn>
                                        <p:tgtEl>
                                          <p:spTgt spid="182"/>
                                        </p:tgtEl>
                                        <p:attrNameLst>
                                          <p:attrName>style.visibility</p:attrName>
                                        </p:attrNameLst>
                                      </p:cBhvr>
                                      <p:to>
                                        <p:strVal val="visible"/>
                                      </p:to>
                                    </p:set>
                                    <p:animEffect transition="in" filter="randombar(horizontal)">
                                      <p:cBhvr>
                                        <p:cTn id="58" dur="500"/>
                                        <p:tgtEl>
                                          <p:spTgt spid="182"/>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81"/>
                                        </p:tgtEl>
                                        <p:attrNameLst>
                                          <p:attrName>style.visibility</p:attrName>
                                        </p:attrNameLst>
                                      </p:cBhvr>
                                      <p:to>
                                        <p:strVal val="visible"/>
                                      </p:to>
                                    </p:set>
                                    <p:animEffect transition="in" filter="randombar(horizontal)">
                                      <p:cBhvr>
                                        <p:cTn id="61" dur="500"/>
                                        <p:tgtEl>
                                          <p:spTgt spid="181"/>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93"/>
                                        </p:tgtEl>
                                        <p:attrNameLst>
                                          <p:attrName>style.visibility</p:attrName>
                                        </p:attrNameLst>
                                      </p:cBhvr>
                                      <p:to>
                                        <p:strVal val="visible"/>
                                      </p:to>
                                    </p:set>
                                    <p:animEffect transition="in" filter="randombar(horizontal)">
                                      <p:cBhvr>
                                        <p:cTn id="64" dur="500"/>
                                        <p:tgtEl>
                                          <p:spTgt spid="193"/>
                                        </p:tgtEl>
                                      </p:cBhvr>
                                    </p:animEffect>
                                  </p:childTnLst>
                                </p:cTn>
                              </p:par>
                              <p:par>
                                <p:cTn id="65" presetID="14" presetClass="entr" presetSubtype="10" fill="hold" nodeType="withEffect">
                                  <p:stCondLst>
                                    <p:cond delay="0"/>
                                  </p:stCondLst>
                                  <p:childTnLst>
                                    <p:set>
                                      <p:cBhvr>
                                        <p:cTn id="66" dur="1" fill="hold">
                                          <p:stCondLst>
                                            <p:cond delay="0"/>
                                          </p:stCondLst>
                                        </p:cTn>
                                        <p:tgtEl>
                                          <p:spTgt spid="177"/>
                                        </p:tgtEl>
                                        <p:attrNameLst>
                                          <p:attrName>style.visibility</p:attrName>
                                        </p:attrNameLst>
                                      </p:cBhvr>
                                      <p:to>
                                        <p:strVal val="visible"/>
                                      </p:to>
                                    </p:set>
                                    <p:animEffect transition="in" filter="randombar(horizontal)">
                                      <p:cBhvr>
                                        <p:cTn id="67" dur="500"/>
                                        <p:tgtEl>
                                          <p:spTgt spid="17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99"/>
                                        </p:tgtEl>
                                        <p:attrNameLst>
                                          <p:attrName>style.visibility</p:attrName>
                                        </p:attrNameLst>
                                      </p:cBhvr>
                                      <p:to>
                                        <p:strVal val="visible"/>
                                      </p:to>
                                    </p:set>
                                    <p:animEffect transition="in" filter="randombar(horizontal)">
                                      <p:cBhvr>
                                        <p:cTn id="70" dur="500"/>
                                        <p:tgtEl>
                                          <p:spTgt spid="19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95"/>
                                        </p:tgtEl>
                                        <p:attrNameLst>
                                          <p:attrName>style.visibility</p:attrName>
                                        </p:attrNameLst>
                                      </p:cBhvr>
                                      <p:to>
                                        <p:strVal val="visible"/>
                                      </p:to>
                                    </p:set>
                                    <p:animEffect transition="in" filter="randombar(horizontal)">
                                      <p:cBhvr>
                                        <p:cTn id="73" dur="500"/>
                                        <p:tgtEl>
                                          <p:spTgt spid="195"/>
                                        </p:tgtEl>
                                      </p:cBhvr>
                                    </p:animEffect>
                                  </p:childTnLst>
                                </p:cTn>
                              </p:par>
                              <p:par>
                                <p:cTn id="74" presetID="14" presetClass="entr" presetSubtype="10" fill="hold" nodeType="withEffect">
                                  <p:stCondLst>
                                    <p:cond delay="0"/>
                                  </p:stCondLst>
                                  <p:childTnLst>
                                    <p:set>
                                      <p:cBhvr>
                                        <p:cTn id="75" dur="1" fill="hold">
                                          <p:stCondLst>
                                            <p:cond delay="0"/>
                                          </p:stCondLst>
                                        </p:cTn>
                                        <p:tgtEl>
                                          <p:spTgt spid="194"/>
                                        </p:tgtEl>
                                        <p:attrNameLst>
                                          <p:attrName>style.visibility</p:attrName>
                                        </p:attrNameLst>
                                      </p:cBhvr>
                                      <p:to>
                                        <p:strVal val="visible"/>
                                      </p:to>
                                    </p:set>
                                    <p:animEffect transition="in" filter="randombar(horizontal)">
                                      <p:cBhvr>
                                        <p:cTn id="76" dur="500"/>
                                        <p:tgtEl>
                                          <p:spTgt spid="194"/>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185"/>
                                        </p:tgtEl>
                                        <p:attrNameLst>
                                          <p:attrName>style.visibility</p:attrName>
                                        </p:attrNameLst>
                                      </p:cBhvr>
                                      <p:to>
                                        <p:strVal val="visible"/>
                                      </p:to>
                                    </p:set>
                                    <p:animEffect transition="in" filter="randombar(horizontal)">
                                      <p:cBhvr>
                                        <p:cTn id="81" dur="500"/>
                                        <p:tgtEl>
                                          <p:spTgt spid="185"/>
                                        </p:tgtEl>
                                      </p:cBhvr>
                                    </p:animEffect>
                                  </p:childTnLst>
                                </p:cTn>
                              </p:par>
                              <p:par>
                                <p:cTn id="82" presetID="14" presetClass="entr" presetSubtype="10" fill="hold" nodeType="withEffect">
                                  <p:stCondLst>
                                    <p:cond delay="0"/>
                                  </p:stCondLst>
                                  <p:childTnLst>
                                    <p:set>
                                      <p:cBhvr>
                                        <p:cTn id="83" dur="1" fill="hold">
                                          <p:stCondLst>
                                            <p:cond delay="0"/>
                                          </p:stCondLst>
                                        </p:cTn>
                                        <p:tgtEl>
                                          <p:spTgt spid="204"/>
                                        </p:tgtEl>
                                        <p:attrNameLst>
                                          <p:attrName>style.visibility</p:attrName>
                                        </p:attrNameLst>
                                      </p:cBhvr>
                                      <p:to>
                                        <p:strVal val="visible"/>
                                      </p:to>
                                    </p:set>
                                    <p:animEffect transition="in" filter="randombar(horizontal)">
                                      <p:cBhvr>
                                        <p:cTn id="84" dur="500"/>
                                        <p:tgtEl>
                                          <p:spTgt spid="204"/>
                                        </p:tgtEl>
                                      </p:cBhvr>
                                    </p:animEffect>
                                  </p:childTnLst>
                                </p:cTn>
                              </p:par>
                              <p:par>
                                <p:cTn id="85" presetID="14" presetClass="entr" presetSubtype="10" fill="hold" nodeType="withEffect">
                                  <p:stCondLst>
                                    <p:cond delay="0"/>
                                  </p:stCondLst>
                                  <p:childTnLst>
                                    <p:set>
                                      <p:cBhvr>
                                        <p:cTn id="86" dur="1" fill="hold">
                                          <p:stCondLst>
                                            <p:cond delay="0"/>
                                          </p:stCondLst>
                                        </p:cTn>
                                        <p:tgtEl>
                                          <p:spTgt spid="179"/>
                                        </p:tgtEl>
                                        <p:attrNameLst>
                                          <p:attrName>style.visibility</p:attrName>
                                        </p:attrNameLst>
                                      </p:cBhvr>
                                      <p:to>
                                        <p:strVal val="visible"/>
                                      </p:to>
                                    </p:set>
                                    <p:animEffect transition="in" filter="randombar(horizontal)">
                                      <p:cBhvr>
                                        <p:cTn id="87" dur="500"/>
                                        <p:tgtEl>
                                          <p:spTgt spid="179"/>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190"/>
                                        </p:tgtEl>
                                        <p:attrNameLst>
                                          <p:attrName>style.visibility</p:attrName>
                                        </p:attrNameLst>
                                      </p:cBhvr>
                                      <p:to>
                                        <p:strVal val="visible"/>
                                      </p:to>
                                    </p:set>
                                    <p:animEffect transition="in" filter="randombar(horizontal)">
                                      <p:cBhvr>
                                        <p:cTn id="90" dur="500"/>
                                        <p:tgtEl>
                                          <p:spTgt spid="190"/>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187"/>
                                        </p:tgtEl>
                                        <p:attrNameLst>
                                          <p:attrName>style.visibility</p:attrName>
                                        </p:attrNameLst>
                                      </p:cBhvr>
                                      <p:to>
                                        <p:strVal val="visible"/>
                                      </p:to>
                                    </p:set>
                                    <p:animEffect transition="in" filter="randombar(horizontal)">
                                      <p:cBhvr>
                                        <p:cTn id="93" dur="500"/>
                                        <p:tgtEl>
                                          <p:spTgt spid="187"/>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202"/>
                                        </p:tgtEl>
                                        <p:attrNameLst>
                                          <p:attrName>style.visibility</p:attrName>
                                        </p:attrNameLst>
                                      </p:cBhvr>
                                      <p:to>
                                        <p:strVal val="visible"/>
                                      </p:to>
                                    </p:set>
                                    <p:animEffect transition="in" filter="randombar(horizontal)">
                                      <p:cBhvr>
                                        <p:cTn id="96" dur="500"/>
                                        <p:tgtEl>
                                          <p:spTgt spid="202"/>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164"/>
                                        </p:tgtEl>
                                        <p:attrNameLst>
                                          <p:attrName>style.visibility</p:attrName>
                                        </p:attrNameLst>
                                      </p:cBhvr>
                                      <p:to>
                                        <p:strVal val="visible"/>
                                      </p:to>
                                    </p:set>
                                    <p:animEffect transition="in" filter="randombar(horizontal)">
                                      <p:cBhvr>
                                        <p:cTn id="99" dur="500"/>
                                        <p:tgtEl>
                                          <p:spTgt spid="164"/>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186"/>
                                        </p:tgtEl>
                                        <p:attrNameLst>
                                          <p:attrName>style.visibility</p:attrName>
                                        </p:attrNameLst>
                                      </p:cBhvr>
                                      <p:to>
                                        <p:strVal val="visible"/>
                                      </p:to>
                                    </p:set>
                                    <p:animEffect transition="in" filter="randombar(horizontal)">
                                      <p:cBhvr>
                                        <p:cTn id="104" dur="500"/>
                                        <p:tgtEl>
                                          <p:spTgt spid="186"/>
                                        </p:tgtEl>
                                      </p:cBhvr>
                                    </p:animEffect>
                                  </p:childTnLst>
                                </p:cTn>
                              </p:par>
                              <p:par>
                                <p:cTn id="105" presetID="14" presetClass="entr" presetSubtype="10" fill="hold" nodeType="withEffect">
                                  <p:stCondLst>
                                    <p:cond delay="0"/>
                                  </p:stCondLst>
                                  <p:childTnLst>
                                    <p:set>
                                      <p:cBhvr>
                                        <p:cTn id="106" dur="1" fill="hold">
                                          <p:stCondLst>
                                            <p:cond delay="0"/>
                                          </p:stCondLst>
                                        </p:cTn>
                                        <p:tgtEl>
                                          <p:spTgt spid="196"/>
                                        </p:tgtEl>
                                        <p:attrNameLst>
                                          <p:attrName>style.visibility</p:attrName>
                                        </p:attrNameLst>
                                      </p:cBhvr>
                                      <p:to>
                                        <p:strVal val="visible"/>
                                      </p:to>
                                    </p:set>
                                    <p:animEffect transition="in" filter="randombar(horizontal)">
                                      <p:cBhvr>
                                        <p:cTn id="107" dur="500"/>
                                        <p:tgtEl>
                                          <p:spTgt spid="196"/>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184"/>
                                        </p:tgtEl>
                                        <p:attrNameLst>
                                          <p:attrName>style.visibility</p:attrName>
                                        </p:attrNameLst>
                                      </p:cBhvr>
                                      <p:to>
                                        <p:strVal val="visible"/>
                                      </p:to>
                                    </p:set>
                                    <p:animEffect transition="in" filter="randombar(horizontal)">
                                      <p:cBhvr>
                                        <p:cTn id="110" dur="500"/>
                                        <p:tgtEl>
                                          <p:spTgt spid="184"/>
                                        </p:tgtEl>
                                      </p:cBhvr>
                                    </p:animEffect>
                                  </p:childTnLst>
                                </p:cTn>
                              </p:par>
                              <p:par>
                                <p:cTn id="111" presetID="14" presetClass="entr" presetSubtype="10" fill="hold" grpId="1" nodeType="withEffect">
                                  <p:stCondLst>
                                    <p:cond delay="0"/>
                                  </p:stCondLst>
                                  <p:childTnLst>
                                    <p:set>
                                      <p:cBhvr>
                                        <p:cTn id="112" dur="1" fill="hold">
                                          <p:stCondLst>
                                            <p:cond delay="0"/>
                                          </p:stCondLst>
                                        </p:cTn>
                                        <p:tgtEl>
                                          <p:spTgt spid="202"/>
                                        </p:tgtEl>
                                        <p:attrNameLst>
                                          <p:attrName>style.visibility</p:attrName>
                                        </p:attrNameLst>
                                      </p:cBhvr>
                                      <p:to>
                                        <p:strVal val="visible"/>
                                      </p:to>
                                    </p:set>
                                    <p:animEffect transition="in" filter="randombar(horizontal)">
                                      <p:cBhvr>
                                        <p:cTn id="113" dur="500"/>
                                        <p:tgtEl>
                                          <p:spTgt spid="202"/>
                                        </p:tgtEl>
                                      </p:cBhvr>
                                    </p:animEffect>
                                  </p:childTnLst>
                                </p:cTn>
                              </p:par>
                              <p:par>
                                <p:cTn id="114" presetID="14" presetClass="entr" presetSubtype="10" fill="hold" nodeType="withEffect">
                                  <p:stCondLst>
                                    <p:cond delay="0"/>
                                  </p:stCondLst>
                                  <p:childTnLst>
                                    <p:set>
                                      <p:cBhvr>
                                        <p:cTn id="115" dur="1" fill="hold">
                                          <p:stCondLst>
                                            <p:cond delay="0"/>
                                          </p:stCondLst>
                                        </p:cTn>
                                        <p:tgtEl>
                                          <p:spTgt spid="203"/>
                                        </p:tgtEl>
                                        <p:attrNameLst>
                                          <p:attrName>style.visibility</p:attrName>
                                        </p:attrNameLst>
                                      </p:cBhvr>
                                      <p:to>
                                        <p:strVal val="visible"/>
                                      </p:to>
                                    </p:set>
                                    <p:animEffect transition="in" filter="randombar(horizontal)">
                                      <p:cBhvr>
                                        <p:cTn id="116" dur="500"/>
                                        <p:tgtEl>
                                          <p:spTgt spid="203"/>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163"/>
                                        </p:tgtEl>
                                        <p:attrNameLst>
                                          <p:attrName>style.visibility</p:attrName>
                                        </p:attrNameLst>
                                      </p:cBhvr>
                                      <p:to>
                                        <p:strVal val="visible"/>
                                      </p:to>
                                    </p:set>
                                    <p:animEffect transition="in" filter="randombar(horizontal)">
                                      <p:cBhvr>
                                        <p:cTn id="121" dur="500"/>
                                        <p:tgtEl>
                                          <p:spTgt spid="163"/>
                                        </p:tgtEl>
                                      </p:cBhvr>
                                    </p:animEffect>
                                  </p:childTnLst>
                                </p:cTn>
                              </p:par>
                              <p:par>
                                <p:cTn id="122" presetID="14" presetClass="entr" presetSubtype="10" fill="hold" nodeType="withEffect">
                                  <p:stCondLst>
                                    <p:cond delay="0"/>
                                  </p:stCondLst>
                                  <p:childTnLst>
                                    <p:set>
                                      <p:cBhvr>
                                        <p:cTn id="123" dur="1" fill="hold">
                                          <p:stCondLst>
                                            <p:cond delay="0"/>
                                          </p:stCondLst>
                                        </p:cTn>
                                        <p:tgtEl>
                                          <p:spTgt spid="200"/>
                                        </p:tgtEl>
                                        <p:attrNameLst>
                                          <p:attrName>style.visibility</p:attrName>
                                        </p:attrNameLst>
                                      </p:cBhvr>
                                      <p:to>
                                        <p:strVal val="visible"/>
                                      </p:to>
                                    </p:set>
                                    <p:animEffect transition="in" filter="randombar(horizontal)">
                                      <p:cBhvr>
                                        <p:cTn id="124" dur="500"/>
                                        <p:tgtEl>
                                          <p:spTgt spid="200"/>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188"/>
                                        </p:tgtEl>
                                        <p:attrNameLst>
                                          <p:attrName>style.visibility</p:attrName>
                                        </p:attrNameLst>
                                      </p:cBhvr>
                                      <p:to>
                                        <p:strVal val="visible"/>
                                      </p:to>
                                    </p:set>
                                    <p:animEffect transition="in" filter="randombar(horizontal)">
                                      <p:cBhvr>
                                        <p:cTn id="127" dur="500"/>
                                        <p:tgtEl>
                                          <p:spTgt spid="188"/>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162"/>
                                        </p:tgtEl>
                                        <p:attrNameLst>
                                          <p:attrName>style.visibility</p:attrName>
                                        </p:attrNameLst>
                                      </p:cBhvr>
                                      <p:to>
                                        <p:strVal val="visible"/>
                                      </p:to>
                                    </p:set>
                                    <p:animEffect transition="in" filter="randombar(horizontal)">
                                      <p:cBhvr>
                                        <p:cTn id="130" dur="500"/>
                                        <p:tgtEl>
                                          <p:spTgt spid="162"/>
                                        </p:tgtEl>
                                      </p:cBhvr>
                                    </p:animEffect>
                                  </p:childTnLst>
                                </p:cTn>
                              </p:par>
                              <p:par>
                                <p:cTn id="131" presetID="14" presetClass="entr" presetSubtype="10" fill="hold" nodeType="withEffect">
                                  <p:stCondLst>
                                    <p:cond delay="0"/>
                                  </p:stCondLst>
                                  <p:childTnLst>
                                    <p:set>
                                      <p:cBhvr>
                                        <p:cTn id="132" dur="1" fill="hold">
                                          <p:stCondLst>
                                            <p:cond delay="0"/>
                                          </p:stCondLst>
                                        </p:cTn>
                                        <p:tgtEl>
                                          <p:spTgt spid="201"/>
                                        </p:tgtEl>
                                        <p:attrNameLst>
                                          <p:attrName>style.visibility</p:attrName>
                                        </p:attrNameLst>
                                      </p:cBhvr>
                                      <p:to>
                                        <p:strVal val="visible"/>
                                      </p:to>
                                    </p:set>
                                    <p:animEffect transition="in" filter="randombar(horizontal)">
                                      <p:cBhvr>
                                        <p:cTn id="133" dur="500"/>
                                        <p:tgtEl>
                                          <p:spTgt spid="201"/>
                                        </p:tgtEl>
                                      </p:cBhvr>
                                    </p:animEffect>
                                  </p:childTnLst>
                                </p:cTn>
                              </p:par>
                              <p:par>
                                <p:cTn id="134" presetID="14" presetClass="entr" presetSubtype="10" fill="hold" grpId="0" nodeType="withEffect">
                                  <p:stCondLst>
                                    <p:cond delay="0"/>
                                  </p:stCondLst>
                                  <p:childTnLst>
                                    <p:set>
                                      <p:cBhvr>
                                        <p:cTn id="135" dur="1" fill="hold">
                                          <p:stCondLst>
                                            <p:cond delay="0"/>
                                          </p:stCondLst>
                                        </p:cTn>
                                        <p:tgtEl>
                                          <p:spTgt spid="189"/>
                                        </p:tgtEl>
                                        <p:attrNameLst>
                                          <p:attrName>style.visibility</p:attrName>
                                        </p:attrNameLst>
                                      </p:cBhvr>
                                      <p:to>
                                        <p:strVal val="visible"/>
                                      </p:to>
                                    </p:set>
                                    <p:animEffect transition="in" filter="randombar(horizontal)">
                                      <p:cBhvr>
                                        <p:cTn id="136"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6" grpId="0" animBg="1"/>
      <p:bldP spid="149" grpId="0"/>
      <p:bldP spid="152" grpId="0" animBg="1"/>
      <p:bldP spid="153" grpId="0"/>
      <p:bldP spid="155" grpId="0" animBg="1"/>
      <p:bldP spid="157" grpId="0"/>
      <p:bldP spid="162" grpId="0" animBg="1"/>
      <p:bldP spid="163" grpId="0" animBg="1"/>
      <p:bldP spid="164" grpId="0" animBg="1"/>
      <p:bldP spid="181" grpId="0"/>
      <p:bldP spid="184" grpId="0"/>
      <p:bldP spid="185" grpId="0"/>
      <p:bldP spid="186" grpId="0"/>
      <p:bldP spid="187" grpId="0"/>
      <p:bldP spid="188" grpId="0" animBg="1"/>
      <p:bldP spid="189" grpId="0" animBg="1"/>
      <p:bldP spid="190" grpId="0" animBg="1"/>
      <p:bldP spid="192" grpId="0" animBg="1"/>
      <p:bldP spid="193" grpId="0"/>
      <p:bldP spid="195" grpId="0"/>
      <p:bldP spid="199" grpId="0"/>
      <p:bldP spid="202" grpId="0" animBg="1"/>
      <p:bldP spid="202" grpId="1" animBg="1"/>
      <p:bldP spid="3" grpId="0" animBg="1"/>
      <p:bldP spid="6" grpId="0" animBg="1"/>
      <p:bldP spid="205" grpId="0"/>
      <p:bldP spid="9" grpId="0" animBg="1"/>
      <p:bldP spid="7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Термодинамические основы рабочих процессов турбомашин</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54</a:t>
            </a:fld>
            <a:endParaRPr lang="ru-RU" dirty="0">
              <a:solidFill>
                <a:schemeClr val="bg1"/>
              </a:solidFill>
              <a:latin typeface="Elektra Medium Pro" panose="02000803000000020004" pitchFamily="50" charset="-52"/>
            </a:endParaRPr>
          </a:p>
        </p:txBody>
      </p:sp>
      <p:sp>
        <p:nvSpPr>
          <p:cNvPr id="4" name="TextBox 3"/>
          <p:cNvSpPr txBox="1"/>
          <p:nvPr/>
        </p:nvSpPr>
        <p:spPr>
          <a:xfrm>
            <a:off x="306777" y="1146357"/>
            <a:ext cx="4301639" cy="369332"/>
          </a:xfrm>
          <a:prstGeom prst="rect">
            <a:avLst/>
          </a:prstGeom>
          <a:noFill/>
        </p:spPr>
        <p:txBody>
          <a:bodyPr wrap="square" rtlCol="0">
            <a:spAutoFit/>
          </a:bodyPr>
          <a:lstStyle/>
          <a:p>
            <a:pPr algn="ctr"/>
            <a:r>
              <a:rPr lang="ru-RU" cap="all" dirty="0"/>
              <a:t>Изоэнтропический КПД</a:t>
            </a:r>
          </a:p>
        </p:txBody>
      </p:sp>
      <p:sp>
        <p:nvSpPr>
          <p:cNvPr id="5" name="TextBox 4"/>
          <p:cNvSpPr txBox="1"/>
          <p:nvPr/>
        </p:nvSpPr>
        <p:spPr>
          <a:xfrm>
            <a:off x="4424350" y="1154468"/>
            <a:ext cx="4301639" cy="369332"/>
          </a:xfrm>
          <a:prstGeom prst="rect">
            <a:avLst/>
          </a:prstGeom>
          <a:noFill/>
        </p:spPr>
        <p:txBody>
          <a:bodyPr wrap="square" rtlCol="0">
            <a:spAutoFit/>
          </a:bodyPr>
          <a:lstStyle/>
          <a:p>
            <a:pPr algn="ctr"/>
            <a:r>
              <a:rPr lang="ru-RU" cap="all" dirty="0"/>
              <a:t>Политропический КПД</a:t>
            </a:r>
          </a:p>
        </p:txBody>
      </p:sp>
      <p:sp>
        <p:nvSpPr>
          <p:cNvPr id="12" name="TextBox 11"/>
          <p:cNvSpPr txBox="1"/>
          <p:nvPr/>
        </p:nvSpPr>
        <p:spPr>
          <a:xfrm>
            <a:off x="459177" y="785136"/>
            <a:ext cx="8266812" cy="369332"/>
          </a:xfrm>
          <a:prstGeom prst="rect">
            <a:avLst/>
          </a:prstGeom>
          <a:noFill/>
        </p:spPr>
        <p:txBody>
          <a:bodyPr wrap="square" rtlCol="0">
            <a:spAutoFit/>
          </a:bodyPr>
          <a:lstStyle/>
          <a:p>
            <a:pPr algn="ctr"/>
            <a:r>
              <a:rPr lang="ru-RU" cap="all" dirty="0"/>
              <a:t>КПД Компрессора</a:t>
            </a:r>
          </a:p>
        </p:txBody>
      </p:sp>
      <p:sp>
        <p:nvSpPr>
          <p:cNvPr id="79" name="Прямоугольник 78"/>
          <p:cNvSpPr/>
          <p:nvPr/>
        </p:nvSpPr>
        <p:spPr>
          <a:xfrm>
            <a:off x="441634" y="1515689"/>
            <a:ext cx="4150949" cy="923330"/>
          </a:xfrm>
          <a:prstGeom prst="rect">
            <a:avLst/>
          </a:prstGeom>
        </p:spPr>
        <p:txBody>
          <a:bodyPr wrap="square">
            <a:spAutoFit/>
          </a:bodyPr>
          <a:lstStyle/>
          <a:p>
            <a:pPr marL="285750" indent="-285750">
              <a:lnSpc>
                <a:spcPct val="150000"/>
              </a:lnSpc>
              <a:buFont typeface="Wingdings" pitchFamily="2" charset="2"/>
              <a:buChar char="ü"/>
            </a:pPr>
            <a:r>
              <a:rPr lang="ru-RU" dirty="0"/>
              <a:t>Характеризует полную степень совершенства компрессора</a:t>
            </a:r>
          </a:p>
        </p:txBody>
      </p:sp>
      <p:sp>
        <p:nvSpPr>
          <p:cNvPr id="81" name="Прямоугольник 80"/>
          <p:cNvSpPr/>
          <p:nvPr/>
        </p:nvSpPr>
        <p:spPr>
          <a:xfrm>
            <a:off x="4608416" y="1515689"/>
            <a:ext cx="4269770" cy="923330"/>
          </a:xfrm>
          <a:prstGeom prst="rect">
            <a:avLst/>
          </a:prstGeom>
        </p:spPr>
        <p:txBody>
          <a:bodyPr wrap="square">
            <a:spAutoFit/>
          </a:bodyPr>
          <a:lstStyle/>
          <a:p>
            <a:pPr marL="285750" indent="-285750">
              <a:lnSpc>
                <a:spcPct val="150000"/>
              </a:lnSpc>
              <a:buFont typeface="Wingdings" pitchFamily="2" charset="2"/>
              <a:buChar char="ü"/>
            </a:pPr>
            <a:r>
              <a:rPr lang="ru-RU" dirty="0"/>
              <a:t>Характеризует гидравлические потери в проточной части компрессора</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678" y="2364590"/>
            <a:ext cx="2709038"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296" y="4404144"/>
            <a:ext cx="2717419"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Прямая соединительная линия 9"/>
          <p:cNvCxnSpPr/>
          <p:nvPr/>
        </p:nvCxnSpPr>
        <p:spPr>
          <a:xfrm>
            <a:off x="925033" y="4433777"/>
            <a:ext cx="241768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Прямоугольник 10"/>
              <p:cNvSpPr/>
              <p:nvPr/>
            </p:nvSpPr>
            <p:spPr>
              <a:xfrm>
                <a:off x="3154851" y="2364591"/>
                <a:ext cx="1154354"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𝜂</m:t>
                          </m:r>
                        </m:e>
                        <m:sub>
                          <m:r>
                            <a:rPr lang="ru-RU">
                              <a:latin typeface="Cambria Math"/>
                            </a:rPr>
                            <m:t>к</m:t>
                          </m:r>
                          <m:r>
                            <a:rPr lang="en-US" i="1">
                              <a:latin typeface="Cambria Math"/>
                            </a:rPr>
                            <m:t>𝑠</m:t>
                          </m:r>
                        </m:sub>
                      </m:sSub>
                      <m:r>
                        <a:rPr lang="en-US">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𝐿</m:t>
                              </m:r>
                            </m:e>
                            <m:sub>
                              <m:r>
                                <a:rPr lang="ru-RU" i="1">
                                  <a:latin typeface="Cambria Math"/>
                                </a:rPr>
                                <m:t>к</m:t>
                              </m:r>
                              <m:r>
                                <a:rPr lang="en-US" i="1">
                                  <a:latin typeface="Cambria Math"/>
                                </a:rPr>
                                <m:t>𝑆</m:t>
                              </m:r>
                            </m:sub>
                          </m:sSub>
                        </m:num>
                        <m:den>
                          <m:sSub>
                            <m:sSubPr>
                              <m:ctrlPr>
                                <a:rPr lang="ru-RU" i="1">
                                  <a:latin typeface="Cambria Math" panose="02040503050406030204" pitchFamily="18" charset="0"/>
                                </a:rPr>
                              </m:ctrlPr>
                            </m:sSubPr>
                            <m:e>
                              <m:r>
                                <a:rPr lang="en-US" i="1">
                                  <a:latin typeface="Cambria Math"/>
                                </a:rPr>
                                <m:t>𝐿</m:t>
                              </m:r>
                            </m:e>
                            <m:sub>
                              <m:r>
                                <a:rPr lang="ru-RU" i="1">
                                  <a:latin typeface="Cambria Math"/>
                                </a:rPr>
                                <m:t>к</m:t>
                              </m:r>
                            </m:sub>
                          </m:sSub>
                        </m:den>
                      </m:f>
                    </m:oMath>
                  </m:oMathPara>
                </a14:m>
                <a:endParaRPr lang="ru-RU"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3154851" y="2364591"/>
                <a:ext cx="1154354" cy="656205"/>
              </a:xfrm>
              <a:prstGeom prst="rect">
                <a:avLst/>
              </a:prstGeom>
              <a:blipFill rotWithShape="1">
                <a:blip r:embed="rId5"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Прямоугольник 12"/>
              <p:cNvSpPr/>
              <p:nvPr/>
            </p:nvSpPr>
            <p:spPr>
              <a:xfrm>
                <a:off x="7699786" y="2364591"/>
                <a:ext cx="1178400"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𝜂</m:t>
                          </m:r>
                        </m:e>
                        <m:sub>
                          <m:r>
                            <a:rPr lang="ru-RU">
                              <a:latin typeface="Cambria Math"/>
                            </a:rPr>
                            <m:t>кп</m:t>
                          </m:r>
                        </m:sub>
                      </m:sSub>
                      <m:r>
                        <a:rPr lang="ru-RU">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𝐿</m:t>
                              </m:r>
                            </m:e>
                            <m:sub>
                              <m:r>
                                <a:rPr lang="ru-RU">
                                  <a:latin typeface="Cambria Math"/>
                                </a:rPr>
                                <m:t>кп</m:t>
                              </m:r>
                            </m:sub>
                          </m:sSub>
                        </m:num>
                        <m:den>
                          <m:sSub>
                            <m:sSubPr>
                              <m:ctrlPr>
                                <a:rPr lang="ru-RU" i="1">
                                  <a:latin typeface="Cambria Math" panose="02040503050406030204" pitchFamily="18" charset="0"/>
                                </a:rPr>
                              </m:ctrlPr>
                            </m:sSubPr>
                            <m:e>
                              <m:r>
                                <a:rPr lang="ru-RU" i="1">
                                  <a:latin typeface="Cambria Math"/>
                                </a:rPr>
                                <m:t>𝐿</m:t>
                              </m:r>
                            </m:e>
                            <m:sub>
                              <m:r>
                                <a:rPr lang="ru-RU">
                                  <a:latin typeface="Cambria Math"/>
                                </a:rPr>
                                <m:t>к</m:t>
                              </m:r>
                            </m:sub>
                          </m:sSub>
                        </m:den>
                      </m:f>
                    </m:oMath>
                  </m:oMathPara>
                </a14:m>
                <a:endParaRPr lang="ru-RU" dirty="0"/>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7699786" y="2364591"/>
                <a:ext cx="1178400" cy="656205"/>
              </a:xfrm>
              <a:prstGeom prst="rect">
                <a:avLst/>
              </a:prstGeom>
              <a:blipFill rotWithShape="1">
                <a:blip r:embed="rId6" cstate="print"/>
                <a:stretch>
                  <a:fillRect/>
                </a:stretch>
              </a:blipFill>
            </p:spPr>
            <p:txBody>
              <a:bodyPr/>
              <a:lstStyle/>
              <a:p>
                <a:r>
                  <a:rPr lang="ru-RU">
                    <a:noFill/>
                  </a:rPr>
                  <a:t> </a:t>
                </a:r>
              </a:p>
            </p:txBody>
          </p:sp>
        </mc:Fallback>
      </mc:AlternateContent>
      <p:sp>
        <p:nvSpPr>
          <p:cNvPr id="14" name="Прямоугольник 13"/>
          <p:cNvSpPr/>
          <p:nvPr/>
        </p:nvSpPr>
        <p:spPr>
          <a:xfrm rot="16200000">
            <a:off x="-60249" y="3238418"/>
            <a:ext cx="1399229" cy="307777"/>
          </a:xfrm>
          <a:prstGeom prst="rect">
            <a:avLst/>
          </a:prstGeom>
        </p:spPr>
        <p:txBody>
          <a:bodyPr wrap="none">
            <a:spAutoFit/>
          </a:bodyPr>
          <a:lstStyle/>
          <a:p>
            <a:pPr algn="ctr"/>
            <a:r>
              <a:rPr lang="ru-RU" sz="1400" b="1" cap="small" dirty="0">
                <a:solidFill>
                  <a:sysClr val="windowText" lastClr="000000"/>
                </a:solidFill>
              </a:rPr>
              <a:t>Полезная работа</a:t>
            </a:r>
            <a:endParaRPr lang="ru-RU" sz="1400" b="1" i="1" cap="small" dirty="0">
              <a:solidFill>
                <a:sysClr val="windowText" lastClr="000000"/>
              </a:solidFill>
            </a:endParaRPr>
          </a:p>
        </p:txBody>
      </p:sp>
      <p:sp>
        <p:nvSpPr>
          <p:cNvPr id="117" name="Прямоугольник 116"/>
          <p:cNvSpPr/>
          <p:nvPr/>
        </p:nvSpPr>
        <p:spPr>
          <a:xfrm rot="16200000">
            <a:off x="-158814" y="5330256"/>
            <a:ext cx="1584986" cy="307777"/>
          </a:xfrm>
          <a:prstGeom prst="rect">
            <a:avLst/>
          </a:prstGeom>
        </p:spPr>
        <p:txBody>
          <a:bodyPr wrap="none">
            <a:spAutoFit/>
          </a:bodyPr>
          <a:lstStyle/>
          <a:p>
            <a:pPr algn="ctr"/>
            <a:r>
              <a:rPr lang="ru-RU" sz="1400" b="1" cap="small" dirty="0">
                <a:solidFill>
                  <a:sysClr val="windowText" lastClr="000000"/>
                </a:solidFill>
              </a:rPr>
              <a:t>Затраченная работа</a:t>
            </a:r>
            <a:endParaRPr lang="ru-RU" sz="1400" b="1" i="1" cap="small" dirty="0">
              <a:solidFill>
                <a:sysClr val="windowText" lastClr="000000"/>
              </a:solidFill>
            </a:endParaRPr>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3405" y="2364591"/>
            <a:ext cx="2431577"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9114" y="4404144"/>
            <a:ext cx="2717419"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0" name="Прямая соединительная линия 119"/>
          <p:cNvCxnSpPr/>
          <p:nvPr/>
        </p:nvCxnSpPr>
        <p:spPr>
          <a:xfrm>
            <a:off x="5614964" y="4433776"/>
            <a:ext cx="241768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rot="16200000">
            <a:off x="4615611" y="3238419"/>
            <a:ext cx="1399229" cy="307777"/>
          </a:xfrm>
          <a:prstGeom prst="rect">
            <a:avLst/>
          </a:prstGeom>
        </p:spPr>
        <p:txBody>
          <a:bodyPr wrap="none">
            <a:spAutoFit/>
          </a:bodyPr>
          <a:lstStyle/>
          <a:p>
            <a:pPr algn="ctr"/>
            <a:r>
              <a:rPr lang="ru-RU" sz="1400" b="1" cap="small" dirty="0">
                <a:solidFill>
                  <a:sysClr val="windowText" lastClr="000000"/>
                </a:solidFill>
              </a:rPr>
              <a:t>Полезная работа</a:t>
            </a:r>
            <a:endParaRPr lang="ru-RU" sz="1400" b="1" i="1" cap="small" dirty="0">
              <a:solidFill>
                <a:sysClr val="windowText" lastClr="000000"/>
              </a:solidFill>
            </a:endParaRPr>
          </a:p>
        </p:txBody>
      </p:sp>
      <p:sp>
        <p:nvSpPr>
          <p:cNvPr id="122" name="Прямоугольник 121"/>
          <p:cNvSpPr/>
          <p:nvPr/>
        </p:nvSpPr>
        <p:spPr>
          <a:xfrm rot="16200000">
            <a:off x="4531117" y="5330255"/>
            <a:ext cx="1584986" cy="307777"/>
          </a:xfrm>
          <a:prstGeom prst="rect">
            <a:avLst/>
          </a:prstGeom>
        </p:spPr>
        <p:txBody>
          <a:bodyPr wrap="none">
            <a:spAutoFit/>
          </a:bodyPr>
          <a:lstStyle/>
          <a:p>
            <a:pPr algn="ctr"/>
            <a:r>
              <a:rPr lang="ru-RU" sz="1400" b="1" cap="small" dirty="0">
                <a:solidFill>
                  <a:sysClr val="windowText" lastClr="000000"/>
                </a:solidFill>
              </a:rPr>
              <a:t>Затраченная работа</a:t>
            </a:r>
            <a:endParaRPr lang="ru-RU" sz="1400" b="1" i="1" cap="small" dirty="0">
              <a:solidFill>
                <a:sysClr val="windowText" lastClr="000000"/>
              </a:solidFill>
            </a:endParaRPr>
          </a:p>
        </p:txBody>
      </p:sp>
    </p:spTree>
    <p:extLst>
      <p:ext uri="{BB962C8B-B14F-4D97-AF65-F5344CB8AC3E}">
        <p14:creationId xmlns:p14="http://schemas.microsoft.com/office/powerpoint/2010/main" val="2724785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Термодинамические основы рабочих процессов турбомашин</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55</a:t>
            </a:fld>
            <a:endParaRPr lang="ru-RU" dirty="0">
              <a:solidFill>
                <a:schemeClr val="bg1"/>
              </a:solidFill>
              <a:latin typeface="Elektra Medium Pro" panose="02000803000000020004" pitchFamily="50" charset="-52"/>
            </a:endParaRPr>
          </a:p>
        </p:txBody>
      </p:sp>
      <p:sp>
        <p:nvSpPr>
          <p:cNvPr id="4" name="TextBox 3"/>
          <p:cNvSpPr txBox="1"/>
          <p:nvPr/>
        </p:nvSpPr>
        <p:spPr>
          <a:xfrm>
            <a:off x="306777" y="1146357"/>
            <a:ext cx="4301639" cy="369332"/>
          </a:xfrm>
          <a:prstGeom prst="rect">
            <a:avLst/>
          </a:prstGeom>
          <a:noFill/>
        </p:spPr>
        <p:txBody>
          <a:bodyPr wrap="square" rtlCol="0">
            <a:spAutoFit/>
          </a:bodyPr>
          <a:lstStyle/>
          <a:p>
            <a:pPr algn="ctr"/>
            <a:r>
              <a:rPr lang="ru-RU" cap="all" dirty="0"/>
              <a:t>Адиабатный КПД</a:t>
            </a:r>
          </a:p>
        </p:txBody>
      </p:sp>
      <p:sp>
        <p:nvSpPr>
          <p:cNvPr id="5" name="TextBox 4"/>
          <p:cNvSpPr txBox="1"/>
          <p:nvPr/>
        </p:nvSpPr>
        <p:spPr>
          <a:xfrm>
            <a:off x="4424350" y="1154468"/>
            <a:ext cx="4301639" cy="369332"/>
          </a:xfrm>
          <a:prstGeom prst="rect">
            <a:avLst/>
          </a:prstGeom>
          <a:noFill/>
        </p:spPr>
        <p:txBody>
          <a:bodyPr wrap="square" rtlCol="0">
            <a:spAutoFit/>
          </a:bodyPr>
          <a:lstStyle/>
          <a:p>
            <a:pPr algn="ctr"/>
            <a:r>
              <a:rPr lang="ru-RU" cap="all" dirty="0"/>
              <a:t>Политропический КПД</a:t>
            </a:r>
          </a:p>
        </p:txBody>
      </p:sp>
      <p:sp>
        <p:nvSpPr>
          <p:cNvPr id="12" name="TextBox 11"/>
          <p:cNvSpPr txBox="1"/>
          <p:nvPr/>
        </p:nvSpPr>
        <p:spPr>
          <a:xfrm>
            <a:off x="459177" y="785136"/>
            <a:ext cx="8266812" cy="369332"/>
          </a:xfrm>
          <a:prstGeom prst="rect">
            <a:avLst/>
          </a:prstGeom>
          <a:noFill/>
        </p:spPr>
        <p:txBody>
          <a:bodyPr wrap="square" rtlCol="0">
            <a:spAutoFit/>
          </a:bodyPr>
          <a:lstStyle/>
          <a:p>
            <a:pPr algn="ctr"/>
            <a:r>
              <a:rPr lang="ru-RU" cap="all" dirty="0"/>
              <a:t>КПД турбины</a:t>
            </a:r>
          </a:p>
        </p:txBody>
      </p:sp>
      <p:sp>
        <p:nvSpPr>
          <p:cNvPr id="22" name="Прямоугольник 21"/>
          <p:cNvSpPr/>
          <p:nvPr/>
        </p:nvSpPr>
        <p:spPr>
          <a:xfrm>
            <a:off x="441634" y="1515689"/>
            <a:ext cx="4150949" cy="923330"/>
          </a:xfrm>
          <a:prstGeom prst="rect">
            <a:avLst/>
          </a:prstGeom>
        </p:spPr>
        <p:txBody>
          <a:bodyPr wrap="square">
            <a:spAutoFit/>
          </a:bodyPr>
          <a:lstStyle/>
          <a:p>
            <a:pPr marL="285750" indent="-285750">
              <a:lnSpc>
                <a:spcPct val="150000"/>
              </a:lnSpc>
              <a:buFont typeface="Wingdings" pitchFamily="2" charset="2"/>
              <a:buChar char="ü"/>
            </a:pPr>
            <a:r>
              <a:rPr lang="ru-RU" dirty="0"/>
              <a:t>Характеризует степень совершенства турбины как тепловой машины</a:t>
            </a:r>
          </a:p>
        </p:txBody>
      </p:sp>
      <p:sp>
        <p:nvSpPr>
          <p:cNvPr id="23" name="Прямоугольник 22"/>
          <p:cNvSpPr/>
          <p:nvPr/>
        </p:nvSpPr>
        <p:spPr>
          <a:xfrm>
            <a:off x="4608416" y="1515689"/>
            <a:ext cx="4269770" cy="923330"/>
          </a:xfrm>
          <a:prstGeom prst="rect">
            <a:avLst/>
          </a:prstGeom>
        </p:spPr>
        <p:txBody>
          <a:bodyPr wrap="square">
            <a:spAutoFit/>
          </a:bodyPr>
          <a:lstStyle/>
          <a:p>
            <a:pPr marL="285750" indent="-285750">
              <a:lnSpc>
                <a:spcPct val="150000"/>
              </a:lnSpc>
              <a:buFont typeface="Wingdings" pitchFamily="2" charset="2"/>
              <a:buChar char="ü"/>
            </a:pPr>
            <a:r>
              <a:rPr lang="ru-RU" dirty="0"/>
              <a:t>Характеризует гидравлические потери в проточной части турбины</a:t>
            </a:r>
          </a:p>
        </p:txBody>
      </p:sp>
      <p:cxnSp>
        <p:nvCxnSpPr>
          <p:cNvPr id="26" name="Прямая соединительная линия 25"/>
          <p:cNvCxnSpPr/>
          <p:nvPr/>
        </p:nvCxnSpPr>
        <p:spPr>
          <a:xfrm>
            <a:off x="925033" y="4433777"/>
            <a:ext cx="241768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rot="16200000">
            <a:off x="-60249" y="3238418"/>
            <a:ext cx="1399229" cy="307777"/>
          </a:xfrm>
          <a:prstGeom prst="rect">
            <a:avLst/>
          </a:prstGeom>
        </p:spPr>
        <p:txBody>
          <a:bodyPr wrap="none">
            <a:spAutoFit/>
          </a:bodyPr>
          <a:lstStyle/>
          <a:p>
            <a:pPr algn="ctr"/>
            <a:r>
              <a:rPr lang="ru-RU" sz="1400" b="1" cap="small" dirty="0">
                <a:solidFill>
                  <a:sysClr val="windowText" lastClr="000000"/>
                </a:solidFill>
              </a:rPr>
              <a:t>Полезная работа</a:t>
            </a:r>
            <a:endParaRPr lang="ru-RU" sz="1400" b="1" i="1" cap="small" dirty="0">
              <a:solidFill>
                <a:sysClr val="windowText" lastClr="000000"/>
              </a:solidFill>
            </a:endParaRPr>
          </a:p>
        </p:txBody>
      </p:sp>
      <p:sp>
        <p:nvSpPr>
          <p:cNvPr id="30" name="Прямоугольник 29"/>
          <p:cNvSpPr/>
          <p:nvPr/>
        </p:nvSpPr>
        <p:spPr>
          <a:xfrm rot="16200000">
            <a:off x="-158814" y="5330256"/>
            <a:ext cx="1584986" cy="307777"/>
          </a:xfrm>
          <a:prstGeom prst="rect">
            <a:avLst/>
          </a:prstGeom>
        </p:spPr>
        <p:txBody>
          <a:bodyPr wrap="none">
            <a:spAutoFit/>
          </a:bodyPr>
          <a:lstStyle/>
          <a:p>
            <a:pPr algn="ctr"/>
            <a:r>
              <a:rPr lang="ru-RU" sz="1400" b="1" cap="small" dirty="0">
                <a:solidFill>
                  <a:sysClr val="windowText" lastClr="000000"/>
                </a:solidFill>
              </a:rPr>
              <a:t>Затраченная работа</a:t>
            </a:r>
            <a:endParaRPr lang="ru-RU" sz="1400" b="1" i="1" cap="small" dirty="0">
              <a:solidFill>
                <a:sysClr val="windowText" lastClr="000000"/>
              </a:solidFill>
            </a:endParaRPr>
          </a:p>
        </p:txBody>
      </p:sp>
      <p:cxnSp>
        <p:nvCxnSpPr>
          <p:cNvPr id="33" name="Прямая соединительная линия 32"/>
          <p:cNvCxnSpPr/>
          <p:nvPr/>
        </p:nvCxnSpPr>
        <p:spPr>
          <a:xfrm>
            <a:off x="5614964" y="4433776"/>
            <a:ext cx="241768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rot="16200000">
            <a:off x="4615611" y="3238419"/>
            <a:ext cx="1399229" cy="307777"/>
          </a:xfrm>
          <a:prstGeom prst="rect">
            <a:avLst/>
          </a:prstGeom>
        </p:spPr>
        <p:txBody>
          <a:bodyPr wrap="none">
            <a:spAutoFit/>
          </a:bodyPr>
          <a:lstStyle/>
          <a:p>
            <a:pPr algn="ctr"/>
            <a:r>
              <a:rPr lang="ru-RU" sz="1400" b="1" cap="small" dirty="0">
                <a:solidFill>
                  <a:sysClr val="windowText" lastClr="000000"/>
                </a:solidFill>
              </a:rPr>
              <a:t>Полезная работа</a:t>
            </a:r>
            <a:endParaRPr lang="ru-RU" sz="1400" b="1" i="1" cap="small" dirty="0">
              <a:solidFill>
                <a:sysClr val="windowText" lastClr="000000"/>
              </a:solidFill>
            </a:endParaRPr>
          </a:p>
        </p:txBody>
      </p:sp>
      <p:sp>
        <p:nvSpPr>
          <p:cNvPr id="35" name="Прямоугольник 34"/>
          <p:cNvSpPr/>
          <p:nvPr/>
        </p:nvSpPr>
        <p:spPr>
          <a:xfrm rot="16200000">
            <a:off x="4531117" y="5330255"/>
            <a:ext cx="1584986" cy="307777"/>
          </a:xfrm>
          <a:prstGeom prst="rect">
            <a:avLst/>
          </a:prstGeom>
        </p:spPr>
        <p:txBody>
          <a:bodyPr wrap="none">
            <a:spAutoFit/>
          </a:bodyPr>
          <a:lstStyle/>
          <a:p>
            <a:pPr algn="ctr"/>
            <a:r>
              <a:rPr lang="ru-RU" sz="1400" b="1" cap="small" dirty="0">
                <a:solidFill>
                  <a:sysClr val="windowText" lastClr="000000"/>
                </a:solidFill>
              </a:rPr>
              <a:t>Затраченная работа</a:t>
            </a:r>
            <a:endParaRPr lang="ru-RU" sz="1400" b="1" i="1" cap="small" dirty="0">
              <a:solidFill>
                <a:sysClr val="windowText" lastClr="0000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739" y="2338092"/>
            <a:ext cx="2504269"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1800" y="2338092"/>
            <a:ext cx="2504269"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739" y="4357426"/>
            <a:ext cx="2507862"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800" y="4357426"/>
            <a:ext cx="2504269"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Прямоугольник 1"/>
              <p:cNvSpPr/>
              <p:nvPr/>
            </p:nvSpPr>
            <p:spPr>
              <a:xfrm>
                <a:off x="3483537" y="2338092"/>
                <a:ext cx="1054969" cy="6576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𝜂</m:t>
                          </m:r>
                        </m:e>
                        <m:sub>
                          <m:r>
                            <a:rPr lang="ru-RU">
                              <a:latin typeface="Cambria Math"/>
                            </a:rPr>
                            <m:t>т</m:t>
                          </m:r>
                        </m:sub>
                      </m:sSub>
                      <m:r>
                        <a:rPr lang="en-US">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𝐿</m:t>
                              </m:r>
                            </m:e>
                            <m:sub>
                              <m:r>
                                <a:rPr lang="ru-RU" i="1">
                                  <a:latin typeface="Cambria Math"/>
                                </a:rPr>
                                <m:t>т</m:t>
                              </m:r>
                            </m:sub>
                          </m:sSub>
                        </m:num>
                        <m:den>
                          <m:sSub>
                            <m:sSubPr>
                              <m:ctrlPr>
                                <a:rPr lang="ru-RU" i="1">
                                  <a:latin typeface="Cambria Math" panose="02040503050406030204" pitchFamily="18" charset="0"/>
                                </a:rPr>
                              </m:ctrlPr>
                            </m:sSubPr>
                            <m:e>
                              <m:r>
                                <a:rPr lang="en-US" i="1">
                                  <a:latin typeface="Cambria Math"/>
                                </a:rPr>
                                <m:t>𝐿</m:t>
                              </m:r>
                            </m:e>
                            <m:sub>
                              <m:r>
                                <a:rPr lang="ru-RU" i="1">
                                  <a:latin typeface="Cambria Math"/>
                                </a:rPr>
                                <m:t>т</m:t>
                              </m:r>
                              <m:r>
                                <a:rPr lang="en-US" i="1">
                                  <a:latin typeface="Cambria Math"/>
                                </a:rPr>
                                <m:t>𝑠</m:t>
                              </m:r>
                            </m:sub>
                          </m:sSub>
                        </m:den>
                      </m:f>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483537" y="2338092"/>
                <a:ext cx="1054969" cy="657616"/>
              </a:xfrm>
              <a:prstGeom prst="rect">
                <a:avLst/>
              </a:prstGeom>
              <a:blipFill rotWithShape="1">
                <a:blip r:embed="rId6"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7709405" y="2439019"/>
                <a:ext cx="1168781"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𝜂</m:t>
                          </m:r>
                        </m:e>
                        <m:sub>
                          <m:r>
                            <a:rPr lang="ru-RU">
                              <a:latin typeface="Cambria Math"/>
                            </a:rPr>
                            <m:t>т</m:t>
                          </m:r>
                          <m:r>
                            <a:rPr lang="ru-RU" i="1">
                              <a:latin typeface="Cambria Math"/>
                            </a:rPr>
                            <m:t>п</m:t>
                          </m:r>
                        </m:sub>
                      </m:sSub>
                      <m:r>
                        <a:rPr lang="en-US">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𝐿</m:t>
                              </m:r>
                            </m:e>
                            <m:sub>
                              <m:r>
                                <a:rPr lang="ru-RU" i="1">
                                  <a:latin typeface="Cambria Math"/>
                                </a:rPr>
                                <m:t>т</m:t>
                              </m:r>
                            </m:sub>
                          </m:sSub>
                        </m:num>
                        <m:den>
                          <m:sSub>
                            <m:sSubPr>
                              <m:ctrlPr>
                                <a:rPr lang="ru-RU" i="1">
                                  <a:latin typeface="Cambria Math" panose="02040503050406030204" pitchFamily="18" charset="0"/>
                                </a:rPr>
                              </m:ctrlPr>
                            </m:sSubPr>
                            <m:e>
                              <m:r>
                                <a:rPr lang="en-US" i="1">
                                  <a:latin typeface="Cambria Math"/>
                                </a:rPr>
                                <m:t>𝐿</m:t>
                              </m:r>
                            </m:e>
                            <m:sub>
                              <m:r>
                                <a:rPr lang="ru-RU" i="1">
                                  <a:latin typeface="Cambria Math"/>
                                </a:rPr>
                                <m:t>тп</m:t>
                              </m:r>
                            </m:sub>
                          </m:sSub>
                        </m:den>
                      </m:f>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7709405" y="2439019"/>
                <a:ext cx="1168781" cy="656205"/>
              </a:xfrm>
              <a:prstGeom prst="rect">
                <a:avLst/>
              </a:prstGeom>
              <a:blipFill rotWithShape="1">
                <a:blip r:embed="rId7" cstate="print"/>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9413143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296" y="4741008"/>
            <a:ext cx="2575921"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Уравнение радиального равновесия</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56</a:t>
            </a:fld>
            <a:endParaRPr lang="ru-RU" dirty="0">
              <a:solidFill>
                <a:schemeClr val="bg1"/>
              </a:solidFill>
              <a:latin typeface="Elektra Medium Pro" panose="02000803000000020004" pitchFamily="50" charset="-52"/>
            </a:endParaRPr>
          </a:p>
        </p:txBody>
      </p:sp>
      <p:sp>
        <p:nvSpPr>
          <p:cNvPr id="6" name="TextBox 5"/>
          <p:cNvSpPr txBox="1"/>
          <p:nvPr/>
        </p:nvSpPr>
        <p:spPr>
          <a:xfrm>
            <a:off x="474371" y="787374"/>
            <a:ext cx="8251618" cy="369332"/>
          </a:xfrm>
          <a:prstGeom prst="rect">
            <a:avLst/>
          </a:prstGeom>
          <a:noFill/>
        </p:spPr>
        <p:txBody>
          <a:bodyPr wrap="square" rtlCol="0">
            <a:spAutoFit/>
          </a:bodyPr>
          <a:lstStyle/>
          <a:p>
            <a:pPr algn="ctr"/>
            <a:r>
              <a:rPr lang="ru-RU" cap="all" dirty="0"/>
              <a:t>Движение частицы в лопаточной машине</a:t>
            </a:r>
          </a:p>
        </p:txBody>
      </p:sp>
      <mc:AlternateContent xmlns:mc="http://schemas.openxmlformats.org/markup-compatibility/2006" xmlns:a14="http://schemas.microsoft.com/office/drawing/2010/main">
        <mc:Choice Requires="a14">
          <p:sp>
            <p:nvSpPr>
              <p:cNvPr id="9" name="TextBox 8"/>
              <p:cNvSpPr txBox="1">
                <a:spLocks noChangeAspect="1"/>
              </p:cNvSpPr>
              <p:nvPr/>
            </p:nvSpPr>
            <p:spPr>
              <a:xfrm>
                <a:off x="383273" y="4696928"/>
                <a:ext cx="4691395" cy="1708160"/>
              </a:xfrm>
              <a:prstGeom prst="rect">
                <a:avLst/>
              </a:prstGeom>
              <a:noFill/>
            </p:spPr>
            <p:txBody>
              <a:bodyPr wrap="square" rtlCol="0">
                <a:spAutoFit/>
              </a:bodyPr>
              <a:lstStyle/>
              <a:p>
                <a:pPr>
                  <a:lnSpc>
                    <a:spcPct val="150000"/>
                  </a:lnSpc>
                </a:pPr>
                <a:r>
                  <a:rPr lang="en-US" sz="1400" i="1" dirty="0"/>
                  <a:t>c</a:t>
                </a:r>
                <a:r>
                  <a:rPr lang="ru-RU" sz="1400" i="1" baseline="-25000" dirty="0"/>
                  <a:t>м</a:t>
                </a:r>
                <a:r>
                  <a:rPr lang="en-US" sz="1400" i="1" dirty="0"/>
                  <a:t> – </a:t>
                </a:r>
                <a:r>
                  <a:rPr lang="ru-RU" sz="1400" dirty="0"/>
                  <a:t>скорость движения</a:t>
                </a:r>
                <a:r>
                  <a:rPr lang="en-US" sz="1400" dirty="0"/>
                  <a:t> </a:t>
                </a:r>
                <a:r>
                  <a:rPr lang="ru-RU" sz="1400" dirty="0"/>
                  <a:t>частицы</a:t>
                </a:r>
              </a:p>
              <a:p>
                <a:pPr>
                  <a:lnSpc>
                    <a:spcPct val="150000"/>
                  </a:lnSpc>
                </a:pPr>
                <a:r>
                  <a:rPr lang="en-US" sz="1400" i="1" dirty="0" err="1"/>
                  <a:t>R</a:t>
                </a:r>
                <a:r>
                  <a:rPr lang="en-US" sz="1400" i="1" baseline="-25000" dirty="0" err="1"/>
                  <a:t>m</a:t>
                </a:r>
                <a:r>
                  <a:rPr lang="ru-RU" sz="1400" i="1" dirty="0"/>
                  <a:t> </a:t>
                </a:r>
                <a:r>
                  <a:rPr lang="ru-RU" sz="1400" dirty="0"/>
                  <a:t>– радиус кривизны траектории</a:t>
                </a:r>
              </a:p>
              <a:p>
                <a:pPr>
                  <a:lnSpc>
                    <a:spcPct val="150000"/>
                  </a:lnSpc>
                </a:pPr>
                <a:r>
                  <a:rPr lang="en-US" sz="1400" b="0" i="1" dirty="0"/>
                  <a:t>P</a:t>
                </a:r>
                <a14:m>
                  <m:oMath xmlns:m="http://schemas.openxmlformats.org/officeDocument/2006/math">
                    <m:r>
                      <a:rPr lang="ru-RU" sz="1400" b="0" i="1" baseline="-25000" smtClean="0">
                        <a:latin typeface="Cambria Math"/>
                      </a:rPr>
                      <m:t>цб</m:t>
                    </m:r>
                    <m:r>
                      <a:rPr lang="en-US" sz="1400" b="0" i="1" baseline="-25000" smtClean="0">
                        <a:latin typeface="Cambria Math"/>
                      </a:rPr>
                      <m:t>𝑟</m:t>
                    </m:r>
                  </m:oMath>
                </a14:m>
                <a:r>
                  <a:rPr lang="en-US" sz="1400" dirty="0"/>
                  <a:t>- </a:t>
                </a:r>
                <a:r>
                  <a:rPr lang="ru-RU" sz="1400" dirty="0"/>
                  <a:t>центробежная сила вдоль </a:t>
                </a:r>
                <a:r>
                  <a:rPr lang="en-US" sz="1400" i="1" dirty="0"/>
                  <a:t>or</a:t>
                </a:r>
                <a:r>
                  <a:rPr lang="en-US" sz="1400" dirty="0"/>
                  <a:t> </a:t>
                </a:r>
                <a:endParaRPr lang="ru-RU" sz="1400" dirty="0"/>
              </a:p>
              <a:p>
                <a:pPr>
                  <a:lnSpc>
                    <a:spcPct val="150000"/>
                  </a:lnSpc>
                </a:pPr>
                <a14:m>
                  <m:oMathPara xmlns:m="http://schemas.openxmlformats.org/officeDocument/2006/math">
                    <m:oMathParaPr>
                      <m:jc m:val="left"/>
                    </m:oMathParaPr>
                    <m:oMath xmlns:m="http://schemas.openxmlformats.org/officeDocument/2006/math">
                      <m:r>
                        <m:rPr>
                          <m:nor/>
                        </m:rPr>
                        <a:rPr lang="en-US" sz="1400" i="1" dirty="0"/>
                        <m:t>P</m:t>
                      </m:r>
                      <m:r>
                        <a:rPr lang="ru-RU" sz="1400" i="1" baseline="-25000">
                          <a:latin typeface="Cambria Math"/>
                        </a:rPr>
                        <m:t>цб</m:t>
                      </m:r>
                      <m:r>
                        <a:rPr lang="en-US" sz="1400" b="0" i="1" baseline="-25000" smtClean="0">
                          <a:latin typeface="Cambria Math"/>
                        </a:rPr>
                        <m:t>𝑛</m:t>
                      </m:r>
                      <m:r>
                        <m:rPr>
                          <m:nor/>
                        </m:rPr>
                        <a:rPr lang="en-US" sz="1400" dirty="0"/>
                        <m:t>− </m:t>
                      </m:r>
                      <m:r>
                        <m:rPr>
                          <m:nor/>
                        </m:rPr>
                        <a:rPr lang="ru-RU" sz="1400" b="0" i="0" dirty="0" smtClean="0"/>
                        <m:t>ц</m:t>
                      </m:r>
                      <m:r>
                        <m:rPr>
                          <m:nor/>
                        </m:rPr>
                        <a:rPr lang="ru-RU" sz="1400" dirty="0"/>
                        <m:t>ентробежная сила вдоль </m:t>
                      </m:r>
                      <m:r>
                        <m:rPr>
                          <m:nor/>
                        </m:rPr>
                        <a:rPr lang="en-US" sz="1400" i="1" dirty="0"/>
                        <m:t>o</m:t>
                      </m:r>
                      <m:r>
                        <m:rPr>
                          <m:nor/>
                        </m:rPr>
                        <a:rPr lang="en-US" sz="1400" b="0" i="1" dirty="0" smtClean="0"/>
                        <m:t>n</m:t>
                      </m:r>
                    </m:oMath>
                  </m:oMathPara>
                </a14:m>
                <a:endParaRPr lang="en-US" sz="1400" b="0" i="1" dirty="0"/>
              </a:p>
              <a:p>
                <a:pPr>
                  <a:lnSpc>
                    <a:spcPct val="150000"/>
                  </a:lnSpc>
                </a:pPr>
                <a:r>
                  <a:rPr lang="en-US" sz="1400" i="1" dirty="0" err="1"/>
                  <a:t>P</a:t>
                </a:r>
                <a:r>
                  <a:rPr lang="en-US" sz="1400" i="1" baseline="-25000" dirty="0" err="1"/>
                  <a:t>n</a:t>
                </a:r>
                <a:r>
                  <a:rPr lang="ru-RU" sz="1400" i="1" dirty="0"/>
                  <a:t> – </a:t>
                </a:r>
                <a:r>
                  <a:rPr lang="ru-RU" sz="1400" dirty="0"/>
                  <a:t>сила со стороны лопатки</a:t>
                </a:r>
              </a:p>
            </p:txBody>
          </p:sp>
        </mc:Choice>
        <mc:Fallback xmlns="">
          <p:sp>
            <p:nvSpPr>
              <p:cNvPr id="9" name="TextBox 8"/>
              <p:cNvSpPr txBox="1">
                <a:spLocks noRot="1" noChangeAspect="1" noMove="1" noResize="1" noEditPoints="1" noAdjustHandles="1" noChangeArrowheads="1" noChangeShapeType="1" noTextEdit="1"/>
              </p:cNvSpPr>
              <p:nvPr/>
            </p:nvSpPr>
            <p:spPr>
              <a:xfrm>
                <a:off x="383273" y="4696928"/>
                <a:ext cx="4691395" cy="1708160"/>
              </a:xfrm>
              <a:prstGeom prst="rect">
                <a:avLst/>
              </a:prstGeom>
              <a:blipFill rotWithShape="1">
                <a:blip r:embed="rId4"/>
                <a:stretch>
                  <a:fillRect l="-390" b="-356"/>
                </a:stretch>
              </a:blipFill>
            </p:spPr>
            <p:txBody>
              <a:bodyPr/>
              <a:lstStyle/>
              <a:p>
                <a:r>
                  <a:rPr lang="ru-RU">
                    <a:noFill/>
                  </a:rPr>
                  <a:t> </a:t>
                </a:r>
              </a:p>
            </p:txBody>
          </p:sp>
        </mc:Fallback>
      </mc:AlternateContent>
      <p:sp>
        <p:nvSpPr>
          <p:cNvPr id="10" name="Прямоугольник 9"/>
          <p:cNvSpPr/>
          <p:nvPr/>
        </p:nvSpPr>
        <p:spPr>
          <a:xfrm>
            <a:off x="5414749" y="1187899"/>
            <a:ext cx="3729252" cy="646331"/>
          </a:xfrm>
          <a:prstGeom prst="rect">
            <a:avLst/>
          </a:prstGeom>
        </p:spPr>
        <p:txBody>
          <a:bodyPr wrap="square">
            <a:spAutoFit/>
          </a:bodyPr>
          <a:lstStyle/>
          <a:p>
            <a:pPr algn="ctr"/>
            <a:r>
              <a:rPr lang="ru-RU" cap="all" dirty="0"/>
              <a:t>Условие радиального равновесия частицы</a:t>
            </a:r>
          </a:p>
        </p:txBody>
      </p:sp>
      <mc:AlternateContent xmlns:mc="http://schemas.openxmlformats.org/markup-compatibility/2006" xmlns:a14="http://schemas.microsoft.com/office/drawing/2010/main">
        <mc:Choice Requires="a14">
          <p:sp>
            <p:nvSpPr>
              <p:cNvPr id="2" name="Прямоугольник 1"/>
              <p:cNvSpPr/>
              <p:nvPr/>
            </p:nvSpPr>
            <p:spPr>
              <a:xfrm>
                <a:off x="5050828" y="1949947"/>
                <a:ext cx="4211602" cy="6279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ru-RU" sz="1600" smtClean="0">
                          <a:latin typeface="Cambria Math"/>
                        </a:rPr>
                        <m:t>Δ</m:t>
                      </m:r>
                      <m:r>
                        <a:rPr lang="en-US" sz="1600" i="1">
                          <a:latin typeface="Cambria Math"/>
                        </a:rPr>
                        <m:t>𝑚</m:t>
                      </m:r>
                      <m:r>
                        <a:rPr lang="en-US" sz="1600" i="1">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en-US" sz="1600" i="1">
                                  <a:latin typeface="Cambria Math"/>
                                </a:rPr>
                                <m:t>𝑐</m:t>
                              </m:r>
                            </m:e>
                            <m:sub>
                              <m:r>
                                <a:rPr lang="en-US" sz="1600" i="1">
                                  <a:latin typeface="Cambria Math"/>
                                </a:rPr>
                                <m:t>𝑚</m:t>
                              </m:r>
                            </m:sub>
                            <m:sup>
                              <m:r>
                                <a:rPr lang="ru-RU" sz="1600" i="1">
                                  <a:latin typeface="Cambria Math"/>
                                </a:rPr>
                                <m:t>2</m:t>
                              </m:r>
                            </m:sup>
                          </m:sSubSup>
                        </m:num>
                        <m:den>
                          <m:sSub>
                            <m:sSubPr>
                              <m:ctrlPr>
                                <a:rPr lang="ru-RU" sz="1600" i="1">
                                  <a:latin typeface="Cambria Math" panose="02040503050406030204" pitchFamily="18" charset="0"/>
                                </a:rPr>
                              </m:ctrlPr>
                            </m:sSubPr>
                            <m:e>
                              <m:r>
                                <a:rPr lang="en-US" sz="1600" i="1">
                                  <a:latin typeface="Cambria Math"/>
                                </a:rPr>
                                <m:t>𝑅</m:t>
                              </m:r>
                            </m:e>
                            <m:sub>
                              <m:r>
                                <a:rPr lang="en-US" sz="1600" i="1">
                                  <a:latin typeface="Cambria Math"/>
                                </a:rPr>
                                <m:t>𝑚</m:t>
                              </m:r>
                            </m:sub>
                          </m:sSub>
                        </m:den>
                      </m:f>
                      <m:r>
                        <a:rPr lang="en-US" sz="1600" i="1">
                          <a:latin typeface="Cambria Math"/>
                        </a:rPr>
                        <m:t>−</m:t>
                      </m:r>
                      <m:r>
                        <m:rPr>
                          <m:sty m:val="p"/>
                        </m:rPr>
                        <a:rPr lang="ru-RU" sz="1600">
                          <a:latin typeface="Cambria Math"/>
                        </a:rPr>
                        <m:t>Δ</m:t>
                      </m:r>
                      <m:r>
                        <a:rPr lang="en-US" sz="1600" i="1">
                          <a:latin typeface="Cambria Math"/>
                        </a:rPr>
                        <m:t>𝑚</m:t>
                      </m:r>
                      <m:r>
                        <a:rPr lang="en-US" sz="1600" i="1">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en-US" sz="1600" i="1">
                                  <a:latin typeface="Cambria Math"/>
                                </a:rPr>
                                <m:t>𝑐</m:t>
                              </m:r>
                            </m:e>
                            <m:sub>
                              <m:r>
                                <a:rPr lang="en-US" sz="1600" i="1">
                                  <a:latin typeface="Cambria Math"/>
                                </a:rPr>
                                <m:t>𝑢</m:t>
                              </m:r>
                            </m:sub>
                            <m:sup>
                              <m:r>
                                <a:rPr lang="ru-RU" sz="1600" i="1">
                                  <a:latin typeface="Cambria Math"/>
                                </a:rPr>
                                <m:t>2</m:t>
                              </m:r>
                            </m:sup>
                          </m:sSubSup>
                        </m:num>
                        <m:den>
                          <m:r>
                            <a:rPr lang="en-US" sz="1600" i="1">
                              <a:latin typeface="Cambria Math"/>
                            </a:rPr>
                            <m:t>𝑟</m:t>
                          </m:r>
                        </m:den>
                      </m:f>
                      <m:r>
                        <a:rPr lang="en-US" sz="1600" i="1">
                          <a:latin typeface="Cambria Math"/>
                        </a:rPr>
                        <m:t>∙</m:t>
                      </m:r>
                      <m:r>
                        <a:rPr lang="en-US" sz="1600" i="1">
                          <a:latin typeface="Cambria Math"/>
                        </a:rPr>
                        <m:t>𝑐𝑜𝑠</m:t>
                      </m:r>
                      <m:r>
                        <a:rPr lang="en-US" sz="1600" i="1">
                          <a:latin typeface="Cambria Math"/>
                        </a:rPr>
                        <m:t>𝜓</m:t>
                      </m:r>
                      <m:r>
                        <a:rPr lang="en-US" sz="1600" i="1">
                          <a:latin typeface="Cambria Math"/>
                        </a:rPr>
                        <m:t>+</m:t>
                      </m:r>
                      <m:r>
                        <m:rPr>
                          <m:sty m:val="p"/>
                        </m:rPr>
                        <a:rPr lang="en-US" sz="1600">
                          <a:latin typeface="Cambria Math"/>
                        </a:rPr>
                        <m:t>Δ</m:t>
                      </m:r>
                      <m:r>
                        <a:rPr lang="en-US" sz="1600" i="1">
                          <a:latin typeface="Cambria Math"/>
                        </a:rPr>
                        <m:t>𝑝</m:t>
                      </m:r>
                      <m:r>
                        <a:rPr lang="en-US" sz="1600" i="1">
                          <a:latin typeface="Cambria Math"/>
                        </a:rPr>
                        <m:t>∙</m:t>
                      </m:r>
                      <m:r>
                        <m:rPr>
                          <m:sty m:val="p"/>
                        </m:rPr>
                        <a:rPr lang="en-US" sz="1600">
                          <a:latin typeface="Cambria Math"/>
                        </a:rPr>
                        <m:t>Δ</m:t>
                      </m:r>
                      <m:r>
                        <a:rPr lang="en-US" sz="1600" i="1">
                          <a:latin typeface="Cambria Math"/>
                        </a:rPr>
                        <m:t>𝑓</m:t>
                      </m:r>
                      <m:r>
                        <a:rPr lang="en-US" sz="1600" i="1">
                          <a:latin typeface="Cambria Math"/>
                        </a:rPr>
                        <m:t>+</m:t>
                      </m:r>
                      <m:sSub>
                        <m:sSubPr>
                          <m:ctrlPr>
                            <a:rPr lang="ru-RU" sz="1600" i="1">
                              <a:latin typeface="Cambria Math" panose="02040503050406030204" pitchFamily="18" charset="0"/>
                            </a:rPr>
                          </m:ctrlPr>
                        </m:sSubPr>
                        <m:e>
                          <m:r>
                            <a:rPr lang="en-US" sz="1600" b="0" i="1" smtClean="0">
                              <a:latin typeface="Cambria Math"/>
                            </a:rPr>
                            <m:t>𝑅</m:t>
                          </m:r>
                        </m:e>
                        <m:sub>
                          <m:r>
                            <a:rPr lang="en-US" sz="1600" i="1">
                              <a:latin typeface="Cambria Math"/>
                            </a:rPr>
                            <m:t>𝑛</m:t>
                          </m:r>
                        </m:sub>
                      </m:sSub>
                      <m:r>
                        <a:rPr lang="en-US" sz="1600" i="1">
                          <a:latin typeface="Cambria Math"/>
                        </a:rPr>
                        <m:t>=0</m:t>
                      </m:r>
                    </m:oMath>
                  </m:oMathPara>
                </a14:m>
                <a:endParaRPr lang="ru-RU" sz="16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5050828" y="1949947"/>
                <a:ext cx="4211602" cy="627992"/>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5690511" y="2714162"/>
                <a:ext cx="3213829" cy="628121"/>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600" i="1" smtClean="0">
                              <a:latin typeface="Cambria Math" panose="02040503050406030204" pitchFamily="18" charset="0"/>
                            </a:rPr>
                          </m:ctrlPr>
                        </m:fPr>
                        <m:num>
                          <m:sSubSup>
                            <m:sSubSupPr>
                              <m:ctrlPr>
                                <a:rPr lang="ru-RU" sz="1600" i="1">
                                  <a:latin typeface="Cambria Math" panose="02040503050406030204" pitchFamily="18" charset="0"/>
                                </a:rPr>
                              </m:ctrlPr>
                            </m:sSubSupPr>
                            <m:e>
                              <m:r>
                                <a:rPr lang="en-US" sz="1600" i="1">
                                  <a:latin typeface="Cambria Math"/>
                                </a:rPr>
                                <m:t>𝑐</m:t>
                              </m:r>
                            </m:e>
                            <m:sub>
                              <m:r>
                                <a:rPr lang="en-US" sz="1600" i="1">
                                  <a:latin typeface="Cambria Math"/>
                                </a:rPr>
                                <m:t>𝑚</m:t>
                              </m:r>
                            </m:sub>
                            <m:sup>
                              <m:r>
                                <a:rPr lang="ru-RU" sz="1600" i="1">
                                  <a:latin typeface="Cambria Math"/>
                                </a:rPr>
                                <m:t>2</m:t>
                              </m:r>
                            </m:sup>
                          </m:sSubSup>
                        </m:num>
                        <m:den>
                          <m:sSub>
                            <m:sSubPr>
                              <m:ctrlPr>
                                <a:rPr lang="ru-RU" sz="1600" i="1">
                                  <a:latin typeface="Cambria Math" panose="02040503050406030204" pitchFamily="18" charset="0"/>
                                </a:rPr>
                              </m:ctrlPr>
                            </m:sSubPr>
                            <m:e>
                              <m:r>
                                <a:rPr lang="en-US" sz="1600" i="1">
                                  <a:latin typeface="Cambria Math"/>
                                </a:rPr>
                                <m:t>𝑅</m:t>
                              </m:r>
                            </m:e>
                            <m:sub>
                              <m:r>
                                <a:rPr lang="en-US" sz="1600" i="1">
                                  <a:latin typeface="Cambria Math"/>
                                </a:rPr>
                                <m:t>𝑚</m:t>
                              </m:r>
                            </m:sub>
                          </m:sSub>
                        </m:den>
                      </m:f>
                      <m:r>
                        <a:rPr lang="en-US" sz="1600" i="1">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en-US" sz="1600" i="1">
                                  <a:latin typeface="Cambria Math"/>
                                </a:rPr>
                                <m:t>𝑐</m:t>
                              </m:r>
                            </m:e>
                            <m:sub>
                              <m:r>
                                <a:rPr lang="en-US" sz="1600" i="1">
                                  <a:latin typeface="Cambria Math"/>
                                </a:rPr>
                                <m:t>𝑢</m:t>
                              </m:r>
                            </m:sub>
                            <m:sup>
                              <m:r>
                                <a:rPr lang="ru-RU" sz="1600" i="1">
                                  <a:latin typeface="Cambria Math"/>
                                </a:rPr>
                                <m:t>2</m:t>
                              </m:r>
                            </m:sup>
                          </m:sSubSup>
                        </m:num>
                        <m:den>
                          <m:r>
                            <a:rPr lang="en-US" sz="1600" i="1">
                              <a:latin typeface="Cambria Math"/>
                            </a:rPr>
                            <m:t>𝑟</m:t>
                          </m:r>
                        </m:den>
                      </m:f>
                      <m:r>
                        <a:rPr lang="en-US" sz="1600" i="1">
                          <a:latin typeface="Cambria Math"/>
                        </a:rPr>
                        <m:t>∙</m:t>
                      </m:r>
                      <m:r>
                        <a:rPr lang="en-US" sz="1600" i="1">
                          <a:latin typeface="Cambria Math"/>
                        </a:rPr>
                        <m:t>𝑐𝑜𝑠</m:t>
                      </m:r>
                      <m:r>
                        <a:rPr lang="en-US" sz="1600" i="1">
                          <a:latin typeface="Cambria Math"/>
                        </a:rPr>
                        <m:t>𝜓</m:t>
                      </m:r>
                      <m:r>
                        <a:rPr lang="en-US" sz="1600" i="1">
                          <a:latin typeface="Cambria Math"/>
                        </a:rPr>
                        <m:t>+</m:t>
                      </m:r>
                      <m:f>
                        <m:fPr>
                          <m:ctrlPr>
                            <a:rPr lang="ru-RU" sz="1600" i="1">
                              <a:latin typeface="Cambria Math" panose="02040503050406030204" pitchFamily="18" charset="0"/>
                            </a:rPr>
                          </m:ctrlPr>
                        </m:fPr>
                        <m:num>
                          <m:r>
                            <m:rPr>
                              <m:sty m:val="p"/>
                            </m:rPr>
                            <a:rPr lang="en-US" sz="1600">
                              <a:latin typeface="Cambria Math"/>
                            </a:rPr>
                            <m:t>Δ</m:t>
                          </m:r>
                          <m:r>
                            <a:rPr lang="en-US" sz="1600" i="1">
                              <a:latin typeface="Cambria Math"/>
                            </a:rPr>
                            <m:t>𝑝</m:t>
                          </m:r>
                        </m:num>
                        <m:den>
                          <m:r>
                            <a:rPr lang="en-US" sz="1600" i="1">
                              <a:latin typeface="Cambria Math"/>
                            </a:rPr>
                            <m:t>𝜌</m:t>
                          </m:r>
                          <m:r>
                            <a:rPr lang="ru-RU" sz="1600" i="1">
                              <a:latin typeface="Cambria Math"/>
                            </a:rPr>
                            <m:t>∙</m:t>
                          </m:r>
                          <m:r>
                            <m:rPr>
                              <m:sty m:val="p"/>
                            </m:rPr>
                            <a:rPr lang="en-US" sz="1600">
                              <a:latin typeface="Cambria Math"/>
                            </a:rPr>
                            <m:t>Δ</m:t>
                          </m:r>
                          <m:r>
                            <a:rPr lang="en-US" sz="1600" i="1">
                              <a:latin typeface="Cambria Math"/>
                            </a:rPr>
                            <m:t>𝑛</m:t>
                          </m:r>
                        </m:den>
                      </m:f>
                      <m:r>
                        <a:rPr lang="en-US" sz="1600" i="1">
                          <a:latin typeface="Cambria Math"/>
                        </a:rPr>
                        <m:t>+</m:t>
                      </m:r>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en-US" sz="1600" b="0" i="1" smtClean="0">
                                  <a:latin typeface="Cambria Math"/>
                                </a:rPr>
                                <m:t>𝑅</m:t>
                              </m:r>
                            </m:e>
                            <m:sub>
                              <m:r>
                                <a:rPr lang="en-US" sz="1600" i="1">
                                  <a:latin typeface="Cambria Math"/>
                                </a:rPr>
                                <m:t>𝑛</m:t>
                              </m:r>
                            </m:sub>
                          </m:sSub>
                        </m:num>
                        <m:den>
                          <m:r>
                            <m:rPr>
                              <m:sty m:val="p"/>
                            </m:rPr>
                            <a:rPr lang="ru-RU" sz="1600">
                              <a:latin typeface="Cambria Math"/>
                            </a:rPr>
                            <m:t>Δ</m:t>
                          </m:r>
                          <m:r>
                            <a:rPr lang="en-US" sz="1600" i="1">
                              <a:latin typeface="Cambria Math"/>
                            </a:rPr>
                            <m:t>𝑚</m:t>
                          </m:r>
                        </m:den>
                      </m:f>
                      <m:r>
                        <a:rPr lang="en-US" sz="1600" i="1">
                          <a:latin typeface="Cambria Math"/>
                        </a:rPr>
                        <m:t>=0</m:t>
                      </m:r>
                    </m:oMath>
                  </m:oMathPara>
                </a14:m>
                <a:endParaRPr lang="ru-RU" sz="16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690511" y="2714162"/>
                <a:ext cx="3213829" cy="628121"/>
              </a:xfrm>
              <a:prstGeom prst="rect">
                <a:avLst/>
              </a:prstGeom>
              <a:blipFill rotWithShape="1">
                <a:blip r:embed="rId6"/>
                <a:stretch>
                  <a:fillRect/>
                </a:stretch>
              </a:blipFill>
              <a:ln>
                <a:solidFill>
                  <a:schemeClr val="tx1"/>
                </a:solidFill>
              </a:ln>
            </p:spPr>
            <p:txBody>
              <a:bodyPr/>
              <a:lstStyle/>
              <a:p>
                <a:r>
                  <a:rPr lang="ru-RU">
                    <a:noFill/>
                  </a:rPr>
                  <a:t> </a:t>
                </a:r>
              </a:p>
            </p:txBody>
          </p:sp>
        </mc:Fallback>
      </mc:AlternateContent>
      <p:sp>
        <p:nvSpPr>
          <p:cNvPr id="11" name="Прямоугольник 10"/>
          <p:cNvSpPr/>
          <p:nvPr/>
        </p:nvSpPr>
        <p:spPr>
          <a:xfrm>
            <a:off x="4600180" y="3549110"/>
            <a:ext cx="4543821" cy="646331"/>
          </a:xfrm>
          <a:prstGeom prst="rect">
            <a:avLst/>
          </a:prstGeom>
        </p:spPr>
        <p:txBody>
          <a:bodyPr wrap="square">
            <a:spAutoFit/>
          </a:bodyPr>
          <a:lstStyle/>
          <a:p>
            <a:pPr algn="ctr"/>
            <a:r>
              <a:rPr lang="ru-RU" cap="all" dirty="0"/>
              <a:t>Для течения в осевом зазоре параллельно оси вращения</a:t>
            </a:r>
          </a:p>
        </p:txBody>
      </p:sp>
      <mc:AlternateContent xmlns:mc="http://schemas.openxmlformats.org/markup-compatibility/2006" xmlns:a14="http://schemas.microsoft.com/office/drawing/2010/main">
        <mc:Choice Requires="a14">
          <p:sp>
            <p:nvSpPr>
              <p:cNvPr id="4" name="Прямоугольник 3"/>
              <p:cNvSpPr/>
              <p:nvPr/>
            </p:nvSpPr>
            <p:spPr>
              <a:xfrm>
                <a:off x="6283659" y="4531023"/>
                <a:ext cx="1176861" cy="655179"/>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r>
                            <a:rPr lang="en-US">
                              <a:latin typeface="Cambria Math"/>
                            </a:rPr>
                            <m:t>𝜕</m:t>
                          </m:r>
                          <m:r>
                            <a:rPr lang="en-US" i="1">
                              <a:latin typeface="Cambria Math"/>
                            </a:rPr>
                            <m:t>𝑝</m:t>
                          </m:r>
                        </m:num>
                        <m:den>
                          <m:r>
                            <a:rPr lang="en-US">
                              <a:latin typeface="Cambria Math"/>
                            </a:rPr>
                            <m:t>𝜕</m:t>
                          </m:r>
                          <m:r>
                            <a:rPr lang="en-US" i="1">
                              <a:latin typeface="Cambria Math"/>
                            </a:rPr>
                            <m:t>𝑛</m:t>
                          </m:r>
                        </m:den>
                      </m:f>
                      <m:r>
                        <a:rPr lang="en-US" i="1">
                          <a:latin typeface="Cambria Math"/>
                        </a:rPr>
                        <m:t>=</m:t>
                      </m:r>
                      <m:r>
                        <a:rPr lang="en-US" i="1">
                          <a:latin typeface="Cambria Math"/>
                        </a:rPr>
                        <m:t>𝜌</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𝑐</m:t>
                              </m:r>
                            </m:e>
                            <m:sub>
                              <m:r>
                                <a:rPr lang="en-US" i="1">
                                  <a:latin typeface="Cambria Math"/>
                                </a:rPr>
                                <m:t>𝑢</m:t>
                              </m:r>
                            </m:sub>
                            <m:sup>
                              <m:r>
                                <a:rPr lang="ru-RU" i="1">
                                  <a:latin typeface="Cambria Math"/>
                                </a:rPr>
                                <m:t>2</m:t>
                              </m:r>
                            </m:sup>
                          </m:sSubSup>
                        </m:num>
                        <m:den>
                          <m:r>
                            <a:rPr lang="en-US" i="1">
                              <a:latin typeface="Cambria Math"/>
                            </a:rPr>
                            <m:t>𝑟</m:t>
                          </m:r>
                        </m:den>
                      </m:f>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6283659" y="4531023"/>
                <a:ext cx="1176861" cy="655179"/>
              </a:xfrm>
              <a:prstGeom prst="rect">
                <a:avLst/>
              </a:prstGeom>
              <a:blipFill rotWithShape="1">
                <a:blip r:embed="rId7"/>
                <a:stretch>
                  <a:fillRect/>
                </a:stretch>
              </a:blipFill>
              <a:ln>
                <a:solidFill>
                  <a:schemeClr val="tx1"/>
                </a:solidFill>
              </a:ln>
            </p:spPr>
            <p:txBody>
              <a:bodyPr/>
              <a:lstStyle/>
              <a:p>
                <a:r>
                  <a:rPr lang="ru-RU">
                    <a:noFill/>
                  </a:rPr>
                  <a:t> </a:t>
                </a:r>
              </a:p>
            </p:txBody>
          </p:sp>
        </mc:Fallback>
      </mc:AlternateContent>
      <p:sp>
        <p:nvSpPr>
          <p:cNvPr id="13" name="TextBox 12"/>
          <p:cNvSpPr txBox="1">
            <a:spLocks noChangeAspect="1"/>
          </p:cNvSpPr>
          <p:nvPr/>
        </p:nvSpPr>
        <p:spPr>
          <a:xfrm>
            <a:off x="5293979" y="5121291"/>
            <a:ext cx="3697502" cy="738664"/>
          </a:xfrm>
          <a:prstGeom prst="rect">
            <a:avLst/>
          </a:prstGeom>
          <a:noFill/>
        </p:spPr>
        <p:txBody>
          <a:bodyPr wrap="square" rtlCol="0">
            <a:spAutoFit/>
          </a:bodyPr>
          <a:lstStyle/>
          <a:p>
            <a:pPr>
              <a:lnSpc>
                <a:spcPct val="150000"/>
              </a:lnSpc>
            </a:pPr>
            <a:r>
              <a:rPr lang="ru-RU" sz="1400" i="1" dirty="0"/>
              <a:t>Слоистое течение существует при условии наличия радиального градиента давления</a:t>
            </a:r>
            <a:endParaRPr lang="ru-RU" sz="1400" dirty="0"/>
          </a:p>
        </p:txBody>
      </p:sp>
      <p:pic>
        <p:nvPicPr>
          <p:cNvPr id="14" name="Рисунок 13"/>
          <p:cNvPicPr>
            <a:picLocks noChangeAspect="1"/>
          </p:cNvPicPr>
          <p:nvPr/>
        </p:nvPicPr>
        <p:blipFill>
          <a:blip r:embed="rId8" cstate="print"/>
          <a:srcRect/>
          <a:stretch>
            <a:fillRect/>
          </a:stretch>
        </p:blipFill>
        <p:spPr bwMode="auto">
          <a:xfrm>
            <a:off x="383273" y="1187899"/>
            <a:ext cx="4910706" cy="3420000"/>
          </a:xfrm>
          <a:prstGeom prst="rect">
            <a:avLst/>
          </a:prstGeom>
          <a:noFill/>
        </p:spPr>
      </p:pic>
      <mc:AlternateContent xmlns:mc="http://schemas.openxmlformats.org/markup-compatibility/2006" xmlns:a14="http://schemas.microsoft.com/office/drawing/2010/main">
        <mc:Choice Requires="a14">
          <p:sp>
            <p:nvSpPr>
              <p:cNvPr id="12" name="Прямоугольник 11"/>
              <p:cNvSpPr/>
              <p:nvPr/>
            </p:nvSpPr>
            <p:spPr>
              <a:xfrm>
                <a:off x="4935323" y="4195441"/>
                <a:ext cx="9588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i="1">
                              <a:latin typeface="Cambria Math"/>
                            </a:rPr>
                            <m:t>𝑅</m:t>
                          </m:r>
                        </m:e>
                        <m:sub>
                          <m:r>
                            <a:rPr lang="en-US" i="1">
                              <a:latin typeface="Cambria Math"/>
                            </a:rPr>
                            <m:t>𝑚</m:t>
                          </m:r>
                        </m:sub>
                      </m:sSub>
                      <m:r>
                        <a:rPr lang="ru-RU">
                          <a:latin typeface="Cambria Math"/>
                          <a:sym typeface="Symbol"/>
                        </a:rPr>
                        <m:t></m:t>
                      </m:r>
                      <m:r>
                        <a:rPr lang="ru-RU">
                          <a:latin typeface="Cambria Math"/>
                        </a:rPr>
                        <m:t>∞</m:t>
                      </m:r>
                    </m:oMath>
                  </m:oMathPara>
                </a14:m>
                <a:endParaRPr lang="ru-RU"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4935323" y="4195441"/>
                <a:ext cx="958852" cy="369332"/>
              </a:xfrm>
              <a:prstGeom prst="rect">
                <a:avLst/>
              </a:prstGeom>
              <a:blipFill rotWithShape="1">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Прямоугольник 14"/>
              <p:cNvSpPr/>
              <p:nvPr/>
            </p:nvSpPr>
            <p:spPr>
              <a:xfrm>
                <a:off x="6283659" y="4161691"/>
                <a:ext cx="10919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𝑐𝑜𝑠</m:t>
                      </m:r>
                      <m:r>
                        <a:rPr lang="ru-RU" i="1">
                          <a:latin typeface="Cambria Math"/>
                        </a:rPr>
                        <m:t>𝜓</m:t>
                      </m:r>
                      <m:r>
                        <a:rPr lang="ru-RU">
                          <a:latin typeface="Cambria Math"/>
                          <a:sym typeface="Symbol"/>
                        </a:rPr>
                        <m:t></m:t>
                      </m:r>
                      <m:r>
                        <a:rPr lang="ru-RU">
                          <a:latin typeface="Cambria Math"/>
                        </a:rPr>
                        <m:t>1</m:t>
                      </m:r>
                    </m:oMath>
                  </m:oMathPara>
                </a14:m>
                <a:endParaRPr lang="ru-RU" dirty="0"/>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6283659" y="4161691"/>
                <a:ext cx="1091966" cy="369332"/>
              </a:xfrm>
              <a:prstGeom prst="rect">
                <a:avLst/>
              </a:prstGeom>
              <a:blipFill rotWithShape="1">
                <a:blip r:embed="rId10"/>
                <a:stretch>
                  <a:fillRect b="-13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p:cNvSpPr/>
              <p:nvPr/>
            </p:nvSpPr>
            <p:spPr>
              <a:xfrm>
                <a:off x="7669289" y="4161691"/>
                <a:ext cx="10567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ru-RU">
                          <a:latin typeface="Cambria Math"/>
                        </a:rPr>
                        <m:t>Δ</m:t>
                      </m:r>
                      <m:r>
                        <a:rPr lang="ru-RU" i="1">
                          <a:latin typeface="Cambria Math"/>
                        </a:rPr>
                        <m:t>𝑛</m:t>
                      </m:r>
                      <m:r>
                        <a:rPr lang="ru-RU">
                          <a:latin typeface="Cambria Math"/>
                        </a:rPr>
                        <m:t>=</m:t>
                      </m:r>
                      <m:r>
                        <m:rPr>
                          <m:sty m:val="p"/>
                        </m:rPr>
                        <a:rPr lang="ru-RU">
                          <a:latin typeface="Cambria Math"/>
                        </a:rPr>
                        <m:t>Δ</m:t>
                      </m:r>
                      <m:r>
                        <a:rPr lang="ru-RU" i="1">
                          <a:latin typeface="Cambria Math"/>
                        </a:rPr>
                        <m:t>𝑟</m:t>
                      </m:r>
                    </m:oMath>
                  </m:oMathPara>
                </a14:m>
                <a:endParaRPr lang="ru-RU" dirty="0"/>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7669289" y="4161691"/>
                <a:ext cx="1056700" cy="369332"/>
              </a:xfrm>
              <a:prstGeom prst="rect">
                <a:avLst/>
              </a:prstGeom>
              <a:blipFill rotWithShape="1">
                <a:blip r:embed="rId11"/>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47841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animBg="1"/>
      <p:bldP spid="11" grpId="0"/>
      <p:bldP spid="4" grpId="0" animBg="1"/>
      <p:bldP spid="13" grpId="0"/>
      <p:bldP spid="12" grpId="0"/>
      <p:bldP spid="15" grpId="0"/>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План скоростей</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57</a:t>
            </a:fld>
            <a:endParaRPr lang="ru-RU" dirty="0">
              <a:solidFill>
                <a:schemeClr val="bg1"/>
              </a:solidFill>
              <a:latin typeface="Elektra Medium Pro" panose="02000803000000020004" pitchFamily="50" charset="-52"/>
            </a:endParaRPr>
          </a:p>
        </p:txBody>
      </p:sp>
      <p:sp>
        <p:nvSpPr>
          <p:cNvPr id="42" name="TextBox 41"/>
          <p:cNvSpPr txBox="1"/>
          <p:nvPr/>
        </p:nvSpPr>
        <p:spPr>
          <a:xfrm>
            <a:off x="383179" y="798712"/>
            <a:ext cx="4205695" cy="464871"/>
          </a:xfrm>
          <a:prstGeom prst="rect">
            <a:avLst/>
          </a:prstGeom>
          <a:noFill/>
        </p:spPr>
        <p:txBody>
          <a:bodyPr wrap="square" rtlCol="0">
            <a:spAutoFit/>
          </a:bodyPr>
          <a:lstStyle/>
          <a:p>
            <a:pPr algn="ctr">
              <a:lnSpc>
                <a:spcPct val="150000"/>
              </a:lnSpc>
            </a:pPr>
            <a:r>
              <a:rPr lang="ru-RU" cap="all" dirty="0"/>
              <a:t>Компрессор</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1" y="1722041"/>
            <a:ext cx="4634413"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Прямоугольник 42"/>
          <p:cNvSpPr/>
          <p:nvPr/>
        </p:nvSpPr>
        <p:spPr>
          <a:xfrm>
            <a:off x="4588874" y="824554"/>
            <a:ext cx="4137115" cy="369332"/>
          </a:xfrm>
          <a:prstGeom prst="rect">
            <a:avLst/>
          </a:prstGeom>
        </p:spPr>
        <p:txBody>
          <a:bodyPr wrap="square">
            <a:spAutoFit/>
          </a:bodyPr>
          <a:lstStyle/>
          <a:p>
            <a:pPr algn="ctr"/>
            <a:r>
              <a:rPr lang="ru-RU" cap="small" dirty="0"/>
              <a:t>Вариант 1</a:t>
            </a:r>
          </a:p>
        </p:txBody>
      </p:sp>
      <p:sp>
        <p:nvSpPr>
          <p:cNvPr id="44" name="Прямоугольник 43"/>
          <p:cNvSpPr/>
          <p:nvPr/>
        </p:nvSpPr>
        <p:spPr>
          <a:xfrm>
            <a:off x="4588874" y="3493333"/>
            <a:ext cx="4137115" cy="369332"/>
          </a:xfrm>
          <a:prstGeom prst="rect">
            <a:avLst/>
          </a:prstGeom>
        </p:spPr>
        <p:txBody>
          <a:bodyPr wrap="square">
            <a:spAutoFit/>
          </a:bodyPr>
          <a:lstStyle/>
          <a:p>
            <a:pPr algn="ctr"/>
            <a:r>
              <a:rPr lang="ru-RU" cap="small" dirty="0"/>
              <a:t>Вариант 2</a:t>
            </a:r>
          </a:p>
        </p:txBody>
      </p:sp>
      <p:pic>
        <p:nvPicPr>
          <p:cNvPr id="46" name="Рисунок 45"/>
          <p:cNvPicPr>
            <a:picLocks noChangeAspect="1"/>
          </p:cNvPicPr>
          <p:nvPr/>
        </p:nvPicPr>
        <p:blipFill>
          <a:blip r:embed="rId4" cstate="print"/>
          <a:stretch>
            <a:fillRect/>
          </a:stretch>
        </p:blipFill>
        <p:spPr>
          <a:xfrm>
            <a:off x="4920277" y="1193886"/>
            <a:ext cx="3805712" cy="2340000"/>
          </a:xfrm>
          <a:prstGeom prst="rect">
            <a:avLst/>
          </a:prstGeom>
        </p:spPr>
      </p:pic>
      <p:pic>
        <p:nvPicPr>
          <p:cNvPr id="49" name="Рисунок 48"/>
          <p:cNvPicPr>
            <a:picLocks noChangeAspect="1"/>
          </p:cNvPicPr>
          <p:nvPr/>
        </p:nvPicPr>
        <p:blipFill>
          <a:blip r:embed="rId5" cstate="print"/>
          <a:srcRect/>
          <a:stretch>
            <a:fillRect/>
          </a:stretch>
        </p:blipFill>
        <p:spPr bwMode="auto">
          <a:xfrm>
            <a:off x="5183295" y="3812760"/>
            <a:ext cx="2948272" cy="2520000"/>
          </a:xfrm>
          <a:prstGeom prst="rect">
            <a:avLst/>
          </a:prstGeom>
          <a:noFill/>
          <a:ln w="9525">
            <a:noFill/>
            <a:miter lim="800000"/>
            <a:headEnd/>
            <a:tailEnd/>
          </a:ln>
        </p:spPr>
      </p:pic>
    </p:spTree>
    <p:extLst>
      <p:ext uri="{BB962C8B-B14F-4D97-AF65-F5344CB8AC3E}">
        <p14:creationId xmlns:p14="http://schemas.microsoft.com/office/powerpoint/2010/main" val="208313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План скоростей</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58</a:t>
            </a:fld>
            <a:endParaRPr lang="ru-RU" dirty="0">
              <a:solidFill>
                <a:schemeClr val="bg1"/>
              </a:solidFill>
              <a:latin typeface="Elektra Medium Pro" panose="02000803000000020004" pitchFamily="50" charset="-52"/>
            </a:endParaRPr>
          </a:p>
        </p:txBody>
      </p:sp>
      <p:sp>
        <p:nvSpPr>
          <p:cNvPr id="42" name="TextBox 41"/>
          <p:cNvSpPr txBox="1"/>
          <p:nvPr/>
        </p:nvSpPr>
        <p:spPr>
          <a:xfrm>
            <a:off x="383179" y="779335"/>
            <a:ext cx="4205695" cy="464871"/>
          </a:xfrm>
          <a:prstGeom prst="rect">
            <a:avLst/>
          </a:prstGeom>
          <a:noFill/>
        </p:spPr>
        <p:txBody>
          <a:bodyPr wrap="square" rtlCol="0">
            <a:spAutoFit/>
          </a:bodyPr>
          <a:lstStyle/>
          <a:p>
            <a:pPr algn="ctr">
              <a:lnSpc>
                <a:spcPct val="150000"/>
              </a:lnSpc>
            </a:pPr>
            <a:r>
              <a:rPr lang="ru-RU" cap="all" dirty="0"/>
              <a:t>Турбина</a:t>
            </a:r>
          </a:p>
        </p:txBody>
      </p:sp>
      <p:sp>
        <p:nvSpPr>
          <p:cNvPr id="43" name="Прямоугольник 42"/>
          <p:cNvSpPr/>
          <p:nvPr/>
        </p:nvSpPr>
        <p:spPr>
          <a:xfrm>
            <a:off x="4588874" y="824554"/>
            <a:ext cx="4341370" cy="369332"/>
          </a:xfrm>
          <a:prstGeom prst="rect">
            <a:avLst/>
          </a:prstGeom>
        </p:spPr>
        <p:txBody>
          <a:bodyPr wrap="square">
            <a:spAutoFit/>
          </a:bodyPr>
          <a:lstStyle/>
          <a:p>
            <a:pPr algn="ctr"/>
            <a:r>
              <a:rPr lang="ru-RU" cap="small" dirty="0"/>
              <a:t>Вариант 1</a:t>
            </a:r>
          </a:p>
        </p:txBody>
      </p:sp>
      <p:sp>
        <p:nvSpPr>
          <p:cNvPr id="44" name="Прямоугольник 43"/>
          <p:cNvSpPr/>
          <p:nvPr/>
        </p:nvSpPr>
        <p:spPr>
          <a:xfrm>
            <a:off x="4588874" y="3493333"/>
            <a:ext cx="4137115" cy="369332"/>
          </a:xfrm>
          <a:prstGeom prst="rect">
            <a:avLst/>
          </a:prstGeom>
        </p:spPr>
        <p:txBody>
          <a:bodyPr wrap="square">
            <a:spAutoFit/>
          </a:bodyPr>
          <a:lstStyle/>
          <a:p>
            <a:pPr algn="ctr"/>
            <a:r>
              <a:rPr lang="ru-RU" cap="small" dirty="0"/>
              <a:t>Вариант 2</a:t>
            </a:r>
          </a:p>
        </p:txBody>
      </p:sp>
      <p:pic>
        <p:nvPicPr>
          <p:cNvPr id="11" name="Рисунок 10"/>
          <p:cNvPicPr>
            <a:picLocks noChangeAspect="1"/>
          </p:cNvPicPr>
          <p:nvPr/>
        </p:nvPicPr>
        <p:blipFill>
          <a:blip r:embed="rId3" cstate="print"/>
          <a:stretch>
            <a:fillRect/>
          </a:stretch>
        </p:blipFill>
        <p:spPr>
          <a:xfrm>
            <a:off x="4514088" y="1153333"/>
            <a:ext cx="4286686" cy="2340000"/>
          </a:xfrm>
          <a:prstGeom prst="rect">
            <a:avLst/>
          </a:prstGeom>
        </p:spPr>
      </p:pic>
      <p:pic>
        <p:nvPicPr>
          <p:cNvPr id="12" name="Рисунок 11"/>
          <p:cNvPicPr>
            <a:picLocks noChangeAspect="1"/>
          </p:cNvPicPr>
          <p:nvPr/>
        </p:nvPicPr>
        <p:blipFill>
          <a:blip r:embed="rId4" cstate="print"/>
          <a:stretch>
            <a:fillRect/>
          </a:stretch>
        </p:blipFill>
        <p:spPr>
          <a:xfrm>
            <a:off x="4622264" y="3862665"/>
            <a:ext cx="4274589" cy="2340000"/>
          </a:xfrm>
          <a:prstGeom prst="rect">
            <a:avLst/>
          </a:prstGeom>
        </p:spPr>
      </p:pic>
      <p:pic>
        <p:nvPicPr>
          <p:cNvPr id="10" name="Рисунок 9"/>
          <p:cNvPicPr>
            <a:picLocks noChangeAspect="1"/>
          </p:cNvPicPr>
          <p:nvPr/>
        </p:nvPicPr>
        <p:blipFill rotWithShape="1">
          <a:blip r:embed="rId5" cstate="print"/>
          <a:srcRect r="3310"/>
          <a:stretch/>
        </p:blipFill>
        <p:spPr>
          <a:xfrm>
            <a:off x="112081" y="1490018"/>
            <a:ext cx="4510184" cy="4320000"/>
          </a:xfrm>
          <a:prstGeom prst="rect">
            <a:avLst/>
          </a:prstGeom>
        </p:spPr>
      </p:pic>
    </p:spTree>
    <p:extLst>
      <p:ext uri="{BB962C8B-B14F-4D97-AF65-F5344CB8AC3E}">
        <p14:creationId xmlns:p14="http://schemas.microsoft.com/office/powerpoint/2010/main" val="777255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План скоростей</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59</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42" name="TextBox 41"/>
              <p:cNvSpPr txBox="1"/>
              <p:nvPr/>
            </p:nvSpPr>
            <p:spPr>
              <a:xfrm>
                <a:off x="593765" y="798712"/>
                <a:ext cx="8288978" cy="5820183"/>
              </a:xfrm>
              <a:prstGeom prst="rect">
                <a:avLst/>
              </a:prstGeom>
              <a:noFill/>
            </p:spPr>
            <p:txBody>
              <a:bodyPr wrap="square" rtlCol="0">
                <a:spAutoFit/>
              </a:bodyPr>
              <a:lstStyle/>
              <a:p>
                <a:pPr marL="285750" indent="-285750">
                  <a:lnSpc>
                    <a:spcPct val="150000"/>
                  </a:lnSpc>
                  <a:buFont typeface="Wingdings" pitchFamily="2" charset="2"/>
                  <a:buChar char="ü"/>
                </a:pPr>
                <a:r>
                  <a:rPr lang="ru-RU" sz="1600" dirty="0"/>
                  <a:t>Планы скоростей содержат большой объем информации о кинематике ступени</a:t>
                </a:r>
              </a:p>
              <a:p>
                <a:pPr marL="285750" indent="-285750">
                  <a:lnSpc>
                    <a:spcPct val="150000"/>
                  </a:lnSpc>
                  <a:buFont typeface="Wingdings" pitchFamily="2" charset="2"/>
                  <a:buChar char="ü"/>
                </a:pPr>
                <a:r>
                  <a:rPr lang="ru-RU" sz="1600" dirty="0"/>
                  <a:t>План скоростей определяет форму лопатки</a:t>
                </a:r>
              </a:p>
              <a:p>
                <a:pPr marL="285750" indent="-285750">
                  <a:lnSpc>
                    <a:spcPct val="150000"/>
                  </a:lnSpc>
                  <a:buFont typeface="Wingdings" pitchFamily="2" charset="2"/>
                  <a:buChar char="ü"/>
                </a:pPr>
                <a:r>
                  <a:rPr lang="ru-RU" sz="1600" dirty="0"/>
                  <a:t>С их помощью анализируется рабочий процесс </a:t>
                </a:r>
              </a:p>
              <a:p>
                <a:pPr algn="ctr">
                  <a:lnSpc>
                    <a:spcPct val="150000"/>
                  </a:lnSpc>
                </a:pPr>
                <a:r>
                  <a:rPr lang="ru-RU" cap="all" dirty="0"/>
                  <a:t>Правила работы с планами скоростей</a:t>
                </a:r>
              </a:p>
              <a:p>
                <a:pPr marL="342900" lvl="0" indent="-342900">
                  <a:lnSpc>
                    <a:spcPct val="150000"/>
                  </a:lnSpc>
                  <a:buFont typeface="+mj-lt"/>
                  <a:buAutoNum type="arabicPeriod"/>
                </a:pPr>
                <a:r>
                  <a:rPr lang="ru-RU" sz="1600" dirty="0"/>
                  <a:t>На </a:t>
                </a:r>
                <a:r>
                  <a:rPr lang="ru-RU" sz="1600" u="sng" dirty="0"/>
                  <a:t>расчетном режиме </a:t>
                </a:r>
                <a:r>
                  <a:rPr lang="ru-RU" sz="1600" dirty="0"/>
                  <a:t>входной лопаточный угол близок к углу потока на входе в венец (</a:t>
                </a:r>
                <a:r>
                  <a:rPr lang="ru-RU" sz="1600" i="1" dirty="0">
                    <a:sym typeface="Symbol"/>
                  </a:rPr>
                  <a:t></a:t>
                </a:r>
                <a:r>
                  <a:rPr lang="ru-RU" sz="1600" i="1" baseline="-25000" dirty="0">
                    <a:sym typeface="Symbol"/>
                  </a:rPr>
                  <a:t>1</a:t>
                </a:r>
                <a:r>
                  <a:rPr lang="ru-RU" sz="1600" i="1" dirty="0">
                    <a:sym typeface="Symbol"/>
                  </a:rPr>
                  <a:t></a:t>
                </a:r>
                <a:r>
                  <a:rPr lang="ru-RU" sz="1600" i="1" baseline="-25000" dirty="0">
                    <a:sym typeface="Symbol"/>
                  </a:rPr>
                  <a:t>1л</a:t>
                </a:r>
                <a:r>
                  <a:rPr lang="ru-RU" sz="1600" dirty="0"/>
                  <a:t>)</a:t>
                </a:r>
              </a:p>
              <a:p>
                <a:pPr marL="342900" indent="-342900">
                  <a:lnSpc>
                    <a:spcPct val="150000"/>
                  </a:lnSpc>
                  <a:buFont typeface="+mj-lt"/>
                  <a:buAutoNum type="arabicPeriod"/>
                </a:pPr>
                <a:r>
                  <a:rPr lang="ru-RU" sz="1600" u="sng" dirty="0"/>
                  <a:t>На всех режимах </a:t>
                </a:r>
                <a:r>
                  <a:rPr lang="ru-RU" sz="1600" dirty="0"/>
                  <a:t>выходной лопаточный угол осевых лопаточных машин незна­чительно отличается от угла выхода потока из венца (</a:t>
                </a:r>
                <a:r>
                  <a:rPr lang="ru-RU" sz="1600" i="1" dirty="0">
                    <a:sym typeface="Symbol"/>
                  </a:rPr>
                  <a:t></a:t>
                </a:r>
                <a:r>
                  <a:rPr lang="ru-RU" sz="1600" i="1" baseline="-25000" dirty="0">
                    <a:sym typeface="Symbol"/>
                  </a:rPr>
                  <a:t>2</a:t>
                </a:r>
                <a:r>
                  <a:rPr lang="ru-RU" sz="1600" i="1" dirty="0">
                    <a:sym typeface="Symbol"/>
                  </a:rPr>
                  <a:t></a:t>
                </a:r>
                <a:r>
                  <a:rPr lang="ru-RU" sz="1600" i="1" baseline="-25000" dirty="0">
                    <a:sym typeface="Symbol"/>
                  </a:rPr>
                  <a:t>2л</a:t>
                </a:r>
                <a:r>
                  <a:rPr lang="ru-RU" sz="1600" dirty="0"/>
                  <a:t>)</a:t>
                </a:r>
              </a:p>
              <a:p>
                <a:pPr marL="342900" lvl="0" indent="-342900">
                  <a:lnSpc>
                    <a:spcPct val="150000"/>
                  </a:lnSpc>
                  <a:buFont typeface="+mj-lt"/>
                  <a:buAutoNum type="arabicPeriod"/>
                </a:pPr>
                <a:r>
                  <a:rPr lang="ru-RU" sz="1600" dirty="0"/>
                  <a:t>Для турбомашин с неизменной геометрией лопаток </a:t>
                </a:r>
                <a:r>
                  <a:rPr lang="ru-RU" sz="1600" u="sng" dirty="0"/>
                  <a:t>направление</a:t>
                </a:r>
                <a:r>
                  <a:rPr lang="ru-RU" sz="1600" dirty="0"/>
                  <a:t> скоростей </a:t>
                </a:r>
                <a14:m>
                  <m:oMath xmlns:m="http://schemas.openxmlformats.org/officeDocument/2006/math">
                    <m:sSub>
                      <m:sSubPr>
                        <m:ctrlPr>
                          <a:rPr lang="ru-RU" sz="1600" i="1">
                            <a:latin typeface="Cambria Math" panose="02040503050406030204" pitchFamily="18" charset="0"/>
                          </a:rPr>
                        </m:ctrlPr>
                      </m:sSubPr>
                      <m:e>
                        <m:r>
                          <a:rPr lang="en-US" sz="1600" i="1">
                            <a:latin typeface="Cambria Math"/>
                          </a:rPr>
                          <m:t>𝑐</m:t>
                        </m:r>
                      </m:e>
                      <m:sub>
                        <m:r>
                          <a:rPr lang="ru-RU" sz="1600" i="1">
                            <a:latin typeface="Cambria Math"/>
                          </a:rPr>
                          <m:t>1</m:t>
                        </m:r>
                      </m:sub>
                    </m:sSub>
                  </m:oMath>
                </a14:m>
                <a:r>
                  <a:rPr lang="ru-RU" sz="1600" dirty="0"/>
                  <a:t> и </a:t>
                </a:r>
                <a14:m>
                  <m:oMath xmlns:m="http://schemas.openxmlformats.org/officeDocument/2006/math">
                    <m:sSub>
                      <m:sSubPr>
                        <m:ctrlPr>
                          <a:rPr lang="ru-RU" sz="1600" i="1">
                            <a:latin typeface="Cambria Math" panose="02040503050406030204" pitchFamily="18" charset="0"/>
                          </a:rPr>
                        </m:ctrlPr>
                      </m:sSubPr>
                      <m:e>
                        <m:r>
                          <a:rPr lang="en-US" sz="1600" i="1">
                            <a:latin typeface="Cambria Math"/>
                          </a:rPr>
                          <m:t>𝑤</m:t>
                        </m:r>
                      </m:e>
                      <m:sub>
                        <m:r>
                          <a:rPr lang="ru-RU" sz="1600" i="1">
                            <a:latin typeface="Cambria Math"/>
                          </a:rPr>
                          <m:t>2</m:t>
                        </m:r>
                      </m:sub>
                    </m:sSub>
                  </m:oMath>
                </a14:m>
                <a:r>
                  <a:rPr lang="ru-RU" sz="1600" dirty="0"/>
                  <a:t> не меняется</a:t>
                </a:r>
              </a:p>
              <a:p>
                <a:pPr marL="342900" lvl="0" indent="-342900">
                  <a:lnSpc>
                    <a:spcPct val="150000"/>
                  </a:lnSpc>
                  <a:buFont typeface="+mj-lt"/>
                  <a:buAutoNum type="arabicPeriod"/>
                </a:pPr>
                <a:r>
                  <a:rPr lang="ru-RU" sz="1600" dirty="0"/>
                  <a:t> Величина расхода воздуха </a:t>
                </a:r>
                <a:r>
                  <a:rPr lang="en-US" sz="1600" i="1" dirty="0"/>
                  <a:t>G</a:t>
                </a:r>
                <a:r>
                  <a:rPr lang="ru-RU" sz="1600" dirty="0"/>
                  <a:t> через турбомашину определяется осе­вой или радиальной составляющей скорости </a:t>
                </a:r>
              </a:p>
              <a:p>
                <a:pPr marL="342900" lvl="0" indent="-342900">
                  <a:lnSpc>
                    <a:spcPct val="150000"/>
                  </a:lnSpc>
                  <a:buFont typeface="+mj-lt"/>
                  <a:buAutoNum type="arabicPeriod"/>
                </a:pPr>
                <a:r>
                  <a:rPr lang="ru-RU" sz="1600" dirty="0"/>
                  <a:t>Окружная скорость </a:t>
                </a:r>
                <a14:m>
                  <m:oMath xmlns:m="http://schemas.openxmlformats.org/officeDocument/2006/math">
                    <m:sSub>
                      <m:sSubPr>
                        <m:ctrlPr>
                          <a:rPr lang="ru-RU" sz="1600" i="1">
                            <a:latin typeface="Cambria Math" panose="02040503050406030204" pitchFamily="18" charset="0"/>
                          </a:rPr>
                        </m:ctrlPr>
                      </m:sSubPr>
                      <m:e>
                        <m:r>
                          <a:rPr lang="en-US" sz="1600" i="1">
                            <a:latin typeface="Cambria Math"/>
                          </a:rPr>
                          <m:t>𝑢</m:t>
                        </m:r>
                      </m:e>
                      <m:sub>
                        <m:r>
                          <a:rPr lang="ru-RU" sz="1600" i="1">
                            <a:latin typeface="Cambria Math"/>
                          </a:rPr>
                          <m:t>𝑖</m:t>
                        </m:r>
                      </m:sub>
                    </m:sSub>
                  </m:oMath>
                </a14:m>
                <a:r>
                  <a:rPr lang="ru-RU" sz="1600" dirty="0"/>
                  <a:t> при неизменных размерах зави­сит только от частоты вращения ротора </a:t>
                </a:r>
                <a:r>
                  <a:rPr lang="en-US" sz="1600" i="1" dirty="0"/>
                  <a:t>n</a:t>
                </a:r>
                <a:r>
                  <a:rPr lang="ru-RU" sz="1600" dirty="0"/>
                  <a:t>. Направление скорости </a:t>
                </a:r>
                <a14:m>
                  <m:oMath xmlns:m="http://schemas.openxmlformats.org/officeDocument/2006/math">
                    <m:sSub>
                      <m:sSubPr>
                        <m:ctrlPr>
                          <a:rPr lang="ru-RU" sz="1600" i="1">
                            <a:latin typeface="Cambria Math" panose="02040503050406030204" pitchFamily="18" charset="0"/>
                          </a:rPr>
                        </m:ctrlPr>
                      </m:sSubPr>
                      <m:e>
                        <m:r>
                          <a:rPr lang="en-US" sz="1600" i="1">
                            <a:latin typeface="Cambria Math"/>
                          </a:rPr>
                          <m:t>𝑢</m:t>
                        </m:r>
                      </m:e>
                      <m:sub>
                        <m:r>
                          <a:rPr lang="ru-RU" sz="1600" i="1">
                            <a:latin typeface="Cambria Math"/>
                          </a:rPr>
                          <m:t>𝑖</m:t>
                        </m:r>
                      </m:sub>
                    </m:sSub>
                  </m:oMath>
                </a14:m>
                <a:r>
                  <a:rPr lang="ru-RU" sz="1600" dirty="0"/>
                  <a:t> не меняется никогда</a:t>
                </a:r>
              </a:p>
              <a:p>
                <a:pPr marL="285750" indent="-285750">
                  <a:lnSpc>
                    <a:spcPct val="150000"/>
                  </a:lnSpc>
                  <a:buFont typeface="Wingdings" pitchFamily="2" charset="2"/>
                  <a:buChar char="ü"/>
                </a:pPr>
                <a:endParaRPr lang="ru-RU" dirty="0"/>
              </a:p>
            </p:txBody>
          </p:sp>
        </mc:Choice>
        <mc:Fallback xmlns="">
          <p:sp>
            <p:nvSpPr>
              <p:cNvPr id="42" name="TextBox 41"/>
              <p:cNvSpPr txBox="1">
                <a:spLocks noRot="1" noChangeAspect="1" noMove="1" noResize="1" noEditPoints="1" noAdjustHandles="1" noChangeArrowheads="1" noChangeShapeType="1" noTextEdit="1"/>
              </p:cNvSpPr>
              <p:nvPr/>
            </p:nvSpPr>
            <p:spPr>
              <a:xfrm>
                <a:off x="593765" y="798712"/>
                <a:ext cx="8288978" cy="5820183"/>
              </a:xfrm>
              <a:prstGeom prst="rect">
                <a:avLst/>
              </a:prstGeom>
              <a:blipFill>
                <a:blip r:embed="rId3"/>
                <a:stretch>
                  <a:fillRect l="-368"/>
                </a:stretch>
              </a:blipFill>
            </p:spPr>
            <p:txBody>
              <a:bodyPr/>
              <a:lstStyle/>
              <a:p>
                <a:r>
                  <a:rPr lang="ru-RU">
                    <a:noFill/>
                  </a:rPr>
                  <a:t> </a:t>
                </a:r>
              </a:p>
            </p:txBody>
          </p:sp>
        </mc:Fallback>
      </mc:AlternateContent>
    </p:spTree>
    <p:extLst>
      <p:ext uri="{BB962C8B-B14F-4D97-AF65-F5344CB8AC3E}">
        <p14:creationId xmlns:p14="http://schemas.microsoft.com/office/powerpoint/2010/main" val="1667867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Краткие сведения из </a:t>
            </a:r>
            <a:r>
              <a:rPr lang="ru-RU" b="1" cap="all" dirty="0" err="1">
                <a:solidFill>
                  <a:schemeClr val="bg1"/>
                </a:solidFill>
                <a:latin typeface="Elektra Text Pro" panose="02000503030000020004" pitchFamily="50" charset="-52"/>
              </a:rPr>
              <a:t>термо</a:t>
            </a:r>
            <a:r>
              <a:rPr lang="ru-RU" b="1" cap="all" dirty="0">
                <a:solidFill>
                  <a:schemeClr val="bg1"/>
                </a:solidFill>
                <a:latin typeface="Elektra Text Pro" panose="02000503030000020004" pitchFamily="50" charset="-52"/>
              </a:rPr>
              <a:t> и газодинамики</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6</a:t>
            </a:fld>
            <a:endParaRPr lang="ru-RU" dirty="0">
              <a:solidFill>
                <a:schemeClr val="bg1"/>
              </a:solidFill>
              <a:latin typeface="Elektra Medium Pro" panose="02000803000000020004" pitchFamily="50" charset="-52"/>
            </a:endParaRPr>
          </a:p>
        </p:txBody>
      </p:sp>
      <p:sp>
        <p:nvSpPr>
          <p:cNvPr id="13" name="TextBox 12"/>
          <p:cNvSpPr txBox="1"/>
          <p:nvPr/>
        </p:nvSpPr>
        <p:spPr>
          <a:xfrm>
            <a:off x="586854" y="798713"/>
            <a:ext cx="8139136" cy="3831818"/>
          </a:xfrm>
          <a:prstGeom prst="rect">
            <a:avLst/>
          </a:prstGeom>
          <a:noFill/>
        </p:spPr>
        <p:txBody>
          <a:bodyPr wrap="square" rtlCol="0">
            <a:spAutoFit/>
          </a:bodyPr>
          <a:lstStyle/>
          <a:p>
            <a:pPr marL="285750" indent="-285750">
              <a:lnSpc>
                <a:spcPct val="150000"/>
              </a:lnSpc>
              <a:buFont typeface="Wingdings" pitchFamily="2" charset="2"/>
              <a:buChar char="ü"/>
            </a:pPr>
            <a:r>
              <a:rPr lang="ru-RU" cap="all" dirty="0"/>
              <a:t>Состояние жидкости или газа описывают:</a:t>
            </a:r>
          </a:p>
          <a:p>
            <a:pPr marL="1189038" indent="-285750">
              <a:lnSpc>
                <a:spcPct val="150000"/>
              </a:lnSpc>
              <a:buFont typeface="Arial" pitchFamily="34" charset="0"/>
              <a:buChar char="•"/>
            </a:pPr>
            <a:r>
              <a:rPr lang="ru-RU" dirty="0"/>
              <a:t>Давление </a:t>
            </a:r>
            <a:r>
              <a:rPr lang="en-US" i="1" dirty="0"/>
              <a:t>p</a:t>
            </a:r>
            <a:endParaRPr lang="ru-RU" i="1" dirty="0"/>
          </a:p>
          <a:p>
            <a:pPr marL="1189038" indent="-285750">
              <a:lnSpc>
                <a:spcPct val="150000"/>
              </a:lnSpc>
              <a:buFont typeface="Arial" pitchFamily="34" charset="0"/>
              <a:buChar char="•"/>
            </a:pPr>
            <a:r>
              <a:rPr lang="ru-RU" dirty="0"/>
              <a:t>Температура</a:t>
            </a:r>
            <a:r>
              <a:rPr lang="en-US" dirty="0"/>
              <a:t> </a:t>
            </a:r>
            <a:r>
              <a:rPr lang="en-US" i="1" dirty="0"/>
              <a:t>T</a:t>
            </a:r>
            <a:endParaRPr lang="ru-RU" i="1" dirty="0"/>
          </a:p>
          <a:p>
            <a:pPr marL="1189038" indent="-285750">
              <a:lnSpc>
                <a:spcPct val="150000"/>
              </a:lnSpc>
              <a:buFont typeface="Arial" pitchFamily="34" charset="0"/>
              <a:buChar char="•"/>
            </a:pPr>
            <a:r>
              <a:rPr lang="ru-RU" dirty="0"/>
              <a:t>Плотность</a:t>
            </a:r>
            <a:r>
              <a:rPr lang="en-US" dirty="0"/>
              <a:t> </a:t>
            </a:r>
            <a:r>
              <a:rPr lang="en-US" dirty="0">
                <a:sym typeface="Symbol"/>
              </a:rPr>
              <a:t></a:t>
            </a:r>
            <a:r>
              <a:rPr lang="ru-RU" dirty="0"/>
              <a:t> или удельный объем</a:t>
            </a:r>
            <a:r>
              <a:rPr lang="en-US" dirty="0"/>
              <a:t> </a:t>
            </a:r>
            <a:r>
              <a:rPr lang="en-US" i="1" dirty="0">
                <a:sym typeface="Symbol" panose="05050102010706020507" pitchFamily="18" charset="2"/>
              </a:rPr>
              <a:t></a:t>
            </a:r>
            <a:r>
              <a:rPr lang="ru-RU" i="1" dirty="0">
                <a:sym typeface="Symbol" panose="05050102010706020507" pitchFamily="18" charset="2"/>
              </a:rPr>
              <a:t>:</a:t>
            </a:r>
            <a:endParaRPr lang="ru-RU" i="1" dirty="0"/>
          </a:p>
          <a:p>
            <a:pPr marL="285750" indent="-285750">
              <a:lnSpc>
                <a:spcPct val="150000"/>
              </a:lnSpc>
              <a:buFont typeface="Wingdings" pitchFamily="2" charset="2"/>
              <a:buChar char="ü"/>
            </a:pPr>
            <a:endParaRPr lang="en-US" dirty="0"/>
          </a:p>
          <a:p>
            <a:pPr marL="285750" indent="-285750">
              <a:lnSpc>
                <a:spcPct val="150000"/>
              </a:lnSpc>
              <a:buFont typeface="Wingdings" pitchFamily="2" charset="2"/>
              <a:buChar char="ü"/>
            </a:pPr>
            <a:r>
              <a:rPr lang="ru-RU" dirty="0"/>
              <a:t>Параметры состояния связаны между собой </a:t>
            </a:r>
            <a:r>
              <a:rPr lang="ru-RU" u="sng" dirty="0"/>
              <a:t>уравнением состояния</a:t>
            </a:r>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p:txBody>
      </p:sp>
      <mc:AlternateContent xmlns:mc="http://schemas.openxmlformats.org/markup-compatibility/2006" xmlns:a14="http://schemas.microsoft.com/office/drawing/2010/main">
        <mc:Choice Requires="a14">
          <p:sp>
            <p:nvSpPr>
              <p:cNvPr id="2" name="Прямоугольник 1"/>
              <p:cNvSpPr/>
              <p:nvPr/>
            </p:nvSpPr>
            <p:spPr>
              <a:xfrm>
                <a:off x="5475939" y="1963798"/>
                <a:ext cx="79060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ru-RU">
                          <a:latin typeface="Cambria Math"/>
                        </a:rPr>
                        <m:t>ρ</m:t>
                      </m:r>
                      <m:r>
                        <a:rPr lang="ru-RU">
                          <a:latin typeface="Cambria Math"/>
                        </a:rPr>
                        <m:t>=</m:t>
                      </m:r>
                      <m:f>
                        <m:fPr>
                          <m:ctrlPr>
                            <a:rPr lang="ru-RU" i="1">
                              <a:latin typeface="Cambria Math" panose="02040503050406030204" pitchFamily="18" charset="0"/>
                            </a:rPr>
                          </m:ctrlPr>
                        </m:fPr>
                        <m:num>
                          <m:r>
                            <a:rPr lang="ru-RU">
                              <a:latin typeface="Cambria Math"/>
                            </a:rPr>
                            <m:t>1</m:t>
                          </m:r>
                        </m:num>
                        <m:den>
                          <m:r>
                            <a:rPr lang="ru-RU" i="1">
                              <a:latin typeface="Cambria Math"/>
                            </a:rPr>
                            <m:t>𝜐</m:t>
                          </m:r>
                        </m:den>
                      </m:f>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5475939" y="1963798"/>
                <a:ext cx="790601" cy="612732"/>
              </a:xfrm>
              <a:prstGeom prst="rect">
                <a:avLst/>
              </a:prstGeom>
              <a:blipFill rotWithShape="1">
                <a:blip r:embed="rId3" cstate="print"/>
                <a:stretch>
                  <a:fillRect/>
                </a:stretch>
              </a:blipFill>
            </p:spPr>
            <p:txBody>
              <a:bodyPr/>
              <a:lstStyle/>
              <a:p>
                <a:r>
                  <a:rPr lang="ru-RU">
                    <a:noFill/>
                  </a:rPr>
                  <a:t> </a:t>
                </a:r>
              </a:p>
            </p:txBody>
          </p:sp>
        </mc:Fallback>
      </mc:AlternateContent>
      <p:sp>
        <p:nvSpPr>
          <p:cNvPr id="6" name="Прямоугольник 5"/>
          <p:cNvSpPr/>
          <p:nvPr/>
        </p:nvSpPr>
        <p:spPr>
          <a:xfrm>
            <a:off x="383178" y="3415658"/>
            <a:ext cx="4205695" cy="646331"/>
          </a:xfrm>
          <a:prstGeom prst="rect">
            <a:avLst/>
          </a:prstGeom>
        </p:spPr>
        <p:txBody>
          <a:bodyPr wrap="square">
            <a:spAutoFit/>
          </a:bodyPr>
          <a:lstStyle/>
          <a:p>
            <a:pPr algn="ctr"/>
            <a:r>
              <a:rPr lang="ru-RU" u="sng" cap="small" dirty="0"/>
              <a:t>Идеальный газ</a:t>
            </a:r>
          </a:p>
          <a:p>
            <a:pPr algn="ctr"/>
            <a:r>
              <a:rPr lang="ru-RU" cap="small" dirty="0"/>
              <a:t>Уравнение Менделеева - </a:t>
            </a:r>
            <a:r>
              <a:rPr lang="ru-RU" cap="small" dirty="0" err="1"/>
              <a:t>Клайперона</a:t>
            </a:r>
            <a:endParaRPr lang="ru-RU" cap="small" dirty="0"/>
          </a:p>
        </p:txBody>
      </p:sp>
      <p:sp>
        <p:nvSpPr>
          <p:cNvPr id="9" name="Прямоугольник 8"/>
          <p:cNvSpPr/>
          <p:nvPr/>
        </p:nvSpPr>
        <p:spPr>
          <a:xfrm>
            <a:off x="4588874" y="3418449"/>
            <a:ext cx="4137115" cy="646331"/>
          </a:xfrm>
          <a:prstGeom prst="rect">
            <a:avLst/>
          </a:prstGeom>
        </p:spPr>
        <p:txBody>
          <a:bodyPr wrap="square">
            <a:spAutoFit/>
          </a:bodyPr>
          <a:lstStyle/>
          <a:p>
            <a:pPr algn="ctr"/>
            <a:r>
              <a:rPr lang="ru-RU" u="sng" cap="small" dirty="0"/>
              <a:t>Реальный газ</a:t>
            </a:r>
          </a:p>
          <a:p>
            <a:pPr algn="ctr"/>
            <a:r>
              <a:rPr lang="ru-RU" cap="small" dirty="0"/>
              <a:t>Уравнение Ван – дер </a:t>
            </a:r>
            <a:r>
              <a:rPr lang="ru-RU" cap="small" dirty="0" err="1"/>
              <a:t>Ваальса</a:t>
            </a:r>
            <a:endParaRPr lang="ru-RU" cap="small" dirty="0"/>
          </a:p>
        </p:txBody>
      </p:sp>
      <mc:AlternateContent xmlns:mc="http://schemas.openxmlformats.org/markup-compatibility/2006" xmlns:a14="http://schemas.microsoft.com/office/drawing/2010/main">
        <mc:Choice Requires="a14">
          <p:sp>
            <p:nvSpPr>
              <p:cNvPr id="3" name="Прямоугольник 2"/>
              <p:cNvSpPr/>
              <p:nvPr/>
            </p:nvSpPr>
            <p:spPr>
              <a:xfrm>
                <a:off x="1734858" y="4166083"/>
                <a:ext cx="1502334" cy="613566"/>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𝑝𝑣</m:t>
                      </m:r>
                      <m:r>
                        <a:rPr lang="en-US" i="1">
                          <a:latin typeface="Cambria Math"/>
                        </a:rPr>
                        <m:t>=</m:t>
                      </m:r>
                      <m:f>
                        <m:fPr>
                          <m:ctrlPr>
                            <a:rPr lang="ru-RU" i="1">
                              <a:latin typeface="Cambria Math" panose="02040503050406030204" pitchFamily="18" charset="0"/>
                            </a:rPr>
                          </m:ctrlPr>
                        </m:fPr>
                        <m:num>
                          <m:r>
                            <a:rPr lang="en-US" i="1">
                              <a:latin typeface="Cambria Math"/>
                            </a:rPr>
                            <m:t>𝑝</m:t>
                          </m:r>
                        </m:num>
                        <m:den>
                          <m:r>
                            <a:rPr lang="en-US" i="1">
                              <a:latin typeface="Cambria Math"/>
                            </a:rPr>
                            <m:t>𝜌</m:t>
                          </m:r>
                        </m:den>
                      </m:f>
                      <m:r>
                        <a:rPr lang="ru-RU">
                          <a:latin typeface="Cambria Math"/>
                        </a:rPr>
                        <m:t>=</m:t>
                      </m:r>
                      <m:r>
                        <m:rPr>
                          <m:sty m:val="p"/>
                        </m:rPr>
                        <a:rPr lang="ru-RU">
                          <a:latin typeface="Cambria Math"/>
                        </a:rPr>
                        <m:t>RT</m:t>
                      </m:r>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734858" y="4166083"/>
                <a:ext cx="1502334" cy="613566"/>
              </a:xfrm>
              <a:prstGeom prst="rect">
                <a:avLst/>
              </a:prstGeom>
              <a:blipFill>
                <a:blip r:embed="rId4"/>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5575031" y="4159531"/>
                <a:ext cx="2431563" cy="56682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d>
                        <m:dPr>
                          <m:ctrlPr>
                            <a:rPr lang="ru-RU" i="1">
                              <a:latin typeface="Cambria Math" panose="02040503050406030204" pitchFamily="18" charset="0"/>
                            </a:rPr>
                          </m:ctrlPr>
                        </m:dPr>
                        <m:e>
                          <m:r>
                            <a:rPr lang="en-US" i="1">
                              <a:latin typeface="Cambria Math"/>
                            </a:rPr>
                            <m:t>𝑝</m:t>
                          </m:r>
                          <m:r>
                            <a:rPr lang="en-US" i="1">
                              <a:latin typeface="Cambria Math"/>
                            </a:rPr>
                            <m:t>+</m:t>
                          </m:r>
                          <m:f>
                            <m:fPr>
                              <m:ctrlPr>
                                <a:rPr lang="ru-RU" i="1">
                                  <a:latin typeface="Cambria Math" panose="02040503050406030204" pitchFamily="18" charset="0"/>
                                </a:rPr>
                              </m:ctrlPr>
                            </m:fPr>
                            <m:num>
                              <m:r>
                                <a:rPr lang="en-US" i="1">
                                  <a:latin typeface="Cambria Math"/>
                                </a:rPr>
                                <m:t>𝑎</m:t>
                              </m:r>
                            </m:num>
                            <m:den>
                              <m:sSup>
                                <m:sSupPr>
                                  <m:ctrlPr>
                                    <a:rPr lang="ru-RU" i="1">
                                      <a:latin typeface="Cambria Math" panose="02040503050406030204" pitchFamily="18" charset="0"/>
                                    </a:rPr>
                                  </m:ctrlPr>
                                </m:sSupPr>
                                <m:e>
                                  <m:r>
                                    <a:rPr lang="en-US" i="1">
                                      <a:latin typeface="Cambria Math"/>
                                    </a:rPr>
                                    <m:t>𝑣</m:t>
                                  </m:r>
                                </m:e>
                                <m:sup>
                                  <m:r>
                                    <a:rPr lang="en-US" i="1">
                                      <a:latin typeface="Cambria Math"/>
                                    </a:rPr>
                                    <m:t>2</m:t>
                                  </m:r>
                                </m:sup>
                              </m:sSup>
                            </m:den>
                          </m:f>
                        </m:e>
                      </m:d>
                      <m:d>
                        <m:dPr>
                          <m:ctrlPr>
                            <a:rPr lang="ru-RU" i="1">
                              <a:latin typeface="Cambria Math" panose="02040503050406030204" pitchFamily="18" charset="0"/>
                            </a:rPr>
                          </m:ctrlPr>
                        </m:dPr>
                        <m:e>
                          <m:r>
                            <a:rPr lang="en-US" i="1">
                              <a:latin typeface="Cambria Math"/>
                            </a:rPr>
                            <m:t>𝑣</m:t>
                          </m:r>
                          <m:r>
                            <a:rPr lang="en-US" i="1">
                              <a:latin typeface="Cambria Math"/>
                            </a:rPr>
                            <m:t>−</m:t>
                          </m:r>
                          <m:r>
                            <a:rPr lang="en-US" i="1">
                              <a:latin typeface="Cambria Math"/>
                            </a:rPr>
                            <m:t>𝑏</m:t>
                          </m:r>
                        </m:e>
                      </m:d>
                      <m:r>
                        <a:rPr lang="ru-RU">
                          <a:latin typeface="Cambria Math"/>
                        </a:rPr>
                        <m:t>=</m:t>
                      </m:r>
                      <m:r>
                        <m:rPr>
                          <m:sty m:val="p"/>
                        </m:rPr>
                        <a:rPr lang="ru-RU">
                          <a:latin typeface="Cambria Math"/>
                        </a:rPr>
                        <m:t>RT</m:t>
                      </m:r>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5575031" y="4159531"/>
                <a:ext cx="2431563" cy="566822"/>
              </a:xfrm>
              <a:prstGeom prst="rect">
                <a:avLst/>
              </a:prstGeom>
              <a:blipFill>
                <a:blip r:embed="rId5"/>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5279533" y="5148981"/>
                <a:ext cx="3022558" cy="8274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𝑝𝑣</m:t>
                      </m:r>
                      <m:r>
                        <a:rPr lang="en-US" i="1">
                          <a:latin typeface="Cambria Math"/>
                        </a:rPr>
                        <m:t>=</m:t>
                      </m:r>
                      <m:r>
                        <m:rPr>
                          <m:sty m:val="p"/>
                        </m:rPr>
                        <a:rPr lang="ru-RU">
                          <a:latin typeface="Cambria Math"/>
                        </a:rPr>
                        <m:t>RT</m:t>
                      </m:r>
                      <m:d>
                        <m:dPr>
                          <m:ctrlPr>
                            <a:rPr lang="ru-RU" i="1">
                              <a:latin typeface="Cambria Math" panose="02040503050406030204" pitchFamily="18" charset="0"/>
                            </a:rPr>
                          </m:ctrlPr>
                        </m:dPr>
                        <m:e>
                          <m:r>
                            <a:rPr lang="ru-RU" i="1">
                              <a:latin typeface="Cambria Math"/>
                            </a:rPr>
                            <m:t>1+</m:t>
                          </m:r>
                          <m:nary>
                            <m:naryPr>
                              <m:chr m:val="∑"/>
                              <m:limLoc m:val="undOvr"/>
                              <m:subHide m:val="on"/>
                              <m:supHide m:val="on"/>
                              <m:ctrlPr>
                                <a:rPr lang="ru-RU" i="1">
                                  <a:latin typeface="Cambria Math" panose="02040503050406030204" pitchFamily="18" charset="0"/>
                                </a:rPr>
                              </m:ctrlPr>
                            </m:naryPr>
                            <m:sub/>
                            <m:sup/>
                            <m:e>
                              <m:f>
                                <m:fPr>
                                  <m:ctrlPr>
                                    <a:rPr lang="ru-RU" i="1">
                                      <a:latin typeface="Cambria Math" panose="02040503050406030204" pitchFamily="18" charset="0"/>
                                    </a:rPr>
                                  </m:ctrlPr>
                                </m:fPr>
                                <m:num>
                                  <m:r>
                                    <a:rPr lang="ru-RU" i="1">
                                      <a:latin typeface="Cambria Math"/>
                                    </a:rPr>
                                    <m:t>𝑘</m:t>
                                  </m:r>
                                </m:num>
                                <m:den>
                                  <m:r>
                                    <a:rPr lang="ru-RU" i="1">
                                      <a:latin typeface="Cambria Math"/>
                                    </a:rPr>
                                    <m:t>𝑘</m:t>
                                  </m:r>
                                  <m:r>
                                    <a:rPr lang="ru-RU" i="1">
                                      <a:latin typeface="Cambria Math"/>
                                    </a:rPr>
                                    <m:t>+1</m:t>
                                  </m:r>
                                </m:den>
                              </m:f>
                            </m:e>
                          </m:nary>
                          <m:f>
                            <m:fPr>
                              <m:ctrlPr>
                                <a:rPr lang="ru-RU" i="1">
                                  <a:latin typeface="Cambria Math" panose="02040503050406030204" pitchFamily="18" charset="0"/>
                                </a:rPr>
                              </m:ctrlPr>
                            </m:fPr>
                            <m:num>
                              <m:r>
                                <a:rPr lang="ru-RU" i="1">
                                  <a:latin typeface="Cambria Math"/>
                                </a:rPr>
                                <m:t>𝛽</m:t>
                              </m:r>
                            </m:num>
                            <m:den>
                              <m:sSup>
                                <m:sSupPr>
                                  <m:ctrlPr>
                                    <a:rPr lang="ru-RU" i="1">
                                      <a:latin typeface="Cambria Math" panose="02040503050406030204" pitchFamily="18" charset="0"/>
                                    </a:rPr>
                                  </m:ctrlPr>
                                </m:sSupPr>
                                <m:e>
                                  <m:r>
                                    <a:rPr lang="ru-RU" i="1">
                                      <a:latin typeface="Cambria Math"/>
                                    </a:rPr>
                                    <m:t>𝑣</m:t>
                                  </m:r>
                                </m:e>
                                <m:sup>
                                  <m:r>
                                    <a:rPr lang="ru-RU" i="1">
                                      <a:latin typeface="Cambria Math"/>
                                    </a:rPr>
                                    <m:t>𝑘</m:t>
                                  </m:r>
                                </m:sup>
                              </m:sSup>
                            </m:den>
                          </m:f>
                        </m:e>
                      </m:d>
                    </m:oMath>
                  </m:oMathPara>
                </a14:m>
                <a:endParaRPr lang="ru-RU"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5279533" y="5148981"/>
                <a:ext cx="3022558" cy="827406"/>
              </a:xfrm>
              <a:prstGeom prst="rect">
                <a:avLst/>
              </a:prstGeom>
              <a:blipFill>
                <a:blip r:embed="rId6"/>
                <a:stretch>
                  <a:fillRect/>
                </a:stretch>
              </a:blipFill>
            </p:spPr>
            <p:txBody>
              <a:bodyPr/>
              <a:lstStyle/>
              <a:p>
                <a:r>
                  <a:rPr lang="ru-RU">
                    <a:noFill/>
                  </a:rPr>
                  <a:t> </a:t>
                </a:r>
              </a:p>
            </p:txBody>
          </p:sp>
        </mc:Fallback>
      </mc:AlternateContent>
      <p:sp>
        <p:nvSpPr>
          <p:cNvPr id="11" name="Прямоугольник 10"/>
          <p:cNvSpPr/>
          <p:nvPr/>
        </p:nvSpPr>
        <p:spPr>
          <a:xfrm>
            <a:off x="4588875" y="4779649"/>
            <a:ext cx="4137114" cy="369332"/>
          </a:xfrm>
          <a:prstGeom prst="rect">
            <a:avLst/>
          </a:prstGeom>
        </p:spPr>
        <p:txBody>
          <a:bodyPr wrap="square">
            <a:spAutoFit/>
          </a:bodyPr>
          <a:lstStyle/>
          <a:p>
            <a:pPr algn="ctr"/>
            <a:r>
              <a:rPr lang="ru-RU" cap="small" dirty="0"/>
              <a:t>Уравнение Боголюбова - </a:t>
            </a:r>
            <a:r>
              <a:rPr lang="ru-RU" cap="small" dirty="0" err="1"/>
              <a:t>Маера</a:t>
            </a:r>
            <a:endParaRPr lang="ru-RU" cap="small" dirty="0"/>
          </a:p>
        </p:txBody>
      </p:sp>
    </p:spTree>
    <p:extLst>
      <p:ext uri="{BB962C8B-B14F-4D97-AF65-F5344CB8AC3E}">
        <p14:creationId xmlns:p14="http://schemas.microsoft.com/office/powerpoint/2010/main" val="38750803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Планы скоростей</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60</a:t>
            </a:fld>
            <a:endParaRPr lang="ru-RU" dirty="0">
              <a:solidFill>
                <a:schemeClr val="bg1"/>
              </a:solidFill>
              <a:latin typeface="Elektra Medium Pro" panose="02000803000000020004" pitchFamily="50" charset="-52"/>
            </a:endParaRPr>
          </a:p>
        </p:txBody>
      </p:sp>
      <p:sp>
        <p:nvSpPr>
          <p:cNvPr id="5" name="Прямоугольник 4"/>
          <p:cNvSpPr/>
          <p:nvPr/>
        </p:nvSpPr>
        <p:spPr>
          <a:xfrm>
            <a:off x="465068" y="807157"/>
            <a:ext cx="4137115" cy="369332"/>
          </a:xfrm>
          <a:prstGeom prst="rect">
            <a:avLst/>
          </a:prstGeom>
        </p:spPr>
        <p:txBody>
          <a:bodyPr wrap="square">
            <a:spAutoFit/>
          </a:bodyPr>
          <a:lstStyle/>
          <a:p>
            <a:pPr algn="ctr"/>
            <a:r>
              <a:rPr lang="ru-RU" cap="small" dirty="0"/>
              <a:t>Пример 1</a:t>
            </a:r>
          </a:p>
        </p:txBody>
      </p:sp>
      <p:sp>
        <p:nvSpPr>
          <p:cNvPr id="6" name="TextBox 5"/>
          <p:cNvSpPr txBox="1"/>
          <p:nvPr/>
        </p:nvSpPr>
        <p:spPr>
          <a:xfrm>
            <a:off x="495253" y="1176489"/>
            <a:ext cx="4076747" cy="1200329"/>
          </a:xfrm>
          <a:prstGeom prst="rect">
            <a:avLst/>
          </a:prstGeom>
          <a:noFill/>
        </p:spPr>
        <p:txBody>
          <a:bodyPr wrap="square" rtlCol="0">
            <a:spAutoFit/>
          </a:bodyPr>
          <a:lstStyle/>
          <a:p>
            <a:pPr algn="just"/>
            <a:r>
              <a:rPr lang="ru-RU" cap="small" dirty="0"/>
              <a:t>Изобразите треугольники скоростей на расчетном режиме на входе и выходе РК, соответствующий изображенному профилю рабочей лопатки турбины</a:t>
            </a:r>
            <a:endParaRPr lang="ru-RU" dirty="0"/>
          </a:p>
        </p:txBody>
      </p:sp>
      <p:sp>
        <p:nvSpPr>
          <p:cNvPr id="10" name="Прямоугольник 9"/>
          <p:cNvSpPr/>
          <p:nvPr/>
        </p:nvSpPr>
        <p:spPr>
          <a:xfrm>
            <a:off x="4571998" y="807157"/>
            <a:ext cx="4137115" cy="369332"/>
          </a:xfrm>
          <a:prstGeom prst="rect">
            <a:avLst/>
          </a:prstGeom>
        </p:spPr>
        <p:txBody>
          <a:bodyPr wrap="square">
            <a:spAutoFit/>
          </a:bodyPr>
          <a:lstStyle/>
          <a:p>
            <a:pPr algn="ctr"/>
            <a:r>
              <a:rPr lang="ru-RU" cap="small" dirty="0"/>
              <a:t>Пример 2</a:t>
            </a:r>
          </a:p>
        </p:txBody>
      </p:sp>
      <p:sp>
        <p:nvSpPr>
          <p:cNvPr id="11" name="TextBox 10"/>
          <p:cNvSpPr txBox="1"/>
          <p:nvPr/>
        </p:nvSpPr>
        <p:spPr>
          <a:xfrm>
            <a:off x="4602183" y="1176489"/>
            <a:ext cx="4316186" cy="923330"/>
          </a:xfrm>
          <a:prstGeom prst="rect">
            <a:avLst/>
          </a:prstGeom>
          <a:noFill/>
        </p:spPr>
        <p:txBody>
          <a:bodyPr wrap="square" rtlCol="0">
            <a:spAutoFit/>
          </a:bodyPr>
          <a:lstStyle/>
          <a:p>
            <a:pPr algn="just"/>
            <a:r>
              <a:rPr lang="ru-RU" cap="small" dirty="0"/>
              <a:t>Начертить эскиз рабочей лопатки компрессора, соответствующей плану скоростей</a:t>
            </a:r>
          </a:p>
        </p:txBody>
      </p:sp>
      <p:pic>
        <p:nvPicPr>
          <p:cNvPr id="12" name="Рисунок 11" descr="рисунок 1.40.jpg"/>
          <p:cNvPicPr>
            <a:picLocks noChangeAspect="1"/>
          </p:cNvPicPr>
          <p:nvPr/>
        </p:nvPicPr>
        <p:blipFill>
          <a:blip r:embed="rId3" cstate="print"/>
          <a:stretch>
            <a:fillRect/>
          </a:stretch>
        </p:blipFill>
        <p:spPr>
          <a:xfrm>
            <a:off x="465068" y="2501795"/>
            <a:ext cx="3960000" cy="1802601"/>
          </a:xfrm>
          <a:prstGeom prst="rect">
            <a:avLst/>
          </a:prstGeom>
        </p:spPr>
      </p:pic>
      <p:pic>
        <p:nvPicPr>
          <p:cNvPr id="13" name="Рисунок 12" descr="Описание: рисунок 1.4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068" y="2501795"/>
            <a:ext cx="4242435" cy="3242945"/>
          </a:xfrm>
          <a:prstGeom prst="rect">
            <a:avLst/>
          </a:prstGeom>
          <a:noFill/>
          <a:ln>
            <a:noFill/>
          </a:ln>
        </p:spPr>
      </p:pic>
      <p:pic>
        <p:nvPicPr>
          <p:cNvPr id="14" name="Рисунок 13" descr="Описание: рисунок 1.5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3448" y="2242323"/>
            <a:ext cx="2573655" cy="1439545"/>
          </a:xfrm>
          <a:prstGeom prst="rect">
            <a:avLst/>
          </a:prstGeom>
          <a:noFill/>
          <a:ln>
            <a:noFill/>
          </a:ln>
        </p:spPr>
      </p:pic>
      <p:pic>
        <p:nvPicPr>
          <p:cNvPr id="15" name="Рисунок 14" descr="Описание: рисунок 1.5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1998" y="2242323"/>
            <a:ext cx="4541817" cy="3502417"/>
          </a:xfrm>
          <a:prstGeom prst="rect">
            <a:avLst/>
          </a:prstGeom>
          <a:noFill/>
          <a:ln>
            <a:noFill/>
          </a:ln>
        </p:spPr>
      </p:pic>
    </p:spTree>
    <p:extLst>
      <p:ext uri="{BB962C8B-B14F-4D97-AF65-F5344CB8AC3E}">
        <p14:creationId xmlns:p14="http://schemas.microsoft.com/office/powerpoint/2010/main" val="40989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Планы скоростей</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61</a:t>
            </a:fld>
            <a:endParaRPr lang="ru-RU" dirty="0">
              <a:solidFill>
                <a:schemeClr val="bg1"/>
              </a:solidFill>
              <a:latin typeface="Elektra Medium Pro" panose="02000803000000020004" pitchFamily="50" charset="-52"/>
            </a:endParaRPr>
          </a:p>
        </p:txBody>
      </p:sp>
      <p:sp>
        <p:nvSpPr>
          <p:cNvPr id="5" name="Прямоугольник 4"/>
          <p:cNvSpPr/>
          <p:nvPr/>
        </p:nvSpPr>
        <p:spPr>
          <a:xfrm>
            <a:off x="465068" y="807157"/>
            <a:ext cx="4137115" cy="369332"/>
          </a:xfrm>
          <a:prstGeom prst="rect">
            <a:avLst/>
          </a:prstGeom>
        </p:spPr>
        <p:txBody>
          <a:bodyPr wrap="square">
            <a:spAutoFit/>
          </a:bodyPr>
          <a:lstStyle/>
          <a:p>
            <a:pPr algn="ctr"/>
            <a:r>
              <a:rPr lang="ru-RU" cap="small" dirty="0"/>
              <a:t>Пример 3</a:t>
            </a:r>
          </a:p>
        </p:txBody>
      </p:sp>
      <p:sp>
        <p:nvSpPr>
          <p:cNvPr id="6" name="TextBox 5"/>
          <p:cNvSpPr txBox="1"/>
          <p:nvPr/>
        </p:nvSpPr>
        <p:spPr>
          <a:xfrm>
            <a:off x="495253" y="1176489"/>
            <a:ext cx="4076747" cy="1477328"/>
          </a:xfrm>
          <a:prstGeom prst="rect">
            <a:avLst/>
          </a:prstGeom>
          <a:noFill/>
        </p:spPr>
        <p:txBody>
          <a:bodyPr wrap="square" rtlCol="0">
            <a:spAutoFit/>
          </a:bodyPr>
          <a:lstStyle/>
          <a:p>
            <a:pPr algn="just"/>
            <a:r>
              <a:rPr lang="ru-RU" cap="small" dirty="0"/>
              <a:t>Каким образом изменится изображенный на рисунке план скоростей ступени турбины при увеличении расхода воздуха на </a:t>
            </a:r>
            <a:r>
              <a:rPr lang="ru-RU" i="1" cap="small" dirty="0"/>
              <a:t>15%, </a:t>
            </a:r>
            <a:r>
              <a:rPr lang="ru-RU" cap="small" dirty="0"/>
              <a:t>при прочих неизменных условиях? </a:t>
            </a:r>
          </a:p>
        </p:txBody>
      </p:sp>
      <p:pic>
        <p:nvPicPr>
          <p:cNvPr id="18" name="Рисунок 17"/>
          <p:cNvPicPr/>
          <p:nvPr/>
        </p:nvPicPr>
        <p:blipFill rotWithShape="1">
          <a:blip r:embed="rId3" cstate="print"/>
          <a:srcRect b="46970"/>
          <a:stretch/>
        </p:blipFill>
        <p:spPr bwMode="auto">
          <a:xfrm>
            <a:off x="5084570" y="1915313"/>
            <a:ext cx="467360" cy="106045"/>
          </a:xfrm>
          <a:prstGeom prst="rect">
            <a:avLst/>
          </a:prstGeom>
          <a:ln>
            <a:noFill/>
          </a:ln>
          <a:extLst>
            <a:ext uri="{53640926-AAD7-44D8-BBD7-CCE9431645EC}">
              <a14:shadowObscured xmlns:a14="http://schemas.microsoft.com/office/drawing/2010/main"/>
            </a:ext>
          </a:extLst>
        </p:spPr>
      </p:pic>
      <p:pic>
        <p:nvPicPr>
          <p:cNvPr id="19" name="Рисунок 18"/>
          <p:cNvPicPr/>
          <p:nvPr/>
        </p:nvPicPr>
        <p:blipFill rotWithShape="1">
          <a:blip r:embed="rId4" cstate="print"/>
          <a:srcRect t="41175" b="-9092"/>
          <a:stretch/>
        </p:blipFill>
        <p:spPr bwMode="auto">
          <a:xfrm>
            <a:off x="5063297" y="1426458"/>
            <a:ext cx="509905" cy="157480"/>
          </a:xfrm>
          <a:prstGeom prst="rect">
            <a:avLst/>
          </a:prstGeom>
          <a:ln>
            <a:noFill/>
          </a:ln>
          <a:extLst>
            <a:ext uri="{53640926-AAD7-44D8-BBD7-CCE9431645EC}">
              <a14:shadowObscured xmlns:a14="http://schemas.microsoft.com/office/drawing/2010/main"/>
            </a:ext>
          </a:extLst>
        </p:spPr>
      </p:pic>
      <p:sp>
        <p:nvSpPr>
          <p:cNvPr id="20" name="Прямоугольник 19"/>
          <p:cNvSpPr/>
          <p:nvPr/>
        </p:nvSpPr>
        <p:spPr>
          <a:xfrm>
            <a:off x="5731686" y="1335921"/>
            <a:ext cx="2138742" cy="338554"/>
          </a:xfrm>
          <a:prstGeom prst="rect">
            <a:avLst/>
          </a:prstGeom>
        </p:spPr>
        <p:txBody>
          <a:bodyPr wrap="square">
            <a:spAutoFit/>
          </a:bodyPr>
          <a:lstStyle/>
          <a:p>
            <a:pPr algn="ctr"/>
            <a:r>
              <a:rPr lang="ru-RU" sz="1600" cap="small" dirty="0"/>
              <a:t>Исходный план</a:t>
            </a:r>
          </a:p>
        </p:txBody>
      </p:sp>
      <p:sp>
        <p:nvSpPr>
          <p:cNvPr id="21" name="Прямоугольник 20"/>
          <p:cNvSpPr/>
          <p:nvPr/>
        </p:nvSpPr>
        <p:spPr>
          <a:xfrm>
            <a:off x="5731686" y="1826875"/>
            <a:ext cx="2138742" cy="338554"/>
          </a:xfrm>
          <a:prstGeom prst="rect">
            <a:avLst/>
          </a:prstGeom>
        </p:spPr>
        <p:txBody>
          <a:bodyPr wrap="square">
            <a:spAutoFit/>
          </a:bodyPr>
          <a:lstStyle/>
          <a:p>
            <a:pPr algn="ctr"/>
            <a:r>
              <a:rPr lang="ru-RU" sz="1600" cap="small" dirty="0"/>
              <a:t>Измененный план</a:t>
            </a:r>
          </a:p>
        </p:txBody>
      </p:sp>
      <p:sp>
        <p:nvSpPr>
          <p:cNvPr id="51" name="Прямоугольник 50"/>
          <p:cNvSpPr/>
          <p:nvPr/>
        </p:nvSpPr>
        <p:spPr>
          <a:xfrm>
            <a:off x="2469384" y="367019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52" name="Прямоугольник 51"/>
          <p:cNvSpPr/>
          <p:nvPr/>
        </p:nvSpPr>
        <p:spPr>
          <a:xfrm>
            <a:off x="2515266" y="4301748"/>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53" name="Прямоугольник 52"/>
          <p:cNvSpPr/>
          <p:nvPr/>
        </p:nvSpPr>
        <p:spPr>
          <a:xfrm>
            <a:off x="1284301" y="4710677"/>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en-US" b="1" cap="all" baseline="-25000" dirty="0">
                <a:solidFill>
                  <a:sysClr val="windowText" lastClr="000000"/>
                </a:solidFill>
              </a:rPr>
              <a:t>2</a:t>
            </a:r>
            <a:endParaRPr lang="ru-RU" b="1" i="1" cap="all" baseline="-25000" dirty="0">
              <a:solidFill>
                <a:sysClr val="windowText" lastClr="000000"/>
              </a:solidFill>
            </a:endParaRPr>
          </a:p>
        </p:txBody>
      </p:sp>
      <p:grpSp>
        <p:nvGrpSpPr>
          <p:cNvPr id="54" name="Группа 53"/>
          <p:cNvGrpSpPr/>
          <p:nvPr/>
        </p:nvGrpSpPr>
        <p:grpSpPr>
          <a:xfrm>
            <a:off x="1153294" y="2783098"/>
            <a:ext cx="3088040" cy="1973816"/>
            <a:chOff x="1314514" y="591088"/>
            <a:chExt cx="3088040" cy="1973816"/>
          </a:xfrm>
        </p:grpSpPr>
        <p:sp>
          <p:nvSpPr>
            <p:cNvPr id="55" name="Прямоугольник 54"/>
            <p:cNvSpPr/>
            <p:nvPr/>
          </p:nvSpPr>
          <p:spPr>
            <a:xfrm>
              <a:off x="1848983" y="1122829"/>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56" name="Прямоугольник 55"/>
            <p:cNvSpPr/>
            <p:nvPr/>
          </p:nvSpPr>
          <p:spPr>
            <a:xfrm>
              <a:off x="1347007" y="2132856"/>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57" name="Прямая со стрелкой 56"/>
            <p:cNvCxnSpPr/>
            <p:nvPr/>
          </p:nvCxnSpPr>
          <p:spPr>
            <a:xfrm>
              <a:off x="1314514" y="2518667"/>
              <a:ext cx="2075223"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flipH="1">
              <a:off x="1314514" y="591088"/>
              <a:ext cx="2787287" cy="1927579"/>
            </a:xfrm>
            <a:prstGeom prst="straightConnector1">
              <a:avLst/>
            </a:prstGeom>
            <a:ln w="1905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flipH="1">
              <a:off x="3389737" y="591088"/>
              <a:ext cx="712064" cy="1927579"/>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3328684" y="2518667"/>
              <a:ext cx="107387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1704054" y="2262072"/>
              <a:ext cx="144929" cy="25659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2" name="Группа 61"/>
          <p:cNvGrpSpPr/>
          <p:nvPr/>
        </p:nvGrpSpPr>
        <p:grpSpPr>
          <a:xfrm>
            <a:off x="3811410" y="2806217"/>
            <a:ext cx="3758600" cy="2184720"/>
            <a:chOff x="4430108" y="591088"/>
            <a:chExt cx="3758600" cy="2184720"/>
          </a:xfrm>
        </p:grpSpPr>
        <p:cxnSp>
          <p:nvCxnSpPr>
            <p:cNvPr id="63" name="Прямая со стрелкой 62"/>
            <p:cNvCxnSpPr/>
            <p:nvPr/>
          </p:nvCxnSpPr>
          <p:spPr>
            <a:xfrm>
              <a:off x="4559279" y="591088"/>
              <a:ext cx="3600400" cy="180020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64" name="Прямоугольник 63"/>
            <p:cNvSpPr/>
            <p:nvPr/>
          </p:nvSpPr>
          <p:spPr>
            <a:xfrm>
              <a:off x="5888089" y="105914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65" name="Прямоугольник 64"/>
            <p:cNvSpPr/>
            <p:nvPr/>
          </p:nvSpPr>
          <p:spPr>
            <a:xfrm>
              <a:off x="4458326" y="127516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66" name="Прямоугольник 65"/>
            <p:cNvSpPr/>
            <p:nvPr/>
          </p:nvSpPr>
          <p:spPr>
            <a:xfrm>
              <a:off x="6892564" y="234376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67" name="Прямоугольник 66"/>
            <p:cNvSpPr/>
            <p:nvPr/>
          </p:nvSpPr>
          <p:spPr>
            <a:xfrm>
              <a:off x="5003766" y="195924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68" name="Прямоугольник 67"/>
            <p:cNvSpPr/>
            <p:nvPr/>
          </p:nvSpPr>
          <p:spPr>
            <a:xfrm>
              <a:off x="6700322" y="195924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cxnSp>
          <p:nvCxnSpPr>
            <p:cNvPr id="69" name="Прямая со стрелкой 68"/>
            <p:cNvCxnSpPr/>
            <p:nvPr/>
          </p:nvCxnSpPr>
          <p:spPr>
            <a:xfrm>
              <a:off x="6084456" y="2391288"/>
              <a:ext cx="2075223"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a:off x="4559279" y="591088"/>
              <a:ext cx="1525177" cy="1800200"/>
            </a:xfrm>
            <a:prstGeom prst="straightConnector1">
              <a:avLst/>
            </a:prstGeom>
            <a:ln w="1905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flipH="1">
              <a:off x="4430108" y="2391288"/>
              <a:ext cx="165435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flipH="1">
              <a:off x="7596336" y="2132856"/>
              <a:ext cx="84382" cy="25843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flipH="1">
              <a:off x="5780920" y="2132856"/>
              <a:ext cx="64507" cy="25751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74" name="Прямая со стрелкой 73"/>
          <p:cNvCxnSpPr/>
          <p:nvPr/>
        </p:nvCxnSpPr>
        <p:spPr>
          <a:xfrm>
            <a:off x="3919039" y="2806216"/>
            <a:ext cx="0" cy="2160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Прямоугольник 74"/>
          <p:cNvSpPr/>
          <p:nvPr/>
        </p:nvSpPr>
        <p:spPr>
          <a:xfrm>
            <a:off x="3423367" y="3855279"/>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i="1" baseline="-25000" dirty="0">
                <a:solidFill>
                  <a:sysClr val="windowText" lastClr="000000"/>
                </a:solidFill>
              </a:rPr>
              <a:t>1a</a:t>
            </a:r>
            <a:endParaRPr lang="ru-RU" b="1" i="1" baseline="-25000" dirty="0">
              <a:solidFill>
                <a:sysClr val="windowText" lastClr="000000"/>
              </a:solidFill>
            </a:endParaRPr>
          </a:p>
        </p:txBody>
      </p:sp>
      <p:cxnSp>
        <p:nvCxnSpPr>
          <p:cNvPr id="76" name="Прямая соединительная линия 75"/>
          <p:cNvCxnSpPr/>
          <p:nvPr/>
        </p:nvCxnSpPr>
        <p:spPr>
          <a:xfrm>
            <a:off x="3919039" y="4966216"/>
            <a:ext cx="4342196"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flipH="1">
            <a:off x="340355" y="5159362"/>
            <a:ext cx="3900979"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p:cNvCxnSpPr/>
          <p:nvPr/>
        </p:nvCxnSpPr>
        <p:spPr>
          <a:xfrm>
            <a:off x="3919039" y="2783098"/>
            <a:ext cx="4342196" cy="218311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p:nvPr/>
        </p:nvCxnSpPr>
        <p:spPr>
          <a:xfrm>
            <a:off x="6186012" y="4966216"/>
            <a:ext cx="2075223"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p:nvPr/>
        </p:nvCxnSpPr>
        <p:spPr>
          <a:xfrm>
            <a:off x="3940581" y="2806217"/>
            <a:ext cx="2245431" cy="215999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p:cNvCxnSpPr/>
          <p:nvPr/>
        </p:nvCxnSpPr>
        <p:spPr>
          <a:xfrm flipH="1">
            <a:off x="484371" y="2806217"/>
            <a:ext cx="3422121" cy="235314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p:cNvCxnSpPr/>
          <p:nvPr/>
        </p:nvCxnSpPr>
        <p:spPr>
          <a:xfrm>
            <a:off x="505222" y="5159362"/>
            <a:ext cx="2075223"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Прямая со стрелкой 82"/>
          <p:cNvCxnSpPr/>
          <p:nvPr/>
        </p:nvCxnSpPr>
        <p:spPr>
          <a:xfrm flipH="1">
            <a:off x="2580445" y="2806217"/>
            <a:ext cx="1347589" cy="235314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15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randombar(horizontal)">
                                      <p:cBhvr>
                                        <p:cTn id="7" dur="500"/>
                                        <p:tgtEl>
                                          <p:spTgt spid="82"/>
                                        </p:tgtEl>
                                      </p:cBhvr>
                                    </p:animEffect>
                                  </p:childTnLst>
                                </p:cTn>
                              </p:par>
                              <p:par>
                                <p:cTn id="8" presetID="14" presetClass="entr" presetSubtype="1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randombar(horizontal)">
                                      <p:cBhvr>
                                        <p:cTn id="10" dur="500"/>
                                        <p:tgtEl>
                                          <p:spTgt spid="81"/>
                                        </p:tgtEl>
                                      </p:cBhvr>
                                    </p:animEffect>
                                  </p:childTnLst>
                                </p:cTn>
                              </p:par>
                              <p:par>
                                <p:cTn id="11" presetID="14" presetClass="entr" presetSubtype="1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randombar(horizontal)">
                                      <p:cBhvr>
                                        <p:cTn id="13" dur="500"/>
                                        <p:tgtEl>
                                          <p:spTgt spid="83"/>
                                        </p:tgtEl>
                                      </p:cBhvr>
                                    </p:animEffect>
                                  </p:childTnLst>
                                </p:cTn>
                              </p:par>
                              <p:par>
                                <p:cTn id="14" presetID="14" presetClass="entr" presetSubtype="10"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randombar(horizontal)">
                                      <p:cBhvr>
                                        <p:cTn id="16" dur="500"/>
                                        <p:tgtEl>
                                          <p:spTgt spid="74"/>
                                        </p:tgtEl>
                                      </p:cBhvr>
                                    </p:animEffect>
                                  </p:childTnLst>
                                </p:cTn>
                              </p:par>
                              <p:par>
                                <p:cTn id="17" presetID="14" presetClass="entr" presetSubtype="1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randombar(horizontal)">
                                      <p:cBhvr>
                                        <p:cTn id="19" dur="500"/>
                                        <p:tgtEl>
                                          <p:spTgt spid="80"/>
                                        </p:tgtEl>
                                      </p:cBhvr>
                                    </p:animEffect>
                                  </p:childTnLst>
                                </p:cTn>
                              </p:par>
                              <p:par>
                                <p:cTn id="20" presetID="14" presetClass="entr" presetSubtype="10" fill="hold"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randombar(horizontal)">
                                      <p:cBhvr>
                                        <p:cTn id="22" dur="500"/>
                                        <p:tgtEl>
                                          <p:spTgt spid="78"/>
                                        </p:tgtEl>
                                      </p:cBhvr>
                                    </p:animEffect>
                                  </p:childTnLst>
                                </p:cTn>
                              </p:par>
                              <p:par>
                                <p:cTn id="23" presetID="14" presetClass="entr" presetSubtype="1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randombar(horizontal)">
                                      <p:cBhvr>
                                        <p:cTn id="25" dur="500"/>
                                        <p:tgtEl>
                                          <p:spTgt spid="7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par>
                                <p:cTn id="29" presetID="14" presetClass="entr" presetSubtype="1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randombar(horizontal)">
                                      <p:cBhvr>
                                        <p:cTn id="34" dur="500"/>
                                        <p:tgtEl>
                                          <p:spTgt spid="76"/>
                                        </p:tgtEl>
                                      </p:cBhvr>
                                    </p:animEffect>
                                  </p:childTnLst>
                                </p:cTn>
                              </p:par>
                              <p:par>
                                <p:cTn id="35" presetID="14" presetClass="entr" presetSubtype="1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randombar(horizontal)">
                                      <p:cBhvr>
                                        <p:cTn id="3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Безразмерные параметры рабочего процесса</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62</a:t>
            </a:fld>
            <a:endParaRPr lang="ru-RU" dirty="0">
              <a:solidFill>
                <a:schemeClr val="bg1"/>
              </a:solidFill>
              <a:latin typeface="Elektra Medium Pro" panose="02000803000000020004" pitchFamily="50" charset="-52"/>
            </a:endParaRPr>
          </a:p>
        </p:txBody>
      </p:sp>
      <p:sp>
        <p:nvSpPr>
          <p:cNvPr id="5" name="TextBox 4"/>
          <p:cNvSpPr txBox="1"/>
          <p:nvPr/>
        </p:nvSpPr>
        <p:spPr>
          <a:xfrm>
            <a:off x="477249" y="1150880"/>
            <a:ext cx="4301639" cy="369332"/>
          </a:xfrm>
          <a:prstGeom prst="rect">
            <a:avLst/>
          </a:prstGeom>
          <a:noFill/>
        </p:spPr>
        <p:txBody>
          <a:bodyPr wrap="square" rtlCol="0">
            <a:spAutoFit/>
          </a:bodyPr>
          <a:lstStyle/>
          <a:p>
            <a:pPr algn="ctr"/>
            <a:r>
              <a:rPr lang="ru-RU" cap="all" dirty="0"/>
              <a:t>Осевой Компрессор</a:t>
            </a:r>
          </a:p>
        </p:txBody>
      </p:sp>
      <p:sp>
        <p:nvSpPr>
          <p:cNvPr id="6" name="TextBox 5"/>
          <p:cNvSpPr txBox="1"/>
          <p:nvPr/>
        </p:nvSpPr>
        <p:spPr>
          <a:xfrm>
            <a:off x="4594822" y="1158991"/>
            <a:ext cx="4301639" cy="369332"/>
          </a:xfrm>
          <a:prstGeom prst="rect">
            <a:avLst/>
          </a:prstGeom>
          <a:noFill/>
        </p:spPr>
        <p:txBody>
          <a:bodyPr wrap="square" rtlCol="0">
            <a:spAutoFit/>
          </a:bodyPr>
          <a:lstStyle/>
          <a:p>
            <a:pPr algn="ctr"/>
            <a:r>
              <a:rPr lang="ru-RU" cap="all" dirty="0"/>
              <a:t>Осевая Турбина</a:t>
            </a:r>
          </a:p>
        </p:txBody>
      </p:sp>
      <p:sp>
        <p:nvSpPr>
          <p:cNvPr id="9" name="TextBox 8"/>
          <p:cNvSpPr txBox="1"/>
          <p:nvPr/>
        </p:nvSpPr>
        <p:spPr>
          <a:xfrm>
            <a:off x="475012" y="792528"/>
            <a:ext cx="8339379" cy="369332"/>
          </a:xfrm>
          <a:prstGeom prst="rect">
            <a:avLst/>
          </a:prstGeom>
          <a:noFill/>
        </p:spPr>
        <p:txBody>
          <a:bodyPr wrap="square" rtlCol="0">
            <a:spAutoFit/>
          </a:bodyPr>
          <a:lstStyle/>
          <a:p>
            <a:pPr algn="ctr"/>
            <a:r>
              <a:rPr lang="ru-RU" cap="all" dirty="0"/>
              <a:t>Планы скоростей</a:t>
            </a:r>
          </a:p>
        </p:txBody>
      </p:sp>
      <p:sp>
        <p:nvSpPr>
          <p:cNvPr id="11" name="TextBox 10"/>
          <p:cNvSpPr txBox="1"/>
          <p:nvPr/>
        </p:nvSpPr>
        <p:spPr>
          <a:xfrm>
            <a:off x="0" y="3762556"/>
            <a:ext cx="9144000" cy="369332"/>
          </a:xfrm>
          <a:prstGeom prst="rect">
            <a:avLst/>
          </a:prstGeom>
          <a:noFill/>
        </p:spPr>
        <p:txBody>
          <a:bodyPr wrap="square" rtlCol="0">
            <a:spAutoFit/>
          </a:bodyPr>
          <a:lstStyle/>
          <a:p>
            <a:pPr algn="ctr"/>
            <a:r>
              <a:rPr lang="ru-RU" cap="all" dirty="0"/>
              <a:t>Безразмерные Планы скоростей (все скорости поделены на </a:t>
            </a:r>
            <a:r>
              <a:rPr lang="en-US" cap="all" dirty="0"/>
              <a:t>U)</a:t>
            </a:r>
            <a:endParaRPr lang="ru-RU" cap="all" dirty="0"/>
          </a:p>
        </p:txBody>
      </p:sp>
      <p:pic>
        <p:nvPicPr>
          <p:cNvPr id="12" name="Рисунок 11"/>
          <p:cNvPicPr>
            <a:picLocks noChangeAspect="1"/>
          </p:cNvPicPr>
          <p:nvPr/>
        </p:nvPicPr>
        <p:blipFill>
          <a:blip r:embed="rId3" cstate="print"/>
          <a:stretch>
            <a:fillRect/>
          </a:stretch>
        </p:blipFill>
        <p:spPr>
          <a:xfrm>
            <a:off x="4835620" y="1520212"/>
            <a:ext cx="3763200" cy="2160000"/>
          </a:xfrm>
          <a:prstGeom prst="rect">
            <a:avLst/>
          </a:prstGeom>
        </p:spPr>
      </p:pic>
      <p:pic>
        <p:nvPicPr>
          <p:cNvPr id="14" name="Рисунок 13"/>
          <p:cNvPicPr/>
          <p:nvPr/>
        </p:nvPicPr>
        <p:blipFill>
          <a:blip r:embed="rId4" cstate="print"/>
          <a:stretch>
            <a:fillRect/>
          </a:stretch>
        </p:blipFill>
        <p:spPr>
          <a:xfrm>
            <a:off x="5361657" y="4096232"/>
            <a:ext cx="2767965" cy="2526665"/>
          </a:xfrm>
          <a:prstGeom prst="rect">
            <a:avLst/>
          </a:prstGeom>
        </p:spPr>
      </p:pic>
      <p:pic>
        <p:nvPicPr>
          <p:cNvPr id="15" name="Рисунок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9699" y="1520577"/>
            <a:ext cx="2483485" cy="2159635"/>
          </a:xfrm>
          <a:prstGeom prst="rect">
            <a:avLst/>
          </a:prstGeom>
          <a:noFill/>
        </p:spPr>
      </p:pic>
      <p:pic>
        <p:nvPicPr>
          <p:cNvPr id="16" name="Рисунок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4682" y="3997746"/>
            <a:ext cx="2379345" cy="2519680"/>
          </a:xfrm>
          <a:prstGeom prst="rect">
            <a:avLst/>
          </a:prstGeom>
          <a:noFill/>
        </p:spPr>
      </p:pic>
      <p:pic>
        <p:nvPicPr>
          <p:cNvPr id="17" name="Рисунок 1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9699" y="1520212"/>
            <a:ext cx="2483485" cy="2159635"/>
          </a:xfrm>
          <a:prstGeom prst="rect">
            <a:avLst/>
          </a:prstGeom>
          <a:noFill/>
        </p:spPr>
      </p:pic>
    </p:spTree>
    <p:extLst>
      <p:ext uri="{BB962C8B-B14F-4D97-AF65-F5344CB8AC3E}">
        <p14:creationId xmlns:p14="http://schemas.microsoft.com/office/powerpoint/2010/main" val="115569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Безразмерные параметры рабочего процесса</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63</a:t>
            </a:fld>
            <a:endParaRPr lang="ru-RU" dirty="0">
              <a:solidFill>
                <a:schemeClr val="bg1"/>
              </a:solidFill>
              <a:latin typeface="Elektra Medium Pro" panose="02000803000000020004" pitchFamily="50" charset="-52"/>
            </a:endParaRPr>
          </a:p>
        </p:txBody>
      </p:sp>
      <p:sp>
        <p:nvSpPr>
          <p:cNvPr id="9" name="TextBox 8"/>
          <p:cNvSpPr txBox="1"/>
          <p:nvPr/>
        </p:nvSpPr>
        <p:spPr>
          <a:xfrm>
            <a:off x="475012" y="792528"/>
            <a:ext cx="8339379" cy="369332"/>
          </a:xfrm>
          <a:prstGeom prst="rect">
            <a:avLst/>
          </a:prstGeom>
          <a:noFill/>
        </p:spPr>
        <p:txBody>
          <a:bodyPr wrap="square" rtlCol="0">
            <a:spAutoFit/>
          </a:bodyPr>
          <a:lstStyle/>
          <a:p>
            <a:pPr algn="ctr"/>
            <a:r>
              <a:rPr lang="ru-RU" cap="all" dirty="0">
                <a:solidFill>
                  <a:srgbClr val="FF0000"/>
                </a:solidFill>
              </a:rPr>
              <a:t>Как описать план скоростей?</a:t>
            </a:r>
          </a:p>
        </p:txBody>
      </p:sp>
      <p:sp>
        <p:nvSpPr>
          <p:cNvPr id="15" name="Прямоугольник 14"/>
          <p:cNvSpPr/>
          <p:nvPr/>
        </p:nvSpPr>
        <p:spPr>
          <a:xfrm>
            <a:off x="3838354" y="1253527"/>
            <a:ext cx="5103628" cy="880369"/>
          </a:xfrm>
          <a:prstGeom prst="rect">
            <a:avLst/>
          </a:prstGeom>
        </p:spPr>
        <p:txBody>
          <a:bodyPr wrap="square">
            <a:spAutoFit/>
          </a:bodyPr>
          <a:lstStyle/>
          <a:p>
            <a:pPr marL="285750" indent="-285750">
              <a:lnSpc>
                <a:spcPct val="150000"/>
              </a:lnSpc>
              <a:buFont typeface="Wingdings" pitchFamily="2" charset="2"/>
              <a:buChar char="ü"/>
            </a:pPr>
            <a:r>
              <a:rPr lang="ru-RU" dirty="0"/>
              <a:t>Безразмерный план скоростей описывается следующими параметрами:</a:t>
            </a:r>
          </a:p>
        </p:txBody>
      </p:sp>
      <mc:AlternateContent xmlns:mc="http://schemas.openxmlformats.org/markup-compatibility/2006" xmlns:a14="http://schemas.microsoft.com/office/drawing/2010/main">
        <mc:Choice Requires="a14">
          <p:sp>
            <p:nvSpPr>
              <p:cNvPr id="2" name="Прямоугольник 1"/>
              <p:cNvSpPr/>
              <p:nvPr/>
            </p:nvSpPr>
            <p:spPr>
              <a:xfrm>
                <a:off x="4776424" y="3630517"/>
                <a:ext cx="2701765" cy="4392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200" i="1">
                              <a:latin typeface="Cambria Math" panose="02040503050406030204" pitchFamily="18" charset="0"/>
                            </a:rPr>
                          </m:ctrlPr>
                        </m:sSubPr>
                        <m:e>
                          <m:r>
                            <a:rPr lang="ru-RU" sz="1200" i="1">
                              <a:latin typeface="Cambria Math"/>
                            </a:rPr>
                            <m:t>𝜌</m:t>
                          </m:r>
                        </m:e>
                        <m:sub>
                          <m:r>
                            <a:rPr lang="ru-RU" sz="1200">
                              <a:latin typeface="Cambria Math"/>
                            </a:rPr>
                            <m:t>ст</m:t>
                          </m:r>
                        </m:sub>
                      </m:sSub>
                      <m:r>
                        <a:rPr lang="ru-RU" sz="1200">
                          <a:latin typeface="Cambria Math"/>
                        </a:rPr>
                        <m:t>=1</m:t>
                      </m:r>
                      <m:r>
                        <a:rPr lang="ru-RU" sz="1200" i="1">
                          <a:latin typeface="Cambria Math"/>
                        </a:rPr>
                        <m:t>−</m:t>
                      </m:r>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ru-RU" sz="1200" i="1">
                                  <a:latin typeface="Cambria Math"/>
                                </a:rPr>
                                <m:t>𝑐</m:t>
                              </m:r>
                            </m:e>
                            <m:sub>
                              <m:r>
                                <a:rPr lang="ru-RU" sz="1200">
                                  <a:latin typeface="Cambria Math"/>
                                </a:rPr>
                                <m:t>1</m:t>
                              </m:r>
                              <m:r>
                                <a:rPr lang="ru-RU" sz="1200" i="1">
                                  <a:latin typeface="Cambria Math"/>
                                </a:rPr>
                                <m:t>𝑢</m:t>
                              </m:r>
                            </m:sub>
                          </m:sSub>
                        </m:num>
                        <m:den>
                          <m:r>
                            <a:rPr lang="ru-RU" sz="1200" i="1">
                              <a:latin typeface="Cambria Math"/>
                            </a:rPr>
                            <m:t>𝑢</m:t>
                          </m:r>
                        </m:den>
                      </m:f>
                      <m:r>
                        <a:rPr lang="ru-RU" sz="1200" i="1">
                          <a:latin typeface="Cambria Math"/>
                        </a:rPr>
                        <m:t>−</m:t>
                      </m:r>
                      <m:f>
                        <m:fPr>
                          <m:ctrlPr>
                            <a:rPr lang="ru-RU" sz="1200" i="1">
                              <a:latin typeface="Cambria Math" panose="02040503050406030204" pitchFamily="18" charset="0"/>
                            </a:rPr>
                          </m:ctrlPr>
                        </m:fPr>
                        <m:num>
                          <m:r>
                            <a:rPr lang="ru-RU" sz="1200">
                              <a:latin typeface="Cambria Math"/>
                            </a:rPr>
                            <m:t>∆</m:t>
                          </m:r>
                          <m:sSub>
                            <m:sSubPr>
                              <m:ctrlPr>
                                <a:rPr lang="ru-RU" sz="1200" i="1">
                                  <a:latin typeface="Cambria Math" panose="02040503050406030204" pitchFamily="18" charset="0"/>
                                </a:rPr>
                              </m:ctrlPr>
                            </m:sSubPr>
                            <m:e>
                              <m:r>
                                <a:rPr lang="ru-RU" sz="1200" i="1">
                                  <a:latin typeface="Cambria Math"/>
                                </a:rPr>
                                <m:t>𝑐</m:t>
                              </m:r>
                            </m:e>
                            <m:sub>
                              <m:r>
                                <a:rPr lang="ru-RU" sz="1200" i="1">
                                  <a:latin typeface="Cambria Math"/>
                                </a:rPr>
                                <m:t>𝑢</m:t>
                              </m:r>
                            </m:sub>
                          </m:sSub>
                        </m:num>
                        <m:den>
                          <m:r>
                            <a:rPr lang="ru-RU" sz="1200">
                              <a:latin typeface="Cambria Math"/>
                            </a:rPr>
                            <m:t>2∙</m:t>
                          </m:r>
                          <m:r>
                            <a:rPr lang="ru-RU" sz="1200" i="1">
                              <a:latin typeface="Cambria Math"/>
                            </a:rPr>
                            <m:t>𝑢</m:t>
                          </m:r>
                        </m:den>
                      </m:f>
                      <m:r>
                        <a:rPr lang="ru-RU" sz="1200">
                          <a:latin typeface="Cambria Math"/>
                        </a:rPr>
                        <m:t>=1</m:t>
                      </m:r>
                      <m:r>
                        <a:rPr lang="ru-RU" sz="1200" i="1">
                          <a:latin typeface="Cambria Math"/>
                        </a:rPr>
                        <m:t>−</m:t>
                      </m:r>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ru-RU" sz="1200" i="1">
                                  <a:latin typeface="Cambria Math"/>
                                </a:rPr>
                                <m:t>𝑐</m:t>
                              </m:r>
                            </m:e>
                            <m:sub>
                              <m:r>
                                <a:rPr lang="ru-RU" sz="1200">
                                  <a:latin typeface="Cambria Math"/>
                                </a:rPr>
                                <m:t>1</m:t>
                              </m:r>
                              <m:r>
                                <a:rPr lang="ru-RU" sz="1200" i="1">
                                  <a:latin typeface="Cambria Math"/>
                                </a:rPr>
                                <m:t>𝑢</m:t>
                              </m:r>
                            </m:sub>
                          </m:sSub>
                        </m:num>
                        <m:den>
                          <m:r>
                            <a:rPr lang="ru-RU" sz="1200" i="1">
                              <a:latin typeface="Cambria Math"/>
                            </a:rPr>
                            <m:t>𝑢</m:t>
                          </m:r>
                        </m:den>
                      </m:f>
                      <m:r>
                        <a:rPr lang="ru-RU" sz="1200" i="1">
                          <a:latin typeface="Cambria Math"/>
                        </a:rPr>
                        <m:t>−</m:t>
                      </m:r>
                      <m:f>
                        <m:fPr>
                          <m:ctrlPr>
                            <a:rPr lang="ru-RU" sz="1200" i="1">
                              <a:latin typeface="Cambria Math" panose="02040503050406030204" pitchFamily="18" charset="0"/>
                            </a:rPr>
                          </m:ctrlPr>
                        </m:fPr>
                        <m:num>
                          <m:r>
                            <a:rPr lang="ru-RU" sz="1200">
                              <a:latin typeface="Cambria Math"/>
                            </a:rPr>
                            <m:t>1</m:t>
                          </m:r>
                        </m:num>
                        <m:den>
                          <m:r>
                            <a:rPr lang="ru-RU" sz="1200">
                              <a:latin typeface="Cambria Math"/>
                            </a:rPr>
                            <m:t>2</m:t>
                          </m:r>
                        </m:den>
                      </m:f>
                      <m:f>
                        <m:fPr>
                          <m:ctrlPr>
                            <a:rPr lang="ru-RU" sz="1200" i="1">
                              <a:latin typeface="Cambria Math" panose="02040503050406030204" pitchFamily="18" charset="0"/>
                            </a:rPr>
                          </m:ctrlPr>
                        </m:fPr>
                        <m:num>
                          <m:r>
                            <a:rPr lang="ru-RU" sz="1200" i="1">
                              <a:latin typeface="Cambria Math"/>
                            </a:rPr>
                            <m:t>𝐿</m:t>
                          </m:r>
                        </m:num>
                        <m:den>
                          <m:sSup>
                            <m:sSupPr>
                              <m:ctrlPr>
                                <a:rPr lang="ru-RU" sz="1200" i="1">
                                  <a:latin typeface="Cambria Math" panose="02040503050406030204" pitchFamily="18" charset="0"/>
                                </a:rPr>
                              </m:ctrlPr>
                            </m:sSupPr>
                            <m:e>
                              <m:r>
                                <a:rPr lang="ru-RU" sz="1200" i="1">
                                  <a:latin typeface="Cambria Math"/>
                                </a:rPr>
                                <m:t>𝑢</m:t>
                              </m:r>
                            </m:e>
                            <m:sup>
                              <m:r>
                                <a:rPr lang="ru-RU" sz="1200">
                                  <a:latin typeface="Cambria Math"/>
                                </a:rPr>
                                <m:t>2</m:t>
                              </m:r>
                            </m:sup>
                          </m:sSup>
                        </m:den>
                      </m:f>
                    </m:oMath>
                  </m:oMathPara>
                </a14:m>
                <a:endParaRPr lang="ru-RU" sz="12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4776424" y="3630517"/>
                <a:ext cx="2701765" cy="439223"/>
              </a:xfrm>
              <a:prstGeom prst="rect">
                <a:avLst/>
              </a:prstGeom>
              <a:blipFill rotWithShape="1">
                <a:blip r:embed="rId3"/>
                <a:stretch>
                  <a:fillRect/>
                </a:stretch>
              </a:blipFill>
            </p:spPr>
            <p:txBody>
              <a:bodyPr/>
              <a:lstStyle/>
              <a:p>
                <a:r>
                  <a:rPr lang="ru-RU">
                    <a:noFill/>
                  </a:rPr>
                  <a:t> </a:t>
                </a:r>
              </a:p>
            </p:txBody>
          </p:sp>
        </mc:Fallback>
      </mc:AlternateContent>
      <p:pic>
        <p:nvPicPr>
          <p:cNvPr id="10" name="Рисунок 9"/>
          <p:cNvPicPr>
            <a:picLocks noChangeAspect="1"/>
          </p:cNvPicPr>
          <p:nvPr/>
        </p:nvPicPr>
        <p:blipFill>
          <a:blip r:embed="rId4" cstate="print"/>
          <a:stretch>
            <a:fillRect/>
          </a:stretch>
        </p:blipFill>
        <p:spPr>
          <a:xfrm>
            <a:off x="791732" y="1315168"/>
            <a:ext cx="2760664" cy="2520000"/>
          </a:xfrm>
          <a:prstGeom prst="rect">
            <a:avLst/>
          </a:prstGeom>
        </p:spPr>
      </p:pic>
      <mc:AlternateContent xmlns:mc="http://schemas.openxmlformats.org/markup-compatibility/2006" xmlns:a14="http://schemas.microsoft.com/office/drawing/2010/main">
        <mc:Choice Requires="a14">
          <p:sp>
            <p:nvSpPr>
              <p:cNvPr id="3" name="Прямоугольник 2"/>
              <p:cNvSpPr/>
              <p:nvPr/>
            </p:nvSpPr>
            <p:spPr>
              <a:xfrm>
                <a:off x="3572540" y="1999989"/>
                <a:ext cx="5153449" cy="1238224"/>
              </a:xfrm>
              <a:prstGeom prst="rect">
                <a:avLst/>
              </a:prstGeom>
            </p:spPr>
            <p:txBody>
              <a:bodyPr wrap="square">
                <a:spAutoFit/>
              </a:bodyPr>
              <a:lstStyle/>
              <a:p>
                <a:pPr marL="972000" indent="-252000">
                  <a:lnSpc>
                    <a:spcPct val="150000"/>
                  </a:lnSpc>
                  <a:buFont typeface="Arial" pitchFamily="34" charset="0"/>
                  <a:buChar char="•"/>
                </a:pPr>
                <a14:m>
                  <m:oMath xmlns:m="http://schemas.openxmlformats.org/officeDocument/2006/math">
                    <m:r>
                      <a:rPr lang="ru-RU" i="1">
                        <a:latin typeface="Cambria Math"/>
                      </a:rPr>
                      <m:t>𝜓</m:t>
                    </m:r>
                    <m:r>
                      <a:rPr lang="ru-RU" i="1">
                        <a:latin typeface="Cambria Math"/>
                      </a:rPr>
                      <m:t>=</m:t>
                    </m:r>
                    <m:f>
                      <m:fPr>
                        <m:ctrlPr>
                          <a:rPr lang="ru-RU" i="1">
                            <a:latin typeface="Cambria Math" panose="02040503050406030204" pitchFamily="18" charset="0"/>
                          </a:rPr>
                        </m:ctrlPr>
                      </m:fPr>
                      <m:num>
                        <m:r>
                          <a:rPr lang="en-US" i="1">
                            <a:latin typeface="Cambria Math"/>
                          </a:rPr>
                          <m:t>𝐿</m:t>
                        </m:r>
                      </m:num>
                      <m:den>
                        <m:sSup>
                          <m:sSupPr>
                            <m:ctrlPr>
                              <a:rPr lang="ru-RU" i="1">
                                <a:latin typeface="Cambria Math" panose="02040503050406030204" pitchFamily="18" charset="0"/>
                              </a:rPr>
                            </m:ctrlPr>
                          </m:sSupPr>
                          <m:e>
                            <m:r>
                              <a:rPr lang="ru-RU" i="1">
                                <a:latin typeface="Cambria Math"/>
                              </a:rPr>
                              <m:t>𝑢</m:t>
                            </m:r>
                          </m:e>
                          <m:sup>
                            <m:r>
                              <a:rPr lang="ru-RU" i="1">
                                <a:latin typeface="Cambria Math"/>
                              </a:rPr>
                              <m:t>2</m:t>
                            </m:r>
                          </m:sup>
                        </m:sSup>
                      </m:den>
                    </m:f>
                  </m:oMath>
                </a14:m>
                <a:r>
                  <a:rPr lang="ru-RU" dirty="0"/>
                  <a:t> – коэффициент напора</a:t>
                </a:r>
              </a:p>
              <a:p>
                <a:pPr marL="972000" indent="-252000">
                  <a:lnSpc>
                    <a:spcPct val="150000"/>
                  </a:lnSpc>
                  <a:buFont typeface="Arial" pitchFamily="34" charset="0"/>
                  <a:buChar char="•"/>
                </a:pPr>
                <a14:m>
                  <m:oMath xmlns:m="http://schemas.openxmlformats.org/officeDocument/2006/math">
                    <m:r>
                      <a:rPr lang="ru-RU">
                        <a:latin typeface="Cambria Math"/>
                      </a:rPr>
                      <m:t>𝜑</m:t>
                    </m:r>
                    <m:r>
                      <a:rPr lang="ru-RU">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a:latin typeface="Cambria Math"/>
                              </a:rPr>
                              <m:t>𝑐</m:t>
                            </m:r>
                          </m:e>
                          <m:sub>
                            <m:r>
                              <a:rPr lang="ru-RU">
                                <a:latin typeface="Cambria Math"/>
                              </a:rPr>
                              <m:t>а</m:t>
                            </m:r>
                          </m:sub>
                        </m:sSub>
                      </m:num>
                      <m:den>
                        <m:r>
                          <a:rPr lang="ru-RU">
                            <a:latin typeface="Cambria Math"/>
                          </a:rPr>
                          <m:t>𝑢</m:t>
                        </m:r>
                      </m:den>
                    </m:f>
                  </m:oMath>
                </a14:m>
                <a:r>
                  <a:rPr lang="ru-RU" dirty="0"/>
                  <a:t> – коэффициент расхода</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572540" y="1999989"/>
                <a:ext cx="5153449" cy="1238224"/>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3572540" y="3135361"/>
                <a:ext cx="5103628" cy="464166"/>
              </a:xfrm>
              <a:prstGeom prst="rect">
                <a:avLst/>
              </a:prstGeom>
            </p:spPr>
            <p:txBody>
              <a:bodyPr wrap="square">
                <a:spAutoFit/>
              </a:bodyPr>
              <a:lstStyle/>
              <a:p>
                <a:pPr marL="972000" indent="-252000">
                  <a:lnSpc>
                    <a:spcPct val="150000"/>
                  </a:lnSpc>
                  <a:buFont typeface="Arial" pitchFamily="34" charset="0"/>
                  <a:buChar char="•"/>
                </a:pPr>
                <a14:m>
                  <m:oMath xmlns:m="http://schemas.openxmlformats.org/officeDocument/2006/math">
                    <m:sSub>
                      <m:sSubPr>
                        <m:ctrlPr>
                          <a:rPr lang="ru-RU" i="1">
                            <a:latin typeface="Cambria Math" panose="02040503050406030204" pitchFamily="18" charset="0"/>
                          </a:rPr>
                        </m:ctrlPr>
                      </m:sSubPr>
                      <m:e>
                        <m:r>
                          <a:rPr lang="ru-RU">
                            <a:latin typeface="Cambria Math"/>
                          </a:rPr>
                          <m:t>𝜌</m:t>
                        </m:r>
                      </m:e>
                      <m:sub>
                        <m:r>
                          <a:rPr lang="ru-RU">
                            <a:latin typeface="Cambria Math"/>
                          </a:rPr>
                          <m:t>ст</m:t>
                        </m:r>
                      </m:sub>
                    </m:sSub>
                  </m:oMath>
                </a14:m>
                <a:r>
                  <a:rPr lang="ru-RU" dirty="0"/>
                  <a:t> – степень реактивности</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3572540" y="3135361"/>
                <a:ext cx="5103628" cy="464166"/>
              </a:xfrm>
              <a:prstGeom prst="rect">
                <a:avLst/>
              </a:prstGeom>
              <a:blipFill>
                <a:blip r:embed="rId6"/>
                <a:stretch>
                  <a:fillRect b="-2105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3552396" y="4478654"/>
                <a:ext cx="5123772" cy="1808957"/>
              </a:xfrm>
              <a:prstGeom prst="rect">
                <a:avLst/>
              </a:prstGeom>
            </p:spPr>
            <p:txBody>
              <a:bodyPr wrap="square">
                <a:spAutoFit/>
              </a:bodyPr>
              <a:lstStyle/>
              <a:p>
                <a:pPr marL="972000" indent="-252000">
                  <a:lnSpc>
                    <a:spcPct val="150000"/>
                  </a:lnSpc>
                  <a:buFont typeface="Arial" pitchFamily="34" charset="0"/>
                  <a:buChar char="•"/>
                </a:pPr>
                <a14:m>
                  <m:oMath xmlns:m="http://schemas.openxmlformats.org/officeDocument/2006/math">
                    <m:f>
                      <m:fPr>
                        <m:type m:val="skw"/>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a:latin typeface="Cambria Math"/>
                              </a:rPr>
                              <m:t>𝐷</m:t>
                            </m:r>
                          </m:e>
                          <m:sub>
                            <m:r>
                              <a:rPr lang="ru-RU">
                                <a:latin typeface="Cambria Math"/>
                              </a:rPr>
                              <m:t>1</m:t>
                            </m:r>
                          </m:sub>
                        </m:sSub>
                      </m:num>
                      <m:den>
                        <m:sSub>
                          <m:sSubPr>
                            <m:ctrlPr>
                              <a:rPr lang="ru-RU" i="1">
                                <a:latin typeface="Cambria Math" panose="02040503050406030204" pitchFamily="18" charset="0"/>
                              </a:rPr>
                            </m:ctrlPr>
                          </m:sSubPr>
                          <m:e>
                            <m:r>
                              <a:rPr lang="ru-RU">
                                <a:latin typeface="Cambria Math"/>
                              </a:rPr>
                              <m:t>𝐷</m:t>
                            </m:r>
                          </m:e>
                          <m:sub>
                            <m:r>
                              <a:rPr lang="ru-RU">
                                <a:latin typeface="Cambria Math"/>
                              </a:rPr>
                              <m:t>2</m:t>
                            </m:r>
                          </m:sub>
                        </m:sSub>
                      </m:den>
                    </m:f>
                    <m:r>
                      <a:rPr lang="ru-RU">
                        <a:latin typeface="Cambria Math"/>
                      </a:rPr>
                      <m:t> </m:t>
                    </m:r>
                  </m:oMath>
                </a14:m>
                <a:r>
                  <a:rPr lang="ru-RU" dirty="0"/>
                  <a:t> - отношение диаметров на входе и выходе из РК (форма проточной части)</a:t>
                </a:r>
              </a:p>
              <a:p>
                <a:pPr marL="972000" indent="-252000">
                  <a:lnSpc>
                    <a:spcPct val="150000"/>
                  </a:lnSpc>
                  <a:buFont typeface="Arial" pitchFamily="34" charset="0"/>
                  <a:buChar char="•"/>
                </a:pPr>
                <a14:m>
                  <m:oMath xmlns:m="http://schemas.openxmlformats.org/officeDocument/2006/math">
                    <m:f>
                      <m:fPr>
                        <m:type m:val="skw"/>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a:latin typeface="Cambria Math"/>
                              </a:rPr>
                              <m:t>𝑐</m:t>
                            </m:r>
                          </m:e>
                          <m:sub>
                            <m:r>
                              <a:rPr lang="ru-RU">
                                <a:latin typeface="Cambria Math"/>
                              </a:rPr>
                              <m:t>1</m:t>
                            </m:r>
                            <m:r>
                              <a:rPr lang="en-US">
                                <a:latin typeface="Cambria Math"/>
                              </a:rPr>
                              <m:t>𝑎</m:t>
                            </m:r>
                          </m:sub>
                        </m:sSub>
                      </m:num>
                      <m:den>
                        <m:sSub>
                          <m:sSubPr>
                            <m:ctrlPr>
                              <a:rPr lang="ru-RU" i="1">
                                <a:latin typeface="Cambria Math" panose="02040503050406030204" pitchFamily="18" charset="0"/>
                              </a:rPr>
                            </m:ctrlPr>
                          </m:sSubPr>
                          <m:e>
                            <m:r>
                              <a:rPr lang="ru-RU">
                                <a:latin typeface="Cambria Math"/>
                              </a:rPr>
                              <m:t>𝑐</m:t>
                            </m:r>
                          </m:e>
                          <m:sub>
                            <m:r>
                              <a:rPr lang="ru-RU">
                                <a:latin typeface="Cambria Math"/>
                              </a:rPr>
                              <m:t>2</m:t>
                            </m:r>
                            <m:r>
                              <a:rPr lang="ru-RU">
                                <a:latin typeface="Cambria Math"/>
                              </a:rPr>
                              <m:t>𝑎</m:t>
                            </m:r>
                          </m:sub>
                        </m:sSub>
                      </m:den>
                    </m:f>
                  </m:oMath>
                </a14:m>
                <a:r>
                  <a:rPr lang="ru-RU" dirty="0"/>
                  <a:t> - коэффициент меридионального ускорения</a:t>
                </a: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3552396" y="4478654"/>
                <a:ext cx="5123772" cy="1808957"/>
              </a:xfrm>
              <a:prstGeom prst="rect">
                <a:avLst/>
              </a:prstGeom>
              <a:blipFill>
                <a:blip r:embed="rId7"/>
                <a:stretch>
                  <a:fillRect t="-24324" r="-1071" b="-1283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4841602" y="4172288"/>
                <a:ext cx="2708947" cy="4392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200" i="1" smtClean="0">
                              <a:latin typeface="Cambria Math" panose="02040503050406030204" pitchFamily="18" charset="0"/>
                            </a:rPr>
                          </m:ctrlPr>
                        </m:sSubPr>
                        <m:e>
                          <m:r>
                            <a:rPr lang="ru-RU" sz="1200" i="1">
                              <a:latin typeface="Cambria Math"/>
                            </a:rPr>
                            <m:t>𝜌</m:t>
                          </m:r>
                        </m:e>
                        <m:sub>
                          <m:r>
                            <a:rPr lang="ru-RU" sz="1200">
                              <a:latin typeface="Cambria Math"/>
                            </a:rPr>
                            <m:t>ст</m:t>
                          </m:r>
                        </m:sub>
                      </m:sSub>
                      <m:r>
                        <a:rPr lang="ru-RU" sz="1200">
                          <a:latin typeface="Cambria Math"/>
                        </a:rPr>
                        <m:t>=1+</m:t>
                      </m:r>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ru-RU" sz="1200" i="1">
                                  <a:latin typeface="Cambria Math"/>
                                </a:rPr>
                                <m:t>𝑐</m:t>
                              </m:r>
                            </m:e>
                            <m:sub>
                              <m:r>
                                <a:rPr lang="ru-RU" sz="1200" b="0" i="0" smtClean="0">
                                  <a:latin typeface="Cambria Math"/>
                                </a:rPr>
                                <m:t>2</m:t>
                              </m:r>
                              <m:r>
                                <a:rPr lang="ru-RU" sz="1200" i="1">
                                  <a:latin typeface="Cambria Math"/>
                                </a:rPr>
                                <m:t>𝑢</m:t>
                              </m:r>
                            </m:sub>
                          </m:sSub>
                        </m:num>
                        <m:den>
                          <m:r>
                            <a:rPr lang="ru-RU" sz="1200" i="1">
                              <a:latin typeface="Cambria Math"/>
                            </a:rPr>
                            <m:t>𝑢</m:t>
                          </m:r>
                        </m:den>
                      </m:f>
                      <m:r>
                        <a:rPr lang="ru-RU" sz="1200" i="1">
                          <a:latin typeface="Cambria Math"/>
                        </a:rPr>
                        <m:t>−</m:t>
                      </m:r>
                      <m:f>
                        <m:fPr>
                          <m:ctrlPr>
                            <a:rPr lang="ru-RU" sz="1200" i="1">
                              <a:latin typeface="Cambria Math" panose="02040503050406030204" pitchFamily="18" charset="0"/>
                            </a:rPr>
                          </m:ctrlPr>
                        </m:fPr>
                        <m:num>
                          <m:r>
                            <a:rPr lang="ru-RU" sz="1200">
                              <a:latin typeface="Cambria Math"/>
                            </a:rPr>
                            <m:t>∆</m:t>
                          </m:r>
                          <m:sSub>
                            <m:sSubPr>
                              <m:ctrlPr>
                                <a:rPr lang="ru-RU" sz="1200" i="1">
                                  <a:latin typeface="Cambria Math" panose="02040503050406030204" pitchFamily="18" charset="0"/>
                                </a:rPr>
                              </m:ctrlPr>
                            </m:sSubPr>
                            <m:e>
                              <m:r>
                                <a:rPr lang="ru-RU" sz="1200" i="1">
                                  <a:latin typeface="Cambria Math"/>
                                </a:rPr>
                                <m:t>𝑐</m:t>
                              </m:r>
                            </m:e>
                            <m:sub>
                              <m:r>
                                <a:rPr lang="ru-RU" sz="1200" i="1">
                                  <a:latin typeface="Cambria Math"/>
                                </a:rPr>
                                <m:t>𝑢</m:t>
                              </m:r>
                            </m:sub>
                          </m:sSub>
                        </m:num>
                        <m:den>
                          <m:r>
                            <a:rPr lang="ru-RU" sz="1200">
                              <a:latin typeface="Cambria Math"/>
                            </a:rPr>
                            <m:t>2∙</m:t>
                          </m:r>
                          <m:r>
                            <a:rPr lang="ru-RU" sz="1200" i="1">
                              <a:latin typeface="Cambria Math"/>
                            </a:rPr>
                            <m:t>𝑢</m:t>
                          </m:r>
                        </m:den>
                      </m:f>
                      <m:r>
                        <a:rPr lang="ru-RU" sz="1200">
                          <a:latin typeface="Cambria Math"/>
                        </a:rPr>
                        <m:t>=1+</m:t>
                      </m:r>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ru-RU" sz="1200" i="1">
                                  <a:latin typeface="Cambria Math"/>
                                </a:rPr>
                                <m:t>𝑐</m:t>
                              </m:r>
                            </m:e>
                            <m:sub>
                              <m:r>
                                <a:rPr lang="ru-RU" sz="1200" b="0" i="0" smtClean="0">
                                  <a:latin typeface="Cambria Math"/>
                                </a:rPr>
                                <m:t>2</m:t>
                              </m:r>
                              <m:r>
                                <a:rPr lang="ru-RU" sz="1200" i="1">
                                  <a:latin typeface="Cambria Math"/>
                                </a:rPr>
                                <m:t>𝑢</m:t>
                              </m:r>
                            </m:sub>
                          </m:sSub>
                        </m:num>
                        <m:den>
                          <m:r>
                            <a:rPr lang="ru-RU" sz="1200" i="1">
                              <a:latin typeface="Cambria Math"/>
                            </a:rPr>
                            <m:t>𝑢</m:t>
                          </m:r>
                        </m:den>
                      </m:f>
                      <m:r>
                        <a:rPr lang="ru-RU" sz="1200" i="1">
                          <a:latin typeface="Cambria Math"/>
                        </a:rPr>
                        <m:t>−</m:t>
                      </m:r>
                      <m:f>
                        <m:fPr>
                          <m:ctrlPr>
                            <a:rPr lang="ru-RU" sz="1200" i="1">
                              <a:latin typeface="Cambria Math" panose="02040503050406030204" pitchFamily="18" charset="0"/>
                            </a:rPr>
                          </m:ctrlPr>
                        </m:fPr>
                        <m:num>
                          <m:r>
                            <a:rPr lang="ru-RU" sz="1200">
                              <a:latin typeface="Cambria Math"/>
                            </a:rPr>
                            <m:t>1</m:t>
                          </m:r>
                        </m:num>
                        <m:den>
                          <m:r>
                            <a:rPr lang="ru-RU" sz="1200">
                              <a:latin typeface="Cambria Math"/>
                            </a:rPr>
                            <m:t>2</m:t>
                          </m:r>
                        </m:den>
                      </m:f>
                      <m:f>
                        <m:fPr>
                          <m:ctrlPr>
                            <a:rPr lang="ru-RU" sz="1200" i="1">
                              <a:latin typeface="Cambria Math" panose="02040503050406030204" pitchFamily="18" charset="0"/>
                            </a:rPr>
                          </m:ctrlPr>
                        </m:fPr>
                        <m:num>
                          <m:r>
                            <a:rPr lang="ru-RU" sz="1200" i="1">
                              <a:latin typeface="Cambria Math"/>
                            </a:rPr>
                            <m:t>𝐿</m:t>
                          </m:r>
                        </m:num>
                        <m:den>
                          <m:sSup>
                            <m:sSupPr>
                              <m:ctrlPr>
                                <a:rPr lang="ru-RU" sz="1200" i="1">
                                  <a:latin typeface="Cambria Math" panose="02040503050406030204" pitchFamily="18" charset="0"/>
                                </a:rPr>
                              </m:ctrlPr>
                            </m:sSupPr>
                            <m:e>
                              <m:r>
                                <a:rPr lang="ru-RU" sz="1200" i="1">
                                  <a:latin typeface="Cambria Math"/>
                                </a:rPr>
                                <m:t>𝑢</m:t>
                              </m:r>
                            </m:e>
                            <m:sup>
                              <m:r>
                                <a:rPr lang="ru-RU" sz="1200">
                                  <a:latin typeface="Cambria Math"/>
                                </a:rPr>
                                <m:t>2</m:t>
                              </m:r>
                            </m:sup>
                          </m:sSup>
                        </m:den>
                      </m:f>
                    </m:oMath>
                  </m:oMathPara>
                </a14:m>
                <a:endParaRPr lang="ru-RU" sz="12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4841602" y="4172288"/>
                <a:ext cx="2708947" cy="439223"/>
              </a:xfrm>
              <a:prstGeom prst="rect">
                <a:avLst/>
              </a:prstGeom>
              <a:blipFill rotWithShape="1">
                <a:blip r:embed="rId8"/>
                <a:stretch>
                  <a:fillRect/>
                </a:stretch>
              </a:blipFill>
            </p:spPr>
            <p:txBody>
              <a:bodyPr/>
              <a:lstStyle/>
              <a:p>
                <a:r>
                  <a:rPr lang="ru-RU">
                    <a:noFill/>
                  </a:rPr>
                  <a:t> </a:t>
                </a:r>
              </a:p>
            </p:txBody>
          </p:sp>
        </mc:Fallback>
      </mc:AlternateContent>
      <p:pic>
        <p:nvPicPr>
          <p:cNvPr id="13" name="Рисунок 12"/>
          <p:cNvPicPr>
            <a:picLocks noChangeAspect="1"/>
          </p:cNvPicPr>
          <p:nvPr/>
        </p:nvPicPr>
        <p:blipFill>
          <a:blip r:embed="rId9" cstate="print"/>
          <a:stretch>
            <a:fillRect/>
          </a:stretch>
        </p:blipFill>
        <p:spPr>
          <a:xfrm>
            <a:off x="865864" y="4069740"/>
            <a:ext cx="2252635" cy="2340000"/>
          </a:xfrm>
          <a:prstGeom prst="rect">
            <a:avLst/>
          </a:prstGeom>
        </p:spPr>
      </p:pic>
      <p:sp>
        <p:nvSpPr>
          <p:cNvPr id="14" name="Прямоугольник 13"/>
          <p:cNvSpPr/>
          <p:nvPr/>
        </p:nvSpPr>
        <p:spPr>
          <a:xfrm>
            <a:off x="1344110" y="377245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cap="all" dirty="0">
                <a:solidFill>
                  <a:sysClr val="windowText" lastClr="000000"/>
                </a:solidFill>
              </a:rPr>
              <a:t>Компрессор</a:t>
            </a:r>
            <a:endParaRPr lang="ru-RU" sz="1400" i="1" cap="all" dirty="0">
              <a:solidFill>
                <a:sysClr val="windowText" lastClr="000000"/>
              </a:solidFill>
            </a:endParaRPr>
          </a:p>
        </p:txBody>
      </p:sp>
      <p:sp>
        <p:nvSpPr>
          <p:cNvPr id="16" name="Прямоугольник 15"/>
          <p:cNvSpPr/>
          <p:nvPr/>
        </p:nvSpPr>
        <p:spPr>
          <a:xfrm>
            <a:off x="1344110" y="945836"/>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cap="all" dirty="0">
                <a:solidFill>
                  <a:sysClr val="windowText" lastClr="000000"/>
                </a:solidFill>
              </a:rPr>
              <a:t>Турбина</a:t>
            </a:r>
            <a:endParaRPr lang="ru-RU" sz="1400" i="1" cap="all" dirty="0">
              <a:solidFill>
                <a:sysClr val="windowText" lastClr="000000"/>
              </a:solidFill>
            </a:endParaRPr>
          </a:p>
        </p:txBody>
      </p:sp>
      <p:sp>
        <p:nvSpPr>
          <p:cNvPr id="17" name="Прямоугольник 16">
            <a:extLst>
              <a:ext uri="{FF2B5EF4-FFF2-40B4-BE49-F238E27FC236}">
                <a16:creationId xmlns:a16="http://schemas.microsoft.com/office/drawing/2014/main" id="{A4B4B0E6-60A1-4A99-9578-F02F0FF1D810}"/>
              </a:ext>
            </a:extLst>
          </p:cNvPr>
          <p:cNvSpPr/>
          <p:nvPr/>
        </p:nvSpPr>
        <p:spPr>
          <a:xfrm>
            <a:off x="7478189" y="3695738"/>
            <a:ext cx="1029641" cy="307777"/>
          </a:xfrm>
          <a:prstGeom prst="rect">
            <a:avLst/>
          </a:prstGeom>
        </p:spPr>
        <p:txBody>
          <a:bodyPr wrap="none">
            <a:spAutoFit/>
          </a:bodyPr>
          <a:lstStyle/>
          <a:p>
            <a:pPr algn="ctr"/>
            <a:r>
              <a:rPr lang="ru-RU" sz="1400" cap="small" dirty="0"/>
              <a:t>компрессор</a:t>
            </a:r>
            <a:endParaRPr lang="ru-RU" sz="1400" i="1" cap="small" dirty="0"/>
          </a:p>
        </p:txBody>
      </p:sp>
      <p:sp>
        <p:nvSpPr>
          <p:cNvPr id="18" name="Прямоугольник 17">
            <a:extLst>
              <a:ext uri="{FF2B5EF4-FFF2-40B4-BE49-F238E27FC236}">
                <a16:creationId xmlns:a16="http://schemas.microsoft.com/office/drawing/2014/main" id="{99817ADB-30AA-4F8A-AE28-4CC78BCBD38A}"/>
              </a:ext>
            </a:extLst>
          </p:cNvPr>
          <p:cNvSpPr/>
          <p:nvPr/>
        </p:nvSpPr>
        <p:spPr>
          <a:xfrm>
            <a:off x="7666202" y="4218711"/>
            <a:ext cx="747257" cy="307777"/>
          </a:xfrm>
          <a:prstGeom prst="rect">
            <a:avLst/>
          </a:prstGeom>
        </p:spPr>
        <p:txBody>
          <a:bodyPr wrap="none">
            <a:spAutoFit/>
          </a:bodyPr>
          <a:lstStyle/>
          <a:p>
            <a:pPr algn="ctr"/>
            <a:r>
              <a:rPr lang="ru-RU" sz="1400" cap="small" dirty="0"/>
              <a:t>турбина</a:t>
            </a:r>
            <a:endParaRPr lang="ru-RU" sz="1400" i="1" cap="small" dirty="0"/>
          </a:p>
        </p:txBody>
      </p:sp>
    </p:spTree>
    <p:extLst>
      <p:ext uri="{BB962C8B-B14F-4D97-AF65-F5344CB8AC3E}">
        <p14:creationId xmlns:p14="http://schemas.microsoft.com/office/powerpoint/2010/main" val="395784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7" grpId="0"/>
      <p:bldP spid="1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Безразмерные параметры рабочего процесса</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64</a:t>
            </a:fld>
            <a:endParaRPr lang="ru-RU" dirty="0">
              <a:solidFill>
                <a:schemeClr val="bg1"/>
              </a:solidFill>
              <a:latin typeface="Elektra Medium Pro" panose="02000803000000020004" pitchFamily="50" charset="-52"/>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459170502"/>
              </p:ext>
            </p:extLst>
          </p:nvPr>
        </p:nvGraphicFramePr>
        <p:xfrm>
          <a:off x="635480" y="840105"/>
          <a:ext cx="8090508" cy="5577600"/>
        </p:xfrm>
        <a:graphic>
          <a:graphicData uri="http://schemas.openxmlformats.org/drawingml/2006/table">
            <a:tbl>
              <a:tblPr firstRow="1" bandRow="1">
                <a:tableStyleId>{5940675A-B579-460E-94D1-54222C63F5DA}</a:tableStyleId>
              </a:tblPr>
              <a:tblGrid>
                <a:gridCol w="1227826">
                  <a:extLst>
                    <a:ext uri="{9D8B030D-6E8A-4147-A177-3AD203B41FA5}">
                      <a16:colId xmlns:a16="http://schemas.microsoft.com/office/drawing/2014/main" val="20000"/>
                    </a:ext>
                  </a:extLst>
                </a:gridCol>
                <a:gridCol w="3431341">
                  <a:extLst>
                    <a:ext uri="{9D8B030D-6E8A-4147-A177-3AD203B41FA5}">
                      <a16:colId xmlns:a16="http://schemas.microsoft.com/office/drawing/2014/main" val="20001"/>
                    </a:ext>
                  </a:extLst>
                </a:gridCol>
                <a:gridCol w="3431341">
                  <a:extLst>
                    <a:ext uri="{9D8B030D-6E8A-4147-A177-3AD203B41FA5}">
                      <a16:colId xmlns:a16="http://schemas.microsoft.com/office/drawing/2014/main" val="20002"/>
                    </a:ext>
                  </a:extLst>
                </a:gridCol>
              </a:tblGrid>
              <a:tr h="288000">
                <a:tc>
                  <a:txBody>
                    <a:bodyPr/>
                    <a:lstStyle/>
                    <a:p>
                      <a:pPr algn="ctr"/>
                      <a:endParaRPr lang="ru-RU" sz="14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ru-RU" sz="1400" dirty="0"/>
                        <a:t>Низкий</a:t>
                      </a:r>
                    </a:p>
                  </a:txBody>
                  <a:tcPr anchor="ctr">
                    <a:lnT w="12700" cap="flat" cmpd="sng" algn="ctr">
                      <a:noFill/>
                      <a:prstDash val="solid"/>
                      <a:round/>
                      <a:headEnd type="none" w="med" len="med"/>
                      <a:tailEnd type="none" w="med" len="med"/>
                    </a:lnT>
                  </a:tcPr>
                </a:tc>
                <a:tc>
                  <a:txBody>
                    <a:bodyPr/>
                    <a:lstStyle/>
                    <a:p>
                      <a:pPr algn="ctr"/>
                      <a:r>
                        <a:rPr lang="ru-RU" sz="1400" dirty="0"/>
                        <a:t>Высокий</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1656000">
                <a:tc>
                  <a:txBody>
                    <a:bodyPr/>
                    <a:lstStyle/>
                    <a:p>
                      <a:pPr algn="ctr"/>
                      <a:r>
                        <a:rPr lang="ru-RU" sz="1400" dirty="0"/>
                        <a:t>Коэффициент напора (нагрузки)</a:t>
                      </a:r>
                    </a:p>
                    <a:p>
                      <a:pPr algn="ctr"/>
                      <a:endParaRPr lang="ru-RU" sz="1400" dirty="0"/>
                    </a:p>
                    <a:p>
                      <a:pPr algn="ctr"/>
                      <a:endParaRPr lang="ru-RU" sz="1400" dirty="0"/>
                    </a:p>
                  </a:txBody>
                  <a:tcPr vert="vert270" anchor="ctr">
                    <a:lnL w="12700" cap="flat" cmpd="sng" algn="ctr">
                      <a:noFill/>
                      <a:prstDash val="solid"/>
                      <a:round/>
                      <a:headEnd type="none" w="med" len="med"/>
                      <a:tailEnd type="none" w="med" len="med"/>
                    </a:lnL>
                  </a:tcPr>
                </a:tc>
                <a:tc>
                  <a:txBody>
                    <a:bodyPr/>
                    <a:lstStyle/>
                    <a:p>
                      <a:pPr algn="ctr"/>
                      <a:endParaRPr lang="ru-RU" sz="1400" dirty="0"/>
                    </a:p>
                  </a:txBody>
                  <a:tcPr anchor="ctr"/>
                </a:tc>
                <a:tc>
                  <a:txBody>
                    <a:bodyPr/>
                    <a:lstStyle/>
                    <a:p>
                      <a:pPr algn="ctr"/>
                      <a:endParaRPr lang="ru-RU" sz="1400" dirty="0"/>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1656000">
                <a:tc>
                  <a:txBody>
                    <a:bodyPr/>
                    <a:lstStyle/>
                    <a:p>
                      <a:pPr algn="ctr"/>
                      <a:r>
                        <a:rPr lang="ru-RU" sz="1400" dirty="0"/>
                        <a:t>Коэффициент расхода</a:t>
                      </a:r>
                    </a:p>
                    <a:p>
                      <a:pPr algn="ctr"/>
                      <a:endParaRPr lang="ru-RU" sz="1400" dirty="0"/>
                    </a:p>
                    <a:p>
                      <a:pPr algn="ctr"/>
                      <a:endParaRPr lang="ru-RU" sz="1400" dirty="0"/>
                    </a:p>
                  </a:txBody>
                  <a:tcPr vert="vert270" anchor="ctr">
                    <a:lnL w="12700" cap="flat" cmpd="sng" algn="ctr">
                      <a:noFill/>
                      <a:prstDash val="solid"/>
                      <a:round/>
                      <a:headEnd type="none" w="med" len="med"/>
                      <a:tailEnd type="none" w="med" len="med"/>
                    </a:lnL>
                  </a:tcPr>
                </a:tc>
                <a:tc>
                  <a:txBody>
                    <a:bodyPr/>
                    <a:lstStyle/>
                    <a:p>
                      <a:pPr algn="ctr"/>
                      <a:endParaRPr lang="ru-RU" sz="1400" dirty="0"/>
                    </a:p>
                  </a:txBody>
                  <a:tcPr anchor="ctr"/>
                </a:tc>
                <a:tc>
                  <a:txBody>
                    <a:bodyPr/>
                    <a:lstStyle/>
                    <a:p>
                      <a:pPr algn="ctr"/>
                      <a:endParaRPr lang="ru-RU" sz="1400" dirty="0"/>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288000">
                <a:tc>
                  <a:txBody>
                    <a:bodyPr/>
                    <a:lstStyle/>
                    <a:p>
                      <a:pPr algn="ctr"/>
                      <a:endParaRPr lang="ru-RU" sz="1400" dirty="0"/>
                    </a:p>
                  </a:txBody>
                  <a:tcPr vert="vert270" anchor="ctr">
                    <a:lnL w="12700" cap="flat" cmpd="sng" algn="ctr">
                      <a:noFill/>
                      <a:prstDash val="solid"/>
                      <a:round/>
                      <a:headEnd type="none" w="med" len="med"/>
                      <a:tailEnd type="none" w="med" len="med"/>
                    </a:lnL>
                  </a:tcPr>
                </a:tc>
                <a:tc>
                  <a:txBody>
                    <a:bodyPr/>
                    <a:lstStyle/>
                    <a:p>
                      <a:pPr algn="ctr"/>
                      <a:r>
                        <a:rPr lang="ru-RU" sz="1400" dirty="0"/>
                        <a:t>Компрессор</a:t>
                      </a:r>
                    </a:p>
                  </a:txBody>
                  <a:tcPr anchor="ctr"/>
                </a:tc>
                <a:tc>
                  <a:txBody>
                    <a:bodyPr/>
                    <a:lstStyle/>
                    <a:p>
                      <a:pPr algn="ctr"/>
                      <a:r>
                        <a:rPr lang="ru-RU" sz="1400" dirty="0"/>
                        <a:t>Турбина</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1656000">
                <a:tc>
                  <a:txBody>
                    <a:bodyPr/>
                    <a:lstStyle/>
                    <a:p>
                      <a:pPr algn="ctr"/>
                      <a:r>
                        <a:rPr lang="ru-RU" sz="1400" dirty="0"/>
                        <a:t>Рост степени реактивности</a:t>
                      </a:r>
                    </a:p>
                    <a:p>
                      <a:pPr algn="ctr"/>
                      <a:endParaRPr lang="ru-RU" sz="1400" dirty="0"/>
                    </a:p>
                  </a:txBody>
                  <a:tcPr vert="vert27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gridSpan="2">
                  <a:txBody>
                    <a:bodyPr/>
                    <a:lstStyle/>
                    <a:p>
                      <a:pPr algn="ctr"/>
                      <a:endParaRPr lang="ru-RU" sz="1400"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pPr algn="ctr"/>
                      <a:endParaRPr lang="ru-RU" sz="1400" dirty="0"/>
                    </a:p>
                  </a:txBody>
                  <a:tcPr anchor="ctr"/>
                </a:tc>
                <a:extLst>
                  <a:ext uri="{0D108BD9-81ED-4DB2-BD59-A6C34878D82A}">
                    <a16:rowId xmlns:a16="http://schemas.microsoft.com/office/drawing/2014/main" val="10004"/>
                  </a:ext>
                </a:extLst>
              </a:tr>
            </a:tbl>
          </a:graphicData>
        </a:graphic>
      </p:graphicFrame>
      <p:pic>
        <p:nvPicPr>
          <p:cNvPr id="308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4651" y="2738854"/>
            <a:ext cx="2592000" cy="177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0092" y="2738853"/>
            <a:ext cx="2592000" cy="177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7299" y="1187864"/>
            <a:ext cx="2246704"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3608" y="1265503"/>
            <a:ext cx="2834447"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84651" y="4712760"/>
            <a:ext cx="2242920"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48735" y="4819788"/>
            <a:ext cx="2964192"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Прямая со стрелкой 12"/>
          <p:cNvCxnSpPr/>
          <p:nvPr/>
        </p:nvCxnSpPr>
        <p:spPr>
          <a:xfrm>
            <a:off x="4892783" y="5030065"/>
            <a:ext cx="576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4003412" y="5049137"/>
            <a:ext cx="2138742" cy="276999"/>
          </a:xfrm>
          <a:prstGeom prst="rect">
            <a:avLst/>
          </a:prstGeom>
        </p:spPr>
        <p:txBody>
          <a:bodyPr wrap="square">
            <a:spAutoFit/>
          </a:bodyPr>
          <a:lstStyle/>
          <a:p>
            <a:pPr algn="ctr"/>
            <a:r>
              <a:rPr lang="ru-RU" sz="1200" cap="small" dirty="0"/>
              <a:t>Исходный план</a:t>
            </a:r>
          </a:p>
        </p:txBody>
      </p:sp>
      <p:cxnSp>
        <p:nvCxnSpPr>
          <p:cNvPr id="15" name="Прямая со стрелкой 14"/>
          <p:cNvCxnSpPr/>
          <p:nvPr/>
        </p:nvCxnSpPr>
        <p:spPr>
          <a:xfrm>
            <a:off x="4900706" y="5455029"/>
            <a:ext cx="540000" cy="0"/>
          </a:xfrm>
          <a:prstGeom prst="straightConnector1">
            <a:avLst/>
          </a:prstGeom>
          <a:ln w="1905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4101335" y="5464418"/>
            <a:ext cx="2138742" cy="461665"/>
          </a:xfrm>
          <a:prstGeom prst="rect">
            <a:avLst/>
          </a:prstGeom>
        </p:spPr>
        <p:txBody>
          <a:bodyPr wrap="square">
            <a:spAutoFit/>
          </a:bodyPr>
          <a:lstStyle/>
          <a:p>
            <a:pPr algn="ctr"/>
            <a:r>
              <a:rPr lang="ru-RU" sz="1200" cap="small" dirty="0"/>
              <a:t>Увеличенная </a:t>
            </a:r>
          </a:p>
          <a:p>
            <a:pPr algn="ctr"/>
            <a:r>
              <a:rPr lang="ru-RU" sz="1200" cap="small" dirty="0"/>
              <a:t>реактивность</a:t>
            </a:r>
          </a:p>
        </p:txBody>
      </p:sp>
      <mc:AlternateContent xmlns:mc="http://schemas.openxmlformats.org/markup-compatibility/2006" xmlns:a14="http://schemas.microsoft.com/office/drawing/2010/main">
        <mc:Choice Requires="a14">
          <p:sp>
            <p:nvSpPr>
              <p:cNvPr id="2" name="Прямоугольник 1"/>
              <p:cNvSpPr/>
              <p:nvPr/>
            </p:nvSpPr>
            <p:spPr>
              <a:xfrm rot="16200000">
                <a:off x="1101803" y="1613942"/>
                <a:ext cx="936410"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𝜓</m:t>
                      </m:r>
                      <m:r>
                        <a:rPr lang="ru-RU" i="1">
                          <a:latin typeface="Cambria Math"/>
                        </a:rPr>
                        <m:t>=</m:t>
                      </m:r>
                      <m:f>
                        <m:fPr>
                          <m:ctrlPr>
                            <a:rPr lang="ru-RU" i="1">
                              <a:latin typeface="Cambria Math" panose="02040503050406030204" pitchFamily="18" charset="0"/>
                            </a:rPr>
                          </m:ctrlPr>
                        </m:fPr>
                        <m:num>
                          <m:r>
                            <a:rPr lang="en-US" i="1">
                              <a:latin typeface="Cambria Math"/>
                            </a:rPr>
                            <m:t>𝐿</m:t>
                          </m:r>
                        </m:num>
                        <m:den>
                          <m:sSup>
                            <m:sSupPr>
                              <m:ctrlPr>
                                <a:rPr lang="ru-RU" i="1">
                                  <a:latin typeface="Cambria Math" panose="02040503050406030204" pitchFamily="18" charset="0"/>
                                </a:rPr>
                              </m:ctrlPr>
                            </m:sSupPr>
                            <m:e>
                              <m:r>
                                <a:rPr lang="ru-RU" i="1">
                                  <a:latin typeface="Cambria Math"/>
                                </a:rPr>
                                <m:t>𝑢</m:t>
                              </m:r>
                            </m:e>
                            <m:sup>
                              <m:r>
                                <a:rPr lang="ru-RU" i="1">
                                  <a:latin typeface="Cambria Math"/>
                                </a:rPr>
                                <m:t>2</m:t>
                              </m:r>
                            </m:sup>
                          </m:sSup>
                        </m:den>
                      </m:f>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rot="16200000">
                <a:off x="1101803" y="1613942"/>
                <a:ext cx="936410" cy="610873"/>
              </a:xfrm>
              <a:prstGeom prst="rect">
                <a:avLst/>
              </a:prstGeom>
              <a:blipFill rotWithShape="1">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rot="16200000">
                <a:off x="1101321" y="3340781"/>
                <a:ext cx="893130" cy="566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𝜑</m:t>
                      </m:r>
                      <m:r>
                        <a:rPr lang="ru-RU" i="1">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𝑐</m:t>
                              </m:r>
                            </m:e>
                            <m:sub>
                              <m:r>
                                <a:rPr lang="ru-RU" i="1">
                                  <a:latin typeface="Cambria Math"/>
                                </a:rPr>
                                <m:t>а</m:t>
                              </m:r>
                            </m:sub>
                          </m:sSub>
                        </m:num>
                        <m:den>
                          <m:r>
                            <a:rPr lang="ru-RU" i="1">
                              <a:latin typeface="Cambria Math"/>
                            </a:rPr>
                            <m:t>𝑢</m:t>
                          </m:r>
                        </m:den>
                      </m:f>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rot="16200000">
                <a:off x="1101321" y="3340781"/>
                <a:ext cx="893130" cy="566630"/>
              </a:xfrm>
              <a:prstGeom prst="rect">
                <a:avLst/>
              </a:prstGeom>
              <a:blipFill rotWithShape="1">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rot="16200000">
                <a:off x="1279255" y="5430919"/>
                <a:ext cx="537262" cy="397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𝜌</m:t>
                          </m:r>
                        </m:e>
                        <m:sub>
                          <m:r>
                            <a:rPr lang="ru-RU" i="1">
                              <a:latin typeface="Cambria Math"/>
                            </a:rPr>
                            <m:t>ст</m:t>
                          </m:r>
                        </m:sub>
                      </m:sSub>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rot="16200000">
                <a:off x="1279255" y="5430919"/>
                <a:ext cx="537262" cy="397738"/>
              </a:xfrm>
              <a:prstGeom prst="rect">
                <a:avLst/>
              </a:prstGeom>
              <a:blipFill rotWithShape="1">
                <a:blip r:embed="rId11"/>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72459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Безразмерные параметры рабочего процесса</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65</a:t>
            </a:fld>
            <a:endParaRPr lang="ru-RU" dirty="0">
              <a:solidFill>
                <a:schemeClr val="bg1"/>
              </a:solidFill>
              <a:latin typeface="Elektra Medium Pro" panose="02000803000000020004" pitchFamily="50" charset="-52"/>
            </a:endParaRPr>
          </a:p>
        </p:txBody>
      </p:sp>
      <p:sp>
        <p:nvSpPr>
          <p:cNvPr id="16" name="TextBox 15"/>
          <p:cNvSpPr txBox="1"/>
          <p:nvPr/>
        </p:nvSpPr>
        <p:spPr>
          <a:xfrm>
            <a:off x="472644" y="800005"/>
            <a:ext cx="4301639" cy="369332"/>
          </a:xfrm>
          <a:prstGeom prst="rect">
            <a:avLst/>
          </a:prstGeom>
          <a:noFill/>
        </p:spPr>
        <p:txBody>
          <a:bodyPr wrap="square" rtlCol="0">
            <a:spAutoFit/>
          </a:bodyPr>
          <a:lstStyle/>
          <a:p>
            <a:pPr algn="ctr"/>
            <a:r>
              <a:rPr lang="ru-RU" cap="all" dirty="0"/>
              <a:t>Коэффициент напора</a:t>
            </a:r>
          </a:p>
        </p:txBody>
      </p:sp>
      <p:sp>
        <p:nvSpPr>
          <p:cNvPr id="17" name="TextBox 16"/>
          <p:cNvSpPr txBox="1"/>
          <p:nvPr/>
        </p:nvSpPr>
        <p:spPr>
          <a:xfrm>
            <a:off x="4590217" y="808116"/>
            <a:ext cx="4301639" cy="369332"/>
          </a:xfrm>
          <a:prstGeom prst="rect">
            <a:avLst/>
          </a:prstGeom>
          <a:noFill/>
        </p:spPr>
        <p:txBody>
          <a:bodyPr wrap="square" rtlCol="0">
            <a:spAutoFit/>
          </a:bodyPr>
          <a:lstStyle/>
          <a:p>
            <a:pPr algn="ctr"/>
            <a:r>
              <a:rPr lang="ru-RU" cap="all" dirty="0"/>
              <a:t>Коэффициент расхода</a:t>
            </a:r>
          </a:p>
        </p:txBody>
      </p:sp>
      <mc:AlternateContent xmlns:mc="http://schemas.openxmlformats.org/markup-compatibility/2006" xmlns:a14="http://schemas.microsoft.com/office/drawing/2010/main">
        <mc:Choice Requires="a14">
          <p:sp>
            <p:nvSpPr>
              <p:cNvPr id="3" name="Прямоугольник 2"/>
              <p:cNvSpPr/>
              <p:nvPr/>
            </p:nvSpPr>
            <p:spPr>
              <a:xfrm>
                <a:off x="1987916" y="1194904"/>
                <a:ext cx="936410" cy="656205"/>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rPr>
                        <m:t>𝜓</m:t>
                      </m:r>
                      <m:r>
                        <a:rPr lang="ru-RU">
                          <a:latin typeface="Cambria Math"/>
                        </a:rPr>
                        <m:t>=</m:t>
                      </m:r>
                      <m:f>
                        <m:fPr>
                          <m:ctrlPr>
                            <a:rPr lang="ru-RU" i="1">
                              <a:latin typeface="Cambria Math" panose="02040503050406030204" pitchFamily="18" charset="0"/>
                            </a:rPr>
                          </m:ctrlPr>
                        </m:fPr>
                        <m:num>
                          <m:r>
                            <a:rPr lang="ru-RU" i="1">
                              <a:latin typeface="Cambria Math"/>
                            </a:rPr>
                            <m:t>𝐿</m:t>
                          </m:r>
                        </m:num>
                        <m:den>
                          <m:sSubSup>
                            <m:sSubSupPr>
                              <m:ctrlPr>
                                <a:rPr lang="ru-RU" i="1">
                                  <a:latin typeface="Cambria Math" panose="02040503050406030204" pitchFamily="18" charset="0"/>
                                </a:rPr>
                              </m:ctrlPr>
                            </m:sSubSupPr>
                            <m:e>
                              <m:r>
                                <a:rPr lang="ru-RU" i="1">
                                  <a:latin typeface="Cambria Math"/>
                                </a:rPr>
                                <m:t>𝑢</m:t>
                              </m:r>
                            </m:e>
                            <m:sub>
                              <m:r>
                                <a:rPr lang="ru-RU">
                                  <a:latin typeface="Cambria Math"/>
                                </a:rPr>
                                <m:t>х</m:t>
                              </m:r>
                            </m:sub>
                            <m:sup>
                              <m:r>
                                <a:rPr lang="ru-RU">
                                  <a:latin typeface="Cambria Math"/>
                                </a:rPr>
                                <m:t>2</m:t>
                              </m:r>
                            </m:sup>
                          </m:sSubSup>
                        </m:den>
                      </m:f>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987916" y="1194904"/>
                <a:ext cx="936410" cy="656205"/>
              </a:xfrm>
              <a:prstGeom prst="rect">
                <a:avLst/>
              </a:prstGeom>
              <a:blipFill rotWithShape="1">
                <a:blip r:embed="rId3" cstate="print"/>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204651" y="2254291"/>
                <a:ext cx="4572000" cy="55835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𝜓</m:t>
                          </m:r>
                        </m:e>
                        <m:sub>
                          <m:r>
                            <a:rPr lang="ru-RU" sz="1400" i="1">
                              <a:latin typeface="Cambria Math"/>
                            </a:rPr>
                            <m:t>т</m:t>
                          </m:r>
                        </m:sub>
                      </m:sSub>
                      <m:r>
                        <a:rPr lang="ru-RU" sz="1400">
                          <a:latin typeface="Cambria Math"/>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т</m:t>
                              </m:r>
                            </m:sub>
                          </m:sSub>
                        </m:num>
                        <m:den>
                          <m:sSubSup>
                            <m:sSubSupPr>
                              <m:ctrlPr>
                                <a:rPr lang="ru-RU" sz="1400" i="1">
                                  <a:latin typeface="Cambria Math" panose="02040503050406030204" pitchFamily="18" charset="0"/>
                                </a:rPr>
                              </m:ctrlPr>
                            </m:sSubSupPr>
                            <m:e>
                              <m:r>
                                <a:rPr lang="ru-RU" sz="1400" i="1">
                                  <a:latin typeface="Cambria Math"/>
                                </a:rPr>
                                <m:t>𝑢</m:t>
                              </m:r>
                            </m:e>
                            <m:sub>
                              <m:r>
                                <a:rPr lang="ru-RU" sz="1400">
                                  <a:latin typeface="Cambria Math"/>
                                </a:rPr>
                                <m:t>ср</m:t>
                              </m:r>
                            </m:sub>
                            <m:sup>
                              <m:r>
                                <a:rPr lang="ru-RU" sz="1400">
                                  <a:latin typeface="Cambria Math"/>
                                </a:rPr>
                                <m:t>2</m:t>
                              </m:r>
                            </m:sup>
                          </m:sSubSup>
                        </m:den>
                      </m:f>
                      <m:r>
                        <a:rPr lang="ru-RU" sz="1400" i="1">
                          <a:latin typeface="Cambria Math"/>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𝑐</m:t>
                              </m:r>
                            </m:e>
                            <m:sub>
                              <m:r>
                                <a:rPr lang="ru-RU" sz="1400" i="1">
                                  <a:latin typeface="Cambria Math"/>
                                </a:rPr>
                                <m:t>2</m:t>
                              </m:r>
                              <m:r>
                                <a:rPr lang="ru-RU" sz="1400" i="1">
                                  <a:latin typeface="Cambria Math"/>
                                </a:rPr>
                                <m:t>𝑢</m:t>
                              </m:r>
                            </m:sub>
                          </m:sSub>
                          <m:sSub>
                            <m:sSubPr>
                              <m:ctrlPr>
                                <a:rPr lang="ru-RU" sz="1400" i="1">
                                  <a:latin typeface="Cambria Math" panose="02040503050406030204" pitchFamily="18" charset="0"/>
                                </a:rPr>
                              </m:ctrlPr>
                            </m:sSubPr>
                            <m:e>
                              <m:r>
                                <a:rPr lang="en-US" sz="1400" i="1">
                                  <a:latin typeface="Cambria Math"/>
                                </a:rPr>
                                <m:t>𝑢</m:t>
                              </m:r>
                            </m:e>
                            <m:sub>
                              <m:r>
                                <a:rPr lang="ru-RU" sz="1400" i="1">
                                  <a:latin typeface="Cambria Math"/>
                                </a:rPr>
                                <m:t>2</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𝑐</m:t>
                              </m:r>
                            </m:e>
                            <m:sub>
                              <m:r>
                                <a:rPr lang="ru-RU" sz="1400" i="1">
                                  <a:latin typeface="Cambria Math"/>
                                </a:rPr>
                                <m:t>1</m:t>
                              </m:r>
                              <m:r>
                                <a:rPr lang="ru-RU" sz="1400" i="1">
                                  <a:latin typeface="Cambria Math"/>
                                </a:rPr>
                                <m:t>𝑢</m:t>
                              </m:r>
                            </m:sub>
                          </m:sSub>
                          <m:sSub>
                            <m:sSubPr>
                              <m:ctrlPr>
                                <a:rPr lang="ru-RU" sz="1400" i="1">
                                  <a:latin typeface="Cambria Math" panose="02040503050406030204" pitchFamily="18" charset="0"/>
                                </a:rPr>
                              </m:ctrlPr>
                            </m:sSubPr>
                            <m:e>
                              <m:r>
                                <a:rPr lang="en-US" sz="1400" i="1">
                                  <a:latin typeface="Cambria Math"/>
                                </a:rPr>
                                <m:t>𝑢</m:t>
                              </m:r>
                            </m:e>
                            <m:sub>
                              <m:r>
                                <a:rPr lang="ru-RU" sz="1400" i="1">
                                  <a:latin typeface="Cambria Math"/>
                                </a:rPr>
                                <m:t>1</m:t>
                              </m:r>
                            </m:sub>
                          </m:sSub>
                        </m:num>
                        <m:den>
                          <m:sSubSup>
                            <m:sSubSupPr>
                              <m:ctrlPr>
                                <a:rPr lang="ru-RU" sz="1400" i="1">
                                  <a:latin typeface="Cambria Math" panose="02040503050406030204" pitchFamily="18" charset="0"/>
                                </a:rPr>
                              </m:ctrlPr>
                            </m:sSubSupPr>
                            <m:e>
                              <m:r>
                                <a:rPr lang="ru-RU" sz="1400" i="1">
                                  <a:latin typeface="Cambria Math"/>
                                </a:rPr>
                                <m:t>𝑢</m:t>
                              </m:r>
                            </m:e>
                            <m:sub>
                              <m:r>
                                <a:rPr lang="ru-RU" sz="1400">
                                  <a:latin typeface="Cambria Math"/>
                                </a:rPr>
                                <m:t>ср</m:t>
                              </m:r>
                            </m:sub>
                            <m:sup>
                              <m:r>
                                <a:rPr lang="ru-RU" sz="1400">
                                  <a:latin typeface="Cambria Math"/>
                                </a:rPr>
                                <m:t>2</m:t>
                              </m:r>
                            </m:sup>
                          </m:sSubSup>
                        </m:den>
                      </m:f>
                      <m:r>
                        <a:rPr lang="ru-RU" sz="1400" i="1">
                          <a:latin typeface="Cambria Math"/>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𝑐</m:t>
                              </m:r>
                            </m:e>
                            <m:sub>
                              <m:r>
                                <a:rPr lang="ru-RU" sz="1400" i="1">
                                  <a:latin typeface="Cambria Math"/>
                                </a:rPr>
                                <m:t>2</m:t>
                              </m:r>
                              <m:r>
                                <a:rPr lang="ru-RU" sz="1400" i="1">
                                  <a:latin typeface="Cambria Math"/>
                                </a:rPr>
                                <m:t>𝑢</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𝑐</m:t>
                              </m:r>
                            </m:e>
                            <m:sub>
                              <m:r>
                                <a:rPr lang="ru-RU" sz="1400" i="1">
                                  <a:latin typeface="Cambria Math"/>
                                </a:rPr>
                                <m:t>1</m:t>
                              </m:r>
                              <m:r>
                                <a:rPr lang="ru-RU" sz="1400" i="1">
                                  <a:latin typeface="Cambria Math"/>
                                </a:rPr>
                                <m:t>𝑢</m:t>
                              </m:r>
                            </m:sub>
                          </m:sSub>
                        </m:num>
                        <m:den>
                          <m:r>
                            <a:rPr lang="en-US" sz="1400" i="1">
                              <a:latin typeface="Cambria Math"/>
                            </a:rPr>
                            <m:t>𝑢</m:t>
                          </m:r>
                        </m:den>
                      </m:f>
                      <m:r>
                        <a:rPr lang="ru-RU" sz="1400" i="1">
                          <a:latin typeface="Cambria Math"/>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en-US" sz="1400" i="1">
                                  <a:latin typeface="Cambria Math"/>
                                </a:rPr>
                                <m:t>𝑤</m:t>
                              </m:r>
                            </m:e>
                            <m:sub>
                              <m:r>
                                <a:rPr lang="ru-RU" sz="1400" i="1">
                                  <a:latin typeface="Cambria Math"/>
                                </a:rPr>
                                <m:t>1</m:t>
                              </m:r>
                              <m:r>
                                <a:rPr lang="ru-RU" sz="1400" i="1">
                                  <a:latin typeface="Cambria Math"/>
                                </a:rPr>
                                <m:t>𝑢</m:t>
                              </m:r>
                            </m:sub>
                          </m:sSub>
                          <m:r>
                            <a:rPr lang="ru-RU" sz="1400" i="1">
                              <a:latin typeface="Cambria Math"/>
                            </a:rPr>
                            <m:t>−</m:t>
                          </m:r>
                          <m:sSub>
                            <m:sSubPr>
                              <m:ctrlPr>
                                <a:rPr lang="ru-RU" sz="1400" i="1">
                                  <a:latin typeface="Cambria Math" panose="02040503050406030204" pitchFamily="18" charset="0"/>
                                </a:rPr>
                              </m:ctrlPr>
                            </m:sSubPr>
                            <m:e>
                              <m:r>
                                <a:rPr lang="ru-RU" sz="1400" i="1">
                                  <a:latin typeface="Cambria Math"/>
                                </a:rPr>
                                <m:t>𝑤</m:t>
                              </m:r>
                            </m:e>
                            <m:sub>
                              <m:r>
                                <a:rPr lang="ru-RU" sz="1400" i="1">
                                  <a:latin typeface="Cambria Math"/>
                                </a:rPr>
                                <m:t>2</m:t>
                              </m:r>
                              <m:r>
                                <a:rPr lang="ru-RU" sz="1400" i="1">
                                  <a:latin typeface="Cambria Math"/>
                                </a:rPr>
                                <m:t>𝑢</m:t>
                              </m:r>
                            </m:sub>
                          </m:sSub>
                        </m:num>
                        <m:den>
                          <m:r>
                            <a:rPr lang="en-US" sz="1400" i="1">
                              <a:latin typeface="Cambria Math"/>
                            </a:rPr>
                            <m:t>𝑢</m:t>
                          </m:r>
                        </m:den>
                      </m:f>
                    </m:oMath>
                  </m:oMathPara>
                </a14:m>
                <a:endParaRPr lang="ru-RU" sz="1400"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204651" y="2254291"/>
                <a:ext cx="4572000" cy="558358"/>
              </a:xfrm>
              <a:prstGeom prst="rect">
                <a:avLst/>
              </a:prstGeom>
              <a:blipFill rotWithShape="1">
                <a:blip r:embed="rId4" cstate="print"/>
                <a:stretch>
                  <a:fillRect/>
                </a:stretch>
              </a:blipFill>
            </p:spPr>
            <p:txBody>
              <a:bodyPr/>
              <a:lstStyle/>
              <a:p>
                <a:r>
                  <a:rPr lang="ru-RU">
                    <a:noFill/>
                  </a:rPr>
                  <a:t> </a:t>
                </a:r>
              </a:p>
            </p:txBody>
          </p:sp>
        </mc:Fallback>
      </mc:AlternateContent>
      <p:sp>
        <p:nvSpPr>
          <p:cNvPr id="18" name="TextBox 17"/>
          <p:cNvSpPr txBox="1"/>
          <p:nvPr/>
        </p:nvSpPr>
        <p:spPr>
          <a:xfrm>
            <a:off x="4608434" y="1968108"/>
            <a:ext cx="4301639" cy="338554"/>
          </a:xfrm>
          <a:prstGeom prst="rect">
            <a:avLst/>
          </a:prstGeom>
          <a:noFill/>
        </p:spPr>
        <p:txBody>
          <a:bodyPr wrap="square" rtlCol="0">
            <a:spAutoFit/>
          </a:bodyPr>
          <a:lstStyle/>
          <a:p>
            <a:pPr algn="ctr"/>
            <a:r>
              <a:rPr lang="ru-RU" sz="1600" cap="small" dirty="0"/>
              <a:t>Для насосов</a:t>
            </a:r>
          </a:p>
        </p:txBody>
      </p:sp>
      <mc:AlternateContent xmlns:mc="http://schemas.openxmlformats.org/markup-compatibility/2006" xmlns:a14="http://schemas.microsoft.com/office/drawing/2010/main">
        <mc:Choice Requires="a14">
          <p:sp>
            <p:nvSpPr>
              <p:cNvPr id="19" name="Прямоугольник 18"/>
              <p:cNvSpPr/>
              <p:nvPr/>
            </p:nvSpPr>
            <p:spPr>
              <a:xfrm>
                <a:off x="5931423" y="1249510"/>
                <a:ext cx="1619226" cy="656205"/>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𝜑</m:t>
                      </m:r>
                      <m:r>
                        <a:rPr lang="ru-RU">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𝑐</m:t>
                              </m:r>
                            </m:e>
                            <m:sub>
                              <m:r>
                                <a:rPr lang="ru-RU" i="1">
                                  <a:latin typeface="Cambria Math"/>
                                </a:rPr>
                                <m:t>𝑚</m:t>
                              </m:r>
                            </m:sub>
                          </m:sSub>
                        </m:num>
                        <m:den>
                          <m:sSub>
                            <m:sSubPr>
                              <m:ctrlPr>
                                <a:rPr lang="ru-RU" i="1">
                                  <a:latin typeface="Cambria Math" panose="02040503050406030204" pitchFamily="18" charset="0"/>
                                </a:rPr>
                              </m:ctrlPr>
                            </m:sSubPr>
                            <m:e>
                              <m:r>
                                <a:rPr lang="ru-RU" i="1">
                                  <a:latin typeface="Cambria Math"/>
                                </a:rPr>
                                <m:t>𝑢</m:t>
                              </m:r>
                            </m:e>
                            <m:sub>
                              <m:r>
                                <a:rPr lang="ru-RU">
                                  <a:latin typeface="Cambria Math"/>
                                </a:rPr>
                                <m:t>х</m:t>
                              </m:r>
                            </m:sub>
                          </m:sSub>
                        </m:den>
                      </m:f>
                      <m:r>
                        <a:rPr lang="ru-RU" i="1">
                          <a:latin typeface="Cambria Math"/>
                        </a:rPr>
                        <m:t>=</m:t>
                      </m:r>
                      <m:f>
                        <m:fPr>
                          <m:ctrlPr>
                            <a:rPr lang="ru-RU" i="1">
                              <a:latin typeface="Cambria Math" panose="02040503050406030204" pitchFamily="18" charset="0"/>
                            </a:rPr>
                          </m:ctrlPr>
                        </m:fPr>
                        <m:num>
                          <m:r>
                            <a:rPr lang="en-US" i="1">
                              <a:latin typeface="Cambria Math"/>
                            </a:rPr>
                            <m:t>𝑉</m:t>
                          </m:r>
                        </m:num>
                        <m:den>
                          <m:r>
                            <a:rPr lang="ru-RU" i="1">
                              <a:latin typeface="Cambria Math"/>
                            </a:rPr>
                            <m:t>𝐹</m:t>
                          </m:r>
                          <m:sSub>
                            <m:sSubPr>
                              <m:ctrlPr>
                                <a:rPr lang="ru-RU" i="1">
                                  <a:latin typeface="Cambria Math" panose="02040503050406030204" pitchFamily="18" charset="0"/>
                                </a:rPr>
                              </m:ctrlPr>
                            </m:sSubPr>
                            <m:e>
                              <m:r>
                                <a:rPr lang="ru-RU" i="1">
                                  <a:latin typeface="Cambria Math"/>
                                </a:rPr>
                                <m:t>𝑢</m:t>
                              </m:r>
                            </m:e>
                            <m:sub>
                              <m:r>
                                <a:rPr lang="ru-RU">
                                  <a:latin typeface="Cambria Math"/>
                                </a:rPr>
                                <m:t>х</m:t>
                              </m:r>
                            </m:sub>
                          </m:sSub>
                        </m:den>
                      </m:f>
                    </m:oMath>
                  </m:oMathPara>
                </a14:m>
                <a:endParaRPr lang="ru-RU" dirty="0"/>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5931423" y="1249510"/>
                <a:ext cx="1619226" cy="656205"/>
              </a:xfrm>
              <a:prstGeom prst="rect">
                <a:avLst/>
              </a:prstGeom>
              <a:blipFill rotWithShape="1">
                <a:blip r:embed="rId5" cstate="print"/>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p:cNvSpPr/>
              <p:nvPr/>
            </p:nvSpPr>
            <p:spPr>
              <a:xfrm>
                <a:off x="1576894" y="2812649"/>
                <a:ext cx="2093137" cy="5125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𝜓</m:t>
                          </m:r>
                        </m:e>
                        <m:sub>
                          <m:r>
                            <a:rPr lang="ru-RU" sz="1400">
                              <a:latin typeface="Cambria Math"/>
                            </a:rPr>
                            <m:t>т</m:t>
                          </m:r>
                        </m:sub>
                      </m:sSub>
                      <m:r>
                        <a:rPr lang="ru-RU" sz="1400">
                          <a:latin typeface="Cambria Math"/>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𝑐</m:t>
                              </m:r>
                            </m:e>
                            <m:sub>
                              <m:r>
                                <a:rPr lang="ru-RU" sz="1400" i="1">
                                  <a:latin typeface="Cambria Math"/>
                                </a:rPr>
                                <m:t>𝑎</m:t>
                              </m:r>
                            </m:sub>
                          </m:sSub>
                          <m:r>
                            <a:rPr lang="ru-RU" sz="1400">
                              <a:latin typeface="Cambria Math"/>
                            </a:rPr>
                            <m:t>(</m:t>
                          </m:r>
                          <m:r>
                            <a:rPr lang="ru-RU" sz="1400" i="1">
                              <a:latin typeface="Cambria Math"/>
                            </a:rPr>
                            <m:t>𝑐𝑡𝑔</m:t>
                          </m:r>
                          <m:sSub>
                            <m:sSubPr>
                              <m:ctrlPr>
                                <a:rPr lang="ru-RU" sz="1400" i="1">
                                  <a:latin typeface="Cambria Math" panose="02040503050406030204" pitchFamily="18" charset="0"/>
                                </a:rPr>
                              </m:ctrlPr>
                            </m:sSubPr>
                            <m:e>
                              <m:r>
                                <a:rPr lang="ru-RU" sz="1400" i="1">
                                  <a:latin typeface="Cambria Math"/>
                                </a:rPr>
                                <m:t>𝛽</m:t>
                              </m:r>
                            </m:e>
                            <m:sub>
                              <m:r>
                                <a:rPr lang="ru-RU" sz="1400">
                                  <a:latin typeface="Cambria Math"/>
                                </a:rPr>
                                <m:t>1</m:t>
                              </m:r>
                            </m:sub>
                          </m:sSub>
                          <m:r>
                            <a:rPr lang="ru-RU" sz="1400" i="1">
                              <a:latin typeface="Cambria Math"/>
                            </a:rPr>
                            <m:t>−</m:t>
                          </m:r>
                          <m:r>
                            <a:rPr lang="ru-RU" sz="1400" i="1">
                              <a:latin typeface="Cambria Math"/>
                            </a:rPr>
                            <m:t>𝑐𝑡𝑔</m:t>
                          </m:r>
                          <m:sSub>
                            <m:sSubPr>
                              <m:ctrlPr>
                                <a:rPr lang="ru-RU" sz="1400" i="1">
                                  <a:latin typeface="Cambria Math" panose="02040503050406030204" pitchFamily="18" charset="0"/>
                                </a:rPr>
                              </m:ctrlPr>
                            </m:sSubPr>
                            <m:e>
                              <m:r>
                                <a:rPr lang="ru-RU" sz="1400" i="1">
                                  <a:latin typeface="Cambria Math"/>
                                </a:rPr>
                                <m:t>𝛽</m:t>
                              </m:r>
                            </m:e>
                            <m:sub>
                              <m:r>
                                <a:rPr lang="ru-RU" sz="1400">
                                  <a:latin typeface="Cambria Math"/>
                                </a:rPr>
                                <m:t>2</m:t>
                              </m:r>
                            </m:sub>
                          </m:sSub>
                          <m:r>
                            <a:rPr lang="ru-RU" sz="1400">
                              <a:latin typeface="Cambria Math"/>
                            </a:rPr>
                            <m:t>)</m:t>
                          </m:r>
                        </m:num>
                        <m:den>
                          <m:r>
                            <a:rPr lang="ru-RU" sz="1400" i="1">
                              <a:latin typeface="Cambria Math"/>
                            </a:rPr>
                            <m:t>𝑢</m:t>
                          </m:r>
                        </m:den>
                      </m:f>
                    </m:oMath>
                  </m:oMathPara>
                </a14:m>
                <a:endParaRPr lang="ru-RU" sz="1400" dirty="0"/>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1576894" y="2812649"/>
                <a:ext cx="2093137" cy="512513"/>
              </a:xfrm>
              <a:prstGeom prst="rect">
                <a:avLst/>
              </a:prstGeom>
              <a:blipFill rotWithShape="1">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Прямоугольник 20"/>
              <p:cNvSpPr/>
              <p:nvPr/>
            </p:nvSpPr>
            <p:spPr>
              <a:xfrm>
                <a:off x="1576894" y="3429000"/>
                <a:ext cx="2056845" cy="32874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𝜓</m:t>
                          </m:r>
                        </m:e>
                        <m:sub>
                          <m:r>
                            <a:rPr lang="ru-RU" sz="1400">
                              <a:latin typeface="Cambria Math"/>
                            </a:rPr>
                            <m:t>т</m:t>
                          </m:r>
                        </m:sub>
                      </m:sSub>
                      <m:r>
                        <a:rPr lang="ru-RU" sz="1400">
                          <a:latin typeface="Cambria Math"/>
                        </a:rPr>
                        <m:t>=</m:t>
                      </m:r>
                      <m:r>
                        <m:rPr>
                          <m:sty m:val="p"/>
                        </m:rPr>
                        <a:rPr lang="ru-RU" sz="1400">
                          <a:latin typeface="Cambria Math"/>
                        </a:rPr>
                        <m:t>φ</m:t>
                      </m:r>
                      <m:r>
                        <a:rPr lang="ru-RU" sz="1400">
                          <a:latin typeface="Cambria Math"/>
                        </a:rPr>
                        <m:t>(</m:t>
                      </m:r>
                      <m:r>
                        <a:rPr lang="ru-RU" sz="1400" i="1">
                          <a:latin typeface="Cambria Math"/>
                        </a:rPr>
                        <m:t>𝑐𝑡𝑔</m:t>
                      </m:r>
                      <m:sSub>
                        <m:sSubPr>
                          <m:ctrlPr>
                            <a:rPr lang="ru-RU" sz="1400" i="1">
                              <a:latin typeface="Cambria Math" panose="02040503050406030204" pitchFamily="18" charset="0"/>
                            </a:rPr>
                          </m:ctrlPr>
                        </m:sSubPr>
                        <m:e>
                          <m:r>
                            <a:rPr lang="ru-RU" sz="1400" i="1">
                              <a:latin typeface="Cambria Math"/>
                            </a:rPr>
                            <m:t>𝛽</m:t>
                          </m:r>
                        </m:e>
                        <m:sub>
                          <m:r>
                            <a:rPr lang="ru-RU" sz="1400">
                              <a:latin typeface="Cambria Math"/>
                            </a:rPr>
                            <m:t>1</m:t>
                          </m:r>
                        </m:sub>
                      </m:sSub>
                      <m:r>
                        <a:rPr lang="ru-RU" sz="1400" i="1">
                          <a:latin typeface="Cambria Math"/>
                        </a:rPr>
                        <m:t>−</m:t>
                      </m:r>
                      <m:r>
                        <a:rPr lang="ru-RU" sz="1400" i="1">
                          <a:latin typeface="Cambria Math"/>
                        </a:rPr>
                        <m:t>𝑐𝑡𝑔</m:t>
                      </m:r>
                      <m:sSub>
                        <m:sSubPr>
                          <m:ctrlPr>
                            <a:rPr lang="ru-RU" sz="1400" i="1">
                              <a:latin typeface="Cambria Math" panose="02040503050406030204" pitchFamily="18" charset="0"/>
                            </a:rPr>
                          </m:ctrlPr>
                        </m:sSubPr>
                        <m:e>
                          <m:r>
                            <a:rPr lang="ru-RU" sz="1400" i="1">
                              <a:latin typeface="Cambria Math"/>
                            </a:rPr>
                            <m:t>𝛽</m:t>
                          </m:r>
                        </m:e>
                        <m:sub>
                          <m:r>
                            <a:rPr lang="ru-RU" sz="1400">
                              <a:latin typeface="Cambria Math"/>
                            </a:rPr>
                            <m:t>2</m:t>
                          </m:r>
                        </m:sub>
                      </m:sSub>
                      <m:r>
                        <a:rPr lang="ru-RU" sz="1400">
                          <a:latin typeface="Cambria Math"/>
                        </a:rPr>
                        <m:t>)</m:t>
                      </m:r>
                    </m:oMath>
                  </m:oMathPara>
                </a14:m>
                <a:endParaRPr lang="ru-RU" sz="1400" dirty="0"/>
              </a:p>
            </p:txBody>
          </p:sp>
        </mc:Choice>
        <mc:Fallback xmlns="">
          <p:sp>
            <p:nvSpPr>
              <p:cNvPr id="21" name="Прямоугольник 20"/>
              <p:cNvSpPr>
                <a:spLocks noRot="1" noChangeAspect="1" noMove="1" noResize="1" noEditPoints="1" noAdjustHandles="1" noChangeArrowheads="1" noChangeShapeType="1" noTextEdit="1"/>
              </p:cNvSpPr>
              <p:nvPr/>
            </p:nvSpPr>
            <p:spPr>
              <a:xfrm>
                <a:off x="1576894" y="3429000"/>
                <a:ext cx="2056845" cy="328744"/>
              </a:xfrm>
              <a:prstGeom prst="rect">
                <a:avLst/>
              </a:prstGeom>
              <a:blipFill rotWithShape="1">
                <a:blip r:embed="rId7" cstate="print"/>
                <a:stretch>
                  <a:fillRect/>
                </a:stretch>
              </a:blipFill>
              <a:ln>
                <a:solidFill>
                  <a:schemeClr val="tx1"/>
                </a:solidFill>
              </a:ln>
            </p:spPr>
            <p:txBody>
              <a:bodyPr/>
              <a:lstStyle/>
              <a:p>
                <a:r>
                  <a:rPr lang="ru-RU">
                    <a:noFill/>
                  </a:rPr>
                  <a:t> </a:t>
                </a:r>
              </a:p>
            </p:txBody>
          </p:sp>
        </mc:Fallback>
      </mc:AlternateContent>
      <p:graphicFrame>
        <p:nvGraphicFramePr>
          <p:cNvPr id="22" name="Таблица 21"/>
          <p:cNvGraphicFramePr>
            <a:graphicFrameLocks noGrp="1"/>
          </p:cNvGraphicFramePr>
          <p:nvPr>
            <p:extLst>
              <p:ext uri="{D42A27DB-BD31-4B8C-83A1-F6EECF244321}">
                <p14:modId xmlns:p14="http://schemas.microsoft.com/office/powerpoint/2010/main" val="2966952385"/>
              </p:ext>
            </p:extLst>
          </p:nvPr>
        </p:nvGraphicFramePr>
        <p:xfrm>
          <a:off x="394017" y="4107720"/>
          <a:ext cx="4193268" cy="2225040"/>
        </p:xfrm>
        <a:graphic>
          <a:graphicData uri="http://schemas.openxmlformats.org/drawingml/2006/table">
            <a:tbl>
              <a:tblPr firstRow="1" bandRow="1">
                <a:tableStyleId>{5940675A-B579-460E-94D1-54222C63F5DA}</a:tableStyleId>
              </a:tblPr>
              <a:tblGrid>
                <a:gridCol w="2909777">
                  <a:extLst>
                    <a:ext uri="{9D8B030D-6E8A-4147-A177-3AD203B41FA5}">
                      <a16:colId xmlns:a16="http://schemas.microsoft.com/office/drawing/2014/main" val="20000"/>
                    </a:ext>
                  </a:extLst>
                </a:gridCol>
                <a:gridCol w="1283491">
                  <a:extLst>
                    <a:ext uri="{9D8B030D-6E8A-4147-A177-3AD203B41FA5}">
                      <a16:colId xmlns:a16="http://schemas.microsoft.com/office/drawing/2014/main" val="20001"/>
                    </a:ext>
                  </a:extLst>
                </a:gridCol>
              </a:tblGrid>
              <a:tr h="370840">
                <a:tc>
                  <a:txBody>
                    <a:bodyPr/>
                    <a:lstStyle/>
                    <a:p>
                      <a:r>
                        <a:rPr lang="ru-RU" sz="1400" dirty="0"/>
                        <a:t>Осевая турбина ГТД</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ru-RU" sz="1400" i="1" dirty="0"/>
                        <a:t>1,5…4,5</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ru-RU" sz="1400" dirty="0"/>
                        <a:t>Паровая турбина</a:t>
                      </a:r>
                    </a:p>
                  </a:txBody>
                  <a:tcPr>
                    <a:lnL w="12700" cap="flat" cmpd="sng" algn="ctr">
                      <a:noFill/>
                      <a:prstDash val="solid"/>
                      <a:round/>
                      <a:headEnd type="none" w="med" len="med"/>
                      <a:tailEnd type="none" w="med" len="med"/>
                    </a:lnL>
                  </a:tcPr>
                </a:tc>
                <a:tc>
                  <a:txBody>
                    <a:bodyPr/>
                    <a:lstStyle/>
                    <a:p>
                      <a:pPr algn="ctr"/>
                      <a:r>
                        <a:rPr lang="ru-RU" sz="1400" i="1" dirty="0"/>
                        <a:t>1,0…1,2</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ru-RU" sz="1400" dirty="0"/>
                        <a:t>Активная паровая турбина</a:t>
                      </a:r>
                    </a:p>
                  </a:txBody>
                  <a:tcPr>
                    <a:lnL w="12700" cap="flat" cmpd="sng" algn="ctr">
                      <a:noFill/>
                      <a:prstDash val="solid"/>
                      <a:round/>
                      <a:headEnd type="none" w="med" len="med"/>
                      <a:tailEnd type="none" w="med" len="med"/>
                    </a:lnL>
                  </a:tcPr>
                </a:tc>
                <a:tc>
                  <a:txBody>
                    <a:bodyPr/>
                    <a:lstStyle/>
                    <a:p>
                      <a:pPr algn="ctr"/>
                      <a:r>
                        <a:rPr lang="ru-RU" sz="1400" i="1" dirty="0"/>
                        <a:t>1,5…2,0</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ru-RU" sz="1400" dirty="0"/>
                        <a:t>Осевой компрессор</a:t>
                      </a:r>
                    </a:p>
                  </a:txBody>
                  <a:tcPr>
                    <a:lnL w="12700" cap="flat" cmpd="sng" algn="ctr">
                      <a:noFill/>
                      <a:prstDash val="solid"/>
                      <a:round/>
                      <a:headEnd type="none" w="med" len="med"/>
                      <a:tailEnd type="none" w="med" len="med"/>
                    </a:lnL>
                  </a:tcPr>
                </a:tc>
                <a:tc>
                  <a:txBody>
                    <a:bodyPr/>
                    <a:lstStyle/>
                    <a:p>
                      <a:pPr algn="ctr"/>
                      <a:r>
                        <a:rPr lang="ru-RU" sz="1400" i="1" dirty="0"/>
                        <a:t>0,25…0,45</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ru-RU" sz="1400" dirty="0"/>
                        <a:t>Радиальная турбина</a:t>
                      </a:r>
                    </a:p>
                  </a:txBody>
                  <a:tcPr>
                    <a:lnL w="12700" cap="flat" cmpd="sng" algn="ctr">
                      <a:noFill/>
                      <a:prstDash val="solid"/>
                      <a:round/>
                      <a:headEnd type="none" w="med" len="med"/>
                      <a:tailEnd type="none" w="med" len="med"/>
                    </a:lnL>
                  </a:tcPr>
                </a:tc>
                <a:tc>
                  <a:txBody>
                    <a:bodyPr/>
                    <a:lstStyle/>
                    <a:p>
                      <a:pPr algn="ctr"/>
                      <a:r>
                        <a:rPr lang="ru-RU" sz="1400" i="1" dirty="0"/>
                        <a:t>0,9…1,2</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ru-RU" sz="1400" dirty="0"/>
                        <a:t>Центробежный компрессор</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ru-RU" sz="1400" i="1" dirty="0"/>
                        <a:t>0,6….0,9</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3" name="TextBox 22"/>
          <p:cNvSpPr txBox="1"/>
          <p:nvPr/>
        </p:nvSpPr>
        <p:spPr>
          <a:xfrm>
            <a:off x="454496" y="3733999"/>
            <a:ext cx="4301639" cy="338554"/>
          </a:xfrm>
          <a:prstGeom prst="rect">
            <a:avLst/>
          </a:prstGeom>
          <a:noFill/>
        </p:spPr>
        <p:txBody>
          <a:bodyPr wrap="square" rtlCol="0">
            <a:spAutoFit/>
          </a:bodyPr>
          <a:lstStyle/>
          <a:p>
            <a:pPr algn="ctr"/>
            <a:r>
              <a:rPr lang="ru-RU" sz="1600" cap="small" dirty="0"/>
              <a:t>Типовые значения коэффициентов напора</a:t>
            </a:r>
          </a:p>
        </p:txBody>
      </p:sp>
      <p:graphicFrame>
        <p:nvGraphicFramePr>
          <p:cNvPr id="24" name="Таблица 23"/>
          <p:cNvGraphicFramePr>
            <a:graphicFrameLocks noGrp="1"/>
          </p:cNvGraphicFramePr>
          <p:nvPr>
            <p:extLst>
              <p:ext uri="{D42A27DB-BD31-4B8C-83A1-F6EECF244321}">
                <p14:modId xmlns:p14="http://schemas.microsoft.com/office/powerpoint/2010/main" val="3978790465"/>
              </p:ext>
            </p:extLst>
          </p:nvPr>
        </p:nvGraphicFramePr>
        <p:xfrm>
          <a:off x="4767161" y="4080751"/>
          <a:ext cx="4193268" cy="741680"/>
        </p:xfrm>
        <a:graphic>
          <a:graphicData uri="http://schemas.openxmlformats.org/drawingml/2006/table">
            <a:tbl>
              <a:tblPr firstRow="1" bandRow="1">
                <a:tableStyleId>{5940675A-B579-460E-94D1-54222C63F5DA}</a:tableStyleId>
              </a:tblPr>
              <a:tblGrid>
                <a:gridCol w="2909777">
                  <a:extLst>
                    <a:ext uri="{9D8B030D-6E8A-4147-A177-3AD203B41FA5}">
                      <a16:colId xmlns:a16="http://schemas.microsoft.com/office/drawing/2014/main" val="20000"/>
                    </a:ext>
                  </a:extLst>
                </a:gridCol>
                <a:gridCol w="1283491">
                  <a:extLst>
                    <a:ext uri="{9D8B030D-6E8A-4147-A177-3AD203B41FA5}">
                      <a16:colId xmlns:a16="http://schemas.microsoft.com/office/drawing/2014/main" val="20001"/>
                    </a:ext>
                  </a:extLst>
                </a:gridCol>
              </a:tblGrid>
              <a:tr h="370840">
                <a:tc>
                  <a:txBody>
                    <a:bodyPr/>
                    <a:lstStyle/>
                    <a:p>
                      <a:r>
                        <a:rPr lang="ru-RU" sz="1400" dirty="0"/>
                        <a:t>Осевая турбина ГТД</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ru-RU" sz="1400" i="1" dirty="0"/>
                        <a:t>0,3…1,5</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ru-RU" sz="1400" dirty="0"/>
                        <a:t>Осевой компрессор</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ru-RU" sz="1400" i="1" dirty="0"/>
                        <a:t>0,3…0,45</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5" name="TextBox 24"/>
          <p:cNvSpPr txBox="1"/>
          <p:nvPr/>
        </p:nvSpPr>
        <p:spPr>
          <a:xfrm>
            <a:off x="4827640" y="3707030"/>
            <a:ext cx="4301639" cy="338554"/>
          </a:xfrm>
          <a:prstGeom prst="rect">
            <a:avLst/>
          </a:prstGeom>
          <a:noFill/>
        </p:spPr>
        <p:txBody>
          <a:bodyPr wrap="square" rtlCol="0">
            <a:spAutoFit/>
          </a:bodyPr>
          <a:lstStyle/>
          <a:p>
            <a:pPr algn="ctr"/>
            <a:r>
              <a:rPr lang="ru-RU" sz="1600" cap="small" dirty="0"/>
              <a:t>Типовые значения коэффициента расхода</a:t>
            </a:r>
          </a:p>
        </p:txBody>
      </p:sp>
      <p:sp>
        <p:nvSpPr>
          <p:cNvPr id="26" name="TextBox 25"/>
          <p:cNvSpPr txBox="1"/>
          <p:nvPr/>
        </p:nvSpPr>
        <p:spPr>
          <a:xfrm>
            <a:off x="625043" y="2040659"/>
            <a:ext cx="4301639" cy="338554"/>
          </a:xfrm>
          <a:prstGeom prst="rect">
            <a:avLst/>
          </a:prstGeom>
          <a:noFill/>
        </p:spPr>
        <p:txBody>
          <a:bodyPr wrap="square" rtlCol="0">
            <a:spAutoFit/>
          </a:bodyPr>
          <a:lstStyle/>
          <a:p>
            <a:pPr algn="ctr"/>
            <a:r>
              <a:rPr lang="ru-RU" sz="1600" cap="small" dirty="0"/>
              <a:t>Для осевых компрессоров</a:t>
            </a:r>
          </a:p>
        </p:txBody>
      </p:sp>
      <mc:AlternateContent xmlns:mc="http://schemas.openxmlformats.org/markup-compatibility/2006" xmlns:a14="http://schemas.microsoft.com/office/drawing/2010/main">
        <mc:Choice Requires="a14">
          <p:sp>
            <p:nvSpPr>
              <p:cNvPr id="27" name="Прямоугольник 26"/>
              <p:cNvSpPr/>
              <p:nvPr/>
            </p:nvSpPr>
            <p:spPr>
              <a:xfrm>
                <a:off x="6307127" y="2306662"/>
                <a:ext cx="921854" cy="5557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ru-RU" sz="1400">
                          <a:latin typeface="Cambria Math"/>
                        </a:rPr>
                        <m:t>φ</m:t>
                      </m:r>
                      <m:r>
                        <a:rPr lang="ru-RU" sz="1400">
                          <a:latin typeface="Cambria Math"/>
                        </a:rPr>
                        <m:t>=</m:t>
                      </m:r>
                      <m:f>
                        <m:fPr>
                          <m:ctrlPr>
                            <a:rPr lang="ru-RU" sz="1400" i="1">
                              <a:latin typeface="Cambria Math" panose="02040503050406030204" pitchFamily="18" charset="0"/>
                            </a:rPr>
                          </m:ctrlPr>
                        </m:fPr>
                        <m:num>
                          <m:r>
                            <a:rPr lang="ru-RU" sz="1400" i="1">
                              <a:latin typeface="Cambria Math"/>
                            </a:rPr>
                            <m:t>𝑉</m:t>
                          </m:r>
                        </m:num>
                        <m:den>
                          <m:sSubSup>
                            <m:sSubSupPr>
                              <m:ctrlPr>
                                <a:rPr lang="ru-RU" sz="1400" i="1">
                                  <a:latin typeface="Cambria Math" panose="02040503050406030204" pitchFamily="18" charset="0"/>
                                </a:rPr>
                              </m:ctrlPr>
                            </m:sSubSupPr>
                            <m:e>
                              <m:r>
                                <a:rPr lang="en-US" sz="1400" i="1">
                                  <a:latin typeface="Cambria Math"/>
                                </a:rPr>
                                <m:t>𝜔</m:t>
                              </m:r>
                              <m:r>
                                <a:rPr lang="en-US" sz="1400" i="1">
                                  <a:latin typeface="Cambria Math"/>
                                </a:rPr>
                                <m:t>𝐷</m:t>
                              </m:r>
                            </m:e>
                            <m:sub>
                              <m:r>
                                <a:rPr lang="ru-RU" sz="1400">
                                  <a:latin typeface="Cambria Math"/>
                                </a:rPr>
                                <m:t>2</m:t>
                              </m:r>
                            </m:sub>
                            <m:sup>
                              <m:r>
                                <a:rPr lang="ru-RU" sz="1400">
                                  <a:latin typeface="Cambria Math"/>
                                </a:rPr>
                                <m:t>3</m:t>
                              </m:r>
                            </m:sup>
                          </m:sSubSup>
                        </m:den>
                      </m:f>
                    </m:oMath>
                  </m:oMathPara>
                </a14:m>
                <a:endParaRPr lang="ru-RU" sz="1400" dirty="0"/>
              </a:p>
            </p:txBody>
          </p:sp>
        </mc:Choice>
        <mc:Fallback xmlns="">
          <p:sp>
            <p:nvSpPr>
              <p:cNvPr id="27" name="Прямоугольник 26"/>
              <p:cNvSpPr>
                <a:spLocks noRot="1" noChangeAspect="1" noMove="1" noResize="1" noEditPoints="1" noAdjustHandles="1" noChangeArrowheads="1" noChangeShapeType="1" noTextEdit="1"/>
              </p:cNvSpPr>
              <p:nvPr/>
            </p:nvSpPr>
            <p:spPr>
              <a:xfrm>
                <a:off x="6307127" y="2306662"/>
                <a:ext cx="921854" cy="555730"/>
              </a:xfrm>
              <a:prstGeom prst="rect">
                <a:avLst/>
              </a:prstGeom>
              <a:blipFill rotWithShape="1">
                <a:blip r:embed="rId8" cstate="print"/>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Прямоугольник 27"/>
              <p:cNvSpPr/>
              <p:nvPr/>
            </p:nvSpPr>
            <p:spPr>
              <a:xfrm>
                <a:off x="6307127" y="3154681"/>
                <a:ext cx="1092800" cy="5563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ru-RU" sz="1400">
                          <a:latin typeface="Cambria Math"/>
                        </a:rPr>
                        <m:t>Φ</m:t>
                      </m:r>
                      <m:r>
                        <a:rPr lang="ru-RU" sz="1400">
                          <a:latin typeface="Cambria Math"/>
                        </a:rPr>
                        <m:t>=</m:t>
                      </m:r>
                      <m:f>
                        <m:fPr>
                          <m:ctrlPr>
                            <a:rPr lang="ru-RU" sz="1400" i="1">
                              <a:latin typeface="Cambria Math" panose="02040503050406030204" pitchFamily="18" charset="0"/>
                            </a:rPr>
                          </m:ctrlPr>
                        </m:fPr>
                        <m:num>
                          <m:r>
                            <a:rPr lang="ru-RU" sz="1400">
                              <a:latin typeface="Cambria Math"/>
                            </a:rPr>
                            <m:t>4</m:t>
                          </m:r>
                          <m:sSub>
                            <m:sSubPr>
                              <m:ctrlPr>
                                <a:rPr lang="ru-RU" sz="1400" i="1">
                                  <a:latin typeface="Cambria Math" panose="02040503050406030204" pitchFamily="18" charset="0"/>
                                </a:rPr>
                              </m:ctrlPr>
                            </m:sSubPr>
                            <m:e>
                              <m:r>
                                <a:rPr lang="ru-RU" sz="1400" i="1">
                                  <a:latin typeface="Cambria Math"/>
                                </a:rPr>
                                <m:t>𝑉</m:t>
                              </m:r>
                            </m:e>
                            <m:sub>
                              <m:r>
                                <a:rPr lang="ru-RU" sz="1400">
                                  <a:latin typeface="Cambria Math"/>
                                </a:rPr>
                                <m:t>н</m:t>
                              </m:r>
                            </m:sub>
                          </m:sSub>
                        </m:num>
                        <m:den>
                          <m:r>
                            <a:rPr lang="ru-RU" sz="1400" i="1">
                              <a:latin typeface="Cambria Math"/>
                            </a:rPr>
                            <m:t>𝜋</m:t>
                          </m:r>
                          <m:sSubSup>
                            <m:sSubSupPr>
                              <m:ctrlPr>
                                <a:rPr lang="ru-RU" sz="1400" i="1">
                                  <a:latin typeface="Cambria Math" panose="02040503050406030204" pitchFamily="18" charset="0"/>
                                </a:rPr>
                              </m:ctrlPr>
                            </m:sSubSupPr>
                            <m:e>
                              <m:r>
                                <a:rPr lang="ru-RU" sz="1400" i="1">
                                  <a:latin typeface="Cambria Math"/>
                                </a:rPr>
                                <m:t>𝐷</m:t>
                              </m:r>
                            </m:e>
                            <m:sub>
                              <m:r>
                                <a:rPr lang="ru-RU" sz="1400">
                                  <a:latin typeface="Cambria Math"/>
                                </a:rPr>
                                <m:t>2</m:t>
                              </m:r>
                            </m:sub>
                            <m:sup>
                              <m:r>
                                <a:rPr lang="ru-RU" sz="1400">
                                  <a:latin typeface="Cambria Math"/>
                                </a:rPr>
                                <m:t>2</m:t>
                              </m:r>
                            </m:sup>
                          </m:sSubSup>
                          <m:sSub>
                            <m:sSubPr>
                              <m:ctrlPr>
                                <a:rPr lang="ru-RU" sz="1400" i="1">
                                  <a:latin typeface="Cambria Math" panose="02040503050406030204" pitchFamily="18" charset="0"/>
                                </a:rPr>
                              </m:ctrlPr>
                            </m:sSubPr>
                            <m:e>
                              <m:r>
                                <a:rPr lang="ru-RU" sz="1400" i="1">
                                  <a:latin typeface="Cambria Math"/>
                                </a:rPr>
                                <m:t>𝑢</m:t>
                              </m:r>
                            </m:e>
                            <m:sub>
                              <m:r>
                                <a:rPr lang="ru-RU" sz="1400">
                                  <a:latin typeface="Cambria Math"/>
                                </a:rPr>
                                <m:t>2</m:t>
                              </m:r>
                            </m:sub>
                          </m:sSub>
                        </m:den>
                      </m:f>
                    </m:oMath>
                  </m:oMathPara>
                </a14:m>
                <a:endParaRPr lang="ru-RU" sz="1400" dirty="0"/>
              </a:p>
            </p:txBody>
          </p:sp>
        </mc:Choice>
        <mc:Fallback xmlns="">
          <p:sp>
            <p:nvSpPr>
              <p:cNvPr id="28" name="Прямоугольник 27"/>
              <p:cNvSpPr>
                <a:spLocks noRot="1" noChangeAspect="1" noMove="1" noResize="1" noEditPoints="1" noAdjustHandles="1" noChangeArrowheads="1" noChangeShapeType="1" noTextEdit="1"/>
              </p:cNvSpPr>
              <p:nvPr/>
            </p:nvSpPr>
            <p:spPr>
              <a:xfrm>
                <a:off x="6307127" y="3154681"/>
                <a:ext cx="1092800" cy="556371"/>
              </a:xfrm>
              <a:prstGeom prst="rect">
                <a:avLst/>
              </a:prstGeom>
              <a:blipFill rotWithShape="1">
                <a:blip r:embed="rId9" cstate="print"/>
                <a:stretch>
                  <a:fillRect/>
                </a:stretch>
              </a:blipFill>
            </p:spPr>
            <p:txBody>
              <a:bodyPr/>
              <a:lstStyle/>
              <a:p>
                <a:r>
                  <a:rPr lang="ru-RU">
                    <a:noFill/>
                  </a:rPr>
                  <a:t> </a:t>
                </a:r>
              </a:p>
            </p:txBody>
          </p:sp>
        </mc:Fallback>
      </mc:AlternateContent>
      <p:sp>
        <p:nvSpPr>
          <p:cNvPr id="29" name="TextBox 28"/>
          <p:cNvSpPr txBox="1"/>
          <p:nvPr/>
        </p:nvSpPr>
        <p:spPr>
          <a:xfrm>
            <a:off x="4760834" y="2826223"/>
            <a:ext cx="4301639" cy="338554"/>
          </a:xfrm>
          <a:prstGeom prst="rect">
            <a:avLst/>
          </a:prstGeom>
          <a:noFill/>
        </p:spPr>
        <p:txBody>
          <a:bodyPr wrap="square" rtlCol="0">
            <a:spAutoFit/>
          </a:bodyPr>
          <a:lstStyle/>
          <a:p>
            <a:pPr algn="ctr"/>
            <a:r>
              <a:rPr lang="ru-RU" sz="1600" cap="small" dirty="0"/>
              <a:t>Условный коэффициент расхода</a:t>
            </a:r>
          </a:p>
        </p:txBody>
      </p:sp>
    </p:spTree>
    <p:extLst>
      <p:ext uri="{BB962C8B-B14F-4D97-AF65-F5344CB8AC3E}">
        <p14:creationId xmlns:p14="http://schemas.microsoft.com/office/powerpoint/2010/main" val="3190743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836692" y="6345239"/>
            <a:ext cx="469107" cy="369332"/>
          </a:xfrm>
          <a:prstGeom prst="rect">
            <a:avLst/>
          </a:prstGeom>
          <a:noFill/>
        </p:spPr>
        <p:txBody>
          <a:bodyPr wrap="square" rtlCol="0">
            <a:spAutoFit/>
          </a:bodyPr>
          <a:lstStyle/>
          <a:p>
            <a:pPr algn="ctr"/>
            <a:r>
              <a:rPr lang="ru-RU" dirty="0">
                <a:solidFill>
                  <a:schemeClr val="bg1"/>
                </a:solidFill>
                <a:latin typeface="Elektra Medium Pro" panose="02000803000000020004" pitchFamily="50" charset="-52"/>
              </a:rPr>
              <a:t>10</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646527" y="2613392"/>
            <a:ext cx="3831772" cy="830997"/>
          </a:xfrm>
          <a:prstGeom prst="rect">
            <a:avLst/>
          </a:prstGeom>
          <a:noFill/>
        </p:spPr>
        <p:txBody>
          <a:bodyPr wrap="square" rtlCol="0" anchor="ctr" anchorCtr="1">
            <a:spAutoFit/>
          </a:bodyPr>
          <a:lstStyle/>
          <a:p>
            <a:pPr algn="ctr"/>
            <a:r>
              <a:rPr lang="ru-RU" sz="2400" b="1" dirty="0">
                <a:solidFill>
                  <a:schemeClr val="bg1"/>
                </a:solidFill>
                <a:latin typeface="Elektra Text Pro" panose="02000503030000020004" pitchFamily="50" charset="-52"/>
              </a:rPr>
              <a:t>БЛАГОДАРЮ </a:t>
            </a:r>
          </a:p>
          <a:p>
            <a:pPr algn="ctr"/>
            <a:r>
              <a:rPr lang="ru-RU" sz="2400" b="1" dirty="0">
                <a:solidFill>
                  <a:schemeClr val="bg1"/>
                </a:solidFill>
                <a:latin typeface="Elektra Text Pro" panose="02000503030000020004" pitchFamily="50" charset="-52"/>
              </a:rPr>
              <a:t>ЗА ВНИМАНИЕ</a:t>
            </a:r>
          </a:p>
        </p:txBody>
      </p:sp>
      <p:sp>
        <p:nvSpPr>
          <p:cNvPr id="6" name="TextBox 5"/>
          <p:cNvSpPr txBox="1"/>
          <p:nvPr/>
        </p:nvSpPr>
        <p:spPr>
          <a:xfrm>
            <a:off x="4639270" y="4348147"/>
            <a:ext cx="3846286" cy="1169551"/>
          </a:xfrm>
          <a:prstGeom prst="rect">
            <a:avLst/>
          </a:prstGeom>
          <a:noFill/>
        </p:spPr>
        <p:txBody>
          <a:bodyPr wrap="square" rtlCol="0" anchor="ctr" anchorCtr="1">
            <a:spAutoFit/>
          </a:bodyPr>
          <a:lstStyle/>
          <a:p>
            <a:pPr algn="ctr"/>
            <a:r>
              <a:rPr lang="ru-RU" sz="1400" b="1" dirty="0">
                <a:solidFill>
                  <a:schemeClr val="bg1"/>
                </a:solidFill>
                <a:latin typeface="Elektra Text Pro" panose="02000503030000020004" pitchFamily="50" charset="-52"/>
              </a:rPr>
              <a:t>Батурин Олег Витальевич</a:t>
            </a:r>
          </a:p>
          <a:p>
            <a:pPr algn="ctr"/>
            <a:endParaRPr lang="ru-RU" sz="1400" b="1" dirty="0">
              <a:solidFill>
                <a:schemeClr val="bg1"/>
              </a:solidFill>
              <a:latin typeface="Elektra Text Pro" panose="02000503030000020004" pitchFamily="50" charset="-52"/>
            </a:endParaRPr>
          </a:p>
          <a:p>
            <a:pPr algn="ctr"/>
            <a:r>
              <a:rPr lang="ru-RU" sz="1400" dirty="0">
                <a:solidFill>
                  <a:schemeClr val="bg1"/>
                </a:solidFill>
                <a:latin typeface="Elektra Text Pro" panose="02000503030000020004" pitchFamily="50" charset="-52"/>
              </a:rPr>
              <a:t>443086 г. Самара, Московское шоссе 34, комн. 336-5 </a:t>
            </a:r>
            <a:r>
              <a:rPr lang="en-US" sz="1400" dirty="0">
                <a:solidFill>
                  <a:schemeClr val="bg1"/>
                </a:solidFill>
                <a:latin typeface="Elektra Text Pro" panose="02000503030000020004" pitchFamily="50" charset="-52"/>
              </a:rPr>
              <a:t>Tel: (846)267-45-94</a:t>
            </a:r>
            <a:endParaRPr lang="ru-RU" sz="1400" dirty="0">
              <a:solidFill>
                <a:schemeClr val="bg1"/>
              </a:solidFill>
              <a:latin typeface="Elektra Text Pro" panose="02000503030000020004" pitchFamily="50" charset="-52"/>
            </a:endParaRPr>
          </a:p>
          <a:p>
            <a:pPr algn="ctr"/>
            <a:r>
              <a:rPr lang="en-US" sz="1400" dirty="0">
                <a:solidFill>
                  <a:schemeClr val="bg1"/>
                </a:solidFill>
                <a:latin typeface="Elektra Text Pro" panose="02000503030000020004" pitchFamily="50" charset="-52"/>
              </a:rPr>
              <a:t>oleg.v.baturin@gmail.com</a:t>
            </a:r>
            <a:endParaRPr lang="ru-RU" sz="1400" dirty="0">
              <a:solidFill>
                <a:schemeClr val="bg1"/>
              </a:solidFill>
              <a:latin typeface="Elektra Text Pro" panose="02000503030000020004" pitchFamily="50" charset="-52"/>
            </a:endParaRPr>
          </a:p>
        </p:txBody>
      </p:sp>
    </p:spTree>
    <p:extLst>
      <p:ext uri="{BB962C8B-B14F-4D97-AF65-F5344CB8AC3E}">
        <p14:creationId xmlns:p14="http://schemas.microsoft.com/office/powerpoint/2010/main" val="4512463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Безразмерные параметры рабочего процесса</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67</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4" name="Прямоугольник 3"/>
              <p:cNvSpPr/>
              <p:nvPr/>
            </p:nvSpPr>
            <p:spPr>
              <a:xfrm>
                <a:off x="477249" y="819269"/>
                <a:ext cx="8479082" cy="1648528"/>
              </a:xfrm>
              <a:prstGeom prst="rect">
                <a:avLst/>
              </a:prstGeom>
            </p:spPr>
            <p:txBody>
              <a:bodyPr wrap="square">
                <a:spAutoFit/>
              </a:bodyPr>
              <a:lstStyle/>
              <a:p>
                <a:pPr marL="285750" indent="-285750">
                  <a:lnSpc>
                    <a:spcPct val="150000"/>
                  </a:lnSpc>
                  <a:buFont typeface="Wingdings" pitchFamily="2" charset="2"/>
                  <a:buChar char="ü"/>
                </a:pPr>
                <a:r>
                  <a:rPr lang="ru-RU" sz="1600" dirty="0"/>
                  <a:t>Коэффициент быстроходности </a:t>
                </a:r>
                <a14:m>
                  <m:oMath xmlns:m="http://schemas.openxmlformats.org/officeDocument/2006/math">
                    <m:sSub>
                      <m:sSubPr>
                        <m:ctrlPr>
                          <a:rPr lang="ru-RU" sz="1600" i="1">
                            <a:latin typeface="Cambria Math" panose="02040503050406030204" pitchFamily="18" charset="0"/>
                          </a:rPr>
                        </m:ctrlPr>
                      </m:sSubPr>
                      <m:e>
                        <m:r>
                          <a:rPr lang="ru-RU" sz="1600" i="1">
                            <a:latin typeface="Cambria Math"/>
                          </a:rPr>
                          <m:t>𝑛</m:t>
                        </m:r>
                      </m:e>
                      <m:sub>
                        <m:r>
                          <a:rPr lang="en-US" sz="1600" i="1">
                            <a:latin typeface="Cambria Math"/>
                          </a:rPr>
                          <m:t>𝑠</m:t>
                        </m:r>
                      </m:sub>
                    </m:sSub>
                  </m:oMath>
                </a14:m>
                <a:r>
                  <a:rPr lang="ru-RU" sz="1600" dirty="0"/>
                  <a:t> - частота вращения модельного насоса, геометрически подобного натурному, с такими же, как и у натурного, значениями гидравлического и расходного КПД, который выдаёт напор 1м и имеет полезную мощность в одну лошадиную силу </a:t>
                </a:r>
                <a14:m>
                  <m:oMath xmlns:m="http://schemas.openxmlformats.org/officeDocument/2006/math">
                    <m:r>
                      <a:rPr lang="ru-RU" sz="1600" i="1">
                        <a:latin typeface="Cambria Math"/>
                      </a:rPr>
                      <m:t>𝑁</m:t>
                    </m:r>
                    <m:r>
                      <a:rPr lang="ru-RU" sz="1600" i="1">
                        <a:latin typeface="Cambria Math"/>
                      </a:rPr>
                      <m:t>=</m:t>
                    </m:r>
                    <m:r>
                      <a:rPr lang="ru-RU" sz="1600" i="0">
                        <a:latin typeface="Cambria Math"/>
                      </a:rPr>
                      <m:t>1л.с.=75</m:t>
                    </m:r>
                    <m:f>
                      <m:fPr>
                        <m:ctrlPr>
                          <a:rPr lang="ru-RU" sz="1600" i="1">
                            <a:latin typeface="Cambria Math" panose="02040503050406030204" pitchFamily="18" charset="0"/>
                          </a:rPr>
                        </m:ctrlPr>
                      </m:fPr>
                      <m:num>
                        <m:r>
                          <a:rPr lang="ru-RU" sz="1600" i="0">
                            <a:latin typeface="Cambria Math"/>
                          </a:rPr>
                          <m:t>кг∙м</m:t>
                        </m:r>
                      </m:num>
                      <m:den>
                        <m:r>
                          <a:rPr lang="ru-RU" sz="1600" i="0">
                            <a:latin typeface="Cambria Math"/>
                          </a:rPr>
                          <m:t>с</m:t>
                        </m:r>
                      </m:den>
                    </m:f>
                  </m:oMath>
                </a14:m>
                <a:r>
                  <a:rPr lang="ru-RU" sz="1600" dirty="0"/>
                  <a:t> при работе на воде</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477249" y="819269"/>
                <a:ext cx="8479082" cy="1648528"/>
              </a:xfrm>
              <a:prstGeom prst="rect">
                <a:avLst/>
              </a:prstGeom>
              <a:blipFill>
                <a:blip r:embed="rId3"/>
                <a:stretch>
                  <a:fillRect l="-288" r="-575" b="-73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Прямоугольник 1"/>
              <p:cNvSpPr/>
              <p:nvPr/>
            </p:nvSpPr>
            <p:spPr>
              <a:xfrm>
                <a:off x="2861925" y="2358959"/>
                <a:ext cx="1422633" cy="746166"/>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a:rPr>
                            <m:t>𝑛</m:t>
                          </m:r>
                        </m:e>
                        <m:sub>
                          <m:r>
                            <a:rPr lang="en-US" sz="1600" i="1">
                              <a:latin typeface="Cambria Math"/>
                            </a:rPr>
                            <m:t>𝑠</m:t>
                          </m:r>
                        </m:sub>
                      </m:sSub>
                      <m:r>
                        <a:rPr lang="ru-RU" sz="1600">
                          <a:latin typeface="Cambria Math"/>
                        </a:rPr>
                        <m:t>=</m:t>
                      </m:r>
                      <m:sSup>
                        <m:sSupPr>
                          <m:ctrlPr>
                            <a:rPr lang="ru-RU" sz="1600" i="1">
                              <a:latin typeface="Cambria Math" panose="02040503050406030204" pitchFamily="18" charset="0"/>
                            </a:rPr>
                          </m:ctrlPr>
                        </m:sSupPr>
                        <m:e>
                          <m:d>
                            <m:dPr>
                              <m:ctrlPr>
                                <a:rPr lang="ru-RU" sz="1600" i="1">
                                  <a:latin typeface="Cambria Math" panose="02040503050406030204" pitchFamily="18" charset="0"/>
                                </a:rPr>
                              </m:ctrlPr>
                            </m:dPr>
                            <m:e>
                              <m:f>
                                <m:fPr>
                                  <m:ctrlPr>
                                    <a:rPr lang="ru-RU" sz="1600" i="1">
                                      <a:latin typeface="Cambria Math" panose="02040503050406030204" pitchFamily="18" charset="0"/>
                                    </a:rPr>
                                  </m:ctrlPr>
                                </m:fPr>
                                <m:num>
                                  <m:sSup>
                                    <m:sSupPr>
                                      <m:ctrlPr>
                                        <a:rPr lang="ru-RU" sz="1600" i="1">
                                          <a:latin typeface="Cambria Math" panose="02040503050406030204" pitchFamily="18" charset="0"/>
                                        </a:rPr>
                                      </m:ctrlPr>
                                    </m:sSupPr>
                                    <m:e>
                                      <m:r>
                                        <a:rPr lang="ru-RU" sz="1600" i="1">
                                          <a:latin typeface="Cambria Math"/>
                                        </a:rPr>
                                        <m:t>𝜑</m:t>
                                      </m:r>
                                    </m:e>
                                    <m:sup>
                                      <m:r>
                                        <a:rPr lang="ru-RU" sz="1600" i="1">
                                          <a:latin typeface="Cambria Math"/>
                                        </a:rPr>
                                        <m:t>2</m:t>
                                      </m:r>
                                    </m:sup>
                                  </m:sSup>
                                </m:num>
                                <m:den>
                                  <m:sSup>
                                    <m:sSupPr>
                                      <m:ctrlPr>
                                        <a:rPr lang="ru-RU" sz="1600" i="1">
                                          <a:latin typeface="Cambria Math" panose="02040503050406030204" pitchFamily="18" charset="0"/>
                                        </a:rPr>
                                      </m:ctrlPr>
                                    </m:sSupPr>
                                    <m:e>
                                      <m:r>
                                        <a:rPr lang="ru-RU" sz="1600" i="1">
                                          <a:latin typeface="Cambria Math"/>
                                        </a:rPr>
                                        <m:t>𝜓</m:t>
                                      </m:r>
                                    </m:e>
                                    <m:sup>
                                      <m:r>
                                        <a:rPr lang="ru-RU" sz="1600" i="1">
                                          <a:latin typeface="Cambria Math"/>
                                        </a:rPr>
                                        <m:t>3</m:t>
                                      </m:r>
                                    </m:sup>
                                  </m:sSup>
                                </m:den>
                              </m:f>
                            </m:e>
                          </m:d>
                        </m:e>
                        <m:sup>
                          <m:f>
                            <m:fPr>
                              <m:type m:val="skw"/>
                              <m:ctrlPr>
                                <a:rPr lang="ru-RU" sz="1600" i="1">
                                  <a:latin typeface="Cambria Math" panose="02040503050406030204" pitchFamily="18" charset="0"/>
                                </a:rPr>
                              </m:ctrlPr>
                            </m:fPr>
                            <m:num>
                              <m:r>
                                <a:rPr lang="ru-RU" sz="1600" i="1">
                                  <a:latin typeface="Cambria Math"/>
                                </a:rPr>
                                <m:t>1</m:t>
                              </m:r>
                            </m:num>
                            <m:den>
                              <m:r>
                                <a:rPr lang="ru-RU" sz="1600" i="1">
                                  <a:latin typeface="Cambria Math"/>
                                </a:rPr>
                                <m:t>4</m:t>
                              </m:r>
                            </m:den>
                          </m:f>
                        </m:sup>
                      </m:sSup>
                    </m:oMath>
                  </m:oMathPara>
                </a14:m>
                <a:endParaRPr lang="ru-RU" sz="16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2861925" y="2358959"/>
                <a:ext cx="1422633" cy="746166"/>
              </a:xfrm>
              <a:prstGeom prst="rect">
                <a:avLst/>
              </a:prstGeom>
              <a:blipFill>
                <a:blip r:embed="rId4"/>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4357651" y="2437057"/>
                <a:ext cx="1732013" cy="668068"/>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a:rPr>
                            <m:t>𝑛</m:t>
                          </m:r>
                        </m:e>
                        <m:sub>
                          <m:r>
                            <a:rPr lang="en-US" sz="1600" i="1">
                              <a:latin typeface="Cambria Math"/>
                            </a:rPr>
                            <m:t>𝑠</m:t>
                          </m:r>
                        </m:sub>
                      </m:sSub>
                      <m:r>
                        <a:rPr lang="ru-RU" sz="1600">
                          <a:latin typeface="Cambria Math"/>
                        </a:rPr>
                        <m:t>=193,3</m:t>
                      </m:r>
                      <m:r>
                        <m:rPr>
                          <m:sty m:val="p"/>
                        </m:rPr>
                        <a:rPr lang="ru-RU" sz="1600">
                          <a:latin typeface="Cambria Math"/>
                        </a:rPr>
                        <m:t>ω</m:t>
                      </m:r>
                      <m:f>
                        <m:fPr>
                          <m:ctrlPr>
                            <a:rPr lang="ru-RU" sz="1600" i="1">
                              <a:latin typeface="Cambria Math" panose="02040503050406030204" pitchFamily="18" charset="0"/>
                            </a:rPr>
                          </m:ctrlPr>
                        </m:fPr>
                        <m:num>
                          <m:rad>
                            <m:radPr>
                              <m:degHide m:val="on"/>
                              <m:ctrlPr>
                                <a:rPr lang="ru-RU" sz="1600" i="1">
                                  <a:latin typeface="Cambria Math" panose="02040503050406030204" pitchFamily="18" charset="0"/>
                                </a:rPr>
                              </m:ctrlPr>
                            </m:radPr>
                            <m:deg/>
                            <m:e>
                              <m:r>
                                <a:rPr lang="ru-RU" sz="1600" i="1">
                                  <a:latin typeface="Cambria Math"/>
                                </a:rPr>
                                <m:t>𝑉</m:t>
                              </m:r>
                            </m:e>
                          </m:rad>
                        </m:num>
                        <m:den>
                          <m:sSup>
                            <m:sSupPr>
                              <m:ctrlPr>
                                <a:rPr lang="ru-RU" sz="1600" i="1">
                                  <a:latin typeface="Cambria Math" panose="02040503050406030204" pitchFamily="18" charset="0"/>
                                </a:rPr>
                              </m:ctrlPr>
                            </m:sSupPr>
                            <m:e>
                              <m:r>
                                <a:rPr lang="ru-RU" sz="1600" i="1">
                                  <a:latin typeface="Cambria Math"/>
                                </a:rPr>
                                <m:t>𝐿</m:t>
                              </m:r>
                            </m:e>
                            <m:sup>
                              <m:f>
                                <m:fPr>
                                  <m:type m:val="skw"/>
                                  <m:ctrlPr>
                                    <a:rPr lang="ru-RU" sz="1600" i="1">
                                      <a:latin typeface="Cambria Math" panose="02040503050406030204" pitchFamily="18" charset="0"/>
                                    </a:rPr>
                                  </m:ctrlPr>
                                </m:fPr>
                                <m:num>
                                  <m:r>
                                    <a:rPr lang="ru-RU" sz="1600" i="1">
                                      <a:latin typeface="Cambria Math"/>
                                    </a:rPr>
                                    <m:t>3</m:t>
                                  </m:r>
                                </m:num>
                                <m:den>
                                  <m:r>
                                    <a:rPr lang="ru-RU" sz="1600" i="1">
                                      <a:latin typeface="Cambria Math"/>
                                    </a:rPr>
                                    <m:t>4</m:t>
                                  </m:r>
                                </m:den>
                              </m:f>
                            </m:sup>
                          </m:sSup>
                        </m:den>
                      </m:f>
                    </m:oMath>
                  </m:oMathPara>
                </a14:m>
                <a:endParaRPr lang="ru-RU" sz="16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4357651" y="2437057"/>
                <a:ext cx="1732013" cy="668068"/>
              </a:xfrm>
              <a:prstGeom prst="rect">
                <a:avLst/>
              </a:prstGeom>
              <a:blipFill>
                <a:blip r:embed="rId5"/>
                <a:stretch>
                  <a:fillRect/>
                </a:stretch>
              </a:blipFill>
              <a:ln>
                <a:noFill/>
              </a:ln>
            </p:spPr>
            <p:txBody>
              <a:bodyPr/>
              <a:lstStyle/>
              <a:p>
                <a:r>
                  <a:rPr lang="ru-RU">
                    <a:noFill/>
                  </a:rPr>
                  <a:t> </a:t>
                </a:r>
              </a:p>
            </p:txBody>
          </p:sp>
        </mc:Fallback>
      </mc:AlternateContent>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351" y="3158731"/>
            <a:ext cx="5336949"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04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7</a:t>
            </a:fld>
            <a:endParaRPr lang="ru-RU" dirty="0">
              <a:solidFill>
                <a:schemeClr val="bg1"/>
              </a:solidFill>
              <a:latin typeface="Elektra Medium Pro" panose="02000803000000020004" pitchFamily="50" charset="-52"/>
            </a:endParaRPr>
          </a:p>
        </p:txBody>
      </p:sp>
      <p:sp>
        <p:nvSpPr>
          <p:cNvPr id="13" name="TextBox 12"/>
          <p:cNvSpPr txBox="1"/>
          <p:nvPr/>
        </p:nvSpPr>
        <p:spPr>
          <a:xfrm>
            <a:off x="593765" y="798713"/>
            <a:ext cx="8200803" cy="8359340"/>
          </a:xfrm>
          <a:prstGeom prst="rect">
            <a:avLst/>
          </a:prstGeom>
          <a:noFill/>
        </p:spPr>
        <p:txBody>
          <a:bodyPr wrap="square" rtlCol="0">
            <a:spAutoFit/>
          </a:bodyPr>
          <a:lstStyle/>
          <a:p>
            <a:pPr algn="ctr">
              <a:lnSpc>
                <a:spcPct val="150000"/>
              </a:lnSpc>
            </a:pPr>
            <a:r>
              <a:rPr lang="ru-RU" cap="all" dirty="0"/>
              <a:t>Первый закон термодинамики</a:t>
            </a:r>
            <a:endParaRPr lang="ru-RU" dirty="0"/>
          </a:p>
          <a:p>
            <a:pPr marL="285750" indent="-285750">
              <a:lnSpc>
                <a:spcPct val="150000"/>
              </a:lnSpc>
              <a:buFont typeface="Wingdings" pitchFamily="2" charset="2"/>
              <a:buChar char="ü"/>
            </a:pPr>
            <a:endParaRPr lang="ru-RU" dirty="0"/>
          </a:p>
          <a:p>
            <a:pPr algn="ctr">
              <a:lnSpc>
                <a:spcPct val="150000"/>
              </a:lnSpc>
            </a:pPr>
            <a:r>
              <a:rPr lang="ru-RU" i="1" dirty="0"/>
              <a:t>Тепло, подведенное к системе, идет на увеличение внутренней энергии и работу против внешних сил (сил давления), действующих из вне на систему</a:t>
            </a:r>
          </a:p>
          <a:p>
            <a:pPr marL="285750" indent="-285750">
              <a:lnSpc>
                <a:spcPct val="150000"/>
              </a:lnSpc>
              <a:buFont typeface="Wingdings" pitchFamily="2" charset="2"/>
              <a:buChar char="ü"/>
            </a:pPr>
            <a:r>
              <a:rPr lang="ru-RU" dirty="0"/>
              <a:t>Правило знаков: «плюс» - энергия подводится; «минус» - энергия отбирается</a:t>
            </a:r>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r>
              <a:rPr lang="ru-RU" dirty="0"/>
              <a:t>Признак работы – физическое движение</a:t>
            </a:r>
          </a:p>
          <a:p>
            <a:pPr marL="285750" indent="-285750">
              <a:lnSpc>
                <a:spcPct val="150000"/>
              </a:lnSpc>
              <a:buFont typeface="Wingdings" pitchFamily="2" charset="2"/>
              <a:buChar char="ü"/>
            </a:pPr>
            <a:r>
              <a:rPr lang="ru-RU" i="1" dirty="0"/>
              <a:t>Энтальпия</a:t>
            </a:r>
            <a:r>
              <a:rPr lang="ru-RU" dirty="0"/>
              <a:t> - сумма внутренней энергии тела и работы, которую необходимо затратить, чтобы тело объёмом </a:t>
            </a:r>
            <a:r>
              <a:rPr lang="en-US" i="1" dirty="0"/>
              <a:t>v</a:t>
            </a:r>
            <a:r>
              <a:rPr lang="ru-RU" dirty="0"/>
              <a:t> ввести в окружающую среду, имеющую давление </a:t>
            </a:r>
            <a:r>
              <a:rPr lang="ru-RU" i="1" dirty="0"/>
              <a:t>р </a:t>
            </a:r>
            <a:r>
              <a:rPr lang="ru-RU" dirty="0"/>
              <a:t>и находящуюся с телом в равновесном состоянии</a:t>
            </a:r>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a:lnSpc>
                <a:spcPct val="150000"/>
              </a:lnSpc>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p:txBody>
      </p:sp>
      <mc:AlternateContent xmlns:mc="http://schemas.openxmlformats.org/markup-compatibility/2006" xmlns:a14="http://schemas.microsoft.com/office/drawing/2010/main">
        <mc:Choice Requires="a14">
          <p:sp>
            <p:nvSpPr>
              <p:cNvPr id="12" name="Прямоугольник 11"/>
              <p:cNvSpPr/>
              <p:nvPr/>
            </p:nvSpPr>
            <p:spPr>
              <a:xfrm>
                <a:off x="3248176" y="5862213"/>
                <a:ext cx="2647648" cy="394147"/>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a:rPr>
                        <m:t>𝑑𝑖</m:t>
                      </m:r>
                      <m:r>
                        <a:rPr lang="ru-RU">
                          <a:latin typeface="Cambria Math"/>
                        </a:rPr>
                        <m:t>=</m:t>
                      </m:r>
                      <m:r>
                        <a:rPr lang="ru-RU" i="1">
                          <a:latin typeface="Cambria Math"/>
                        </a:rPr>
                        <m:t>𝑑𝑢</m:t>
                      </m:r>
                      <m:r>
                        <a:rPr lang="ru-RU">
                          <a:latin typeface="Cambria Math"/>
                        </a:rPr>
                        <m:t>+</m:t>
                      </m:r>
                      <m:r>
                        <a:rPr lang="en-US" i="1">
                          <a:latin typeface="Cambria Math"/>
                        </a:rPr>
                        <m:t>𝑑</m:t>
                      </m:r>
                      <m:d>
                        <m:dPr>
                          <m:ctrlPr>
                            <a:rPr lang="ru-RU" i="1">
                              <a:latin typeface="Cambria Math" panose="02040503050406030204" pitchFamily="18" charset="0"/>
                            </a:rPr>
                          </m:ctrlPr>
                        </m:dPr>
                        <m:e>
                          <m:r>
                            <a:rPr lang="en-US" i="1">
                              <a:latin typeface="Cambria Math"/>
                            </a:rPr>
                            <m:t>𝑝𝑣</m:t>
                          </m:r>
                        </m:e>
                      </m:d>
                      <m:r>
                        <a:rPr lang="ru-RU" i="1">
                          <a:latin typeface="Cambria Math"/>
                        </a:rPr>
                        <m:t>=</m:t>
                      </m:r>
                      <m:sSub>
                        <m:sSubPr>
                          <m:ctrlPr>
                            <a:rPr lang="ru-RU" i="1">
                              <a:latin typeface="Cambria Math" panose="02040503050406030204" pitchFamily="18" charset="0"/>
                            </a:rPr>
                          </m:ctrlPr>
                        </m:sSubPr>
                        <m:e>
                          <m:r>
                            <a:rPr lang="en-US" i="1">
                              <a:latin typeface="Cambria Math"/>
                            </a:rPr>
                            <m:t>𝑐</m:t>
                          </m:r>
                        </m:e>
                        <m:sub>
                          <m:r>
                            <a:rPr lang="en-US" i="1">
                              <a:latin typeface="Cambria Math"/>
                            </a:rPr>
                            <m:t>𝑝</m:t>
                          </m:r>
                        </m:sub>
                      </m:sSub>
                      <m:r>
                        <a:rPr lang="en-US" i="1">
                          <a:latin typeface="Cambria Math"/>
                        </a:rPr>
                        <m:t>𝑑𝑇</m:t>
                      </m:r>
                    </m:oMath>
                  </m:oMathPara>
                </a14:m>
                <a:endParaRPr lang="ru-RU"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3248176" y="5862213"/>
                <a:ext cx="2647648" cy="394147"/>
              </a:xfrm>
              <a:prstGeom prst="rect">
                <a:avLst/>
              </a:prstGeom>
              <a:blipFill>
                <a:blip r:embed="rId3"/>
                <a:stretch>
                  <a:fillRect b="-3125"/>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Прямоугольник 1"/>
              <p:cNvSpPr/>
              <p:nvPr/>
            </p:nvSpPr>
            <p:spPr>
              <a:xfrm>
                <a:off x="3061090" y="1260378"/>
                <a:ext cx="32661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rPr>
                        <m:t>𝑑</m:t>
                      </m:r>
                      <m:r>
                        <a:rPr lang="en-US" b="0" i="1" smtClean="0">
                          <a:latin typeface="Cambria Math"/>
                        </a:rPr>
                        <m:t>𝑄</m:t>
                      </m:r>
                      <m:r>
                        <a:rPr lang="ru-RU">
                          <a:latin typeface="Cambria Math"/>
                        </a:rPr>
                        <m:t>=</m:t>
                      </m:r>
                      <m:r>
                        <a:rPr lang="ru-RU" i="1">
                          <a:latin typeface="Cambria Math"/>
                        </a:rPr>
                        <m:t>𝑑𝑢</m:t>
                      </m:r>
                      <m:r>
                        <a:rPr lang="ru-RU">
                          <a:latin typeface="Cambria Math"/>
                        </a:rPr>
                        <m:t>+</m:t>
                      </m:r>
                      <m:r>
                        <a:rPr lang="en-US" i="1">
                          <a:latin typeface="Cambria Math"/>
                        </a:rPr>
                        <m:t>𝑝𝑑𝑣</m:t>
                      </m:r>
                      <m:r>
                        <a:rPr lang="ru-RU" i="1">
                          <a:latin typeface="Cambria Math"/>
                        </a:rPr>
                        <m:t>=</m:t>
                      </m:r>
                      <m:sSub>
                        <m:sSubPr>
                          <m:ctrlPr>
                            <a:rPr lang="ru-RU" i="1">
                              <a:latin typeface="Cambria Math" panose="02040503050406030204" pitchFamily="18" charset="0"/>
                            </a:rPr>
                          </m:ctrlPr>
                        </m:sSubPr>
                        <m:e>
                          <m:r>
                            <a:rPr lang="en-US" i="1">
                              <a:latin typeface="Cambria Math"/>
                            </a:rPr>
                            <m:t>𝑐</m:t>
                          </m:r>
                        </m:e>
                        <m:sub>
                          <m:r>
                            <a:rPr lang="en-US" i="1">
                              <a:latin typeface="Cambria Math"/>
                            </a:rPr>
                            <m:t>𝑣</m:t>
                          </m:r>
                        </m:sub>
                      </m:sSub>
                      <m:r>
                        <a:rPr lang="en-US" i="1">
                          <a:latin typeface="Cambria Math"/>
                        </a:rPr>
                        <m:t>𝑑𝑇</m:t>
                      </m:r>
                      <m:r>
                        <a:rPr lang="ru-RU" i="1">
                          <a:latin typeface="Cambria Math"/>
                        </a:rPr>
                        <m:t>+</m:t>
                      </m:r>
                      <m:r>
                        <a:rPr lang="en-US" i="1">
                          <a:latin typeface="Cambria Math"/>
                        </a:rPr>
                        <m:t>𝑝𝑑𝑣</m:t>
                      </m:r>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061090" y="1260378"/>
                <a:ext cx="3266151" cy="369332"/>
              </a:xfrm>
              <a:prstGeom prst="rect">
                <a:avLst/>
              </a:prstGeom>
              <a:blipFill>
                <a:blip r:embed="rId4"/>
                <a:stretch>
                  <a:fillRect b="-13333"/>
                </a:stretch>
              </a:blipFill>
            </p:spPr>
            <p:txBody>
              <a:bodyPr/>
              <a:lstStyle/>
              <a:p>
                <a:r>
                  <a:rPr lang="ru-RU">
                    <a:noFill/>
                  </a:rPr>
                  <a:t> </a:t>
                </a:r>
              </a:p>
            </p:txBody>
          </p:sp>
        </mc:Fallback>
      </mc:AlternateContent>
      <p:sp>
        <p:nvSpPr>
          <p:cNvPr id="16" name="TextBox 15">
            <a:extLst>
              <a:ext uri="{FF2B5EF4-FFF2-40B4-BE49-F238E27FC236}">
                <a16:creationId xmlns:a16="http://schemas.microsoft.com/office/drawing/2014/main" id="{5B2A5A91-EE4A-4E7E-BFDD-D68B2FD169DC}"/>
              </a:ext>
            </a:extLst>
          </p:cNvPr>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Краткие сведения из </a:t>
            </a:r>
            <a:r>
              <a:rPr lang="ru-RU" b="1" cap="all" dirty="0" err="1">
                <a:solidFill>
                  <a:schemeClr val="bg1"/>
                </a:solidFill>
                <a:latin typeface="Elektra Text Pro" panose="02000503030000020004" pitchFamily="50" charset="-52"/>
              </a:rPr>
              <a:t>термо</a:t>
            </a:r>
            <a:r>
              <a:rPr lang="ru-RU" b="1" cap="all" dirty="0">
                <a:solidFill>
                  <a:schemeClr val="bg1"/>
                </a:solidFill>
                <a:latin typeface="Elektra Text Pro" panose="02000503030000020004" pitchFamily="50" charset="-52"/>
              </a:rPr>
              <a:t> и газодинамики</a:t>
            </a:r>
          </a:p>
        </p:txBody>
      </p:sp>
      <p:sp>
        <p:nvSpPr>
          <p:cNvPr id="3" name="Овал 2">
            <a:extLst>
              <a:ext uri="{FF2B5EF4-FFF2-40B4-BE49-F238E27FC236}">
                <a16:creationId xmlns:a16="http://schemas.microsoft.com/office/drawing/2014/main" id="{65B6906B-D22D-408C-8CD2-F1387C322F7F}"/>
              </a:ext>
            </a:extLst>
          </p:cNvPr>
          <p:cNvSpPr/>
          <p:nvPr/>
        </p:nvSpPr>
        <p:spPr>
          <a:xfrm>
            <a:off x="2879942" y="3233057"/>
            <a:ext cx="1479350" cy="69513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Система</a:t>
            </a:r>
          </a:p>
        </p:txBody>
      </p:sp>
      <p:sp>
        <p:nvSpPr>
          <p:cNvPr id="4" name="TextBox 3">
            <a:extLst>
              <a:ext uri="{FF2B5EF4-FFF2-40B4-BE49-F238E27FC236}">
                <a16:creationId xmlns:a16="http://schemas.microsoft.com/office/drawing/2014/main" id="{C67BD3B7-5B67-4CA7-AD54-81E27DDD4931}"/>
              </a:ext>
            </a:extLst>
          </p:cNvPr>
          <p:cNvSpPr txBox="1"/>
          <p:nvPr/>
        </p:nvSpPr>
        <p:spPr>
          <a:xfrm>
            <a:off x="1175657" y="2832947"/>
            <a:ext cx="1464906" cy="400110"/>
          </a:xfrm>
          <a:prstGeom prst="rect">
            <a:avLst/>
          </a:prstGeom>
          <a:noFill/>
        </p:spPr>
        <p:txBody>
          <a:bodyPr wrap="square" rtlCol="0">
            <a:spAutoFit/>
          </a:bodyPr>
          <a:lstStyle/>
          <a:p>
            <a:r>
              <a:rPr lang="ru-RU" sz="2000" dirty="0"/>
              <a:t>«</a:t>
            </a:r>
            <a:r>
              <a:rPr lang="en-US" sz="2000" dirty="0"/>
              <a:t>+</a:t>
            </a:r>
            <a:r>
              <a:rPr lang="ru-RU" sz="2000" dirty="0"/>
              <a:t>»</a:t>
            </a:r>
            <a:r>
              <a:rPr lang="en-US" sz="2000" dirty="0"/>
              <a:t> </a:t>
            </a:r>
            <a:r>
              <a:rPr lang="ru-RU" sz="2000" dirty="0"/>
              <a:t>работа</a:t>
            </a:r>
          </a:p>
        </p:txBody>
      </p:sp>
      <p:sp>
        <p:nvSpPr>
          <p:cNvPr id="5" name="Стрелка: вниз 4">
            <a:extLst>
              <a:ext uri="{FF2B5EF4-FFF2-40B4-BE49-F238E27FC236}">
                <a16:creationId xmlns:a16="http://schemas.microsoft.com/office/drawing/2014/main" id="{2832A652-36CE-4C18-AE6C-FE2BB946A46A}"/>
              </a:ext>
            </a:extLst>
          </p:cNvPr>
          <p:cNvSpPr/>
          <p:nvPr/>
        </p:nvSpPr>
        <p:spPr>
          <a:xfrm rot="17801146">
            <a:off x="2359896" y="3150192"/>
            <a:ext cx="233265" cy="517849"/>
          </a:xfrm>
          <a:prstGeom prst="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id="{8D9C360A-E688-4357-851D-31610AD628D8}"/>
              </a:ext>
            </a:extLst>
          </p:cNvPr>
          <p:cNvSpPr/>
          <p:nvPr/>
        </p:nvSpPr>
        <p:spPr>
          <a:xfrm>
            <a:off x="6488993" y="3175334"/>
            <a:ext cx="1479350" cy="69513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Система</a:t>
            </a:r>
          </a:p>
        </p:txBody>
      </p:sp>
      <p:sp>
        <p:nvSpPr>
          <p:cNvPr id="11" name="TextBox 10">
            <a:extLst>
              <a:ext uri="{FF2B5EF4-FFF2-40B4-BE49-F238E27FC236}">
                <a16:creationId xmlns:a16="http://schemas.microsoft.com/office/drawing/2014/main" id="{25C4EEFB-3D0D-4ED7-B11E-0FF0769243E3}"/>
              </a:ext>
            </a:extLst>
          </p:cNvPr>
          <p:cNvSpPr txBox="1"/>
          <p:nvPr/>
        </p:nvSpPr>
        <p:spPr>
          <a:xfrm>
            <a:off x="4784710" y="2828048"/>
            <a:ext cx="1464906" cy="400110"/>
          </a:xfrm>
          <a:prstGeom prst="rect">
            <a:avLst/>
          </a:prstGeom>
          <a:noFill/>
        </p:spPr>
        <p:txBody>
          <a:bodyPr wrap="square" rtlCol="0">
            <a:spAutoFit/>
          </a:bodyPr>
          <a:lstStyle/>
          <a:p>
            <a:r>
              <a:rPr lang="ru-RU" sz="2000" dirty="0"/>
              <a:t>«-»</a:t>
            </a:r>
            <a:r>
              <a:rPr lang="en-US" sz="2000" dirty="0"/>
              <a:t> </a:t>
            </a:r>
            <a:r>
              <a:rPr lang="ru-RU" sz="2000" dirty="0"/>
              <a:t>работа</a:t>
            </a:r>
          </a:p>
        </p:txBody>
      </p:sp>
      <p:sp>
        <p:nvSpPr>
          <p:cNvPr id="14" name="Стрелка: вниз 13">
            <a:extLst>
              <a:ext uri="{FF2B5EF4-FFF2-40B4-BE49-F238E27FC236}">
                <a16:creationId xmlns:a16="http://schemas.microsoft.com/office/drawing/2014/main" id="{EED7E815-6B53-44D6-AE01-769A0F4B5B66}"/>
              </a:ext>
            </a:extLst>
          </p:cNvPr>
          <p:cNvSpPr/>
          <p:nvPr/>
        </p:nvSpPr>
        <p:spPr>
          <a:xfrm rot="7259696">
            <a:off x="5968949" y="3145293"/>
            <a:ext cx="233265" cy="517849"/>
          </a:xfrm>
          <a:prstGeom prst="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0502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8</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13" name="TextBox 12"/>
              <p:cNvSpPr txBox="1"/>
              <p:nvPr/>
            </p:nvSpPr>
            <p:spPr>
              <a:xfrm>
                <a:off x="383179" y="751829"/>
                <a:ext cx="5625031" cy="8197052"/>
              </a:xfrm>
              <a:prstGeom prst="rect">
                <a:avLst/>
              </a:prstGeom>
              <a:noFill/>
            </p:spPr>
            <p:txBody>
              <a:bodyPr wrap="square" rtlCol="0">
                <a:spAutoFit/>
              </a:bodyPr>
              <a:lstStyle/>
              <a:p>
                <a:pPr algn="ctr">
                  <a:lnSpc>
                    <a:spcPct val="150000"/>
                  </a:lnSpc>
                </a:pPr>
                <a:r>
                  <a:rPr lang="ru-RU" cap="all" dirty="0"/>
                  <a:t>Уравнения процесса</a:t>
                </a:r>
                <a:endParaRPr lang="ru-RU" dirty="0"/>
              </a:p>
              <a:p>
                <a:pPr marL="285750" indent="-285750">
                  <a:lnSpc>
                    <a:spcPct val="150000"/>
                  </a:lnSpc>
                  <a:buFont typeface="Wingdings" pitchFamily="2" charset="2"/>
                  <a:buChar char="ü"/>
                </a:pPr>
                <a:endParaRPr lang="ru-RU" dirty="0"/>
              </a:p>
              <a:p>
                <a:pPr>
                  <a:lnSpc>
                    <a:spcPct val="150000"/>
                  </a:lnSpc>
                </a:pPr>
                <a:r>
                  <a:rPr lang="en-US" i="1" dirty="0"/>
                  <a:t>n</a:t>
                </a:r>
                <a:r>
                  <a:rPr lang="en-US" dirty="0"/>
                  <a:t> – </a:t>
                </a:r>
                <a:r>
                  <a:rPr lang="ru-RU" dirty="0"/>
                  <a:t>показатель </a:t>
                </a:r>
                <a:r>
                  <a:rPr lang="ru-RU" dirty="0" err="1"/>
                  <a:t>политропы</a:t>
                </a:r>
                <a:endParaRPr lang="en-US" dirty="0"/>
              </a:p>
              <a:p>
                <a:pPr marL="285750" indent="-285750">
                  <a:lnSpc>
                    <a:spcPct val="150000"/>
                  </a:lnSpc>
                  <a:buFont typeface="Wingdings" pitchFamily="2" charset="2"/>
                  <a:buChar char="ü"/>
                </a:pPr>
                <a:r>
                  <a:rPr lang="ru-RU" dirty="0"/>
                  <a:t>Для любого процесса справедливо:</a:t>
                </a:r>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r>
                  <a:rPr lang="ru-RU" dirty="0"/>
                  <a:t>Процесс в идеальной турбомашине – </a:t>
                </a:r>
                <a:r>
                  <a:rPr lang="ru-RU" u="sng" dirty="0"/>
                  <a:t>адиабатный</a:t>
                </a:r>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a:lnSpc>
                    <a:spcPct val="150000"/>
                  </a:lnSpc>
                </a:pPr>
                <a:r>
                  <a:rPr lang="en-US" i="1" dirty="0"/>
                  <a:t>k</a:t>
                </a:r>
                <a:r>
                  <a:rPr lang="en-US" dirty="0"/>
                  <a:t> </a:t>
                </a:r>
                <a:r>
                  <a:rPr lang="ru-RU" dirty="0"/>
                  <a:t> -</a:t>
                </a:r>
                <a:r>
                  <a:rPr lang="en-US" dirty="0"/>
                  <a:t> </a:t>
                </a:r>
                <a:r>
                  <a:rPr lang="ru-RU" dirty="0"/>
                  <a:t>показатель </a:t>
                </a:r>
                <a:r>
                  <a:rPr lang="ru-RU" dirty="0" err="1"/>
                  <a:t>изоэнтропы</a:t>
                </a:r>
                <a:r>
                  <a:rPr lang="ru-RU" dirty="0"/>
                  <a:t>, </a:t>
                </a:r>
                <a14:m>
                  <m:oMath xmlns:m="http://schemas.openxmlformats.org/officeDocument/2006/math">
                    <m:r>
                      <a:rPr lang="en-US" i="1">
                        <a:latin typeface="Cambria Math"/>
                      </a:rPr>
                      <m:t>𝑘</m:t>
                    </m:r>
                    <m:r>
                      <a:rPr lang="en-US" i="1">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𝑐</m:t>
                            </m:r>
                          </m:e>
                          <m:sub>
                            <m:r>
                              <a:rPr lang="en-US" i="1">
                                <a:latin typeface="Cambria Math"/>
                              </a:rPr>
                              <m:t>𝑝</m:t>
                            </m:r>
                          </m:sub>
                        </m:sSub>
                      </m:num>
                      <m:den>
                        <m:sSub>
                          <m:sSubPr>
                            <m:ctrlPr>
                              <a:rPr lang="ru-RU" i="1">
                                <a:latin typeface="Cambria Math" panose="02040503050406030204" pitchFamily="18" charset="0"/>
                              </a:rPr>
                            </m:ctrlPr>
                          </m:sSubPr>
                          <m:e>
                            <m:r>
                              <a:rPr lang="en-US" i="1">
                                <a:latin typeface="Cambria Math"/>
                              </a:rPr>
                              <m:t>𝑐</m:t>
                            </m:r>
                          </m:e>
                          <m:sub>
                            <m:r>
                              <a:rPr lang="en-US" i="1">
                                <a:latin typeface="Cambria Math"/>
                              </a:rPr>
                              <m:t>𝑣</m:t>
                            </m:r>
                          </m:sub>
                        </m:sSub>
                      </m:den>
                    </m:f>
                  </m:oMath>
                </a14:m>
                <a:endParaRPr lang="ru-RU" dirty="0"/>
              </a:p>
              <a:p>
                <a:pPr marL="285750" indent="-285750">
                  <a:lnSpc>
                    <a:spcPct val="150000"/>
                  </a:lnSpc>
                  <a:buFont typeface="Wingdings" pitchFamily="2" charset="2"/>
                  <a:buChar char="ü"/>
                </a:pPr>
                <a:r>
                  <a:rPr lang="ru-RU" dirty="0"/>
                  <a:t>Уравнение </a:t>
                </a:r>
                <a:r>
                  <a:rPr lang="ru-RU" dirty="0" err="1"/>
                  <a:t>Маера</a:t>
                </a:r>
                <a:r>
                  <a:rPr lang="ru-RU" dirty="0"/>
                  <a:t>:</a:t>
                </a:r>
                <a:endParaRPr lang="en-US"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a:lnSpc>
                    <a:spcPct val="150000"/>
                  </a:lnSpc>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p:txBody>
          </p:sp>
        </mc:Choice>
        <mc:Fallback xmlns="">
          <p:sp>
            <p:nvSpPr>
              <p:cNvPr id="13" name="TextBox 12"/>
              <p:cNvSpPr txBox="1">
                <a:spLocks noRot="1" noChangeAspect="1" noMove="1" noResize="1" noEditPoints="1" noAdjustHandles="1" noChangeArrowheads="1" noChangeShapeType="1" noTextEdit="1"/>
              </p:cNvSpPr>
              <p:nvPr/>
            </p:nvSpPr>
            <p:spPr>
              <a:xfrm>
                <a:off x="383179" y="751829"/>
                <a:ext cx="5625031" cy="8197052"/>
              </a:xfrm>
              <a:prstGeom prst="rect">
                <a:avLst/>
              </a:prstGeom>
              <a:blipFill>
                <a:blip r:embed="rId3"/>
                <a:stretch>
                  <a:fillRect l="-97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Прямоугольник 1"/>
              <p:cNvSpPr/>
              <p:nvPr/>
            </p:nvSpPr>
            <p:spPr>
              <a:xfrm>
                <a:off x="2197728" y="1193526"/>
                <a:ext cx="1995931" cy="613566"/>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r>
                            <a:rPr lang="en-US" i="1">
                              <a:latin typeface="Cambria Math"/>
                            </a:rPr>
                            <m:t>𝑝</m:t>
                          </m:r>
                        </m:num>
                        <m:den>
                          <m:sSup>
                            <m:sSupPr>
                              <m:ctrlPr>
                                <a:rPr lang="ru-RU" i="1">
                                  <a:latin typeface="Cambria Math" panose="02040503050406030204" pitchFamily="18" charset="0"/>
                                </a:rPr>
                              </m:ctrlPr>
                            </m:sSupPr>
                            <m:e>
                              <m:r>
                                <a:rPr lang="ru-RU" i="1">
                                  <a:latin typeface="Cambria Math"/>
                                </a:rPr>
                                <m:t>𝜌</m:t>
                              </m:r>
                            </m:e>
                            <m:sup>
                              <m:r>
                                <a:rPr lang="ru-RU" i="1">
                                  <a:latin typeface="Cambria Math"/>
                                </a:rPr>
                                <m:t>𝑛</m:t>
                              </m:r>
                            </m:sup>
                          </m:sSup>
                        </m:den>
                      </m:f>
                      <m:r>
                        <a:rPr lang="ru-RU">
                          <a:latin typeface="Cambria Math"/>
                        </a:rPr>
                        <m:t>=</m:t>
                      </m:r>
                      <m:r>
                        <m:rPr>
                          <m:sty m:val="p"/>
                        </m:rPr>
                        <a:rPr lang="ru-RU">
                          <a:latin typeface="Cambria Math"/>
                        </a:rPr>
                        <m:t>p</m:t>
                      </m:r>
                      <m:sSup>
                        <m:sSupPr>
                          <m:ctrlPr>
                            <a:rPr lang="ru-RU" i="1">
                              <a:latin typeface="Cambria Math" panose="02040503050406030204" pitchFamily="18" charset="0"/>
                            </a:rPr>
                          </m:ctrlPr>
                        </m:sSupPr>
                        <m:e>
                          <m:r>
                            <a:rPr lang="ru-RU" i="1">
                              <a:latin typeface="Cambria Math"/>
                            </a:rPr>
                            <m:t>𝑣</m:t>
                          </m:r>
                        </m:e>
                        <m:sup>
                          <m:r>
                            <a:rPr lang="ru-RU" i="1">
                              <a:latin typeface="Cambria Math"/>
                            </a:rPr>
                            <m:t>𝑛</m:t>
                          </m:r>
                        </m:sup>
                      </m:sSup>
                      <m:r>
                        <a:rPr lang="ru-RU" i="1">
                          <a:latin typeface="Cambria Math"/>
                        </a:rPr>
                        <m:t>=</m:t>
                      </m:r>
                      <m:r>
                        <a:rPr lang="ru-RU" i="1">
                          <a:latin typeface="Cambria Math"/>
                        </a:rPr>
                        <m:t>𝑐𝑜𝑛𝑠𝑡</m:t>
                      </m:r>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2197728" y="1193526"/>
                <a:ext cx="1995931" cy="613566"/>
              </a:xfrm>
              <a:prstGeom prst="rect">
                <a:avLst/>
              </a:prstGeom>
              <a:blipFill>
                <a:blip r:embed="rId4"/>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1607123" y="2336193"/>
                <a:ext cx="2924455" cy="885627"/>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𝑝</m:t>
                              </m:r>
                            </m:e>
                            <m:sub>
                              <m:r>
                                <a:rPr lang="ru-RU">
                                  <a:latin typeface="Cambria Math"/>
                                </a:rPr>
                                <m:t>2</m:t>
                              </m:r>
                            </m:sub>
                          </m:sSub>
                        </m:num>
                        <m:den>
                          <m:sSub>
                            <m:sSubPr>
                              <m:ctrlPr>
                                <a:rPr lang="ru-RU" i="1">
                                  <a:latin typeface="Cambria Math" panose="02040503050406030204" pitchFamily="18" charset="0"/>
                                </a:rPr>
                              </m:ctrlPr>
                            </m:sSubPr>
                            <m:e>
                              <m:r>
                                <a:rPr lang="ru-RU" i="1">
                                  <a:latin typeface="Cambria Math"/>
                                </a:rPr>
                                <m:t>𝑝</m:t>
                              </m:r>
                            </m:e>
                            <m:sub>
                              <m:r>
                                <a:rPr lang="ru-RU">
                                  <a:latin typeface="Cambria Math"/>
                                </a:rPr>
                                <m:t>1</m:t>
                              </m:r>
                            </m:sub>
                          </m:sSub>
                        </m:den>
                      </m:f>
                      <m:r>
                        <a:rPr lang="ru-RU">
                          <a:latin typeface="Cambria Math"/>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𝜌</m:t>
                                      </m:r>
                                    </m:e>
                                    <m:sub>
                                      <m:r>
                                        <a:rPr lang="ru-RU">
                                          <a:latin typeface="Cambria Math"/>
                                        </a:rPr>
                                        <m:t>2</m:t>
                                      </m:r>
                                    </m:sub>
                                  </m:sSub>
                                </m:num>
                                <m:den>
                                  <m:sSub>
                                    <m:sSubPr>
                                      <m:ctrlPr>
                                        <a:rPr lang="ru-RU" i="1">
                                          <a:latin typeface="Cambria Math" panose="02040503050406030204" pitchFamily="18" charset="0"/>
                                        </a:rPr>
                                      </m:ctrlPr>
                                    </m:sSubPr>
                                    <m:e>
                                      <m:r>
                                        <a:rPr lang="ru-RU" i="1">
                                          <a:latin typeface="Cambria Math"/>
                                        </a:rPr>
                                        <m:t>𝜌</m:t>
                                      </m:r>
                                    </m:e>
                                    <m:sub>
                                      <m:r>
                                        <a:rPr lang="ru-RU">
                                          <a:latin typeface="Cambria Math"/>
                                        </a:rPr>
                                        <m:t>1</m:t>
                                      </m:r>
                                    </m:sub>
                                  </m:sSub>
                                </m:den>
                              </m:f>
                            </m:e>
                          </m:d>
                        </m:e>
                        <m:sup>
                          <m:r>
                            <a:rPr lang="ru-RU" i="1">
                              <a:latin typeface="Cambria Math"/>
                            </a:rPr>
                            <m:t>𝑛</m:t>
                          </m:r>
                        </m:sup>
                      </m:sSup>
                      <m:r>
                        <a:rPr lang="ru-RU">
                          <a:latin typeface="Cambria Math"/>
                        </a:rPr>
                        <m:t>; </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𝑇</m:t>
                              </m:r>
                            </m:e>
                            <m:sub>
                              <m:r>
                                <a:rPr lang="ru-RU">
                                  <a:latin typeface="Cambria Math"/>
                                </a:rPr>
                                <m:t>2</m:t>
                              </m:r>
                            </m:sub>
                          </m:sSub>
                        </m:num>
                        <m:den>
                          <m:sSub>
                            <m:sSubPr>
                              <m:ctrlPr>
                                <a:rPr lang="ru-RU" i="1">
                                  <a:latin typeface="Cambria Math" panose="02040503050406030204" pitchFamily="18" charset="0"/>
                                </a:rPr>
                              </m:ctrlPr>
                            </m:sSubPr>
                            <m:e>
                              <m:r>
                                <a:rPr lang="ru-RU" i="1">
                                  <a:latin typeface="Cambria Math"/>
                                </a:rPr>
                                <m:t>𝑇</m:t>
                              </m:r>
                            </m:e>
                            <m:sub>
                              <m:r>
                                <a:rPr lang="ru-RU">
                                  <a:latin typeface="Cambria Math"/>
                                </a:rPr>
                                <m:t>1</m:t>
                              </m:r>
                            </m:sub>
                          </m:sSub>
                        </m:den>
                      </m:f>
                      <m:r>
                        <a:rPr lang="ru-RU">
                          <a:latin typeface="Cambria Math"/>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𝑝</m:t>
                                      </m:r>
                                    </m:e>
                                    <m:sub>
                                      <m:r>
                                        <a:rPr lang="ru-RU">
                                          <a:latin typeface="Cambria Math"/>
                                        </a:rPr>
                                        <m:t>2</m:t>
                                      </m:r>
                                    </m:sub>
                                  </m:sSub>
                                </m:num>
                                <m:den>
                                  <m:sSub>
                                    <m:sSubPr>
                                      <m:ctrlPr>
                                        <a:rPr lang="ru-RU" i="1">
                                          <a:latin typeface="Cambria Math" panose="02040503050406030204" pitchFamily="18" charset="0"/>
                                        </a:rPr>
                                      </m:ctrlPr>
                                    </m:sSubPr>
                                    <m:e>
                                      <m:r>
                                        <a:rPr lang="ru-RU" i="1">
                                          <a:latin typeface="Cambria Math"/>
                                        </a:rPr>
                                        <m:t>𝑝</m:t>
                                      </m:r>
                                    </m:e>
                                    <m:sub>
                                      <m:r>
                                        <a:rPr lang="ru-RU">
                                          <a:latin typeface="Cambria Math"/>
                                        </a:rPr>
                                        <m:t>1</m:t>
                                      </m:r>
                                    </m:sub>
                                  </m:sSub>
                                </m:den>
                              </m:f>
                            </m:e>
                          </m:d>
                        </m:e>
                        <m:sup>
                          <m:f>
                            <m:fPr>
                              <m:ctrlPr>
                                <a:rPr lang="ru-RU" i="1">
                                  <a:latin typeface="Cambria Math" panose="02040503050406030204" pitchFamily="18" charset="0"/>
                                </a:rPr>
                              </m:ctrlPr>
                            </m:fPr>
                            <m:num>
                              <m:r>
                                <a:rPr lang="ru-RU" i="1">
                                  <a:latin typeface="Cambria Math"/>
                                </a:rPr>
                                <m:t>𝑛</m:t>
                              </m:r>
                              <m:r>
                                <a:rPr lang="ru-RU" i="1">
                                  <a:latin typeface="Cambria Math"/>
                                </a:rPr>
                                <m:t>−</m:t>
                              </m:r>
                              <m:r>
                                <a:rPr lang="ru-RU">
                                  <a:latin typeface="Cambria Math"/>
                                </a:rPr>
                                <m:t>1</m:t>
                              </m:r>
                            </m:num>
                            <m:den>
                              <m:r>
                                <a:rPr lang="ru-RU" i="1">
                                  <a:latin typeface="Cambria Math"/>
                                </a:rPr>
                                <m:t>𝑛</m:t>
                              </m:r>
                            </m:den>
                          </m:f>
                        </m:sup>
                      </m:sSup>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607123" y="2336193"/>
                <a:ext cx="2924455" cy="885627"/>
              </a:xfrm>
              <a:prstGeom prst="rect">
                <a:avLst/>
              </a:prstGeom>
              <a:blipFill>
                <a:blip r:embed="rId5"/>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365713" y="3841608"/>
                <a:ext cx="1989519" cy="617028"/>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r>
                            <a:rPr lang="en-US" i="1">
                              <a:latin typeface="Cambria Math"/>
                            </a:rPr>
                            <m:t>𝑝</m:t>
                          </m:r>
                        </m:num>
                        <m:den>
                          <m:sSup>
                            <m:sSupPr>
                              <m:ctrlPr>
                                <a:rPr lang="ru-RU" i="1">
                                  <a:latin typeface="Cambria Math" panose="02040503050406030204" pitchFamily="18" charset="0"/>
                                </a:rPr>
                              </m:ctrlPr>
                            </m:sSupPr>
                            <m:e>
                              <m:r>
                                <a:rPr lang="ru-RU" i="1">
                                  <a:latin typeface="Cambria Math"/>
                                </a:rPr>
                                <m:t>𝜌</m:t>
                              </m:r>
                            </m:e>
                            <m:sup>
                              <m:r>
                                <a:rPr lang="ru-RU" i="1">
                                  <a:latin typeface="Cambria Math"/>
                                </a:rPr>
                                <m:t>𝑘</m:t>
                              </m:r>
                            </m:sup>
                          </m:sSup>
                        </m:den>
                      </m:f>
                      <m:r>
                        <a:rPr lang="ru-RU">
                          <a:latin typeface="Cambria Math"/>
                        </a:rPr>
                        <m:t>=</m:t>
                      </m:r>
                      <m:r>
                        <m:rPr>
                          <m:sty m:val="p"/>
                        </m:rPr>
                        <a:rPr lang="ru-RU">
                          <a:latin typeface="Cambria Math"/>
                        </a:rPr>
                        <m:t>p</m:t>
                      </m:r>
                      <m:sSup>
                        <m:sSupPr>
                          <m:ctrlPr>
                            <a:rPr lang="ru-RU" i="1">
                              <a:latin typeface="Cambria Math" panose="02040503050406030204" pitchFamily="18" charset="0"/>
                            </a:rPr>
                          </m:ctrlPr>
                        </m:sSupPr>
                        <m:e>
                          <m:r>
                            <a:rPr lang="ru-RU" i="1">
                              <a:latin typeface="Cambria Math"/>
                            </a:rPr>
                            <m:t>𝑣</m:t>
                          </m:r>
                        </m:e>
                        <m:sup>
                          <m:r>
                            <a:rPr lang="ru-RU" i="1">
                              <a:latin typeface="Cambria Math"/>
                            </a:rPr>
                            <m:t>𝑘</m:t>
                          </m:r>
                        </m:sup>
                      </m:sSup>
                      <m:r>
                        <a:rPr lang="ru-RU" i="1">
                          <a:latin typeface="Cambria Math"/>
                        </a:rPr>
                        <m:t>=</m:t>
                      </m:r>
                      <m:r>
                        <a:rPr lang="ru-RU" i="1">
                          <a:latin typeface="Cambria Math"/>
                        </a:rPr>
                        <m:t>𝑐𝑜𝑛𝑠𝑡</m:t>
                      </m:r>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365713" y="3841608"/>
                <a:ext cx="1989519" cy="617028"/>
              </a:xfrm>
              <a:prstGeom prst="rect">
                <a:avLst/>
              </a:prstGeom>
              <a:blipFill>
                <a:blip r:embed="rId6"/>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2379962" y="5691203"/>
                <a:ext cx="1378774" cy="394147"/>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𝑐</m:t>
                          </m:r>
                        </m:e>
                        <m:sub>
                          <m:r>
                            <a:rPr lang="en-US" i="1">
                              <a:latin typeface="Cambria Math"/>
                            </a:rPr>
                            <m:t>𝑝</m:t>
                          </m:r>
                        </m:sub>
                      </m:sSub>
                      <m:r>
                        <a:rPr lang="en-US" i="1">
                          <a:latin typeface="Cambria Math"/>
                        </a:rPr>
                        <m:t>=</m:t>
                      </m:r>
                      <m:sSub>
                        <m:sSubPr>
                          <m:ctrlPr>
                            <a:rPr lang="ru-RU" i="1">
                              <a:latin typeface="Cambria Math" panose="02040503050406030204" pitchFamily="18" charset="0"/>
                            </a:rPr>
                          </m:ctrlPr>
                        </m:sSubPr>
                        <m:e>
                          <m:r>
                            <a:rPr lang="en-US" i="1">
                              <a:latin typeface="Cambria Math"/>
                            </a:rPr>
                            <m:t>𝑐</m:t>
                          </m:r>
                        </m:e>
                        <m:sub>
                          <m:r>
                            <a:rPr lang="en-US" i="1">
                              <a:latin typeface="Cambria Math"/>
                            </a:rPr>
                            <m:t>𝑣</m:t>
                          </m:r>
                        </m:sub>
                      </m:sSub>
                      <m:r>
                        <a:rPr lang="en-US" i="1">
                          <a:latin typeface="Cambria Math"/>
                        </a:rPr>
                        <m:t>+</m:t>
                      </m:r>
                      <m:r>
                        <a:rPr lang="en-US" i="1">
                          <a:latin typeface="Cambria Math"/>
                        </a:rPr>
                        <m:t>𝑅</m:t>
                      </m:r>
                    </m:oMath>
                  </m:oMathPara>
                </a14:m>
                <a:endParaRPr lang="ru-RU"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2379962" y="5691203"/>
                <a:ext cx="1378774" cy="394147"/>
              </a:xfrm>
              <a:prstGeom prst="rect">
                <a:avLst/>
              </a:prstGeom>
              <a:blipFill>
                <a:blip r:embed="rId7"/>
                <a:stretch>
                  <a:fillRect b="-3125"/>
                </a:stretch>
              </a:blipFill>
              <a:ln>
                <a:noFill/>
              </a:ln>
            </p:spPr>
            <p:txBody>
              <a:bodyPr/>
              <a:lstStyle/>
              <a:p>
                <a:r>
                  <a:rPr lang="ru-RU">
                    <a:noFill/>
                  </a:rPr>
                  <a:t> </a:t>
                </a:r>
              </a:p>
            </p:txBody>
          </p:sp>
        </mc:Fallback>
      </mc:AlternateContent>
      <p:sp>
        <p:nvSpPr>
          <p:cNvPr id="10" name="Прямоугольник 9"/>
          <p:cNvSpPr/>
          <p:nvPr/>
        </p:nvSpPr>
        <p:spPr>
          <a:xfrm>
            <a:off x="5669468" y="3318388"/>
            <a:ext cx="3056522" cy="523220"/>
          </a:xfrm>
          <a:prstGeom prst="rect">
            <a:avLst/>
          </a:prstGeom>
        </p:spPr>
        <p:txBody>
          <a:bodyPr wrap="square">
            <a:spAutoFit/>
          </a:bodyPr>
          <a:lstStyle/>
          <a:p>
            <a:pPr algn="ctr"/>
            <a:r>
              <a:rPr lang="ru-RU" sz="1400" cap="small" dirty="0"/>
              <a:t>Зависимость теплоемкости от температуры и состава рабочего тела</a:t>
            </a:r>
          </a:p>
        </p:txBody>
      </p:sp>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9160" y="1367648"/>
            <a:ext cx="2901098" cy="1980000"/>
          </a:xfrm>
          <a:prstGeom prst="rect">
            <a:avLst/>
          </a:prstGeom>
        </p:spPr>
      </p:pic>
      <p:sp>
        <p:nvSpPr>
          <p:cNvPr id="11" name="Полилиния 10"/>
          <p:cNvSpPr/>
          <p:nvPr/>
        </p:nvSpPr>
        <p:spPr>
          <a:xfrm>
            <a:off x="6537017" y="1727321"/>
            <a:ext cx="1282535" cy="1080654"/>
          </a:xfrm>
          <a:custGeom>
            <a:avLst/>
            <a:gdLst>
              <a:gd name="connsiteX0" fmla="*/ 0 w 1282535"/>
              <a:gd name="connsiteY0" fmla="*/ 0 h 1080654"/>
              <a:gd name="connsiteX1" fmla="*/ 285008 w 1282535"/>
              <a:gd name="connsiteY1" fmla="*/ 344384 h 1080654"/>
              <a:gd name="connsiteX2" fmla="*/ 629393 w 1282535"/>
              <a:gd name="connsiteY2" fmla="*/ 688769 h 1080654"/>
              <a:gd name="connsiteX3" fmla="*/ 1282535 w 1282535"/>
              <a:gd name="connsiteY3" fmla="*/ 1080654 h 1080654"/>
            </a:gdLst>
            <a:ahLst/>
            <a:cxnLst>
              <a:cxn ang="0">
                <a:pos x="connsiteX0" y="connsiteY0"/>
              </a:cxn>
              <a:cxn ang="0">
                <a:pos x="connsiteX1" y="connsiteY1"/>
              </a:cxn>
              <a:cxn ang="0">
                <a:pos x="connsiteX2" y="connsiteY2"/>
              </a:cxn>
              <a:cxn ang="0">
                <a:pos x="connsiteX3" y="connsiteY3"/>
              </a:cxn>
            </a:cxnLst>
            <a:rect l="l" t="t" r="r" b="b"/>
            <a:pathLst>
              <a:path w="1282535" h="1080654">
                <a:moveTo>
                  <a:pt x="0" y="0"/>
                </a:moveTo>
                <a:cubicBezTo>
                  <a:pt x="90054" y="114794"/>
                  <a:pt x="180109" y="229589"/>
                  <a:pt x="285008" y="344384"/>
                </a:cubicBezTo>
                <a:cubicBezTo>
                  <a:pt x="389907" y="459179"/>
                  <a:pt x="463138" y="566057"/>
                  <a:pt x="629393" y="688769"/>
                </a:cubicBezTo>
                <a:cubicBezTo>
                  <a:pt x="795648" y="811481"/>
                  <a:pt x="1175657" y="1017319"/>
                  <a:pt x="1282535" y="1080654"/>
                </a:cubicBez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рямоугольник 13"/>
          <p:cNvSpPr/>
          <p:nvPr/>
        </p:nvSpPr>
        <p:spPr>
          <a:xfrm>
            <a:off x="5669467" y="844428"/>
            <a:ext cx="3056522" cy="523220"/>
          </a:xfrm>
          <a:prstGeom prst="rect">
            <a:avLst/>
          </a:prstGeom>
        </p:spPr>
        <p:txBody>
          <a:bodyPr wrap="square">
            <a:spAutoFit/>
          </a:bodyPr>
          <a:lstStyle/>
          <a:p>
            <a:pPr algn="ctr"/>
            <a:r>
              <a:rPr lang="ru-RU" sz="1400" cap="small" dirty="0"/>
              <a:t>Термодинамические процессы </a:t>
            </a:r>
          </a:p>
          <a:p>
            <a:pPr algn="ctr"/>
            <a:r>
              <a:rPr lang="ru-RU" sz="1400" cap="small" dirty="0"/>
              <a:t>на </a:t>
            </a:r>
            <a:r>
              <a:rPr lang="en-US" sz="1400" cap="small" dirty="0"/>
              <a:t>p-v </a:t>
            </a:r>
            <a:r>
              <a:rPr lang="ru-RU" sz="1400" cap="small" dirty="0"/>
              <a:t>диаграмме</a:t>
            </a:r>
          </a:p>
        </p:txBody>
      </p:sp>
      <p:pic>
        <p:nvPicPr>
          <p:cNvPr id="15" name="Рисунок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17169" y="3917184"/>
            <a:ext cx="3108820" cy="2415576"/>
          </a:xfrm>
          <a:prstGeom prst="rect">
            <a:avLst/>
          </a:prstGeom>
          <a:noFill/>
        </p:spPr>
      </p:pic>
      <p:sp>
        <p:nvSpPr>
          <p:cNvPr id="16" name="TextBox 15">
            <a:extLst>
              <a:ext uri="{FF2B5EF4-FFF2-40B4-BE49-F238E27FC236}">
                <a16:creationId xmlns:a16="http://schemas.microsoft.com/office/drawing/2014/main" id="{ABF013F5-8E19-43D4-82D7-4880FE82EF6A}"/>
              </a:ext>
            </a:extLst>
          </p:cNvPr>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Краткие сведения из </a:t>
            </a:r>
            <a:r>
              <a:rPr lang="ru-RU" b="1" cap="all" dirty="0" err="1">
                <a:solidFill>
                  <a:schemeClr val="bg1"/>
                </a:solidFill>
                <a:latin typeface="Elektra Text Pro" panose="02000503030000020004" pitchFamily="50" charset="-52"/>
              </a:rPr>
              <a:t>термо</a:t>
            </a:r>
            <a:r>
              <a:rPr lang="ru-RU" b="1" cap="all" dirty="0">
                <a:solidFill>
                  <a:schemeClr val="bg1"/>
                </a:solidFill>
                <a:latin typeface="Elektra Text Pro" panose="02000503030000020004" pitchFamily="50" charset="-52"/>
              </a:rPr>
              <a:t> и газодинамики</a:t>
            </a:r>
          </a:p>
        </p:txBody>
      </p:sp>
      <mc:AlternateContent xmlns:mc="http://schemas.openxmlformats.org/markup-compatibility/2006" xmlns:a14="http://schemas.microsoft.com/office/drawing/2010/main">
        <mc:Choice Requires="a14">
          <p:sp>
            <p:nvSpPr>
              <p:cNvPr id="9" name="Прямоугольник 8">
                <a:extLst>
                  <a:ext uri="{FF2B5EF4-FFF2-40B4-BE49-F238E27FC236}">
                    <a16:creationId xmlns:a16="http://schemas.microsoft.com/office/drawing/2014/main" id="{6A4C5349-36B7-439C-B009-0C886B9782C4}"/>
                  </a:ext>
                </a:extLst>
              </p:cNvPr>
              <p:cNvSpPr/>
              <p:nvPr/>
            </p:nvSpPr>
            <p:spPr>
              <a:xfrm>
                <a:off x="2824179" y="3582333"/>
                <a:ext cx="2919645" cy="8735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panose="02040503050406030204" pitchFamily="18" charset="0"/>
                                </a:rPr>
                                <m:t>𝑝</m:t>
                              </m:r>
                            </m:e>
                            <m:sub>
                              <m:r>
                                <a:rPr lang="ru-RU" i="0">
                                  <a:latin typeface="Cambria Math" panose="02040503050406030204" pitchFamily="18" charset="0"/>
                                </a:rPr>
                                <m:t>2</m:t>
                              </m:r>
                            </m:sub>
                          </m:sSub>
                        </m:num>
                        <m:den>
                          <m:sSub>
                            <m:sSubPr>
                              <m:ctrlPr>
                                <a:rPr lang="ru-RU" i="1">
                                  <a:latin typeface="Cambria Math" panose="02040503050406030204" pitchFamily="18" charset="0"/>
                                </a:rPr>
                              </m:ctrlPr>
                            </m:sSubPr>
                            <m:e>
                              <m:r>
                                <a:rPr lang="ru-RU" i="1">
                                  <a:latin typeface="Cambria Math" panose="02040503050406030204" pitchFamily="18" charset="0"/>
                                </a:rPr>
                                <m:t>𝑝</m:t>
                              </m:r>
                            </m:e>
                            <m:sub>
                              <m:r>
                                <a:rPr lang="ru-RU" i="0">
                                  <a:latin typeface="Cambria Math" panose="02040503050406030204" pitchFamily="18" charset="0"/>
                                </a:rPr>
                                <m:t>1</m:t>
                              </m:r>
                            </m:sub>
                          </m:sSub>
                        </m:den>
                      </m:f>
                      <m:r>
                        <a:rPr lang="ru-RU" i="0">
                          <a:latin typeface="Cambria Math" panose="02040503050406030204" pitchFamily="18" charset="0"/>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panose="02040503050406030204" pitchFamily="18" charset="0"/>
                                        </a:rPr>
                                        <m:t>𝜌</m:t>
                                      </m:r>
                                    </m:e>
                                    <m:sub>
                                      <m:r>
                                        <a:rPr lang="ru-RU" i="0">
                                          <a:latin typeface="Cambria Math" panose="02040503050406030204" pitchFamily="18" charset="0"/>
                                        </a:rPr>
                                        <m:t>2</m:t>
                                      </m:r>
                                    </m:sub>
                                  </m:sSub>
                                </m:num>
                                <m:den>
                                  <m:sSub>
                                    <m:sSubPr>
                                      <m:ctrlPr>
                                        <a:rPr lang="ru-RU" i="1">
                                          <a:latin typeface="Cambria Math" panose="02040503050406030204" pitchFamily="18" charset="0"/>
                                        </a:rPr>
                                      </m:ctrlPr>
                                    </m:sSubPr>
                                    <m:e>
                                      <m:r>
                                        <a:rPr lang="ru-RU" i="1">
                                          <a:latin typeface="Cambria Math" panose="02040503050406030204" pitchFamily="18" charset="0"/>
                                        </a:rPr>
                                        <m:t>𝜌</m:t>
                                      </m:r>
                                    </m:e>
                                    <m:sub>
                                      <m:r>
                                        <a:rPr lang="ru-RU" i="0">
                                          <a:latin typeface="Cambria Math" panose="02040503050406030204" pitchFamily="18" charset="0"/>
                                        </a:rPr>
                                        <m:t>1</m:t>
                                      </m:r>
                                    </m:sub>
                                  </m:sSub>
                                </m:den>
                              </m:f>
                            </m:e>
                          </m:d>
                        </m:e>
                        <m:sup>
                          <m:r>
                            <a:rPr lang="ru-RU" i="1">
                              <a:latin typeface="Cambria Math" panose="02040503050406030204" pitchFamily="18" charset="0"/>
                            </a:rPr>
                            <m:t>𝑘</m:t>
                          </m:r>
                        </m:sup>
                      </m:sSup>
                      <m:r>
                        <a:rPr lang="ru-RU" i="0">
                          <a:latin typeface="Cambria Math" panose="02040503050406030204" pitchFamily="18" charset="0"/>
                        </a:rPr>
                        <m:t>; </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panose="02040503050406030204" pitchFamily="18" charset="0"/>
                                </a:rPr>
                                <m:t>𝑇</m:t>
                              </m:r>
                            </m:e>
                            <m:sub>
                              <m:r>
                                <a:rPr lang="ru-RU" i="0">
                                  <a:latin typeface="Cambria Math" panose="02040503050406030204" pitchFamily="18" charset="0"/>
                                </a:rPr>
                                <m:t>2</m:t>
                              </m:r>
                            </m:sub>
                          </m:sSub>
                        </m:num>
                        <m:den>
                          <m:sSub>
                            <m:sSubPr>
                              <m:ctrlPr>
                                <a:rPr lang="ru-RU" i="1">
                                  <a:latin typeface="Cambria Math" panose="02040503050406030204" pitchFamily="18" charset="0"/>
                                </a:rPr>
                              </m:ctrlPr>
                            </m:sSubPr>
                            <m:e>
                              <m:r>
                                <a:rPr lang="ru-RU" i="1">
                                  <a:latin typeface="Cambria Math" panose="02040503050406030204" pitchFamily="18" charset="0"/>
                                </a:rPr>
                                <m:t>𝑇</m:t>
                              </m:r>
                            </m:e>
                            <m:sub>
                              <m:r>
                                <a:rPr lang="ru-RU" i="0">
                                  <a:latin typeface="Cambria Math" panose="02040503050406030204" pitchFamily="18" charset="0"/>
                                </a:rPr>
                                <m:t>1</m:t>
                              </m:r>
                            </m:sub>
                          </m:sSub>
                        </m:den>
                      </m:f>
                      <m:r>
                        <a:rPr lang="ru-RU" i="0">
                          <a:latin typeface="Cambria Math" panose="02040503050406030204" pitchFamily="18" charset="0"/>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panose="02040503050406030204" pitchFamily="18" charset="0"/>
                                        </a:rPr>
                                        <m:t>𝑝</m:t>
                                      </m:r>
                                    </m:e>
                                    <m:sub>
                                      <m:r>
                                        <a:rPr lang="ru-RU" i="0">
                                          <a:latin typeface="Cambria Math" panose="02040503050406030204" pitchFamily="18" charset="0"/>
                                        </a:rPr>
                                        <m:t>2</m:t>
                                      </m:r>
                                    </m:sub>
                                  </m:sSub>
                                </m:num>
                                <m:den>
                                  <m:sSub>
                                    <m:sSubPr>
                                      <m:ctrlPr>
                                        <a:rPr lang="ru-RU" i="1">
                                          <a:latin typeface="Cambria Math" panose="02040503050406030204" pitchFamily="18" charset="0"/>
                                        </a:rPr>
                                      </m:ctrlPr>
                                    </m:sSubPr>
                                    <m:e>
                                      <m:r>
                                        <a:rPr lang="ru-RU" i="1">
                                          <a:latin typeface="Cambria Math" panose="02040503050406030204" pitchFamily="18" charset="0"/>
                                        </a:rPr>
                                        <m:t>𝑝</m:t>
                                      </m:r>
                                    </m:e>
                                    <m:sub>
                                      <m:r>
                                        <a:rPr lang="ru-RU" i="0">
                                          <a:latin typeface="Cambria Math" panose="02040503050406030204" pitchFamily="18" charset="0"/>
                                        </a:rPr>
                                        <m:t>1</m:t>
                                      </m:r>
                                    </m:sub>
                                  </m:sSub>
                                </m:den>
                              </m:f>
                            </m:e>
                          </m:d>
                        </m:e>
                        <m:sup>
                          <m:f>
                            <m:fPr>
                              <m:ctrlPr>
                                <a:rPr lang="ru-RU" i="1">
                                  <a:latin typeface="Cambria Math" panose="02040503050406030204" pitchFamily="18" charset="0"/>
                                </a:rPr>
                              </m:ctrlPr>
                            </m:fPr>
                            <m:num>
                              <m:r>
                                <a:rPr lang="ru-RU" i="1">
                                  <a:latin typeface="Cambria Math" panose="02040503050406030204" pitchFamily="18" charset="0"/>
                                </a:rPr>
                                <m:t>𝑘</m:t>
                              </m:r>
                              <m:r>
                                <a:rPr lang="ru-RU" i="0">
                                  <a:latin typeface="Cambria Math" panose="02040503050406030204" pitchFamily="18" charset="0"/>
                                </a:rPr>
                                <m:t>−1</m:t>
                              </m:r>
                            </m:num>
                            <m:den>
                              <m:r>
                                <a:rPr lang="ru-RU" i="1">
                                  <a:latin typeface="Cambria Math" panose="02040503050406030204" pitchFamily="18" charset="0"/>
                                </a:rPr>
                                <m:t>𝑘</m:t>
                              </m:r>
                            </m:den>
                          </m:f>
                        </m:sup>
                      </m:sSup>
                    </m:oMath>
                  </m:oMathPara>
                </a14:m>
                <a:endParaRPr lang="ru-RU" dirty="0"/>
              </a:p>
            </p:txBody>
          </p:sp>
        </mc:Choice>
        <mc:Fallback xmlns="">
          <p:sp>
            <p:nvSpPr>
              <p:cNvPr id="9" name="Прямоугольник 8">
                <a:extLst>
                  <a:ext uri="{FF2B5EF4-FFF2-40B4-BE49-F238E27FC236}">
                    <a16:creationId xmlns:a16="http://schemas.microsoft.com/office/drawing/2014/main" id="{6A4C5349-36B7-439C-B009-0C886B9782C4}"/>
                  </a:ext>
                </a:extLst>
              </p:cNvPr>
              <p:cNvSpPr>
                <a:spLocks noRot="1" noChangeAspect="1" noMove="1" noResize="1" noEditPoints="1" noAdjustHandles="1" noChangeArrowheads="1" noChangeShapeType="1" noTextEdit="1"/>
              </p:cNvSpPr>
              <p:nvPr/>
            </p:nvSpPr>
            <p:spPr>
              <a:xfrm>
                <a:off x="2824179" y="3582333"/>
                <a:ext cx="2919645" cy="873572"/>
              </a:xfrm>
              <a:prstGeom prst="rect">
                <a:avLst/>
              </a:prstGeom>
              <a:blipFill>
                <a:blip r:embed="rId10"/>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14842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9</a:t>
            </a:fld>
            <a:endParaRPr lang="ru-RU" dirty="0">
              <a:solidFill>
                <a:schemeClr val="bg1"/>
              </a:solidFill>
              <a:latin typeface="Elektra Medium Pro" panose="02000803000000020004" pitchFamily="50" charset="-52"/>
            </a:endParaRPr>
          </a:p>
        </p:txBody>
      </p:sp>
      <p:sp>
        <p:nvSpPr>
          <p:cNvPr id="13" name="TextBox 12"/>
          <p:cNvSpPr txBox="1"/>
          <p:nvPr/>
        </p:nvSpPr>
        <p:spPr>
          <a:xfrm>
            <a:off x="627796" y="798712"/>
            <a:ext cx="8098194" cy="4662815"/>
          </a:xfrm>
          <a:prstGeom prst="rect">
            <a:avLst/>
          </a:prstGeom>
          <a:noFill/>
        </p:spPr>
        <p:txBody>
          <a:bodyPr wrap="square" rtlCol="0">
            <a:spAutoFit/>
          </a:bodyPr>
          <a:lstStyle/>
          <a:p>
            <a:pPr algn="ctr">
              <a:lnSpc>
                <a:spcPct val="150000"/>
              </a:lnSpc>
            </a:pPr>
            <a:endParaRPr lang="ru-RU" cap="all" dirty="0"/>
          </a:p>
          <a:p>
            <a:pPr marL="285750" indent="-285750">
              <a:lnSpc>
                <a:spcPct val="150000"/>
              </a:lnSpc>
              <a:buFont typeface="Wingdings" pitchFamily="2" charset="2"/>
              <a:buChar char="ü"/>
            </a:pPr>
            <a:endParaRPr lang="ru-RU" dirty="0"/>
          </a:p>
          <a:p>
            <a:pPr>
              <a:lnSpc>
                <a:spcPct val="150000"/>
              </a:lnSpc>
            </a:pPr>
            <a:endParaRPr lang="ru-RU" dirty="0"/>
          </a:p>
          <a:p>
            <a:pPr marL="285750" indent="-285750">
              <a:lnSpc>
                <a:spcPct val="150000"/>
              </a:lnSpc>
              <a:buFont typeface="Wingdings" pitchFamily="2" charset="2"/>
              <a:buChar char="ü"/>
            </a:pPr>
            <a:endParaRPr lang="ru-RU" dirty="0"/>
          </a:p>
          <a:p>
            <a:pPr>
              <a:lnSpc>
                <a:spcPct val="150000"/>
              </a:lnSpc>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endParaRPr lang="ru-RU" dirty="0"/>
          </a:p>
          <a:p>
            <a:pPr marL="285750" indent="-285750">
              <a:lnSpc>
                <a:spcPct val="150000"/>
              </a:lnSpc>
              <a:buFont typeface="Wingdings" pitchFamily="2" charset="2"/>
              <a:buChar char="ü"/>
            </a:pPr>
            <a:r>
              <a:rPr lang="ru-RU" dirty="0"/>
              <a:t>Параметры торможения – характеризуют энергетику потока</a:t>
            </a:r>
          </a:p>
          <a:p>
            <a:pPr marL="285750" indent="-285750">
              <a:lnSpc>
                <a:spcPct val="150000"/>
              </a:lnSpc>
              <a:buFont typeface="Wingdings" pitchFamily="2" charset="2"/>
              <a:buChar char="ü"/>
            </a:pPr>
            <a:r>
              <a:rPr lang="ru-RU" dirty="0">
                <a:solidFill>
                  <a:srgbClr val="FF0000"/>
                </a:solidFill>
              </a:rPr>
              <a:t>Как измерить статические параметры?</a:t>
            </a:r>
          </a:p>
          <a:p>
            <a:pPr marL="285750" indent="-285750">
              <a:lnSpc>
                <a:spcPct val="150000"/>
              </a:lnSpc>
              <a:buFont typeface="Wingdings" pitchFamily="2" charset="2"/>
              <a:buChar char="ü"/>
            </a:pPr>
            <a:endParaRPr lang="ru-RU"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81" y="1509177"/>
            <a:ext cx="3854363"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3508874" y="1686585"/>
            <a:ext cx="2160000" cy="72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Термометр покажет завышенную температуру</a:t>
            </a:r>
            <a:endParaRPr lang="ru-RU" sz="1400" b="1" i="1" dirty="0">
              <a:solidFill>
                <a:sysClr val="windowText" lastClr="000000"/>
              </a:solidFill>
            </a:endParaRPr>
          </a:p>
        </p:txBody>
      </p:sp>
      <p:sp>
        <p:nvSpPr>
          <p:cNvPr id="18" name="Прямоугольник 17"/>
          <p:cNvSpPr/>
          <p:nvPr/>
        </p:nvSpPr>
        <p:spPr>
          <a:xfrm>
            <a:off x="3635808" y="3174603"/>
            <a:ext cx="2160000" cy="72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Манометр покажет завышенное давление</a:t>
            </a:r>
            <a:endParaRPr lang="ru-RU" sz="1400" b="1" i="1" dirty="0">
              <a:solidFill>
                <a:sysClr val="windowText" lastClr="000000"/>
              </a:solidFill>
            </a:endParaRPr>
          </a:p>
        </p:txBody>
      </p:sp>
      <mc:AlternateContent xmlns:mc="http://schemas.openxmlformats.org/markup-compatibility/2006" xmlns:a14="http://schemas.microsoft.com/office/drawing/2010/main">
        <mc:Choice Requires="a14">
          <p:sp>
            <p:nvSpPr>
              <p:cNvPr id="12" name="Прямоугольник 11"/>
              <p:cNvSpPr/>
              <p:nvPr/>
            </p:nvSpPr>
            <p:spPr>
              <a:xfrm>
                <a:off x="6632569" y="1685087"/>
                <a:ext cx="1519839" cy="735842"/>
              </a:xfrm>
              <a:prstGeom prst="rect">
                <a:avLst/>
              </a:prstGeom>
              <a:no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ru-RU" i="1">
                              <a:latin typeface="Cambria Math" panose="02040503050406030204" pitchFamily="18" charset="0"/>
                            </a:rPr>
                          </m:ctrlPr>
                        </m:sSupPr>
                        <m:e>
                          <m:r>
                            <a:rPr lang="ru-RU" i="1">
                              <a:latin typeface="Cambria Math"/>
                            </a:rPr>
                            <m:t>𝑇</m:t>
                          </m:r>
                        </m:e>
                        <m:sup>
                          <m:r>
                            <a:rPr lang="ru-RU" i="1">
                              <a:latin typeface="Cambria Math"/>
                            </a:rPr>
                            <m:t>∗</m:t>
                          </m:r>
                        </m:sup>
                      </m:sSup>
                      <m:r>
                        <a:rPr lang="ru-RU">
                          <a:latin typeface="Cambria Math"/>
                        </a:rPr>
                        <m:t>=</m:t>
                      </m:r>
                      <m:r>
                        <a:rPr lang="ru-RU" i="1">
                          <a:latin typeface="Cambria Math"/>
                        </a:rPr>
                        <m:t>𝑇</m:t>
                      </m:r>
                      <m:r>
                        <a:rPr lang="ru-RU">
                          <a:latin typeface="Cambria Math"/>
                        </a:rPr>
                        <m:t>+</m:t>
                      </m:r>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a:rPr>
                                <m:t>𝑐</m:t>
                              </m:r>
                            </m:e>
                            <m:sup>
                              <m:r>
                                <a:rPr lang="ru-RU">
                                  <a:latin typeface="Cambria Math"/>
                                </a:rPr>
                                <m:t>2</m:t>
                              </m:r>
                            </m:sup>
                          </m:sSup>
                        </m:num>
                        <m:den>
                          <m:r>
                            <a:rPr lang="ru-RU">
                              <a:latin typeface="Cambria Math"/>
                            </a:rPr>
                            <m:t>2</m:t>
                          </m:r>
                          <m:sSub>
                            <m:sSubPr>
                              <m:ctrlPr>
                                <a:rPr lang="ru-RU" i="1">
                                  <a:latin typeface="Cambria Math" panose="02040503050406030204" pitchFamily="18" charset="0"/>
                                </a:rPr>
                              </m:ctrlPr>
                            </m:sSubPr>
                            <m:e>
                              <m:r>
                                <a:rPr lang="ru-RU" i="1">
                                  <a:latin typeface="Cambria Math"/>
                                </a:rPr>
                                <m:t>𝑐</m:t>
                              </m:r>
                            </m:e>
                            <m:sub>
                              <m:r>
                                <a:rPr lang="ru-RU" i="1">
                                  <a:latin typeface="Cambria Math"/>
                                </a:rPr>
                                <m:t>𝑝</m:t>
                              </m:r>
                            </m:sub>
                          </m:sSub>
                        </m:den>
                      </m:f>
                    </m:oMath>
                  </m:oMathPara>
                </a14:m>
                <a:endParaRPr lang="ru-RU"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6632569" y="1685087"/>
                <a:ext cx="1519839" cy="735842"/>
              </a:xfrm>
              <a:prstGeom prst="rect">
                <a:avLst/>
              </a:prstGeom>
              <a:blipFill>
                <a:blip r:embed="rId4"/>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p:cNvSpPr/>
              <p:nvPr/>
            </p:nvSpPr>
            <p:spPr>
              <a:xfrm>
                <a:off x="6632569" y="3187616"/>
                <a:ext cx="1539075" cy="65338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ru-RU" i="1">
                              <a:latin typeface="Cambria Math" panose="02040503050406030204" pitchFamily="18" charset="0"/>
                            </a:rPr>
                          </m:ctrlPr>
                        </m:sSupPr>
                        <m:e>
                          <m:r>
                            <a:rPr lang="en-US" i="1">
                              <a:latin typeface="Cambria Math"/>
                            </a:rPr>
                            <m:t>𝑝</m:t>
                          </m:r>
                        </m:e>
                        <m:sup>
                          <m:r>
                            <a:rPr lang="ru-RU" i="1">
                              <a:latin typeface="Cambria Math"/>
                            </a:rPr>
                            <m:t>∗</m:t>
                          </m:r>
                        </m:sup>
                      </m:sSup>
                      <m:r>
                        <a:rPr lang="ru-RU">
                          <a:latin typeface="Cambria Math"/>
                        </a:rPr>
                        <m:t>=</m:t>
                      </m:r>
                      <m:r>
                        <a:rPr lang="ru-RU" i="1">
                          <a:latin typeface="Cambria Math"/>
                        </a:rPr>
                        <m:t>𝑝</m:t>
                      </m:r>
                      <m:r>
                        <a:rPr lang="ru-RU">
                          <a:latin typeface="Cambria Math"/>
                        </a:rPr>
                        <m:t>+</m:t>
                      </m:r>
                      <m:r>
                        <a:rPr lang="ru-RU" i="1">
                          <a:latin typeface="Cambria Math"/>
                        </a:rPr>
                        <m:t>𝜌</m:t>
                      </m:r>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a:rPr>
                                <m:t>𝑐</m:t>
                              </m:r>
                            </m:e>
                            <m:sup>
                              <m:r>
                                <a:rPr lang="ru-RU">
                                  <a:latin typeface="Cambria Math"/>
                                </a:rPr>
                                <m:t>2</m:t>
                              </m:r>
                            </m:sup>
                          </m:sSup>
                        </m:num>
                        <m:den>
                          <m:r>
                            <a:rPr lang="ru-RU">
                              <a:latin typeface="Cambria Math"/>
                            </a:rPr>
                            <m:t>2</m:t>
                          </m:r>
                        </m:den>
                      </m:f>
                    </m:oMath>
                  </m:oMathPara>
                </a14:m>
                <a:endParaRPr lang="ru-RU"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6632569" y="3187616"/>
                <a:ext cx="1539075" cy="653384"/>
              </a:xfrm>
              <a:prstGeom prst="rect">
                <a:avLst/>
              </a:prstGeom>
              <a:blipFill>
                <a:blip r:embed="rId5"/>
                <a:stretch>
                  <a:fillRect/>
                </a:stretch>
              </a:blipFill>
              <a:ln>
                <a:solidFill>
                  <a:schemeClr val="tx1"/>
                </a:solidFill>
              </a:ln>
            </p:spPr>
            <p:txBody>
              <a:bodyPr/>
              <a:lstStyle/>
              <a:p>
                <a:r>
                  <a:rPr lang="ru-RU">
                    <a:noFill/>
                  </a:rPr>
                  <a:t> </a:t>
                </a:r>
              </a:p>
            </p:txBody>
          </p:sp>
        </mc:Fallback>
      </mc:AlternateContent>
      <p:sp>
        <p:nvSpPr>
          <p:cNvPr id="21" name="Прямоугольник 20"/>
          <p:cNvSpPr/>
          <p:nvPr/>
        </p:nvSpPr>
        <p:spPr>
          <a:xfrm>
            <a:off x="6037410" y="1114115"/>
            <a:ext cx="2804160" cy="523220"/>
          </a:xfrm>
          <a:prstGeom prst="rect">
            <a:avLst/>
          </a:prstGeom>
        </p:spPr>
        <p:txBody>
          <a:bodyPr wrap="square">
            <a:spAutoFit/>
          </a:bodyPr>
          <a:lstStyle/>
          <a:p>
            <a:pPr algn="ctr"/>
            <a:r>
              <a:rPr lang="ru-RU" sz="1400" cap="small" dirty="0"/>
              <a:t>Температура заторможенного потока</a:t>
            </a:r>
          </a:p>
        </p:txBody>
      </p:sp>
      <p:sp>
        <p:nvSpPr>
          <p:cNvPr id="22" name="Прямоугольник 21"/>
          <p:cNvSpPr/>
          <p:nvPr/>
        </p:nvSpPr>
        <p:spPr>
          <a:xfrm>
            <a:off x="6037410" y="2528451"/>
            <a:ext cx="2804160" cy="523220"/>
          </a:xfrm>
          <a:prstGeom prst="rect">
            <a:avLst/>
          </a:prstGeom>
        </p:spPr>
        <p:txBody>
          <a:bodyPr wrap="square">
            <a:spAutoFit/>
          </a:bodyPr>
          <a:lstStyle/>
          <a:p>
            <a:pPr algn="ctr"/>
            <a:r>
              <a:rPr lang="ru-RU" sz="1400" cap="small" dirty="0"/>
              <a:t>Давление заторможенного </a:t>
            </a:r>
          </a:p>
          <a:p>
            <a:pPr algn="ctr"/>
            <a:r>
              <a:rPr lang="ru-RU" sz="1400" cap="small" dirty="0"/>
              <a:t>потока</a:t>
            </a:r>
          </a:p>
        </p:txBody>
      </p:sp>
      <p:cxnSp>
        <p:nvCxnSpPr>
          <p:cNvPr id="20" name="Прямая со стрелкой 19"/>
          <p:cNvCxnSpPr>
            <a:stCxn id="18" idx="3"/>
          </p:cNvCxnSpPr>
          <p:nvPr/>
        </p:nvCxnSpPr>
        <p:spPr>
          <a:xfrm>
            <a:off x="5795808" y="3534603"/>
            <a:ext cx="85067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cxnSpLocks/>
          </p:cNvCxnSpPr>
          <p:nvPr/>
        </p:nvCxnSpPr>
        <p:spPr>
          <a:xfrm>
            <a:off x="5668874" y="2053008"/>
            <a:ext cx="96369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cxnSpLocks/>
            <a:stCxn id="16" idx="1"/>
          </p:cNvCxnSpPr>
          <p:nvPr/>
        </p:nvCxnSpPr>
        <p:spPr>
          <a:xfrm flipH="1">
            <a:off x="2453951" y="2046585"/>
            <a:ext cx="105492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cxnSpLocks/>
          </p:cNvCxnSpPr>
          <p:nvPr/>
        </p:nvCxnSpPr>
        <p:spPr>
          <a:xfrm flipH="1" flipV="1">
            <a:off x="3081462" y="3534603"/>
            <a:ext cx="544357"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6867" y="4742389"/>
            <a:ext cx="23145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Прямоугольник 31"/>
          <p:cNvSpPr/>
          <p:nvPr/>
        </p:nvSpPr>
        <p:spPr>
          <a:xfrm>
            <a:off x="5862075" y="4480779"/>
            <a:ext cx="2804160" cy="523220"/>
          </a:xfrm>
          <a:prstGeom prst="rect">
            <a:avLst/>
          </a:prstGeom>
        </p:spPr>
        <p:txBody>
          <a:bodyPr wrap="square">
            <a:spAutoFit/>
          </a:bodyPr>
          <a:lstStyle/>
          <a:p>
            <a:pPr algn="ctr"/>
            <a:r>
              <a:rPr lang="ru-RU" sz="1400" cap="small" dirty="0"/>
              <a:t>Зонд для измерения статического давления в потоке</a:t>
            </a:r>
          </a:p>
        </p:txBody>
      </p:sp>
      <p:sp>
        <p:nvSpPr>
          <p:cNvPr id="19" name="Прямоугольник 18"/>
          <p:cNvSpPr/>
          <p:nvPr/>
        </p:nvSpPr>
        <p:spPr>
          <a:xfrm>
            <a:off x="831648" y="1056397"/>
            <a:ext cx="2804160" cy="523220"/>
          </a:xfrm>
          <a:prstGeom prst="rect">
            <a:avLst/>
          </a:prstGeom>
        </p:spPr>
        <p:txBody>
          <a:bodyPr wrap="square">
            <a:spAutoFit/>
          </a:bodyPr>
          <a:lstStyle/>
          <a:p>
            <a:pPr algn="ctr"/>
            <a:r>
              <a:rPr lang="ru-RU" sz="1400" cap="small" dirty="0"/>
              <a:t>Схема измерения параметров потока</a:t>
            </a:r>
          </a:p>
        </p:txBody>
      </p:sp>
      <p:sp>
        <p:nvSpPr>
          <p:cNvPr id="23" name="TextBox 22"/>
          <p:cNvSpPr txBox="1"/>
          <p:nvPr/>
        </p:nvSpPr>
        <p:spPr>
          <a:xfrm>
            <a:off x="627796" y="760957"/>
            <a:ext cx="8166773" cy="507831"/>
          </a:xfrm>
          <a:prstGeom prst="rect">
            <a:avLst/>
          </a:prstGeom>
          <a:noFill/>
        </p:spPr>
        <p:txBody>
          <a:bodyPr wrap="square" rtlCol="0">
            <a:spAutoFit/>
          </a:bodyPr>
          <a:lstStyle/>
          <a:p>
            <a:pPr algn="ctr">
              <a:lnSpc>
                <a:spcPct val="150000"/>
              </a:lnSpc>
            </a:pPr>
            <a:r>
              <a:rPr lang="ru-RU" cap="all" dirty="0"/>
              <a:t>Параметры заторможенного потока</a:t>
            </a:r>
            <a:endParaRPr lang="ru-RU" dirty="0"/>
          </a:p>
        </p:txBody>
      </p:sp>
      <p:sp>
        <p:nvSpPr>
          <p:cNvPr id="25" name="Прямоугольник 24"/>
          <p:cNvSpPr/>
          <p:nvPr/>
        </p:nvSpPr>
        <p:spPr>
          <a:xfrm>
            <a:off x="979713" y="5006657"/>
            <a:ext cx="5312190" cy="1384995"/>
          </a:xfrm>
          <a:prstGeom prst="rect">
            <a:avLst/>
          </a:prstGeom>
        </p:spPr>
        <p:txBody>
          <a:bodyPr wrap="square">
            <a:spAutoFit/>
          </a:bodyPr>
          <a:lstStyle/>
          <a:p>
            <a:pPr marL="285750" indent="-285750">
              <a:buFont typeface="Arial" panose="020B0604020202020204" pitchFamily="34" charset="0"/>
              <a:buChar char="•"/>
            </a:pPr>
            <a:r>
              <a:rPr lang="ru-RU" sz="1400" cap="small" dirty="0"/>
              <a:t>Перемещать средства измерения со скоростью потока</a:t>
            </a:r>
          </a:p>
          <a:p>
            <a:pPr marL="285750" indent="-285750">
              <a:buFont typeface="Arial" panose="020B0604020202020204" pitchFamily="34" charset="0"/>
              <a:buChar char="•"/>
            </a:pPr>
            <a:endParaRPr lang="ru-RU" sz="1400" cap="small" dirty="0"/>
          </a:p>
          <a:p>
            <a:pPr marL="285750" indent="-285750">
              <a:buFont typeface="Arial" panose="020B0604020202020204" pitchFamily="34" charset="0"/>
              <a:buChar char="•"/>
            </a:pPr>
            <a:r>
              <a:rPr lang="ru-RU" sz="1400" cap="small" dirty="0"/>
              <a:t>Статическое давление измеряется через отверстия в стенках перпендикулярно потоку</a:t>
            </a:r>
          </a:p>
          <a:p>
            <a:pPr marL="285750" indent="-285750">
              <a:buFont typeface="Arial" panose="020B0604020202020204" pitchFamily="34" charset="0"/>
              <a:buChar char="•"/>
            </a:pPr>
            <a:endParaRPr lang="ru-RU" sz="1400" cap="small" dirty="0"/>
          </a:p>
          <a:p>
            <a:pPr marL="285750" indent="-285750">
              <a:buFont typeface="Arial" panose="020B0604020202020204" pitchFamily="34" charset="0"/>
              <a:buChar char="•"/>
            </a:pPr>
            <a:r>
              <a:rPr lang="ru-RU" sz="1400" cap="small" dirty="0"/>
              <a:t>Статическую температуру измеряют редко</a:t>
            </a:r>
          </a:p>
        </p:txBody>
      </p:sp>
      <p:sp>
        <p:nvSpPr>
          <p:cNvPr id="27" name="TextBox 26">
            <a:extLst>
              <a:ext uri="{FF2B5EF4-FFF2-40B4-BE49-F238E27FC236}">
                <a16:creationId xmlns:a16="http://schemas.microsoft.com/office/drawing/2014/main" id="{2FFA7001-2CE8-4D3F-B247-60793BDCF9B2}"/>
              </a:ext>
            </a:extLst>
          </p:cNvPr>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Краткие сведения из </a:t>
            </a:r>
            <a:r>
              <a:rPr lang="ru-RU" b="1" cap="all" dirty="0" err="1">
                <a:solidFill>
                  <a:schemeClr val="bg1"/>
                </a:solidFill>
                <a:latin typeface="Elektra Text Pro" panose="02000503030000020004" pitchFamily="50" charset="-52"/>
              </a:rPr>
              <a:t>термо</a:t>
            </a:r>
            <a:r>
              <a:rPr lang="ru-RU" b="1" cap="all" dirty="0">
                <a:solidFill>
                  <a:schemeClr val="bg1"/>
                </a:solidFill>
                <a:latin typeface="Elektra Text Pro" panose="02000503030000020004" pitchFamily="50" charset="-52"/>
              </a:rPr>
              <a:t> и газодинамики</a:t>
            </a:r>
          </a:p>
        </p:txBody>
      </p:sp>
      <p:pic>
        <p:nvPicPr>
          <p:cNvPr id="6" name="Рисунок 5" descr="Изображение выглядит как текст&#10;&#10;Описание создано автоматически">
            <a:extLst>
              <a:ext uri="{FF2B5EF4-FFF2-40B4-BE49-F238E27FC236}">
                <a16:creationId xmlns:a16="http://schemas.microsoft.com/office/drawing/2014/main" id="{37F9CE81-9B74-45D0-8765-04532B70D0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5758" y="4719615"/>
            <a:ext cx="597820" cy="720000"/>
          </a:xfrm>
          <a:prstGeom prst="rect">
            <a:avLst/>
          </a:prstGeom>
        </p:spPr>
      </p:pic>
    </p:spTree>
    <p:extLst>
      <p:ext uri="{BB962C8B-B14F-4D97-AF65-F5344CB8AC3E}">
        <p14:creationId xmlns:p14="http://schemas.microsoft.com/office/powerpoint/2010/main" val="107273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8" grpId="0" animBg="1"/>
      <p:bldP spid="12" grpId="0" animBg="1"/>
      <p:bldP spid="17" grpId="0" animBg="1"/>
      <p:bldP spid="21" grpId="0"/>
      <p:bldP spid="22" grpId="0"/>
      <p:bldP spid="32" grpId="0"/>
      <p:bldP spid="25" grpId="0"/>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5392</TotalTime>
  <Words>5947</Words>
  <Application>Microsoft Office PowerPoint</Application>
  <PresentationFormat>Экран (4:3)</PresentationFormat>
  <Paragraphs>1276</Paragraphs>
  <Slides>67</Slides>
  <Notes>66</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67</vt:i4>
      </vt:variant>
    </vt:vector>
  </HeadingPairs>
  <TitlesOfParts>
    <vt:vector size="77" baseType="lpstr">
      <vt:lpstr>Arial</vt:lpstr>
      <vt:lpstr>Calibri</vt:lpstr>
      <vt:lpstr>Calibri Light</vt:lpstr>
      <vt:lpstr>Cambria Math</vt:lpstr>
      <vt:lpstr>Elektra Medium Pro</vt:lpstr>
      <vt:lpstr>Elektra Text Pro</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Евгений Степанов</dc:creator>
  <cp:lastModifiedBy>Олег Батурин</cp:lastModifiedBy>
  <cp:revision>683</cp:revision>
  <dcterms:created xsi:type="dcterms:W3CDTF">2016-03-09T10:31:39Z</dcterms:created>
  <dcterms:modified xsi:type="dcterms:W3CDTF">2020-01-17T12:53:41Z</dcterms:modified>
</cp:coreProperties>
</file>