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79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49" autoAdjust="0"/>
    <p:restoredTop sz="94660"/>
  </p:normalViewPr>
  <p:slideViewPr>
    <p:cSldViewPr>
      <p:cViewPr varScale="1">
        <p:scale>
          <a:sx n="113" d="100"/>
          <a:sy n="113" d="100"/>
        </p:scale>
        <p:origin x="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3578D-9F51-491C-9486-95B29A522AF9}" type="datetimeFigureOut">
              <a:rPr lang="ru-RU" smtClean="0"/>
              <a:pPr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DC23E-7BFD-4E21-93A2-75EA45D31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0"/>
            <a:ext cx="8784976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/>
              <a:t>Лекция </a:t>
            </a:r>
            <a:r>
              <a:rPr lang="ru-RU" sz="2200" b="1" dirty="0" smtClean="0"/>
              <a:t>7</a:t>
            </a:r>
            <a:endParaRPr lang="ru-RU" sz="2200" b="1" dirty="0" smtClean="0"/>
          </a:p>
          <a:p>
            <a:pPr algn="ctr"/>
            <a:r>
              <a:rPr lang="ru-RU" sz="2200" b="1" dirty="0"/>
              <a:t>Стойкость режущего инструмента. Выбор периода стойкости</a:t>
            </a:r>
          </a:p>
          <a:p>
            <a:pPr marL="12700" algn="ctr"/>
            <a:r>
              <a:rPr lang="ru-RU" sz="2200" i="1" dirty="0"/>
              <a:t>Стойкость инструмента</a:t>
            </a:r>
          </a:p>
          <a:p>
            <a:pPr indent="381000" algn="just"/>
            <a:r>
              <a:rPr lang="ru-RU" sz="2200" dirty="0" smtClean="0"/>
              <a:t>Стойкость </a:t>
            </a:r>
            <a:r>
              <a:rPr lang="ru-RU" sz="2200" dirty="0"/>
              <a:t>- это свойство инструмента сохранять режущую </a:t>
            </a:r>
            <a:r>
              <a:rPr lang="ru-RU" sz="2200" dirty="0" smtClean="0"/>
              <a:t>способность </a:t>
            </a:r>
            <a:r>
              <a:rPr lang="ru-RU" sz="2200" dirty="0"/>
              <a:t>при воздействии физико-механических и химических </a:t>
            </a:r>
            <a:r>
              <a:rPr lang="ru-RU" sz="2200" dirty="0" smtClean="0"/>
              <a:t>процессов</a:t>
            </a:r>
            <a:r>
              <a:rPr lang="ru-RU" sz="2200" dirty="0"/>
              <a:t>, имеющих место при резании материалов. Это важный </a:t>
            </a:r>
            <a:r>
              <a:rPr lang="ru-RU" sz="2200" dirty="0" smtClean="0"/>
              <a:t>технологический </a:t>
            </a:r>
            <a:r>
              <a:rPr lang="ru-RU" sz="2200" dirty="0"/>
              <a:t>фактор, влияющий на производительность и стоимость обработки резанием.</a:t>
            </a:r>
          </a:p>
          <a:p>
            <a:pPr indent="381000" algn="just"/>
            <a:r>
              <a:rPr lang="ru-RU" sz="2200" dirty="0"/>
              <a:t>Количественной характеристикой стойкости является период </a:t>
            </a:r>
            <a:r>
              <a:rPr lang="ru-RU" sz="2200" dirty="0" smtClean="0"/>
              <a:t>стойкости </a:t>
            </a:r>
            <a:r>
              <a:rPr lang="ru-RU" sz="2200" dirty="0"/>
              <a:t>- время работы режущего инструмента до допустимой величины износа, определяемой критерием </a:t>
            </a:r>
            <a:r>
              <a:rPr lang="ru-RU" sz="2200" dirty="0" err="1"/>
              <a:t>затупления</a:t>
            </a:r>
            <a:r>
              <a:rPr lang="ru-RU" sz="2200" dirty="0"/>
              <a:t>. Период стойкости </a:t>
            </a:r>
            <a:r>
              <a:rPr lang="ru-RU" sz="2200" dirty="0" smtClean="0"/>
              <a:t>инструмента </a:t>
            </a:r>
            <a:r>
              <a:rPr lang="ru-RU" sz="2200" dirty="0"/>
              <a:t>не является величиной постоянной и зависит от различных </a:t>
            </a:r>
            <a:r>
              <a:rPr lang="ru-RU" sz="2200" dirty="0" smtClean="0"/>
              <a:t>условий </a:t>
            </a:r>
            <a:r>
              <a:rPr lang="ru-RU" sz="2200" dirty="0"/>
              <a:t>обработки, таких как режим резания, свойства обрабатываемого материала, жесткость оборудования, а также от применяемых СОЖ и геометрии заточки. Для выявления влияния условий обработки на </a:t>
            </a:r>
            <a:r>
              <a:rPr lang="ru-RU" sz="2200" dirty="0" smtClean="0"/>
              <a:t>период </a:t>
            </a:r>
            <a:r>
              <a:rPr lang="ru-RU" sz="2200" dirty="0"/>
              <a:t>стойкости проводят специальные </a:t>
            </a:r>
            <a:r>
              <a:rPr lang="ru-RU" sz="2200" dirty="0" err="1"/>
              <a:t>стойкостные</a:t>
            </a:r>
            <a:r>
              <a:rPr lang="ru-RU" sz="2200" dirty="0"/>
              <a:t> испытания.</a:t>
            </a:r>
          </a:p>
          <a:p>
            <a:pPr algn="just"/>
            <a:r>
              <a:rPr lang="ru-RU" sz="2200" dirty="0"/>
              <a:t>Скорость резания оказывает наибольшее влияние на период стойкости режущего инструмента. Поэтому зависимость Т = </a:t>
            </a:r>
            <a:r>
              <a:rPr lang="en-US" sz="2200" spc="250" dirty="0"/>
              <a:t>f</a:t>
            </a:r>
            <a:r>
              <a:rPr lang="ru-RU" sz="2200" spc="250" dirty="0"/>
              <a:t>(</a:t>
            </a:r>
            <a:r>
              <a:rPr lang="en-US" sz="2200" spc="250" dirty="0"/>
              <a:t>υ</a:t>
            </a:r>
            <a:r>
              <a:rPr lang="ru-RU" sz="2200" spc="250" dirty="0" smtClean="0"/>
              <a:t>)</a:t>
            </a:r>
            <a:r>
              <a:rPr lang="ru-RU" sz="2400" dirty="0"/>
              <a:t> представляет наибольший практический интерес.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062287" y="985568"/>
            <a:ext cx="159137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04664"/>
            <a:ext cx="5359060" cy="4525963"/>
          </a:xfrm>
        </p:spPr>
      </p:pic>
      <p:sp>
        <p:nvSpPr>
          <p:cNvPr id="5" name="Прямоугольник 4"/>
          <p:cNvSpPr/>
          <p:nvPr/>
        </p:nvSpPr>
        <p:spPr>
          <a:xfrm>
            <a:off x="755576" y="5301208"/>
            <a:ext cx="77616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Рис. 4. Схема влияния скорости резания на стойкость (1), себестоимость (2) и производительность обработки (3)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35930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79512" y="116632"/>
            <a:ext cx="8715436" cy="6143668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/>
              <a:t>Рассмотрим зависимости между скоростью резания и </a:t>
            </a:r>
            <a:r>
              <a:rPr lang="ru-RU" sz="2200" dirty="0" smtClean="0"/>
              <a:t>стойкостью</a:t>
            </a:r>
            <a:r>
              <a:rPr lang="ru-RU" sz="2200" dirty="0"/>
              <a:t>, себестоимостью и производительностью. Как видно из рис. 4, экономическая скорость резания </a:t>
            </a:r>
            <a:r>
              <a:rPr lang="ru-RU" sz="2200" i="1" dirty="0" err="1"/>
              <a:t>υ</a:t>
            </a:r>
            <a:r>
              <a:rPr lang="ru-RU" sz="2400" i="1" baseline="-25000" dirty="0" err="1" smtClean="0"/>
              <a:t>эк</a:t>
            </a:r>
            <a:r>
              <a:rPr lang="ru-RU" sz="2200" dirty="0" smtClean="0"/>
              <a:t> </a:t>
            </a:r>
            <a:r>
              <a:rPr lang="ru-RU" sz="2200" dirty="0"/>
              <a:t>значительно больше, чем </a:t>
            </a:r>
            <a:r>
              <a:rPr lang="ru-RU" sz="2200" i="1" dirty="0" err="1"/>
              <a:t>υ</a:t>
            </a:r>
            <a:r>
              <a:rPr lang="ru-RU" sz="2400" i="1" baseline="-25000" dirty="0" err="1"/>
              <a:t>м</a:t>
            </a:r>
            <a:r>
              <a:rPr lang="ru-RU" sz="2200" i="1" dirty="0"/>
              <a:t>,</a:t>
            </a:r>
            <a:r>
              <a:rPr lang="ru-RU" sz="2200" dirty="0"/>
              <a:t> </a:t>
            </a:r>
            <a:r>
              <a:rPr lang="ru-RU" sz="2200" dirty="0" smtClean="0"/>
              <a:t>а</a:t>
            </a:r>
            <a:r>
              <a:rPr lang="ru-RU" sz="2200" dirty="0"/>
              <a:t> период стойкости </a:t>
            </a:r>
            <a:r>
              <a:rPr lang="ru-RU" sz="2200" i="1" dirty="0"/>
              <a:t>Т</a:t>
            </a:r>
            <a:r>
              <a:rPr lang="ru-RU" sz="2200" i="1" baseline="-25000" dirty="0"/>
              <a:t>ЭК</a:t>
            </a:r>
            <a:r>
              <a:rPr lang="ru-RU" sz="2200" i="1" dirty="0"/>
              <a:t> </a:t>
            </a:r>
            <a:r>
              <a:rPr lang="ru-RU" sz="2200" i="1" dirty="0" smtClean="0"/>
              <a:t>&lt; </a:t>
            </a:r>
            <a:r>
              <a:rPr lang="ru-RU" sz="2200" i="1" dirty="0" err="1" smtClean="0"/>
              <a:t>Т</a:t>
            </a:r>
            <a:r>
              <a:rPr lang="ru-RU" sz="2200" i="1" baseline="-25000" dirty="0" err="1" smtClean="0"/>
              <a:t>М</a:t>
            </a:r>
            <a:r>
              <a:rPr lang="ru-RU" sz="2200" i="1" dirty="0"/>
              <a:t>.</a:t>
            </a:r>
            <a:r>
              <a:rPr lang="ru-RU" sz="2200" dirty="0"/>
              <a:t> Работа на скорости </a:t>
            </a:r>
            <a:r>
              <a:rPr lang="ru-RU" sz="2200" i="1" dirty="0" err="1"/>
              <a:t>υ</a:t>
            </a:r>
            <a:r>
              <a:rPr lang="ru-RU" sz="2200" i="1" baseline="-25000" dirty="0" err="1" smtClean="0"/>
              <a:t>м</a:t>
            </a:r>
            <a:r>
              <a:rPr lang="ru-RU" sz="2200" dirty="0" err="1" smtClean="0"/>
              <a:t> </a:t>
            </a:r>
            <a:r>
              <a:rPr lang="ru-RU" sz="2200" dirty="0"/>
              <a:t>является </a:t>
            </a:r>
            <a:r>
              <a:rPr lang="ru-RU" sz="2200" dirty="0" smtClean="0"/>
              <a:t>неэффективной </a:t>
            </a:r>
            <a:r>
              <a:rPr lang="ru-RU" sz="2200" dirty="0"/>
              <a:t>из-за низкой производительности </a:t>
            </a:r>
            <a:r>
              <a:rPr lang="ru-RU" sz="2200" i="1" dirty="0"/>
              <a:t>П</a:t>
            </a:r>
            <a:r>
              <a:rPr lang="ru-RU" sz="2200" i="1" baseline="-25000" dirty="0"/>
              <a:t>М</a:t>
            </a:r>
            <a:r>
              <a:rPr lang="ru-RU" sz="2200" dirty="0"/>
              <a:t> и высокой </a:t>
            </a:r>
            <a:r>
              <a:rPr lang="ru-RU" sz="2200" dirty="0" smtClean="0"/>
              <a:t>себестоимости </a:t>
            </a:r>
            <a:r>
              <a:rPr lang="ru-RU" sz="2200" i="1" dirty="0"/>
              <a:t>С</a:t>
            </a:r>
            <a:r>
              <a:rPr lang="ru-RU" sz="2200" i="1" baseline="-25000" dirty="0"/>
              <a:t>М</a:t>
            </a:r>
            <a:r>
              <a:rPr lang="ru-RU" sz="2200" i="1" dirty="0"/>
              <a:t>.</a:t>
            </a:r>
            <a:r>
              <a:rPr lang="ru-RU" sz="2200" dirty="0"/>
              <a:t> С увеличением скорости до </a:t>
            </a:r>
            <a:r>
              <a:rPr lang="ru-RU" sz="2200" i="1" dirty="0" err="1"/>
              <a:t>υ</a:t>
            </a:r>
            <a:r>
              <a:rPr lang="ru-RU" sz="2200" i="1" baseline="-25000" dirty="0" err="1"/>
              <a:t>эк</a:t>
            </a:r>
            <a:r>
              <a:rPr lang="ru-RU" sz="2200" dirty="0" err="1"/>
              <a:t> </a:t>
            </a:r>
            <a:r>
              <a:rPr lang="ru-RU" sz="2200" dirty="0"/>
              <a:t>период стойкости снижается до </a:t>
            </a:r>
            <a:r>
              <a:rPr lang="ru-RU" sz="2200" i="1" dirty="0" err="1" smtClean="0"/>
              <a:t>Т</a:t>
            </a:r>
            <a:r>
              <a:rPr lang="ru-RU" sz="2000" i="1" dirty="0" err="1" smtClean="0"/>
              <a:t>эк</a:t>
            </a:r>
            <a:r>
              <a:rPr lang="ru-RU" sz="2200" i="1" dirty="0" smtClean="0"/>
              <a:t>,</a:t>
            </a:r>
            <a:r>
              <a:rPr lang="ru-RU" sz="2200" dirty="0" smtClean="0"/>
              <a:t> </a:t>
            </a:r>
            <a:r>
              <a:rPr lang="ru-RU" sz="2200" dirty="0"/>
              <a:t>себестоимость уменьшается до минимального </a:t>
            </a:r>
            <a:r>
              <a:rPr lang="ru-RU" sz="2200" dirty="0" smtClean="0"/>
              <a:t>значения</a:t>
            </a:r>
            <a:r>
              <a:rPr lang="ru-RU" sz="2200" dirty="0"/>
              <a:t>, а производительность повышается до значения </a:t>
            </a:r>
            <a:r>
              <a:rPr lang="ru-RU" sz="2200" i="1" dirty="0" smtClean="0"/>
              <a:t>П</a:t>
            </a:r>
            <a:r>
              <a:rPr lang="ru-RU" sz="2200" i="1" baseline="-25000" dirty="0" smtClean="0"/>
              <a:t>ЭК</a:t>
            </a:r>
            <a:r>
              <a:rPr lang="ru-RU" sz="2200" dirty="0" smtClean="0"/>
              <a:t>, близкого </a:t>
            </a:r>
            <a:r>
              <a:rPr lang="ru-RU" sz="2200" dirty="0"/>
              <a:t>к </a:t>
            </a:r>
            <a:r>
              <a:rPr lang="ru-RU" sz="2200" i="1" dirty="0"/>
              <a:t>П</a:t>
            </a:r>
            <a:r>
              <a:rPr lang="ru-RU" sz="2200" i="1" baseline="-25000" dirty="0"/>
              <a:t>Н</a:t>
            </a:r>
            <a:r>
              <a:rPr lang="ru-RU" sz="2200" i="1" dirty="0"/>
              <a:t>.</a:t>
            </a:r>
            <a:r>
              <a:rPr lang="ru-RU" sz="2200" dirty="0"/>
              <a:t> При этом достигаются высокая размерная стойкость </a:t>
            </a:r>
            <a:r>
              <a:rPr lang="ru-RU" sz="2200" dirty="0" smtClean="0"/>
              <a:t>инструмента </a:t>
            </a:r>
            <a:r>
              <a:rPr lang="ru-RU" sz="2200" dirty="0"/>
              <a:t>и минимальный его расход. Дальнейшее повышение скорости приводит к незначительному повышению производительности, но к более значительному росту себестоимости обработки и расходу </a:t>
            </a:r>
            <a:r>
              <a:rPr lang="ru-RU" sz="2200" dirty="0" smtClean="0"/>
              <a:t>инструмента</a:t>
            </a:r>
            <a:r>
              <a:rPr lang="ru-RU" sz="2200" dirty="0"/>
              <a:t>. Поэтому при правильном построении производственного процесса определение </a:t>
            </a:r>
            <a:r>
              <a:rPr lang="ru-RU" sz="2200" dirty="0" err="1"/>
              <a:t>наивыгоднейших</a:t>
            </a:r>
            <a:r>
              <a:rPr lang="ru-RU" sz="2200" dirty="0"/>
              <a:t> условий обработки должно основываться на экономическом периоде стойкости. При </a:t>
            </a:r>
            <a:r>
              <a:rPr lang="ru-RU" sz="2200" dirty="0" smtClean="0"/>
              <a:t>использовании </a:t>
            </a:r>
            <a:r>
              <a:rPr lang="ru-RU" sz="2200" dirty="0"/>
              <a:t>в расчетах экономических периодов стойкости режимы резания, обеспечивающие наименьшее время резания, будут одновременно и наиболее экономичными.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2493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Режимы резания, соответствующие периоду стойкости </a:t>
            </a:r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наибольшей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производительности, используют в исключительных случаях, </a:t>
            </a:r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когда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, не считаясь с затратами в единицу времени, </a:t>
            </a:r>
            <a:r>
              <a:rPr lang="ru-RU" sz="2200">
                <a:solidFill>
                  <a:srgbClr val="000000"/>
                </a:solidFill>
                <a:latin typeface="Arial Unicode MS" panose="020B0604020202020204" pitchFamily="34" charset="-128"/>
              </a:rPr>
              <a:t>необходимо </a:t>
            </a:r>
            <a:r>
              <a:rPr lang="ru-RU" sz="220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изготовить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максимальное количество деталей.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79249"/>
            <a:ext cx="87849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203372"/>
            <a:ext cx="88320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Для получения этой зависимости проводят экспериментальные исследования, в ходе </a:t>
            </a:r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которых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изменяется только скорость резания, а все остальные параметры процесса остаются неизменными. Методика эксперимента </a:t>
            </a:r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заключается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в следующем</a:t>
            </a:r>
            <a:r>
              <a:rPr lang="ru-RU" sz="22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:</a:t>
            </a:r>
            <a:endParaRPr lang="en-US" sz="2200" dirty="0" smtClean="0">
              <a:solidFill>
                <a:srgbClr val="000000"/>
              </a:solidFill>
              <a:latin typeface="Arial Unicode MS" panose="020B0604020202020204" pitchFamily="34" charset="-128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ru-RU" sz="2400" dirty="0"/>
              <a:t>выполняются исследования влияния скорости резания </a:t>
            </a:r>
            <a:r>
              <a:rPr lang="ru-RU" sz="2400" i="1" dirty="0"/>
              <a:t>υ</a:t>
            </a:r>
            <a:r>
              <a:rPr lang="ru-RU" sz="2400" dirty="0"/>
              <a:t> на </a:t>
            </a:r>
            <a:r>
              <a:rPr lang="ru-RU" sz="2400" dirty="0" smtClean="0"/>
              <a:t>износ </a:t>
            </a:r>
            <a:r>
              <a:rPr lang="en-US" sz="2400" i="1" dirty="0"/>
              <a:t>h</a:t>
            </a:r>
            <a:r>
              <a:rPr lang="en-US" sz="2400" dirty="0"/>
              <a:t> </a:t>
            </a:r>
            <a:r>
              <a:rPr lang="ru-RU" sz="2400" dirty="0"/>
              <a:t>инструмента, причем инструмент доводится до полного </a:t>
            </a:r>
            <a:r>
              <a:rPr lang="ru-RU" sz="2400" dirty="0" smtClean="0"/>
              <a:t>разрушения</a:t>
            </a:r>
            <a:r>
              <a:rPr lang="ru-RU" sz="2400" dirty="0"/>
              <a:t>. По результатам исследования строятся графики зависимости величины износа от продолжительности обработки </a:t>
            </a:r>
            <a:r>
              <a:rPr lang="en-US" sz="2400" i="1" dirty="0"/>
              <a:t>h</a:t>
            </a:r>
            <a:r>
              <a:rPr lang="en-US" sz="2400" dirty="0"/>
              <a:t> </a:t>
            </a:r>
            <a:r>
              <a:rPr lang="ru-RU" sz="2400" dirty="0"/>
              <a:t>= </a:t>
            </a:r>
            <a:r>
              <a:rPr lang="en-US" sz="2400" i="1" dirty="0"/>
              <a:t>f</a:t>
            </a:r>
            <a:r>
              <a:rPr lang="ru-RU" sz="2400" dirty="0"/>
              <a:t>(</a:t>
            </a:r>
            <a:r>
              <a:rPr lang="ru-RU" sz="2400" i="1" dirty="0"/>
              <a:t>τ</a:t>
            </a:r>
            <a:r>
              <a:rPr lang="ru-RU" sz="2400" dirty="0"/>
              <a:t>) при </a:t>
            </a:r>
            <a:r>
              <a:rPr lang="ru-RU" sz="2400" dirty="0" smtClean="0"/>
              <a:t>различных </a:t>
            </a:r>
            <a:r>
              <a:rPr lang="ru-RU" sz="2400" i="1" dirty="0"/>
              <a:t>υ</a:t>
            </a:r>
            <a:r>
              <a:rPr lang="ru-RU" sz="2400" dirty="0"/>
              <a:t> (рис. 1</a:t>
            </a:r>
            <a:r>
              <a:rPr lang="ru-RU" sz="2400" dirty="0" smtClean="0"/>
              <a:t>);</a:t>
            </a:r>
            <a:endParaRPr lang="en-US" sz="2400" dirty="0" smtClean="0"/>
          </a:p>
          <a:p>
            <a:pPr algn="just"/>
            <a:endParaRPr lang="ru-RU" sz="2200" dirty="0"/>
          </a:p>
        </p:txBody>
      </p:sp>
      <p:pic>
        <p:nvPicPr>
          <p:cNvPr id="2051" name="Picture 3" descr="image1"/>
          <p:cNvPicPr>
            <a:picLocks noChangeAspect="1" noChangeArrowheads="1"/>
          </p:cNvPicPr>
          <p:nvPr/>
        </p:nvPicPr>
        <p:blipFill>
          <a:blip r:embed="rId2">
            <a:lum bright="-20000"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05064"/>
            <a:ext cx="3714750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436002" y="4653136"/>
            <a:ext cx="45755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Рис. </a:t>
            </a:r>
            <a:r>
              <a:rPr lang="en-US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1</a:t>
            </a:r>
            <a:r>
              <a:rPr 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. Зависимости величины износа </a:t>
            </a:r>
            <a:r>
              <a:rPr 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инструмента</a:t>
            </a:r>
            <a:r>
              <a:rPr lang="en-US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от </a:t>
            </a:r>
            <a:r>
              <a:rPr 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времени работы при различных значениях скорости резания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193" name="Rectangle 1"/>
              <p:cNvSpPr>
                <a:spLocks noChangeArrowheads="1"/>
              </p:cNvSpPr>
              <p:nvPr/>
            </p:nvSpPr>
            <p:spPr bwMode="auto">
              <a:xfrm>
                <a:off x="107504" y="330059"/>
                <a:ext cx="8786874" cy="6527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lvl="0" indent="-457200" fontAlgn="base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arenR" startAt="2"/>
                </a:pPr>
                <a:r>
                  <a:rPr lang="ru-RU" sz="2400" dirty="0" smtClean="0"/>
                  <a:t>на полученные графики </a:t>
                </a:r>
                <a:r>
                  <a:rPr lang="en-US" sz="2400" i="1" dirty="0"/>
                  <a:t>h</a:t>
                </a:r>
                <a:r>
                  <a:rPr lang="ru-RU" sz="2400" dirty="0"/>
                  <a:t>= </a:t>
                </a:r>
                <a:r>
                  <a:rPr lang="en-US" sz="2400" i="1" dirty="0"/>
                  <a:t>f </a:t>
                </a:r>
                <a:r>
                  <a:rPr lang="ru-RU" sz="2400" dirty="0"/>
                  <a:t>(</a:t>
                </a:r>
                <a:r>
                  <a:rPr lang="ru-RU" sz="2400" i="1" dirty="0"/>
                  <a:t>τ</a:t>
                </a:r>
                <a:r>
                  <a:rPr lang="ru-RU" sz="2400" dirty="0"/>
                  <a:t>)  наносится линия, соответст­вующая допустимому износу инструмента, который берется из нор­мативов по режимам резания</a:t>
                </a:r>
                <a:r>
                  <a:rPr lang="ru-RU" sz="2400" dirty="0" smtClean="0"/>
                  <a:t>;</a:t>
                </a:r>
                <a:endParaRPr lang="en-US" sz="2400" dirty="0" smtClean="0"/>
              </a:p>
              <a:p>
                <a:pPr marL="457200" lvl="0" indent="-457200" fontAlgn="base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arenR" startAt="2"/>
                </a:pPr>
                <a:r>
                  <a:rPr lang="ru-RU" sz="2400" dirty="0"/>
                  <a:t>определяются периоды стойкости инструмента (</a:t>
                </a:r>
                <a:r>
                  <a:rPr lang="ru-RU" sz="2400" i="1" dirty="0"/>
                  <a:t>Т</a:t>
                </a:r>
                <a:r>
                  <a:rPr lang="ru-RU" sz="2400" i="1" baseline="-25000" dirty="0"/>
                  <a:t>1</a:t>
                </a:r>
                <a:r>
                  <a:rPr lang="ru-RU" sz="2400" i="1" dirty="0"/>
                  <a:t>-Т</a:t>
                </a:r>
                <a:r>
                  <a:rPr lang="ru-RU" sz="2400" i="1" baseline="-25000" dirty="0"/>
                  <a:t>6</a:t>
                </a:r>
                <a:r>
                  <a:rPr lang="ru-RU" sz="2400" i="1" dirty="0"/>
                  <a:t>)</a:t>
                </a:r>
                <a:r>
                  <a:rPr lang="ru-RU" sz="2400" dirty="0"/>
                  <a:t> при различных скоростях резания (</a:t>
                </a:r>
                <a:r>
                  <a:rPr lang="ru-RU" sz="2400" i="1" dirty="0"/>
                  <a:t>υ</a:t>
                </a:r>
                <a:r>
                  <a:rPr lang="ru-RU" sz="2400" i="1" baseline="-25000" dirty="0"/>
                  <a:t>1</a:t>
                </a:r>
                <a:r>
                  <a:rPr lang="ru-RU" sz="2400" dirty="0"/>
                  <a:t> - </a:t>
                </a:r>
                <a:r>
                  <a:rPr lang="ru-RU" sz="2400" i="1" dirty="0"/>
                  <a:t>υ</a:t>
                </a:r>
                <a:r>
                  <a:rPr lang="ru-RU" sz="2400" i="1" baseline="-25000" dirty="0"/>
                  <a:t>6</a:t>
                </a:r>
                <a:r>
                  <a:rPr lang="ru-RU" sz="2400" i="1" dirty="0" smtClean="0"/>
                  <a:t>)</a:t>
                </a:r>
                <a:r>
                  <a:rPr lang="ru-RU" sz="2400" dirty="0" smtClean="0"/>
                  <a:t>;</a:t>
                </a:r>
                <a:endParaRPr lang="en-US" sz="2400" dirty="0" smtClean="0"/>
              </a:p>
              <a:p>
                <a:pPr marL="457200" lvl="0" indent="-457200" fontAlgn="base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arenR" startAt="2"/>
                </a:pPr>
                <a:r>
                  <a:rPr lang="ru-RU" sz="2400" dirty="0"/>
                  <a:t>на основе графических зависимостей, представленных на рис. 1, строят графическую зависимость </a:t>
                </a:r>
                <a:r>
                  <a:rPr lang="ru-RU" sz="2400" i="1" dirty="0"/>
                  <a:t>Т</a:t>
                </a:r>
                <a:r>
                  <a:rPr lang="ru-RU" sz="2400" dirty="0"/>
                  <a:t> = </a:t>
                </a:r>
                <a:r>
                  <a:rPr lang="en-US" sz="2400" i="1" dirty="0"/>
                  <a:t>f</a:t>
                </a:r>
                <a:r>
                  <a:rPr lang="ru-RU" sz="2400" i="1" dirty="0"/>
                  <a:t>(</a:t>
                </a:r>
                <a:r>
                  <a:rPr lang="en-US" sz="2400" i="1" dirty="0"/>
                  <a:t>υ</a:t>
                </a:r>
                <a:r>
                  <a:rPr lang="ru-RU" sz="2400" i="1" dirty="0"/>
                  <a:t>)</a:t>
                </a:r>
                <a:r>
                  <a:rPr lang="ru-RU" sz="2400" dirty="0"/>
                  <a:t> (рис. 2</a:t>
                </a:r>
                <a:r>
                  <a:rPr lang="ru-RU" sz="2400" dirty="0" smtClean="0"/>
                  <a:t>);</a:t>
                </a:r>
                <a:endParaRPr lang="en-US" sz="2400" dirty="0" smtClean="0"/>
              </a:p>
              <a:p>
                <a:pPr marL="457200" indent="-457200" fontAlgn="base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arenR" startAt="2"/>
                </a:pPr>
                <a:r>
                  <a:rPr lang="ru-RU" sz="2400" dirty="0"/>
                  <a:t>проводится анализ полученной графической зависимости </a:t>
                </a:r>
                <a:r>
                  <a:rPr lang="ru-RU" sz="2400" spc="250" dirty="0"/>
                  <a:t>Т</a:t>
                </a:r>
                <a:r>
                  <a:rPr lang="ru-RU" sz="2400" dirty="0"/>
                  <a:t> = </a:t>
                </a:r>
                <a:r>
                  <a:rPr lang="en-US" sz="2400" spc="250" dirty="0"/>
                  <a:t>f</a:t>
                </a:r>
                <a:r>
                  <a:rPr lang="ru-RU" sz="2400" spc="250" dirty="0"/>
                  <a:t>(</a:t>
                </a:r>
                <a:r>
                  <a:rPr lang="en-US" sz="2400" spc="250" dirty="0"/>
                  <a:t>υ</a:t>
                </a:r>
                <a:r>
                  <a:rPr lang="ru-RU" sz="2400" spc="250" dirty="0"/>
                  <a:t>)</a:t>
                </a:r>
                <a:r>
                  <a:rPr lang="ru-RU" sz="2400" cap="small" dirty="0"/>
                  <a:t>,</a:t>
                </a:r>
                <a:r>
                  <a:rPr lang="ru-RU" sz="2400" dirty="0"/>
                  <a:t> на основе которого можно сделать вывод, что для практи­ческих целей представляет интерес ниспадающая ветвь графика, так как в зоне восходящей ветви очень небольшие скорости резания, а, следовательно, невысокая производительность обработки. Ниспа­дающая ветвь графика в определенном диапазоне изменения скоростей может быть описана зависимостью </a:t>
                </a:r>
                <a:r>
                  <a:rPr lang="ru-RU" sz="2400" dirty="0" smtClean="0"/>
                  <a:t>вида</a:t>
                </a:r>
                <a14:m>
                  <m:oMath xmlns:m="http://schemas.openxmlformats.org/officeDocument/2006/math">
                    <m:r>
                      <a:rPr lang="ru-RU" sz="2400" spc="250">
                        <a:latin typeface="Cambria Math" panose="02040503050406030204" pitchFamily="18" charset="0"/>
                      </a:rPr>
                      <m:t>𝑇</m:t>
                    </m:r>
                    <m:r>
                      <a:rPr lang="ru-RU" sz="2400" spc="25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i="1" spc="25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spc="25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sSup>
                          <m:sSupPr>
                            <m:ctrlPr>
                              <a:rPr lang="ru-RU" sz="2400" i="1" spc="25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spc="250">
                                <a:latin typeface="Cambria Math" panose="02040503050406030204" pitchFamily="18" charset="0"/>
                              </a:rPr>
                              <m:t>𝜗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ru-RU" sz="2400" spc="250">
                                <a:latin typeface="Cambria Math" panose="02040503050406030204" pitchFamily="18" charset="0"/>
                              </a:rPr>
                              <m:t>z</m:t>
                            </m:r>
                          </m:sup>
                        </m:sSup>
                      </m:den>
                    </m:f>
                    <m:r>
                      <a:rPr lang="en-US" sz="2400" b="0" i="0" spc="25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ru-RU" sz="2400" dirty="0"/>
                  <a:t>получившей наименование зависимости Тейлора.</a:t>
                </a:r>
              </a:p>
              <a:p>
                <a:pPr marL="457200" lvl="0" indent="-457200" fontAlgn="base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arenR" startAt="2"/>
                </a:pPr>
                <a:endParaRPr kumimoji="0" lang="ru-RU" sz="2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193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330059"/>
                <a:ext cx="8786874" cy="6527941"/>
              </a:xfrm>
              <a:prstGeom prst="rect">
                <a:avLst/>
              </a:prstGeom>
              <a:blipFill rotWithShape="0">
                <a:blip r:embed="rId2"/>
                <a:stretch>
                  <a:fillRect l="-1110" t="-373" r="-1596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24790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image2"/>
          <p:cNvPicPr>
            <a:picLocks noChangeAspect="1" noChangeArrowheads="1"/>
          </p:cNvPicPr>
          <p:nvPr/>
        </p:nvPicPr>
        <p:blipFill>
          <a:blip r:embed="rId2">
            <a:lum bright="-20000"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4187542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16016" y="692696"/>
            <a:ext cx="38780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Рис. </a:t>
            </a:r>
            <a:r>
              <a:rPr lang="en-US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2</a:t>
            </a:r>
            <a:r>
              <a:rPr 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. </a:t>
            </a:r>
            <a:r>
              <a:rPr 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Зависимость периода </a:t>
            </a:r>
            <a:r>
              <a:rPr 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стойкости</a:t>
            </a:r>
            <a:r>
              <a:rPr lang="en-US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инструмента </a:t>
            </a:r>
            <a:r>
              <a:rPr 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от скорости резания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708920"/>
            <a:ext cx="849694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arenR" startAt="6"/>
            </a:pPr>
            <a:r>
              <a:rPr lang="ru-RU" sz="2200" dirty="0">
                <a:solidFill>
                  <a:srgbClr val="000000"/>
                </a:solidFill>
              </a:rPr>
              <a:t>находятся численные значения коэффициента </a:t>
            </a:r>
            <a:r>
              <a:rPr lang="ru-RU" sz="2200" spc="2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А</a:t>
            </a:r>
            <a:r>
              <a:rPr lang="ru-RU" sz="2200" dirty="0">
                <a:solidFill>
                  <a:srgbClr val="000000"/>
                </a:solidFill>
              </a:rPr>
              <a:t>, </a:t>
            </a:r>
            <a:r>
              <a:rPr lang="ru-RU" sz="2200" dirty="0" smtClean="0">
                <a:solidFill>
                  <a:srgbClr val="000000"/>
                </a:solidFill>
              </a:rPr>
              <a:t>учитывающего </a:t>
            </a:r>
            <a:r>
              <a:rPr lang="ru-RU" sz="2200" dirty="0">
                <a:solidFill>
                  <a:srgbClr val="000000"/>
                </a:solidFill>
              </a:rPr>
              <a:t>конкретные условия обработки, и показателя степени </a:t>
            </a:r>
            <a:r>
              <a:rPr lang="en-US" sz="2200" spc="2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z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ru-RU" sz="2200" dirty="0">
                <a:solidFill>
                  <a:srgbClr val="000000"/>
                </a:solidFill>
              </a:rPr>
              <a:t>при </a:t>
            </a:r>
            <a:r>
              <a:rPr lang="ru-RU" sz="2200" dirty="0" smtClean="0">
                <a:solidFill>
                  <a:srgbClr val="000000"/>
                </a:solidFill>
              </a:rPr>
              <a:t>скорости </a:t>
            </a:r>
            <a:r>
              <a:rPr lang="ru-RU" sz="2200" i="1" spc="2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υ</a:t>
            </a:r>
            <a:r>
              <a:rPr lang="ru-RU" sz="2200" dirty="0">
                <a:solidFill>
                  <a:srgbClr val="000000"/>
                </a:solidFill>
              </a:rPr>
              <a:t>. Для этого выражение Тейлора логарифмируют, после чего оно приобретает вид </a:t>
            </a:r>
            <a:r>
              <a:rPr lang="en-US" sz="2200" dirty="0" err="1" smtClean="0">
                <a:solidFill>
                  <a:srgbClr val="000000"/>
                </a:solidFill>
              </a:rPr>
              <a:t>lnT</a:t>
            </a:r>
            <a:r>
              <a:rPr lang="ru-RU" sz="2200" dirty="0" smtClean="0">
                <a:solidFill>
                  <a:srgbClr val="000000"/>
                </a:solidFill>
              </a:rPr>
              <a:t> </a:t>
            </a:r>
            <a:r>
              <a:rPr lang="ru-RU" sz="2200" dirty="0">
                <a:solidFill>
                  <a:srgbClr val="000000"/>
                </a:solidFill>
              </a:rPr>
              <a:t>= </a:t>
            </a:r>
            <a:r>
              <a:rPr lang="en-US" sz="2200" dirty="0" err="1" smtClean="0">
                <a:solidFill>
                  <a:srgbClr val="000000"/>
                </a:solidFill>
              </a:rPr>
              <a:t>ln</a:t>
            </a:r>
            <a:r>
              <a:rPr lang="en-US" sz="2200" spc="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A</a:t>
            </a:r>
            <a:r>
              <a:rPr lang="ru-RU" sz="2200" dirty="0" smtClean="0">
                <a:solidFill>
                  <a:srgbClr val="000000"/>
                </a:solidFill>
              </a:rPr>
              <a:t> </a:t>
            </a:r>
            <a:r>
              <a:rPr lang="ru-RU" sz="2200" dirty="0">
                <a:solidFill>
                  <a:srgbClr val="000000"/>
                </a:solidFill>
              </a:rPr>
              <a:t>- </a:t>
            </a:r>
            <a:r>
              <a:rPr lang="en-US" sz="2200" spc="200" dirty="0" err="1" smtClean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z·</a:t>
            </a:r>
            <a:r>
              <a:rPr lang="en-US" sz="2200" dirty="0" err="1" smtClean="0">
                <a:solidFill>
                  <a:srgbClr val="000000"/>
                </a:solidFill>
              </a:rPr>
              <a:t>ln</a:t>
            </a:r>
            <a:r>
              <a:rPr lang="ru-RU" sz="2200" i="1" spc="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υ</a:t>
            </a:r>
            <a:r>
              <a:rPr lang="ru-RU" sz="2200" dirty="0">
                <a:solidFill>
                  <a:srgbClr val="000000"/>
                </a:solidFill>
              </a:rPr>
              <a:t>. В двойных логарифмических </a:t>
            </a:r>
            <a:r>
              <a:rPr lang="ru-RU" sz="2200" dirty="0" smtClean="0">
                <a:solidFill>
                  <a:srgbClr val="000000"/>
                </a:solidFill>
              </a:rPr>
              <a:t>координатах </a:t>
            </a:r>
            <a:r>
              <a:rPr lang="ru-RU" sz="2200" dirty="0">
                <a:solidFill>
                  <a:srgbClr val="000000"/>
                </a:solidFill>
              </a:rPr>
              <a:t>полученное выражение трансформируется в </a:t>
            </a:r>
            <a:r>
              <a:rPr lang="ru-RU" sz="2200" dirty="0" smtClean="0">
                <a:solidFill>
                  <a:srgbClr val="000000"/>
                </a:solidFill>
              </a:rPr>
              <a:t>прямолинейную </a:t>
            </a:r>
            <a:r>
              <a:rPr lang="ru-RU" sz="2200" dirty="0">
                <a:solidFill>
                  <a:srgbClr val="000000"/>
                </a:solidFill>
              </a:rPr>
              <a:t>зависимость (рис. 3) вида  </a:t>
            </a:r>
            <a:r>
              <a:rPr lang="en-US" sz="2200" dirty="0" smtClean="0">
                <a:solidFill>
                  <a:srgbClr val="000000"/>
                </a:solidFill>
              </a:rPr>
              <a:t>  </a:t>
            </a:r>
            <a:r>
              <a:rPr lang="ru-RU" sz="2200" spc="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у </a:t>
            </a:r>
            <a:r>
              <a:rPr lang="ru-RU" sz="2200" spc="2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= а-</a:t>
            </a:r>
            <a:r>
              <a:rPr lang="en-US" sz="2200" spc="2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b</a:t>
            </a:r>
            <a:r>
              <a:rPr lang="ru-RU" sz="2200" spc="2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х</a:t>
            </a:r>
            <a:r>
              <a:rPr lang="ru-RU" sz="2200" spc="200" dirty="0" smtClean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endParaRPr lang="en-US" sz="2200" spc="200" dirty="0" smtClean="0">
              <a:solidFill>
                <a:srgbClr val="000000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indent="457200" algn="just"/>
            <a:r>
              <a:rPr lang="ru-RU" sz="2200" dirty="0"/>
              <a:t>При </a:t>
            </a:r>
            <a:r>
              <a:rPr lang="ru-RU" sz="2200" i="1" dirty="0"/>
              <a:t>υ</a:t>
            </a:r>
            <a:r>
              <a:rPr lang="ru-RU" sz="2200" dirty="0"/>
              <a:t> = 1 м/мин </a:t>
            </a:r>
            <a:r>
              <a:rPr lang="en-US" sz="2200" dirty="0"/>
              <a:t>ln</a:t>
            </a:r>
            <a:r>
              <a:rPr lang="ru-RU" sz="2200" dirty="0"/>
              <a:t>1 = 0, поэтому </a:t>
            </a:r>
            <a:r>
              <a:rPr lang="ru-RU" sz="2200" i="1" dirty="0"/>
              <a:t>А = Т</a:t>
            </a:r>
            <a:r>
              <a:rPr lang="ru-RU" sz="2200" i="1" dirty="0" smtClean="0"/>
              <a:t>.</a:t>
            </a:r>
            <a:endParaRPr lang="en-US" sz="2200" i="1" dirty="0" smtClean="0"/>
          </a:p>
          <a:p>
            <a:pPr indent="457200" algn="just"/>
            <a:r>
              <a:rPr lang="ru-RU" sz="2200" dirty="0"/>
              <a:t>Показатель степени </a:t>
            </a:r>
            <a:r>
              <a:rPr lang="en-US" sz="2200" i="1" dirty="0"/>
              <a:t>z</a:t>
            </a:r>
            <a:r>
              <a:rPr lang="en-US" sz="2200" dirty="0"/>
              <a:t> </a:t>
            </a:r>
            <a:r>
              <a:rPr lang="ru-RU" sz="2200" dirty="0"/>
              <a:t>в зависимости Тейлора находится как </a:t>
            </a:r>
            <a:r>
              <a:rPr lang="ru-RU" sz="2200" dirty="0" smtClean="0"/>
              <a:t>тангенс </a:t>
            </a:r>
            <a:r>
              <a:rPr lang="ru-RU" sz="2200" dirty="0"/>
              <a:t>угла наклона прямой линии к оси абсцисс </a:t>
            </a:r>
            <a:r>
              <a:rPr lang="en-US" sz="2200" i="1" dirty="0"/>
              <a:t>z </a:t>
            </a:r>
            <a:r>
              <a:rPr lang="ru-RU" sz="2200" i="1" dirty="0"/>
              <a:t>= </a:t>
            </a:r>
            <a:r>
              <a:rPr lang="en-US" sz="2200" i="1" dirty="0" err="1"/>
              <a:t>tga</a:t>
            </a:r>
            <a:r>
              <a:rPr lang="ru-RU" sz="2200" i="1" dirty="0"/>
              <a:t>.</a:t>
            </a:r>
            <a:r>
              <a:rPr lang="ru-RU" sz="2200" dirty="0"/>
              <a:t> Он </a:t>
            </a:r>
            <a:r>
              <a:rPr lang="ru-RU" sz="2200" dirty="0" smtClean="0"/>
              <a:t>характеризует </a:t>
            </a:r>
            <a:r>
              <a:rPr lang="ru-RU" sz="2200" dirty="0"/>
              <a:t>интенсивность влияния υ на </a:t>
            </a:r>
            <a:r>
              <a:rPr lang="en-US" sz="2200" dirty="0" smtClean="0"/>
              <a:t>T.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3" name="Picture 3" descr="image3"/>
          <p:cNvPicPr>
            <a:picLocks noChangeAspect="1" noChangeArrowheads="1"/>
          </p:cNvPicPr>
          <p:nvPr/>
        </p:nvPicPr>
        <p:blipFill>
          <a:blip r:embed="rId2">
            <a:lum bright="-20000"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64807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699792" y="32137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692696"/>
            <a:ext cx="387808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solidFill>
                  <a:srgbClr val="000000"/>
                </a:solidFill>
              </a:rPr>
              <a:t>Рис. </a:t>
            </a:r>
            <a:r>
              <a:rPr lang="en-US" sz="2200" dirty="0" smtClean="0">
                <a:solidFill>
                  <a:srgbClr val="000000"/>
                </a:solidFill>
              </a:rPr>
              <a:t>3</a:t>
            </a:r>
            <a:r>
              <a:rPr lang="ru-RU" sz="2200" dirty="0" smtClean="0">
                <a:solidFill>
                  <a:srgbClr val="000000"/>
                </a:solidFill>
              </a:rPr>
              <a:t>. </a:t>
            </a:r>
            <a:r>
              <a:rPr lang="ru-RU" sz="2200" dirty="0"/>
              <a:t>Зависимость Тейлора</a:t>
            </a:r>
            <a:br>
              <a:rPr lang="ru-RU" sz="2200" dirty="0"/>
            </a:br>
            <a:r>
              <a:rPr lang="ru-RU" sz="2200" dirty="0"/>
              <a:t>в двойных логарифмических координатах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81926" y="2636912"/>
                <a:ext cx="8707747" cy="41187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200" dirty="0">
                    <a:solidFill>
                      <a:srgbClr val="000000"/>
                    </a:solidFill>
                    <a:latin typeface="Arial Unicode MS" panose="020B0604020202020204" pitchFamily="34" charset="-128"/>
                  </a:rPr>
                  <a:t>Обычно для практических целей пользуются обратной зависимо­стью Тейлора, а именно</a:t>
                </a:r>
                <a:r>
                  <a:rPr lang="ru-RU" sz="2200" dirty="0" smtClean="0">
                    <a:solidFill>
                      <a:srgbClr val="000000"/>
                    </a:solidFill>
                    <a:latin typeface="Arial Unicode MS" panose="020B0604020202020204" pitchFamily="34" charset="-128"/>
                  </a:rPr>
                  <a:t>:</a:t>
                </a:r>
                <a:endParaRPr lang="en-US" sz="2200" dirty="0" smtClean="0">
                  <a:solidFill>
                    <a:srgbClr val="000000"/>
                  </a:solidFill>
                  <a:latin typeface="Arial Unicode MS" panose="020B0604020202020204" pitchFamily="34" charset="-128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ru-RU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box>
                              <m:boxPr>
                                <m:ctrlPr>
                                  <a:rPr lang="ru-RU" sz="2400" i="1">
                                    <a:latin typeface="Cambria Math" panose="02040503050406030204" pitchFamily="18" charset="0"/>
                                  </a:rPr>
                                </m:ctrlPr>
                              </m:boxPr>
                              <m:e>
                                <m:argPr>
                                  <m:argSz m:val="-1"/>
                                </m:argPr>
                                <m:f>
                                  <m:fPr>
                                    <m:ctrlPr>
                                      <a:rPr lang="ru-RU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24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sz="2400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</m:e>
                            </m:box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ru-RU" sz="2400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den>
                            </m:f>
                          </m:sup>
                        </m:sSup>
                      </m:den>
                    </m:f>
                    <m:r>
                      <a:rPr lang="ru-RU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𝐵</m:t>
                        </m:r>
                      </m:num>
                      <m:den>
                        <m:sSup>
                          <m:sSup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r>
                              <a:rPr lang="ru-RU" sz="2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 smtClean="0"/>
                  <a:t> ,</a:t>
                </a:r>
                <a:endParaRPr lang="ru-RU" sz="2400" dirty="0"/>
              </a:p>
              <a:p>
                <a:r>
                  <a:rPr lang="ru-RU" sz="2400" dirty="0"/>
                  <a:t>где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ru-RU" sz="2400" dirty="0"/>
                  <a:t> - допустимая скорость резания при заданной стойкости</a:t>
                </a:r>
                <a:r>
                  <a:rPr lang="ru-RU" sz="2400" dirty="0" smtClean="0"/>
                  <a:t>,</a:t>
                </a:r>
                <a:r>
                  <a:rPr lang="ru-RU" sz="2400" dirty="0"/>
                  <a:t> м/мин</a:t>
                </a:r>
                <a:r>
                  <a:rPr lang="ru-RU" sz="2400" dirty="0" smtClean="0"/>
                  <a:t>;</a:t>
                </a:r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ru-RU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box>
                          <m:box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ru-RU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ru-RU" sz="2400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den>
                            </m:f>
                          </m:e>
                        </m:box>
                      </m:sup>
                    </m:sSup>
                  </m:oMath>
                </a14:m>
                <a:r>
                  <a:rPr lang="ru-RU" sz="2400" dirty="0" smtClean="0"/>
                  <a:t>- </a:t>
                </a:r>
                <a:r>
                  <a:rPr lang="ru-RU" sz="2400" dirty="0"/>
                  <a:t>постоянный коэффициент, учитывающий конкрет­ные условия обработки;</a:t>
                </a:r>
              </a:p>
              <a:p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ru-RU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𝑧</m:t>
                        </m:r>
                      </m:den>
                    </m:f>
                  </m:oMath>
                </a14:m>
                <a:r>
                  <a:rPr lang="en-US" sz="2400" dirty="0" smtClean="0"/>
                  <a:t> - </a:t>
                </a:r>
                <a:r>
                  <a:rPr lang="ru-RU" sz="2400" dirty="0"/>
                  <a:t>показатель относительной </a:t>
                </a:r>
                <a:r>
                  <a:rPr lang="ru-RU" sz="2400" dirty="0" smtClean="0"/>
                  <a:t>стойкости</a:t>
                </a:r>
                <a:r>
                  <a:rPr lang="ru-RU" sz="2400" dirty="0"/>
                  <a:t>(</a:t>
                </a:r>
                <a:r>
                  <a:rPr lang="ru-RU" sz="2400" i="1" dirty="0"/>
                  <a:t>т</a:t>
                </a:r>
                <a:r>
                  <a:rPr lang="en-US" sz="2400" dirty="0" smtClean="0"/>
                  <a:t>= </a:t>
                </a:r>
                <a:r>
                  <a:rPr lang="ru-RU" sz="2400" dirty="0" smtClean="0"/>
                  <a:t>0,1</a:t>
                </a:r>
                <a:r>
                  <a:rPr lang="ru-RU" sz="2400" dirty="0"/>
                  <a:t>...0,4).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926" y="2636912"/>
                <a:ext cx="8707747" cy="4118756"/>
              </a:xfrm>
              <a:prstGeom prst="rect">
                <a:avLst/>
              </a:prstGeom>
              <a:blipFill rotWithShape="0">
                <a:blip r:embed="rId3"/>
                <a:stretch>
                  <a:fillRect l="-1120" t="-1037" r="-9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4749" y="192122"/>
            <a:ext cx="8229600" cy="6477237"/>
          </a:xfrm>
        </p:spPr>
        <p:txBody>
          <a:bodyPr>
            <a:normAutofit lnSpcReduction="10000"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/>
              <a:t>Аналогичные выражения могут быть получены для частных </a:t>
            </a:r>
            <a:r>
              <a:rPr lang="ru-RU" sz="2200" dirty="0" smtClean="0"/>
              <a:t>зависимостей </a:t>
            </a:r>
            <a:r>
              <a:rPr lang="ru-RU" sz="2200" dirty="0"/>
              <a:t>«период стойкости - подача» </a:t>
            </a:r>
            <a:r>
              <a:rPr lang="ru-RU" sz="2200" i="1" dirty="0"/>
              <a:t>(Т </a:t>
            </a:r>
            <a:r>
              <a:rPr lang="en-US" sz="2200" i="1" dirty="0" smtClean="0"/>
              <a:t>- S</a:t>
            </a:r>
            <a:r>
              <a:rPr lang="ru-RU" sz="2200" i="1" dirty="0"/>
              <a:t>)</a:t>
            </a:r>
            <a:r>
              <a:rPr lang="ru-RU" sz="2200" dirty="0"/>
              <a:t> и «период стойкости - глубина» </a:t>
            </a:r>
            <a:r>
              <a:rPr lang="ru-RU" sz="2200" i="1" dirty="0"/>
              <a:t>(Т </a:t>
            </a:r>
            <a:r>
              <a:rPr lang="ru-RU" sz="2200" i="1" dirty="0" smtClean="0"/>
              <a:t>-</a:t>
            </a:r>
            <a:r>
              <a:rPr lang="en-US" sz="2200" i="1" dirty="0" smtClean="0"/>
              <a:t> t</a:t>
            </a:r>
            <a:r>
              <a:rPr lang="ru-RU" sz="2200" i="1" dirty="0"/>
              <a:t>).</a:t>
            </a:r>
            <a:r>
              <a:rPr lang="ru-RU" sz="2200" dirty="0"/>
              <a:t> Эти зависимости будут иметь </a:t>
            </a:r>
            <a:r>
              <a:rPr lang="ru-RU" sz="2200" dirty="0" smtClean="0"/>
              <a:t>вид</a:t>
            </a:r>
            <a:r>
              <a:rPr lang="en-US" sz="2200" dirty="0" smtClean="0"/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en-US" sz="2400" dirty="0" smtClean="0"/>
              <a:t>                                        ,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en-US" sz="2400" dirty="0"/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/>
              <a:t>где </a:t>
            </a:r>
            <a:r>
              <a:rPr lang="en-US" sz="2200" i="1" dirty="0"/>
              <a:t>N</a:t>
            </a:r>
            <a:r>
              <a:rPr lang="en-US" sz="2200" dirty="0"/>
              <a:t> </a:t>
            </a:r>
            <a:r>
              <a:rPr lang="ru-RU" sz="2200" dirty="0"/>
              <a:t>и </a:t>
            </a:r>
            <a:r>
              <a:rPr lang="ru-RU" sz="2200" i="1" dirty="0"/>
              <a:t>К</a:t>
            </a:r>
            <a:r>
              <a:rPr lang="ru-RU" sz="2200" dirty="0"/>
              <a:t> - постоянные коэффициенты, учитывающие конкретные условия обработки; </a:t>
            </a:r>
            <a:r>
              <a:rPr lang="ru-RU" sz="2200" i="1" dirty="0"/>
              <a:t>у</a:t>
            </a:r>
            <a:r>
              <a:rPr lang="ru-RU" sz="2200" i="1" dirty="0" smtClean="0"/>
              <a:t>,</a:t>
            </a:r>
            <a:r>
              <a:rPr lang="en-US" sz="2200" i="1" dirty="0" smtClean="0"/>
              <a:t> </a:t>
            </a:r>
            <a:r>
              <a:rPr lang="ru-RU" sz="2200" i="1" dirty="0" smtClean="0"/>
              <a:t>х-</a:t>
            </a:r>
            <a:r>
              <a:rPr lang="ru-RU" sz="2200" dirty="0" smtClean="0"/>
              <a:t> </a:t>
            </a:r>
            <a:r>
              <a:rPr lang="ru-RU" sz="2200" dirty="0"/>
              <a:t>показатели степеней, учитывающие </a:t>
            </a:r>
            <a:r>
              <a:rPr lang="ru-RU" sz="2200" dirty="0" smtClean="0"/>
              <a:t>соответственно </a:t>
            </a:r>
            <a:r>
              <a:rPr lang="ru-RU" sz="2200" dirty="0"/>
              <a:t>интенсивность влияния </a:t>
            </a:r>
            <a:r>
              <a:rPr lang="en-US" sz="2200" i="1" dirty="0"/>
              <a:t>S</a:t>
            </a:r>
            <a:r>
              <a:rPr lang="en-US" sz="2200" dirty="0"/>
              <a:t> </a:t>
            </a:r>
            <a:r>
              <a:rPr lang="ru-RU" sz="2200" dirty="0"/>
              <a:t>и </a:t>
            </a:r>
            <a:r>
              <a:rPr lang="en-US" sz="2200" i="1" dirty="0"/>
              <a:t>t</a:t>
            </a:r>
            <a:r>
              <a:rPr lang="en-US" sz="2200" dirty="0"/>
              <a:t> </a:t>
            </a:r>
            <a:r>
              <a:rPr lang="ru-RU" sz="2200" dirty="0"/>
              <a:t>на </a:t>
            </a:r>
            <a:r>
              <a:rPr lang="ru-RU" sz="2200" dirty="0" smtClean="0"/>
              <a:t>период </a:t>
            </a:r>
            <a:r>
              <a:rPr lang="ru-RU" sz="2200" dirty="0"/>
              <a:t>стойкости </a:t>
            </a:r>
            <a:r>
              <a:rPr lang="ru-RU" sz="2200" dirty="0" smtClean="0"/>
              <a:t>инструмента.</a:t>
            </a:r>
            <a:endParaRPr lang="en-US" sz="2200" dirty="0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/>
              <a:t>Зная частные зависимости, можно получить общую зависимость, связывающую параметры режима резания со стойкостью</a:t>
            </a:r>
            <a:r>
              <a:rPr lang="ru-RU" sz="2200" dirty="0" smtClean="0"/>
              <a:t>:</a:t>
            </a:r>
            <a:endParaRPr lang="en-US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en-US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en-US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en-US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ru-RU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ru-RU" sz="2200" dirty="0" smtClean="0"/>
          </a:p>
          <a:p>
            <a:pPr marL="0" indent="360000" algn="just">
              <a:spcBef>
                <a:spcPts val="0"/>
              </a:spcBef>
              <a:buNone/>
            </a:pPr>
            <a:endParaRPr lang="ru-RU" sz="2200" dirty="0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smtClean="0"/>
              <a:t>где</a:t>
            </a:r>
            <a:endParaRPr lang="en-US" sz="2200" dirty="0"/>
          </a:p>
        </p:txBody>
      </p:sp>
      <p:pic>
        <p:nvPicPr>
          <p:cNvPr id="6146" name="Picture 2" descr="image4"/>
          <p:cNvPicPr>
            <a:picLocks noChangeAspect="1" noChangeArrowheads="1"/>
          </p:cNvPicPr>
          <p:nvPr/>
        </p:nvPicPr>
        <p:blipFill>
          <a:blip r:embed="rId2">
            <a:lum bright="-20000"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76" y="1412776"/>
            <a:ext cx="936104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image5"/>
          <p:cNvPicPr>
            <a:picLocks noChangeAspect="1" noChangeArrowheads="1"/>
          </p:cNvPicPr>
          <p:nvPr/>
        </p:nvPicPr>
        <p:blipFill>
          <a:blip r:embed="rId3">
            <a:lum bright="-20000"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412776"/>
            <a:ext cx="73448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 descr="image6"/>
          <p:cNvPicPr>
            <a:picLocks noChangeAspect="1" noChangeArrowheads="1"/>
          </p:cNvPicPr>
          <p:nvPr/>
        </p:nvPicPr>
        <p:blipFill>
          <a:blip r:embed="rId4">
            <a:lum bright="-20000"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1" y="4221089"/>
            <a:ext cx="5321168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79512" y="260648"/>
            <a:ext cx="8369719" cy="60007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Представленная зависимость получена для конкретных условий обработки. Для распространения этой зависимости для других </a:t>
            </a:r>
            <a:r>
              <a:rPr lang="ru-RU" sz="2400" dirty="0" smtClean="0"/>
              <a:t>усло</a:t>
            </a:r>
            <a:r>
              <a:rPr lang="ru-RU" sz="2400" dirty="0"/>
              <a:t>вий резания необходимо вместо </a:t>
            </a:r>
            <a:r>
              <a:rPr lang="en-US" sz="2400" i="1" dirty="0"/>
              <a:t>C</a:t>
            </a:r>
            <a:r>
              <a:rPr lang="ru-RU" sz="2400" i="1" dirty="0" smtClean="0"/>
              <a:t>'</a:t>
            </a:r>
            <a:r>
              <a:rPr lang="el-GR" sz="2400" i="1" baseline="-25000" dirty="0" smtClean="0"/>
              <a:t>υ</a:t>
            </a:r>
            <a:r>
              <a:rPr lang="en-US" sz="2400" dirty="0" smtClean="0"/>
              <a:t> </a:t>
            </a:r>
            <a:r>
              <a:rPr lang="ru-RU" sz="2400" dirty="0"/>
              <a:t>ввести коэффициент </a:t>
            </a:r>
            <a:r>
              <a:rPr lang="ru-RU" sz="2400" i="1" dirty="0" smtClean="0"/>
              <a:t>С</a:t>
            </a:r>
            <a:r>
              <a:rPr lang="el-GR" sz="2400" i="1" baseline="-25000" dirty="0" smtClean="0"/>
              <a:t>υ</a:t>
            </a:r>
            <a:r>
              <a:rPr lang="ru-RU" sz="2400" dirty="0" smtClean="0"/>
              <a:t>, определяемый </a:t>
            </a:r>
            <a:r>
              <a:rPr lang="ru-RU" sz="2400" dirty="0"/>
              <a:t>по </a:t>
            </a:r>
            <a:r>
              <a:rPr lang="ru-RU" sz="2400" dirty="0" smtClean="0"/>
              <a:t>формуле: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2400" dirty="0"/>
              <a:t>где </a:t>
            </a:r>
            <a:r>
              <a:rPr lang="ru-RU" sz="2400" i="1" dirty="0" smtClean="0"/>
              <a:t>К</a:t>
            </a:r>
            <a:r>
              <a:rPr lang="ru-RU" sz="2400" i="1" baseline="-25000" dirty="0" smtClean="0"/>
              <a:t>М</a:t>
            </a:r>
            <a:r>
              <a:rPr lang="el-GR" sz="2400" i="1" baseline="-25000" dirty="0" smtClean="0"/>
              <a:t>υ</a:t>
            </a:r>
            <a:r>
              <a:rPr lang="ru-RU" sz="2400" i="1" dirty="0" smtClean="0"/>
              <a:t> </a:t>
            </a:r>
            <a:r>
              <a:rPr lang="ru-RU" sz="2400" i="1" dirty="0"/>
              <a:t>-</a:t>
            </a:r>
            <a:r>
              <a:rPr lang="ru-RU" sz="2400" dirty="0"/>
              <a:t> коэффициент, учитывающий свойства обрабатываемого материала; </a:t>
            </a:r>
            <a:r>
              <a:rPr lang="ru-RU" sz="2400" i="1" dirty="0" smtClean="0"/>
              <a:t>К</a:t>
            </a:r>
            <a:r>
              <a:rPr lang="ru-RU" sz="2400" i="1" baseline="-25000" dirty="0" smtClean="0"/>
              <a:t>С</a:t>
            </a:r>
            <a:r>
              <a:rPr lang="el-GR" sz="2400" i="1" baseline="-25000" dirty="0" smtClean="0"/>
              <a:t>υ</a:t>
            </a:r>
            <a:r>
              <a:rPr lang="ru-RU" sz="2400" dirty="0" smtClean="0"/>
              <a:t> </a:t>
            </a:r>
            <a:r>
              <a:rPr lang="ru-RU" sz="2400" dirty="0"/>
              <a:t>- коэффициент, учитывающий состояние </a:t>
            </a:r>
            <a:r>
              <a:rPr lang="ru-RU" sz="2400" dirty="0" smtClean="0"/>
              <a:t>обрабатываемого </a:t>
            </a:r>
            <a:r>
              <a:rPr lang="ru-RU" sz="2400" dirty="0"/>
              <a:t>материала; </a:t>
            </a:r>
            <a:r>
              <a:rPr lang="ru-RU" sz="2400" i="1" dirty="0" smtClean="0"/>
              <a:t>К</a:t>
            </a:r>
            <a:r>
              <a:rPr lang="el-GR" sz="2400" baseline="-25000" dirty="0" smtClean="0"/>
              <a:t>γυ</a:t>
            </a:r>
            <a:r>
              <a:rPr lang="ru-RU" sz="2400" spc="-150" baseline="-25000" dirty="0" smtClean="0"/>
              <a:t>,</a:t>
            </a:r>
            <a:r>
              <a:rPr lang="ru-RU" sz="2400" baseline="-25000" dirty="0" smtClean="0"/>
              <a:t> </a:t>
            </a:r>
            <a:r>
              <a:rPr lang="ru-RU" sz="2400" i="1" dirty="0" smtClean="0"/>
              <a:t>К</a:t>
            </a:r>
            <a:r>
              <a:rPr lang="el-GR" sz="2400" baseline="-25000" dirty="0" smtClean="0"/>
              <a:t>αυ</a:t>
            </a:r>
            <a:r>
              <a:rPr lang="ru-RU" sz="2400" dirty="0" smtClean="0"/>
              <a:t>, </a:t>
            </a:r>
            <a:r>
              <a:rPr lang="ru-RU" sz="2400" i="1" dirty="0" smtClean="0"/>
              <a:t>К</a:t>
            </a:r>
            <a:r>
              <a:rPr lang="el-GR" sz="2400" baseline="-25000" dirty="0"/>
              <a:t> </a:t>
            </a:r>
            <a:r>
              <a:rPr lang="el-GR" sz="2400" baseline="-25000" dirty="0" smtClean="0"/>
              <a:t>ϕυ</a:t>
            </a:r>
            <a:r>
              <a:rPr lang="ru-RU" sz="2400" dirty="0" smtClean="0"/>
              <a:t> </a:t>
            </a:r>
            <a:r>
              <a:rPr lang="ru-RU" sz="2400" dirty="0"/>
              <a:t>- коэффициенты, учитывающие геометрию инструмента; </a:t>
            </a:r>
            <a:r>
              <a:rPr lang="ru-RU" sz="2400" i="1" dirty="0" smtClean="0"/>
              <a:t>К</a:t>
            </a:r>
            <a:r>
              <a:rPr lang="en-US" sz="2400" i="1" baseline="-25000" dirty="0" smtClean="0"/>
              <a:t>r</a:t>
            </a:r>
            <a:r>
              <a:rPr lang="el-GR" sz="2400" i="1" baseline="-25000" dirty="0" smtClean="0"/>
              <a:t>υ</a:t>
            </a:r>
            <a:r>
              <a:rPr lang="ru-RU" sz="2400" i="1" dirty="0" smtClean="0"/>
              <a:t> </a:t>
            </a:r>
            <a:r>
              <a:rPr lang="ru-RU" sz="2400" i="1" dirty="0"/>
              <a:t>-</a:t>
            </a:r>
            <a:r>
              <a:rPr lang="ru-RU" sz="2400" dirty="0"/>
              <a:t> коэффициент, учитывающий радиус при вершине режущего лезвия; </a:t>
            </a:r>
            <a:r>
              <a:rPr lang="en-US" sz="2400" i="1" dirty="0" err="1" smtClean="0"/>
              <a:t>K</a:t>
            </a:r>
            <a:r>
              <a:rPr lang="en-US" sz="2400" i="1" baseline="-25000" dirty="0" err="1" smtClean="0"/>
              <a:t>h</a:t>
            </a:r>
            <a:r>
              <a:rPr lang="el-GR" sz="2400" i="1" baseline="-25000" dirty="0" smtClean="0"/>
              <a:t>υ</a:t>
            </a:r>
            <a:r>
              <a:rPr lang="en-US" sz="2400" i="1" dirty="0" smtClean="0"/>
              <a:t> </a:t>
            </a:r>
            <a:r>
              <a:rPr lang="ru-RU" sz="2400" i="1" dirty="0"/>
              <a:t>-</a:t>
            </a:r>
            <a:r>
              <a:rPr lang="ru-RU" sz="2400" dirty="0"/>
              <a:t> коэффициент, учитывающий износ инструмента; </a:t>
            </a:r>
            <a:r>
              <a:rPr lang="ru-RU" sz="2400" i="1" dirty="0" smtClean="0"/>
              <a:t>К</a:t>
            </a:r>
            <a:r>
              <a:rPr lang="ru-RU" sz="2400" i="1" baseline="-25000" dirty="0" smtClean="0"/>
              <a:t>о</a:t>
            </a:r>
            <a:r>
              <a:rPr lang="el-GR" sz="2400" i="1" baseline="-25000" dirty="0" smtClean="0"/>
              <a:t>υ</a:t>
            </a:r>
            <a:r>
              <a:rPr lang="ru-RU" sz="2400" i="1" dirty="0" smtClean="0"/>
              <a:t> </a:t>
            </a:r>
            <a:r>
              <a:rPr lang="ru-RU" sz="2400" i="1" dirty="0"/>
              <a:t>-</a:t>
            </a:r>
            <a:r>
              <a:rPr lang="ru-RU" sz="2400" dirty="0"/>
              <a:t> коэффициент, учитывающий смазывающе- охлаждающую </a:t>
            </a:r>
            <a:r>
              <a:rPr lang="ru-RU" sz="2400" dirty="0" smtClean="0"/>
              <a:t>жидкость</a:t>
            </a:r>
            <a:r>
              <a:rPr lang="en-US" sz="2400" dirty="0"/>
              <a:t>.</a:t>
            </a:r>
            <a:endParaRPr lang="ru-RU" sz="2400" dirty="0"/>
          </a:p>
        </p:txBody>
      </p:sp>
      <p:pic>
        <p:nvPicPr>
          <p:cNvPr id="7170" name="Picture 2" descr="image7"/>
          <p:cNvPicPr>
            <a:picLocks noChangeAspect="1" noChangeArrowheads="1"/>
          </p:cNvPicPr>
          <p:nvPr/>
        </p:nvPicPr>
        <p:blipFill>
          <a:blip r:embed="rId2">
            <a:lum bright="-20000"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44824"/>
            <a:ext cx="4722877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555468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i="1" dirty="0"/>
              <a:t>Выбор периода </a:t>
            </a:r>
            <a:r>
              <a:rPr lang="ru-RU" i="1" dirty="0" smtClean="0"/>
              <a:t>стойкости</a:t>
            </a:r>
            <a:endParaRPr lang="en-US" i="1" dirty="0" smtClean="0"/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Большое практическое значение имеет правильный выбор </a:t>
            </a:r>
            <a:r>
              <a:rPr lang="ru-RU" dirty="0" smtClean="0"/>
              <a:t>периода </a:t>
            </a:r>
            <a:r>
              <a:rPr lang="ru-RU" dirty="0"/>
              <a:t>стойкости инструмента, оказывающего существенное </a:t>
            </a:r>
            <a:r>
              <a:rPr lang="ru-RU" dirty="0" smtClean="0"/>
              <a:t>влияние </a:t>
            </a:r>
            <a:r>
              <a:rPr lang="ru-RU" dirty="0"/>
              <a:t>на себестоимость операции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На себестоимость операции влияют два основных фактора, </a:t>
            </a:r>
            <a:r>
              <a:rPr lang="ru-RU" dirty="0" smtClean="0"/>
              <a:t>зависящие </a:t>
            </a:r>
            <a:r>
              <a:rPr lang="ru-RU" dirty="0"/>
              <a:t>от режима резания: производительность обработки и затраты, </a:t>
            </a:r>
            <a:r>
              <a:rPr lang="ru-RU" dirty="0" smtClean="0"/>
              <a:t>связанные </a:t>
            </a:r>
            <a:r>
              <a:rPr lang="ru-RU" dirty="0"/>
              <a:t>с эксплуатацией режущего инструмента. Чем интенсивнее режим резания, тем выше производительность обработки, но тем меньше </a:t>
            </a:r>
            <a:r>
              <a:rPr lang="ru-RU" dirty="0" smtClean="0"/>
              <a:t>стойкость </a:t>
            </a:r>
            <a:r>
              <a:rPr lang="ru-RU" dirty="0"/>
              <a:t>инструмента, а, следовательно, больше расходы на его </a:t>
            </a:r>
            <a:r>
              <a:rPr lang="ru-RU" dirty="0" smtClean="0"/>
              <a:t>эксплуатацию</a:t>
            </a:r>
            <a:r>
              <a:rPr lang="ru-RU" dirty="0"/>
              <a:t>. Поэтому можно подобрать такие значения подачи, глубины и </a:t>
            </a:r>
            <a:r>
              <a:rPr lang="ru-RU" dirty="0" smtClean="0"/>
              <a:t>скорости</a:t>
            </a:r>
            <a:r>
              <a:rPr lang="ru-RU" dirty="0"/>
              <a:t>, при </a:t>
            </a:r>
            <a:r>
              <a:rPr lang="ru-RU" dirty="0" smtClean="0"/>
              <a:t>которых </a:t>
            </a:r>
            <a:r>
              <a:rPr lang="ru-RU" dirty="0"/>
              <a:t>себестоимость операции будет наименьшей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С учетом того, что подача и глубина резания влияют на период стойкости инструмента в значительно меньшей степени, чем </a:t>
            </a:r>
            <a:r>
              <a:rPr lang="ru-RU" dirty="0" smtClean="0"/>
              <a:t>скорость</a:t>
            </a:r>
            <a:r>
              <a:rPr lang="ru-RU" dirty="0"/>
              <a:t>, в практике принята вполне определенная последовательность при назначении режима резания.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408712"/>
          </a:xfrm>
        </p:spPr>
        <p:txBody>
          <a:bodyPr>
            <a:noAutofit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/>
              <a:t>В первую очередь назначается максимально возможная глубина </a:t>
            </a:r>
            <a:r>
              <a:rPr lang="ru-RU" sz="2200" dirty="0" smtClean="0"/>
              <a:t>резания</a:t>
            </a:r>
            <a:r>
              <a:rPr lang="ru-RU" sz="2200" dirty="0"/>
              <a:t>, затем - максимально допустимая подача; на выбор глубины </a:t>
            </a:r>
            <a:r>
              <a:rPr lang="ru-RU" sz="2200" dirty="0" smtClean="0"/>
              <a:t>резания </a:t>
            </a:r>
            <a:r>
              <a:rPr lang="ru-RU" sz="2200" dirty="0"/>
              <a:t>и подачи влияют точность и шероховатость обрабатываемой </a:t>
            </a:r>
            <a:r>
              <a:rPr lang="ru-RU" sz="2200" dirty="0" smtClean="0"/>
              <a:t>поверхности</a:t>
            </a:r>
            <a:r>
              <a:rPr lang="ru-RU" sz="2200" dirty="0"/>
              <a:t>, жесткость технологической системы, припуск на обработку, кинематические возможности станка и т.д. После этого определяют скорость резания в соответствии с принятым периодом стойкости</a:t>
            </a:r>
            <a:r>
              <a:rPr lang="ru-RU" sz="2200" dirty="0" smtClean="0"/>
              <a:t>.</a:t>
            </a:r>
            <a:endParaRPr lang="en-US" sz="2200" dirty="0" smtClean="0"/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/>
              <a:t>Различают следующие периоды стойкости</a:t>
            </a:r>
            <a:r>
              <a:rPr lang="ru-RU" sz="2200" dirty="0" smtClean="0"/>
              <a:t>: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i="1" dirty="0" err="1"/>
              <a:t>Т</a:t>
            </a:r>
            <a:r>
              <a:rPr lang="en-US" sz="2200" i="1" baseline="-25000" dirty="0" err="1"/>
              <a:t>М</a:t>
            </a:r>
            <a:r>
              <a:rPr lang="ru-RU" sz="2200" dirty="0"/>
              <a:t> - максимальный период стойкости инструмента, </a:t>
            </a:r>
            <a:r>
              <a:rPr lang="ru-RU" sz="2200" dirty="0" smtClean="0"/>
              <a:t>соответствующий </a:t>
            </a:r>
            <a:r>
              <a:rPr lang="ru-RU" sz="2200" dirty="0"/>
              <a:t>точке максимума кривой </a:t>
            </a:r>
            <a:r>
              <a:rPr lang="en-US" sz="2200" i="1" dirty="0"/>
              <a:t>Т </a:t>
            </a:r>
            <a:r>
              <a:rPr lang="ru-RU" sz="2200" i="1" dirty="0" smtClean="0"/>
              <a:t>=</a:t>
            </a:r>
            <a:r>
              <a:rPr lang="en-US" sz="2200" i="1" dirty="0" smtClean="0"/>
              <a:t> </a:t>
            </a:r>
            <a:r>
              <a:rPr lang="en-US" sz="2200" i="1" dirty="0"/>
              <a:t>f</a:t>
            </a:r>
            <a:r>
              <a:rPr lang="ru-RU" sz="2200" i="1" dirty="0"/>
              <a:t>(</a:t>
            </a:r>
            <a:r>
              <a:rPr lang="en-US" sz="2200" i="1" dirty="0"/>
              <a:t>υ</a:t>
            </a:r>
            <a:r>
              <a:rPr lang="ru-RU" sz="2200" i="1" dirty="0"/>
              <a:t>)</a:t>
            </a:r>
            <a:r>
              <a:rPr lang="ru-RU" sz="2200" dirty="0"/>
              <a:t> (см. рис. 2). Этой </a:t>
            </a:r>
            <a:r>
              <a:rPr lang="ru-RU" sz="2200" dirty="0" smtClean="0"/>
              <a:t>точке </a:t>
            </a:r>
            <a:r>
              <a:rPr lang="ru-RU" sz="2200" dirty="0"/>
              <a:t>соответствует скорость резания </a:t>
            </a:r>
            <a:r>
              <a:rPr lang="en-US" sz="2200" i="1" dirty="0" err="1"/>
              <a:t>υ</a:t>
            </a:r>
            <a:r>
              <a:rPr lang="en-US" sz="2200" i="1" baseline="-25000" dirty="0" err="1"/>
              <a:t>м</a:t>
            </a:r>
            <a:r>
              <a:rPr lang="ru-RU" sz="2200" dirty="0"/>
              <a:t> (рис. 4</a:t>
            </a:r>
            <a:r>
              <a:rPr lang="ru-RU" sz="2200" dirty="0" smtClean="0"/>
              <a:t>);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i="1" dirty="0" smtClean="0"/>
              <a:t>Т</a:t>
            </a:r>
            <a:r>
              <a:rPr lang="ru-RU" sz="2200" i="1" baseline="-25000" dirty="0" smtClean="0"/>
              <a:t>ЭК</a:t>
            </a:r>
            <a:r>
              <a:rPr lang="ru-RU" sz="2200" i="1" dirty="0" smtClean="0"/>
              <a:t> </a:t>
            </a:r>
            <a:r>
              <a:rPr lang="ru-RU" sz="2200" i="1" dirty="0"/>
              <a:t>-</a:t>
            </a:r>
            <a:r>
              <a:rPr lang="ru-RU" sz="2200" dirty="0"/>
              <a:t> экономический период стойкости инструмента, </a:t>
            </a:r>
            <a:r>
              <a:rPr lang="ru-RU" sz="2200" dirty="0" smtClean="0"/>
              <a:t>соответствующий </a:t>
            </a:r>
            <a:r>
              <a:rPr lang="ru-RU" sz="2200" dirty="0"/>
              <a:t>наименьшей себестоимости обработки. Этому периоду стойкости соответствует скорость резания </a:t>
            </a:r>
            <a:r>
              <a:rPr lang="el-GR" sz="2200" i="1" dirty="0" smtClean="0"/>
              <a:t>υ</a:t>
            </a:r>
            <a:r>
              <a:rPr lang="ru-RU" sz="2200" i="1" baseline="-25000" dirty="0" smtClean="0"/>
              <a:t>эк</a:t>
            </a:r>
            <a:r>
              <a:rPr lang="ru-RU" sz="2200" dirty="0" smtClean="0"/>
              <a:t> </a:t>
            </a:r>
            <a:r>
              <a:rPr lang="ru-RU" sz="2200" dirty="0"/>
              <a:t>(см. рис. </a:t>
            </a:r>
            <a:r>
              <a:rPr lang="ru-RU" sz="2200" dirty="0" smtClean="0"/>
              <a:t>4);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i="1" dirty="0" smtClean="0"/>
              <a:t>Т</a:t>
            </a:r>
            <a:r>
              <a:rPr lang="ru-RU" sz="2200" i="1" baseline="-25000" dirty="0" smtClean="0"/>
              <a:t>Н</a:t>
            </a:r>
            <a:r>
              <a:rPr lang="ru-RU" sz="2200" dirty="0" smtClean="0"/>
              <a:t> </a:t>
            </a:r>
            <a:r>
              <a:rPr lang="ru-RU" sz="2200" dirty="0"/>
              <a:t>- период стойкости, соответствующий наибольшей (</a:t>
            </a:r>
            <a:r>
              <a:rPr lang="ru-RU" sz="2200" dirty="0" smtClean="0"/>
              <a:t>максимальной</a:t>
            </a:r>
            <a:r>
              <a:rPr lang="ru-RU" sz="2200" dirty="0"/>
              <a:t>) производительности. Данному периоду стойкости </a:t>
            </a:r>
            <a:r>
              <a:rPr lang="ru-RU" sz="2200" dirty="0" smtClean="0"/>
              <a:t>соответствует </a:t>
            </a:r>
            <a:r>
              <a:rPr lang="ru-RU" sz="2200" dirty="0"/>
              <a:t>скорость </a:t>
            </a:r>
            <a:r>
              <a:rPr lang="ru-RU" sz="2200" i="1" dirty="0"/>
              <a:t>и</a:t>
            </a:r>
            <a:r>
              <a:rPr lang="ru-RU" sz="2200" i="1" baseline="-25000" dirty="0"/>
              <a:t>н</a:t>
            </a:r>
            <a:r>
              <a:rPr lang="ru-RU" sz="2200" dirty="0"/>
              <a:t> (см. рис. </a:t>
            </a:r>
            <a:r>
              <a:rPr lang="ru-RU" sz="2200" dirty="0" smtClean="0"/>
              <a:t>4).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1140</Words>
  <Application>Microsoft Office PowerPoint</Application>
  <PresentationFormat>Экран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 Unicode MS</vt:lpstr>
      <vt:lpstr>Arial</vt:lpstr>
      <vt:lpstr>Calibri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Кинематика металлорежущих станков</dc:title>
  <dc:creator>Alex</dc:creator>
  <cp:lastModifiedBy>      </cp:lastModifiedBy>
  <cp:revision>101</cp:revision>
  <dcterms:created xsi:type="dcterms:W3CDTF">2020-10-02T05:01:56Z</dcterms:created>
  <dcterms:modified xsi:type="dcterms:W3CDTF">2021-10-16T03:57:35Z</dcterms:modified>
</cp:coreProperties>
</file>