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30"/>
  </p:notesMasterIdLst>
  <p:handoutMasterIdLst>
    <p:handoutMasterId r:id="rId31"/>
  </p:handoutMasterIdLst>
  <p:sldIdLst>
    <p:sldId id="256" r:id="rId2"/>
    <p:sldId id="268" r:id="rId3"/>
    <p:sldId id="283" r:id="rId4"/>
    <p:sldId id="284" r:id="rId5"/>
    <p:sldId id="311" r:id="rId6"/>
    <p:sldId id="285" r:id="rId7"/>
    <p:sldId id="287" r:id="rId8"/>
    <p:sldId id="286" r:id="rId9"/>
    <p:sldId id="288" r:id="rId10"/>
    <p:sldId id="290" r:id="rId11"/>
    <p:sldId id="301" r:id="rId12"/>
    <p:sldId id="291" r:id="rId13"/>
    <p:sldId id="300" r:id="rId14"/>
    <p:sldId id="294" r:id="rId15"/>
    <p:sldId id="296" r:id="rId16"/>
    <p:sldId id="295" r:id="rId17"/>
    <p:sldId id="293" r:id="rId18"/>
    <p:sldId id="292" r:id="rId19"/>
    <p:sldId id="298" r:id="rId20"/>
    <p:sldId id="302" r:id="rId21"/>
    <p:sldId id="299" r:id="rId22"/>
    <p:sldId id="303" r:id="rId23"/>
    <p:sldId id="304" r:id="rId24"/>
    <p:sldId id="310" r:id="rId25"/>
    <p:sldId id="306" r:id="rId26"/>
    <p:sldId id="307" r:id="rId27"/>
    <p:sldId id="309" r:id="rId28"/>
    <p:sldId id="267" r:id="rId29"/>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F9705-1182-4F29-809C-A44633D73A06}" v="1" dt="2020-11-25T11:05:46.103"/>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15" autoAdjust="0"/>
  </p:normalViewPr>
  <p:slideViewPr>
    <p:cSldViewPr snapToGrid="0">
      <p:cViewPr varScale="1">
        <p:scale>
          <a:sx n="99" d="100"/>
          <a:sy n="99" d="100"/>
        </p:scale>
        <p:origin x="18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Олег Батурин" userId="cc479cfdcd957b6a" providerId="LiveId" clId="{8CCF9705-1182-4F29-809C-A44633D73A06}"/>
    <pc:docChg chg="modSld">
      <pc:chgData name="Олег Батурин" userId="cc479cfdcd957b6a" providerId="LiveId" clId="{8CCF9705-1182-4F29-809C-A44633D73A06}" dt="2020-11-25T11:05:46.102" v="0" actId="20577"/>
      <pc:docMkLst>
        <pc:docMk/>
      </pc:docMkLst>
      <pc:sldChg chg="modSp">
        <pc:chgData name="Олег Батурин" userId="cc479cfdcd957b6a" providerId="LiveId" clId="{8CCF9705-1182-4F29-809C-A44633D73A06}" dt="2020-11-25T11:05:46.102" v="0" actId="20577"/>
        <pc:sldMkLst>
          <pc:docMk/>
          <pc:sldMk cId="3413497304" sldId="287"/>
        </pc:sldMkLst>
        <pc:spChg chg="mod">
          <ac:chgData name="Олег Батурин" userId="cc479cfdcd957b6a" providerId="LiveId" clId="{8CCF9705-1182-4F29-809C-A44633D73A06}" dt="2020-11-25T11:05:46.102" v="0" actId="20577"/>
          <ac:spMkLst>
            <pc:docMk/>
            <pc:sldMk cId="3413497304" sldId="287"/>
            <ac:spMk id="21" creationId="{6C7FB901-85E8-4849-B171-7A95398A2F35}"/>
          </ac:spMkLst>
        </pc:spChg>
      </pc:sldChg>
    </pc:docChg>
  </pc:docChgLst>
  <pc:docChgLst>
    <pc:chgData name="Олег Батурин" userId="cc479cfdcd957b6a" providerId="LiveId" clId="{8EE52869-2579-48A3-AD18-B073EAE825DD}"/>
    <pc:docChg chg="undo custSel addSld modSld">
      <pc:chgData name="Олег Батурин" userId="cc479cfdcd957b6a" providerId="LiveId" clId="{8EE52869-2579-48A3-AD18-B073EAE825DD}" dt="2019-09-05T07:50:16.465" v="83"/>
      <pc:docMkLst>
        <pc:docMk/>
      </pc:docMkLst>
      <pc:sldChg chg="addSp">
        <pc:chgData name="Олег Батурин" userId="cc479cfdcd957b6a" providerId="LiveId" clId="{8EE52869-2579-48A3-AD18-B073EAE825DD}" dt="2019-09-05T07:28:58.714" v="60"/>
        <pc:sldMkLst>
          <pc:docMk/>
          <pc:sldMk cId="2822356416" sldId="268"/>
        </pc:sldMkLst>
        <pc:inkChg chg="add">
          <ac:chgData name="Олег Батурин" userId="cc479cfdcd957b6a" providerId="LiveId" clId="{8EE52869-2579-48A3-AD18-B073EAE825DD}" dt="2019-09-05T07:28:58.714" v="60"/>
          <ac:inkMkLst>
            <pc:docMk/>
            <pc:sldMk cId="2822356416" sldId="268"/>
            <ac:inkMk id="3" creationId="{24D73A58-19B1-43EB-96A6-389F3B907E1F}"/>
          </ac:inkMkLst>
        </pc:inkChg>
      </pc:sldChg>
      <pc:sldChg chg="addSp modSp modAnim">
        <pc:chgData name="Олег Батурин" userId="cc479cfdcd957b6a" providerId="LiveId" clId="{8EE52869-2579-48A3-AD18-B073EAE825DD}" dt="2019-09-05T07:19:01.687" v="59"/>
        <pc:sldMkLst>
          <pc:docMk/>
          <pc:sldMk cId="401328660" sldId="285"/>
        </pc:sldMkLst>
        <pc:spChg chg="add mod">
          <ac:chgData name="Олег Батурин" userId="cc479cfdcd957b6a" providerId="LiveId" clId="{8EE52869-2579-48A3-AD18-B073EAE825DD}" dt="2019-09-05T07:18:52.727" v="58" actId="313"/>
          <ac:spMkLst>
            <pc:docMk/>
            <pc:sldMk cId="401328660" sldId="285"/>
            <ac:spMk id="12" creationId="{30EDB34A-A4BE-4D9B-89D3-A0D00A9BC507}"/>
          </ac:spMkLst>
        </pc:spChg>
      </pc:sldChg>
      <pc:sldChg chg="addSp modSp modAnim">
        <pc:chgData name="Олег Батурин" userId="cc479cfdcd957b6a" providerId="LiveId" clId="{8EE52869-2579-48A3-AD18-B073EAE825DD}" dt="2019-09-05T07:50:16.465" v="83"/>
        <pc:sldMkLst>
          <pc:docMk/>
          <pc:sldMk cId="3393565489" sldId="292"/>
        </pc:sldMkLst>
        <pc:spChg chg="add mod">
          <ac:chgData name="Олег Батурин" userId="cc479cfdcd957b6a" providerId="LiveId" clId="{8EE52869-2579-48A3-AD18-B073EAE825DD}" dt="2019-09-05T07:49:58.464" v="81" actId="1076"/>
          <ac:spMkLst>
            <pc:docMk/>
            <pc:sldMk cId="3393565489" sldId="292"/>
            <ac:spMk id="9" creationId="{5A73E584-B777-473E-90EA-3540CF7D78AD}"/>
          </ac:spMkLst>
        </pc:spChg>
      </pc:sldChg>
      <pc:sldChg chg="addSp delSp modSp add">
        <pc:chgData name="Олег Батурин" userId="cc479cfdcd957b6a" providerId="LiveId" clId="{8EE52869-2579-48A3-AD18-B073EAE825DD}" dt="2019-09-05T07:11:00.294" v="12" actId="1076"/>
        <pc:sldMkLst>
          <pc:docMk/>
          <pc:sldMk cId="1720343369" sldId="311"/>
        </pc:sldMkLst>
        <pc:spChg chg="del">
          <ac:chgData name="Олег Батурин" userId="cc479cfdcd957b6a" providerId="LiveId" clId="{8EE52869-2579-48A3-AD18-B073EAE825DD}" dt="2019-09-05T07:09:38.824" v="3" actId="478"/>
          <ac:spMkLst>
            <pc:docMk/>
            <pc:sldMk cId="1720343369" sldId="311"/>
            <ac:spMk id="9" creationId="{BE4954B3-6DE2-42CF-ADE2-24333F9814FE}"/>
          </ac:spMkLst>
        </pc:spChg>
        <pc:spChg chg="del">
          <ac:chgData name="Олег Батурин" userId="cc479cfdcd957b6a" providerId="LiveId" clId="{8EE52869-2579-48A3-AD18-B073EAE825DD}" dt="2019-09-05T07:09:36.650" v="1" actId="478"/>
          <ac:spMkLst>
            <pc:docMk/>
            <pc:sldMk cId="1720343369" sldId="311"/>
            <ac:spMk id="10" creationId="{25D7A0AD-3678-48CB-9EC6-973ACC6E9826}"/>
          </ac:spMkLst>
        </pc:spChg>
        <pc:spChg chg="del">
          <ac:chgData name="Олег Батурин" userId="cc479cfdcd957b6a" providerId="LiveId" clId="{8EE52869-2579-48A3-AD18-B073EAE825DD}" dt="2019-09-05T07:09:38.824" v="3" actId="478"/>
          <ac:spMkLst>
            <pc:docMk/>
            <pc:sldMk cId="1720343369" sldId="311"/>
            <ac:spMk id="11" creationId="{BE4954B3-6DE2-42CF-ADE2-24333F9814FE}"/>
          </ac:spMkLst>
        </pc:spChg>
        <pc:picChg chg="add mod">
          <ac:chgData name="Олег Батурин" userId="cc479cfdcd957b6a" providerId="LiveId" clId="{8EE52869-2579-48A3-AD18-B073EAE825DD}" dt="2019-09-05T07:11:00.294" v="12" actId="1076"/>
          <ac:picMkLst>
            <pc:docMk/>
            <pc:sldMk cId="1720343369" sldId="311"/>
            <ac:picMk id="3" creationId="{A5325DB8-340E-4985-A75C-62137EFACCE9}"/>
          </ac:picMkLst>
        </pc:picChg>
        <pc:picChg chg="del">
          <ac:chgData name="Олег Батурин" userId="cc479cfdcd957b6a" providerId="LiveId" clId="{8EE52869-2579-48A3-AD18-B073EAE825DD}" dt="2019-09-05T07:09:37.576" v="2" actId="478"/>
          <ac:picMkLst>
            <pc:docMk/>
            <pc:sldMk cId="1720343369" sldId="311"/>
            <ac:picMk id="1026" creationId="{00000000-0000-0000-0000-000000000000}"/>
          </ac:picMkLst>
        </pc:picChg>
        <pc:picChg chg="del">
          <ac:chgData name="Олег Батурин" userId="cc479cfdcd957b6a" providerId="LiveId" clId="{8EE52869-2579-48A3-AD18-B073EAE825DD}" dt="2019-09-05T07:09:38.824" v="3" actId="478"/>
          <ac:picMkLst>
            <pc:docMk/>
            <pc:sldMk cId="1720343369" sldId="311"/>
            <ac:picMk id="102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3708EA00-185D-437C-8C26-0592C715EC02}" type="datetimeFigureOut">
              <a:rPr lang="ru-RU" smtClean="0"/>
              <a:pPr/>
              <a:t>25.11.2020</a:t>
            </a:fld>
            <a:endParaRPr lang="ru-RU"/>
          </a:p>
        </p:txBody>
      </p:sp>
      <p:sp>
        <p:nvSpPr>
          <p:cNvPr id="4" name="Нижний колонтитул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19A11C80-269D-4FF7-9078-EB68CA864B9E}" type="slidenum">
              <a:rPr lang="ru-RU" smtClean="0"/>
              <a:pPr/>
              <a:t>‹#›</a:t>
            </a:fld>
            <a:endParaRPr lang="ru-RU"/>
          </a:p>
        </p:txBody>
      </p:sp>
    </p:spTree>
    <p:extLst>
      <p:ext uri="{BB962C8B-B14F-4D97-AF65-F5344CB8AC3E}">
        <p14:creationId xmlns:p14="http://schemas.microsoft.com/office/powerpoint/2010/main" val="250582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77D36C68-DDAB-4D09-8E72-8E937BD7768C}" type="datetimeFigureOut">
              <a:rPr lang="ru-RU" smtClean="0"/>
              <a:pPr/>
              <a:t>25.11.2020</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0048289E-2F4B-4BDB-9E3D-307BE649A8BF}" type="slidenum">
              <a:rPr lang="ru-RU" smtClean="0"/>
              <a:pPr/>
              <a:t>‹#›</a:t>
            </a:fld>
            <a:endParaRPr lang="ru-RU"/>
          </a:p>
        </p:txBody>
      </p:sp>
    </p:spTree>
    <p:extLst>
      <p:ext uri="{BB962C8B-B14F-4D97-AF65-F5344CB8AC3E}">
        <p14:creationId xmlns:p14="http://schemas.microsoft.com/office/powerpoint/2010/main" val="94057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a:t>
            </a:fld>
            <a:endParaRPr lang="ru-RU"/>
          </a:p>
        </p:txBody>
      </p:sp>
    </p:spTree>
    <p:extLst>
      <p:ext uri="{BB962C8B-B14F-4D97-AF65-F5344CB8AC3E}">
        <p14:creationId xmlns:p14="http://schemas.microsoft.com/office/powerpoint/2010/main" val="237133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10</a:t>
            </a:fld>
            <a:endParaRPr lang="ru-RU"/>
          </a:p>
        </p:txBody>
      </p:sp>
    </p:spTree>
    <p:extLst>
      <p:ext uri="{BB962C8B-B14F-4D97-AF65-F5344CB8AC3E}">
        <p14:creationId xmlns:p14="http://schemas.microsoft.com/office/powerpoint/2010/main" val="161012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11</a:t>
            </a:fld>
            <a:endParaRPr lang="ru-RU"/>
          </a:p>
        </p:txBody>
      </p:sp>
    </p:spTree>
    <p:extLst>
      <p:ext uri="{BB962C8B-B14F-4D97-AF65-F5344CB8AC3E}">
        <p14:creationId xmlns:p14="http://schemas.microsoft.com/office/powerpoint/2010/main" val="133701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12</a:t>
            </a:fld>
            <a:endParaRPr lang="ru-RU"/>
          </a:p>
        </p:txBody>
      </p:sp>
    </p:spTree>
    <p:extLst>
      <p:ext uri="{BB962C8B-B14F-4D97-AF65-F5344CB8AC3E}">
        <p14:creationId xmlns:p14="http://schemas.microsoft.com/office/powerpoint/2010/main" val="1570915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13</a:t>
            </a:fld>
            <a:endParaRPr lang="ru-RU"/>
          </a:p>
        </p:txBody>
      </p:sp>
    </p:spTree>
    <p:extLst>
      <p:ext uri="{BB962C8B-B14F-4D97-AF65-F5344CB8AC3E}">
        <p14:creationId xmlns:p14="http://schemas.microsoft.com/office/powerpoint/2010/main" val="2825919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14</a:t>
            </a:fld>
            <a:endParaRPr lang="ru-RU"/>
          </a:p>
        </p:txBody>
      </p:sp>
    </p:spTree>
    <p:extLst>
      <p:ext uri="{BB962C8B-B14F-4D97-AF65-F5344CB8AC3E}">
        <p14:creationId xmlns:p14="http://schemas.microsoft.com/office/powerpoint/2010/main" val="138074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15</a:t>
            </a:fld>
            <a:endParaRPr lang="ru-RU"/>
          </a:p>
        </p:txBody>
      </p:sp>
    </p:spTree>
    <p:extLst>
      <p:ext uri="{BB962C8B-B14F-4D97-AF65-F5344CB8AC3E}">
        <p14:creationId xmlns:p14="http://schemas.microsoft.com/office/powerpoint/2010/main" val="1577891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16</a:t>
            </a:fld>
            <a:endParaRPr lang="ru-RU"/>
          </a:p>
        </p:txBody>
      </p:sp>
    </p:spTree>
    <p:extLst>
      <p:ext uri="{BB962C8B-B14F-4D97-AF65-F5344CB8AC3E}">
        <p14:creationId xmlns:p14="http://schemas.microsoft.com/office/powerpoint/2010/main" val="3335275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17</a:t>
            </a:fld>
            <a:endParaRPr lang="ru-RU"/>
          </a:p>
        </p:txBody>
      </p:sp>
    </p:spTree>
    <p:extLst>
      <p:ext uri="{BB962C8B-B14F-4D97-AF65-F5344CB8AC3E}">
        <p14:creationId xmlns:p14="http://schemas.microsoft.com/office/powerpoint/2010/main" val="296200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18</a:t>
            </a:fld>
            <a:endParaRPr lang="ru-RU"/>
          </a:p>
        </p:txBody>
      </p:sp>
    </p:spTree>
    <p:extLst>
      <p:ext uri="{BB962C8B-B14F-4D97-AF65-F5344CB8AC3E}">
        <p14:creationId xmlns:p14="http://schemas.microsoft.com/office/powerpoint/2010/main" val="2578125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19</a:t>
            </a:fld>
            <a:endParaRPr lang="ru-RU"/>
          </a:p>
        </p:txBody>
      </p:sp>
    </p:spTree>
    <p:extLst>
      <p:ext uri="{BB962C8B-B14F-4D97-AF65-F5344CB8AC3E}">
        <p14:creationId xmlns:p14="http://schemas.microsoft.com/office/powerpoint/2010/main" val="341786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a:t>
            </a:fld>
            <a:endParaRPr lang="ru-RU"/>
          </a:p>
        </p:txBody>
      </p:sp>
    </p:spTree>
    <p:extLst>
      <p:ext uri="{BB962C8B-B14F-4D97-AF65-F5344CB8AC3E}">
        <p14:creationId xmlns:p14="http://schemas.microsoft.com/office/powerpoint/2010/main" val="3558546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20</a:t>
            </a:fld>
            <a:endParaRPr lang="ru-RU"/>
          </a:p>
        </p:txBody>
      </p:sp>
    </p:spTree>
    <p:extLst>
      <p:ext uri="{BB962C8B-B14F-4D97-AF65-F5344CB8AC3E}">
        <p14:creationId xmlns:p14="http://schemas.microsoft.com/office/powerpoint/2010/main" val="2931870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21</a:t>
            </a:fld>
            <a:endParaRPr lang="ru-RU"/>
          </a:p>
        </p:txBody>
      </p:sp>
    </p:spTree>
    <p:extLst>
      <p:ext uri="{BB962C8B-B14F-4D97-AF65-F5344CB8AC3E}">
        <p14:creationId xmlns:p14="http://schemas.microsoft.com/office/powerpoint/2010/main" val="58541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22</a:t>
            </a:fld>
            <a:endParaRPr lang="ru-RU"/>
          </a:p>
        </p:txBody>
      </p:sp>
    </p:spTree>
    <p:extLst>
      <p:ext uri="{BB962C8B-B14F-4D97-AF65-F5344CB8AC3E}">
        <p14:creationId xmlns:p14="http://schemas.microsoft.com/office/powerpoint/2010/main" val="3412011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a:ea typeface="+mn-ea"/>
                              <a:cs typeface="+mn-cs"/>
                            </a:rPr>
                            <m:t>К</m:t>
                          </m:r>
                        </m:e>
                        <m:sub>
                          <m:r>
                            <a:rPr lang="ru-RU" sz="1200" i="1" kern="1200">
                              <a:solidFill>
                                <a:schemeClr val="tx1"/>
                              </a:solidFill>
                              <a:effectLst/>
                              <a:latin typeface="Cambria Math"/>
                              <a:ea typeface="+mn-ea"/>
                              <a:cs typeface="+mn-cs"/>
                            </a:rPr>
                            <m:t>у</m:t>
                          </m:r>
                        </m:sub>
                      </m:sSub>
                      <m:r>
                        <a:rPr lang="ru-RU" sz="1200" i="1" kern="1200">
                          <a:solidFill>
                            <a:schemeClr val="tx1"/>
                          </a:solidFill>
                          <a:effectLst/>
                          <a:latin typeface="Cambria Math"/>
                          <a:ea typeface="+mn-ea"/>
                          <a:cs typeface="+mn-cs"/>
                        </a:rPr>
                        <m:t>=</m:t>
                      </m:r>
                      <m:f>
                        <m:fPr>
                          <m:ctrlPr>
                            <a:rPr lang="ru-RU" sz="1200" i="1" kern="1200">
                              <a:solidFill>
                                <a:schemeClr val="tx1"/>
                              </a:solidFill>
                              <a:effectLst/>
                              <a:latin typeface="Cambria Math" panose="02040503050406030204" pitchFamily="18" charset="0"/>
                              <a:ea typeface="+mn-ea"/>
                              <a:cs typeface="+mn-cs"/>
                            </a:rPr>
                          </m:ctrlPr>
                        </m:fPr>
                        <m:num>
                          <m:f>
                            <m:fPr>
                              <m:type m:val="lin"/>
                              <m:ctrlPr>
                                <a:rPr lang="ru-RU" sz="1200" i="1" kern="1200">
                                  <a:solidFill>
                                    <a:schemeClr val="tx1"/>
                                  </a:solidFill>
                                  <a:effectLst/>
                                  <a:latin typeface="Cambria Math" panose="02040503050406030204" pitchFamily="18" charset="0"/>
                                  <a:ea typeface="+mn-ea"/>
                                  <a:cs typeface="+mn-cs"/>
                                </a:rPr>
                              </m:ctrlPr>
                            </m:fPr>
                            <m:num>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a:ea typeface="+mn-ea"/>
                                      <a:cs typeface="+mn-cs"/>
                                    </a:rPr>
                                    <m:t>𝜋</m:t>
                                  </m:r>
                                </m:e>
                                <m:sub>
                                  <m:r>
                                    <a:rPr lang="ru-RU" sz="1200" i="1" kern="1200">
                                      <a:solidFill>
                                        <a:schemeClr val="tx1"/>
                                      </a:solidFill>
                                      <a:effectLst/>
                                      <a:latin typeface="Cambria Math"/>
                                      <a:ea typeface="+mn-ea"/>
                                      <a:cs typeface="+mn-cs"/>
                                    </a:rPr>
                                    <m:t>кг</m:t>
                                  </m:r>
                                </m:sub>
                                <m:sup>
                                  <m:r>
                                    <a:rPr lang="ru-RU" sz="1200" i="1" kern="1200">
                                      <a:solidFill>
                                        <a:schemeClr val="tx1"/>
                                      </a:solidFill>
                                      <a:effectLst/>
                                      <a:latin typeface="Cambria Math"/>
                                      <a:ea typeface="+mn-ea"/>
                                      <a:cs typeface="+mn-cs"/>
                                    </a:rPr>
                                    <m:t>∗</m:t>
                                  </m:r>
                                </m:sup>
                              </m:sSubSup>
                            </m:num>
                            <m:den>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𝐺</m:t>
                                  </m:r>
                                </m:e>
                                <m:sub>
                                  <m:r>
                                    <a:rPr lang="ru-RU" sz="1200" i="1" kern="1200">
                                      <a:solidFill>
                                        <a:schemeClr val="tx1"/>
                                      </a:solidFill>
                                      <a:effectLst/>
                                      <a:latin typeface="Cambria Math"/>
                                      <a:ea typeface="+mn-ea"/>
                                      <a:cs typeface="+mn-cs"/>
                                    </a:rPr>
                                    <m:t>вг</m:t>
                                  </m:r>
                                </m:sub>
                              </m:sSub>
                            </m:den>
                          </m:f>
                        </m:num>
                        <m:den>
                          <m:f>
                            <m:fPr>
                              <m:type m:val="lin"/>
                              <m:ctrlPr>
                                <a:rPr lang="ru-RU" sz="1200" i="1" kern="1200">
                                  <a:solidFill>
                                    <a:schemeClr val="tx1"/>
                                  </a:solidFill>
                                  <a:effectLst/>
                                  <a:latin typeface="Cambria Math" panose="02040503050406030204" pitchFamily="18" charset="0"/>
                                  <a:ea typeface="+mn-ea"/>
                                  <a:cs typeface="+mn-cs"/>
                                </a:rPr>
                              </m:ctrlPr>
                            </m:fPr>
                            <m:num>
                              <m:sSubSup>
                                <m:sSubSupPr>
                                  <m:ctrlPr>
                                    <a:rPr lang="ru-RU" sz="1200" i="1" kern="1200">
                                      <a:solidFill>
                                        <a:schemeClr val="tx1"/>
                                      </a:solidFill>
                                      <a:effectLst/>
                                      <a:latin typeface="Cambria Math" panose="02040503050406030204" pitchFamily="18" charset="0"/>
                                      <a:ea typeface="+mn-ea"/>
                                      <a:cs typeface="+mn-cs"/>
                                    </a:rPr>
                                  </m:ctrlPr>
                                </m:sSubSupPr>
                                <m:e>
                                  <m:r>
                                    <a:rPr lang="ru-RU" sz="1200" i="1" kern="1200">
                                      <a:solidFill>
                                        <a:schemeClr val="tx1"/>
                                      </a:solidFill>
                                      <a:effectLst/>
                                      <a:latin typeface="Cambria Math"/>
                                      <a:ea typeface="+mn-ea"/>
                                      <a:cs typeface="+mn-cs"/>
                                    </a:rPr>
                                    <m:t>𝜋</m:t>
                                  </m:r>
                                </m:e>
                                <m:sub>
                                  <m:r>
                                    <a:rPr lang="ru-RU" sz="1200" i="1" kern="1200">
                                      <a:solidFill>
                                        <a:schemeClr val="tx1"/>
                                      </a:solidFill>
                                      <a:effectLst/>
                                      <a:latin typeface="Cambria Math"/>
                                      <a:ea typeface="+mn-ea"/>
                                      <a:cs typeface="+mn-cs"/>
                                    </a:rPr>
                                    <m:t>кр</m:t>
                                  </m:r>
                                </m:sub>
                                <m:sup>
                                  <m:r>
                                    <a:rPr lang="ru-RU" sz="1200" i="1" kern="1200">
                                      <a:solidFill>
                                        <a:schemeClr val="tx1"/>
                                      </a:solidFill>
                                      <a:effectLst/>
                                      <a:latin typeface="Cambria Math"/>
                                      <a:ea typeface="+mn-ea"/>
                                      <a:cs typeface="+mn-cs"/>
                                    </a:rPr>
                                    <m:t>∗</m:t>
                                  </m:r>
                                </m:sup>
                              </m:sSubSup>
                            </m:num>
                            <m:den>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𝐺</m:t>
                                  </m:r>
                                </m:e>
                                <m:sub>
                                  <m:r>
                                    <a:rPr lang="ru-RU" sz="1200" i="1" kern="1200">
                                      <a:solidFill>
                                        <a:schemeClr val="tx1"/>
                                      </a:solidFill>
                                      <a:effectLst/>
                                      <a:latin typeface="Cambria Math"/>
                                      <a:ea typeface="+mn-ea"/>
                                      <a:cs typeface="+mn-cs"/>
                                    </a:rPr>
                                    <m:t>вр</m:t>
                                  </m:r>
                                </m:sub>
                              </m:sSub>
                            </m:den>
                          </m:f>
                        </m:den>
                      </m:f>
                    </m:oMath>
                  </m:oMathPara>
                </a14:m>
                <a:endParaRPr lang="ru-RU" dirty="0"/>
              </a:p>
            </p:txBody>
          </p:sp>
        </mc:Choice>
        <mc:Fallback xmlns="">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The line connecting the points of stall of different pressure lines forms the stall boundary. The operation on the modes, which are located near it, are accompanied by intense pulses of flow in the compressor, a sharp deterioration in parameters and increasing loads on the blades. In this regard, power plants are designed so that the operating points on the compressor characteristics are situated far enough from the stall boundary.</a:t>
                </a:r>
                <a:endParaRPr lang="ru-RU"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Quantitative evaluation of gas dynamic stability margin (margin to stall) is made at a constant rotational speed </a:t>
                </a:r>
                <a:r>
                  <a:rPr lang="en-US" sz="1400" i="1" kern="1200" dirty="0" smtClean="0">
                    <a:solidFill>
                      <a:schemeClr val="tx1"/>
                    </a:solidFill>
                    <a:latin typeface="+mn-lt"/>
                    <a:ea typeface="+mn-ea"/>
                    <a:cs typeface="+mn-cs"/>
                  </a:rPr>
                  <a:t>n = const</a:t>
                </a:r>
                <a:r>
                  <a:rPr lang="en-US" sz="1400" kern="1200" dirty="0" smtClean="0">
                    <a:solidFill>
                      <a:schemeClr val="tx1"/>
                    </a:solidFill>
                    <a:latin typeface="+mn-lt"/>
                    <a:ea typeface="+mn-ea"/>
                    <a:cs typeface="+mn-cs"/>
                  </a:rPr>
                  <a:t> by a rate of dynamic stability:</a:t>
                </a:r>
                <a:endParaRPr lang="ru-RU"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r>
                  <a:rPr lang="ru-RU" sz="1400" kern="1200" dirty="0" smtClean="0">
                    <a:solidFill>
                      <a:schemeClr val="tx1"/>
                    </a:solidFill>
                    <a:latin typeface="+mn-lt"/>
                    <a:ea typeface="+mn-ea"/>
                    <a:cs typeface="+mn-cs"/>
                  </a:rPr>
                  <a:t>4.6.3</a:t>
                </a:r>
              </a:p>
              <a:p>
                <a:r>
                  <a:rPr lang="en-US" sz="1400" kern="1200" dirty="0" smtClean="0">
                    <a:solidFill>
                      <a:schemeClr val="tx1"/>
                    </a:solidFill>
                    <a:latin typeface="+mn-lt"/>
                    <a:ea typeface="+mn-ea"/>
                    <a:cs typeface="+mn-cs"/>
                  </a:rPr>
                  <a:t>where , - pressure ratio at the operating point and on the stability limit (stall) at the same rotational speed;</a:t>
                </a:r>
                <a:endParaRPr lang="ru-RU"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 and  - the corresponding air mass flow rates (Figure 4.6.8).</a:t>
                </a:r>
                <a:endParaRPr lang="ru-RU"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Value</a:t>
                </a:r>
                <a:endParaRPr lang="ru-RU" sz="1400" kern="1200" dirty="0" smtClean="0">
                  <a:solidFill>
                    <a:schemeClr val="tx1"/>
                  </a:solidFill>
                  <a:latin typeface="+mn-lt"/>
                  <a:ea typeface="+mn-ea"/>
                  <a:cs typeface="+mn-cs"/>
                </a:endParaRPr>
              </a:p>
              <a:p>
                <a:r>
                  <a:rPr lang="ru-RU" sz="1400" kern="1200" dirty="0" smtClean="0">
                    <a:solidFill>
                      <a:schemeClr val="tx1"/>
                    </a:solidFill>
                    <a:latin typeface="+mn-lt"/>
                    <a:ea typeface="+mn-ea"/>
                    <a:cs typeface="+mn-cs"/>
                  </a:rPr>
                  <a:t> </a:t>
                </a:r>
              </a:p>
              <a:p>
                <a:r>
                  <a:rPr lang="ru-RU" sz="1400" kern="1200" dirty="0" smtClean="0">
                    <a:solidFill>
                      <a:schemeClr val="tx1"/>
                    </a:solidFill>
                    <a:latin typeface="+mn-lt"/>
                    <a:ea typeface="+mn-ea"/>
                    <a:cs typeface="+mn-cs"/>
                  </a:rPr>
                  <a:t>4.6.4</a:t>
                </a:r>
              </a:p>
              <a:p>
                <a:r>
                  <a:rPr lang="en-US" sz="1400" kern="1200" dirty="0" smtClean="0">
                    <a:solidFill>
                      <a:schemeClr val="tx1"/>
                    </a:solidFill>
                    <a:latin typeface="+mn-lt"/>
                    <a:ea typeface="+mn-ea"/>
                    <a:cs typeface="+mn-cs"/>
                  </a:rPr>
                  <a:t>is called </a:t>
                </a:r>
                <a:r>
                  <a:rPr lang="en-US" sz="1400" i="1" kern="1200" dirty="0" smtClean="0">
                    <a:solidFill>
                      <a:schemeClr val="tx1"/>
                    </a:solidFill>
                    <a:latin typeface="+mn-lt"/>
                    <a:ea typeface="+mn-ea"/>
                    <a:cs typeface="+mn-cs"/>
                  </a:rPr>
                  <a:t>gas dynamic stability margin (GDS) of compressor. </a:t>
                </a:r>
                <a:r>
                  <a:rPr lang="en-US" sz="1400" kern="1200" dirty="0" smtClean="0">
                    <a:solidFill>
                      <a:schemeClr val="tx1"/>
                    </a:solidFill>
                    <a:latin typeface="+mn-lt"/>
                    <a:ea typeface="+mn-ea"/>
                    <a:cs typeface="+mn-cs"/>
                  </a:rPr>
                  <a:t>It shows how much more</a:t>
                </a:r>
                <a:r>
                  <a:rPr lang="en-US" sz="1400" i="1" kern="1200" dirty="0" smtClean="0">
                    <a:solidFill>
                      <a:schemeClr val="tx1"/>
                    </a:solidFill>
                    <a:latin typeface="+mn-lt"/>
                    <a:ea typeface="+mn-ea"/>
                    <a:cs typeface="+mn-cs"/>
                  </a:rPr>
                  <a:t> </a:t>
                </a:r>
                <a:r>
                  <a:rPr lang="ru-RU"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and are changed when the moving of the working point to the surge line [2]. Usually margins of GDS are </a:t>
                </a:r>
                <a:r>
                  <a:rPr lang="en-US" sz="1400" i="1" kern="1200" dirty="0" smtClean="0">
                    <a:solidFill>
                      <a:schemeClr val="tx1"/>
                    </a:solidFill>
                    <a:latin typeface="+mn-lt"/>
                    <a:ea typeface="+mn-ea"/>
                    <a:cs typeface="+mn-cs"/>
                  </a:rPr>
                  <a:t>5...20%</a:t>
                </a:r>
                <a:r>
                  <a:rPr lang="en-US" sz="1400" kern="1200" dirty="0" smtClean="0">
                    <a:solidFill>
                      <a:schemeClr val="tx1"/>
                    </a:solidFill>
                    <a:latin typeface="+mn-lt"/>
                    <a:ea typeface="+mn-ea"/>
                    <a:cs typeface="+mn-cs"/>
                  </a:rPr>
                  <a:t> [1, 17].</a:t>
                </a:r>
                <a:endParaRPr lang="ru-RU" sz="1400" kern="1200" dirty="0">
                  <a:solidFill>
                    <a:schemeClr val="tx1"/>
                  </a:solidFill>
                  <a:latin typeface="+mn-lt"/>
                  <a:ea typeface="+mn-ea"/>
                  <a:cs typeface="+mn-cs"/>
                </a:endParaRPr>
              </a:p>
            </p:txBody>
          </p:sp>
        </mc:Fallback>
      </mc:AlternateContent>
      <p:sp>
        <p:nvSpPr>
          <p:cNvPr id="4" name="Номер слайда 3"/>
          <p:cNvSpPr>
            <a:spLocks noGrp="1"/>
          </p:cNvSpPr>
          <p:nvPr>
            <p:ph type="sldNum" sz="quarter" idx="10"/>
          </p:nvPr>
        </p:nvSpPr>
        <p:spPr/>
        <p:txBody>
          <a:bodyPr/>
          <a:lstStyle/>
          <a:p>
            <a:fld id="{0048289E-2F4B-4BDB-9E3D-307BE649A8BF}" type="slidenum">
              <a:rPr lang="ru-RU" smtClean="0"/>
              <a:pPr/>
              <a:t>23</a:t>
            </a:fld>
            <a:endParaRPr lang="ru-RU"/>
          </a:p>
        </p:txBody>
      </p:sp>
    </p:spTree>
    <p:extLst>
      <p:ext uri="{BB962C8B-B14F-4D97-AF65-F5344CB8AC3E}">
        <p14:creationId xmlns:p14="http://schemas.microsoft.com/office/powerpoint/2010/main" val="3173118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t>24</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процессе решения задачи оптимизации, при каждом обращении оптимизатора к расчётной модели проводится CFD расчёт параметров работы компрессора на нескольких режимах работы. Для получения решения требуются сотни и даже тысячи обращений оптимизатора к модели. Поэтому численная модель должна не только позволять точно предсказывать характеристики компрессора, но и обладать минимальным временем счёта.</a:t>
            </a:r>
          </a:p>
          <a:p>
            <a:r>
              <a:rPr lang="ru-RU" dirty="0"/>
              <a:t>Исходная геометрическая модель расчётной области была построена на основе конструкторской документации, предоставленной ОАО "Кузнецов" и содержала в себе домены входной и выходной областей, входного направляющего аппарата, рабочих колёс, направляющих аппаратов Также модель учитывала наличие отбора рабочего тела за рабочим колесом первой ступени в количестве 2% от расхода воздуха через компрессор.</a:t>
            </a:r>
          </a:p>
          <a:p>
            <a:r>
              <a:rPr lang="ru-RU" dirty="0"/>
              <a:t>Численная модель создавалась в стационарной осесимметричной постановке. Учитывалось деформирование лопаток под влиянием действующих сил. При этом считалось, что втулочное сечение остается неизменным, а периферийное сечение поворачивается на некоторый угол . В остальных сечениях изменение угла поворота сечения рассчитывалось по линейному закону. Величина угла  была найдена в результате прочностного расчета по стержневой модели использовалась модель турбулентности k-ε (</a:t>
            </a:r>
            <a:r>
              <a:rPr lang="ru-RU" dirty="0" err="1"/>
              <a:t>Low</a:t>
            </a:r>
            <a:r>
              <a:rPr lang="ru-RU" dirty="0"/>
              <a:t> </a:t>
            </a:r>
            <a:r>
              <a:rPr lang="ru-RU" dirty="0" err="1"/>
              <a:t>Re</a:t>
            </a:r>
            <a:r>
              <a:rPr lang="ru-RU" dirty="0"/>
              <a:t> </a:t>
            </a:r>
            <a:r>
              <a:rPr lang="ru-RU" dirty="0" err="1"/>
              <a:t>Yang-Shih</a:t>
            </a:r>
            <a:r>
              <a:rPr lang="ru-RU" dirty="0"/>
              <a:t>).</a:t>
            </a:r>
          </a:p>
          <a:p>
            <a:r>
              <a:rPr lang="ru-RU" dirty="0"/>
              <a:t>Созданная модель была разделена на конечные элементы структурной сеткой с помощью программы </a:t>
            </a:r>
            <a:r>
              <a:rPr lang="ru-RU" dirty="0" err="1"/>
              <a:t>Numeca</a:t>
            </a:r>
            <a:r>
              <a:rPr lang="ru-RU" dirty="0"/>
              <a:t> </a:t>
            </a:r>
            <a:r>
              <a:rPr lang="ru-RU" dirty="0" err="1"/>
              <a:t>Autogrid</a:t>
            </a:r>
            <a:r>
              <a:rPr lang="ru-RU" dirty="0"/>
              <a:t> 5. Модель содержала в себе 2,3 млн. элементов (в среднем на один ЛВ приходилось 300 тысяч элементов). Величина минимальной </a:t>
            </a:r>
            <a:r>
              <a:rPr lang="ru-RU" dirty="0" err="1"/>
              <a:t>скошенности</a:t>
            </a:r>
            <a:r>
              <a:rPr lang="ru-RU" dirty="0"/>
              <a:t> для модели в трёхмерной сетке составила 26 градуса. Среднее значение параметра </a:t>
            </a:r>
            <a:r>
              <a:rPr lang="ru-RU" dirty="0" err="1"/>
              <a:t>Aspect</a:t>
            </a:r>
            <a:r>
              <a:rPr lang="ru-RU" dirty="0"/>
              <a:t> Ratio - 2000.  Модель турбулентности k-e.</a:t>
            </a:r>
          </a:p>
          <a:p>
            <a:endParaRPr lang="ru-RU" dirty="0"/>
          </a:p>
        </p:txBody>
      </p:sp>
      <p:sp>
        <p:nvSpPr>
          <p:cNvPr id="4" name="Номер слайда 3"/>
          <p:cNvSpPr>
            <a:spLocks noGrp="1"/>
          </p:cNvSpPr>
          <p:nvPr>
            <p:ph type="sldNum" sz="quarter" idx="10"/>
          </p:nvPr>
        </p:nvSpPr>
        <p:spPr/>
        <p:txBody>
          <a:bodyPr/>
          <a:lstStyle/>
          <a:p>
            <a:fld id="{12C0E73E-C0F8-487B-ADBC-3BA7CF5211EE}" type="slidenum">
              <a:rPr lang="ru-RU" smtClean="0"/>
              <a:pPr/>
              <a:t>25</a:t>
            </a:fld>
            <a:endParaRPr lang="ru-RU"/>
          </a:p>
        </p:txBody>
      </p:sp>
    </p:spTree>
    <p:extLst>
      <p:ext uri="{BB962C8B-B14F-4D97-AF65-F5344CB8AC3E}">
        <p14:creationId xmlns:p14="http://schemas.microsoft.com/office/powerpoint/2010/main" val="2561649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pPr/>
              <a:t>26</a:t>
            </a:fld>
            <a:endParaRPr lang="ru-RU"/>
          </a:p>
        </p:txBody>
      </p:sp>
    </p:spTree>
    <p:extLst>
      <p:ext uri="{BB962C8B-B14F-4D97-AF65-F5344CB8AC3E}">
        <p14:creationId xmlns:p14="http://schemas.microsoft.com/office/powerpoint/2010/main" val="42291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3</a:t>
            </a:fld>
            <a:endParaRPr lang="ru-RU"/>
          </a:p>
        </p:txBody>
      </p:sp>
    </p:spTree>
    <p:extLst>
      <p:ext uri="{BB962C8B-B14F-4D97-AF65-F5344CB8AC3E}">
        <p14:creationId xmlns:p14="http://schemas.microsoft.com/office/powerpoint/2010/main" val="143747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4</a:t>
            </a:fld>
            <a:endParaRPr lang="ru-RU"/>
          </a:p>
        </p:txBody>
      </p:sp>
    </p:spTree>
    <p:extLst>
      <p:ext uri="{BB962C8B-B14F-4D97-AF65-F5344CB8AC3E}">
        <p14:creationId xmlns:p14="http://schemas.microsoft.com/office/powerpoint/2010/main" val="108453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5</a:t>
            </a:fld>
            <a:endParaRPr lang="ru-RU"/>
          </a:p>
        </p:txBody>
      </p:sp>
    </p:spTree>
    <p:extLst>
      <p:ext uri="{BB962C8B-B14F-4D97-AF65-F5344CB8AC3E}">
        <p14:creationId xmlns:p14="http://schemas.microsoft.com/office/powerpoint/2010/main" val="287465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6</a:t>
            </a:fld>
            <a:endParaRPr lang="ru-RU"/>
          </a:p>
        </p:txBody>
      </p:sp>
    </p:spTree>
    <p:extLst>
      <p:ext uri="{BB962C8B-B14F-4D97-AF65-F5344CB8AC3E}">
        <p14:creationId xmlns:p14="http://schemas.microsoft.com/office/powerpoint/2010/main" val="82963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7</a:t>
            </a:fld>
            <a:endParaRPr lang="ru-RU"/>
          </a:p>
        </p:txBody>
      </p:sp>
    </p:spTree>
    <p:extLst>
      <p:ext uri="{BB962C8B-B14F-4D97-AF65-F5344CB8AC3E}">
        <p14:creationId xmlns:p14="http://schemas.microsoft.com/office/powerpoint/2010/main" val="295756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8</a:t>
            </a:fld>
            <a:endParaRPr lang="ru-RU"/>
          </a:p>
        </p:txBody>
      </p:sp>
    </p:spTree>
    <p:extLst>
      <p:ext uri="{BB962C8B-B14F-4D97-AF65-F5344CB8AC3E}">
        <p14:creationId xmlns:p14="http://schemas.microsoft.com/office/powerpoint/2010/main" val="391998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pPr/>
              <a:t>9</a:t>
            </a:fld>
            <a:endParaRPr lang="ru-RU"/>
          </a:p>
        </p:txBody>
      </p:sp>
    </p:spTree>
    <p:extLst>
      <p:ext uri="{BB962C8B-B14F-4D97-AF65-F5344CB8AC3E}">
        <p14:creationId xmlns:p14="http://schemas.microsoft.com/office/powerpoint/2010/main" val="131989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CD2006A-6BE7-43E8-8AD6-C09FC266B36F}" type="datetime1">
              <a:rPr lang="ru-RU" smtClean="0"/>
              <a:pPr/>
              <a:t>25.11.2020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33628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FD85EE-4AB9-42CD-8126-E74FE77A9ED8}" type="datetime1">
              <a:rPr lang="ru-RU" smtClean="0"/>
              <a:pPr/>
              <a:t>25.11.2020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7607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0B916C-83BE-4CC1-8A21-D05CD30C43DB}" type="datetime1">
              <a:rPr lang="ru-RU" smtClean="0"/>
              <a:pPr/>
              <a:t>25.11.2020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5331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E13183-B2A1-4784-80CE-65A33D52CB0B}" type="datetime1">
              <a:rPr lang="ru-RU" smtClean="0"/>
              <a:pPr/>
              <a:t>25.11.2020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1963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A388E9-D2C3-4436-BFEE-5F0C2E0896FE}" type="datetime1">
              <a:rPr lang="ru-RU" smtClean="0"/>
              <a:pPr/>
              <a:t>25.11.2020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424039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A15BC7-66CE-44BA-84C4-ADF5D358A8E5}" type="datetime1">
              <a:rPr lang="ru-RU" smtClean="0"/>
              <a:pPr/>
              <a:t>25.11.2020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209277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C55F641-8A7B-48BB-9924-29525D09D843}" type="datetime1">
              <a:rPr lang="ru-RU" smtClean="0"/>
              <a:pPr/>
              <a:t>25.11.2020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6749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C4CC1A-CDB1-4CBC-83A8-3EB958439194}" type="datetime1">
              <a:rPr lang="ru-RU" smtClean="0"/>
              <a:pPr/>
              <a:t>25.11.2020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76572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5C5F1-78C0-4305-B0EC-8CEF047F6C93}" type="datetime1">
              <a:rPr lang="ru-RU" smtClean="0"/>
              <a:pPr/>
              <a:t>25.11.2020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926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F670FB-17C0-4434-90C8-A4668EF13565}" type="datetime1">
              <a:rPr lang="ru-RU" smtClean="0"/>
              <a:pPr/>
              <a:t>25.11.2020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95509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FA5D1FD-3FC4-47EA-B2EB-FF46800F6009}" type="datetime1">
              <a:rPr lang="ru-RU" smtClean="0"/>
              <a:pPr/>
              <a:t>25.11.2020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51527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09404-ED28-47FE-9DC5-C6BCEA110D1D}" type="datetime1">
              <a:rPr lang="ru-RU" smtClean="0"/>
              <a:pPr/>
              <a:t>25.11.2020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0F9EB-2112-4866-8AFC-0758B0B74D1C}" type="slidenum">
              <a:rPr lang="ru-RU" smtClean="0"/>
              <a:pPr/>
              <a:t>‹#›</a:t>
            </a:fld>
            <a:endParaRPr lang="ru-RU"/>
          </a:p>
        </p:txBody>
      </p:sp>
    </p:spTree>
    <p:extLst>
      <p:ext uri="{BB962C8B-B14F-4D97-AF65-F5344CB8AC3E}">
        <p14:creationId xmlns:p14="http://schemas.microsoft.com/office/powerpoint/2010/main" val="1479013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0.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0.png"/><Relationship Id="rId4" Type="http://schemas.openxmlformats.org/officeDocument/2006/relationships/image" Target="../media/image320.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0.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62.jpeg"/><Relationship Id="rId7"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6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84.png"/><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5.png"/><Relationship Id="rId7" Type="http://schemas.openxmlformats.org/officeDocument/2006/relationships/image" Target="../media/image12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8.png"/><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10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86.png"/><Relationship Id="rId7" Type="http://schemas.openxmlformats.org/officeDocument/2006/relationships/image" Target="../media/image9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7.png"/><Relationship Id="rId4" Type="http://schemas.openxmlformats.org/officeDocument/2006/relationships/image" Target="../media/image108.png"/></Relationships>
</file>

<file path=ppt/slides/_rels/slide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2.png"/></Relationships>
</file>

<file path=ppt/slides/_rels/slide2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3.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1.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4441371" y="2933092"/>
            <a:ext cx="4036928" cy="1107996"/>
          </a:xfrm>
          <a:prstGeom prst="rect">
            <a:avLst/>
          </a:prstGeom>
          <a:noFill/>
        </p:spPr>
        <p:txBody>
          <a:bodyPr wrap="square" rtlCol="0" anchor="ctr" anchorCtr="1">
            <a:spAutoFit/>
          </a:bodyPr>
          <a:lstStyle/>
          <a:p>
            <a:pPr algn="ctr"/>
            <a:r>
              <a:rPr lang="ru-RU" sz="2200" b="1" cap="all" dirty="0">
                <a:solidFill>
                  <a:schemeClr val="bg1"/>
                </a:solidFill>
                <a:latin typeface="Elektra Text Pro" panose="02000503030000020004" pitchFamily="50" charset="-52"/>
              </a:rPr>
              <a:t>Совместная работа компрессора и турбины в составе ГТД</a:t>
            </a:r>
          </a:p>
        </p:txBody>
      </p:sp>
      <p:sp>
        <p:nvSpPr>
          <p:cNvPr id="8" name="TextBox 7"/>
          <p:cNvSpPr txBox="1"/>
          <p:nvPr/>
        </p:nvSpPr>
        <p:spPr>
          <a:xfrm>
            <a:off x="4639270" y="4359128"/>
            <a:ext cx="3846286" cy="1600438"/>
          </a:xfrm>
          <a:prstGeom prst="rect">
            <a:avLst/>
          </a:prstGeom>
          <a:noFill/>
        </p:spPr>
        <p:txBody>
          <a:bodyPr wrap="square" rtlCol="0" anchor="ctr" anchorCtr="1">
            <a:spAutoFit/>
          </a:bodyPr>
          <a:lstStyle/>
          <a:p>
            <a:pPr algn="ctr"/>
            <a:r>
              <a:rPr lang="ru-RU" sz="1400" dirty="0">
                <a:solidFill>
                  <a:schemeClr val="bg1"/>
                </a:solidFill>
                <a:latin typeface="Elektra Text Pro" panose="02000503030000020004" pitchFamily="50" charset="-52"/>
              </a:rPr>
              <a:t>Доцент каф. ТДЛА Самарского университета,</a:t>
            </a:r>
          </a:p>
          <a:p>
            <a:pPr algn="ctr"/>
            <a:r>
              <a:rPr lang="ru-RU" sz="1400" b="1" dirty="0">
                <a:solidFill>
                  <a:schemeClr val="bg1"/>
                </a:solidFill>
                <a:latin typeface="Elektra Text Pro" panose="02000503030000020004" pitchFamily="50" charset="-52"/>
              </a:rPr>
              <a:t>Батурин Олег Витальевич</a:t>
            </a:r>
          </a:p>
          <a:p>
            <a:pPr algn="ctr"/>
            <a:endParaRPr lang="ru-RU" sz="1400" b="1" dirty="0">
              <a:solidFill>
                <a:schemeClr val="bg1"/>
              </a:solidFill>
              <a:latin typeface="Elektra Text Pro" panose="02000503030000020004" pitchFamily="50" charset="-52"/>
            </a:endParaRPr>
          </a:p>
          <a:p>
            <a:pPr algn="ctr"/>
            <a:r>
              <a:rPr lang="ru-RU" sz="1400" dirty="0">
                <a:solidFill>
                  <a:schemeClr val="bg1"/>
                </a:solidFill>
                <a:latin typeface="Elektra Text Pro" panose="02000503030000020004" pitchFamily="50" charset="-52"/>
              </a:rPr>
              <a:t>443086 г. Самара, Московское шоссе 34, комн. 336-5 </a:t>
            </a:r>
            <a:r>
              <a:rPr lang="en-US" sz="1400" dirty="0">
                <a:solidFill>
                  <a:schemeClr val="bg1"/>
                </a:solidFill>
                <a:latin typeface="Elektra Text Pro" panose="02000503030000020004" pitchFamily="50" charset="-52"/>
              </a:rPr>
              <a:t>Tel: (846)267-45-94</a:t>
            </a:r>
            <a:endParaRPr lang="ru-RU" sz="1400"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oleg.v.baturin@gmail.com</a:t>
            </a:r>
            <a:endParaRPr lang="ru-RU" sz="1400" dirty="0">
              <a:solidFill>
                <a:schemeClr val="bg1"/>
              </a:solidFill>
              <a:latin typeface="Elektra Text Pro" panose="02000503030000020004" pitchFamily="50" charset="-52"/>
            </a:endParaRPr>
          </a:p>
        </p:txBody>
      </p:sp>
      <p:sp>
        <p:nvSpPr>
          <p:cNvPr id="6" name="TextBox 5"/>
          <p:cNvSpPr txBox="1"/>
          <p:nvPr/>
        </p:nvSpPr>
        <p:spPr>
          <a:xfrm>
            <a:off x="4639270" y="6093311"/>
            <a:ext cx="3846286" cy="307777"/>
          </a:xfrm>
          <a:prstGeom prst="rect">
            <a:avLst/>
          </a:prstGeom>
          <a:noFill/>
        </p:spPr>
        <p:txBody>
          <a:bodyPr wrap="square" rtlCol="0" anchor="ctr" anchorCtr="1">
            <a:spAutoFit/>
          </a:bodyPr>
          <a:lstStyle/>
          <a:p>
            <a:pPr algn="ctr"/>
            <a:r>
              <a:rPr lang="ru-RU" sz="1400" dirty="0">
                <a:solidFill>
                  <a:schemeClr val="bg1"/>
                </a:solidFill>
                <a:latin typeface="Elektra Text Pro" panose="02000503030000020004" pitchFamily="50" charset="-52"/>
              </a:rPr>
              <a:t>Самара 2018</a:t>
            </a:r>
          </a:p>
        </p:txBody>
      </p:sp>
    </p:spTree>
    <p:extLst>
      <p:ext uri="{BB962C8B-B14F-4D97-AF65-F5344CB8AC3E}">
        <p14:creationId xmlns:p14="http://schemas.microsoft.com/office/powerpoint/2010/main" val="3482473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10</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ECE62F75-8F90-4F13-A5B9-0A1FFFDCDD17}"/>
              </a:ext>
            </a:extLst>
          </p:cNvPr>
          <p:cNvSpPr/>
          <p:nvPr/>
        </p:nvSpPr>
        <p:spPr>
          <a:xfrm>
            <a:off x="594879" y="799578"/>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Выбор числа ступеней турбомашин</a:t>
            </a:r>
          </a:p>
        </p:txBody>
      </p:sp>
      <p:sp>
        <p:nvSpPr>
          <p:cNvPr id="6" name="Прямоугольник 5">
            <a:extLst>
              <a:ext uri="{FF2B5EF4-FFF2-40B4-BE49-F238E27FC236}">
                <a16:creationId xmlns:a16="http://schemas.microsoft.com/office/drawing/2014/main" id="{DF7F4EC2-C553-4FDB-96A0-3B748B2FDB42}"/>
              </a:ext>
            </a:extLst>
          </p:cNvPr>
          <p:cNvSpPr/>
          <p:nvPr/>
        </p:nvSpPr>
        <p:spPr>
          <a:xfrm>
            <a:off x="6732665" y="1163647"/>
            <a:ext cx="1993323" cy="141891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3050" lvl="0" indent="-273050">
              <a:lnSpc>
                <a:spcPct val="125000"/>
              </a:lnSpc>
              <a:buFont typeface="Wingdings" pitchFamily="2" charset="2"/>
              <a:buChar char="ü"/>
            </a:pPr>
            <a:r>
              <a:rPr lang="ru-RU" sz="1400" dirty="0"/>
              <a:t>На этом этапе работа считается равномерно распределенной между ступенями</a:t>
            </a: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83460854-C8E0-489C-86E0-AD384465075B}"/>
                  </a:ext>
                </a:extLst>
              </p:cNvPr>
              <p:cNvSpPr/>
              <p:nvPr/>
            </p:nvSpPr>
            <p:spPr>
              <a:xfrm>
                <a:off x="594879" y="1266309"/>
                <a:ext cx="1470467" cy="72077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𝑧</m:t>
                      </m:r>
                      <m:r>
                        <a:rPr lang="ru-RU" i="0">
                          <a:latin typeface="Cambria Math" panose="02040503050406030204" pitchFamily="18" charset="0"/>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𝐿</m:t>
                              </m:r>
                            </m:e>
                            <m:sub>
                              <m:r>
                                <a:rPr lang="ru-RU" i="1">
                                  <a:latin typeface="Cambria Math" panose="02040503050406030204" pitchFamily="18" charset="0"/>
                                </a:rPr>
                                <m:t>𝑖</m:t>
                              </m:r>
                            </m:sub>
                          </m:sSub>
                        </m:num>
                        <m:den>
                          <m:sSup>
                            <m:sSupPr>
                              <m:ctrlPr>
                                <a:rPr lang="ru-RU" i="1">
                                  <a:latin typeface="Cambria Math" panose="02040503050406030204" pitchFamily="18" charset="0"/>
                                </a:rPr>
                              </m:ctrlPr>
                            </m:sSupPr>
                            <m:e>
                              <m:sSub>
                                <m:sSubPr>
                                  <m:ctrlPr>
                                    <a:rPr lang="ru-RU" i="1">
                                      <a:latin typeface="Cambria Math" panose="02040503050406030204" pitchFamily="18" charset="0"/>
                                    </a:rPr>
                                  </m:ctrlPr>
                                </m:sSubPr>
                                <m:e>
                                  <m:r>
                                    <a:rPr lang="ru-RU" i="1">
                                      <a:latin typeface="Cambria Math" panose="02040503050406030204" pitchFamily="18" charset="0"/>
                                    </a:rPr>
                                    <m:t>𝜓</m:t>
                                  </m:r>
                                  <m:r>
                                    <a:rPr lang="ru-RU" i="0">
                                      <a:latin typeface="Cambria Math" panose="02040503050406030204" pitchFamily="18" charset="0"/>
                                    </a:rPr>
                                    <m:t>∙</m:t>
                                  </m:r>
                                  <m:r>
                                    <a:rPr lang="ru-RU" i="1">
                                      <a:latin typeface="Cambria Math" panose="02040503050406030204" pitchFamily="18" charset="0"/>
                                    </a:rPr>
                                    <m:t>𝑢</m:t>
                                  </m:r>
                                </m:e>
                                <m:sub>
                                  <m:r>
                                    <a:rPr lang="ru-RU" i="0">
                                      <a:latin typeface="Cambria Math" panose="02040503050406030204" pitchFamily="18" charset="0"/>
                                    </a:rPr>
                                    <m:t>ср</m:t>
                                  </m:r>
                                  <m:r>
                                    <a:rPr lang="ru-RU" i="1">
                                      <a:latin typeface="Cambria Math" panose="02040503050406030204" pitchFamily="18" charset="0"/>
                                    </a:rPr>
                                    <m:t>𝑖</m:t>
                                  </m:r>
                                </m:sub>
                              </m:sSub>
                            </m:e>
                            <m:sup>
                              <m:r>
                                <a:rPr lang="ru-RU" i="0">
                                  <a:latin typeface="Cambria Math" panose="02040503050406030204" pitchFamily="18" charset="0"/>
                                </a:rPr>
                                <m:t>2</m:t>
                              </m:r>
                            </m:sup>
                          </m:sSup>
                        </m:den>
                      </m:f>
                    </m:oMath>
                  </m:oMathPara>
                </a14:m>
                <a:endParaRPr lang="ru-RU" dirty="0"/>
              </a:p>
            </p:txBody>
          </p:sp>
        </mc:Choice>
        <mc:Fallback xmlns="">
          <p:sp>
            <p:nvSpPr>
              <p:cNvPr id="2" name="Прямоугольник 1">
                <a:extLst>
                  <a:ext uri="{FF2B5EF4-FFF2-40B4-BE49-F238E27FC236}">
                    <a16:creationId xmlns:a16="http://schemas.microsoft.com/office/drawing/2014/main" id="{83460854-C8E0-489C-86E0-AD384465075B}"/>
                  </a:ext>
                </a:extLst>
              </p:cNvPr>
              <p:cNvSpPr>
                <a:spLocks noRot="1" noChangeAspect="1" noMove="1" noResize="1" noEditPoints="1" noAdjustHandles="1" noChangeArrowheads="1" noChangeShapeType="1" noTextEdit="1"/>
              </p:cNvSpPr>
              <p:nvPr/>
            </p:nvSpPr>
            <p:spPr>
              <a:xfrm>
                <a:off x="594879" y="1266309"/>
                <a:ext cx="1470467" cy="720775"/>
              </a:xfrm>
              <a:prstGeom prst="rect">
                <a:avLst/>
              </a:prstGeom>
              <a:blipFill>
                <a:blip r:embed="rId3"/>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0D0A1CE1-5C97-4324-8B25-0D23F5F46A3B}"/>
                  </a:ext>
                </a:extLst>
              </p:cNvPr>
              <p:cNvSpPr/>
              <p:nvPr/>
            </p:nvSpPr>
            <p:spPr>
              <a:xfrm>
                <a:off x="2305054" y="1119376"/>
                <a:ext cx="3747373" cy="446789"/>
              </a:xfrm>
              <a:prstGeom prst="rect">
                <a:avLst/>
              </a:prstGeom>
            </p:spPr>
            <p:txBody>
              <a:bodyPr wrap="none">
                <a:spAutoFit/>
              </a:bodyPr>
              <a:lstStyle/>
              <a:p>
                <a14:m>
                  <m:oMath xmlns:m="http://schemas.openxmlformats.org/officeDocument/2006/math">
                    <m:r>
                      <a:rPr lang="ru-RU" sz="1600">
                        <a:latin typeface="Cambria Math" panose="02040503050406030204" pitchFamily="18" charset="0"/>
                      </a:rPr>
                      <m:t>𝜓</m:t>
                    </m:r>
                    <m:r>
                      <a:rPr lang="ru-RU" sz="1600">
                        <a:latin typeface="Cambria Math" panose="02040503050406030204" pitchFamily="18" charset="0"/>
                      </a:rPr>
                      <m:t>=</m:t>
                    </m:r>
                    <m:f>
                      <m:fPr>
                        <m:ctrlPr>
                          <a:rPr lang="ru-RU" sz="1600" i="1">
                            <a:latin typeface="Cambria Math" panose="02040503050406030204" pitchFamily="18" charset="0"/>
                          </a:rPr>
                        </m:ctrlPr>
                      </m:fPr>
                      <m:num>
                        <m:r>
                          <a:rPr lang="en-US" sz="1600">
                            <a:latin typeface="Cambria Math" panose="02040503050406030204" pitchFamily="18" charset="0"/>
                          </a:rPr>
                          <m:t>𝐿</m:t>
                        </m:r>
                      </m:num>
                      <m:den>
                        <m:sSup>
                          <m:sSupPr>
                            <m:ctrlPr>
                              <a:rPr lang="ru-RU" sz="1600" i="1">
                                <a:latin typeface="Cambria Math" panose="02040503050406030204" pitchFamily="18" charset="0"/>
                              </a:rPr>
                            </m:ctrlPr>
                          </m:sSupPr>
                          <m:e>
                            <m:r>
                              <a:rPr lang="ru-RU" sz="1600">
                                <a:latin typeface="Cambria Math" panose="02040503050406030204" pitchFamily="18" charset="0"/>
                              </a:rPr>
                              <m:t>𝑢</m:t>
                            </m:r>
                          </m:e>
                          <m:sup>
                            <m:r>
                              <a:rPr lang="ru-RU" sz="1600">
                                <a:latin typeface="Cambria Math" panose="02040503050406030204" pitchFamily="18" charset="0"/>
                              </a:rPr>
                              <m:t>2</m:t>
                            </m:r>
                          </m:sup>
                        </m:sSup>
                      </m:den>
                    </m:f>
                  </m:oMath>
                </a14:m>
                <a:r>
                  <a:rPr lang="ru-RU" sz="1600" dirty="0"/>
                  <a:t> – коэффициент напора (нагрузки)</a:t>
                </a:r>
              </a:p>
            </p:txBody>
          </p:sp>
        </mc:Choice>
        <mc:Fallback xmlns="">
          <p:sp>
            <p:nvSpPr>
              <p:cNvPr id="3" name="Прямоугольник 2">
                <a:extLst>
                  <a:ext uri="{FF2B5EF4-FFF2-40B4-BE49-F238E27FC236}">
                    <a16:creationId xmlns:a16="http://schemas.microsoft.com/office/drawing/2014/main" id="{0D0A1CE1-5C97-4324-8B25-0D23F5F46A3B}"/>
                  </a:ext>
                </a:extLst>
              </p:cNvPr>
              <p:cNvSpPr>
                <a:spLocks noRot="1" noChangeAspect="1" noMove="1" noResize="1" noEditPoints="1" noAdjustHandles="1" noChangeArrowheads="1" noChangeShapeType="1" noTextEdit="1"/>
              </p:cNvSpPr>
              <p:nvPr/>
            </p:nvSpPr>
            <p:spPr>
              <a:xfrm>
                <a:off x="2305054" y="1119376"/>
                <a:ext cx="3747373" cy="446789"/>
              </a:xfrm>
              <a:prstGeom prst="rect">
                <a:avLst/>
              </a:prstGeom>
              <a:blipFill>
                <a:blip r:embed="rId4"/>
                <a:stretch>
                  <a:fillRect b="-684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821809D7-8E52-4F0C-A86A-A7C22C52F50A}"/>
                  </a:ext>
                </a:extLst>
              </p:cNvPr>
              <p:cNvSpPr/>
              <p:nvPr/>
            </p:nvSpPr>
            <p:spPr>
              <a:xfrm>
                <a:off x="2295527" y="1624320"/>
                <a:ext cx="4572000" cy="435632"/>
              </a:xfrm>
              <a:prstGeom prst="rect">
                <a:avLst/>
              </a:prstGeom>
            </p:spPr>
            <p:txBody>
              <a:bodyPr>
                <a:spAutoFit/>
              </a:bodyPr>
              <a:lstStyle/>
              <a:p>
                <a14:m>
                  <m:oMath xmlns:m="http://schemas.openxmlformats.org/officeDocument/2006/math">
                    <m:sSub>
                      <m:sSubPr>
                        <m:ctrlPr>
                          <a:rPr lang="ru-RU" sz="1600" i="1">
                            <a:latin typeface="Cambria Math" panose="02040503050406030204" pitchFamily="18" charset="0"/>
                          </a:rPr>
                        </m:ctrlPr>
                      </m:sSubPr>
                      <m:e>
                        <m:r>
                          <a:rPr lang="en-US" sz="1600">
                            <a:latin typeface="Cambria Math" panose="02040503050406030204" pitchFamily="18" charset="0"/>
                          </a:rPr>
                          <m:t>𝑢</m:t>
                        </m:r>
                      </m:e>
                      <m:sub>
                        <m:r>
                          <a:rPr lang="ru-RU" sz="1600">
                            <a:latin typeface="Cambria Math" panose="02040503050406030204" pitchFamily="18" charset="0"/>
                          </a:rPr>
                          <m:t>ср</m:t>
                        </m:r>
                      </m:sub>
                    </m:sSub>
                    <m:r>
                      <a:rPr lang="ru-RU" sz="1600">
                        <a:latin typeface="Cambria Math" panose="02040503050406030204" pitchFamily="18" charset="0"/>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en-US" sz="1600">
                                <a:latin typeface="Cambria Math" panose="02040503050406030204" pitchFamily="18" charset="0"/>
                              </a:rPr>
                              <m:t>𝑢</m:t>
                            </m:r>
                          </m:e>
                          <m:sub>
                            <m:r>
                              <a:rPr lang="ru-RU" sz="1600">
                                <a:latin typeface="Cambria Math" panose="02040503050406030204" pitchFamily="18" charset="0"/>
                              </a:rPr>
                              <m:t>1</m:t>
                            </m:r>
                          </m:sub>
                        </m:sSub>
                        <m:r>
                          <a:rPr lang="ru-RU" sz="1600">
                            <a:latin typeface="Cambria Math" panose="02040503050406030204" pitchFamily="18" charset="0"/>
                          </a:rPr>
                          <m:t>+</m:t>
                        </m:r>
                        <m:sSub>
                          <m:sSubPr>
                            <m:ctrlPr>
                              <a:rPr lang="ru-RU" sz="1600" i="1">
                                <a:latin typeface="Cambria Math" panose="02040503050406030204" pitchFamily="18" charset="0"/>
                              </a:rPr>
                            </m:ctrlPr>
                          </m:sSubPr>
                          <m:e>
                            <m:r>
                              <a:rPr lang="ru-RU" sz="1600">
                                <a:latin typeface="Cambria Math" panose="02040503050406030204" pitchFamily="18" charset="0"/>
                              </a:rPr>
                              <m:t>𝑢</m:t>
                            </m:r>
                          </m:e>
                          <m:sub>
                            <m:r>
                              <a:rPr lang="ru-RU" sz="1600">
                                <a:latin typeface="Cambria Math" panose="02040503050406030204" pitchFamily="18" charset="0"/>
                              </a:rPr>
                              <m:t>2</m:t>
                            </m:r>
                          </m:sub>
                        </m:sSub>
                      </m:num>
                      <m:den>
                        <m:r>
                          <a:rPr lang="ru-RU" sz="1600">
                            <a:latin typeface="Cambria Math" panose="02040503050406030204" pitchFamily="18" charset="0"/>
                          </a:rPr>
                          <m:t>2</m:t>
                        </m:r>
                      </m:den>
                    </m:f>
                  </m:oMath>
                </a14:m>
                <a:r>
                  <a:rPr lang="ru-RU" sz="1600" dirty="0"/>
                  <a:t> – средняя окружная скорость ступени</a:t>
                </a:r>
              </a:p>
            </p:txBody>
          </p:sp>
        </mc:Choice>
        <mc:Fallback xmlns="">
          <p:sp>
            <p:nvSpPr>
              <p:cNvPr id="9" name="Прямоугольник 8">
                <a:extLst>
                  <a:ext uri="{FF2B5EF4-FFF2-40B4-BE49-F238E27FC236}">
                    <a16:creationId xmlns:a16="http://schemas.microsoft.com/office/drawing/2014/main" id="{821809D7-8E52-4F0C-A86A-A7C22C52F50A}"/>
                  </a:ext>
                </a:extLst>
              </p:cNvPr>
              <p:cNvSpPr>
                <a:spLocks noRot="1" noChangeAspect="1" noMove="1" noResize="1" noEditPoints="1" noAdjustHandles="1" noChangeArrowheads="1" noChangeShapeType="1" noTextEdit="1"/>
              </p:cNvSpPr>
              <p:nvPr/>
            </p:nvSpPr>
            <p:spPr>
              <a:xfrm>
                <a:off x="2295527" y="1624320"/>
                <a:ext cx="4572000" cy="435632"/>
              </a:xfrm>
              <a:prstGeom prst="rect">
                <a:avLst/>
              </a:prstGeom>
              <a:blipFill>
                <a:blip r:embed="rId5"/>
                <a:stretch>
                  <a:fillRect b="-5556"/>
                </a:stretch>
              </a:blipFill>
            </p:spPr>
            <p:txBody>
              <a:bodyPr/>
              <a:lstStyle/>
              <a:p>
                <a:r>
                  <a:rPr lang="ru-RU">
                    <a:noFill/>
                  </a:rPr>
                  <a:t> </a:t>
                </a:r>
              </a:p>
            </p:txBody>
          </p:sp>
        </mc:Fallback>
      </mc:AlternateContent>
      <p:sp>
        <p:nvSpPr>
          <p:cNvPr id="10" name="Прямоугольник 9">
            <a:extLst>
              <a:ext uri="{FF2B5EF4-FFF2-40B4-BE49-F238E27FC236}">
                <a16:creationId xmlns:a16="http://schemas.microsoft.com/office/drawing/2014/main" id="{6068072F-E703-4BA1-B280-42373C5302D7}"/>
              </a:ext>
            </a:extLst>
          </p:cNvPr>
          <p:cNvSpPr/>
          <p:nvPr/>
        </p:nvSpPr>
        <p:spPr>
          <a:xfrm>
            <a:off x="515972" y="2516124"/>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Коэффициент напора совместно с коэффициентом расхода позволяет оценить КПД</a:t>
            </a:r>
          </a:p>
        </p:txBody>
      </p:sp>
      <p:pic>
        <p:nvPicPr>
          <p:cNvPr id="11" name="Рисунок 10" descr="Снимок.PNG">
            <a:extLst>
              <a:ext uri="{FF2B5EF4-FFF2-40B4-BE49-F238E27FC236}">
                <a16:creationId xmlns:a16="http://schemas.microsoft.com/office/drawing/2014/main" id="{729D2F4F-8D66-4EFF-ADF4-EEE3ECFDD61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971" y="2986405"/>
            <a:ext cx="3249146" cy="2160000"/>
          </a:xfrm>
          <a:prstGeom prst="rect">
            <a:avLst/>
          </a:prstGeom>
          <a:noFill/>
          <a:ln>
            <a:noFill/>
          </a:ln>
        </p:spPr>
      </p:pic>
      <p:pic>
        <p:nvPicPr>
          <p:cNvPr id="12" name="Рисунок 11" descr="Безымянный.png">
            <a:extLst>
              <a:ext uri="{FF2B5EF4-FFF2-40B4-BE49-F238E27FC236}">
                <a16:creationId xmlns:a16="http://schemas.microsoft.com/office/drawing/2014/main" id="{1FE6C799-BA82-4749-A549-50E5D8B64E2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65117" y="2930337"/>
            <a:ext cx="3149301" cy="2160000"/>
          </a:xfrm>
          <a:prstGeom prst="rect">
            <a:avLst/>
          </a:prstGeom>
          <a:noFill/>
          <a:ln>
            <a:noFill/>
          </a:ln>
        </p:spPr>
      </p:pic>
      <p:pic>
        <p:nvPicPr>
          <p:cNvPr id="13" name="Рисунок 12" descr="Снимок.JPG">
            <a:extLst>
              <a:ext uri="{FF2B5EF4-FFF2-40B4-BE49-F238E27FC236}">
                <a16:creationId xmlns:a16="http://schemas.microsoft.com/office/drawing/2014/main" id="{5A303405-6EFE-464D-B343-676ABD31AC3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914418" y="2885456"/>
            <a:ext cx="1925955" cy="2880000"/>
          </a:xfrm>
          <a:prstGeom prst="rect">
            <a:avLst/>
          </a:prstGeom>
          <a:noFill/>
          <a:ln>
            <a:noFill/>
          </a:ln>
        </p:spPr>
      </p:pic>
      <p:sp>
        <p:nvSpPr>
          <p:cNvPr id="14" name="Прямоугольник 13">
            <a:extLst>
              <a:ext uri="{FF2B5EF4-FFF2-40B4-BE49-F238E27FC236}">
                <a16:creationId xmlns:a16="http://schemas.microsoft.com/office/drawing/2014/main" id="{436223D2-6B57-4F6A-9089-C5C2100DB51D}"/>
              </a:ext>
            </a:extLst>
          </p:cNvPr>
          <p:cNvSpPr/>
          <p:nvPr/>
        </p:nvSpPr>
        <p:spPr>
          <a:xfrm>
            <a:off x="594879" y="5202473"/>
            <a:ext cx="3170238" cy="30777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Диаграмма Смита для турбины</a:t>
            </a:r>
          </a:p>
        </p:txBody>
      </p:sp>
      <p:sp>
        <p:nvSpPr>
          <p:cNvPr id="15" name="Прямоугольник 14">
            <a:extLst>
              <a:ext uri="{FF2B5EF4-FFF2-40B4-BE49-F238E27FC236}">
                <a16:creationId xmlns:a16="http://schemas.microsoft.com/office/drawing/2014/main" id="{19B53893-8D58-4A3B-9927-AAC49911914B}"/>
              </a:ext>
            </a:extLst>
          </p:cNvPr>
          <p:cNvSpPr/>
          <p:nvPr/>
        </p:nvSpPr>
        <p:spPr>
          <a:xfrm>
            <a:off x="3765117" y="5148514"/>
            <a:ext cx="2967548" cy="52322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«Диаграмма Смита» для ступени компрессора</a:t>
            </a:r>
          </a:p>
        </p:txBody>
      </p:sp>
      <p:sp>
        <p:nvSpPr>
          <p:cNvPr id="16" name="Прямоугольник 15">
            <a:extLst>
              <a:ext uri="{FF2B5EF4-FFF2-40B4-BE49-F238E27FC236}">
                <a16:creationId xmlns:a16="http://schemas.microsoft.com/office/drawing/2014/main" id="{341B49CB-E9CF-4D25-9DDA-268F563370A0}"/>
              </a:ext>
            </a:extLst>
          </p:cNvPr>
          <p:cNvSpPr/>
          <p:nvPr/>
        </p:nvSpPr>
        <p:spPr>
          <a:xfrm>
            <a:off x="6732665" y="5809540"/>
            <a:ext cx="2328208" cy="52322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Диаграмма для определения КПД компрессора</a:t>
            </a:r>
          </a:p>
        </p:txBody>
      </p:sp>
      <p:sp>
        <p:nvSpPr>
          <p:cNvPr id="17" name="Прямоугольник 16">
            <a:extLst>
              <a:ext uri="{FF2B5EF4-FFF2-40B4-BE49-F238E27FC236}">
                <a16:creationId xmlns:a16="http://schemas.microsoft.com/office/drawing/2014/main" id="{9A2293E6-712F-4194-9836-515EB40D5239}"/>
              </a:ext>
            </a:extLst>
          </p:cNvPr>
          <p:cNvSpPr/>
          <p:nvPr/>
        </p:nvSpPr>
        <p:spPr>
          <a:xfrm>
            <a:off x="605348" y="5510250"/>
            <a:ext cx="3170238" cy="276999"/>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200" cap="small" dirty="0"/>
              <a:t>(* КПД турбины завышено на 2%)</a:t>
            </a:r>
          </a:p>
        </p:txBody>
      </p:sp>
    </p:spTree>
    <p:extLst>
      <p:ext uri="{BB962C8B-B14F-4D97-AF65-F5344CB8AC3E}">
        <p14:creationId xmlns:p14="http://schemas.microsoft.com/office/powerpoint/2010/main" val="29068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11</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ECE62F75-8F90-4F13-A5B9-0A1FFFDCDD17}"/>
              </a:ext>
            </a:extLst>
          </p:cNvPr>
          <p:cNvSpPr/>
          <p:nvPr/>
        </p:nvSpPr>
        <p:spPr>
          <a:xfrm>
            <a:off x="594879" y="799578"/>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Выбор окружной скорости турбомашин</a:t>
            </a:r>
          </a:p>
        </p:txBody>
      </p:sp>
      <mc:AlternateContent xmlns:mc="http://schemas.openxmlformats.org/markup-compatibility/2006" xmlns:a14="http://schemas.microsoft.com/office/drawing/2010/main">
        <mc:Choice Requires="a14">
          <p:graphicFrame>
            <p:nvGraphicFramePr>
              <p:cNvPr id="5" name="Таблица 4">
                <a:extLst>
                  <a:ext uri="{FF2B5EF4-FFF2-40B4-BE49-F238E27FC236}">
                    <a16:creationId xmlns:a16="http://schemas.microsoft.com/office/drawing/2014/main" id="{62520732-4100-4A3A-A01E-589FCB3685A9}"/>
                  </a:ext>
                </a:extLst>
              </p:cNvPr>
              <p:cNvGraphicFramePr>
                <a:graphicFrameLocks noGrp="1"/>
              </p:cNvGraphicFramePr>
              <p:nvPr>
                <p:extLst>
                  <p:ext uri="{D42A27DB-BD31-4B8C-83A1-F6EECF244321}">
                    <p14:modId xmlns:p14="http://schemas.microsoft.com/office/powerpoint/2010/main" val="3932213229"/>
                  </p:ext>
                </p:extLst>
              </p:nvPr>
            </p:nvGraphicFramePr>
            <p:xfrm>
              <a:off x="594878" y="1168910"/>
              <a:ext cx="8131110" cy="5006658"/>
            </p:xfrm>
            <a:graphic>
              <a:graphicData uri="http://schemas.openxmlformats.org/drawingml/2006/table">
                <a:tbl>
                  <a:tblPr firstRow="1" firstCol="1" bandRow="1">
                    <a:tableStyleId>{5940675A-B579-460E-94D1-54222C63F5DA}</a:tableStyleId>
                  </a:tblPr>
                  <a:tblGrid>
                    <a:gridCol w="1703840">
                      <a:extLst>
                        <a:ext uri="{9D8B030D-6E8A-4147-A177-3AD203B41FA5}">
                          <a16:colId xmlns:a16="http://schemas.microsoft.com/office/drawing/2014/main" val="2485535841"/>
                        </a:ext>
                      </a:extLst>
                    </a:gridCol>
                    <a:gridCol w="2574134">
                      <a:extLst>
                        <a:ext uri="{9D8B030D-6E8A-4147-A177-3AD203B41FA5}">
                          <a16:colId xmlns:a16="http://schemas.microsoft.com/office/drawing/2014/main" val="1701950238"/>
                        </a:ext>
                      </a:extLst>
                    </a:gridCol>
                    <a:gridCol w="1697567">
                      <a:extLst>
                        <a:ext uri="{9D8B030D-6E8A-4147-A177-3AD203B41FA5}">
                          <a16:colId xmlns:a16="http://schemas.microsoft.com/office/drawing/2014/main" val="1403765534"/>
                        </a:ext>
                      </a:extLst>
                    </a:gridCol>
                    <a:gridCol w="2155569">
                      <a:extLst>
                        <a:ext uri="{9D8B030D-6E8A-4147-A177-3AD203B41FA5}">
                          <a16:colId xmlns:a16="http://schemas.microsoft.com/office/drawing/2014/main" val="1904293996"/>
                        </a:ext>
                      </a:extLst>
                    </a:gridCol>
                  </a:tblGrid>
                  <a:tr h="0">
                    <a:tc>
                      <a:txBody>
                        <a:bodyPr/>
                        <a:lstStyle/>
                        <a:p>
                          <a:pPr indent="0" algn="ctr">
                            <a:lnSpc>
                              <a:spcPct val="150000"/>
                            </a:lnSpc>
                            <a:spcAft>
                              <a:spcPts val="0"/>
                            </a:spcAft>
                          </a:pPr>
                          <a:r>
                            <a:rPr lang="ru-RU" sz="1600" kern="1200" dirty="0"/>
                            <a:t>Узел</a:t>
                          </a:r>
                          <a:endParaRPr lang="ru-RU" sz="1600" kern="1200" dirty="0">
                            <a:solidFill>
                              <a:schemeClr val="tx1"/>
                            </a:solidFill>
                            <a:latin typeface="+mn-lt"/>
                            <a:ea typeface="+mn-ea"/>
                            <a:cs typeface="+mn-cs"/>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kern="1200" dirty="0"/>
                            <a:t>Рекомендуемое начальное значение окружной скорости на среднем сечении </a:t>
                          </a:r>
                          <a14:m>
                            <m:oMath xmlns:m="http://schemas.openxmlformats.org/officeDocument/2006/math">
                              <m:sSub>
                                <m:sSubPr>
                                  <m:ctrlPr>
                                    <a:rPr lang="ru-RU" sz="1600" i="1" kern="1200">
                                      <a:latin typeface="Cambria Math" panose="02040503050406030204" pitchFamily="18" charset="0"/>
                                    </a:rPr>
                                  </m:ctrlPr>
                                </m:sSubPr>
                                <m:e>
                                  <m:r>
                                    <a:rPr lang="ru-RU" sz="1600" kern="1200">
                                      <a:latin typeface="Cambria Math"/>
                                    </a:rPr>
                                    <m:t>𝑢</m:t>
                                  </m:r>
                                </m:e>
                                <m:sub>
                                  <m:r>
                                    <a:rPr lang="ru-RU" sz="1600" kern="1200">
                                      <a:latin typeface="Cambria Math"/>
                                    </a:rPr>
                                    <m:t>ср</m:t>
                                  </m:r>
                                  <m:r>
                                    <a:rPr lang="ru-RU" sz="1600" kern="1200">
                                      <a:latin typeface="Cambria Math"/>
                                    </a:rPr>
                                    <m:t>𝑖</m:t>
                                  </m:r>
                                </m:sub>
                              </m:sSub>
                            </m:oMath>
                          </a14:m>
                          <a:r>
                            <a:rPr lang="ru-RU" sz="1600" kern="1200" dirty="0"/>
                            <a:t>, м/с</a:t>
                          </a:r>
                          <a:endParaRPr lang="ru-RU" sz="1600" kern="1200" dirty="0">
                            <a:solidFill>
                              <a:schemeClr val="tx1"/>
                            </a:solidFill>
                            <a:latin typeface="+mn-lt"/>
                            <a:ea typeface="+mn-ea"/>
                            <a:cs typeface="+mn-cs"/>
                          </a:endParaRPr>
                        </a:p>
                      </a:txBody>
                      <a:tcPr marL="68580" marR="68580" marT="0" marB="0" anchor="ctr">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kern="1200" dirty="0"/>
                            <a:t>Узел</a:t>
                          </a:r>
                          <a:endParaRPr lang="ru-RU" sz="1600" kern="1200" dirty="0">
                            <a:solidFill>
                              <a:schemeClr val="tx1"/>
                            </a:solidFill>
                            <a:latin typeface="+mn-lt"/>
                            <a:ea typeface="+mn-ea"/>
                            <a:cs typeface="+mn-cs"/>
                          </a:endParaRPr>
                        </a:p>
                      </a:txBody>
                      <a:tcPr marL="68580" marR="68580" marT="0" marB="0" anchor="ctr">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600" kern="1200" dirty="0"/>
                            <a:t>Рекомендуемое </a:t>
                          </a:r>
                          <a14:m>
                            <m:oMath xmlns:m="http://schemas.openxmlformats.org/officeDocument/2006/math">
                              <m:sSub>
                                <m:sSubPr>
                                  <m:ctrlPr>
                                    <a:rPr lang="ru-RU" sz="1600" i="1" kern="1200">
                                      <a:latin typeface="Cambria Math" panose="02040503050406030204" pitchFamily="18" charset="0"/>
                                    </a:rPr>
                                  </m:ctrlPr>
                                </m:sSubPr>
                                <m:e>
                                  <m:r>
                                    <a:rPr lang="ru-RU" sz="1600" kern="1200">
                                      <a:latin typeface="Cambria Math"/>
                                    </a:rPr>
                                    <m:t>𝑢</m:t>
                                  </m:r>
                                </m:e>
                                <m:sub>
                                  <m:r>
                                    <a:rPr lang="ru-RU" sz="1600" kern="1200">
                                      <a:latin typeface="Cambria Math"/>
                                    </a:rPr>
                                    <m:t>ср</m:t>
                                  </m:r>
                                  <m:r>
                                    <a:rPr lang="ru-RU" sz="1600" kern="1200">
                                      <a:latin typeface="Cambria Math"/>
                                    </a:rPr>
                                    <m:t>𝑖</m:t>
                                  </m:r>
                                </m:sub>
                              </m:sSub>
                            </m:oMath>
                          </a14:m>
                          <a:r>
                            <a:rPr lang="ru-RU" sz="1600" kern="1200" dirty="0"/>
                            <a:t>, м/с</a:t>
                          </a:r>
                          <a:endParaRPr lang="ru-RU" sz="1600" kern="1200" dirty="0">
                            <a:solidFill>
                              <a:schemeClr val="tx1"/>
                            </a:solidFill>
                            <a:latin typeface="+mn-lt"/>
                            <a:ea typeface="+mn-ea"/>
                            <a:cs typeface="+mn-cs"/>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563967741"/>
                      </a:ext>
                    </a:extLst>
                  </a:tr>
                  <a:tr h="693674">
                    <a:tc>
                      <a:txBody>
                        <a:bodyPr/>
                        <a:lstStyle/>
                        <a:p>
                          <a:pPr indent="0" algn="ctr">
                            <a:lnSpc>
                              <a:spcPct val="150000"/>
                            </a:lnSpc>
                            <a:spcAft>
                              <a:spcPts val="0"/>
                            </a:spcAft>
                          </a:pPr>
                          <a:r>
                            <a:rPr lang="ru-RU" sz="1600" kern="1200" dirty="0"/>
                            <a:t>Вентилятор</a:t>
                          </a: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kern="1200" dirty="0"/>
                            <a:t>300...400</a:t>
                          </a:r>
                          <a:endParaRPr lang="ru-RU" sz="1600" kern="1200" dirty="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ru-RU" sz="1600" kern="1200" dirty="0"/>
                            <a:t>ТВД</a:t>
                          </a:r>
                          <a:endParaRPr lang="ru-RU" sz="1600" kern="1200" dirty="0">
                            <a:solidFill>
                              <a:schemeClr val="tx1"/>
                            </a:solidFill>
                            <a:latin typeface="+mn-lt"/>
                            <a:ea typeface="+mn-ea"/>
                            <a:cs typeface="+mn-cs"/>
                          </a:endParaRPr>
                        </a:p>
                      </a:txBody>
                      <a:tcPr marL="68580" marR="68580" marT="0" marB="0" anchor="ctr"/>
                    </a:tc>
                    <a:tc rowSpan="2">
                      <a:txBody>
                        <a:bodyPr/>
                        <a:lstStyle/>
                        <a:p>
                          <a:pPr indent="0" algn="ctr">
                            <a:lnSpc>
                              <a:spcPct val="150000"/>
                            </a:lnSpc>
                            <a:spcAft>
                              <a:spcPts val="0"/>
                            </a:spcAft>
                          </a:pPr>
                          <a:r>
                            <a:rPr lang="ru-RU" sz="1600" kern="1200" dirty="0"/>
                            <a:t>350...500</a:t>
                          </a:r>
                          <a:endParaRPr lang="ru-RU" sz="1600" kern="1200" dirty="0">
                            <a:solidFill>
                              <a:schemeClr val="tx1"/>
                            </a:solidFill>
                            <a:latin typeface="+mn-lt"/>
                            <a:ea typeface="+mn-ea"/>
                            <a:cs typeface="+mn-cs"/>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614163400"/>
                      </a:ext>
                    </a:extLst>
                  </a:tr>
                  <a:tr h="693674">
                    <a:tc>
                      <a:txBody>
                        <a:bodyPr/>
                        <a:lstStyle/>
                        <a:p>
                          <a:pPr indent="0" algn="ctr">
                            <a:lnSpc>
                              <a:spcPct val="150000"/>
                            </a:lnSpc>
                            <a:spcAft>
                              <a:spcPts val="0"/>
                            </a:spcAft>
                          </a:pPr>
                          <a:r>
                            <a:rPr lang="ru-RU" sz="1600" kern="1200"/>
                            <a:t>Подпорные</a:t>
                          </a:r>
                        </a:p>
                        <a:p>
                          <a:pPr indent="0" algn="ctr">
                            <a:lnSpc>
                              <a:spcPct val="150000"/>
                            </a:lnSpc>
                            <a:spcAft>
                              <a:spcPts val="0"/>
                            </a:spcAft>
                          </a:pPr>
                          <a:r>
                            <a:rPr lang="ru-RU" sz="1600" kern="1200"/>
                            <a:t>ступени</a:t>
                          </a:r>
                          <a:endParaRPr lang="ru-RU" sz="1600" kern="1200">
                            <a:solidFill>
                              <a:schemeClr val="tx1"/>
                            </a:solidFill>
                            <a:latin typeface="+mn-lt"/>
                            <a:ea typeface="+mn-ea"/>
                            <a:cs typeface="+mn-cs"/>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kern="1200"/>
                            <a:t>200...300</a:t>
                          </a:r>
                          <a:endParaRPr lang="ru-RU" sz="16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ru-RU" sz="1600" kern="1200" dirty="0"/>
                            <a:t>ТСД</a:t>
                          </a:r>
                          <a:endParaRPr lang="ru-RU" sz="1600" kern="1200" dirty="0">
                            <a:solidFill>
                              <a:schemeClr val="tx1"/>
                            </a:solidFill>
                            <a:latin typeface="+mn-lt"/>
                            <a:ea typeface="+mn-ea"/>
                            <a:cs typeface="+mn-cs"/>
                          </a:endParaRPr>
                        </a:p>
                      </a:txBody>
                      <a:tcPr marL="68580" marR="68580" marT="0" marB="0" anchor="ctr"/>
                    </a:tc>
                    <a:tc vMerge="1">
                      <a:txBody>
                        <a:bodyPr/>
                        <a:lstStyle/>
                        <a:p>
                          <a:endParaRPr lang="ru-RU"/>
                        </a:p>
                      </a:txBody>
                      <a:tcPr/>
                    </a:tc>
                    <a:extLst>
                      <a:ext uri="{0D108BD9-81ED-4DB2-BD59-A6C34878D82A}">
                        <a16:rowId xmlns:a16="http://schemas.microsoft.com/office/drawing/2014/main" val="2361078216"/>
                      </a:ext>
                    </a:extLst>
                  </a:tr>
                  <a:tr h="0">
                    <a:tc>
                      <a:txBody>
                        <a:bodyPr/>
                        <a:lstStyle/>
                        <a:p>
                          <a:pPr indent="0" algn="ctr">
                            <a:lnSpc>
                              <a:spcPct val="150000"/>
                            </a:lnSpc>
                            <a:spcAft>
                              <a:spcPts val="0"/>
                            </a:spcAft>
                          </a:pPr>
                          <a:r>
                            <a:rPr lang="ru-RU" sz="1600" kern="1200"/>
                            <a:t>КСД</a:t>
                          </a:r>
                          <a:endParaRPr lang="ru-RU" sz="1600" kern="1200">
                            <a:solidFill>
                              <a:schemeClr val="tx1"/>
                            </a:solidFill>
                            <a:latin typeface="+mn-lt"/>
                            <a:ea typeface="+mn-ea"/>
                            <a:cs typeface="+mn-cs"/>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indent="0" algn="ctr">
                            <a:lnSpc>
                              <a:spcPct val="150000"/>
                            </a:lnSpc>
                            <a:spcAft>
                              <a:spcPts val="0"/>
                            </a:spcAft>
                          </a:pPr>
                          <a:r>
                            <a:rPr lang="ru-RU" sz="1600" kern="1200"/>
                            <a:t>дозвуковые ступени</a:t>
                          </a:r>
                        </a:p>
                        <a:p>
                          <a:pPr indent="0" algn="ctr">
                            <a:lnSpc>
                              <a:spcPct val="150000"/>
                            </a:lnSpc>
                            <a:spcAft>
                              <a:spcPts val="0"/>
                            </a:spcAft>
                          </a:pPr>
                          <a:r>
                            <a:rPr lang="ru-RU" sz="1600" kern="1200"/>
                            <a:t>300…350</a:t>
                          </a:r>
                        </a:p>
                        <a:p>
                          <a:pPr indent="0" algn="ctr">
                            <a:lnSpc>
                              <a:spcPct val="150000"/>
                            </a:lnSpc>
                            <a:spcAft>
                              <a:spcPts val="0"/>
                            </a:spcAft>
                          </a:pPr>
                          <a:r>
                            <a:rPr lang="ru-RU" sz="1600" kern="1200"/>
                            <a:t>трансзвуковые ступени</a:t>
                          </a:r>
                        </a:p>
                        <a:p>
                          <a:pPr indent="0" algn="ctr">
                            <a:lnSpc>
                              <a:spcPct val="150000"/>
                            </a:lnSpc>
                            <a:spcAft>
                              <a:spcPts val="0"/>
                            </a:spcAft>
                          </a:pPr>
                          <a:r>
                            <a:rPr lang="ru-RU" sz="1600" kern="1200"/>
                            <a:t>350…420</a:t>
                          </a:r>
                        </a:p>
                        <a:p>
                          <a:pPr indent="0" algn="ctr">
                            <a:lnSpc>
                              <a:spcPct val="150000"/>
                            </a:lnSpc>
                            <a:spcAft>
                              <a:spcPts val="0"/>
                            </a:spcAft>
                          </a:pPr>
                          <a:r>
                            <a:rPr lang="ru-RU" sz="1600" kern="1200"/>
                            <a:t>сверхзвуковые ступени</a:t>
                          </a:r>
                        </a:p>
                        <a:p>
                          <a:pPr indent="0" algn="ctr">
                            <a:lnSpc>
                              <a:spcPct val="150000"/>
                            </a:lnSpc>
                            <a:spcAft>
                              <a:spcPts val="0"/>
                            </a:spcAft>
                          </a:pPr>
                          <a:r>
                            <a:rPr lang="ru-RU" sz="1600" kern="1200"/>
                            <a:t>420 … 480</a:t>
                          </a:r>
                          <a:endParaRPr lang="ru-RU" sz="1600" kern="1200">
                            <a:solidFill>
                              <a:schemeClr val="tx1"/>
                            </a:solidFill>
                            <a:latin typeface="+mn-lt"/>
                            <a:ea typeface="+mn-ea"/>
                            <a:cs typeface="+mn-cs"/>
                          </a:endParaRPr>
                        </a:p>
                      </a:txBody>
                      <a:tcPr marL="68580" marR="68580" marT="0" marB="0" anchor="ctr">
                        <a:lnB w="12700" cap="flat" cmpd="sng" algn="ctr">
                          <a:noFill/>
                          <a:prstDash val="solid"/>
                          <a:round/>
                          <a:headEnd type="none" w="med" len="med"/>
                          <a:tailEnd type="none" w="med" len="med"/>
                        </a:lnB>
                      </a:tcPr>
                    </a:tc>
                    <a:tc>
                      <a:txBody>
                        <a:bodyPr/>
                        <a:lstStyle/>
                        <a:p>
                          <a:pPr indent="0" algn="ctr">
                            <a:lnSpc>
                              <a:spcPct val="150000"/>
                            </a:lnSpc>
                            <a:spcAft>
                              <a:spcPts val="0"/>
                            </a:spcAft>
                          </a:pPr>
                          <a:r>
                            <a:rPr lang="ru-RU" sz="1600" kern="1200" dirty="0"/>
                            <a:t>ТНД и свободная турбина</a:t>
                          </a:r>
                          <a:endParaRPr lang="ru-RU" sz="1600" kern="1200" dirty="0">
                            <a:solidFill>
                              <a:schemeClr val="tx1"/>
                            </a:solidFill>
                            <a:latin typeface="+mn-lt"/>
                            <a:ea typeface="+mn-ea"/>
                            <a:cs typeface="+mn-cs"/>
                          </a:endParaRPr>
                        </a:p>
                      </a:txBody>
                      <a:tcPr marL="68580" marR="68580" marT="0" marB="0" anchor="ctr">
                        <a:lnB w="12700" cap="flat" cmpd="sng" algn="ctr">
                          <a:noFill/>
                          <a:prstDash val="solid"/>
                          <a:round/>
                          <a:headEnd type="none" w="med" len="med"/>
                          <a:tailEnd type="none" w="med" len="med"/>
                        </a:lnB>
                      </a:tcPr>
                    </a:tc>
                    <a:tc>
                      <a:txBody>
                        <a:bodyPr/>
                        <a:lstStyle/>
                        <a:p>
                          <a:pPr indent="0" algn="ctr">
                            <a:lnSpc>
                              <a:spcPct val="150000"/>
                            </a:lnSpc>
                            <a:spcAft>
                              <a:spcPts val="0"/>
                            </a:spcAft>
                          </a:pPr>
                          <a:r>
                            <a:rPr lang="ru-RU" sz="1600" kern="1200" dirty="0"/>
                            <a:t>200...300</a:t>
                          </a:r>
                          <a:endParaRPr lang="ru-RU" sz="1600" kern="1200" dirty="0">
                            <a:solidFill>
                              <a:schemeClr val="tx1"/>
                            </a:solidFill>
                            <a:latin typeface="+mn-lt"/>
                            <a:ea typeface="+mn-ea"/>
                            <a:cs typeface="+mn-cs"/>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617755858"/>
                      </a:ext>
                    </a:extLst>
                  </a:tr>
                </a:tbl>
              </a:graphicData>
            </a:graphic>
          </p:graphicFrame>
        </mc:Choice>
        <mc:Fallback xmlns="">
          <p:graphicFrame>
            <p:nvGraphicFramePr>
              <p:cNvPr id="5" name="Таблица 4">
                <a:extLst>
                  <a:ext uri="{FF2B5EF4-FFF2-40B4-BE49-F238E27FC236}">
                    <a16:creationId xmlns:a16="http://schemas.microsoft.com/office/drawing/2014/main" xmlns="" xmlns:a14="http://schemas.microsoft.com/office/drawing/2010/main" id="{62520732-4100-4A3A-A01E-589FCB3685A9}"/>
                  </a:ext>
                </a:extLst>
              </p:cNvPr>
              <p:cNvGraphicFramePr>
                <a:graphicFrameLocks noGrp="1"/>
              </p:cNvGraphicFramePr>
              <p:nvPr>
                <p:extLst>
                  <p:ext uri="{D42A27DB-BD31-4B8C-83A1-F6EECF244321}">
                    <p14:modId xmlns:p14="http://schemas.microsoft.com/office/powerpoint/2010/main" val="3932213229"/>
                  </p:ext>
                </p:extLst>
              </p:nvPr>
            </p:nvGraphicFramePr>
            <p:xfrm>
              <a:off x="594878" y="1168910"/>
              <a:ext cx="8131110" cy="5115560"/>
            </p:xfrm>
            <a:graphic>
              <a:graphicData uri="http://schemas.openxmlformats.org/drawingml/2006/table">
                <a:tbl>
                  <a:tblPr firstRow="1" firstCol="1" bandRow="1">
                    <a:tableStyleId>{5940675A-B579-460E-94D1-54222C63F5DA}</a:tableStyleId>
                  </a:tblPr>
                  <a:tblGrid>
                    <a:gridCol w="1703840">
                      <a:extLst>
                        <a:ext uri="{9D8B030D-6E8A-4147-A177-3AD203B41FA5}">
                          <a16:colId xmlns:a16="http://schemas.microsoft.com/office/drawing/2014/main" xmlns="" xmlns:a14="http://schemas.microsoft.com/office/drawing/2010/main" val="2485535841"/>
                        </a:ext>
                      </a:extLst>
                    </a:gridCol>
                    <a:gridCol w="2574134">
                      <a:extLst>
                        <a:ext uri="{9D8B030D-6E8A-4147-A177-3AD203B41FA5}">
                          <a16:colId xmlns:a16="http://schemas.microsoft.com/office/drawing/2014/main" xmlns="" xmlns:a14="http://schemas.microsoft.com/office/drawing/2010/main" val="1701950238"/>
                        </a:ext>
                      </a:extLst>
                    </a:gridCol>
                    <a:gridCol w="1697567">
                      <a:extLst>
                        <a:ext uri="{9D8B030D-6E8A-4147-A177-3AD203B41FA5}">
                          <a16:colId xmlns:a16="http://schemas.microsoft.com/office/drawing/2014/main" xmlns="" xmlns:a14="http://schemas.microsoft.com/office/drawing/2010/main" val="1403765534"/>
                        </a:ext>
                      </a:extLst>
                    </a:gridCol>
                    <a:gridCol w="2155569">
                      <a:extLst>
                        <a:ext uri="{9D8B030D-6E8A-4147-A177-3AD203B41FA5}">
                          <a16:colId xmlns:a16="http://schemas.microsoft.com/office/drawing/2014/main" xmlns="" xmlns:a14="http://schemas.microsoft.com/office/drawing/2010/main" val="1904293996"/>
                        </a:ext>
                      </a:extLst>
                    </a:gridCol>
                  </a:tblGrid>
                  <a:tr h="1495806">
                    <a:tc>
                      <a:txBody>
                        <a:bodyPr/>
                        <a:lstStyle/>
                        <a:p>
                          <a:pPr indent="0" algn="ctr">
                            <a:lnSpc>
                              <a:spcPct val="150000"/>
                            </a:lnSpc>
                            <a:spcAft>
                              <a:spcPts val="0"/>
                            </a:spcAft>
                          </a:pPr>
                          <a:r>
                            <a:rPr lang="ru-RU" sz="1600" kern="1200" dirty="0"/>
                            <a:t>Узел</a:t>
                          </a:r>
                          <a:endParaRPr lang="ru-RU" sz="1600" kern="1200" dirty="0">
                            <a:solidFill>
                              <a:schemeClr val="tx1"/>
                            </a:solidFill>
                            <a:latin typeface="+mn-lt"/>
                            <a:ea typeface="+mn-ea"/>
                            <a:cs typeface="+mn-cs"/>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endParaRPr lang="ru-RU"/>
                        </a:p>
                      </a:txBody>
                      <a:tcPr marL="68580" marR="68580" marT="0" marB="0" anchor="ctr">
                        <a:lnT w="12700" cap="flat" cmpd="sng" algn="ctr">
                          <a:noFill/>
                          <a:prstDash val="solid"/>
                          <a:round/>
                          <a:headEnd type="none" w="med" len="med"/>
                          <a:tailEnd type="none" w="med" len="med"/>
                        </a:lnT>
                        <a:blipFill rotWithShape="1">
                          <a:blip r:embed="rId3"/>
                          <a:stretch>
                            <a:fillRect l="-66351" t="-408" r="-150000" b="-248163"/>
                          </a:stretch>
                        </a:blipFill>
                      </a:tcPr>
                    </a:tc>
                    <a:tc>
                      <a:txBody>
                        <a:bodyPr/>
                        <a:lstStyle/>
                        <a:p>
                          <a:pPr indent="0" algn="ctr">
                            <a:lnSpc>
                              <a:spcPct val="150000"/>
                            </a:lnSpc>
                            <a:spcAft>
                              <a:spcPts val="0"/>
                            </a:spcAft>
                          </a:pPr>
                          <a:r>
                            <a:rPr lang="ru-RU" sz="1600" kern="1200" dirty="0"/>
                            <a:t>Узел</a:t>
                          </a:r>
                          <a:endParaRPr lang="ru-RU" sz="1600" kern="1200" dirty="0">
                            <a:solidFill>
                              <a:schemeClr val="tx1"/>
                            </a:solidFill>
                            <a:latin typeface="+mn-lt"/>
                            <a:ea typeface="+mn-ea"/>
                            <a:cs typeface="+mn-cs"/>
                          </a:endParaRPr>
                        </a:p>
                      </a:txBody>
                      <a:tcPr marL="68580" marR="68580" marT="0" marB="0" anchor="ctr">
                        <a:lnT w="12700" cap="flat" cmpd="sng" algn="ctr">
                          <a:noFill/>
                          <a:prstDash val="solid"/>
                          <a:round/>
                          <a:headEnd type="none" w="med" len="med"/>
                          <a:tailEnd type="none" w="med" len="med"/>
                        </a:lnT>
                      </a:tcPr>
                    </a:tc>
                    <a:tc>
                      <a:txBody>
                        <a:bodyPr/>
                        <a:lstStyle/>
                        <a:p>
                          <a:endParaRPr lang="ru-RU"/>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blipFill rotWithShape="1">
                          <a:blip r:embed="rId3"/>
                          <a:stretch>
                            <a:fillRect l="-277904" t="-408" r="-283" b="-248163"/>
                          </a:stretch>
                        </a:blipFill>
                      </a:tcPr>
                    </a:tc>
                    <a:extLst>
                      <a:ext uri="{0D108BD9-81ED-4DB2-BD59-A6C34878D82A}">
                        <a16:rowId xmlns:a16="http://schemas.microsoft.com/office/drawing/2014/main" xmlns="" xmlns:a14="http://schemas.microsoft.com/office/drawing/2010/main" val="2563967741"/>
                      </a:ext>
                    </a:extLst>
                  </a:tr>
                  <a:tr h="693674">
                    <a:tc>
                      <a:txBody>
                        <a:bodyPr/>
                        <a:lstStyle/>
                        <a:p>
                          <a:pPr indent="0" algn="ctr">
                            <a:lnSpc>
                              <a:spcPct val="150000"/>
                            </a:lnSpc>
                            <a:spcAft>
                              <a:spcPts val="0"/>
                            </a:spcAft>
                          </a:pPr>
                          <a:r>
                            <a:rPr lang="ru-RU" sz="1600" kern="1200" dirty="0"/>
                            <a:t>Вентилятор</a:t>
                          </a: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kern="1200" dirty="0"/>
                            <a:t>300...400</a:t>
                          </a:r>
                          <a:endParaRPr lang="ru-RU" sz="1600" kern="1200" dirty="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ru-RU" sz="1600" kern="1200" dirty="0"/>
                            <a:t>ТВД</a:t>
                          </a:r>
                          <a:endParaRPr lang="ru-RU" sz="1600" kern="1200" dirty="0">
                            <a:solidFill>
                              <a:schemeClr val="tx1"/>
                            </a:solidFill>
                            <a:latin typeface="+mn-lt"/>
                            <a:ea typeface="+mn-ea"/>
                            <a:cs typeface="+mn-cs"/>
                          </a:endParaRPr>
                        </a:p>
                      </a:txBody>
                      <a:tcPr marL="68580" marR="68580" marT="0" marB="0" anchor="ctr"/>
                    </a:tc>
                    <a:tc rowSpan="2">
                      <a:txBody>
                        <a:bodyPr/>
                        <a:lstStyle/>
                        <a:p>
                          <a:pPr indent="0" algn="ctr">
                            <a:lnSpc>
                              <a:spcPct val="150000"/>
                            </a:lnSpc>
                            <a:spcAft>
                              <a:spcPts val="0"/>
                            </a:spcAft>
                          </a:pPr>
                          <a:r>
                            <a:rPr lang="ru-RU" sz="1600" kern="1200" dirty="0"/>
                            <a:t>350...500</a:t>
                          </a:r>
                          <a:endParaRPr lang="ru-RU" sz="1600" kern="1200" dirty="0">
                            <a:solidFill>
                              <a:schemeClr val="tx1"/>
                            </a:solidFill>
                            <a:latin typeface="+mn-lt"/>
                            <a:ea typeface="+mn-ea"/>
                            <a:cs typeface="+mn-cs"/>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614163400"/>
                      </a:ext>
                    </a:extLst>
                  </a:tr>
                  <a:tr h="731520">
                    <a:tc>
                      <a:txBody>
                        <a:bodyPr/>
                        <a:lstStyle/>
                        <a:p>
                          <a:pPr indent="0" algn="ctr">
                            <a:lnSpc>
                              <a:spcPct val="150000"/>
                            </a:lnSpc>
                            <a:spcAft>
                              <a:spcPts val="0"/>
                            </a:spcAft>
                          </a:pPr>
                          <a:r>
                            <a:rPr lang="ru-RU" sz="1600" kern="1200"/>
                            <a:t>Подпорные</a:t>
                          </a:r>
                        </a:p>
                        <a:p>
                          <a:pPr indent="0" algn="ctr">
                            <a:lnSpc>
                              <a:spcPct val="150000"/>
                            </a:lnSpc>
                            <a:spcAft>
                              <a:spcPts val="0"/>
                            </a:spcAft>
                          </a:pPr>
                          <a:r>
                            <a:rPr lang="ru-RU" sz="1600" kern="1200"/>
                            <a:t>ступени</a:t>
                          </a:r>
                          <a:endParaRPr lang="ru-RU" sz="1600" kern="1200">
                            <a:solidFill>
                              <a:schemeClr val="tx1"/>
                            </a:solidFill>
                            <a:latin typeface="+mn-lt"/>
                            <a:ea typeface="+mn-ea"/>
                            <a:cs typeface="+mn-cs"/>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600" kern="1200"/>
                            <a:t>200...300</a:t>
                          </a:r>
                          <a:endParaRPr lang="ru-RU" sz="1600" kern="1200">
                            <a:solidFill>
                              <a:schemeClr val="tx1"/>
                            </a:solidFill>
                            <a:latin typeface="+mn-lt"/>
                            <a:ea typeface="+mn-ea"/>
                            <a:cs typeface="+mn-cs"/>
                          </a:endParaRPr>
                        </a:p>
                      </a:txBody>
                      <a:tcPr marL="68580" marR="68580" marT="0" marB="0" anchor="ctr"/>
                    </a:tc>
                    <a:tc>
                      <a:txBody>
                        <a:bodyPr/>
                        <a:lstStyle/>
                        <a:p>
                          <a:pPr indent="0" algn="ctr">
                            <a:lnSpc>
                              <a:spcPct val="150000"/>
                            </a:lnSpc>
                            <a:spcAft>
                              <a:spcPts val="0"/>
                            </a:spcAft>
                          </a:pPr>
                          <a:r>
                            <a:rPr lang="ru-RU" sz="1600" kern="1200" dirty="0"/>
                            <a:t>ТСД</a:t>
                          </a:r>
                          <a:endParaRPr lang="ru-RU" sz="1600" kern="1200" dirty="0">
                            <a:solidFill>
                              <a:schemeClr val="tx1"/>
                            </a:solidFill>
                            <a:latin typeface="+mn-lt"/>
                            <a:ea typeface="+mn-ea"/>
                            <a:cs typeface="+mn-cs"/>
                          </a:endParaRPr>
                        </a:p>
                      </a:txBody>
                      <a:tcPr marL="68580" marR="68580" marT="0" marB="0" anchor="ctr"/>
                    </a:tc>
                    <a:tc vMerge="1">
                      <a:txBody>
                        <a:bodyPr/>
                        <a:lstStyle/>
                        <a:p>
                          <a:endParaRPr lang="ru-RU"/>
                        </a:p>
                      </a:txBody>
                      <a:tcPr/>
                    </a:tc>
                    <a:extLst>
                      <a:ext uri="{0D108BD9-81ED-4DB2-BD59-A6C34878D82A}">
                        <a16:rowId xmlns:a16="http://schemas.microsoft.com/office/drawing/2014/main" xmlns="" xmlns:a14="http://schemas.microsoft.com/office/drawing/2010/main" val="2361078216"/>
                      </a:ext>
                    </a:extLst>
                  </a:tr>
                  <a:tr h="2194560">
                    <a:tc>
                      <a:txBody>
                        <a:bodyPr/>
                        <a:lstStyle/>
                        <a:p>
                          <a:pPr indent="0" algn="ctr">
                            <a:lnSpc>
                              <a:spcPct val="150000"/>
                            </a:lnSpc>
                            <a:spcAft>
                              <a:spcPts val="0"/>
                            </a:spcAft>
                          </a:pPr>
                          <a:r>
                            <a:rPr lang="ru-RU" sz="1600" kern="1200"/>
                            <a:t>КСД</a:t>
                          </a:r>
                          <a:endParaRPr lang="ru-RU" sz="1600" kern="1200">
                            <a:solidFill>
                              <a:schemeClr val="tx1"/>
                            </a:solidFill>
                            <a:latin typeface="+mn-lt"/>
                            <a:ea typeface="+mn-ea"/>
                            <a:cs typeface="+mn-cs"/>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indent="0" algn="ctr">
                            <a:lnSpc>
                              <a:spcPct val="150000"/>
                            </a:lnSpc>
                            <a:spcAft>
                              <a:spcPts val="0"/>
                            </a:spcAft>
                          </a:pPr>
                          <a:r>
                            <a:rPr lang="ru-RU" sz="1600" kern="1200"/>
                            <a:t>дозвуковые ступени</a:t>
                          </a:r>
                        </a:p>
                        <a:p>
                          <a:pPr indent="0" algn="ctr">
                            <a:lnSpc>
                              <a:spcPct val="150000"/>
                            </a:lnSpc>
                            <a:spcAft>
                              <a:spcPts val="0"/>
                            </a:spcAft>
                          </a:pPr>
                          <a:r>
                            <a:rPr lang="ru-RU" sz="1600" kern="1200"/>
                            <a:t>300…350</a:t>
                          </a:r>
                        </a:p>
                        <a:p>
                          <a:pPr indent="0" algn="ctr">
                            <a:lnSpc>
                              <a:spcPct val="150000"/>
                            </a:lnSpc>
                            <a:spcAft>
                              <a:spcPts val="0"/>
                            </a:spcAft>
                          </a:pPr>
                          <a:r>
                            <a:rPr lang="ru-RU" sz="1600" kern="1200"/>
                            <a:t>трансзвуковые ступени</a:t>
                          </a:r>
                        </a:p>
                        <a:p>
                          <a:pPr indent="0" algn="ctr">
                            <a:lnSpc>
                              <a:spcPct val="150000"/>
                            </a:lnSpc>
                            <a:spcAft>
                              <a:spcPts val="0"/>
                            </a:spcAft>
                          </a:pPr>
                          <a:r>
                            <a:rPr lang="ru-RU" sz="1600" kern="1200"/>
                            <a:t>350…420</a:t>
                          </a:r>
                        </a:p>
                        <a:p>
                          <a:pPr indent="0" algn="ctr">
                            <a:lnSpc>
                              <a:spcPct val="150000"/>
                            </a:lnSpc>
                            <a:spcAft>
                              <a:spcPts val="0"/>
                            </a:spcAft>
                          </a:pPr>
                          <a:r>
                            <a:rPr lang="ru-RU" sz="1600" kern="1200"/>
                            <a:t>сверхзвуковые ступени</a:t>
                          </a:r>
                        </a:p>
                        <a:p>
                          <a:pPr indent="0" algn="ctr">
                            <a:lnSpc>
                              <a:spcPct val="150000"/>
                            </a:lnSpc>
                            <a:spcAft>
                              <a:spcPts val="0"/>
                            </a:spcAft>
                          </a:pPr>
                          <a:r>
                            <a:rPr lang="ru-RU" sz="1600" kern="1200"/>
                            <a:t>420 … 480</a:t>
                          </a:r>
                          <a:endParaRPr lang="ru-RU" sz="1600" kern="1200">
                            <a:solidFill>
                              <a:schemeClr val="tx1"/>
                            </a:solidFill>
                            <a:latin typeface="+mn-lt"/>
                            <a:ea typeface="+mn-ea"/>
                            <a:cs typeface="+mn-cs"/>
                          </a:endParaRPr>
                        </a:p>
                      </a:txBody>
                      <a:tcPr marL="68580" marR="68580" marT="0" marB="0" anchor="ctr">
                        <a:lnB w="12700" cap="flat" cmpd="sng" algn="ctr">
                          <a:noFill/>
                          <a:prstDash val="solid"/>
                          <a:round/>
                          <a:headEnd type="none" w="med" len="med"/>
                          <a:tailEnd type="none" w="med" len="med"/>
                        </a:lnB>
                      </a:tcPr>
                    </a:tc>
                    <a:tc>
                      <a:txBody>
                        <a:bodyPr/>
                        <a:lstStyle/>
                        <a:p>
                          <a:pPr indent="0" algn="ctr">
                            <a:lnSpc>
                              <a:spcPct val="150000"/>
                            </a:lnSpc>
                            <a:spcAft>
                              <a:spcPts val="0"/>
                            </a:spcAft>
                          </a:pPr>
                          <a:r>
                            <a:rPr lang="ru-RU" sz="1600" kern="1200" dirty="0"/>
                            <a:t>ТНД и свободная турбина</a:t>
                          </a:r>
                          <a:endParaRPr lang="ru-RU" sz="1600" kern="1200" dirty="0">
                            <a:solidFill>
                              <a:schemeClr val="tx1"/>
                            </a:solidFill>
                            <a:latin typeface="+mn-lt"/>
                            <a:ea typeface="+mn-ea"/>
                            <a:cs typeface="+mn-cs"/>
                          </a:endParaRPr>
                        </a:p>
                      </a:txBody>
                      <a:tcPr marL="68580" marR="68580" marT="0" marB="0" anchor="ctr">
                        <a:lnB w="12700" cap="flat" cmpd="sng" algn="ctr">
                          <a:noFill/>
                          <a:prstDash val="solid"/>
                          <a:round/>
                          <a:headEnd type="none" w="med" len="med"/>
                          <a:tailEnd type="none" w="med" len="med"/>
                        </a:lnB>
                      </a:tcPr>
                    </a:tc>
                    <a:tc>
                      <a:txBody>
                        <a:bodyPr/>
                        <a:lstStyle/>
                        <a:p>
                          <a:pPr indent="0" algn="ctr">
                            <a:lnSpc>
                              <a:spcPct val="150000"/>
                            </a:lnSpc>
                            <a:spcAft>
                              <a:spcPts val="0"/>
                            </a:spcAft>
                          </a:pPr>
                          <a:r>
                            <a:rPr lang="ru-RU" sz="1600" kern="1200" dirty="0"/>
                            <a:t>200...300</a:t>
                          </a:r>
                          <a:endParaRPr lang="ru-RU" sz="1600" kern="1200" dirty="0">
                            <a:solidFill>
                              <a:schemeClr val="tx1"/>
                            </a:solidFill>
                            <a:latin typeface="+mn-lt"/>
                            <a:ea typeface="+mn-ea"/>
                            <a:cs typeface="+mn-cs"/>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617755858"/>
                      </a:ext>
                    </a:extLst>
                  </a:tr>
                </a:tbl>
              </a:graphicData>
            </a:graphic>
          </p:graphicFrame>
        </mc:Fallback>
      </mc:AlternateContent>
    </p:spTree>
    <p:extLst>
      <p:ext uri="{BB962C8B-B14F-4D97-AF65-F5344CB8AC3E}">
        <p14:creationId xmlns:p14="http://schemas.microsoft.com/office/powerpoint/2010/main" val="95757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12</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ECE62F75-8F90-4F13-A5B9-0A1FFFDCDD17}"/>
              </a:ext>
            </a:extLst>
          </p:cNvPr>
          <p:cNvSpPr/>
          <p:nvPr/>
        </p:nvSpPr>
        <p:spPr>
          <a:xfrm>
            <a:off x="594879" y="799578"/>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Определение напряжений растяжения в корневом сечении лопатки турбины</a:t>
            </a: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9631EC98-8D31-4D8D-99F9-D6C02FE1AA07}"/>
                  </a:ext>
                </a:extLst>
              </p:cNvPr>
              <p:cNvSpPr/>
              <p:nvPr/>
            </p:nvSpPr>
            <p:spPr>
              <a:xfrm>
                <a:off x="594879" y="1261687"/>
                <a:ext cx="8143876" cy="600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i="1">
                              <a:latin typeface="Cambria Math" panose="02040503050406030204" pitchFamily="18" charset="0"/>
                            </a:rPr>
                            <m:t>𝜎</m:t>
                          </m:r>
                        </m:e>
                        <m:sub>
                          <m:r>
                            <a:rPr lang="ru-RU" sz="1400" i="0">
                              <a:latin typeface="Cambria Math" panose="02040503050406030204" pitchFamily="18" charset="0"/>
                            </a:rPr>
                            <m:t>р</m:t>
                          </m:r>
                        </m:sub>
                      </m:sSub>
                      <m:r>
                        <a:rPr lang="ru-RU" sz="1400" i="0">
                          <a:latin typeface="Cambria Math" panose="02040503050406030204" pitchFamily="18" charset="0"/>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𝑃</m:t>
                              </m:r>
                            </m:e>
                            <m:sub>
                              <m:r>
                                <a:rPr lang="ru-RU" sz="1400" i="0">
                                  <a:latin typeface="Cambria Math" panose="02040503050406030204" pitchFamily="18" charset="0"/>
                                </a:rPr>
                                <m:t>цб</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rPr>
                                <m:t>𝐹</m:t>
                              </m:r>
                            </m:e>
                            <m:sub>
                              <m:r>
                                <a:rPr lang="ru-RU" sz="1400" i="0">
                                  <a:latin typeface="Cambria Math" panose="02040503050406030204" pitchFamily="18" charset="0"/>
                                </a:rPr>
                                <m:t>вт</m:t>
                              </m:r>
                            </m:sub>
                          </m:sSub>
                        </m:den>
                      </m:f>
                      <m:r>
                        <a:rPr lang="ru-RU" sz="1400" i="0">
                          <a:latin typeface="Cambria Math" panose="02040503050406030204" pitchFamily="18" charset="0"/>
                        </a:rPr>
                        <m:t>=</m:t>
                      </m:r>
                      <m:f>
                        <m:fPr>
                          <m:ctrlPr>
                            <a:rPr lang="ru-RU" sz="1400" i="1">
                              <a:latin typeface="Cambria Math" panose="02040503050406030204" pitchFamily="18" charset="0"/>
                            </a:rPr>
                          </m:ctrlPr>
                        </m:fPr>
                        <m:num>
                          <m:r>
                            <a:rPr lang="ru-RU" sz="1400" i="0">
                              <a:latin typeface="Cambria Math" panose="02040503050406030204" pitchFamily="18" charset="0"/>
                            </a:rPr>
                            <m:t>2∙</m:t>
                          </m:r>
                          <m:r>
                            <a:rPr lang="ru-RU" sz="1400" i="1">
                              <a:latin typeface="Cambria Math" panose="02040503050406030204" pitchFamily="18" charset="0"/>
                            </a:rPr>
                            <m:t>𝑚</m:t>
                          </m:r>
                          <m:sSubSup>
                            <m:sSubSupPr>
                              <m:ctrlPr>
                                <a:rPr lang="ru-RU" sz="1400" i="1">
                                  <a:latin typeface="Cambria Math" panose="02040503050406030204" pitchFamily="18" charset="0"/>
                                </a:rPr>
                              </m:ctrlPr>
                            </m:sSubSupPr>
                            <m:e>
                              <m:r>
                                <a:rPr lang="ru-RU" sz="1400" i="0">
                                  <a:latin typeface="Cambria Math" panose="02040503050406030204" pitchFamily="18" charset="0"/>
                                </a:rPr>
                                <m:t>∙</m:t>
                              </m:r>
                              <m:r>
                                <a:rPr lang="ru-RU" sz="1400" i="1">
                                  <a:latin typeface="Cambria Math" panose="02040503050406030204" pitchFamily="18" charset="0"/>
                                </a:rPr>
                                <m:t>𝑢</m:t>
                              </m:r>
                            </m:e>
                            <m:sub>
                              <m:r>
                                <a:rPr lang="ru-RU" sz="1400" i="0">
                                  <a:latin typeface="Cambria Math" panose="02040503050406030204" pitchFamily="18" charset="0"/>
                                </a:rPr>
                                <m:t>ср</m:t>
                              </m:r>
                            </m:sub>
                            <m:sup>
                              <m:r>
                                <a:rPr lang="ru-RU" sz="1400" i="0">
                                  <a:latin typeface="Cambria Math" panose="02040503050406030204" pitchFamily="18" charset="0"/>
                                </a:rPr>
                                <m:t>2</m:t>
                              </m:r>
                            </m:sup>
                          </m:sSubSup>
                        </m:num>
                        <m:den>
                          <m:sSub>
                            <m:sSubPr>
                              <m:ctrlPr>
                                <a:rPr lang="ru-RU" sz="1400" i="1">
                                  <a:latin typeface="Cambria Math" panose="02040503050406030204" pitchFamily="18" charset="0"/>
                                </a:rPr>
                              </m:ctrlPr>
                            </m:sSubPr>
                            <m:e>
                              <m:r>
                                <a:rPr lang="ru-RU" sz="1400" i="1">
                                  <a:latin typeface="Cambria Math" panose="02040503050406030204" pitchFamily="18" charset="0"/>
                                </a:rPr>
                                <m:t>𝐷</m:t>
                              </m:r>
                            </m:e>
                            <m:sub>
                              <m:r>
                                <a:rPr lang="ru-RU" sz="1400" i="0">
                                  <a:latin typeface="Cambria Math" panose="02040503050406030204" pitchFamily="18" charset="0"/>
                                </a:rPr>
                                <m:t>ср</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𝐹</m:t>
                              </m:r>
                            </m:e>
                            <m:sub>
                              <m:r>
                                <a:rPr lang="ru-RU" sz="1400" i="0">
                                  <a:latin typeface="Cambria Math" panose="02040503050406030204" pitchFamily="18" charset="0"/>
                                </a:rPr>
                                <m:t>вт</m:t>
                              </m:r>
                            </m:sub>
                          </m:sSub>
                        </m:den>
                      </m:f>
                      <m:r>
                        <a:rPr lang="ru-RU" sz="1400" b="0" i="1" smtClean="0">
                          <a:latin typeface="Cambria Math" panose="020405030504060302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rPr>
                            <m:t>2∙</m:t>
                          </m:r>
                          <m:sSub>
                            <m:sSubPr>
                              <m:ctrlPr>
                                <a:rPr lang="ru-RU" sz="1400" i="1">
                                  <a:latin typeface="Cambria Math" panose="02040503050406030204" pitchFamily="18" charset="0"/>
                                </a:rPr>
                              </m:ctrlPr>
                            </m:sSubPr>
                            <m:e>
                              <m:r>
                                <a:rPr lang="en-US" sz="1400" i="1">
                                  <a:latin typeface="Cambria Math" panose="02040503050406030204" pitchFamily="18" charset="0"/>
                                </a:rPr>
                                <m:t>𝑘</m:t>
                              </m:r>
                            </m:e>
                            <m:sub>
                              <m:r>
                                <a:rPr lang="ru-RU" sz="1400">
                                  <a:latin typeface="Cambria Math" panose="02040503050406030204" pitchFamily="18" charset="0"/>
                                </a:rPr>
                                <m:t>ф</m:t>
                              </m:r>
                            </m:sub>
                          </m:sSub>
                          <m:sSub>
                            <m:sSubPr>
                              <m:ctrlPr>
                                <a:rPr lang="ru-RU" sz="1400" i="1">
                                  <a:latin typeface="Cambria Math" panose="02040503050406030204" pitchFamily="18" charset="0"/>
                                </a:rPr>
                              </m:ctrlPr>
                            </m:sSubPr>
                            <m:e>
                              <m:r>
                                <a:rPr lang="ru-RU" sz="1400" i="1">
                                  <a:latin typeface="Cambria Math" panose="02040503050406030204" pitchFamily="18" charset="0"/>
                                </a:rPr>
                                <m:t>∙</m:t>
                              </m:r>
                              <m:r>
                                <a:rPr lang="en-US" sz="1400" i="1">
                                  <a:latin typeface="Cambria Math" panose="02040503050406030204" pitchFamily="18" charset="0"/>
                                </a:rPr>
                                <m:t>𝐹</m:t>
                              </m:r>
                            </m:e>
                            <m:sub>
                              <m:r>
                                <a:rPr lang="ru-RU" sz="1400">
                                  <a:latin typeface="Cambria Math" panose="02040503050406030204" pitchFamily="18" charset="0"/>
                                </a:rPr>
                                <m:t>к</m:t>
                              </m:r>
                            </m:sub>
                          </m:sSub>
                          <m:r>
                            <a:rPr lang="ru-RU" sz="1400" i="1">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h</m:t>
                              </m:r>
                            </m:e>
                            <m:sub>
                              <m:r>
                                <a:rPr lang="ru-RU" sz="1400" i="1">
                                  <a:latin typeface="Cambria Math" panose="02040503050406030204" pitchFamily="18" charset="0"/>
                                </a:rPr>
                                <m:t>л</m:t>
                              </m:r>
                            </m:sub>
                          </m:sSub>
                          <m:r>
                            <a:rPr lang="ru-RU" sz="1400" i="1">
                              <a:latin typeface="Cambria Math" panose="02040503050406030204" pitchFamily="18" charset="0"/>
                            </a:rPr>
                            <m:t>∙</m:t>
                          </m:r>
                          <m:r>
                            <a:rPr lang="ru-RU" sz="1400" i="1">
                              <a:latin typeface="Cambria Math" panose="02040503050406030204" pitchFamily="18" charset="0"/>
                            </a:rPr>
                            <m:t>𝜌</m:t>
                          </m:r>
                          <m:sSubSup>
                            <m:sSubSupPr>
                              <m:ctrlPr>
                                <a:rPr lang="ru-RU" sz="1400" i="1">
                                  <a:latin typeface="Cambria Math" panose="02040503050406030204" pitchFamily="18" charset="0"/>
                                </a:rPr>
                              </m:ctrlPr>
                            </m:sSubSupPr>
                            <m:e>
                              <m:r>
                                <a:rPr lang="en-US" sz="1400" i="1">
                                  <a:latin typeface="Cambria Math" panose="02040503050406030204" pitchFamily="18" charset="0"/>
                                </a:rPr>
                                <m:t>∙</m:t>
                              </m:r>
                              <m:r>
                                <a:rPr lang="en-US" sz="1400" i="1">
                                  <a:latin typeface="Cambria Math" panose="02040503050406030204" pitchFamily="18" charset="0"/>
                                </a:rPr>
                                <m:t>𝑢</m:t>
                              </m:r>
                            </m:e>
                            <m:sub>
                              <m:r>
                                <a:rPr lang="ru-RU" sz="1400" i="1">
                                  <a:latin typeface="Cambria Math" panose="02040503050406030204" pitchFamily="18" charset="0"/>
                                </a:rPr>
                                <m:t>ср</m:t>
                              </m:r>
                            </m:sub>
                            <m:sup>
                              <m:r>
                                <a:rPr lang="ru-RU" sz="1400" i="1">
                                  <a:latin typeface="Cambria Math" panose="02040503050406030204" pitchFamily="18" charset="0"/>
                                </a:rPr>
                                <m:t>2</m:t>
                              </m:r>
                            </m:sup>
                          </m:sSubSup>
                        </m:num>
                        <m:den>
                          <m:sSub>
                            <m:sSubPr>
                              <m:ctrlPr>
                                <a:rPr lang="ru-RU" sz="1400" i="1">
                                  <a:latin typeface="Cambria Math" panose="02040503050406030204" pitchFamily="18" charset="0"/>
                                </a:rPr>
                              </m:ctrlPr>
                            </m:sSubPr>
                            <m:e>
                              <m:r>
                                <a:rPr lang="ru-RU" sz="1400" i="1">
                                  <a:latin typeface="Cambria Math" panose="02040503050406030204" pitchFamily="18" charset="0"/>
                                </a:rPr>
                                <m:t>𝐷</m:t>
                              </m:r>
                            </m:e>
                            <m:sub>
                              <m:r>
                                <a:rPr lang="ru-RU" sz="1400" i="1">
                                  <a:latin typeface="Cambria Math" panose="02040503050406030204" pitchFamily="18" charset="0"/>
                                </a:rPr>
                                <m:t>ср</m:t>
                              </m:r>
                            </m:sub>
                          </m:sSub>
                          <m:r>
                            <a:rPr lang="ru-RU" sz="1400" i="1">
                              <a:latin typeface="Cambria Math" panose="02040503050406030204" pitchFamily="18" charset="0"/>
                            </a:rPr>
                            <m:t>∙</m:t>
                          </m:r>
                          <m:sSub>
                            <m:sSubPr>
                              <m:ctrlPr>
                                <a:rPr lang="ru-RU" sz="1400" i="1">
                                  <a:latin typeface="Cambria Math" panose="02040503050406030204" pitchFamily="18" charset="0"/>
                                </a:rPr>
                              </m:ctrlPr>
                            </m:sSubPr>
                            <m:e>
                              <m:r>
                                <a:rPr lang="en-US" sz="1400" i="1">
                                  <a:latin typeface="Cambria Math" panose="02040503050406030204" pitchFamily="18" charset="0"/>
                                </a:rPr>
                                <m:t>𝐹</m:t>
                              </m:r>
                            </m:e>
                            <m:sub>
                              <m:r>
                                <a:rPr lang="ru-RU" sz="1400" i="1">
                                  <a:latin typeface="Cambria Math" panose="02040503050406030204" pitchFamily="18" charset="0"/>
                                </a:rPr>
                                <m:t>вт</m:t>
                              </m:r>
                            </m:sub>
                          </m:sSub>
                        </m:den>
                      </m:f>
                      <m:r>
                        <a:rPr lang="ru-RU" sz="1400" b="0" i="1" smtClean="0">
                          <a:latin typeface="Cambria Math" panose="02040503050406030204" pitchFamily="18" charset="0"/>
                        </a:rPr>
                        <m:t>=</m:t>
                      </m:r>
                      <m:r>
                        <a:rPr lang="ru-RU" sz="1400" i="1">
                          <a:latin typeface="Cambria Math" panose="02040503050406030204" pitchFamily="18" charset="0"/>
                        </a:rPr>
                        <m:t>2</m:t>
                      </m:r>
                      <m:r>
                        <a:rPr lang="ru-RU" sz="1400" i="1">
                          <a:latin typeface="Cambria Math" panose="02040503050406030204" pitchFamily="18" charset="0"/>
                        </a:rPr>
                        <m:t>𝜌</m:t>
                      </m:r>
                      <m:sSubSup>
                        <m:sSubSupPr>
                          <m:ctrlPr>
                            <a:rPr lang="ru-RU" sz="1400" i="1">
                              <a:latin typeface="Cambria Math" panose="02040503050406030204" pitchFamily="18" charset="0"/>
                            </a:rPr>
                          </m:ctrlPr>
                        </m:sSubSupPr>
                        <m:e>
                          <m:r>
                            <a:rPr lang="ru-RU" sz="1400" i="1">
                              <a:latin typeface="Cambria Math" panose="02040503050406030204" pitchFamily="18" charset="0"/>
                            </a:rPr>
                            <m:t>∙</m:t>
                          </m:r>
                          <m:r>
                            <a:rPr lang="ru-RU" sz="1400" i="1">
                              <a:latin typeface="Cambria Math" panose="02040503050406030204" pitchFamily="18" charset="0"/>
                            </a:rPr>
                            <m:t>𝑢</m:t>
                          </m:r>
                        </m:e>
                        <m:sub>
                          <m:r>
                            <a:rPr lang="ru-RU" sz="1400" i="1">
                              <a:latin typeface="Cambria Math" panose="02040503050406030204" pitchFamily="18" charset="0"/>
                            </a:rPr>
                            <m:t>ср</m:t>
                          </m:r>
                        </m:sub>
                        <m:sup>
                          <m:r>
                            <a:rPr lang="ru-RU" sz="1400" i="1">
                              <a:latin typeface="Cambria Math" panose="02040503050406030204" pitchFamily="18" charset="0"/>
                            </a:rPr>
                            <m:t>2</m:t>
                          </m:r>
                        </m:sup>
                      </m:sSubSup>
                      <m:d>
                        <m:dPr>
                          <m:ctrlPr>
                            <a:rPr lang="ru-RU" sz="1400" i="1">
                              <a:latin typeface="Cambria Math" panose="02040503050406030204" pitchFamily="18" charset="0"/>
                            </a:rPr>
                          </m:ctrlPr>
                        </m:dPr>
                        <m:e>
                          <m:f>
                            <m:fPr>
                              <m:ctrlPr>
                                <a:rPr lang="ru-RU" sz="1400" i="1">
                                  <a:latin typeface="Cambria Math" panose="02040503050406030204" pitchFamily="18" charset="0"/>
                                </a:rPr>
                              </m:ctrlPr>
                            </m:fPr>
                            <m:num>
                              <m:r>
                                <a:rPr lang="ru-RU" sz="1400" i="1">
                                  <a:latin typeface="Cambria Math" panose="02040503050406030204" pitchFamily="18" charset="0"/>
                                </a:rPr>
                                <m:t>h</m:t>
                              </m:r>
                            </m:num>
                            <m:den>
                              <m:sSub>
                                <m:sSubPr>
                                  <m:ctrlPr>
                                    <a:rPr lang="ru-RU" sz="1400" i="1">
                                      <a:latin typeface="Cambria Math" panose="02040503050406030204" pitchFamily="18" charset="0"/>
                                    </a:rPr>
                                  </m:ctrlPr>
                                </m:sSubPr>
                                <m:e>
                                  <m:r>
                                    <a:rPr lang="ru-RU" sz="1400" i="1">
                                      <a:latin typeface="Cambria Math" panose="02040503050406030204" pitchFamily="18" charset="0"/>
                                    </a:rPr>
                                    <m:t>𝐷</m:t>
                                  </m:r>
                                </m:e>
                                <m:sub>
                                  <m:r>
                                    <a:rPr lang="ru-RU" sz="1400" i="1">
                                      <a:latin typeface="Cambria Math" panose="02040503050406030204" pitchFamily="18" charset="0"/>
                                    </a:rPr>
                                    <m:t>ср</m:t>
                                  </m:r>
                                </m:sub>
                              </m:sSub>
                            </m:den>
                          </m:f>
                        </m:e>
                      </m:d>
                      <m:sSub>
                        <m:sSubPr>
                          <m:ctrlPr>
                            <a:rPr lang="ru-RU" sz="1400" i="1">
                              <a:latin typeface="Cambria Math" panose="02040503050406030204" pitchFamily="18" charset="0"/>
                            </a:rPr>
                          </m:ctrlPr>
                        </m:sSubPr>
                        <m:e>
                          <m:r>
                            <a:rPr lang="ru-RU" sz="1400" i="1">
                              <a:latin typeface="Cambria Math" panose="02040503050406030204" pitchFamily="18" charset="0"/>
                            </a:rPr>
                            <m:t>∙</m:t>
                          </m:r>
                          <m:r>
                            <a:rPr lang="en-US" sz="1400" b="0" i="1" smtClean="0">
                              <a:latin typeface="Cambria Math" panose="02040503050406030204" pitchFamily="18" charset="0"/>
                            </a:rPr>
                            <m:t>𝑘</m:t>
                          </m:r>
                        </m:e>
                        <m:sub>
                          <m:r>
                            <a:rPr lang="ru-RU" sz="1400">
                              <a:latin typeface="Cambria Math" panose="02040503050406030204" pitchFamily="18" charset="0"/>
                            </a:rPr>
                            <m:t>ф</m:t>
                          </m:r>
                        </m:sub>
                      </m:sSub>
                      <m:r>
                        <a:rPr lang="ru-RU" sz="1400" i="1">
                          <a:latin typeface="Cambria Math" panose="020405030504060302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rPr>
                            <m:t>2</m:t>
                          </m:r>
                          <m:r>
                            <a:rPr lang="ru-RU" sz="1400" i="1">
                              <a:latin typeface="Cambria Math" panose="02040503050406030204" pitchFamily="18" charset="0"/>
                            </a:rPr>
                            <m:t>𝜋</m:t>
                          </m:r>
                          <m:sSub>
                            <m:sSubPr>
                              <m:ctrlPr>
                                <a:rPr lang="ru-RU" sz="1400" i="1">
                                  <a:latin typeface="Cambria Math" panose="02040503050406030204" pitchFamily="18" charset="0"/>
                                </a:rPr>
                              </m:ctrlPr>
                            </m:sSubPr>
                            <m:e>
                              <m:r>
                                <a:rPr lang="ru-RU" sz="1400" i="1">
                                  <a:latin typeface="Cambria Math" panose="02040503050406030204" pitchFamily="18" charset="0"/>
                                </a:rPr>
                                <m:t>∙</m:t>
                              </m:r>
                              <m:r>
                                <a:rPr lang="en-US" sz="1400" b="0" i="1" smtClean="0">
                                  <a:latin typeface="Cambria Math" panose="02040503050406030204" pitchFamily="18" charset="0"/>
                                </a:rPr>
                                <m:t>𝑘</m:t>
                              </m:r>
                            </m:e>
                            <m:sub>
                              <m:r>
                                <a:rPr lang="ru-RU" sz="1400">
                                  <a:latin typeface="Cambria Math" panose="02040503050406030204" pitchFamily="18" charset="0"/>
                                </a:rPr>
                                <m:t>ф</m:t>
                              </m:r>
                            </m:sub>
                          </m:sSub>
                          <m:r>
                            <a:rPr lang="ru-RU" sz="1400" i="1">
                              <a:latin typeface="Cambria Math" panose="02040503050406030204" pitchFamily="18" charset="0"/>
                            </a:rPr>
                            <m:t>𝜌</m:t>
                          </m:r>
                          <m:sSub>
                            <m:sSubPr>
                              <m:ctrlPr>
                                <a:rPr lang="ru-RU" sz="1400" i="1">
                                  <a:latin typeface="Cambria Math" panose="02040503050406030204" pitchFamily="18" charset="0"/>
                                </a:rPr>
                              </m:ctrlPr>
                            </m:sSubPr>
                            <m:e>
                              <m:r>
                                <a:rPr lang="ru-RU" sz="1400" i="1">
                                  <a:latin typeface="Cambria Math" panose="02040503050406030204" pitchFamily="18" charset="0"/>
                                </a:rPr>
                                <m:t>𝐹</m:t>
                              </m:r>
                            </m:e>
                            <m:sub>
                              <m:r>
                                <a:rPr lang="en-US" sz="1400" i="1">
                                  <a:latin typeface="Cambria Math" panose="02040503050406030204" pitchFamily="18" charset="0"/>
                                </a:rPr>
                                <m:t>𝑖</m:t>
                              </m:r>
                            </m:sub>
                          </m:sSub>
                          <m:sSup>
                            <m:sSupPr>
                              <m:ctrlPr>
                                <a:rPr lang="ru-RU" sz="1400" i="1">
                                  <a:latin typeface="Cambria Math" panose="02040503050406030204" pitchFamily="18" charset="0"/>
                                </a:rPr>
                              </m:ctrlPr>
                            </m:sSupPr>
                            <m:e>
                              <m:r>
                                <a:rPr lang="en-US" sz="1400" i="1">
                                  <a:latin typeface="Cambria Math" panose="02040503050406030204" pitchFamily="18" charset="0"/>
                                </a:rPr>
                                <m:t>𝑛</m:t>
                              </m:r>
                            </m:e>
                            <m:sup>
                              <m:r>
                                <a:rPr lang="ru-RU" sz="1400" i="1">
                                  <a:latin typeface="Cambria Math" panose="02040503050406030204" pitchFamily="18" charset="0"/>
                                </a:rPr>
                                <m:t>2</m:t>
                              </m:r>
                            </m:sup>
                          </m:sSup>
                        </m:num>
                        <m:den>
                          <m:sSup>
                            <m:sSupPr>
                              <m:ctrlPr>
                                <a:rPr lang="ru-RU" sz="1400" i="1">
                                  <a:latin typeface="Cambria Math" panose="02040503050406030204" pitchFamily="18" charset="0"/>
                                </a:rPr>
                              </m:ctrlPr>
                            </m:sSupPr>
                            <m:e>
                              <m:r>
                                <a:rPr lang="ru-RU" sz="1400" i="1">
                                  <a:latin typeface="Cambria Math" panose="02040503050406030204" pitchFamily="18" charset="0"/>
                                </a:rPr>
                                <m:t>60</m:t>
                              </m:r>
                            </m:e>
                            <m:sup>
                              <m:r>
                                <a:rPr lang="ru-RU" sz="1400" i="1">
                                  <a:latin typeface="Cambria Math" panose="02040503050406030204" pitchFamily="18" charset="0"/>
                                </a:rPr>
                                <m:t>2</m:t>
                              </m:r>
                            </m:sup>
                          </m:sSup>
                        </m:den>
                      </m:f>
                    </m:oMath>
                  </m:oMathPara>
                </a14:m>
                <a:endParaRPr lang="ru-RU" sz="1400" dirty="0"/>
              </a:p>
            </p:txBody>
          </p:sp>
        </mc:Choice>
        <mc:Fallback xmlns="">
          <p:sp>
            <p:nvSpPr>
              <p:cNvPr id="2" name="Прямоугольник 1">
                <a:extLst>
                  <a:ext uri="{FF2B5EF4-FFF2-40B4-BE49-F238E27FC236}">
                    <a16:creationId xmlns:a16="http://schemas.microsoft.com/office/drawing/2014/main" id="{9631EC98-8D31-4D8D-99F9-D6C02FE1AA07}"/>
                  </a:ext>
                </a:extLst>
              </p:cNvPr>
              <p:cNvSpPr>
                <a:spLocks noRot="1" noChangeAspect="1" noMove="1" noResize="1" noEditPoints="1" noAdjustHandles="1" noChangeArrowheads="1" noChangeShapeType="1" noTextEdit="1"/>
              </p:cNvSpPr>
              <p:nvPr/>
            </p:nvSpPr>
            <p:spPr>
              <a:xfrm>
                <a:off x="594879" y="1261687"/>
                <a:ext cx="8143876" cy="600998"/>
              </a:xfrm>
              <a:prstGeom prst="rect">
                <a:avLst/>
              </a:prstGeom>
              <a:blipFill>
                <a:blip r:embed="rId3"/>
                <a:stretch>
                  <a:fillRect/>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id="{AABA5642-DCFB-4EFB-AE13-1B048EFFE2ED}"/>
              </a:ext>
            </a:extLst>
          </p:cNvPr>
          <p:cNvSpPr txBox="1"/>
          <p:nvPr/>
        </p:nvSpPr>
        <p:spPr>
          <a:xfrm>
            <a:off x="-12766" y="1862685"/>
            <a:ext cx="9140254" cy="92333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33425" indent="-371475">
              <a:lnSpc>
                <a:spcPct val="150000"/>
              </a:lnSpc>
              <a:buFont typeface="Wingdings" panose="05000000000000000000" pitchFamily="2" charset="2"/>
              <a:buChar char="ü"/>
            </a:pPr>
            <a:r>
              <a:rPr lang="ru-RU" dirty="0"/>
              <a:t>Напряжения в лопатке зависят от высоты лопатки и частоты вращения</a:t>
            </a:r>
          </a:p>
          <a:p>
            <a:pPr marL="733425" indent="-371475">
              <a:lnSpc>
                <a:spcPct val="150000"/>
              </a:lnSpc>
              <a:buFont typeface="Wingdings" panose="05000000000000000000" pitchFamily="2" charset="2"/>
              <a:buChar char="ü"/>
            </a:pPr>
            <a:r>
              <a:rPr lang="ru-RU" dirty="0"/>
              <a:t>Существует предельное значение частоты вращения</a:t>
            </a:r>
          </a:p>
        </p:txBody>
      </p:sp>
      <p:sp>
        <p:nvSpPr>
          <p:cNvPr id="9" name="Прямоугольник 8">
            <a:extLst>
              <a:ext uri="{FF2B5EF4-FFF2-40B4-BE49-F238E27FC236}">
                <a16:creationId xmlns:a16="http://schemas.microsoft.com/office/drawing/2014/main" id="{DE535709-36AA-4F57-9D8E-EA29312014D3}"/>
              </a:ext>
            </a:extLst>
          </p:cNvPr>
          <p:cNvSpPr/>
          <p:nvPr/>
        </p:nvSpPr>
        <p:spPr>
          <a:xfrm>
            <a:off x="698331" y="2769620"/>
            <a:ext cx="4038292"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Коэффициент запаса прочности</a:t>
            </a:r>
          </a:p>
        </p:txBody>
      </p:sp>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B24B06BD-A0E1-49CE-AEF4-396165D439F3}"/>
                  </a:ext>
                </a:extLst>
              </p:cNvPr>
              <p:cNvSpPr/>
              <p:nvPr/>
            </p:nvSpPr>
            <p:spPr>
              <a:xfrm>
                <a:off x="1911977" y="3138952"/>
                <a:ext cx="1122954" cy="6721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sz="1600" i="1">
                          <a:latin typeface="Cambria Math" panose="02040503050406030204" pitchFamily="18" charset="0"/>
                        </a:rPr>
                        <m:t>𝐾</m:t>
                      </m:r>
                      <m:r>
                        <a:rPr lang="ru-RU" sz="1600" i="1">
                          <a:latin typeface="Cambria Math" panose="02040503050406030204" pitchFamily="18" charset="0"/>
                        </a:rPr>
                        <m:t>𝜎</m:t>
                      </m:r>
                      <m:r>
                        <a:rPr lang="ru-RU" sz="1600" i="0">
                          <a:latin typeface="Cambria Math" panose="02040503050406030204" pitchFamily="18" charset="0"/>
                        </a:rPr>
                        <m:t>=</m:t>
                      </m:r>
                      <m:f>
                        <m:fPr>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b="1" i="1">
                                  <a:latin typeface="Cambria Math" panose="02040503050406030204" pitchFamily="18" charset="0"/>
                                </a:rPr>
                                <m:t>𝝈</m:t>
                              </m:r>
                            </m:e>
                            <m:sub>
                              <m:r>
                                <a:rPr lang="ru-RU" sz="1600" b="1" i="1">
                                  <a:latin typeface="Cambria Math" panose="02040503050406030204" pitchFamily="18" charset="0"/>
                                </a:rPr>
                                <m:t>𝒃</m:t>
                              </m:r>
                              <m:r>
                                <a:rPr lang="ru-RU" sz="1600" b="1" i="1">
                                  <a:latin typeface="Cambria Math" panose="02040503050406030204" pitchFamily="18" charset="0"/>
                                </a:rPr>
                                <m:t>𝝉</m:t>
                              </m:r>
                            </m:sub>
                            <m:sup>
                              <m:r>
                                <a:rPr lang="ru-RU" sz="1600" b="1" i="1">
                                  <a:latin typeface="Cambria Math" panose="02040503050406030204" pitchFamily="18" charset="0"/>
                                </a:rPr>
                                <m:t>𝑻</m:t>
                              </m:r>
                            </m:sup>
                          </m:sSubSup>
                        </m:num>
                        <m:den>
                          <m:sSub>
                            <m:sSubPr>
                              <m:ctrlPr>
                                <a:rPr lang="ru-RU" sz="1600" b="1" i="1">
                                  <a:latin typeface="Cambria Math" panose="02040503050406030204" pitchFamily="18" charset="0"/>
                                </a:rPr>
                              </m:ctrlPr>
                            </m:sSubPr>
                            <m:e>
                              <m:r>
                                <a:rPr lang="ru-RU" sz="1600" b="0" i="1">
                                  <a:latin typeface="Cambria Math" panose="02040503050406030204" pitchFamily="18" charset="0"/>
                                </a:rPr>
                                <m:t>𝜎</m:t>
                              </m:r>
                            </m:e>
                            <m:sub>
                              <m:r>
                                <a:rPr lang="ru-RU" sz="1600" b="0" i="0">
                                  <a:latin typeface="Cambria Math" panose="02040503050406030204" pitchFamily="18" charset="0"/>
                                </a:rPr>
                                <m:t>р</m:t>
                              </m:r>
                            </m:sub>
                          </m:sSub>
                        </m:den>
                      </m:f>
                    </m:oMath>
                  </m:oMathPara>
                </a14:m>
                <a:endParaRPr lang="ru-RU" sz="1600" dirty="0"/>
              </a:p>
            </p:txBody>
          </p:sp>
        </mc:Choice>
        <mc:Fallback xmlns="">
          <p:sp>
            <p:nvSpPr>
              <p:cNvPr id="3" name="Прямоугольник 2">
                <a:extLst>
                  <a:ext uri="{FF2B5EF4-FFF2-40B4-BE49-F238E27FC236}">
                    <a16:creationId xmlns:a16="http://schemas.microsoft.com/office/drawing/2014/main" xmlns="" xmlns:a14="http://schemas.microsoft.com/office/drawing/2010/main" id="{B24B06BD-A0E1-49CE-AEF4-396165D439F3}"/>
                  </a:ext>
                </a:extLst>
              </p:cNvPr>
              <p:cNvSpPr>
                <a:spLocks noRot="1" noChangeAspect="1" noMove="1" noResize="1" noEditPoints="1" noAdjustHandles="1" noChangeArrowheads="1" noChangeShapeType="1" noTextEdit="1"/>
              </p:cNvSpPr>
              <p:nvPr/>
            </p:nvSpPr>
            <p:spPr>
              <a:xfrm>
                <a:off x="1911977" y="3138952"/>
                <a:ext cx="1122954" cy="672107"/>
              </a:xfrm>
              <a:prstGeom prst="rect">
                <a:avLst/>
              </a:prstGeom>
              <a:blipFill rotWithShape="1">
                <a:blip r:embed="rId4"/>
                <a:stretch>
                  <a:fillRect/>
                </a:stretch>
              </a:blipFill>
            </p:spPr>
            <p:txBody>
              <a:bodyPr/>
              <a:lstStyle/>
              <a:p>
                <a:r>
                  <a:rPr lang="ru-RU">
                    <a:noFill/>
                  </a:rPr>
                  <a:t> </a:t>
                </a:r>
              </a:p>
            </p:txBody>
          </p:sp>
        </mc:Fallback>
      </mc:AlternateContent>
      <p:pic>
        <p:nvPicPr>
          <p:cNvPr id="10" name="Рисунок 9" descr="Копия Безымянный.bmp">
            <a:extLst>
              <a:ext uri="{FF2B5EF4-FFF2-40B4-BE49-F238E27FC236}">
                <a16:creationId xmlns:a16="http://schemas.microsoft.com/office/drawing/2014/main" id="{26F8FE9D-9CCA-45A2-94AB-222C15DF14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6174" y="3030525"/>
            <a:ext cx="2641427" cy="2880000"/>
          </a:xfrm>
          <a:prstGeom prst="rect">
            <a:avLst/>
          </a:prstGeom>
          <a:noFill/>
          <a:ln>
            <a:noFill/>
          </a:ln>
        </p:spPr>
      </p:pic>
      <p:sp>
        <p:nvSpPr>
          <p:cNvPr id="11" name="Прямоугольник 10">
            <a:extLst>
              <a:ext uri="{FF2B5EF4-FFF2-40B4-BE49-F238E27FC236}">
                <a16:creationId xmlns:a16="http://schemas.microsoft.com/office/drawing/2014/main" id="{C1C3D0DD-83C8-4A65-9E2C-36946C1D0B2E}"/>
              </a:ext>
            </a:extLst>
          </p:cNvPr>
          <p:cNvSpPr/>
          <p:nvPr/>
        </p:nvSpPr>
        <p:spPr>
          <a:xfrm>
            <a:off x="4428422" y="2686486"/>
            <a:ext cx="4038292"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Допускаемые напряжения</a:t>
            </a:r>
          </a:p>
        </p:txBody>
      </p:sp>
      <p:sp>
        <p:nvSpPr>
          <p:cNvPr id="12" name="Прямоугольник 11">
            <a:extLst>
              <a:ext uri="{FF2B5EF4-FFF2-40B4-BE49-F238E27FC236}">
                <a16:creationId xmlns:a16="http://schemas.microsoft.com/office/drawing/2014/main" id="{E5BFC809-A485-4FDD-8FB1-59DA75CC3796}"/>
              </a:ext>
            </a:extLst>
          </p:cNvPr>
          <p:cNvSpPr/>
          <p:nvPr/>
        </p:nvSpPr>
        <p:spPr>
          <a:xfrm>
            <a:off x="698331" y="3856683"/>
            <a:ext cx="4038292"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Температура материала лопатки</a:t>
            </a:r>
          </a:p>
        </p:txBody>
      </p:sp>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205C8810-BC78-4EB4-9119-C89511B8EA65}"/>
                  </a:ext>
                </a:extLst>
              </p:cNvPr>
              <p:cNvSpPr/>
              <p:nvPr/>
            </p:nvSpPr>
            <p:spPr>
              <a:xfrm>
                <a:off x="648225" y="4226015"/>
                <a:ext cx="3986648" cy="203132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3050" lvl="0" indent="-273050">
                  <a:lnSpc>
                    <a:spcPct val="150000"/>
                  </a:lnSpc>
                  <a:buFont typeface="Wingdings" pitchFamily="2" charset="2"/>
                  <a:buChar char="ü"/>
                </a:pPr>
                <a:r>
                  <a:rPr lang="ru-RU" sz="1400" dirty="0"/>
                  <a:t>Температура лопатки равна температуре торможения потока в относительном движении </a:t>
                </a:r>
                <a14:m>
                  <m:oMath xmlns:m="http://schemas.openxmlformats.org/officeDocument/2006/math">
                    <m:sSubSup>
                      <m:sSubSupPr>
                        <m:ctrlPr>
                          <a:rPr lang="ru-RU" sz="1400" i="1">
                            <a:latin typeface="Cambria Math" panose="02040503050406030204" pitchFamily="18" charset="0"/>
                          </a:rPr>
                        </m:ctrlPr>
                      </m:sSubSupPr>
                      <m:e>
                        <m:r>
                          <a:rPr lang="ru-RU" sz="1400" i="1">
                            <a:latin typeface="Cambria Math" panose="02040503050406030204" pitchFamily="18" charset="0"/>
                          </a:rPr>
                          <m:t>𝑇</m:t>
                        </m:r>
                      </m:e>
                      <m:sub>
                        <m:r>
                          <a:rPr lang="ru-RU" sz="1400" i="1">
                            <a:latin typeface="Cambria Math" panose="02040503050406030204" pitchFamily="18" charset="0"/>
                          </a:rPr>
                          <m:t>𝑤</m:t>
                        </m:r>
                        <m:r>
                          <a:rPr lang="ru-RU" sz="1400">
                            <a:latin typeface="Cambria Math" panose="02040503050406030204" pitchFamily="18" charset="0"/>
                          </a:rPr>
                          <m:t>1</m:t>
                        </m:r>
                      </m:sub>
                      <m:sup>
                        <m:r>
                          <a:rPr lang="ru-RU" sz="1400" i="1">
                            <a:latin typeface="Cambria Math" panose="02040503050406030204" pitchFamily="18" charset="0"/>
                          </a:rPr>
                          <m:t>∗</m:t>
                        </m:r>
                      </m:sup>
                    </m:sSubSup>
                  </m:oMath>
                </a14:m>
                <a:endParaRPr lang="ru-RU" sz="1400" dirty="0"/>
              </a:p>
              <a:p>
                <a:pPr marL="273050" lvl="0" indent="-273050">
                  <a:lnSpc>
                    <a:spcPct val="150000"/>
                  </a:lnSpc>
                  <a:buFont typeface="Wingdings" pitchFamily="2" charset="2"/>
                  <a:buChar char="ü"/>
                </a:pPr>
                <a:endParaRPr lang="ru-RU" sz="1400" dirty="0"/>
              </a:p>
              <a:p>
                <a:pPr marL="273050" lvl="0" indent="-273050">
                  <a:lnSpc>
                    <a:spcPct val="150000"/>
                  </a:lnSpc>
                  <a:buFont typeface="Wingdings" pitchFamily="2" charset="2"/>
                  <a:buChar char="ü"/>
                </a:pPr>
                <a:endParaRPr lang="ru-RU" sz="1400" dirty="0"/>
              </a:p>
              <a:p>
                <a:pPr marL="273050" lvl="0" indent="-273050">
                  <a:lnSpc>
                    <a:spcPct val="150000"/>
                  </a:lnSpc>
                  <a:buFont typeface="Wingdings" pitchFamily="2" charset="2"/>
                  <a:buChar char="ü"/>
                </a:pPr>
                <a:r>
                  <a:rPr lang="ru-RU" sz="1400" dirty="0"/>
                  <a:t>При </a:t>
                </a:r>
                <a14:m>
                  <m:oMath xmlns:m="http://schemas.openxmlformats.org/officeDocument/2006/math">
                    <m:sSubSup>
                      <m:sSubSupPr>
                        <m:ctrlPr>
                          <a:rPr lang="ru-RU" sz="1400" i="1">
                            <a:latin typeface="Cambria Math" panose="02040503050406030204" pitchFamily="18" charset="0"/>
                          </a:rPr>
                        </m:ctrlPr>
                      </m:sSubSupPr>
                      <m:e>
                        <m:r>
                          <a:rPr lang="ru-RU" sz="1400" i="1">
                            <a:latin typeface="Cambria Math" panose="02040503050406030204" pitchFamily="18" charset="0"/>
                          </a:rPr>
                          <m:t>𝑇</m:t>
                        </m:r>
                      </m:e>
                      <m:sub>
                        <m:r>
                          <a:rPr lang="ru-RU" sz="1400" i="1">
                            <a:latin typeface="Cambria Math" panose="02040503050406030204" pitchFamily="18" charset="0"/>
                          </a:rPr>
                          <m:t>𝑤</m:t>
                        </m:r>
                        <m:r>
                          <a:rPr lang="ru-RU" sz="1400">
                            <a:latin typeface="Cambria Math" panose="02040503050406030204" pitchFamily="18" charset="0"/>
                          </a:rPr>
                          <m:t>1</m:t>
                        </m:r>
                      </m:sub>
                      <m:sup>
                        <m:r>
                          <a:rPr lang="ru-RU" sz="1400" i="1">
                            <a:latin typeface="Cambria Math" panose="02040503050406030204" pitchFamily="18" charset="0"/>
                          </a:rPr>
                          <m:t>∗</m:t>
                        </m:r>
                      </m:sup>
                    </m:sSubSup>
                    <m:r>
                      <a:rPr lang="en-US" sz="1400" b="0" i="0" smtClean="0">
                        <a:latin typeface="Cambria Math" panose="02040503050406030204" pitchFamily="18" charset="0"/>
                      </a:rPr>
                      <m:t>&gt;1100</m:t>
                    </m:r>
                  </m:oMath>
                </a14:m>
                <a:r>
                  <a:rPr lang="en-US" sz="1400" dirty="0"/>
                  <a:t> –</a:t>
                </a:r>
                <a:r>
                  <a:rPr lang="ru-RU" sz="1400" dirty="0"/>
                  <a:t> турбина охлаждается</a:t>
                </a:r>
              </a:p>
            </p:txBody>
          </p:sp>
        </mc:Choice>
        <mc:Fallback xmlns="">
          <p:sp>
            <p:nvSpPr>
              <p:cNvPr id="13" name="Прямоугольник 12">
                <a:extLst>
                  <a:ext uri="{FF2B5EF4-FFF2-40B4-BE49-F238E27FC236}">
                    <a16:creationId xmlns:a16="http://schemas.microsoft.com/office/drawing/2014/main" xmlns="" xmlns:a14="http://schemas.microsoft.com/office/drawing/2010/main" id="{205C8810-BC78-4EB4-9119-C89511B8EA65}"/>
                  </a:ext>
                </a:extLst>
              </p:cNvPr>
              <p:cNvSpPr>
                <a:spLocks noRot="1" noChangeAspect="1" noMove="1" noResize="1" noEditPoints="1" noAdjustHandles="1" noChangeArrowheads="1" noChangeShapeType="1" noTextEdit="1"/>
              </p:cNvSpPr>
              <p:nvPr/>
            </p:nvSpPr>
            <p:spPr>
              <a:xfrm>
                <a:off x="648225" y="4226015"/>
                <a:ext cx="3986648" cy="2031325"/>
              </a:xfrm>
              <a:prstGeom prst="rect">
                <a:avLst/>
              </a:prstGeom>
              <a:blipFill rotWithShape="1">
                <a:blip r:embed="rId6"/>
                <a:stretch>
                  <a:fillRect l="-153" b="-60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C4705FAB-E77E-47ED-BC87-AC92CADC9767}"/>
                  </a:ext>
                </a:extLst>
              </p:cNvPr>
              <p:cNvSpPr/>
              <p:nvPr/>
            </p:nvSpPr>
            <p:spPr>
              <a:xfrm>
                <a:off x="814548" y="5238521"/>
                <a:ext cx="3684544" cy="5717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ru-RU" sz="1400" i="1">
                              <a:latin typeface="Cambria Math" panose="02040503050406030204" pitchFamily="18" charset="0"/>
                            </a:rPr>
                          </m:ctrlPr>
                        </m:sSubSupPr>
                        <m:e>
                          <m:r>
                            <a:rPr lang="ru-RU" sz="1400" i="1">
                              <a:latin typeface="Cambria Math" panose="02040503050406030204" pitchFamily="18" charset="0"/>
                            </a:rPr>
                            <m:t>𝑇</m:t>
                          </m:r>
                        </m:e>
                        <m:sub>
                          <m:r>
                            <a:rPr lang="ru-RU" sz="1400" i="1">
                              <a:latin typeface="Cambria Math" panose="02040503050406030204" pitchFamily="18" charset="0"/>
                            </a:rPr>
                            <m:t>𝑤</m:t>
                          </m:r>
                          <m:r>
                            <a:rPr lang="ru-RU" sz="1400">
                              <a:latin typeface="Cambria Math" panose="02040503050406030204" pitchFamily="18" charset="0"/>
                            </a:rPr>
                            <m:t>1</m:t>
                          </m:r>
                          <m:r>
                            <a:rPr lang="en-US" sz="1400" i="1">
                              <a:latin typeface="Cambria Math" panose="02040503050406030204" pitchFamily="18" charset="0"/>
                            </a:rPr>
                            <m:t>𝑖</m:t>
                          </m:r>
                        </m:sub>
                        <m:sup>
                          <m:r>
                            <a:rPr lang="ru-RU" sz="1400" i="1">
                              <a:latin typeface="Cambria Math" panose="02040503050406030204" pitchFamily="18" charset="0"/>
                            </a:rPr>
                            <m:t>∗</m:t>
                          </m:r>
                        </m:sup>
                      </m:sSubSup>
                      <m:r>
                        <a:rPr lang="ru-RU" sz="1400">
                          <a:latin typeface="Cambria Math" panose="02040503050406030204" pitchFamily="18" charset="0"/>
                        </a:rPr>
                        <m:t>=</m:t>
                      </m:r>
                      <m:sSubSup>
                        <m:sSubSupPr>
                          <m:ctrlPr>
                            <a:rPr lang="ru-RU" sz="1400" i="1">
                              <a:latin typeface="Cambria Math" panose="02040503050406030204" pitchFamily="18" charset="0"/>
                            </a:rPr>
                          </m:ctrlPr>
                        </m:sSubSupPr>
                        <m:e>
                          <m:r>
                            <a:rPr lang="ru-RU" sz="1400" i="1">
                              <a:latin typeface="Cambria Math" panose="02040503050406030204" pitchFamily="18" charset="0"/>
                            </a:rPr>
                            <m:t>𝑇</m:t>
                          </m:r>
                        </m:e>
                        <m:sub>
                          <m:r>
                            <m:rPr>
                              <m:sty m:val="p"/>
                            </m:rPr>
                            <a:rPr lang="ru-RU" sz="1400">
                              <a:latin typeface="Cambria Math" panose="02040503050406030204" pitchFamily="18" charset="0"/>
                            </a:rPr>
                            <m:t>oi</m:t>
                          </m:r>
                        </m:sub>
                        <m:sup>
                          <m:r>
                            <a:rPr lang="ru-RU" sz="1400" i="1">
                              <a:latin typeface="Cambria Math" panose="02040503050406030204" pitchFamily="18" charset="0"/>
                            </a:rPr>
                            <m:t>∗</m:t>
                          </m:r>
                        </m:sup>
                      </m:sSubSup>
                      <m:d>
                        <m:dPr>
                          <m:begChr m:val="["/>
                          <m:endChr m:val="]"/>
                          <m:ctrlPr>
                            <a:rPr lang="ru-RU" sz="1400" i="1">
                              <a:latin typeface="Cambria Math" panose="02040503050406030204" pitchFamily="18" charset="0"/>
                            </a:rPr>
                          </m:ctrlPr>
                        </m:dPr>
                        <m:e>
                          <m:r>
                            <a:rPr lang="ru-RU" sz="1400">
                              <a:latin typeface="Cambria Math" panose="02040503050406030204" pitchFamily="18" charset="0"/>
                            </a:rPr>
                            <m:t>1+</m:t>
                          </m:r>
                          <m:f>
                            <m:fPr>
                              <m:ctrlPr>
                                <a:rPr lang="ru-RU" sz="1400" i="1">
                                  <a:latin typeface="Cambria Math" panose="02040503050406030204" pitchFamily="18" charset="0"/>
                                </a:rPr>
                              </m:ctrlPr>
                            </m:fPr>
                            <m:num>
                              <m:r>
                                <a:rPr lang="ru-RU" sz="1400" i="1">
                                  <a:latin typeface="Cambria Math" panose="02040503050406030204" pitchFamily="18" charset="0"/>
                                </a:rPr>
                                <m:t>𝑘</m:t>
                              </m:r>
                              <m:r>
                                <a:rPr lang="ru-RU" sz="1400" i="1">
                                  <a:latin typeface="Cambria Math" panose="02040503050406030204" pitchFamily="18" charset="0"/>
                                </a:rPr>
                                <m:t>−</m:t>
                              </m:r>
                              <m:r>
                                <a:rPr lang="ru-RU" sz="1400">
                                  <a:latin typeface="Cambria Math" panose="02040503050406030204" pitchFamily="18" charset="0"/>
                                </a:rPr>
                                <m:t>1</m:t>
                              </m:r>
                            </m:num>
                            <m:den>
                              <m:r>
                                <a:rPr lang="ru-RU" sz="1400" i="1">
                                  <a:latin typeface="Cambria Math" panose="02040503050406030204" pitchFamily="18" charset="0"/>
                                </a:rPr>
                                <m:t>𝑘</m:t>
                              </m:r>
                              <m:r>
                                <a:rPr lang="ru-RU" sz="1400">
                                  <a:latin typeface="Cambria Math" panose="02040503050406030204" pitchFamily="18" charset="0"/>
                                </a:rPr>
                                <m:t>+1</m:t>
                              </m:r>
                            </m:den>
                          </m:f>
                          <m:d>
                            <m:dPr>
                              <m:ctrlPr>
                                <a:rPr lang="ru-RU" sz="1400" i="1">
                                  <a:latin typeface="Cambria Math" panose="02040503050406030204" pitchFamily="18" charset="0"/>
                                </a:rPr>
                              </m:ctrlPr>
                            </m:dPr>
                            <m:e>
                              <m:sSubSup>
                                <m:sSubSupPr>
                                  <m:ctrlPr>
                                    <a:rPr lang="ru-RU" sz="1400" i="1">
                                      <a:latin typeface="Cambria Math" panose="02040503050406030204" pitchFamily="18" charset="0"/>
                                    </a:rPr>
                                  </m:ctrlPr>
                                </m:sSubSupPr>
                                <m:e>
                                  <m:r>
                                    <a:rPr lang="ru-RU" sz="1400" i="1">
                                      <a:latin typeface="Cambria Math" panose="02040503050406030204" pitchFamily="18" charset="0"/>
                                    </a:rPr>
                                    <m:t>𝜆</m:t>
                                  </m:r>
                                </m:e>
                                <m:sub>
                                  <m:r>
                                    <a:rPr lang="ru-RU" sz="1400" i="1">
                                      <a:latin typeface="Cambria Math" panose="02040503050406030204" pitchFamily="18" charset="0"/>
                                    </a:rPr>
                                    <m:t>𝑢</m:t>
                                  </m:r>
                                  <m:r>
                                    <a:rPr lang="ru-RU" sz="1400">
                                      <a:latin typeface="Cambria Math" panose="02040503050406030204" pitchFamily="18" charset="0"/>
                                    </a:rPr>
                                    <m:t>1</m:t>
                                  </m:r>
                                </m:sub>
                                <m:sup>
                                  <m:r>
                                    <a:rPr lang="ru-RU" sz="1400">
                                      <a:latin typeface="Cambria Math" panose="02040503050406030204" pitchFamily="18" charset="0"/>
                                    </a:rPr>
                                    <m:t>2</m:t>
                                  </m:r>
                                </m:sup>
                              </m:sSubSup>
                              <m:r>
                                <a:rPr lang="ru-RU" sz="1400" i="1">
                                  <a:latin typeface="Cambria Math" panose="02040503050406030204" pitchFamily="18" charset="0"/>
                                </a:rPr>
                                <m:t>−</m:t>
                              </m:r>
                              <m:r>
                                <a:rPr lang="ru-RU" sz="1400">
                                  <a:latin typeface="Cambria Math" panose="02040503050406030204" pitchFamily="18" charset="0"/>
                                </a:rPr>
                                <m:t>2</m:t>
                              </m:r>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1">
                                      <a:latin typeface="Cambria Math" panose="02040503050406030204" pitchFamily="18" charset="0"/>
                                    </a:rPr>
                                    <m:t>𝑢</m:t>
                                  </m:r>
                                  <m:r>
                                    <a:rPr lang="ru-RU" sz="1400">
                                      <a:latin typeface="Cambria Math" panose="02040503050406030204" pitchFamily="18" charset="0"/>
                                    </a:rPr>
                                    <m:t>1</m:t>
                                  </m:r>
                                </m:sub>
                              </m:sSub>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a:latin typeface="Cambria Math" panose="02040503050406030204" pitchFamily="18" charset="0"/>
                                    </a:rPr>
                                    <m:t>1</m:t>
                                  </m:r>
                                </m:sub>
                              </m:sSub>
                              <m:r>
                                <a:rPr lang="ru-RU" sz="1400" i="1">
                                  <a:latin typeface="Cambria Math" panose="02040503050406030204" pitchFamily="18" charset="0"/>
                                </a:rPr>
                                <m:t>𝑐𝑜𝑠</m:t>
                              </m:r>
                              <m:sSub>
                                <m:sSubPr>
                                  <m:ctrlPr>
                                    <a:rPr lang="ru-RU" sz="1400" i="1">
                                      <a:latin typeface="Cambria Math" panose="02040503050406030204" pitchFamily="18" charset="0"/>
                                    </a:rPr>
                                  </m:ctrlPr>
                                </m:sSubPr>
                                <m:e>
                                  <m:r>
                                    <a:rPr lang="ru-RU" sz="1400" i="1">
                                      <a:latin typeface="Cambria Math" panose="02040503050406030204" pitchFamily="18" charset="0"/>
                                    </a:rPr>
                                    <m:t>𝛼</m:t>
                                  </m:r>
                                </m:e>
                                <m:sub>
                                  <m:r>
                                    <a:rPr lang="ru-RU" sz="1400">
                                      <a:latin typeface="Cambria Math" panose="02040503050406030204" pitchFamily="18" charset="0"/>
                                    </a:rPr>
                                    <m:t>1</m:t>
                                  </m:r>
                                </m:sub>
                              </m:sSub>
                            </m:e>
                          </m:d>
                        </m:e>
                      </m:d>
                    </m:oMath>
                  </m:oMathPara>
                </a14:m>
                <a:endParaRPr lang="ru-RU" sz="1400" dirty="0"/>
              </a:p>
            </p:txBody>
          </p:sp>
        </mc:Choice>
        <mc:Fallback xmlns="">
          <p:sp>
            <p:nvSpPr>
              <p:cNvPr id="5" name="Прямоугольник 4">
                <a:extLst>
                  <a:ext uri="{FF2B5EF4-FFF2-40B4-BE49-F238E27FC236}">
                    <a16:creationId xmlns:a16="http://schemas.microsoft.com/office/drawing/2014/main" xmlns="" xmlns:a14="http://schemas.microsoft.com/office/drawing/2010/main" id="{C4705FAB-E77E-47ED-BC87-AC92CADC9767}"/>
                  </a:ext>
                </a:extLst>
              </p:cNvPr>
              <p:cNvSpPr>
                <a:spLocks noRot="1" noChangeAspect="1" noMove="1" noResize="1" noEditPoints="1" noAdjustHandles="1" noChangeArrowheads="1" noChangeShapeType="1" noTextEdit="1"/>
              </p:cNvSpPr>
              <p:nvPr/>
            </p:nvSpPr>
            <p:spPr>
              <a:xfrm>
                <a:off x="814548" y="5238521"/>
                <a:ext cx="3684544" cy="571760"/>
              </a:xfrm>
              <a:prstGeom prst="rect">
                <a:avLst/>
              </a:prstGeom>
              <a:blipFill rotWithShape="1">
                <a:blip r:embed="rId7"/>
                <a:stretch>
                  <a:fillRect/>
                </a:stretch>
              </a:blipFill>
            </p:spPr>
            <p:txBody>
              <a:bodyPr/>
              <a:lstStyle/>
              <a:p>
                <a:r>
                  <a:rPr lang="ru-RU">
                    <a:noFill/>
                  </a:rPr>
                  <a:t> </a:t>
                </a:r>
              </a:p>
            </p:txBody>
          </p:sp>
        </mc:Fallback>
      </mc:AlternateContent>
      <p:sp>
        <p:nvSpPr>
          <p:cNvPr id="14" name="Прямоугольник 13">
            <a:extLst>
              <a:ext uri="{FF2B5EF4-FFF2-40B4-BE49-F238E27FC236}">
                <a16:creationId xmlns:a16="http://schemas.microsoft.com/office/drawing/2014/main" id="{5691EAB9-88BE-490A-862A-B66AE3AFFC0D}"/>
              </a:ext>
            </a:extLst>
          </p:cNvPr>
          <p:cNvSpPr/>
          <p:nvPr/>
        </p:nvSpPr>
        <p:spPr>
          <a:xfrm>
            <a:off x="4555488" y="5917262"/>
            <a:ext cx="4572000" cy="415498"/>
          </a:xfrm>
          <a:prstGeom prst="rect">
            <a:avLst/>
          </a:prstGeom>
        </p:spPr>
        <p:txBody>
          <a:bodyPr>
            <a:spAutoFit/>
          </a:bodyPr>
          <a:lstStyle/>
          <a:p>
            <a:pPr marL="273050" lvl="0" indent="-273050">
              <a:lnSpc>
                <a:spcPct val="150000"/>
              </a:lnSpc>
              <a:buFont typeface="Wingdings" pitchFamily="2" charset="2"/>
              <a:buChar char="ü"/>
            </a:pPr>
            <a:r>
              <a:rPr lang="ru-RU" sz="1400" dirty="0">
                <a:solidFill>
                  <a:srgbClr val="FF0000"/>
                </a:solidFill>
              </a:rPr>
              <a:t>Что определяет частоту вращения ротора НД?</a:t>
            </a:r>
          </a:p>
        </p:txBody>
      </p:sp>
    </p:spTree>
    <p:extLst>
      <p:ext uri="{BB962C8B-B14F-4D97-AF65-F5344CB8AC3E}">
        <p14:creationId xmlns:p14="http://schemas.microsoft.com/office/powerpoint/2010/main" val="31445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P spid="11" grpId="0"/>
      <p:bldP spid="12" grpId="0"/>
      <p:bldP spid="13" grpId="0"/>
      <p:bldP spid="5"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13</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56CCC15B-3D30-4998-87B2-1135307529CC}"/>
              </a:ext>
            </a:extLst>
          </p:cNvPr>
          <p:cNvSpPr/>
          <p:nvPr/>
        </p:nvSpPr>
        <p:spPr>
          <a:xfrm>
            <a:off x="594879" y="799578"/>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Определение длины и массы узлов</a:t>
            </a:r>
          </a:p>
        </p:txBody>
      </p:sp>
      <mc:AlternateContent xmlns:mc="http://schemas.openxmlformats.org/markup-compatibility/2006" xmlns:a14="http://schemas.microsoft.com/office/drawing/2010/main">
        <mc:Choice Requires="a14">
          <p:graphicFrame>
            <p:nvGraphicFramePr>
              <p:cNvPr id="3" name="Таблица 2">
                <a:extLst>
                  <a:ext uri="{FF2B5EF4-FFF2-40B4-BE49-F238E27FC236}">
                    <a16:creationId xmlns:a16="http://schemas.microsoft.com/office/drawing/2014/main" id="{34AEDA66-115C-46C3-91C2-66C7615ACE42}"/>
                  </a:ext>
                </a:extLst>
              </p:cNvPr>
              <p:cNvGraphicFramePr>
                <a:graphicFrameLocks noGrp="1"/>
              </p:cNvGraphicFramePr>
              <p:nvPr>
                <p:extLst>
                  <p:ext uri="{D42A27DB-BD31-4B8C-83A1-F6EECF244321}">
                    <p14:modId xmlns:p14="http://schemas.microsoft.com/office/powerpoint/2010/main" val="676782199"/>
                  </p:ext>
                </p:extLst>
              </p:nvPr>
            </p:nvGraphicFramePr>
            <p:xfrm>
              <a:off x="594879" y="1243203"/>
              <a:ext cx="8131109" cy="4767835"/>
            </p:xfrm>
            <a:graphic>
              <a:graphicData uri="http://schemas.openxmlformats.org/drawingml/2006/table">
                <a:tbl>
                  <a:tblPr firstRow="1" firstCol="1" bandRow="1">
                    <a:tableStyleId>{5940675A-B579-460E-94D1-54222C63F5DA}</a:tableStyleId>
                  </a:tblPr>
                  <a:tblGrid>
                    <a:gridCol w="1560435">
                      <a:extLst>
                        <a:ext uri="{9D8B030D-6E8A-4147-A177-3AD203B41FA5}">
                          <a16:colId xmlns:a16="http://schemas.microsoft.com/office/drawing/2014/main" val="1293615880"/>
                        </a:ext>
                      </a:extLst>
                    </a:gridCol>
                    <a:gridCol w="2782969">
                      <a:extLst>
                        <a:ext uri="{9D8B030D-6E8A-4147-A177-3AD203B41FA5}">
                          <a16:colId xmlns:a16="http://schemas.microsoft.com/office/drawing/2014/main" val="2859172810"/>
                        </a:ext>
                      </a:extLst>
                    </a:gridCol>
                    <a:gridCol w="3787705">
                      <a:extLst>
                        <a:ext uri="{9D8B030D-6E8A-4147-A177-3AD203B41FA5}">
                          <a16:colId xmlns:a16="http://schemas.microsoft.com/office/drawing/2014/main" val="2215398252"/>
                        </a:ext>
                      </a:extLst>
                    </a:gridCol>
                  </a:tblGrid>
                  <a:tr h="0">
                    <a:tc>
                      <a:txBody>
                        <a:bodyPr/>
                        <a:lstStyle/>
                        <a:p>
                          <a:pPr indent="0" algn="ctr">
                            <a:lnSpc>
                              <a:spcPct val="150000"/>
                            </a:lnSpc>
                            <a:spcAft>
                              <a:spcPts val="0"/>
                            </a:spcAft>
                          </a:pPr>
                          <a:r>
                            <a:rPr lang="ru-RU" sz="1400" kern="1200" dirty="0">
                              <a:solidFill>
                                <a:schemeClr val="tx1"/>
                              </a:solidFill>
                              <a:effectLst/>
                              <a:latin typeface="+mn-lt"/>
                              <a:ea typeface="+mn-ea"/>
                              <a:cs typeface="+mn-cs"/>
                            </a:rPr>
                            <a:t>Узел</a:t>
                          </a: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400" kern="1200">
                              <a:solidFill>
                                <a:schemeClr val="tx1"/>
                              </a:solidFill>
                              <a:effectLst/>
                              <a:latin typeface="+mn-lt"/>
                              <a:ea typeface="+mn-ea"/>
                              <a:cs typeface="+mn-cs"/>
                            </a:rPr>
                            <a:t>Длина, м</a:t>
                          </a:r>
                        </a:p>
                      </a:txBody>
                      <a:tcPr marL="68580" marR="68580" marT="0" marB="0" anchor="ctr">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400" kern="1200">
                              <a:solidFill>
                                <a:schemeClr val="tx1"/>
                              </a:solidFill>
                              <a:effectLst/>
                              <a:latin typeface="+mn-lt"/>
                              <a:ea typeface="+mn-ea"/>
                              <a:cs typeface="+mn-cs"/>
                            </a:rPr>
                            <a:t>Масса, кг</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236471262"/>
                      </a:ext>
                    </a:extLst>
                  </a:tr>
                  <a:tr h="419735">
                    <a:tc>
                      <a:txBody>
                        <a:bodyPr/>
                        <a:lstStyle/>
                        <a:p>
                          <a:pPr indent="0" algn="ctr">
                            <a:lnSpc>
                              <a:spcPct val="150000"/>
                            </a:lnSpc>
                            <a:spcAft>
                              <a:spcPts val="0"/>
                            </a:spcAft>
                          </a:pPr>
                          <a:r>
                            <a:rPr lang="ru-RU" sz="1400" kern="1200">
                              <a:solidFill>
                                <a:schemeClr val="tx1"/>
                              </a:solidFill>
                              <a:effectLst/>
                              <a:latin typeface="+mn-lt"/>
                              <a:ea typeface="+mn-ea"/>
                              <a:cs typeface="+mn-cs"/>
                            </a:rPr>
                            <a:t>Вентилятор</a:t>
                          </a: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𝑙</m:t>
                                </m:r>
                                <m:r>
                                  <a:rPr lang="ru-RU" sz="1400" kern="1200">
                                    <a:solidFill>
                                      <a:schemeClr val="tx1"/>
                                    </a:solidFill>
                                    <a:effectLst/>
                                    <a:latin typeface="Cambria Math" panose="02040503050406030204" pitchFamily="18" charset="0"/>
                                    <a:ea typeface="+mn-ea"/>
                                    <a:cs typeface="+mn-cs"/>
                                  </a:rPr>
                                  <m:t>=</m:t>
                                </m:r>
                                <m:r>
                                  <a:rPr lang="ru-RU" sz="1400" kern="1200">
                                    <a:solidFill>
                                      <a:schemeClr val="tx1"/>
                                    </a:solidFill>
                                    <a:effectLst/>
                                    <a:latin typeface="Cambria Math" panose="02040503050406030204" pitchFamily="18" charset="0"/>
                                    <a:ea typeface="+mn-ea"/>
                                    <a:cs typeface="+mn-cs"/>
                                  </a:rPr>
                                  <m:t>𝑧</m:t>
                                </m:r>
                                <m:r>
                                  <a:rPr lang="ru-RU" sz="1400" kern="1200">
                                    <a:solidFill>
                                      <a:schemeClr val="tx1"/>
                                    </a:solidFill>
                                    <a:effectLst/>
                                    <a:latin typeface="Cambria Math" panose="02040503050406030204" pitchFamily="18" charset="0"/>
                                    <a:ea typeface="+mn-ea"/>
                                    <a:cs typeface="+mn-cs"/>
                                  </a:rPr>
                                  <m:t>∙</m:t>
                                </m:r>
                                <m:d>
                                  <m:dPr>
                                    <m:ctrlPr>
                                      <a:rPr lang="ru-RU" sz="1400" i="1" kern="1200">
                                        <a:solidFill>
                                          <a:schemeClr val="tx1"/>
                                        </a:solidFill>
                                        <a:effectLst/>
                                        <a:latin typeface="Cambria Math" panose="02040503050406030204" pitchFamily="18" charset="0"/>
                                        <a:ea typeface="+mn-ea"/>
                                        <a:cs typeface="+mn-cs"/>
                                      </a:rPr>
                                    </m:ctrlPr>
                                  </m:dPr>
                                  <m:e>
                                    <m:f>
                                      <m:fPr>
                                        <m:ctrlPr>
                                          <a:rPr lang="ru-RU" sz="1400" i="1" kern="1200">
                                            <a:solidFill>
                                              <a:schemeClr val="tx1"/>
                                            </a:solidFill>
                                            <a:effectLst/>
                                            <a:latin typeface="Cambria Math" panose="02040503050406030204" pitchFamily="18" charset="0"/>
                                            <a:ea typeface="+mn-ea"/>
                                            <a:cs typeface="+mn-cs"/>
                                          </a:rPr>
                                        </m:ctrlPr>
                                      </m:fPr>
                                      <m:num>
                                        <m:d>
                                          <m:dPr>
                                            <m:ctrlPr>
                                              <a:rPr lang="ru-RU" sz="1400" i="1" kern="1200">
                                                <a:solidFill>
                                                  <a:schemeClr val="tx1"/>
                                                </a:solidFill>
                                                <a:effectLst/>
                                                <a:latin typeface="Cambria Math" panose="02040503050406030204" pitchFamily="18" charset="0"/>
                                                <a:ea typeface="+mn-ea"/>
                                                <a:cs typeface="+mn-cs"/>
                                              </a:rPr>
                                            </m:ctrlPr>
                                          </m:d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h</m:t>
                                                </m:r>
                                              </m:e>
                                              <m:sub>
                                                <m:r>
                                                  <a:rPr lang="ru-RU" sz="1400" kern="1200">
                                                    <a:solidFill>
                                                      <a:schemeClr val="tx1"/>
                                                    </a:solidFill>
                                                    <a:effectLst/>
                                                    <a:latin typeface="Cambria Math" panose="02040503050406030204" pitchFamily="18" charset="0"/>
                                                    <a:ea typeface="+mn-ea"/>
                                                    <a:cs typeface="+mn-cs"/>
                                                  </a:rPr>
                                                  <m:t>л вх</m:t>
                                                </m:r>
                                              </m:sub>
                                            </m:sSub>
                                            <m:r>
                                              <a:rPr lang="ru-RU" sz="1400" kern="1200">
                                                <a:solidFill>
                                                  <a:schemeClr val="tx1"/>
                                                </a:solidFill>
                                                <a:effectLst/>
                                                <a:latin typeface="Cambria Math" panose="02040503050406030204" pitchFamily="18" charset="0"/>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h</m:t>
                                                </m:r>
                                              </m:e>
                                              <m:sub>
                                                <m:r>
                                                  <a:rPr lang="ru-RU" sz="1400" kern="1200">
                                                    <a:solidFill>
                                                      <a:schemeClr val="tx1"/>
                                                    </a:solidFill>
                                                    <a:effectLst/>
                                                    <a:latin typeface="Cambria Math" panose="02040503050406030204" pitchFamily="18" charset="0"/>
                                                    <a:ea typeface="+mn-ea"/>
                                                    <a:cs typeface="+mn-cs"/>
                                                  </a:rPr>
                                                  <m:t>л вых</m:t>
                                                </m:r>
                                              </m:sub>
                                            </m:sSub>
                                          </m:e>
                                        </m:d>
                                      </m:num>
                                      <m:den>
                                        <m:r>
                                          <a:rPr lang="ru-RU" sz="1400" kern="1200">
                                            <a:solidFill>
                                              <a:schemeClr val="tx1"/>
                                            </a:solidFill>
                                            <a:effectLst/>
                                            <a:latin typeface="Cambria Math" panose="02040503050406030204" pitchFamily="18" charset="0"/>
                                            <a:ea typeface="+mn-ea"/>
                                            <a:cs typeface="+mn-cs"/>
                                          </a:rPr>
                                          <m:t>5</m:t>
                                        </m:r>
                                      </m:den>
                                    </m:f>
                                  </m:e>
                                </m:d>
                              </m:oMath>
                            </m:oMathPara>
                          </a14:m>
                          <a:endParaRPr lang="ru-RU" sz="1400" kern="1200" dirty="0">
                            <a:solidFill>
                              <a:schemeClr val="tx1"/>
                            </a:solidFill>
                            <a:effectLst/>
                            <a:latin typeface="+mn-lt"/>
                            <a:ea typeface="+mn-ea"/>
                            <a:cs typeface="+mn-cs"/>
                          </a:endParaRPr>
                        </a:p>
                      </a:txBody>
                      <a:tcPr marL="68580" marR="68580" marT="0" marB="0" anchor="ct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en-US" sz="1400" kern="1200" smtClean="0">
                                    <a:solidFill>
                                      <a:schemeClr val="tx1"/>
                                    </a:solidFill>
                                    <a:effectLst/>
                                    <a:latin typeface="Cambria Math" panose="02040503050406030204" pitchFamily="18" charset="0"/>
                                    <a:ea typeface="+mn-ea"/>
                                    <a:cs typeface="+mn-cs"/>
                                  </a:rPr>
                                  <m:t>𝑚</m:t>
                                </m:r>
                                <m:r>
                                  <a:rPr lang="ru-RU" sz="1400" kern="1200">
                                    <a:solidFill>
                                      <a:schemeClr val="tx1"/>
                                    </a:solidFill>
                                    <a:effectLst/>
                                    <a:latin typeface="Cambria Math" panose="02040503050406030204" pitchFamily="18" charset="0"/>
                                    <a:ea typeface="+mn-ea"/>
                                    <a:cs typeface="+mn-cs"/>
                                  </a:rPr>
                                  <m:t>=135∙</m:t>
                                </m:r>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1к</m:t>
                                        </m:r>
                                      </m:sub>
                                    </m:sSub>
                                  </m:e>
                                  <m:sup>
                                    <m:r>
                                      <a:rPr lang="ru-RU" sz="1400" kern="1200">
                                        <a:solidFill>
                                          <a:schemeClr val="tx1"/>
                                        </a:solidFill>
                                        <a:effectLst/>
                                        <a:latin typeface="Cambria Math" panose="02040503050406030204" pitchFamily="18" charset="0"/>
                                        <a:ea typeface="+mn-ea"/>
                                        <a:cs typeface="+mn-cs"/>
                                      </a:rPr>
                                      <m:t>2,7</m:t>
                                    </m:r>
                                  </m:sup>
                                </m:sSup>
                                <m:f>
                                  <m:fPr>
                                    <m:ctrlPr>
                                      <a:rPr lang="ru-RU" sz="1400" i="1" kern="1200">
                                        <a:solidFill>
                                          <a:schemeClr val="tx1"/>
                                        </a:solidFill>
                                        <a:effectLst/>
                                        <a:latin typeface="Cambria Math" panose="02040503050406030204" pitchFamily="18" charset="0"/>
                                        <a:ea typeface="+mn-ea"/>
                                        <a:cs typeface="+mn-cs"/>
                                      </a:rPr>
                                    </m:ctrlPr>
                                  </m:fPr>
                                  <m:num>
                                    <m:r>
                                      <a:rPr lang="ru-RU" sz="1400" kern="1200">
                                        <a:solidFill>
                                          <a:schemeClr val="tx1"/>
                                        </a:solidFill>
                                        <a:effectLst/>
                                        <a:latin typeface="Cambria Math" panose="02040503050406030204" pitchFamily="18" charset="0"/>
                                        <a:ea typeface="+mn-ea"/>
                                        <a:cs typeface="+mn-cs"/>
                                      </a:rPr>
                                      <m:t>𝑧</m:t>
                                    </m:r>
                                  </m:num>
                                  <m:den>
                                    <m:sSup>
                                      <m:sSupPr>
                                        <m:ctrlPr>
                                          <a:rPr lang="ru-RU" sz="1400" i="1" kern="1200">
                                            <a:solidFill>
                                              <a:schemeClr val="tx1"/>
                                            </a:solidFill>
                                            <a:effectLst/>
                                            <a:latin typeface="Cambria Math" panose="02040503050406030204" pitchFamily="18" charset="0"/>
                                            <a:ea typeface="+mn-ea"/>
                                            <a:cs typeface="+mn-cs"/>
                                          </a:rPr>
                                        </m:ctrlPr>
                                      </m:sSupPr>
                                      <m:e>
                                        <m:f>
                                          <m:fPr>
                                            <m:type m:val="skw"/>
                                            <m:ctrlPr>
                                              <a:rPr lang="ru-RU" sz="1400" i="1" kern="1200">
                                                <a:solidFill>
                                                  <a:schemeClr val="tx1"/>
                                                </a:solidFill>
                                                <a:effectLst/>
                                                <a:latin typeface="Cambria Math" panose="02040503050406030204" pitchFamily="18" charset="0"/>
                                                <a:ea typeface="+mn-ea"/>
                                                <a:cs typeface="+mn-cs"/>
                                              </a:rPr>
                                            </m:ctrlPr>
                                          </m:fPr>
                                          <m:num>
                                            <m:r>
                                              <a:rPr lang="ru-RU" sz="1400" kern="1200">
                                                <a:solidFill>
                                                  <a:schemeClr val="tx1"/>
                                                </a:solidFill>
                                                <a:effectLst/>
                                                <a:latin typeface="Cambria Math" panose="02040503050406030204" pitchFamily="18" charset="0"/>
                                                <a:ea typeface="+mn-ea"/>
                                                <a:cs typeface="+mn-cs"/>
                                              </a:rPr>
                                              <m:t>h</m:t>
                                            </m:r>
                                          </m:num>
                                          <m:den>
                                            <m:r>
                                              <a:rPr lang="en-US" sz="1400" b="0" i="1" kern="1200" smtClean="0">
                                                <a:solidFill>
                                                  <a:schemeClr val="tx1"/>
                                                </a:solidFill>
                                                <a:effectLst/>
                                                <a:latin typeface="Cambria Math"/>
                                                <a:ea typeface="+mn-ea"/>
                                                <a:cs typeface="+mn-cs"/>
                                              </a:rPr>
                                              <m:t>𝑙</m:t>
                                            </m:r>
                                          </m:den>
                                        </m:f>
                                      </m:e>
                                      <m:sup>
                                        <m:r>
                                          <a:rPr lang="ru-RU" sz="1400" kern="1200">
                                            <a:solidFill>
                                              <a:schemeClr val="tx1"/>
                                            </a:solidFill>
                                            <a:effectLst/>
                                            <a:latin typeface="Cambria Math" panose="02040503050406030204" pitchFamily="18" charset="0"/>
                                            <a:ea typeface="+mn-ea"/>
                                            <a:cs typeface="+mn-cs"/>
                                          </a:rPr>
                                          <m:t>0.5</m:t>
                                        </m:r>
                                      </m:sup>
                                    </m:sSup>
                                  </m:den>
                                </m:f>
                              </m:oMath>
                            </m:oMathPara>
                          </a14:m>
                          <a:endParaRPr lang="ru-RU" sz="1400" kern="1200" dirty="0">
                            <a:solidFill>
                              <a:schemeClr val="tx1"/>
                            </a:solidFill>
                            <a:effectLst/>
                            <a:latin typeface="+mn-lt"/>
                            <a:ea typeface="+mn-ea"/>
                            <a:cs typeface="+mn-cs"/>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756538737"/>
                      </a:ext>
                    </a:extLst>
                  </a:tr>
                  <a:tr h="419735">
                    <a:tc>
                      <a:txBody>
                        <a:bodyPr/>
                        <a:lstStyle/>
                        <a:p>
                          <a:pPr indent="0" algn="ctr">
                            <a:lnSpc>
                              <a:spcPct val="150000"/>
                            </a:lnSpc>
                            <a:spcAft>
                              <a:spcPts val="0"/>
                            </a:spcAft>
                          </a:pPr>
                          <a:r>
                            <a:rPr lang="ru-RU" sz="1400" kern="1200" dirty="0">
                              <a:solidFill>
                                <a:schemeClr val="tx1"/>
                              </a:solidFill>
                              <a:effectLst/>
                              <a:latin typeface="+mn-lt"/>
                              <a:ea typeface="+mn-ea"/>
                              <a:cs typeface="+mn-cs"/>
                            </a:rPr>
                            <a:t>Подпорные </a:t>
                          </a:r>
                        </a:p>
                        <a:p>
                          <a:pPr indent="0" algn="ctr">
                            <a:lnSpc>
                              <a:spcPct val="150000"/>
                            </a:lnSpc>
                            <a:spcAft>
                              <a:spcPts val="0"/>
                            </a:spcAft>
                          </a:pPr>
                          <a:r>
                            <a:rPr lang="ru-RU" sz="1400" kern="1200" dirty="0">
                              <a:solidFill>
                                <a:schemeClr val="tx1"/>
                              </a:solidFill>
                              <a:effectLst/>
                              <a:latin typeface="+mn-lt"/>
                              <a:ea typeface="+mn-ea"/>
                              <a:cs typeface="+mn-cs"/>
                            </a:rPr>
                            <a:t>ступени, </a:t>
                          </a:r>
                        </a:p>
                        <a:p>
                          <a:pPr indent="0" algn="ctr">
                            <a:lnSpc>
                              <a:spcPct val="150000"/>
                            </a:lnSpc>
                            <a:spcAft>
                              <a:spcPts val="0"/>
                            </a:spcAft>
                          </a:pPr>
                          <a:r>
                            <a:rPr lang="ru-RU" sz="1400" kern="1200" dirty="0">
                              <a:solidFill>
                                <a:schemeClr val="tx1"/>
                              </a:solidFill>
                              <a:effectLst/>
                              <a:latin typeface="+mn-lt"/>
                              <a:ea typeface="+mn-ea"/>
                              <a:cs typeface="+mn-cs"/>
                            </a:rPr>
                            <a:t>КСД</a:t>
                          </a: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𝑙</m:t>
                                </m:r>
                                <m:r>
                                  <a:rPr lang="ru-RU" sz="1400" kern="1200">
                                    <a:solidFill>
                                      <a:schemeClr val="tx1"/>
                                    </a:solidFill>
                                    <a:effectLst/>
                                    <a:latin typeface="Cambria Math" panose="02040503050406030204" pitchFamily="18" charset="0"/>
                                    <a:ea typeface="+mn-ea"/>
                                    <a:cs typeface="+mn-cs"/>
                                  </a:rPr>
                                  <m:t>=2∙</m:t>
                                </m:r>
                                <m:r>
                                  <a:rPr lang="ru-RU" sz="1400" kern="1200">
                                    <a:solidFill>
                                      <a:schemeClr val="tx1"/>
                                    </a:solidFill>
                                    <a:effectLst/>
                                    <a:latin typeface="Cambria Math" panose="02040503050406030204" pitchFamily="18" charset="0"/>
                                    <a:ea typeface="+mn-ea"/>
                                    <a:cs typeface="+mn-cs"/>
                                  </a:rPr>
                                  <m:t>𝑧</m:t>
                                </m:r>
                                <m:r>
                                  <a:rPr lang="ru-RU" sz="1400" kern="1200">
                                    <a:solidFill>
                                      <a:schemeClr val="tx1"/>
                                    </a:solidFill>
                                    <a:effectLst/>
                                    <a:latin typeface="Cambria Math" panose="02040503050406030204" pitchFamily="18" charset="0"/>
                                    <a:ea typeface="+mn-ea"/>
                                    <a:cs typeface="+mn-cs"/>
                                  </a:rPr>
                                  <m:t>∙</m:t>
                                </m:r>
                                <m:d>
                                  <m:dPr>
                                    <m:ctrlPr>
                                      <a:rPr lang="ru-RU" sz="1400" i="1" kern="1200">
                                        <a:solidFill>
                                          <a:schemeClr val="tx1"/>
                                        </a:solidFill>
                                        <a:effectLst/>
                                        <a:latin typeface="Cambria Math" panose="02040503050406030204" pitchFamily="18" charset="0"/>
                                        <a:ea typeface="+mn-ea"/>
                                        <a:cs typeface="+mn-cs"/>
                                      </a:rPr>
                                    </m:ctrlPr>
                                  </m:dPr>
                                  <m:e>
                                    <m:f>
                                      <m:fPr>
                                        <m:ctrlPr>
                                          <a:rPr lang="ru-RU" sz="1400" i="1" kern="1200">
                                            <a:solidFill>
                                              <a:schemeClr val="tx1"/>
                                            </a:solidFill>
                                            <a:effectLst/>
                                            <a:latin typeface="Cambria Math" panose="02040503050406030204" pitchFamily="18" charset="0"/>
                                            <a:ea typeface="+mn-ea"/>
                                            <a:cs typeface="+mn-cs"/>
                                          </a:rPr>
                                        </m:ctrlPr>
                                      </m:fPr>
                                      <m:num>
                                        <m:d>
                                          <m:dPr>
                                            <m:ctrlPr>
                                              <a:rPr lang="ru-RU" sz="1400" i="1" kern="1200">
                                                <a:solidFill>
                                                  <a:schemeClr val="tx1"/>
                                                </a:solidFill>
                                                <a:effectLst/>
                                                <a:latin typeface="Cambria Math" panose="02040503050406030204" pitchFamily="18" charset="0"/>
                                                <a:ea typeface="+mn-ea"/>
                                                <a:cs typeface="+mn-cs"/>
                                              </a:rPr>
                                            </m:ctrlPr>
                                          </m:d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h</m:t>
                                                </m:r>
                                              </m:e>
                                              <m:sub>
                                                <m:r>
                                                  <a:rPr lang="ru-RU" sz="1400" kern="1200">
                                                    <a:solidFill>
                                                      <a:schemeClr val="tx1"/>
                                                    </a:solidFill>
                                                    <a:effectLst/>
                                                    <a:latin typeface="Cambria Math" panose="02040503050406030204" pitchFamily="18" charset="0"/>
                                                    <a:ea typeface="+mn-ea"/>
                                                    <a:cs typeface="+mn-cs"/>
                                                  </a:rPr>
                                                  <m:t>л вх</m:t>
                                                </m:r>
                                              </m:sub>
                                            </m:sSub>
                                            <m:r>
                                              <a:rPr lang="ru-RU" sz="1400" kern="1200">
                                                <a:solidFill>
                                                  <a:schemeClr val="tx1"/>
                                                </a:solidFill>
                                                <a:effectLst/>
                                                <a:latin typeface="Cambria Math" panose="02040503050406030204" pitchFamily="18" charset="0"/>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h</m:t>
                                                </m:r>
                                              </m:e>
                                              <m:sub>
                                                <m:r>
                                                  <a:rPr lang="ru-RU" sz="1400" kern="1200">
                                                    <a:solidFill>
                                                      <a:schemeClr val="tx1"/>
                                                    </a:solidFill>
                                                    <a:effectLst/>
                                                    <a:latin typeface="Cambria Math" panose="02040503050406030204" pitchFamily="18" charset="0"/>
                                                    <a:ea typeface="+mn-ea"/>
                                                    <a:cs typeface="+mn-cs"/>
                                                  </a:rPr>
                                                  <m:t>л вых</m:t>
                                                </m:r>
                                              </m:sub>
                                            </m:sSub>
                                          </m:e>
                                        </m:d>
                                      </m:num>
                                      <m:den>
                                        <m:r>
                                          <a:rPr lang="ru-RU" sz="1400" kern="1200">
                                            <a:solidFill>
                                              <a:schemeClr val="tx1"/>
                                            </a:solidFill>
                                            <a:effectLst/>
                                            <a:latin typeface="Cambria Math" panose="02040503050406030204" pitchFamily="18" charset="0"/>
                                            <a:ea typeface="+mn-ea"/>
                                            <a:cs typeface="+mn-cs"/>
                                          </a:rPr>
                                          <m:t>5</m:t>
                                        </m:r>
                                      </m:den>
                                    </m:f>
                                  </m:e>
                                </m:d>
                              </m:oMath>
                            </m:oMathPara>
                          </a14:m>
                          <a:endParaRPr lang="ru-RU" sz="1400" kern="1200" dirty="0">
                            <a:solidFill>
                              <a:schemeClr val="tx1"/>
                            </a:solidFill>
                            <a:effectLst/>
                            <a:latin typeface="+mn-lt"/>
                            <a:ea typeface="+mn-ea"/>
                            <a:cs typeface="+mn-cs"/>
                          </a:endParaRPr>
                        </a:p>
                      </a:txBody>
                      <a:tcPr marL="68580" marR="68580" marT="0" marB="0" anchor="ct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smtClean="0">
                                    <a:solidFill>
                                      <a:schemeClr val="tx1"/>
                                    </a:solidFill>
                                    <a:effectLst/>
                                    <a:latin typeface="Cambria Math" panose="02040503050406030204" pitchFamily="18" charset="0"/>
                                    <a:ea typeface="+mn-ea"/>
                                    <a:cs typeface="+mn-cs"/>
                                  </a:rPr>
                                  <m:t>𝑚</m:t>
                                </m:r>
                                <m:r>
                                  <a:rPr lang="ru-RU" sz="1400" kern="1200" smtClean="0">
                                    <a:solidFill>
                                      <a:schemeClr val="tx1"/>
                                    </a:solidFill>
                                    <a:effectLst/>
                                    <a:latin typeface="Cambria Math" panose="02040503050406030204" pitchFamily="18" charset="0"/>
                                    <a:ea typeface="+mn-ea"/>
                                    <a:cs typeface="+mn-cs"/>
                                  </a:rPr>
                                  <m:t>=24,2∙</m:t>
                                </m:r>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 </m:t>
                                        </m:r>
                                      </m:sub>
                                    </m:sSub>
                                  </m:e>
                                  <m:sup>
                                    <m:r>
                                      <a:rPr lang="ru-RU" sz="1400" kern="1200">
                                        <a:solidFill>
                                          <a:schemeClr val="tx1"/>
                                        </a:solidFill>
                                        <a:effectLst/>
                                        <a:latin typeface="Cambria Math" panose="02040503050406030204" pitchFamily="18" charset="0"/>
                                        <a:ea typeface="+mn-ea"/>
                                        <a:cs typeface="+mn-cs"/>
                                      </a:rPr>
                                      <m:t>2.2</m:t>
                                    </m:r>
                                  </m:sup>
                                </m:sSup>
                                <m:r>
                                  <a:rPr lang="ru-RU" sz="1400" kern="1200">
                                    <a:solidFill>
                                      <a:schemeClr val="tx1"/>
                                    </a:solidFill>
                                    <a:effectLst/>
                                    <a:latin typeface="Cambria Math" panose="02040503050406030204" pitchFamily="18" charset="0"/>
                                    <a:ea typeface="+mn-ea"/>
                                    <a:cs typeface="+mn-cs"/>
                                  </a:rPr>
                                  <m:t>∙</m:t>
                                </m:r>
                                <m:sSup>
                                  <m:sSupPr>
                                    <m:ctrlPr>
                                      <a:rPr lang="ru-RU" sz="1400" i="1" kern="1200">
                                        <a:solidFill>
                                          <a:schemeClr val="tx1"/>
                                        </a:solidFill>
                                        <a:effectLst/>
                                        <a:latin typeface="Cambria Math" panose="02040503050406030204" pitchFamily="18" charset="0"/>
                                        <a:ea typeface="+mn-ea"/>
                                        <a:cs typeface="+mn-cs"/>
                                      </a:rPr>
                                    </m:ctrlPr>
                                  </m:sSupPr>
                                  <m:e>
                                    <m:r>
                                      <a:rPr lang="ru-RU" sz="1400" kern="1200">
                                        <a:solidFill>
                                          <a:schemeClr val="tx1"/>
                                        </a:solidFill>
                                        <a:effectLst/>
                                        <a:latin typeface="Cambria Math" panose="02040503050406030204" pitchFamily="18" charset="0"/>
                                        <a:ea typeface="+mn-ea"/>
                                        <a:cs typeface="+mn-cs"/>
                                      </a:rPr>
                                      <m:t>𝑧</m:t>
                                    </m:r>
                                  </m:e>
                                  <m:sup>
                                    <m:r>
                                      <a:rPr lang="ru-RU" sz="1400" kern="1200">
                                        <a:solidFill>
                                          <a:schemeClr val="tx1"/>
                                        </a:solidFill>
                                        <a:effectLst/>
                                        <a:latin typeface="Cambria Math" panose="02040503050406030204" pitchFamily="18" charset="0"/>
                                        <a:ea typeface="+mn-ea"/>
                                        <a:cs typeface="+mn-cs"/>
                                      </a:rPr>
                                      <m:t>1.2</m:t>
                                    </m:r>
                                  </m:sup>
                                </m:sSup>
                                <m:d>
                                  <m:dPr>
                                    <m:begChr m:val="["/>
                                    <m:endChr m:val="]"/>
                                    <m:ctrlPr>
                                      <a:rPr lang="ru-RU" sz="1400" i="1" kern="1200">
                                        <a:solidFill>
                                          <a:schemeClr val="tx1"/>
                                        </a:solidFill>
                                        <a:effectLst/>
                                        <a:latin typeface="Cambria Math" panose="02040503050406030204" pitchFamily="18" charset="0"/>
                                        <a:ea typeface="+mn-ea"/>
                                        <a:cs typeface="+mn-cs"/>
                                      </a:rPr>
                                    </m:ctrlPr>
                                  </m:dPr>
                                  <m:e>
                                    <m:r>
                                      <a:rPr lang="ru-RU" sz="1400" kern="1200">
                                        <a:solidFill>
                                          <a:schemeClr val="tx1"/>
                                        </a:solidFill>
                                        <a:effectLst/>
                                        <a:latin typeface="Cambria Math" panose="02040503050406030204" pitchFamily="18" charset="0"/>
                                        <a:ea typeface="+mn-ea"/>
                                        <a:cs typeface="+mn-cs"/>
                                      </a:rPr>
                                      <m:t>1+</m:t>
                                    </m:r>
                                    <m:f>
                                      <m:fPr>
                                        <m:ctrlPr>
                                          <a:rPr lang="ru-RU" sz="1400" i="1" kern="1200">
                                            <a:solidFill>
                                              <a:schemeClr val="tx1"/>
                                            </a:solidFill>
                                            <a:effectLst/>
                                            <a:latin typeface="Cambria Math" panose="02040503050406030204" pitchFamily="18" charset="0"/>
                                            <a:ea typeface="+mn-ea"/>
                                            <a:cs typeface="+mn-cs"/>
                                          </a:rPr>
                                        </m:ctrlPr>
                                      </m:fPr>
                                      <m:num>
                                        <m:f>
                                          <m:fPr>
                                            <m:type m:val="lin"/>
                                            <m:ctrlPr>
                                              <a:rPr lang="ru-RU" sz="1400" i="1" kern="1200">
                                                <a:solidFill>
                                                  <a:schemeClr val="tx1"/>
                                                </a:solidFill>
                                                <a:effectLst/>
                                                <a:latin typeface="Cambria Math" panose="02040503050406030204" pitchFamily="18" charset="0"/>
                                                <a:ea typeface="+mn-ea"/>
                                                <a:cs typeface="+mn-cs"/>
                                              </a:rPr>
                                            </m:ctrlPr>
                                          </m:fPr>
                                          <m:num>
                                            <m:r>
                                              <a:rPr lang="en-US" sz="1400" b="0" i="1" kern="1200" smtClean="0">
                                                <a:solidFill>
                                                  <a:schemeClr val="tx1"/>
                                                </a:solidFill>
                                                <a:effectLst/>
                                                <a:latin typeface="Cambria Math"/>
                                                <a:ea typeface="+mn-ea"/>
                                                <a:cs typeface="+mn-cs"/>
                                              </a:rPr>
                                              <m:t>𝑙</m:t>
                                            </m:r>
                                          </m:num>
                                          <m:den>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 </m:t>
                                                </m:r>
                                              </m:sub>
                                            </m:sSub>
                                          </m:den>
                                        </m:f>
                                      </m:num>
                                      <m:den>
                                        <m:r>
                                          <a:rPr lang="ru-RU" sz="1400" kern="1200">
                                            <a:solidFill>
                                              <a:schemeClr val="tx1"/>
                                            </a:solidFill>
                                            <a:effectLst/>
                                            <a:latin typeface="Cambria Math" panose="02040503050406030204" pitchFamily="18" charset="0"/>
                                            <a:ea typeface="+mn-ea"/>
                                            <a:cs typeface="+mn-cs"/>
                                          </a:rPr>
                                          <m:t>0.2+0.081</m:t>
                                        </m:r>
                                        <m:r>
                                          <a:rPr lang="ru-RU" sz="1400" kern="1200">
                                            <a:solidFill>
                                              <a:schemeClr val="tx1"/>
                                            </a:solidFill>
                                            <a:effectLst/>
                                            <a:latin typeface="Cambria Math" panose="02040503050406030204" pitchFamily="18" charset="0"/>
                                            <a:ea typeface="+mn-ea"/>
                                            <a:cs typeface="+mn-cs"/>
                                          </a:rPr>
                                          <m:t>𝑧</m:t>
                                        </m:r>
                                      </m:den>
                                    </m:f>
                                  </m:e>
                                </m:d>
                              </m:oMath>
                            </m:oMathPara>
                          </a14:m>
                          <a:endParaRPr lang="ru-RU" sz="1400" kern="1200" dirty="0">
                            <a:solidFill>
                              <a:schemeClr val="tx1"/>
                            </a:solidFill>
                            <a:effectLst/>
                            <a:latin typeface="+mn-lt"/>
                            <a:ea typeface="+mn-ea"/>
                            <a:cs typeface="+mn-cs"/>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5834217"/>
                      </a:ext>
                    </a:extLst>
                  </a:tr>
                  <a:tr h="419735">
                    <a:tc>
                      <a:txBody>
                        <a:bodyPr/>
                        <a:lstStyle/>
                        <a:p>
                          <a:pPr indent="0" algn="ctr">
                            <a:lnSpc>
                              <a:spcPct val="150000"/>
                            </a:lnSpc>
                            <a:spcAft>
                              <a:spcPts val="0"/>
                            </a:spcAft>
                          </a:pPr>
                          <a:r>
                            <a:rPr lang="ru-RU" sz="1400" kern="1200">
                              <a:solidFill>
                                <a:schemeClr val="tx1"/>
                              </a:solidFill>
                              <a:effectLst/>
                              <a:latin typeface="+mn-lt"/>
                              <a:ea typeface="+mn-ea"/>
                              <a:cs typeface="+mn-cs"/>
                            </a:rPr>
                            <a:t>КВД</a:t>
                          </a: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𝑙</m:t>
                                </m:r>
                                <m:r>
                                  <a:rPr lang="ru-RU" sz="1400" kern="1200">
                                    <a:solidFill>
                                      <a:schemeClr val="tx1"/>
                                    </a:solidFill>
                                    <a:effectLst/>
                                    <a:latin typeface="Cambria Math" panose="02040503050406030204" pitchFamily="18" charset="0"/>
                                    <a:ea typeface="+mn-ea"/>
                                    <a:cs typeface="+mn-cs"/>
                                  </a:rPr>
                                  <m:t>=3∙</m:t>
                                </m:r>
                                <m:r>
                                  <a:rPr lang="ru-RU" sz="1400" kern="1200">
                                    <a:solidFill>
                                      <a:schemeClr val="tx1"/>
                                    </a:solidFill>
                                    <a:effectLst/>
                                    <a:latin typeface="Cambria Math" panose="02040503050406030204" pitchFamily="18" charset="0"/>
                                    <a:ea typeface="+mn-ea"/>
                                    <a:cs typeface="+mn-cs"/>
                                  </a:rPr>
                                  <m:t>𝑧</m:t>
                                </m:r>
                                <m:r>
                                  <a:rPr lang="ru-RU" sz="1400" kern="1200">
                                    <a:solidFill>
                                      <a:schemeClr val="tx1"/>
                                    </a:solidFill>
                                    <a:effectLst/>
                                    <a:latin typeface="Cambria Math" panose="02040503050406030204" pitchFamily="18" charset="0"/>
                                    <a:ea typeface="+mn-ea"/>
                                    <a:cs typeface="+mn-cs"/>
                                  </a:rPr>
                                  <m:t>∙</m:t>
                                </m:r>
                                <m:d>
                                  <m:dPr>
                                    <m:ctrlPr>
                                      <a:rPr lang="ru-RU" sz="1400" i="1" kern="1200">
                                        <a:solidFill>
                                          <a:schemeClr val="tx1"/>
                                        </a:solidFill>
                                        <a:effectLst/>
                                        <a:latin typeface="Cambria Math" panose="02040503050406030204" pitchFamily="18" charset="0"/>
                                        <a:ea typeface="+mn-ea"/>
                                        <a:cs typeface="+mn-cs"/>
                                      </a:rPr>
                                    </m:ctrlPr>
                                  </m:dPr>
                                  <m:e>
                                    <m:f>
                                      <m:fPr>
                                        <m:ctrlPr>
                                          <a:rPr lang="ru-RU" sz="1400" i="1" kern="1200">
                                            <a:solidFill>
                                              <a:schemeClr val="tx1"/>
                                            </a:solidFill>
                                            <a:effectLst/>
                                            <a:latin typeface="Cambria Math" panose="02040503050406030204" pitchFamily="18" charset="0"/>
                                            <a:ea typeface="+mn-ea"/>
                                            <a:cs typeface="+mn-cs"/>
                                          </a:rPr>
                                        </m:ctrlPr>
                                      </m:fPr>
                                      <m:num>
                                        <m:d>
                                          <m:dPr>
                                            <m:ctrlPr>
                                              <a:rPr lang="ru-RU" sz="1400" i="1" kern="1200">
                                                <a:solidFill>
                                                  <a:schemeClr val="tx1"/>
                                                </a:solidFill>
                                                <a:effectLst/>
                                                <a:latin typeface="Cambria Math" panose="02040503050406030204" pitchFamily="18" charset="0"/>
                                                <a:ea typeface="+mn-ea"/>
                                                <a:cs typeface="+mn-cs"/>
                                              </a:rPr>
                                            </m:ctrlPr>
                                          </m:d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h</m:t>
                                                </m:r>
                                              </m:e>
                                              <m:sub>
                                                <m:r>
                                                  <a:rPr lang="ru-RU" sz="1400" kern="1200">
                                                    <a:solidFill>
                                                      <a:schemeClr val="tx1"/>
                                                    </a:solidFill>
                                                    <a:effectLst/>
                                                    <a:latin typeface="Cambria Math" panose="02040503050406030204" pitchFamily="18" charset="0"/>
                                                    <a:ea typeface="+mn-ea"/>
                                                    <a:cs typeface="+mn-cs"/>
                                                  </a:rPr>
                                                  <m:t>л вх</m:t>
                                                </m:r>
                                              </m:sub>
                                            </m:sSub>
                                            <m:r>
                                              <a:rPr lang="ru-RU" sz="1400" kern="1200">
                                                <a:solidFill>
                                                  <a:schemeClr val="tx1"/>
                                                </a:solidFill>
                                                <a:effectLst/>
                                                <a:latin typeface="Cambria Math" panose="02040503050406030204" pitchFamily="18" charset="0"/>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h</m:t>
                                                </m:r>
                                              </m:e>
                                              <m:sub>
                                                <m:r>
                                                  <a:rPr lang="ru-RU" sz="1400" kern="1200">
                                                    <a:solidFill>
                                                      <a:schemeClr val="tx1"/>
                                                    </a:solidFill>
                                                    <a:effectLst/>
                                                    <a:latin typeface="Cambria Math" panose="02040503050406030204" pitchFamily="18" charset="0"/>
                                                    <a:ea typeface="+mn-ea"/>
                                                    <a:cs typeface="+mn-cs"/>
                                                  </a:rPr>
                                                  <m:t>л вых</m:t>
                                                </m:r>
                                              </m:sub>
                                            </m:sSub>
                                          </m:e>
                                        </m:d>
                                      </m:num>
                                      <m:den>
                                        <m:r>
                                          <a:rPr lang="ru-RU" sz="1400" kern="1200">
                                            <a:solidFill>
                                              <a:schemeClr val="tx1"/>
                                            </a:solidFill>
                                            <a:effectLst/>
                                            <a:latin typeface="Cambria Math" panose="02040503050406030204" pitchFamily="18" charset="0"/>
                                            <a:ea typeface="+mn-ea"/>
                                            <a:cs typeface="+mn-cs"/>
                                          </a:rPr>
                                          <m:t>5</m:t>
                                        </m:r>
                                      </m:den>
                                    </m:f>
                                  </m:e>
                                </m:d>
                              </m:oMath>
                            </m:oMathPara>
                          </a14:m>
                          <a:endParaRPr lang="ru-RU" sz="1400" kern="1200">
                            <a:solidFill>
                              <a:schemeClr val="tx1"/>
                            </a:solidFill>
                            <a:effectLst/>
                            <a:latin typeface="+mn-lt"/>
                            <a:ea typeface="+mn-ea"/>
                            <a:cs typeface="+mn-cs"/>
                          </a:endParaRPr>
                        </a:p>
                      </a:txBody>
                      <a:tcPr marL="68580" marR="68580" marT="0" marB="0" anchor="ct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𝑚</m:t>
                                </m:r>
                                <m:r>
                                  <a:rPr lang="ru-RU" sz="1400" kern="1200">
                                    <a:solidFill>
                                      <a:schemeClr val="tx1"/>
                                    </a:solidFill>
                                    <a:effectLst/>
                                    <a:latin typeface="Cambria Math" panose="02040503050406030204" pitchFamily="18" charset="0"/>
                                    <a:ea typeface="+mn-ea"/>
                                    <a:cs typeface="+mn-cs"/>
                                  </a:rPr>
                                  <m:t>=24,2∙</m:t>
                                </m:r>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 </m:t>
                                        </m:r>
                                      </m:sub>
                                    </m:sSub>
                                  </m:e>
                                  <m:sup>
                                    <m:r>
                                      <a:rPr lang="ru-RU" sz="1400" kern="1200">
                                        <a:solidFill>
                                          <a:schemeClr val="tx1"/>
                                        </a:solidFill>
                                        <a:effectLst/>
                                        <a:latin typeface="Cambria Math" panose="02040503050406030204" pitchFamily="18" charset="0"/>
                                        <a:ea typeface="+mn-ea"/>
                                        <a:cs typeface="+mn-cs"/>
                                      </a:rPr>
                                      <m:t>2.2</m:t>
                                    </m:r>
                                  </m:sup>
                                </m:sSup>
                                <m:r>
                                  <a:rPr lang="ru-RU" sz="1400" kern="1200">
                                    <a:solidFill>
                                      <a:schemeClr val="tx1"/>
                                    </a:solidFill>
                                    <a:effectLst/>
                                    <a:latin typeface="Cambria Math" panose="02040503050406030204" pitchFamily="18" charset="0"/>
                                    <a:ea typeface="+mn-ea"/>
                                    <a:cs typeface="+mn-cs"/>
                                  </a:rPr>
                                  <m:t>∙</m:t>
                                </m:r>
                                <m:sSup>
                                  <m:sSupPr>
                                    <m:ctrlPr>
                                      <a:rPr lang="ru-RU" sz="1400" i="1" kern="1200">
                                        <a:solidFill>
                                          <a:schemeClr val="tx1"/>
                                        </a:solidFill>
                                        <a:effectLst/>
                                        <a:latin typeface="Cambria Math" panose="02040503050406030204" pitchFamily="18" charset="0"/>
                                        <a:ea typeface="+mn-ea"/>
                                        <a:cs typeface="+mn-cs"/>
                                      </a:rPr>
                                    </m:ctrlPr>
                                  </m:sSupPr>
                                  <m:e>
                                    <m:r>
                                      <a:rPr lang="ru-RU" sz="1400" kern="1200">
                                        <a:solidFill>
                                          <a:schemeClr val="tx1"/>
                                        </a:solidFill>
                                        <a:effectLst/>
                                        <a:latin typeface="Cambria Math" panose="02040503050406030204" pitchFamily="18" charset="0"/>
                                        <a:ea typeface="+mn-ea"/>
                                        <a:cs typeface="+mn-cs"/>
                                      </a:rPr>
                                      <m:t>𝑧</m:t>
                                    </m:r>
                                  </m:e>
                                  <m:sup>
                                    <m:r>
                                      <a:rPr lang="ru-RU" sz="1400" kern="1200">
                                        <a:solidFill>
                                          <a:schemeClr val="tx1"/>
                                        </a:solidFill>
                                        <a:effectLst/>
                                        <a:latin typeface="Cambria Math" panose="02040503050406030204" pitchFamily="18" charset="0"/>
                                        <a:ea typeface="+mn-ea"/>
                                        <a:cs typeface="+mn-cs"/>
                                      </a:rPr>
                                      <m:t>1.2</m:t>
                                    </m:r>
                                  </m:sup>
                                </m:sSup>
                                <m:d>
                                  <m:dPr>
                                    <m:begChr m:val="["/>
                                    <m:endChr m:val="]"/>
                                    <m:ctrlPr>
                                      <a:rPr lang="ru-RU" sz="1400" i="1" kern="1200">
                                        <a:solidFill>
                                          <a:schemeClr val="tx1"/>
                                        </a:solidFill>
                                        <a:effectLst/>
                                        <a:latin typeface="Cambria Math" panose="02040503050406030204" pitchFamily="18" charset="0"/>
                                        <a:ea typeface="+mn-ea"/>
                                        <a:cs typeface="+mn-cs"/>
                                      </a:rPr>
                                    </m:ctrlPr>
                                  </m:dPr>
                                  <m:e>
                                    <m:r>
                                      <a:rPr lang="ru-RU" sz="1400" kern="1200">
                                        <a:solidFill>
                                          <a:schemeClr val="tx1"/>
                                        </a:solidFill>
                                        <a:effectLst/>
                                        <a:latin typeface="Cambria Math" panose="02040503050406030204" pitchFamily="18" charset="0"/>
                                        <a:ea typeface="+mn-ea"/>
                                        <a:cs typeface="+mn-cs"/>
                                      </a:rPr>
                                      <m:t>1+</m:t>
                                    </m:r>
                                    <m:f>
                                      <m:fPr>
                                        <m:ctrlPr>
                                          <a:rPr lang="ru-RU" sz="1400" i="1" kern="1200">
                                            <a:solidFill>
                                              <a:schemeClr val="tx1"/>
                                            </a:solidFill>
                                            <a:effectLst/>
                                            <a:latin typeface="Cambria Math" panose="02040503050406030204" pitchFamily="18" charset="0"/>
                                            <a:ea typeface="+mn-ea"/>
                                            <a:cs typeface="+mn-cs"/>
                                          </a:rPr>
                                        </m:ctrlPr>
                                      </m:fPr>
                                      <m:num>
                                        <m:f>
                                          <m:fPr>
                                            <m:type m:val="lin"/>
                                            <m:ctrlPr>
                                              <a:rPr lang="ru-RU" sz="1400" i="1" kern="1200">
                                                <a:solidFill>
                                                  <a:schemeClr val="tx1"/>
                                                </a:solidFill>
                                                <a:effectLst/>
                                                <a:latin typeface="Cambria Math" panose="02040503050406030204" pitchFamily="18" charset="0"/>
                                                <a:ea typeface="+mn-ea"/>
                                                <a:cs typeface="+mn-cs"/>
                                              </a:rPr>
                                            </m:ctrlPr>
                                          </m:fPr>
                                          <m:num>
                                            <m:r>
                                              <a:rPr lang="en-US" sz="1400" b="0" i="1" kern="1200" smtClean="0">
                                                <a:solidFill>
                                                  <a:schemeClr val="tx1"/>
                                                </a:solidFill>
                                                <a:effectLst/>
                                                <a:latin typeface="Cambria Math"/>
                                                <a:ea typeface="+mn-ea"/>
                                                <a:cs typeface="+mn-cs"/>
                                              </a:rPr>
                                              <m:t>𝑙</m:t>
                                            </m:r>
                                          </m:num>
                                          <m:den>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 </m:t>
                                                </m:r>
                                              </m:sub>
                                            </m:sSub>
                                          </m:den>
                                        </m:f>
                                      </m:num>
                                      <m:den>
                                        <m:r>
                                          <a:rPr lang="ru-RU" sz="1400" kern="1200">
                                            <a:solidFill>
                                              <a:schemeClr val="tx1"/>
                                            </a:solidFill>
                                            <a:effectLst/>
                                            <a:latin typeface="Cambria Math" panose="02040503050406030204" pitchFamily="18" charset="0"/>
                                            <a:ea typeface="+mn-ea"/>
                                            <a:cs typeface="+mn-cs"/>
                                          </a:rPr>
                                          <m:t>0.2+0.081</m:t>
                                        </m:r>
                                        <m:r>
                                          <a:rPr lang="ru-RU" sz="1400" kern="1200">
                                            <a:solidFill>
                                              <a:schemeClr val="tx1"/>
                                            </a:solidFill>
                                            <a:effectLst/>
                                            <a:latin typeface="Cambria Math" panose="02040503050406030204" pitchFamily="18" charset="0"/>
                                            <a:ea typeface="+mn-ea"/>
                                            <a:cs typeface="+mn-cs"/>
                                          </a:rPr>
                                          <m:t>𝑧</m:t>
                                        </m:r>
                                      </m:den>
                                    </m:f>
                                  </m:e>
                                </m:d>
                              </m:oMath>
                            </m:oMathPara>
                          </a14:m>
                          <a:endParaRPr lang="ru-RU" sz="1400" kern="1200" dirty="0">
                            <a:solidFill>
                              <a:schemeClr val="tx1"/>
                            </a:solidFill>
                            <a:effectLst/>
                            <a:latin typeface="+mn-lt"/>
                            <a:ea typeface="+mn-ea"/>
                            <a:cs typeface="+mn-cs"/>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956601962"/>
                      </a:ext>
                    </a:extLst>
                  </a:tr>
                  <a:tr h="419735">
                    <a:tc>
                      <a:txBody>
                        <a:bodyPr/>
                        <a:lstStyle/>
                        <a:p>
                          <a:pPr indent="0" algn="ctr">
                            <a:lnSpc>
                              <a:spcPct val="150000"/>
                            </a:lnSpc>
                            <a:spcAft>
                              <a:spcPts val="0"/>
                            </a:spcAft>
                          </a:pPr>
                          <a:r>
                            <a:rPr lang="ru-RU" sz="1400" kern="1200">
                              <a:solidFill>
                                <a:schemeClr val="tx1"/>
                              </a:solidFill>
                              <a:effectLst/>
                              <a:latin typeface="+mn-lt"/>
                              <a:ea typeface="+mn-ea"/>
                              <a:cs typeface="+mn-cs"/>
                            </a:rPr>
                            <a:t>КС</a:t>
                          </a: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400" kern="1200">
                              <a:solidFill>
                                <a:schemeClr val="tx1"/>
                              </a:solidFill>
                              <a:effectLst/>
                              <a:latin typeface="+mn-lt"/>
                              <a:ea typeface="+mn-ea"/>
                              <a:cs typeface="+mn-cs"/>
                            </a:rPr>
                            <a:t>нет данных</a:t>
                          </a:r>
                        </a:p>
                      </a:txBody>
                      <a:tcPr marL="68580" marR="68580" marT="0" marB="0" anchor="ct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𝑚</m:t>
                                </m:r>
                                <m:r>
                                  <a:rPr lang="ru-RU" sz="1400" kern="1200">
                                    <a:solidFill>
                                      <a:schemeClr val="tx1"/>
                                    </a:solidFill>
                                    <a:effectLst/>
                                    <a:latin typeface="Cambria Math" panose="02040503050406030204" pitchFamily="18" charset="0"/>
                                    <a:ea typeface="+mn-ea"/>
                                    <a:cs typeface="+mn-cs"/>
                                  </a:rPr>
                                  <m:t>=390</m:t>
                                </m:r>
                                <m:sSup>
                                  <m:sSupPr>
                                    <m:ctrlPr>
                                      <a:rPr lang="ru-RU" sz="1400" i="1" kern="1200">
                                        <a:solidFill>
                                          <a:schemeClr val="tx1"/>
                                        </a:solidFill>
                                        <a:effectLst/>
                                        <a:latin typeface="Cambria Math" panose="02040503050406030204" pitchFamily="18" charset="0"/>
                                        <a:ea typeface="+mn-ea"/>
                                        <a:cs typeface="+mn-cs"/>
                                      </a:rPr>
                                    </m:ctrlPr>
                                  </m:sSupPr>
                                  <m:e>
                                    <m:d>
                                      <m:dPr>
                                        <m:ctrlPr>
                                          <a:rPr lang="ru-RU" sz="1400" i="1" kern="1200">
                                            <a:solidFill>
                                              <a:schemeClr val="tx1"/>
                                            </a:solidFill>
                                            <a:effectLst/>
                                            <a:latin typeface="Cambria Math" panose="02040503050406030204" pitchFamily="18" charset="0"/>
                                            <a:ea typeface="+mn-ea"/>
                                            <a:cs typeface="+mn-cs"/>
                                          </a:rPr>
                                        </m:ctrlPr>
                                      </m:dPr>
                                      <m:e>
                                        <m:f>
                                          <m:fPr>
                                            <m:ctrlPr>
                                              <a:rPr lang="ru-RU" sz="1400" i="1" kern="1200">
                                                <a:solidFill>
                                                  <a:schemeClr val="tx1"/>
                                                </a:solidFill>
                                                <a:effectLst/>
                                                <a:latin typeface="Cambria Math" panose="02040503050406030204" pitchFamily="18" charset="0"/>
                                                <a:ea typeface="+mn-ea"/>
                                                <a:cs typeface="+mn-cs"/>
                                              </a:rPr>
                                            </m:ctrlPr>
                                          </m:fPr>
                                          <m:num>
                                            <m:sSubSup>
                                              <m:sSubSupPr>
                                                <m:ctrlPr>
                                                  <a:rPr lang="ru-RU" sz="1400" i="1" kern="1200">
                                                    <a:solidFill>
                                                      <a:schemeClr val="tx1"/>
                                                    </a:solidFill>
                                                    <a:effectLst/>
                                                    <a:latin typeface="Cambria Math" panose="02040503050406030204" pitchFamily="18" charset="0"/>
                                                    <a:ea typeface="+mn-ea"/>
                                                    <a:cs typeface="+mn-cs"/>
                                                  </a:rPr>
                                                </m:ctrlPr>
                                              </m:sSubSup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m:t>
                                                </m:r>
                                              </m:sub>
                                              <m:sup>
                                                <m:r>
                                                  <a:rPr lang="ru-RU" sz="1400" kern="1200">
                                                    <a:solidFill>
                                                      <a:schemeClr val="tx1"/>
                                                    </a:solidFill>
                                                    <a:effectLst/>
                                                    <a:latin typeface="Cambria Math" panose="02040503050406030204" pitchFamily="18" charset="0"/>
                                                    <a:ea typeface="+mn-ea"/>
                                                    <a:cs typeface="+mn-cs"/>
                                                  </a:rPr>
                                                  <m:t>вх ТВД</m:t>
                                                </m:r>
                                              </m:sup>
                                            </m:sSubSup>
                                            <m:r>
                                              <a:rPr lang="ru-RU" sz="1400" kern="1200">
                                                <a:solidFill>
                                                  <a:schemeClr val="tx1"/>
                                                </a:solidFill>
                                                <a:effectLst/>
                                                <a:latin typeface="Cambria Math" panose="02040503050406030204" pitchFamily="18" charset="0"/>
                                                <a:ea typeface="+mn-ea"/>
                                                <a:cs typeface="+mn-cs"/>
                                              </a:rPr>
                                              <m:t>+</m:t>
                                            </m:r>
                                            <m:sSubSup>
                                              <m:sSubSupPr>
                                                <m:ctrlPr>
                                                  <a:rPr lang="ru-RU" sz="1400" i="1" kern="1200">
                                                    <a:solidFill>
                                                      <a:schemeClr val="tx1"/>
                                                    </a:solidFill>
                                                    <a:effectLst/>
                                                    <a:latin typeface="Cambria Math" panose="02040503050406030204" pitchFamily="18" charset="0"/>
                                                    <a:ea typeface="+mn-ea"/>
                                                    <a:cs typeface="+mn-cs"/>
                                                  </a:rPr>
                                                </m:ctrlPr>
                                              </m:sSubSup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m:t>
                                                </m:r>
                                              </m:sub>
                                              <m:sup>
                                                <m:r>
                                                  <a:rPr lang="ru-RU" sz="1400" kern="1200">
                                                    <a:solidFill>
                                                      <a:schemeClr val="tx1"/>
                                                    </a:solidFill>
                                                    <a:effectLst/>
                                                    <a:latin typeface="Cambria Math" panose="02040503050406030204" pitchFamily="18" charset="0"/>
                                                    <a:ea typeface="+mn-ea"/>
                                                    <a:cs typeface="+mn-cs"/>
                                                  </a:rPr>
                                                  <m:t>вых КВД</m:t>
                                                </m:r>
                                              </m:sup>
                                            </m:sSubSup>
                                          </m:num>
                                          <m:den>
                                            <m:r>
                                              <a:rPr lang="ru-RU" sz="1400" kern="1200">
                                                <a:solidFill>
                                                  <a:schemeClr val="tx1"/>
                                                </a:solidFill>
                                                <a:effectLst/>
                                                <a:latin typeface="Cambria Math" panose="02040503050406030204" pitchFamily="18" charset="0"/>
                                                <a:ea typeface="+mn-ea"/>
                                                <a:cs typeface="+mn-cs"/>
                                              </a:rPr>
                                              <m:t>2</m:t>
                                            </m:r>
                                          </m:den>
                                        </m:f>
                                      </m:e>
                                    </m:d>
                                  </m:e>
                                  <m:sup>
                                    <m:r>
                                      <a:rPr lang="ru-RU" sz="1400" kern="1200">
                                        <a:solidFill>
                                          <a:schemeClr val="tx1"/>
                                        </a:solidFill>
                                        <a:effectLst/>
                                        <a:latin typeface="Cambria Math" panose="02040503050406030204" pitchFamily="18" charset="0"/>
                                        <a:ea typeface="+mn-ea"/>
                                        <a:cs typeface="+mn-cs"/>
                                      </a:rPr>
                                      <m:t>2</m:t>
                                    </m:r>
                                  </m:sup>
                                </m:sSup>
                              </m:oMath>
                            </m:oMathPara>
                          </a14:m>
                          <a:endParaRPr lang="ru-RU" sz="1400" kern="1200" dirty="0">
                            <a:solidFill>
                              <a:schemeClr val="tx1"/>
                            </a:solidFill>
                            <a:effectLst/>
                            <a:latin typeface="+mn-lt"/>
                            <a:ea typeface="+mn-ea"/>
                            <a:cs typeface="+mn-cs"/>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433333173"/>
                      </a:ext>
                    </a:extLst>
                  </a:tr>
                  <a:tr h="419735">
                    <a:tc>
                      <a:txBody>
                        <a:bodyPr/>
                        <a:lstStyle/>
                        <a:p>
                          <a:pPr indent="0" algn="ctr">
                            <a:lnSpc>
                              <a:spcPct val="150000"/>
                            </a:lnSpc>
                            <a:spcAft>
                              <a:spcPts val="0"/>
                            </a:spcAft>
                          </a:pPr>
                          <a:r>
                            <a:rPr lang="ru-RU" sz="1400" kern="1200">
                              <a:solidFill>
                                <a:schemeClr val="tx1"/>
                              </a:solidFill>
                              <a:effectLst/>
                              <a:latin typeface="+mn-lt"/>
                              <a:ea typeface="+mn-ea"/>
                              <a:cs typeface="+mn-cs"/>
                            </a:rPr>
                            <a:t>ТВД</a:t>
                          </a: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𝑙</m:t>
                                </m:r>
                                <m:r>
                                  <a:rPr lang="ru-RU" sz="1400" kern="1200">
                                    <a:solidFill>
                                      <a:schemeClr val="tx1"/>
                                    </a:solidFill>
                                    <a:effectLst/>
                                    <a:latin typeface="Cambria Math" panose="02040503050406030204" pitchFamily="18" charset="0"/>
                                    <a:ea typeface="+mn-ea"/>
                                    <a:cs typeface="+mn-cs"/>
                                  </a:rPr>
                                  <m:t>=0,15∙</m:t>
                                </m:r>
                                <m:r>
                                  <a:rPr lang="ru-RU" sz="1400" kern="1200">
                                    <a:solidFill>
                                      <a:schemeClr val="tx1"/>
                                    </a:solidFill>
                                    <a:effectLst/>
                                    <a:latin typeface="Cambria Math" panose="02040503050406030204" pitchFamily="18" charset="0"/>
                                    <a:ea typeface="+mn-ea"/>
                                    <a:cs typeface="+mn-cs"/>
                                  </a:rPr>
                                  <m:t>𝑧</m:t>
                                </m:r>
                                <m:r>
                                  <a:rPr lang="ru-RU" sz="1400" kern="1200">
                                    <a:solidFill>
                                      <a:schemeClr val="tx1"/>
                                    </a:solidFill>
                                    <a:effectLst/>
                                    <a:latin typeface="Cambria Math" panose="02040503050406030204" pitchFamily="18" charset="0"/>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 </m:t>
                                    </m:r>
                                  </m:sub>
                                </m:sSub>
                              </m:oMath>
                            </m:oMathPara>
                          </a14:m>
                          <a:endParaRPr lang="ru-RU" sz="1400" kern="1200">
                            <a:solidFill>
                              <a:schemeClr val="tx1"/>
                            </a:solidFill>
                            <a:effectLst/>
                            <a:latin typeface="+mn-lt"/>
                            <a:ea typeface="+mn-ea"/>
                            <a:cs typeface="+mn-cs"/>
                          </a:endParaRPr>
                        </a:p>
                      </a:txBody>
                      <a:tcPr marL="68580" marR="68580" marT="0" marB="0" anchor="ct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𝑚</m:t>
                                </m:r>
                                <m:r>
                                  <a:rPr lang="ru-RU" sz="1400" kern="1200">
                                    <a:solidFill>
                                      <a:schemeClr val="tx1"/>
                                    </a:solidFill>
                                    <a:effectLst/>
                                    <a:latin typeface="Cambria Math" panose="02040503050406030204" pitchFamily="18" charset="0"/>
                                    <a:ea typeface="+mn-ea"/>
                                    <a:cs typeface="+mn-cs"/>
                                  </a:rPr>
                                  <m:t>=12∙</m:t>
                                </m:r>
                                <m:r>
                                  <a:rPr lang="ru-RU" sz="1400" kern="1200">
                                    <a:solidFill>
                                      <a:schemeClr val="tx1"/>
                                    </a:solidFill>
                                    <a:effectLst/>
                                    <a:latin typeface="Cambria Math" panose="02040503050406030204" pitchFamily="18" charset="0"/>
                                    <a:ea typeface="+mn-ea"/>
                                    <a:cs typeface="+mn-cs"/>
                                  </a:rPr>
                                  <m:t>𝑧</m:t>
                                </m:r>
                                <m:r>
                                  <a:rPr lang="ru-RU" sz="1400" kern="1200">
                                    <a:solidFill>
                                      <a:schemeClr val="tx1"/>
                                    </a:solidFill>
                                    <a:effectLst/>
                                    <a:latin typeface="Cambria Math" panose="02040503050406030204" pitchFamily="18" charset="0"/>
                                    <a:ea typeface="+mn-ea"/>
                                    <a:cs typeface="+mn-cs"/>
                                  </a:rPr>
                                  <m:t>∙</m:t>
                                </m:r>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 </m:t>
                                        </m:r>
                                      </m:sub>
                                    </m:sSub>
                                  </m:e>
                                  <m:sup>
                                    <m:r>
                                      <a:rPr lang="ru-RU" sz="1400" kern="1200">
                                        <a:solidFill>
                                          <a:schemeClr val="tx1"/>
                                        </a:solidFill>
                                        <a:effectLst/>
                                        <a:latin typeface="Cambria Math" panose="02040503050406030204" pitchFamily="18" charset="0"/>
                                        <a:ea typeface="+mn-ea"/>
                                        <a:cs typeface="+mn-cs"/>
                                      </a:rPr>
                                      <m:t>2.5</m:t>
                                    </m:r>
                                  </m:sup>
                                </m:sSup>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𝑢</m:t>
                                        </m:r>
                                      </m:e>
                                      <m:sub>
                                        <m:r>
                                          <a:rPr lang="ru-RU" sz="1400" kern="1200">
                                            <a:solidFill>
                                              <a:schemeClr val="tx1"/>
                                            </a:solidFill>
                                            <a:effectLst/>
                                            <a:latin typeface="Cambria Math" panose="02040503050406030204" pitchFamily="18" charset="0"/>
                                            <a:ea typeface="+mn-ea"/>
                                            <a:cs typeface="+mn-cs"/>
                                          </a:rPr>
                                          <m:t>ср </m:t>
                                        </m:r>
                                      </m:sub>
                                    </m:sSub>
                                  </m:e>
                                  <m:sup>
                                    <m:r>
                                      <a:rPr lang="ru-RU" sz="1400" kern="1200">
                                        <a:solidFill>
                                          <a:schemeClr val="tx1"/>
                                        </a:solidFill>
                                        <a:effectLst/>
                                        <a:latin typeface="Cambria Math" panose="02040503050406030204" pitchFamily="18" charset="0"/>
                                        <a:ea typeface="+mn-ea"/>
                                        <a:cs typeface="+mn-cs"/>
                                      </a:rPr>
                                      <m:t>0.6</m:t>
                                    </m:r>
                                  </m:sup>
                                </m:sSup>
                              </m:oMath>
                            </m:oMathPara>
                          </a14:m>
                          <a:endParaRPr lang="ru-RU" sz="1400" kern="1200" dirty="0">
                            <a:solidFill>
                              <a:schemeClr val="tx1"/>
                            </a:solidFill>
                            <a:effectLst/>
                            <a:latin typeface="+mn-lt"/>
                            <a:ea typeface="+mn-ea"/>
                            <a:cs typeface="+mn-cs"/>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321073030"/>
                      </a:ext>
                    </a:extLst>
                  </a:tr>
                  <a:tr h="419735">
                    <a:tc>
                      <a:txBody>
                        <a:bodyPr/>
                        <a:lstStyle/>
                        <a:p>
                          <a:pPr indent="0" algn="ctr">
                            <a:lnSpc>
                              <a:spcPct val="150000"/>
                            </a:lnSpc>
                            <a:spcAft>
                              <a:spcPts val="0"/>
                            </a:spcAft>
                          </a:pPr>
                          <a:r>
                            <a:rPr lang="ru-RU" sz="1400" kern="1200">
                              <a:solidFill>
                                <a:schemeClr val="tx1"/>
                              </a:solidFill>
                              <a:effectLst/>
                              <a:latin typeface="+mn-lt"/>
                              <a:ea typeface="+mn-ea"/>
                              <a:cs typeface="+mn-cs"/>
                            </a:rPr>
                            <a:t>ТСД</a:t>
                          </a: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𝑙</m:t>
                                </m:r>
                                <m:r>
                                  <a:rPr lang="ru-RU" sz="1400" kern="1200">
                                    <a:solidFill>
                                      <a:schemeClr val="tx1"/>
                                    </a:solidFill>
                                    <a:effectLst/>
                                    <a:latin typeface="Cambria Math" panose="02040503050406030204" pitchFamily="18" charset="0"/>
                                    <a:ea typeface="+mn-ea"/>
                                    <a:cs typeface="+mn-cs"/>
                                  </a:rPr>
                                  <m:t>=0,125∙</m:t>
                                </m:r>
                                <m:r>
                                  <a:rPr lang="ru-RU" sz="1400" kern="1200">
                                    <a:solidFill>
                                      <a:schemeClr val="tx1"/>
                                    </a:solidFill>
                                    <a:effectLst/>
                                    <a:latin typeface="Cambria Math" panose="02040503050406030204" pitchFamily="18" charset="0"/>
                                    <a:ea typeface="+mn-ea"/>
                                    <a:cs typeface="+mn-cs"/>
                                  </a:rPr>
                                  <m:t>𝑧</m:t>
                                </m:r>
                                <m:r>
                                  <a:rPr lang="ru-RU" sz="1400" kern="1200">
                                    <a:solidFill>
                                      <a:schemeClr val="tx1"/>
                                    </a:solidFill>
                                    <a:effectLst/>
                                    <a:latin typeface="Cambria Math" panose="02040503050406030204" pitchFamily="18" charset="0"/>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 </m:t>
                                    </m:r>
                                  </m:sub>
                                </m:sSub>
                              </m:oMath>
                            </m:oMathPara>
                          </a14:m>
                          <a:endParaRPr lang="ru-RU" sz="1400" kern="1200">
                            <a:solidFill>
                              <a:schemeClr val="tx1"/>
                            </a:solidFill>
                            <a:effectLst/>
                            <a:latin typeface="+mn-lt"/>
                            <a:ea typeface="+mn-ea"/>
                            <a:cs typeface="+mn-cs"/>
                          </a:endParaRPr>
                        </a:p>
                      </a:txBody>
                      <a:tcPr marL="68580" marR="68580" marT="0" marB="0" anchor="ct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𝑚</m:t>
                                </m:r>
                                <m:r>
                                  <a:rPr lang="ru-RU" sz="1400" kern="1200">
                                    <a:solidFill>
                                      <a:schemeClr val="tx1"/>
                                    </a:solidFill>
                                    <a:effectLst/>
                                    <a:latin typeface="Cambria Math" panose="02040503050406030204" pitchFamily="18" charset="0"/>
                                    <a:ea typeface="+mn-ea"/>
                                    <a:cs typeface="+mn-cs"/>
                                  </a:rPr>
                                  <m:t>=10∙</m:t>
                                </m:r>
                                <m:r>
                                  <a:rPr lang="ru-RU" sz="1400" kern="1200">
                                    <a:solidFill>
                                      <a:schemeClr val="tx1"/>
                                    </a:solidFill>
                                    <a:effectLst/>
                                    <a:latin typeface="Cambria Math" panose="02040503050406030204" pitchFamily="18" charset="0"/>
                                    <a:ea typeface="+mn-ea"/>
                                    <a:cs typeface="+mn-cs"/>
                                  </a:rPr>
                                  <m:t>𝑧</m:t>
                                </m:r>
                                <m:r>
                                  <a:rPr lang="ru-RU" sz="1400" kern="1200">
                                    <a:solidFill>
                                      <a:schemeClr val="tx1"/>
                                    </a:solidFill>
                                    <a:effectLst/>
                                    <a:latin typeface="Cambria Math" panose="02040503050406030204" pitchFamily="18" charset="0"/>
                                    <a:ea typeface="+mn-ea"/>
                                    <a:cs typeface="+mn-cs"/>
                                  </a:rPr>
                                  <m:t>∙</m:t>
                                </m:r>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 </m:t>
                                        </m:r>
                                      </m:sub>
                                    </m:sSub>
                                  </m:e>
                                  <m:sup>
                                    <m:r>
                                      <a:rPr lang="ru-RU" sz="1400" kern="1200">
                                        <a:solidFill>
                                          <a:schemeClr val="tx1"/>
                                        </a:solidFill>
                                        <a:effectLst/>
                                        <a:latin typeface="Cambria Math" panose="02040503050406030204" pitchFamily="18" charset="0"/>
                                        <a:ea typeface="+mn-ea"/>
                                        <a:cs typeface="+mn-cs"/>
                                      </a:rPr>
                                      <m:t>2.5</m:t>
                                    </m:r>
                                  </m:sup>
                                </m:sSup>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𝑢</m:t>
                                        </m:r>
                                      </m:e>
                                      <m:sub>
                                        <m:r>
                                          <a:rPr lang="ru-RU" sz="1400" kern="1200">
                                            <a:solidFill>
                                              <a:schemeClr val="tx1"/>
                                            </a:solidFill>
                                            <a:effectLst/>
                                            <a:latin typeface="Cambria Math" panose="02040503050406030204" pitchFamily="18" charset="0"/>
                                            <a:ea typeface="+mn-ea"/>
                                            <a:cs typeface="+mn-cs"/>
                                          </a:rPr>
                                          <m:t>ср </m:t>
                                        </m:r>
                                      </m:sub>
                                    </m:sSub>
                                  </m:e>
                                  <m:sup>
                                    <m:r>
                                      <a:rPr lang="ru-RU" sz="1400" kern="1200">
                                        <a:solidFill>
                                          <a:schemeClr val="tx1"/>
                                        </a:solidFill>
                                        <a:effectLst/>
                                        <a:latin typeface="Cambria Math" panose="02040503050406030204" pitchFamily="18" charset="0"/>
                                        <a:ea typeface="+mn-ea"/>
                                        <a:cs typeface="+mn-cs"/>
                                      </a:rPr>
                                      <m:t>0.6</m:t>
                                    </m:r>
                                  </m:sup>
                                </m:sSup>
                              </m:oMath>
                            </m:oMathPara>
                          </a14:m>
                          <a:endParaRPr lang="ru-RU" sz="1400" kern="1200" dirty="0">
                            <a:solidFill>
                              <a:schemeClr val="tx1"/>
                            </a:solidFill>
                            <a:effectLst/>
                            <a:latin typeface="+mn-lt"/>
                            <a:ea typeface="+mn-ea"/>
                            <a:cs typeface="+mn-cs"/>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883250682"/>
                      </a:ext>
                    </a:extLst>
                  </a:tr>
                  <a:tr h="419735">
                    <a:tc>
                      <a:txBody>
                        <a:bodyPr/>
                        <a:lstStyle/>
                        <a:p>
                          <a:pPr indent="0" algn="ctr">
                            <a:lnSpc>
                              <a:spcPct val="150000"/>
                            </a:lnSpc>
                            <a:spcAft>
                              <a:spcPts val="0"/>
                            </a:spcAft>
                          </a:pPr>
                          <a:r>
                            <a:rPr lang="ru-RU" sz="1400" kern="1200">
                              <a:solidFill>
                                <a:schemeClr val="tx1"/>
                              </a:solidFill>
                              <a:effectLst/>
                              <a:latin typeface="+mn-lt"/>
                              <a:ea typeface="+mn-ea"/>
                              <a:cs typeface="+mn-cs"/>
                            </a:rPr>
                            <a:t>ТНД</a:t>
                          </a: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𝑙</m:t>
                                </m:r>
                                <m:r>
                                  <a:rPr lang="ru-RU" sz="1400" kern="1200">
                                    <a:solidFill>
                                      <a:schemeClr val="tx1"/>
                                    </a:solidFill>
                                    <a:effectLst/>
                                    <a:latin typeface="Cambria Math" panose="02040503050406030204" pitchFamily="18" charset="0"/>
                                    <a:ea typeface="+mn-ea"/>
                                    <a:cs typeface="+mn-cs"/>
                                  </a:rPr>
                                  <m:t>=0,1∙</m:t>
                                </m:r>
                                <m:r>
                                  <a:rPr lang="ru-RU" sz="1400" kern="1200">
                                    <a:solidFill>
                                      <a:schemeClr val="tx1"/>
                                    </a:solidFill>
                                    <a:effectLst/>
                                    <a:latin typeface="Cambria Math" panose="02040503050406030204" pitchFamily="18" charset="0"/>
                                    <a:ea typeface="+mn-ea"/>
                                    <a:cs typeface="+mn-cs"/>
                                  </a:rPr>
                                  <m:t>𝑧</m:t>
                                </m:r>
                                <m:r>
                                  <a:rPr lang="ru-RU" sz="1400" kern="1200">
                                    <a:solidFill>
                                      <a:schemeClr val="tx1"/>
                                    </a:solidFill>
                                    <a:effectLst/>
                                    <a:latin typeface="Cambria Math" panose="02040503050406030204" pitchFamily="18" charset="0"/>
                                    <a:ea typeface="+mn-ea"/>
                                    <a:cs typeface="+mn-cs"/>
                                  </a:rPr>
                                  <m:t>∙</m:t>
                                </m:r>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 </m:t>
                                    </m:r>
                                  </m:sub>
                                </m:sSub>
                              </m:oMath>
                            </m:oMathPara>
                          </a14:m>
                          <a:endParaRPr lang="ru-RU" sz="1400" kern="1200">
                            <a:solidFill>
                              <a:schemeClr val="tx1"/>
                            </a:solidFill>
                            <a:effectLst/>
                            <a:latin typeface="+mn-lt"/>
                            <a:ea typeface="+mn-ea"/>
                            <a:cs typeface="+mn-cs"/>
                          </a:endParaRPr>
                        </a:p>
                      </a:txBody>
                      <a:tcPr marL="68580" marR="68580" marT="0" marB="0" anchor="ctr">
                        <a:lnB w="12700" cap="flat" cmpd="sng" algn="ctr">
                          <a:noFill/>
                          <a:prstDash val="solid"/>
                          <a:round/>
                          <a:headEnd type="none" w="med" len="med"/>
                          <a:tailEnd type="none" w="med" len="med"/>
                        </a:lnB>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r>
                                  <a:rPr lang="ru-RU" sz="1400" kern="1200">
                                    <a:solidFill>
                                      <a:schemeClr val="tx1"/>
                                    </a:solidFill>
                                    <a:effectLst/>
                                    <a:latin typeface="Cambria Math" panose="02040503050406030204" pitchFamily="18" charset="0"/>
                                    <a:ea typeface="+mn-ea"/>
                                    <a:cs typeface="+mn-cs"/>
                                  </a:rPr>
                                  <m:t>𝑚</m:t>
                                </m:r>
                                <m:r>
                                  <a:rPr lang="ru-RU" sz="1400" kern="1200">
                                    <a:solidFill>
                                      <a:schemeClr val="tx1"/>
                                    </a:solidFill>
                                    <a:effectLst/>
                                    <a:latin typeface="Cambria Math" panose="02040503050406030204" pitchFamily="18" charset="0"/>
                                    <a:ea typeface="+mn-ea"/>
                                    <a:cs typeface="+mn-cs"/>
                                  </a:rPr>
                                  <m:t>=7,9∙</m:t>
                                </m:r>
                                <m:r>
                                  <a:rPr lang="ru-RU" sz="1400" kern="1200">
                                    <a:solidFill>
                                      <a:schemeClr val="tx1"/>
                                    </a:solidFill>
                                    <a:effectLst/>
                                    <a:latin typeface="Cambria Math" panose="02040503050406030204" pitchFamily="18" charset="0"/>
                                    <a:ea typeface="+mn-ea"/>
                                    <a:cs typeface="+mn-cs"/>
                                  </a:rPr>
                                  <m:t>𝑧</m:t>
                                </m:r>
                                <m:r>
                                  <a:rPr lang="ru-RU" sz="1400" kern="1200">
                                    <a:solidFill>
                                      <a:schemeClr val="tx1"/>
                                    </a:solidFill>
                                    <a:effectLst/>
                                    <a:latin typeface="Cambria Math" panose="02040503050406030204" pitchFamily="18" charset="0"/>
                                    <a:ea typeface="+mn-ea"/>
                                    <a:cs typeface="+mn-cs"/>
                                  </a:rPr>
                                  <m:t>∙</m:t>
                                </m:r>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𝐷</m:t>
                                        </m:r>
                                      </m:e>
                                      <m:sub>
                                        <m:r>
                                          <a:rPr lang="ru-RU" sz="1400" kern="1200">
                                            <a:solidFill>
                                              <a:schemeClr val="tx1"/>
                                            </a:solidFill>
                                            <a:effectLst/>
                                            <a:latin typeface="Cambria Math" panose="02040503050406030204" pitchFamily="18" charset="0"/>
                                            <a:ea typeface="+mn-ea"/>
                                            <a:cs typeface="+mn-cs"/>
                                          </a:rPr>
                                          <m:t>ср </m:t>
                                        </m:r>
                                      </m:sub>
                                    </m:sSub>
                                  </m:e>
                                  <m:sup>
                                    <m:r>
                                      <a:rPr lang="ru-RU" sz="1400" kern="1200">
                                        <a:solidFill>
                                          <a:schemeClr val="tx1"/>
                                        </a:solidFill>
                                        <a:effectLst/>
                                        <a:latin typeface="Cambria Math" panose="02040503050406030204" pitchFamily="18" charset="0"/>
                                        <a:ea typeface="+mn-ea"/>
                                        <a:cs typeface="+mn-cs"/>
                                      </a:rPr>
                                      <m:t>2.5</m:t>
                                    </m:r>
                                  </m:sup>
                                </m:sSup>
                                <m:sSup>
                                  <m:sSupPr>
                                    <m:ctrlPr>
                                      <a:rPr lang="ru-RU" sz="1400" i="1" kern="1200">
                                        <a:solidFill>
                                          <a:schemeClr val="tx1"/>
                                        </a:solidFill>
                                        <a:effectLst/>
                                        <a:latin typeface="Cambria Math" panose="02040503050406030204" pitchFamily="18" charset="0"/>
                                        <a:ea typeface="+mn-ea"/>
                                        <a:cs typeface="+mn-cs"/>
                                      </a:rPr>
                                    </m:ctrlPr>
                                  </m:sSupPr>
                                  <m:e>
                                    <m:sSub>
                                      <m:sSubPr>
                                        <m:ctrlPr>
                                          <a:rPr lang="ru-RU" sz="1400" i="1" kern="1200">
                                            <a:solidFill>
                                              <a:schemeClr val="tx1"/>
                                            </a:solidFill>
                                            <a:effectLst/>
                                            <a:latin typeface="Cambria Math" panose="02040503050406030204" pitchFamily="18" charset="0"/>
                                            <a:ea typeface="+mn-ea"/>
                                            <a:cs typeface="+mn-cs"/>
                                          </a:rPr>
                                        </m:ctrlPr>
                                      </m:sSubPr>
                                      <m:e>
                                        <m:r>
                                          <a:rPr lang="ru-RU" sz="1400" kern="1200">
                                            <a:solidFill>
                                              <a:schemeClr val="tx1"/>
                                            </a:solidFill>
                                            <a:effectLst/>
                                            <a:latin typeface="Cambria Math" panose="02040503050406030204" pitchFamily="18" charset="0"/>
                                            <a:ea typeface="+mn-ea"/>
                                            <a:cs typeface="+mn-cs"/>
                                          </a:rPr>
                                          <m:t>𝑢</m:t>
                                        </m:r>
                                      </m:e>
                                      <m:sub>
                                        <m:r>
                                          <a:rPr lang="ru-RU" sz="1400" kern="1200">
                                            <a:solidFill>
                                              <a:schemeClr val="tx1"/>
                                            </a:solidFill>
                                            <a:effectLst/>
                                            <a:latin typeface="Cambria Math" panose="02040503050406030204" pitchFamily="18" charset="0"/>
                                            <a:ea typeface="+mn-ea"/>
                                            <a:cs typeface="+mn-cs"/>
                                          </a:rPr>
                                          <m:t>ср </m:t>
                                        </m:r>
                                      </m:sub>
                                    </m:sSub>
                                  </m:e>
                                  <m:sup>
                                    <m:r>
                                      <a:rPr lang="ru-RU" sz="1400" kern="1200">
                                        <a:solidFill>
                                          <a:schemeClr val="tx1"/>
                                        </a:solidFill>
                                        <a:effectLst/>
                                        <a:latin typeface="Cambria Math" panose="02040503050406030204" pitchFamily="18" charset="0"/>
                                        <a:ea typeface="+mn-ea"/>
                                        <a:cs typeface="+mn-cs"/>
                                      </a:rPr>
                                      <m:t>0.6</m:t>
                                    </m:r>
                                  </m:sup>
                                </m:sSup>
                              </m:oMath>
                            </m:oMathPara>
                          </a14:m>
                          <a:endParaRPr lang="ru-RU" sz="1400" kern="1200" dirty="0">
                            <a:solidFill>
                              <a:schemeClr val="tx1"/>
                            </a:solidFill>
                            <a:effectLst/>
                            <a:latin typeface="+mn-lt"/>
                            <a:ea typeface="+mn-ea"/>
                            <a:cs typeface="+mn-cs"/>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691268516"/>
                      </a:ext>
                    </a:extLst>
                  </a:tr>
                </a:tbl>
              </a:graphicData>
            </a:graphic>
          </p:graphicFrame>
        </mc:Choice>
        <mc:Fallback xmlns="">
          <p:graphicFrame>
            <p:nvGraphicFramePr>
              <p:cNvPr id="3" name="Таблица 2">
                <a:extLst>
                  <a:ext uri="{FF2B5EF4-FFF2-40B4-BE49-F238E27FC236}">
                    <a16:creationId xmlns:a16="http://schemas.microsoft.com/office/drawing/2014/main" xmlns="" xmlns:a14="http://schemas.microsoft.com/office/drawing/2010/main" id="{34AEDA66-115C-46C3-91C2-66C7615ACE42}"/>
                  </a:ext>
                </a:extLst>
              </p:cNvPr>
              <p:cNvGraphicFramePr>
                <a:graphicFrameLocks noGrp="1"/>
              </p:cNvGraphicFramePr>
              <p:nvPr>
                <p:extLst>
                  <p:ext uri="{D42A27DB-BD31-4B8C-83A1-F6EECF244321}">
                    <p14:modId xmlns:p14="http://schemas.microsoft.com/office/powerpoint/2010/main" val="676782199"/>
                  </p:ext>
                </p:extLst>
              </p:nvPr>
            </p:nvGraphicFramePr>
            <p:xfrm>
              <a:off x="594879" y="1243203"/>
              <a:ext cx="8131109" cy="4800918"/>
            </p:xfrm>
            <a:graphic>
              <a:graphicData uri="http://schemas.openxmlformats.org/drawingml/2006/table">
                <a:tbl>
                  <a:tblPr firstRow="1" firstCol="1" bandRow="1">
                    <a:tableStyleId>{5940675A-B579-460E-94D1-54222C63F5DA}</a:tableStyleId>
                  </a:tblPr>
                  <a:tblGrid>
                    <a:gridCol w="1560435">
                      <a:extLst>
                        <a:ext uri="{9D8B030D-6E8A-4147-A177-3AD203B41FA5}">
                          <a16:colId xmlns:a16="http://schemas.microsoft.com/office/drawing/2014/main" xmlns="" xmlns:a14="http://schemas.microsoft.com/office/drawing/2010/main" val="1293615880"/>
                        </a:ext>
                      </a:extLst>
                    </a:gridCol>
                    <a:gridCol w="2782969">
                      <a:extLst>
                        <a:ext uri="{9D8B030D-6E8A-4147-A177-3AD203B41FA5}">
                          <a16:colId xmlns:a16="http://schemas.microsoft.com/office/drawing/2014/main" xmlns="" xmlns:a14="http://schemas.microsoft.com/office/drawing/2010/main" val="2859172810"/>
                        </a:ext>
                      </a:extLst>
                    </a:gridCol>
                    <a:gridCol w="3787705">
                      <a:extLst>
                        <a:ext uri="{9D8B030D-6E8A-4147-A177-3AD203B41FA5}">
                          <a16:colId xmlns:a16="http://schemas.microsoft.com/office/drawing/2014/main" xmlns="" xmlns:a14="http://schemas.microsoft.com/office/drawing/2010/main" val="2215398252"/>
                        </a:ext>
                      </a:extLst>
                    </a:gridCol>
                  </a:tblGrid>
                  <a:tr h="320040">
                    <a:tc>
                      <a:txBody>
                        <a:bodyPr/>
                        <a:lstStyle/>
                        <a:p>
                          <a:pPr indent="0" algn="ctr">
                            <a:lnSpc>
                              <a:spcPct val="150000"/>
                            </a:lnSpc>
                            <a:spcAft>
                              <a:spcPts val="0"/>
                            </a:spcAft>
                          </a:pPr>
                          <a:r>
                            <a:rPr lang="ru-RU" sz="1400" kern="1200" dirty="0">
                              <a:solidFill>
                                <a:schemeClr val="tx1"/>
                              </a:solidFill>
                              <a:effectLst/>
                              <a:latin typeface="+mn-lt"/>
                              <a:ea typeface="+mn-ea"/>
                              <a:cs typeface="+mn-cs"/>
                            </a:rPr>
                            <a:t>Узел</a:t>
                          </a: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400" kern="1200">
                              <a:solidFill>
                                <a:schemeClr val="tx1"/>
                              </a:solidFill>
                              <a:effectLst/>
                              <a:latin typeface="+mn-lt"/>
                              <a:ea typeface="+mn-ea"/>
                              <a:cs typeface="+mn-cs"/>
                            </a:rPr>
                            <a:t>Длина, м</a:t>
                          </a:r>
                        </a:p>
                      </a:txBody>
                      <a:tcPr marL="68580" marR="68580" marT="0" marB="0" anchor="ctr">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400" kern="1200">
                              <a:solidFill>
                                <a:schemeClr val="tx1"/>
                              </a:solidFill>
                              <a:effectLst/>
                              <a:latin typeface="+mn-lt"/>
                              <a:ea typeface="+mn-ea"/>
                              <a:cs typeface="+mn-cs"/>
                            </a:rPr>
                            <a:t>Масса, кг</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xmlns:a14="http://schemas.microsoft.com/office/drawing/2010/main" val="2236471262"/>
                      </a:ext>
                    </a:extLst>
                  </a:tr>
                  <a:tr h="793369">
                    <a:tc>
                      <a:txBody>
                        <a:bodyPr/>
                        <a:lstStyle/>
                        <a:p>
                          <a:pPr indent="0" algn="ctr">
                            <a:lnSpc>
                              <a:spcPct val="150000"/>
                            </a:lnSpc>
                            <a:spcAft>
                              <a:spcPts val="0"/>
                            </a:spcAft>
                          </a:pPr>
                          <a:r>
                            <a:rPr lang="ru-RU" sz="1400" kern="1200">
                              <a:solidFill>
                                <a:schemeClr val="tx1"/>
                              </a:solidFill>
                              <a:effectLst/>
                              <a:latin typeface="+mn-lt"/>
                              <a:ea typeface="+mn-ea"/>
                              <a:cs typeface="+mn-cs"/>
                            </a:rPr>
                            <a:t>Вентилятор</a:t>
                          </a:r>
                        </a:p>
                      </a:txBody>
                      <a:tcPr marL="68580" marR="68580" marT="0" marB="0" anchor="ctr">
                        <a:lnL w="12700" cap="flat" cmpd="sng" algn="ctr">
                          <a:noFill/>
                          <a:prstDash val="solid"/>
                          <a:round/>
                          <a:headEnd type="none" w="med" len="med"/>
                          <a:tailEnd type="none" w="med" len="med"/>
                        </a:lnL>
                      </a:tcPr>
                    </a:tc>
                    <a:tc>
                      <a:txBody>
                        <a:bodyPr/>
                        <a:lstStyle/>
                        <a:p>
                          <a:endParaRPr lang="ru-RU"/>
                        </a:p>
                      </a:txBody>
                      <a:tcPr marL="68580" marR="68580" marT="0" marB="0" anchor="ctr">
                        <a:blipFill rotWithShape="1">
                          <a:blip r:embed="rId3"/>
                          <a:stretch>
                            <a:fillRect l="-56360" t="-40458" r="-136404" b="-464122"/>
                          </a:stretch>
                        </a:blipFill>
                      </a:tcPr>
                    </a:tc>
                    <a:tc>
                      <a:txBody>
                        <a:bodyPr/>
                        <a:lstStyle/>
                        <a:p>
                          <a:endParaRPr lang="ru-RU"/>
                        </a:p>
                      </a:txBody>
                      <a:tcPr marL="68580" marR="68580" marT="0" marB="0" anchor="ctr">
                        <a:lnR w="12700" cap="flat" cmpd="sng" algn="ctr">
                          <a:noFill/>
                          <a:prstDash val="solid"/>
                          <a:round/>
                          <a:headEnd type="none" w="med" len="med"/>
                          <a:tailEnd type="none" w="med" len="med"/>
                        </a:lnR>
                        <a:blipFill rotWithShape="1">
                          <a:blip r:embed="rId3"/>
                          <a:stretch>
                            <a:fillRect l="-114815" t="-40458" r="-161" b="-464122"/>
                          </a:stretch>
                        </a:blipFill>
                      </a:tcPr>
                    </a:tc>
                    <a:extLst>
                      <a:ext uri="{0D108BD9-81ED-4DB2-BD59-A6C34878D82A}">
                        <a16:rowId xmlns:a16="http://schemas.microsoft.com/office/drawing/2014/main" xmlns="" xmlns:a14="http://schemas.microsoft.com/office/drawing/2010/main" val="3756538737"/>
                      </a:ext>
                    </a:extLst>
                  </a:tr>
                  <a:tr h="927037">
                    <a:tc>
                      <a:txBody>
                        <a:bodyPr/>
                        <a:lstStyle/>
                        <a:p>
                          <a:pPr indent="0" algn="ctr">
                            <a:lnSpc>
                              <a:spcPct val="150000"/>
                            </a:lnSpc>
                            <a:spcAft>
                              <a:spcPts val="0"/>
                            </a:spcAft>
                          </a:pPr>
                          <a:r>
                            <a:rPr lang="ru-RU" sz="1400" kern="1200" dirty="0">
                              <a:solidFill>
                                <a:schemeClr val="tx1"/>
                              </a:solidFill>
                              <a:effectLst/>
                              <a:latin typeface="+mn-lt"/>
                              <a:ea typeface="+mn-ea"/>
                              <a:cs typeface="+mn-cs"/>
                            </a:rPr>
                            <a:t>Подпорные </a:t>
                          </a:r>
                        </a:p>
                        <a:p>
                          <a:pPr indent="0" algn="ctr">
                            <a:lnSpc>
                              <a:spcPct val="150000"/>
                            </a:lnSpc>
                            <a:spcAft>
                              <a:spcPts val="0"/>
                            </a:spcAft>
                          </a:pPr>
                          <a:r>
                            <a:rPr lang="ru-RU" sz="1400" kern="1200" dirty="0">
                              <a:solidFill>
                                <a:schemeClr val="tx1"/>
                              </a:solidFill>
                              <a:effectLst/>
                              <a:latin typeface="+mn-lt"/>
                              <a:ea typeface="+mn-ea"/>
                              <a:cs typeface="+mn-cs"/>
                            </a:rPr>
                            <a:t>ступени, </a:t>
                          </a:r>
                        </a:p>
                        <a:p>
                          <a:pPr indent="0" algn="ctr">
                            <a:lnSpc>
                              <a:spcPct val="150000"/>
                            </a:lnSpc>
                            <a:spcAft>
                              <a:spcPts val="0"/>
                            </a:spcAft>
                          </a:pPr>
                          <a:r>
                            <a:rPr lang="ru-RU" sz="1400" kern="1200" dirty="0" smtClean="0">
                              <a:solidFill>
                                <a:schemeClr val="tx1"/>
                              </a:solidFill>
                              <a:effectLst/>
                              <a:latin typeface="+mn-lt"/>
                              <a:ea typeface="+mn-ea"/>
                              <a:cs typeface="+mn-cs"/>
                            </a:rPr>
                            <a:t>КСД</a:t>
                          </a:r>
                          <a:endParaRPr lang="ru-RU" sz="1400" kern="1200" dirty="0">
                            <a:solidFill>
                              <a:schemeClr val="tx1"/>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tcPr>
                    </a:tc>
                    <a:tc>
                      <a:txBody>
                        <a:bodyPr/>
                        <a:lstStyle/>
                        <a:p>
                          <a:endParaRPr lang="ru-RU"/>
                        </a:p>
                      </a:txBody>
                      <a:tcPr marL="68580" marR="68580" marT="0" marB="0" anchor="ctr">
                        <a:blipFill rotWithShape="1">
                          <a:blip r:embed="rId3"/>
                          <a:stretch>
                            <a:fillRect l="-56360" t="-121854" r="-136404" b="-302649"/>
                          </a:stretch>
                        </a:blipFill>
                      </a:tcPr>
                    </a:tc>
                    <a:tc>
                      <a:txBody>
                        <a:bodyPr/>
                        <a:lstStyle/>
                        <a:p>
                          <a:endParaRPr lang="ru-RU"/>
                        </a:p>
                      </a:txBody>
                      <a:tcPr marL="68580" marR="68580" marT="0" marB="0" anchor="ctr">
                        <a:lnR w="12700" cap="flat" cmpd="sng" algn="ctr">
                          <a:noFill/>
                          <a:prstDash val="solid"/>
                          <a:round/>
                          <a:headEnd type="none" w="med" len="med"/>
                          <a:tailEnd type="none" w="med" len="med"/>
                        </a:lnR>
                        <a:blipFill rotWithShape="1">
                          <a:blip r:embed="rId3"/>
                          <a:stretch>
                            <a:fillRect l="-114815" t="-121854" r="-161" b="-302649"/>
                          </a:stretch>
                        </a:blipFill>
                      </a:tcPr>
                    </a:tc>
                    <a:extLst>
                      <a:ext uri="{0D108BD9-81ED-4DB2-BD59-A6C34878D82A}">
                        <a16:rowId xmlns:a16="http://schemas.microsoft.com/office/drawing/2014/main" xmlns="" xmlns:a14="http://schemas.microsoft.com/office/drawing/2010/main" val="35834217"/>
                      </a:ext>
                    </a:extLst>
                  </a:tr>
                  <a:tr h="719074">
                    <a:tc>
                      <a:txBody>
                        <a:bodyPr/>
                        <a:lstStyle/>
                        <a:p>
                          <a:pPr indent="0" algn="ctr">
                            <a:lnSpc>
                              <a:spcPct val="150000"/>
                            </a:lnSpc>
                            <a:spcAft>
                              <a:spcPts val="0"/>
                            </a:spcAft>
                          </a:pPr>
                          <a:r>
                            <a:rPr lang="ru-RU" sz="1400" kern="1200">
                              <a:solidFill>
                                <a:schemeClr val="tx1"/>
                              </a:solidFill>
                              <a:effectLst/>
                              <a:latin typeface="+mn-lt"/>
                              <a:ea typeface="+mn-ea"/>
                              <a:cs typeface="+mn-cs"/>
                            </a:rPr>
                            <a:t>КВД</a:t>
                          </a:r>
                        </a:p>
                      </a:txBody>
                      <a:tcPr marL="68580" marR="68580" marT="0" marB="0" anchor="ctr">
                        <a:lnL w="12700" cap="flat" cmpd="sng" algn="ctr">
                          <a:noFill/>
                          <a:prstDash val="solid"/>
                          <a:round/>
                          <a:headEnd type="none" w="med" len="med"/>
                          <a:tailEnd type="none" w="med" len="med"/>
                        </a:lnL>
                      </a:tcPr>
                    </a:tc>
                    <a:tc>
                      <a:txBody>
                        <a:bodyPr/>
                        <a:lstStyle/>
                        <a:p>
                          <a:endParaRPr lang="ru-RU"/>
                        </a:p>
                      </a:txBody>
                      <a:tcPr marL="68580" marR="68580" marT="0" marB="0" anchor="ctr">
                        <a:blipFill rotWithShape="1">
                          <a:blip r:embed="rId3"/>
                          <a:stretch>
                            <a:fillRect l="-56360" t="-283898" r="-136404" b="-287288"/>
                          </a:stretch>
                        </a:blipFill>
                      </a:tcPr>
                    </a:tc>
                    <a:tc>
                      <a:txBody>
                        <a:bodyPr/>
                        <a:lstStyle/>
                        <a:p>
                          <a:endParaRPr lang="ru-RU"/>
                        </a:p>
                      </a:txBody>
                      <a:tcPr marL="68580" marR="68580" marT="0" marB="0" anchor="ctr">
                        <a:lnR w="12700" cap="flat" cmpd="sng" algn="ctr">
                          <a:noFill/>
                          <a:prstDash val="solid"/>
                          <a:round/>
                          <a:headEnd type="none" w="med" len="med"/>
                          <a:tailEnd type="none" w="med" len="med"/>
                        </a:lnR>
                        <a:blipFill rotWithShape="1">
                          <a:blip r:embed="rId3"/>
                          <a:stretch>
                            <a:fillRect l="-114815" t="-283898" r="-161" b="-287288"/>
                          </a:stretch>
                        </a:blipFill>
                      </a:tcPr>
                    </a:tc>
                    <a:extLst>
                      <a:ext uri="{0D108BD9-81ED-4DB2-BD59-A6C34878D82A}">
                        <a16:rowId xmlns:a16="http://schemas.microsoft.com/office/drawing/2014/main" xmlns="" xmlns:a14="http://schemas.microsoft.com/office/drawing/2010/main" val="956601962"/>
                      </a:ext>
                    </a:extLst>
                  </a:tr>
                  <a:tr h="782193">
                    <a:tc>
                      <a:txBody>
                        <a:bodyPr/>
                        <a:lstStyle/>
                        <a:p>
                          <a:pPr indent="0" algn="ctr">
                            <a:lnSpc>
                              <a:spcPct val="150000"/>
                            </a:lnSpc>
                            <a:spcAft>
                              <a:spcPts val="0"/>
                            </a:spcAft>
                          </a:pPr>
                          <a:r>
                            <a:rPr lang="ru-RU" sz="1400" kern="1200">
                              <a:solidFill>
                                <a:schemeClr val="tx1"/>
                              </a:solidFill>
                              <a:effectLst/>
                              <a:latin typeface="+mn-lt"/>
                              <a:ea typeface="+mn-ea"/>
                              <a:cs typeface="+mn-cs"/>
                            </a:rPr>
                            <a:t>КС</a:t>
                          </a: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400" kern="1200">
                              <a:solidFill>
                                <a:schemeClr val="tx1"/>
                              </a:solidFill>
                              <a:effectLst/>
                              <a:latin typeface="+mn-lt"/>
                              <a:ea typeface="+mn-ea"/>
                              <a:cs typeface="+mn-cs"/>
                            </a:rPr>
                            <a:t>нет данных</a:t>
                          </a:r>
                        </a:p>
                      </a:txBody>
                      <a:tcPr marL="68580" marR="68580" marT="0" marB="0" anchor="ctr"/>
                    </a:tc>
                    <a:tc>
                      <a:txBody>
                        <a:bodyPr/>
                        <a:lstStyle/>
                        <a:p>
                          <a:endParaRPr lang="ru-RU"/>
                        </a:p>
                      </a:txBody>
                      <a:tcPr marL="68580" marR="68580" marT="0" marB="0" anchor="ctr">
                        <a:lnR w="12700" cap="flat" cmpd="sng" algn="ctr">
                          <a:noFill/>
                          <a:prstDash val="solid"/>
                          <a:round/>
                          <a:headEnd type="none" w="med" len="med"/>
                          <a:tailEnd type="none" w="med" len="med"/>
                        </a:lnR>
                        <a:blipFill rotWithShape="1">
                          <a:blip r:embed="rId3"/>
                          <a:stretch>
                            <a:fillRect l="-114815" t="-351163" r="-161" b="-162791"/>
                          </a:stretch>
                        </a:blipFill>
                      </a:tcPr>
                    </a:tc>
                    <a:extLst>
                      <a:ext uri="{0D108BD9-81ED-4DB2-BD59-A6C34878D82A}">
                        <a16:rowId xmlns:a16="http://schemas.microsoft.com/office/drawing/2014/main" xmlns="" xmlns:a14="http://schemas.microsoft.com/office/drawing/2010/main" val="1433333173"/>
                      </a:ext>
                    </a:extLst>
                  </a:tr>
                  <a:tr h="419735">
                    <a:tc>
                      <a:txBody>
                        <a:bodyPr/>
                        <a:lstStyle/>
                        <a:p>
                          <a:pPr indent="0" algn="ctr">
                            <a:lnSpc>
                              <a:spcPct val="150000"/>
                            </a:lnSpc>
                            <a:spcAft>
                              <a:spcPts val="0"/>
                            </a:spcAft>
                          </a:pPr>
                          <a:r>
                            <a:rPr lang="ru-RU" sz="1400" kern="1200">
                              <a:solidFill>
                                <a:schemeClr val="tx1"/>
                              </a:solidFill>
                              <a:effectLst/>
                              <a:latin typeface="+mn-lt"/>
                              <a:ea typeface="+mn-ea"/>
                              <a:cs typeface="+mn-cs"/>
                            </a:rPr>
                            <a:t>ТВД</a:t>
                          </a:r>
                        </a:p>
                      </a:txBody>
                      <a:tcPr marL="68580" marR="68580" marT="0" marB="0" anchor="ctr">
                        <a:lnL w="12700" cap="flat" cmpd="sng" algn="ctr">
                          <a:noFill/>
                          <a:prstDash val="solid"/>
                          <a:round/>
                          <a:headEnd type="none" w="med" len="med"/>
                          <a:tailEnd type="none" w="med" len="med"/>
                        </a:lnL>
                      </a:tcPr>
                    </a:tc>
                    <a:tc>
                      <a:txBody>
                        <a:bodyPr/>
                        <a:lstStyle/>
                        <a:p>
                          <a:endParaRPr lang="ru-RU"/>
                        </a:p>
                      </a:txBody>
                      <a:tcPr marL="68580" marR="68580" marT="0" marB="0" anchor="ctr">
                        <a:blipFill rotWithShape="1">
                          <a:blip r:embed="rId3"/>
                          <a:stretch>
                            <a:fillRect l="-56360" t="-855882" r="-136404" b="-208824"/>
                          </a:stretch>
                        </a:blipFill>
                      </a:tcPr>
                    </a:tc>
                    <a:tc>
                      <a:txBody>
                        <a:bodyPr/>
                        <a:lstStyle/>
                        <a:p>
                          <a:endParaRPr lang="ru-RU"/>
                        </a:p>
                      </a:txBody>
                      <a:tcPr marL="68580" marR="68580" marT="0" marB="0" anchor="ctr">
                        <a:lnR w="12700" cap="flat" cmpd="sng" algn="ctr">
                          <a:noFill/>
                          <a:prstDash val="solid"/>
                          <a:round/>
                          <a:headEnd type="none" w="med" len="med"/>
                          <a:tailEnd type="none" w="med" len="med"/>
                        </a:lnR>
                        <a:blipFill rotWithShape="1">
                          <a:blip r:embed="rId3"/>
                          <a:stretch>
                            <a:fillRect l="-114815" t="-855882" r="-161" b="-208824"/>
                          </a:stretch>
                        </a:blipFill>
                      </a:tcPr>
                    </a:tc>
                    <a:extLst>
                      <a:ext uri="{0D108BD9-81ED-4DB2-BD59-A6C34878D82A}">
                        <a16:rowId xmlns:a16="http://schemas.microsoft.com/office/drawing/2014/main" xmlns="" xmlns:a14="http://schemas.microsoft.com/office/drawing/2010/main" val="2321073030"/>
                      </a:ext>
                    </a:extLst>
                  </a:tr>
                  <a:tr h="419735">
                    <a:tc>
                      <a:txBody>
                        <a:bodyPr/>
                        <a:lstStyle/>
                        <a:p>
                          <a:pPr indent="0" algn="ctr">
                            <a:lnSpc>
                              <a:spcPct val="150000"/>
                            </a:lnSpc>
                            <a:spcAft>
                              <a:spcPts val="0"/>
                            </a:spcAft>
                          </a:pPr>
                          <a:r>
                            <a:rPr lang="ru-RU" sz="1400" kern="1200">
                              <a:solidFill>
                                <a:schemeClr val="tx1"/>
                              </a:solidFill>
                              <a:effectLst/>
                              <a:latin typeface="+mn-lt"/>
                              <a:ea typeface="+mn-ea"/>
                              <a:cs typeface="+mn-cs"/>
                            </a:rPr>
                            <a:t>ТСД</a:t>
                          </a:r>
                        </a:p>
                      </a:txBody>
                      <a:tcPr marL="68580" marR="68580" marT="0" marB="0" anchor="ctr">
                        <a:lnL w="12700" cap="flat" cmpd="sng" algn="ctr">
                          <a:noFill/>
                          <a:prstDash val="solid"/>
                          <a:round/>
                          <a:headEnd type="none" w="med" len="med"/>
                          <a:tailEnd type="none" w="med" len="med"/>
                        </a:lnL>
                      </a:tcPr>
                    </a:tc>
                    <a:tc>
                      <a:txBody>
                        <a:bodyPr/>
                        <a:lstStyle/>
                        <a:p>
                          <a:endParaRPr lang="ru-RU"/>
                        </a:p>
                      </a:txBody>
                      <a:tcPr marL="68580" marR="68580" marT="0" marB="0" anchor="ctr">
                        <a:blipFill rotWithShape="1">
                          <a:blip r:embed="rId3"/>
                          <a:stretch>
                            <a:fillRect l="-56360" t="-942029" r="-136404" b="-105797"/>
                          </a:stretch>
                        </a:blipFill>
                      </a:tcPr>
                    </a:tc>
                    <a:tc>
                      <a:txBody>
                        <a:bodyPr/>
                        <a:lstStyle/>
                        <a:p>
                          <a:endParaRPr lang="ru-RU"/>
                        </a:p>
                      </a:txBody>
                      <a:tcPr marL="68580" marR="68580" marT="0" marB="0" anchor="ctr">
                        <a:lnR w="12700" cap="flat" cmpd="sng" algn="ctr">
                          <a:noFill/>
                          <a:prstDash val="solid"/>
                          <a:round/>
                          <a:headEnd type="none" w="med" len="med"/>
                          <a:tailEnd type="none" w="med" len="med"/>
                        </a:lnR>
                        <a:blipFill rotWithShape="1">
                          <a:blip r:embed="rId3"/>
                          <a:stretch>
                            <a:fillRect l="-114815" t="-942029" r="-161" b="-105797"/>
                          </a:stretch>
                        </a:blipFill>
                      </a:tcPr>
                    </a:tc>
                    <a:extLst>
                      <a:ext uri="{0D108BD9-81ED-4DB2-BD59-A6C34878D82A}">
                        <a16:rowId xmlns:a16="http://schemas.microsoft.com/office/drawing/2014/main" xmlns="" xmlns:a14="http://schemas.microsoft.com/office/drawing/2010/main" val="1883250682"/>
                      </a:ext>
                    </a:extLst>
                  </a:tr>
                  <a:tr h="419735">
                    <a:tc>
                      <a:txBody>
                        <a:bodyPr/>
                        <a:lstStyle/>
                        <a:p>
                          <a:pPr indent="0" algn="ctr">
                            <a:lnSpc>
                              <a:spcPct val="150000"/>
                            </a:lnSpc>
                            <a:spcAft>
                              <a:spcPts val="0"/>
                            </a:spcAft>
                          </a:pPr>
                          <a:r>
                            <a:rPr lang="ru-RU" sz="1400" kern="1200">
                              <a:solidFill>
                                <a:schemeClr val="tx1"/>
                              </a:solidFill>
                              <a:effectLst/>
                              <a:latin typeface="+mn-lt"/>
                              <a:ea typeface="+mn-ea"/>
                              <a:cs typeface="+mn-cs"/>
                            </a:rPr>
                            <a:t>ТНД</a:t>
                          </a: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ru-RU"/>
                        </a:p>
                      </a:txBody>
                      <a:tcPr marL="68580" marR="68580" marT="0" marB="0" anchor="ctr">
                        <a:lnB w="12700" cap="flat" cmpd="sng" algn="ctr">
                          <a:noFill/>
                          <a:prstDash val="solid"/>
                          <a:round/>
                          <a:headEnd type="none" w="med" len="med"/>
                          <a:tailEnd type="none" w="med" len="med"/>
                        </a:lnB>
                        <a:blipFill rotWithShape="1">
                          <a:blip r:embed="rId3"/>
                          <a:stretch>
                            <a:fillRect l="-56360" t="-1042029" r="-136404" b="-5797"/>
                          </a:stretch>
                        </a:blipFill>
                      </a:tcPr>
                    </a:tc>
                    <a:tc>
                      <a:txBody>
                        <a:bodyPr/>
                        <a:lstStyle/>
                        <a:p>
                          <a:endParaRPr lang="ru-RU"/>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blipFill rotWithShape="1">
                          <a:blip r:embed="rId3"/>
                          <a:stretch>
                            <a:fillRect l="-114815" t="-1042029" r="-161" b="-5797"/>
                          </a:stretch>
                        </a:blipFill>
                      </a:tcPr>
                    </a:tc>
                    <a:extLst>
                      <a:ext uri="{0D108BD9-81ED-4DB2-BD59-A6C34878D82A}">
                        <a16:rowId xmlns:a16="http://schemas.microsoft.com/office/drawing/2014/main" xmlns="" xmlns:a14="http://schemas.microsoft.com/office/drawing/2010/main" val="691268516"/>
                      </a:ext>
                    </a:extLst>
                  </a:tr>
                </a:tbl>
              </a:graphicData>
            </a:graphic>
          </p:graphicFrame>
        </mc:Fallback>
      </mc:AlternateContent>
    </p:spTree>
    <p:extLst>
      <p:ext uri="{BB962C8B-B14F-4D97-AF65-F5344CB8AC3E}">
        <p14:creationId xmlns:p14="http://schemas.microsoft.com/office/powerpoint/2010/main" val="261808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14</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DFE40F1A-869B-49C0-A48D-930EFA0FEB3D}"/>
              </a:ext>
            </a:extLst>
          </p:cNvPr>
          <p:cNvSpPr/>
          <p:nvPr/>
        </p:nvSpPr>
        <p:spPr>
          <a:xfrm>
            <a:off x="594879" y="799578"/>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Методика проектирования проточной части</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704" y="1168910"/>
            <a:ext cx="6719835" cy="5400000"/>
          </a:xfrm>
          <a:prstGeom prst="rect">
            <a:avLst/>
          </a:prstGeom>
          <a:noFill/>
        </p:spPr>
      </p:pic>
    </p:spTree>
    <p:extLst>
      <p:ext uri="{BB962C8B-B14F-4D97-AF65-F5344CB8AC3E}">
        <p14:creationId xmlns:p14="http://schemas.microsoft.com/office/powerpoint/2010/main" val="118195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15</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BD1CFE5B-F50E-47C8-AE9C-C6F544488D72}"/>
              </a:ext>
            </a:extLst>
          </p:cNvPr>
          <p:cNvSpPr/>
          <p:nvPr/>
        </p:nvSpPr>
        <p:spPr>
          <a:xfrm>
            <a:off x="594879" y="799578"/>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Пример расчета проточной части двигателя Д-36</a:t>
            </a:r>
          </a:p>
        </p:txBody>
      </p:sp>
      <p:pic>
        <p:nvPicPr>
          <p:cNvPr id="5" name="Рисунок 4">
            <a:extLst>
              <a:ext uri="{FF2B5EF4-FFF2-40B4-BE49-F238E27FC236}">
                <a16:creationId xmlns:a16="http://schemas.microsoft.com/office/drawing/2014/main" id="{768AC9F9-C2D3-4BC6-9572-E99DCA7669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132"/>
          <a:stretch/>
        </p:blipFill>
        <p:spPr bwMode="auto">
          <a:xfrm>
            <a:off x="1434915" y="1181630"/>
            <a:ext cx="6451035" cy="1800000"/>
          </a:xfrm>
          <a:prstGeom prst="rect">
            <a:avLst/>
          </a:prstGeom>
          <a:ln>
            <a:noFill/>
          </a:ln>
          <a:extLst>
            <a:ext uri="{53640926-AAD7-44D8-BBD7-CCE9431645EC}">
              <a14:shadowObscured xmlns:a14="http://schemas.microsoft.com/office/drawing/2010/main"/>
            </a:ext>
          </a:extLst>
        </p:spPr>
      </p:pic>
      <p:sp>
        <p:nvSpPr>
          <p:cNvPr id="6" name="Прямоугольник 5">
            <a:extLst>
              <a:ext uri="{FF2B5EF4-FFF2-40B4-BE49-F238E27FC236}">
                <a16:creationId xmlns:a16="http://schemas.microsoft.com/office/drawing/2014/main" id="{99E40283-D42D-4E96-B0B2-8685662EB375}"/>
              </a:ext>
            </a:extLst>
          </p:cNvPr>
          <p:cNvSpPr/>
          <p:nvPr/>
        </p:nvSpPr>
        <p:spPr>
          <a:xfrm>
            <a:off x="2947554" y="2959750"/>
            <a:ext cx="3170238" cy="30777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Двигатель Д-36</a:t>
            </a:r>
          </a:p>
        </p:txBody>
      </p:sp>
      <mc:AlternateContent xmlns:mc="http://schemas.openxmlformats.org/markup-compatibility/2006" xmlns:a14="http://schemas.microsoft.com/office/drawing/2010/main">
        <mc:Choice Requires="a14">
          <p:graphicFrame>
            <p:nvGraphicFramePr>
              <p:cNvPr id="2" name="Таблица 1">
                <a:extLst>
                  <a:ext uri="{FF2B5EF4-FFF2-40B4-BE49-F238E27FC236}">
                    <a16:creationId xmlns:a16="http://schemas.microsoft.com/office/drawing/2014/main" id="{EBAACF3B-955A-49D2-A517-910FB3CF615C}"/>
                  </a:ext>
                </a:extLst>
              </p:cNvPr>
              <p:cNvGraphicFramePr>
                <a:graphicFrameLocks noGrp="1"/>
              </p:cNvGraphicFramePr>
              <p:nvPr/>
            </p:nvGraphicFramePr>
            <p:xfrm>
              <a:off x="594879" y="3574320"/>
              <a:ext cx="4090744" cy="2550160"/>
            </p:xfrm>
            <a:graphic>
              <a:graphicData uri="http://schemas.openxmlformats.org/drawingml/2006/table">
                <a:tbl>
                  <a:tblPr firstRow="1" bandRow="1">
                    <a:tableStyleId>{5940675A-B579-460E-94D1-54222C63F5DA}</a:tableStyleId>
                  </a:tblPr>
                  <a:tblGrid>
                    <a:gridCol w="1257130">
                      <a:extLst>
                        <a:ext uri="{9D8B030D-6E8A-4147-A177-3AD203B41FA5}">
                          <a16:colId xmlns:a16="http://schemas.microsoft.com/office/drawing/2014/main" val="20000"/>
                        </a:ext>
                      </a:extLst>
                    </a:gridCol>
                    <a:gridCol w="1300357">
                      <a:extLst>
                        <a:ext uri="{9D8B030D-6E8A-4147-A177-3AD203B41FA5}">
                          <a16:colId xmlns:a16="http://schemas.microsoft.com/office/drawing/2014/main" val="20001"/>
                        </a:ext>
                      </a:extLst>
                    </a:gridCol>
                    <a:gridCol w="1533257">
                      <a:extLst>
                        <a:ext uri="{9D8B030D-6E8A-4147-A177-3AD203B41FA5}">
                          <a16:colId xmlns:a16="http://schemas.microsoft.com/office/drawing/2014/main" val="20002"/>
                        </a:ext>
                      </a:extLst>
                    </a:gridCol>
                  </a:tblGrid>
                  <a:tr h="370840">
                    <a:tc>
                      <a:txBody>
                        <a:bodyPr/>
                        <a:lstStyle/>
                        <a:p>
                          <a:pPr algn="ctr"/>
                          <a:r>
                            <a:rPr lang="ru-RU" altLang="zh-CN" sz="1200" dirty="0"/>
                            <a:t>Параметры</a:t>
                          </a:r>
                          <a:endParaRPr lang="zh-CN" altLang="en-US" sz="1200" dirty="0"/>
                        </a:p>
                      </a:txBody>
                      <a:tcPr anchor="ctr"/>
                    </a:tc>
                    <a:tc>
                      <a:txBody>
                        <a:bodyPr/>
                        <a:lstStyle/>
                        <a:p>
                          <a:pPr algn="ctr"/>
                          <a:r>
                            <a:rPr lang="ru-RU" altLang="zh-CN" sz="1200" dirty="0"/>
                            <a:t>оригинальный</a:t>
                          </a:r>
                          <a:endParaRPr lang="zh-CN" altLang="en-US" sz="1200" dirty="0"/>
                        </a:p>
                      </a:txBody>
                      <a:tcPr anchor="ctr"/>
                    </a:tc>
                    <a:tc>
                      <a:txBody>
                        <a:bodyPr/>
                        <a:lstStyle/>
                        <a:p>
                          <a:pPr algn="ctr"/>
                          <a:r>
                            <a:rPr lang="ru-RU" altLang="zh-CN" sz="1200" dirty="0"/>
                            <a:t>модифицированный</a:t>
                          </a:r>
                          <a:endParaRPr lang="zh-CN" altLang="en-US" sz="1200" dirty="0"/>
                        </a:p>
                      </a:txBody>
                      <a:tcPr anchor="ctr"/>
                    </a:tc>
                    <a:extLst>
                      <a:ext uri="{0D108BD9-81ED-4DB2-BD59-A6C34878D82A}">
                        <a16:rowId xmlns:a16="http://schemas.microsoft.com/office/drawing/2014/main" val="10000"/>
                      </a:ext>
                    </a:extLst>
                  </a:tr>
                  <a:tr h="370840">
                    <a:tc>
                      <a:txBody>
                        <a:bodyPr/>
                        <a:lstStyle/>
                        <a:p>
                          <a:pPr algn="ctr"/>
                          <a:r>
                            <a:rPr lang="en-US" altLang="zh-CN" sz="1600" dirty="0"/>
                            <a:t>m</a:t>
                          </a:r>
                          <a:endParaRPr lang="zh-CN" altLang="en-US" sz="1600" b="0" dirty="0"/>
                        </a:p>
                      </a:txBody>
                      <a:tcPr anchor="ctr"/>
                    </a:tc>
                    <a:tc>
                      <a:txBody>
                        <a:bodyPr/>
                        <a:lstStyle/>
                        <a:p>
                          <a:pPr algn="ctr">
                            <a:spcAft>
                              <a:spcPts val="0"/>
                            </a:spcAft>
                          </a:pPr>
                          <a:r>
                            <a:rPr lang="en-US" sz="1600" kern="1200" dirty="0"/>
                            <a:t>5.6</a:t>
                          </a:r>
                          <a:endParaRPr lang="zh-CN" sz="1600" b="0"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kern="1200"/>
                            <a:t>6.82</a:t>
                          </a:r>
                          <a:endParaRPr lang="zh-CN" sz="1600" b="0" kern="120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zh-CN" altLang="en-US" sz="1600" smtClean="0">
                                        <a:latin typeface="Cambria Math" panose="02040503050406030204" pitchFamily="18" charset="0"/>
                                      </a:rPr>
                                      <m:t>𝜋</m:t>
                                    </m:r>
                                  </m:e>
                                  <m:sub>
                                    <m:r>
                                      <a:rPr lang="ru-RU" altLang="zh-CN" sz="1600" b="0" i="0" smtClean="0">
                                        <a:latin typeface="Cambria Math" panose="02040503050406030204" pitchFamily="18" charset="0"/>
                                      </a:rPr>
                                      <m:t>в</m:t>
                                    </m:r>
                                    <m:r>
                                      <a:rPr lang="en-US" altLang="zh-CN" sz="1600" smtClean="0">
                                        <a:latin typeface="Cambria Math" panose="02040503050406030204" pitchFamily="18" charset="0"/>
                                      </a:rPr>
                                      <m:t>||</m:t>
                                    </m:r>
                                  </m:sub>
                                  <m:sup>
                                    <m:r>
                                      <a:rPr lang="en-US" altLang="zh-CN" sz="1600" smtClean="0">
                                        <a:latin typeface="Cambria Math" panose="02040503050406030204" pitchFamily="18" charset="0"/>
                                      </a:rPr>
                                      <m:t>∗</m:t>
                                    </m:r>
                                  </m:sup>
                                </m:sSubSup>
                              </m:oMath>
                            </m:oMathPara>
                          </a14:m>
                          <a:endParaRPr lang="zh-CN" altLang="en-US" sz="1600" b="0" dirty="0"/>
                        </a:p>
                      </a:txBody>
                      <a:tcPr anchor="ctr"/>
                    </a:tc>
                    <a:tc>
                      <a:txBody>
                        <a:bodyPr/>
                        <a:lstStyle/>
                        <a:p>
                          <a:pPr algn="ctr">
                            <a:spcAft>
                              <a:spcPts val="0"/>
                            </a:spcAft>
                          </a:pPr>
                          <a:r>
                            <a:rPr lang="en-US" sz="1600" kern="1200" dirty="0"/>
                            <a:t>1.39</a:t>
                          </a:r>
                          <a:endParaRPr lang="zh-CN" sz="1600" b="0"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kern="1200" dirty="0"/>
                            <a:t>1.545</a:t>
                          </a:r>
                          <a:endParaRPr lang="zh-CN" sz="1600" b="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2"/>
                      </a:ext>
                    </a:extLst>
                  </a:tr>
                  <a:tr h="370840">
                    <a:tc>
                      <a:txBody>
                        <a:bodyPr/>
                        <a:lstStyle/>
                        <a:p>
                          <a:pPr algn="ctr"/>
                          <a:r>
                            <a:rPr lang="el-GR" altLang="zh-CN" sz="1600" kern="1200" dirty="0">
                              <a:effectLst/>
                            </a:rPr>
                            <a:t>η</a:t>
                          </a:r>
                          <a:r>
                            <a:rPr lang="en-US" altLang="zh-CN" sz="1600" kern="1200" dirty="0">
                              <a:effectLst/>
                            </a:rPr>
                            <a:t> </a:t>
                          </a:r>
                          <a:r>
                            <a:rPr lang="zh-CN" altLang="en-US" sz="1600" kern="1200" dirty="0">
                              <a:effectLst/>
                            </a:rPr>
                            <a:t>↑</a:t>
                          </a:r>
                          <a:endParaRPr lang="zh-CN" altLang="en-US" sz="1600" b="0" dirty="0"/>
                        </a:p>
                      </a:txBody>
                      <a:tcPr anchor="ctr"/>
                    </a:tc>
                    <a:tc>
                      <a:txBody>
                        <a:bodyPr/>
                        <a:lstStyle/>
                        <a:p>
                          <a:pPr algn="ctr">
                            <a:spcAft>
                              <a:spcPts val="0"/>
                            </a:spcAft>
                          </a:pPr>
                          <a:r>
                            <a:rPr lang="en-US" sz="1600" kern="1200" dirty="0"/>
                            <a:t>-</a:t>
                          </a:r>
                          <a:endParaRPr lang="zh-CN" sz="1600" b="0"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kern="1200" dirty="0"/>
                            <a:t>0.02</a:t>
                          </a:r>
                          <a:endParaRPr lang="zh-CN" sz="1600" b="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3"/>
                      </a:ext>
                    </a:extLst>
                  </a:tr>
                  <a:tr h="370840">
                    <a:tc>
                      <a:txBody>
                        <a:bodyPr/>
                        <a:lstStyle/>
                        <a:p>
                          <a:pPr algn="ctr"/>
                          <a:r>
                            <a:rPr lang="en-US" altLang="zh-CN" sz="1600" dirty="0"/>
                            <a:t>C</a:t>
                          </a:r>
                          <a:r>
                            <a:rPr lang="ru-RU" altLang="zh-CN" sz="1600" baseline="-25000" dirty="0"/>
                            <a:t>уд</a:t>
                          </a:r>
                          <a:r>
                            <a:rPr lang="zh-CN" altLang="en-US" sz="1600" dirty="0"/>
                            <a:t>，</a:t>
                          </a:r>
                          <a:r>
                            <a:rPr lang="ru-RU" altLang="zh-CN" sz="1600" dirty="0"/>
                            <a:t>кг</a:t>
                          </a:r>
                          <a:r>
                            <a:rPr lang="en-US" altLang="zh-CN" sz="1600" dirty="0"/>
                            <a:t>/</a:t>
                          </a:r>
                          <a:r>
                            <a:rPr lang="ru-RU" altLang="zh-CN" sz="1600" dirty="0"/>
                            <a:t>кН</a:t>
                          </a:r>
                          <a:r>
                            <a:rPr lang="en-US" altLang="zh-CN" sz="1600" dirty="0"/>
                            <a:t>•</a:t>
                          </a:r>
                          <a:r>
                            <a:rPr lang="ru-RU" altLang="zh-CN" sz="1600" dirty="0"/>
                            <a:t>час</a:t>
                          </a:r>
                          <a:endParaRPr lang="zh-CN" altLang="en-US" sz="1600" b="0" dirty="0"/>
                        </a:p>
                      </a:txBody>
                      <a:tcPr anchor="ctr"/>
                    </a:tc>
                    <a:tc>
                      <a:txBody>
                        <a:bodyPr/>
                        <a:lstStyle/>
                        <a:p>
                          <a:pPr algn="ctr">
                            <a:spcAft>
                              <a:spcPts val="0"/>
                            </a:spcAft>
                          </a:pPr>
                          <a:r>
                            <a:rPr lang="en-US" sz="1600" kern="1200" dirty="0"/>
                            <a:t>37.8691</a:t>
                          </a:r>
                          <a:endParaRPr lang="zh-CN" sz="1600" b="0"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kern="1200" dirty="0"/>
                            <a:t>34.0597</a:t>
                          </a:r>
                        </a:p>
                        <a:p>
                          <a:pPr algn="ctr">
                            <a:spcAft>
                              <a:spcPts val="0"/>
                            </a:spcAft>
                          </a:pPr>
                          <a:r>
                            <a:rPr lang="zh-CN" altLang="en-US" sz="1600" kern="1200" dirty="0"/>
                            <a:t>↓</a:t>
                          </a:r>
                          <a:r>
                            <a:rPr lang="en-US" altLang="zh-CN" sz="1600" kern="1200" dirty="0"/>
                            <a:t>10.06%</a:t>
                          </a:r>
                          <a:endParaRPr lang="zh-CN" sz="1600" b="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4"/>
                      </a:ext>
                    </a:extLst>
                  </a:tr>
                  <a:tr h="370840">
                    <a:tc>
                      <a:txBody>
                        <a:bodyPr/>
                        <a:lstStyle/>
                        <a:p>
                          <a:pPr algn="ctr"/>
                          <a:r>
                            <a:rPr lang="en-US" altLang="zh-CN" sz="1600" dirty="0"/>
                            <a:t>P</a:t>
                          </a:r>
                          <a:r>
                            <a:rPr lang="ru-RU" altLang="zh-CN" sz="1600" dirty="0" err="1"/>
                            <a:t>уд.кН</a:t>
                          </a:r>
                          <a:r>
                            <a:rPr lang="en-US" altLang="zh-CN" sz="1600" dirty="0"/>
                            <a:t>•</a:t>
                          </a:r>
                          <a:r>
                            <a:rPr lang="ru-RU" altLang="zh-CN" sz="1600" dirty="0"/>
                            <a:t>с</a:t>
                          </a:r>
                          <a:r>
                            <a:rPr lang="en-US" altLang="zh-CN" sz="1600" dirty="0"/>
                            <a:t>/</a:t>
                          </a:r>
                          <a:r>
                            <a:rPr lang="ru-RU" altLang="zh-CN" sz="1600" dirty="0"/>
                            <a:t>кг</a:t>
                          </a:r>
                          <a:endParaRPr lang="zh-CN" altLang="en-US" sz="1600" b="0" dirty="0"/>
                        </a:p>
                      </a:txBody>
                      <a:tcPr anchor="ctr"/>
                    </a:tc>
                    <a:tc>
                      <a:txBody>
                        <a:bodyPr/>
                        <a:lstStyle/>
                        <a:p>
                          <a:pPr algn="ctr">
                            <a:spcAft>
                              <a:spcPts val="0"/>
                            </a:spcAft>
                          </a:pPr>
                          <a:r>
                            <a:rPr lang="en-US" sz="1600" kern="1200" dirty="0"/>
                            <a:t>0.2557</a:t>
                          </a:r>
                          <a:endParaRPr lang="zh-CN" sz="1600" b="0"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kern="1200" dirty="0"/>
                            <a:t>0.2798</a:t>
                          </a:r>
                        </a:p>
                        <a:p>
                          <a:pPr algn="ctr">
                            <a:spcAft>
                              <a:spcPts val="0"/>
                            </a:spcAft>
                          </a:pPr>
                          <a:r>
                            <a:rPr lang="zh-CN" altLang="en-US" sz="1600" kern="1200" dirty="0"/>
                            <a:t>↑</a:t>
                          </a:r>
                          <a:r>
                            <a:rPr lang="en-US" altLang="zh-CN" sz="1600" kern="1200" dirty="0"/>
                            <a:t>9.44%</a:t>
                          </a:r>
                          <a:endParaRPr lang="zh-CN" sz="1600" b="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5"/>
                      </a:ext>
                    </a:extLst>
                  </a:tr>
                </a:tbl>
              </a:graphicData>
            </a:graphic>
          </p:graphicFrame>
        </mc:Choice>
        <mc:Fallback xmlns="">
          <p:graphicFrame>
            <p:nvGraphicFramePr>
              <p:cNvPr id="2" name="Таблица 1">
                <a:extLst>
                  <a:ext uri="{FF2B5EF4-FFF2-40B4-BE49-F238E27FC236}">
                    <a16:creationId xmlns:a16="http://schemas.microsoft.com/office/drawing/2014/main" id="{EBAACF3B-955A-49D2-A517-910FB3CF615C}"/>
                  </a:ext>
                </a:extLst>
              </p:cNvPr>
              <p:cNvGraphicFramePr>
                <a:graphicFrameLocks noGrp="1"/>
              </p:cNvGraphicFramePr>
              <p:nvPr/>
            </p:nvGraphicFramePr>
            <p:xfrm>
              <a:off x="594879" y="3574320"/>
              <a:ext cx="4090744" cy="2550160"/>
            </p:xfrm>
            <a:graphic>
              <a:graphicData uri="http://schemas.openxmlformats.org/drawingml/2006/table">
                <a:tbl>
                  <a:tblPr firstRow="1" bandRow="1">
                    <a:tableStyleId>{5940675A-B579-460E-94D1-54222C63F5DA}</a:tableStyleId>
                  </a:tblPr>
                  <a:tblGrid>
                    <a:gridCol w="1257130">
                      <a:extLst>
                        <a:ext uri="{9D8B030D-6E8A-4147-A177-3AD203B41FA5}">
                          <a16:colId xmlns:a16="http://schemas.microsoft.com/office/drawing/2014/main" val="20000"/>
                        </a:ext>
                      </a:extLst>
                    </a:gridCol>
                    <a:gridCol w="1300357">
                      <a:extLst>
                        <a:ext uri="{9D8B030D-6E8A-4147-A177-3AD203B41FA5}">
                          <a16:colId xmlns:a16="http://schemas.microsoft.com/office/drawing/2014/main" val="20001"/>
                        </a:ext>
                      </a:extLst>
                    </a:gridCol>
                    <a:gridCol w="1533257">
                      <a:extLst>
                        <a:ext uri="{9D8B030D-6E8A-4147-A177-3AD203B41FA5}">
                          <a16:colId xmlns:a16="http://schemas.microsoft.com/office/drawing/2014/main" val="20002"/>
                        </a:ext>
                      </a:extLst>
                    </a:gridCol>
                  </a:tblGrid>
                  <a:tr h="370840">
                    <a:tc>
                      <a:txBody>
                        <a:bodyPr/>
                        <a:lstStyle/>
                        <a:p>
                          <a:pPr algn="ctr"/>
                          <a:r>
                            <a:rPr lang="ru-RU" altLang="zh-CN" sz="1200" dirty="0"/>
                            <a:t>Параметры</a:t>
                          </a:r>
                          <a:endParaRPr lang="zh-CN" altLang="en-US" sz="1200" dirty="0"/>
                        </a:p>
                      </a:txBody>
                      <a:tcPr anchor="ctr"/>
                    </a:tc>
                    <a:tc>
                      <a:txBody>
                        <a:bodyPr/>
                        <a:lstStyle/>
                        <a:p>
                          <a:pPr algn="ctr"/>
                          <a:r>
                            <a:rPr lang="ru-RU" altLang="zh-CN" sz="1200" dirty="0"/>
                            <a:t>оригинальный</a:t>
                          </a:r>
                          <a:endParaRPr lang="zh-CN" altLang="en-US" sz="1200" dirty="0"/>
                        </a:p>
                      </a:txBody>
                      <a:tcPr anchor="ctr"/>
                    </a:tc>
                    <a:tc>
                      <a:txBody>
                        <a:bodyPr/>
                        <a:lstStyle/>
                        <a:p>
                          <a:pPr algn="ctr"/>
                          <a:r>
                            <a:rPr lang="ru-RU" altLang="zh-CN" sz="1200" dirty="0"/>
                            <a:t>модифицированный</a:t>
                          </a:r>
                          <a:endParaRPr lang="zh-CN" altLang="en-US" sz="1200" dirty="0"/>
                        </a:p>
                      </a:txBody>
                      <a:tcPr anchor="ctr"/>
                    </a:tc>
                    <a:extLst>
                      <a:ext uri="{0D108BD9-81ED-4DB2-BD59-A6C34878D82A}">
                        <a16:rowId xmlns:a16="http://schemas.microsoft.com/office/drawing/2014/main" val="10000"/>
                      </a:ext>
                    </a:extLst>
                  </a:tr>
                  <a:tr h="370840">
                    <a:tc>
                      <a:txBody>
                        <a:bodyPr/>
                        <a:lstStyle/>
                        <a:p>
                          <a:pPr algn="ctr"/>
                          <a:r>
                            <a:rPr lang="en-US" altLang="zh-CN" sz="1600" dirty="0"/>
                            <a:t>m</a:t>
                          </a:r>
                          <a:endParaRPr lang="zh-CN" altLang="en-US" sz="1600" b="0" dirty="0"/>
                        </a:p>
                      </a:txBody>
                      <a:tcPr anchor="ctr"/>
                    </a:tc>
                    <a:tc>
                      <a:txBody>
                        <a:bodyPr/>
                        <a:lstStyle/>
                        <a:p>
                          <a:pPr algn="ctr">
                            <a:spcAft>
                              <a:spcPts val="0"/>
                            </a:spcAft>
                          </a:pPr>
                          <a:r>
                            <a:rPr lang="en-US" sz="1600" kern="1200" dirty="0"/>
                            <a:t>5.6</a:t>
                          </a:r>
                          <a:endParaRPr lang="zh-CN" sz="1600" b="0"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kern="1200"/>
                            <a:t>6.82</a:t>
                          </a:r>
                          <a:endParaRPr lang="zh-CN" sz="1600" b="0" kern="120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370840">
                    <a:tc>
                      <a:txBody>
                        <a:bodyPr/>
                        <a:lstStyle/>
                        <a:p>
                          <a:endParaRPr lang="ru-RU"/>
                        </a:p>
                      </a:txBody>
                      <a:tcPr anchor="ctr">
                        <a:blipFill>
                          <a:blip r:embed="rId4"/>
                          <a:stretch>
                            <a:fillRect l="-483" t="-201639" r="-225604" b="-419672"/>
                          </a:stretch>
                        </a:blipFill>
                      </a:tcPr>
                    </a:tc>
                    <a:tc>
                      <a:txBody>
                        <a:bodyPr/>
                        <a:lstStyle/>
                        <a:p>
                          <a:pPr algn="ctr">
                            <a:spcAft>
                              <a:spcPts val="0"/>
                            </a:spcAft>
                          </a:pPr>
                          <a:r>
                            <a:rPr lang="en-US" sz="1600" kern="1200" dirty="0"/>
                            <a:t>1.39</a:t>
                          </a:r>
                          <a:endParaRPr lang="zh-CN" sz="1600" b="0"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kern="1200" dirty="0"/>
                            <a:t>1.545</a:t>
                          </a:r>
                          <a:endParaRPr lang="zh-CN" sz="1600" b="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2"/>
                      </a:ext>
                    </a:extLst>
                  </a:tr>
                  <a:tr h="370840">
                    <a:tc>
                      <a:txBody>
                        <a:bodyPr/>
                        <a:lstStyle/>
                        <a:p>
                          <a:pPr algn="ctr"/>
                          <a:r>
                            <a:rPr lang="el-GR" altLang="zh-CN" sz="1600" kern="1200" dirty="0">
                              <a:effectLst/>
                            </a:rPr>
                            <a:t>η</a:t>
                          </a:r>
                          <a:r>
                            <a:rPr lang="en-US" altLang="zh-CN" sz="1600" kern="1200" dirty="0">
                              <a:effectLst/>
                            </a:rPr>
                            <a:t> </a:t>
                          </a:r>
                          <a:r>
                            <a:rPr lang="zh-CN" altLang="en-US" sz="1600" kern="1200" dirty="0">
                              <a:effectLst/>
                            </a:rPr>
                            <a:t>↑</a:t>
                          </a:r>
                          <a:endParaRPr lang="zh-CN" altLang="en-US" sz="1600" b="0" dirty="0"/>
                        </a:p>
                      </a:txBody>
                      <a:tcPr anchor="ctr"/>
                    </a:tc>
                    <a:tc>
                      <a:txBody>
                        <a:bodyPr/>
                        <a:lstStyle/>
                        <a:p>
                          <a:pPr algn="ctr">
                            <a:spcAft>
                              <a:spcPts val="0"/>
                            </a:spcAft>
                          </a:pPr>
                          <a:r>
                            <a:rPr lang="en-US" sz="1600" kern="1200" dirty="0"/>
                            <a:t>-</a:t>
                          </a:r>
                          <a:endParaRPr lang="zh-CN" sz="1600" b="0"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kern="1200" dirty="0"/>
                            <a:t>0.02</a:t>
                          </a:r>
                          <a:endParaRPr lang="zh-CN" sz="1600" b="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3"/>
                      </a:ext>
                    </a:extLst>
                  </a:tr>
                  <a:tr h="579120">
                    <a:tc>
                      <a:txBody>
                        <a:bodyPr/>
                        <a:lstStyle/>
                        <a:p>
                          <a:pPr algn="ctr"/>
                          <a:r>
                            <a:rPr lang="en-US" altLang="zh-CN" sz="1600" dirty="0"/>
                            <a:t>C</a:t>
                          </a:r>
                          <a:r>
                            <a:rPr lang="ru-RU" altLang="zh-CN" sz="1600" baseline="-25000" dirty="0"/>
                            <a:t>уд</a:t>
                          </a:r>
                          <a:r>
                            <a:rPr lang="zh-CN" altLang="en-US" sz="1600" dirty="0"/>
                            <a:t>，</a:t>
                          </a:r>
                          <a:r>
                            <a:rPr lang="ru-RU" altLang="zh-CN" sz="1600" dirty="0"/>
                            <a:t>кг</a:t>
                          </a:r>
                          <a:r>
                            <a:rPr lang="en-US" altLang="zh-CN" sz="1600" dirty="0"/>
                            <a:t>/</a:t>
                          </a:r>
                          <a:r>
                            <a:rPr lang="ru-RU" altLang="zh-CN" sz="1600" dirty="0"/>
                            <a:t>кН</a:t>
                          </a:r>
                          <a:r>
                            <a:rPr lang="en-US" altLang="zh-CN" sz="1600" dirty="0"/>
                            <a:t>•</a:t>
                          </a:r>
                          <a:r>
                            <a:rPr lang="ru-RU" altLang="zh-CN" sz="1600" dirty="0"/>
                            <a:t>час</a:t>
                          </a:r>
                          <a:endParaRPr lang="zh-CN" altLang="en-US" sz="1600" b="0" dirty="0"/>
                        </a:p>
                      </a:txBody>
                      <a:tcPr anchor="ctr"/>
                    </a:tc>
                    <a:tc>
                      <a:txBody>
                        <a:bodyPr/>
                        <a:lstStyle/>
                        <a:p>
                          <a:pPr algn="ctr">
                            <a:spcAft>
                              <a:spcPts val="0"/>
                            </a:spcAft>
                          </a:pPr>
                          <a:r>
                            <a:rPr lang="en-US" sz="1600" kern="1200" dirty="0"/>
                            <a:t>37.8691</a:t>
                          </a:r>
                          <a:endParaRPr lang="zh-CN" sz="1600" b="0"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kern="1200" dirty="0"/>
                            <a:t>34.0597</a:t>
                          </a:r>
                        </a:p>
                        <a:p>
                          <a:pPr algn="ctr">
                            <a:spcAft>
                              <a:spcPts val="0"/>
                            </a:spcAft>
                          </a:pPr>
                          <a:r>
                            <a:rPr lang="zh-CN" altLang="en-US" sz="1600" kern="1200" dirty="0"/>
                            <a:t>↓</a:t>
                          </a:r>
                          <a:r>
                            <a:rPr lang="en-US" altLang="zh-CN" sz="1600" kern="1200" dirty="0"/>
                            <a:t>10.06%</a:t>
                          </a:r>
                          <a:endParaRPr lang="zh-CN" sz="1600" b="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4"/>
                      </a:ext>
                    </a:extLst>
                  </a:tr>
                  <a:tr h="487680">
                    <a:tc>
                      <a:txBody>
                        <a:bodyPr/>
                        <a:lstStyle/>
                        <a:p>
                          <a:pPr algn="ctr"/>
                          <a:r>
                            <a:rPr lang="en-US" altLang="zh-CN" sz="1600" dirty="0"/>
                            <a:t>P</a:t>
                          </a:r>
                          <a:r>
                            <a:rPr lang="ru-RU" altLang="zh-CN" sz="1600" dirty="0" err="1"/>
                            <a:t>уд.кН</a:t>
                          </a:r>
                          <a:r>
                            <a:rPr lang="en-US" altLang="zh-CN" sz="1600" dirty="0"/>
                            <a:t>•</a:t>
                          </a:r>
                          <a:r>
                            <a:rPr lang="ru-RU" altLang="zh-CN" sz="1600" dirty="0"/>
                            <a:t>с</a:t>
                          </a:r>
                          <a:r>
                            <a:rPr lang="en-US" altLang="zh-CN" sz="1600" dirty="0"/>
                            <a:t>/</a:t>
                          </a:r>
                          <a:r>
                            <a:rPr lang="ru-RU" altLang="zh-CN" sz="1600" dirty="0"/>
                            <a:t>кг</a:t>
                          </a:r>
                          <a:endParaRPr lang="zh-CN" altLang="en-US" sz="1600" b="0" dirty="0"/>
                        </a:p>
                      </a:txBody>
                      <a:tcPr anchor="ctr"/>
                    </a:tc>
                    <a:tc>
                      <a:txBody>
                        <a:bodyPr/>
                        <a:lstStyle/>
                        <a:p>
                          <a:pPr algn="ctr">
                            <a:spcAft>
                              <a:spcPts val="0"/>
                            </a:spcAft>
                          </a:pPr>
                          <a:r>
                            <a:rPr lang="en-US" sz="1600" kern="1200" dirty="0"/>
                            <a:t>0.2557</a:t>
                          </a:r>
                          <a:endParaRPr lang="zh-CN" sz="1600" b="0"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kern="1200" dirty="0"/>
                            <a:t>0.2798</a:t>
                          </a:r>
                        </a:p>
                        <a:p>
                          <a:pPr algn="ctr">
                            <a:spcAft>
                              <a:spcPts val="0"/>
                            </a:spcAft>
                          </a:pPr>
                          <a:r>
                            <a:rPr lang="zh-CN" altLang="en-US" sz="1600" kern="1200" dirty="0"/>
                            <a:t>↑</a:t>
                          </a:r>
                          <a:r>
                            <a:rPr lang="en-US" altLang="zh-CN" sz="1600" kern="1200" dirty="0"/>
                            <a:t>9.44%</a:t>
                          </a:r>
                          <a:endParaRPr lang="zh-CN" sz="1600" b="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5"/>
                      </a:ext>
                    </a:extLst>
                  </a:tr>
                </a:tbl>
              </a:graphicData>
            </a:graphic>
          </p:graphicFrame>
        </mc:Fallback>
      </mc:AlternateContent>
      <p:sp>
        <p:nvSpPr>
          <p:cNvPr id="9" name="Прямоугольник 8">
            <a:extLst>
              <a:ext uri="{FF2B5EF4-FFF2-40B4-BE49-F238E27FC236}">
                <a16:creationId xmlns:a16="http://schemas.microsoft.com/office/drawing/2014/main" id="{3252387E-09FC-461E-8086-8F1617B9F48D}"/>
              </a:ext>
            </a:extLst>
          </p:cNvPr>
          <p:cNvSpPr/>
          <p:nvPr/>
        </p:nvSpPr>
        <p:spPr>
          <a:xfrm>
            <a:off x="544545" y="3196837"/>
            <a:ext cx="4065555"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Термодинамические данные</a:t>
            </a:r>
          </a:p>
        </p:txBody>
      </p:sp>
      <p:sp>
        <p:nvSpPr>
          <p:cNvPr id="10" name="Прямоугольник 9">
            <a:extLst>
              <a:ext uri="{FF2B5EF4-FFF2-40B4-BE49-F238E27FC236}">
                <a16:creationId xmlns:a16="http://schemas.microsoft.com/office/drawing/2014/main" id="{9532FFB6-FEC0-4F45-B143-88D76B7612BF}"/>
              </a:ext>
            </a:extLst>
          </p:cNvPr>
          <p:cNvSpPr/>
          <p:nvPr/>
        </p:nvSpPr>
        <p:spPr>
          <a:xfrm>
            <a:off x="4610100" y="3196837"/>
            <a:ext cx="4065555"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Изменение КПД узлов</a:t>
            </a:r>
          </a:p>
        </p:txBody>
      </p:sp>
      <p:grpSp>
        <p:nvGrpSpPr>
          <p:cNvPr id="11" name="组合 15">
            <a:extLst>
              <a:ext uri="{FF2B5EF4-FFF2-40B4-BE49-F238E27FC236}">
                <a16:creationId xmlns:a16="http://schemas.microsoft.com/office/drawing/2014/main" id="{5DC9E3E7-1451-4DA3-8E2F-1FD403EDDF1B}"/>
              </a:ext>
            </a:extLst>
          </p:cNvPr>
          <p:cNvGrpSpPr>
            <a:grpSpLocks noChangeAspect="1"/>
          </p:cNvGrpSpPr>
          <p:nvPr/>
        </p:nvGrpSpPr>
        <p:grpSpPr>
          <a:xfrm>
            <a:off x="6850593" y="3574320"/>
            <a:ext cx="2095379" cy="1800000"/>
            <a:chOff x="304800" y="888274"/>
            <a:chExt cx="3031039" cy="3152140"/>
          </a:xfrm>
        </p:grpSpPr>
        <p:pic>
          <p:nvPicPr>
            <p:cNvPr id="20" name="图片 27" descr="QQ截图20170328160401">
              <a:extLst>
                <a:ext uri="{FF2B5EF4-FFF2-40B4-BE49-F238E27FC236}">
                  <a16:creationId xmlns:a16="http://schemas.microsoft.com/office/drawing/2014/main" id="{06FFC248-7672-40CE-9DD5-ABF5F114224C}"/>
                </a:ext>
              </a:extLst>
            </p:cNvPr>
            <p:cNvPicPr preferRelativeResize="0"/>
            <p:nvPr/>
          </p:nvPicPr>
          <p:blipFill rotWithShape="1">
            <a:blip r:embed="rId5"/>
            <a:srcRect r="29837"/>
            <a:stretch/>
          </p:blipFill>
          <p:spPr>
            <a:xfrm>
              <a:off x="304800" y="888274"/>
              <a:ext cx="3031039" cy="3152140"/>
            </a:xfrm>
            <a:prstGeom prst="rect">
              <a:avLst/>
            </a:prstGeom>
          </p:spPr>
        </p:pic>
        <p:sp>
          <p:nvSpPr>
            <p:cNvPr id="21" name="文本框 28">
              <a:extLst>
                <a:ext uri="{FF2B5EF4-FFF2-40B4-BE49-F238E27FC236}">
                  <a16:creationId xmlns:a16="http://schemas.microsoft.com/office/drawing/2014/main" id="{7F1F645F-4077-4602-8BDE-C00F611C2022}"/>
                </a:ext>
              </a:extLst>
            </p:cNvPr>
            <p:cNvSpPr txBox="1"/>
            <p:nvPr/>
          </p:nvSpPr>
          <p:spPr>
            <a:xfrm>
              <a:off x="1755830" y="990600"/>
              <a:ext cx="453970" cy="307777"/>
            </a:xfrm>
            <a:prstGeom prst="rect">
              <a:avLst/>
            </a:prstGeom>
            <a:noFill/>
          </p:spPr>
          <p:txBody>
            <a:bodyPr wrap="none" rtlCol="0">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r>
                <a:rPr lang="en-US" altLang="zh-CN" sz="1400" dirty="0">
                  <a:solidFill>
                    <a:srgbClr val="00B0F0"/>
                  </a:solidFill>
                </a:rPr>
                <a:t>LPC</a:t>
              </a:r>
              <a:endParaRPr lang="zh-CN" altLang="en-US" sz="1400" dirty="0">
                <a:solidFill>
                  <a:srgbClr val="00B0F0"/>
                </a:solidFill>
              </a:endParaRPr>
            </a:p>
          </p:txBody>
        </p:sp>
        <p:sp>
          <p:nvSpPr>
            <p:cNvPr id="22" name="文本框 29">
              <a:extLst>
                <a:ext uri="{FF2B5EF4-FFF2-40B4-BE49-F238E27FC236}">
                  <a16:creationId xmlns:a16="http://schemas.microsoft.com/office/drawing/2014/main" id="{2AC5848C-ECD4-41F1-8BDD-15B62E162EB1}"/>
                </a:ext>
              </a:extLst>
            </p:cNvPr>
            <p:cNvSpPr txBox="1"/>
            <p:nvPr/>
          </p:nvSpPr>
          <p:spPr>
            <a:xfrm>
              <a:off x="1755830" y="1600200"/>
              <a:ext cx="453970" cy="307777"/>
            </a:xfrm>
            <a:prstGeom prst="rect">
              <a:avLst/>
            </a:prstGeom>
            <a:noFill/>
          </p:spPr>
          <p:txBody>
            <a:bodyPr wrap="none" rtlCol="0">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r>
                <a:rPr lang="en-US" altLang="zh-CN" sz="1400" dirty="0">
                  <a:solidFill>
                    <a:srgbClr val="00B0F0"/>
                  </a:solidFill>
                </a:rPr>
                <a:t>Fan</a:t>
              </a:r>
              <a:endParaRPr lang="zh-CN" altLang="en-US" sz="1400" dirty="0">
                <a:solidFill>
                  <a:srgbClr val="00B0F0"/>
                </a:solidFill>
              </a:endParaRPr>
            </a:p>
          </p:txBody>
        </p:sp>
        <p:sp>
          <p:nvSpPr>
            <p:cNvPr id="23" name="文本框 30">
              <a:extLst>
                <a:ext uri="{FF2B5EF4-FFF2-40B4-BE49-F238E27FC236}">
                  <a16:creationId xmlns:a16="http://schemas.microsoft.com/office/drawing/2014/main" id="{0A3A7950-36C6-4C57-AB20-1641ABF5E181}"/>
                </a:ext>
              </a:extLst>
            </p:cNvPr>
            <p:cNvSpPr txBox="1"/>
            <p:nvPr/>
          </p:nvSpPr>
          <p:spPr>
            <a:xfrm>
              <a:off x="1256211" y="2130623"/>
              <a:ext cx="453970" cy="307777"/>
            </a:xfrm>
            <a:prstGeom prst="rect">
              <a:avLst/>
            </a:prstGeom>
            <a:noFill/>
          </p:spPr>
          <p:txBody>
            <a:bodyPr wrap="none" rtlCol="0">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r>
                <a:rPr lang="en-US" altLang="zh-CN" sz="1400" dirty="0">
                  <a:solidFill>
                    <a:srgbClr val="00B0F0"/>
                  </a:solidFill>
                </a:rPr>
                <a:t>HPC</a:t>
              </a:r>
              <a:endParaRPr lang="zh-CN" altLang="en-US" sz="1400" dirty="0">
                <a:solidFill>
                  <a:srgbClr val="00B0F0"/>
                </a:solidFill>
              </a:endParaRPr>
            </a:p>
          </p:txBody>
        </p:sp>
        <p:sp>
          <p:nvSpPr>
            <p:cNvPr id="24" name="文本框 31">
              <a:extLst>
                <a:ext uri="{FF2B5EF4-FFF2-40B4-BE49-F238E27FC236}">
                  <a16:creationId xmlns:a16="http://schemas.microsoft.com/office/drawing/2014/main" id="{A6318B2E-6C51-4C3E-A3C8-19A76B353632}"/>
                </a:ext>
              </a:extLst>
            </p:cNvPr>
            <p:cNvSpPr txBox="1"/>
            <p:nvPr/>
          </p:nvSpPr>
          <p:spPr>
            <a:xfrm>
              <a:off x="1258389" y="2514600"/>
              <a:ext cx="453970" cy="307777"/>
            </a:xfrm>
            <a:prstGeom prst="rect">
              <a:avLst/>
            </a:prstGeom>
            <a:noFill/>
          </p:spPr>
          <p:txBody>
            <a:bodyPr wrap="none" rtlCol="0">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r>
                <a:rPr lang="en-US" altLang="zh-CN" sz="1400" dirty="0">
                  <a:solidFill>
                    <a:srgbClr val="00B0F0"/>
                  </a:solidFill>
                </a:rPr>
                <a:t>IPC</a:t>
              </a:r>
              <a:endParaRPr lang="zh-CN" altLang="en-US" sz="1400" dirty="0">
                <a:solidFill>
                  <a:srgbClr val="00B0F0"/>
                </a:solidFill>
              </a:endParaRPr>
            </a:p>
          </p:txBody>
        </p:sp>
      </p:grpSp>
      <p:grpSp>
        <p:nvGrpSpPr>
          <p:cNvPr id="12" name="Group 1">
            <a:extLst>
              <a:ext uri="{FF2B5EF4-FFF2-40B4-BE49-F238E27FC236}">
                <a16:creationId xmlns:a16="http://schemas.microsoft.com/office/drawing/2014/main" id="{BDE3E902-00C7-43C2-BC0B-775F2ED29C04}"/>
              </a:ext>
            </a:extLst>
          </p:cNvPr>
          <p:cNvGrpSpPr>
            <a:grpSpLocks noChangeAspect="1"/>
          </p:cNvGrpSpPr>
          <p:nvPr/>
        </p:nvGrpSpPr>
        <p:grpSpPr>
          <a:xfrm>
            <a:off x="4685624" y="3560519"/>
            <a:ext cx="2057560" cy="1800000"/>
            <a:chOff x="4724400" y="719455"/>
            <a:chExt cx="3221865" cy="3133090"/>
          </a:xfrm>
        </p:grpSpPr>
        <p:pic>
          <p:nvPicPr>
            <p:cNvPr id="13" name="图片 16" descr="QQ截图20170328164451">
              <a:extLst>
                <a:ext uri="{FF2B5EF4-FFF2-40B4-BE49-F238E27FC236}">
                  <a16:creationId xmlns:a16="http://schemas.microsoft.com/office/drawing/2014/main" id="{C643022A-9274-4BAD-BE42-BEC003EC817C}"/>
                </a:ext>
              </a:extLst>
            </p:cNvPr>
            <p:cNvPicPr/>
            <p:nvPr/>
          </p:nvPicPr>
          <p:blipFill rotWithShape="1">
            <a:blip r:embed="rId6"/>
            <a:srcRect r="25420"/>
            <a:stretch/>
          </p:blipFill>
          <p:spPr>
            <a:xfrm>
              <a:off x="4724400" y="719455"/>
              <a:ext cx="3221865" cy="3133090"/>
            </a:xfrm>
            <a:prstGeom prst="rect">
              <a:avLst/>
            </a:prstGeom>
          </p:spPr>
        </p:pic>
        <p:cxnSp>
          <p:nvCxnSpPr>
            <p:cNvPr id="14" name="直接箭头连接符 21">
              <a:extLst>
                <a:ext uri="{FF2B5EF4-FFF2-40B4-BE49-F238E27FC236}">
                  <a16:creationId xmlns:a16="http://schemas.microsoft.com/office/drawing/2014/main" id="{D9EF3A8F-AF1C-41BD-B246-17012DEA63D5}"/>
                </a:ext>
              </a:extLst>
            </p:cNvPr>
            <p:cNvCxnSpPr/>
            <p:nvPr/>
          </p:nvCxnSpPr>
          <p:spPr bwMode="auto">
            <a:xfrm flipH="1" flipV="1">
              <a:off x="6026856" y="1601688"/>
              <a:ext cx="320918" cy="685800"/>
            </a:xfrm>
            <a:prstGeom prst="straightConnector1">
              <a:avLst/>
            </a:prstGeom>
            <a:noFill/>
            <a:ln w="25400" cap="flat" cmpd="sng" algn="ctr">
              <a:solidFill>
                <a:srgbClr val="00B05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直接箭头连接符 22">
              <a:extLst>
                <a:ext uri="{FF2B5EF4-FFF2-40B4-BE49-F238E27FC236}">
                  <a16:creationId xmlns:a16="http://schemas.microsoft.com/office/drawing/2014/main" id="{179C1DC4-A1FF-4C18-BA11-2A5D8FB46280}"/>
                </a:ext>
              </a:extLst>
            </p:cNvPr>
            <p:cNvCxnSpPr/>
            <p:nvPr/>
          </p:nvCxnSpPr>
          <p:spPr bwMode="auto">
            <a:xfrm flipH="1" flipV="1">
              <a:off x="5429219" y="2057400"/>
              <a:ext cx="133383" cy="152400"/>
            </a:xfrm>
            <a:prstGeom prst="straightConnector1">
              <a:avLst/>
            </a:prstGeom>
            <a:noFill/>
            <a:ln w="25400" cap="flat" cmpd="sng" algn="ctr">
              <a:solidFill>
                <a:srgbClr val="00B05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直接箭头连接符 23">
              <a:extLst>
                <a:ext uri="{FF2B5EF4-FFF2-40B4-BE49-F238E27FC236}">
                  <a16:creationId xmlns:a16="http://schemas.microsoft.com/office/drawing/2014/main" id="{807839C8-F203-4B3C-BE6B-F1F70CCEDA62}"/>
                </a:ext>
              </a:extLst>
            </p:cNvPr>
            <p:cNvCxnSpPr/>
            <p:nvPr/>
          </p:nvCxnSpPr>
          <p:spPr bwMode="auto">
            <a:xfrm flipH="1">
              <a:off x="5410200" y="2817222"/>
              <a:ext cx="107257" cy="52252"/>
            </a:xfrm>
            <a:prstGeom prst="straightConnector1">
              <a:avLst/>
            </a:prstGeom>
            <a:noFill/>
            <a:ln w="25400" cap="flat" cmpd="sng" algn="ctr">
              <a:solidFill>
                <a:srgbClr val="00B05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文本框 24">
              <a:extLst>
                <a:ext uri="{FF2B5EF4-FFF2-40B4-BE49-F238E27FC236}">
                  <a16:creationId xmlns:a16="http://schemas.microsoft.com/office/drawing/2014/main" id="{B8511BBC-0465-41E7-871E-B907378EA830}"/>
                </a:ext>
              </a:extLst>
            </p:cNvPr>
            <p:cNvSpPr txBox="1"/>
            <p:nvPr/>
          </p:nvSpPr>
          <p:spPr>
            <a:xfrm>
              <a:off x="5638800" y="1140023"/>
              <a:ext cx="453970" cy="307777"/>
            </a:xfrm>
            <a:prstGeom prst="rect">
              <a:avLst/>
            </a:prstGeom>
            <a:noFill/>
          </p:spPr>
          <p:txBody>
            <a:bodyPr wrap="none" rtlCol="0">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r>
                <a:rPr lang="en-US" altLang="zh-CN" sz="1400" dirty="0">
                  <a:solidFill>
                    <a:srgbClr val="00B0F0"/>
                  </a:solidFill>
                </a:rPr>
                <a:t>LPT</a:t>
              </a:r>
              <a:endParaRPr lang="zh-CN" altLang="en-US" sz="1400" dirty="0">
                <a:solidFill>
                  <a:srgbClr val="00B0F0"/>
                </a:solidFill>
              </a:endParaRPr>
            </a:p>
          </p:txBody>
        </p:sp>
        <p:sp>
          <p:nvSpPr>
            <p:cNvPr id="18" name="文本框 25">
              <a:extLst>
                <a:ext uri="{FF2B5EF4-FFF2-40B4-BE49-F238E27FC236}">
                  <a16:creationId xmlns:a16="http://schemas.microsoft.com/office/drawing/2014/main" id="{AAD5EE0A-EE53-422D-9EA0-2DEBC0AAC16E}"/>
                </a:ext>
              </a:extLst>
            </p:cNvPr>
            <p:cNvSpPr txBox="1"/>
            <p:nvPr/>
          </p:nvSpPr>
          <p:spPr>
            <a:xfrm>
              <a:off x="5261030" y="1749623"/>
              <a:ext cx="453970" cy="307777"/>
            </a:xfrm>
            <a:prstGeom prst="rect">
              <a:avLst/>
            </a:prstGeom>
            <a:noFill/>
          </p:spPr>
          <p:txBody>
            <a:bodyPr wrap="none" rtlCol="0">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r>
                <a:rPr lang="en-US" altLang="zh-CN" sz="1400" dirty="0">
                  <a:solidFill>
                    <a:srgbClr val="00B0F0"/>
                  </a:solidFill>
                </a:rPr>
                <a:t>HPT</a:t>
              </a:r>
              <a:endParaRPr lang="zh-CN" altLang="en-US" sz="1400" dirty="0">
                <a:solidFill>
                  <a:srgbClr val="00B0F0"/>
                </a:solidFill>
              </a:endParaRPr>
            </a:p>
          </p:txBody>
        </p:sp>
        <p:sp>
          <p:nvSpPr>
            <p:cNvPr id="19" name="文本框 26">
              <a:extLst>
                <a:ext uri="{FF2B5EF4-FFF2-40B4-BE49-F238E27FC236}">
                  <a16:creationId xmlns:a16="http://schemas.microsoft.com/office/drawing/2014/main" id="{C40A22DE-E40F-4292-B7EA-47207B86403F}"/>
                </a:ext>
              </a:extLst>
            </p:cNvPr>
            <p:cNvSpPr txBox="1"/>
            <p:nvPr/>
          </p:nvSpPr>
          <p:spPr>
            <a:xfrm>
              <a:off x="5261030" y="2511623"/>
              <a:ext cx="453970" cy="307777"/>
            </a:xfrm>
            <a:prstGeom prst="rect">
              <a:avLst/>
            </a:prstGeom>
            <a:noFill/>
          </p:spPr>
          <p:txBody>
            <a:bodyPr wrap="none" rtlCol="0">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r>
                <a:rPr lang="en-US" altLang="zh-CN" sz="1400" dirty="0">
                  <a:solidFill>
                    <a:srgbClr val="00B0F0"/>
                  </a:solidFill>
                </a:rPr>
                <a:t>IPT</a:t>
              </a:r>
              <a:endParaRPr lang="zh-CN" altLang="en-US" sz="1400" dirty="0">
                <a:solidFill>
                  <a:srgbClr val="00B0F0"/>
                </a:solidFill>
              </a:endParaRPr>
            </a:p>
          </p:txBody>
        </p:sp>
      </p:grpSp>
      <p:sp>
        <p:nvSpPr>
          <p:cNvPr id="25" name="Прямоугольник 24">
            <a:extLst>
              <a:ext uri="{FF2B5EF4-FFF2-40B4-BE49-F238E27FC236}">
                <a16:creationId xmlns:a16="http://schemas.microsoft.com/office/drawing/2014/main" id="{87B8C9A6-6572-4893-A9B9-4C149F1C53D7}"/>
              </a:ext>
            </a:extLst>
          </p:cNvPr>
          <p:cNvSpPr/>
          <p:nvPr/>
        </p:nvSpPr>
        <p:spPr>
          <a:xfrm>
            <a:off x="4685624" y="5410129"/>
            <a:ext cx="2286676" cy="52322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Диаграмма Смита для турбины</a:t>
            </a:r>
          </a:p>
        </p:txBody>
      </p:sp>
      <p:sp>
        <p:nvSpPr>
          <p:cNvPr id="26" name="Прямоугольник 25">
            <a:extLst>
              <a:ext uri="{FF2B5EF4-FFF2-40B4-BE49-F238E27FC236}">
                <a16:creationId xmlns:a16="http://schemas.microsoft.com/office/drawing/2014/main" id="{C0AA3BEA-327B-4978-84B9-0D717B8C8FFE}"/>
              </a:ext>
            </a:extLst>
          </p:cNvPr>
          <p:cNvSpPr/>
          <p:nvPr/>
        </p:nvSpPr>
        <p:spPr>
          <a:xfrm>
            <a:off x="6972300" y="5432752"/>
            <a:ext cx="1973672" cy="52322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Диаграмма Смита компрессора</a:t>
            </a:r>
          </a:p>
        </p:txBody>
      </p:sp>
      <p:sp>
        <p:nvSpPr>
          <p:cNvPr id="27" name="Oval 7">
            <a:extLst>
              <a:ext uri="{FF2B5EF4-FFF2-40B4-BE49-F238E27FC236}">
                <a16:creationId xmlns:a16="http://schemas.microsoft.com/office/drawing/2014/main" id="{CFF75E2B-BD33-4854-A056-36CC60716258}"/>
              </a:ext>
            </a:extLst>
          </p:cNvPr>
          <p:cNvSpPr/>
          <p:nvPr/>
        </p:nvSpPr>
        <p:spPr bwMode="auto">
          <a:xfrm>
            <a:off x="6879744" y="6000099"/>
            <a:ext cx="152400" cy="153888"/>
          </a:xfrm>
          <a:prstGeom prst="ellipse">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600" b="1" i="0" u="none" strike="noStrike" cap="none" normalizeH="0" baseline="0">
              <a:ln>
                <a:noFill/>
              </a:ln>
              <a:solidFill>
                <a:schemeClr val="tx1"/>
              </a:solidFill>
              <a:effectLst/>
              <a:latin typeface="SimSun" pitchFamily="2" charset="-122"/>
              <a:ea typeface="SimSun" pitchFamily="2" charset="-122"/>
            </a:endParaRPr>
          </a:p>
        </p:txBody>
      </p:sp>
      <p:sp>
        <p:nvSpPr>
          <p:cNvPr id="28" name="Oval 33">
            <a:extLst>
              <a:ext uri="{FF2B5EF4-FFF2-40B4-BE49-F238E27FC236}">
                <a16:creationId xmlns:a16="http://schemas.microsoft.com/office/drawing/2014/main" id="{D6B8E85C-2B77-4FA5-A46C-5323C8373E36}"/>
              </a:ext>
            </a:extLst>
          </p:cNvPr>
          <p:cNvSpPr/>
          <p:nvPr/>
        </p:nvSpPr>
        <p:spPr bwMode="auto">
          <a:xfrm>
            <a:off x="5192089" y="6015464"/>
            <a:ext cx="152400" cy="153888"/>
          </a:xfrm>
          <a:prstGeom prst="ellipse">
            <a:avLst/>
          </a:prstGeom>
          <a:solidFill>
            <a:schemeClr val="bg1"/>
          </a:solidFill>
          <a:ln>
            <a:solidFill>
              <a:schemeClr val="tx1"/>
            </a:solidFill>
          </a:ln>
          <a:effectLst/>
        </p:spPr>
        <p:txBody>
          <a:bodyPr vert="horz" wrap="square" lIns="91440" tIns="45720" rIns="91440" bIns="45720" numCol="1" rtlCol="0" anchor="t" anchorCtr="0" compatLnSpc="1">
            <a:prstTxWarp prst="textNoShape">
              <a:avLst/>
            </a:prstTxWarp>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600" b="1" i="0" u="none" strike="noStrike" cap="none" normalizeH="0" baseline="0">
              <a:ln>
                <a:noFill/>
              </a:ln>
              <a:solidFill>
                <a:schemeClr val="tx1"/>
              </a:solidFill>
              <a:effectLst/>
              <a:latin typeface="SimSun" pitchFamily="2" charset="-122"/>
              <a:ea typeface="SimSun" pitchFamily="2" charset="-122"/>
            </a:endParaRPr>
          </a:p>
        </p:txBody>
      </p:sp>
      <p:sp>
        <p:nvSpPr>
          <p:cNvPr id="29" name="TextBox 8">
            <a:extLst>
              <a:ext uri="{FF2B5EF4-FFF2-40B4-BE49-F238E27FC236}">
                <a16:creationId xmlns:a16="http://schemas.microsoft.com/office/drawing/2014/main" id="{FD1EC31A-29ED-4280-9F8D-6819362424CE}"/>
              </a:ext>
            </a:extLst>
          </p:cNvPr>
          <p:cNvSpPr txBox="1"/>
          <p:nvPr/>
        </p:nvSpPr>
        <p:spPr>
          <a:xfrm>
            <a:off x="5412887" y="5929863"/>
            <a:ext cx="1359668" cy="307777"/>
          </a:xfrm>
          <a:prstGeom prst="rect">
            <a:avLst/>
          </a:prstGeom>
          <a:noFill/>
        </p:spPr>
        <p:txBody>
          <a:bodyPr wrap="none" rtlCol="0">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r>
              <a:rPr lang="ru-RU" sz="1400" b="0" dirty="0">
                <a:latin typeface="+mn-lt"/>
                <a:ea typeface="+mn-ea"/>
              </a:rPr>
              <a:t>Оригинальный</a:t>
            </a:r>
            <a:endParaRPr lang="en-US" sz="1400" b="0" dirty="0">
              <a:latin typeface="+mn-lt"/>
              <a:ea typeface="+mn-ea"/>
            </a:endParaRPr>
          </a:p>
        </p:txBody>
      </p:sp>
      <p:sp>
        <p:nvSpPr>
          <p:cNvPr id="30" name="TextBox 34">
            <a:extLst>
              <a:ext uri="{FF2B5EF4-FFF2-40B4-BE49-F238E27FC236}">
                <a16:creationId xmlns:a16="http://schemas.microsoft.com/office/drawing/2014/main" id="{F4508142-3543-4C95-8A90-82D52B37EA0F}"/>
              </a:ext>
            </a:extLst>
          </p:cNvPr>
          <p:cNvSpPr txBox="1"/>
          <p:nvPr/>
        </p:nvSpPr>
        <p:spPr>
          <a:xfrm>
            <a:off x="7095465" y="5887410"/>
            <a:ext cx="1850507" cy="307777"/>
          </a:xfrm>
          <a:prstGeom prst="rect">
            <a:avLst/>
          </a:prstGeom>
          <a:noFill/>
        </p:spPr>
        <p:txBody>
          <a:bodyPr wrap="none" rtlCol="0">
            <a:spAutoFit/>
          </a:bodyPr>
          <a:lstStyle>
            <a:defPPr>
              <a:defRPr lang="zh-CN"/>
            </a:defPPr>
            <a:lvl1pPr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1pPr>
            <a:lvl2pPr marL="4572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2pPr>
            <a:lvl3pPr marL="9144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3pPr>
            <a:lvl4pPr marL="13716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4pPr>
            <a:lvl5pPr marL="1828800" algn="l" rtl="0" eaLnBrk="0" fontAlgn="base" hangingPunct="0">
              <a:spcBef>
                <a:spcPct val="0"/>
              </a:spcBef>
              <a:spcAft>
                <a:spcPct val="0"/>
              </a:spcAft>
              <a:defRPr sz="2600" b="1" kern="1200">
                <a:solidFill>
                  <a:schemeClr val="tx1"/>
                </a:solidFill>
                <a:latin typeface="SimSun" panose="02010600030101010101" pitchFamily="2" charset="-122"/>
                <a:ea typeface="SimSun" panose="02010600030101010101" pitchFamily="2" charset="-122"/>
                <a:cs typeface="+mn-cs"/>
              </a:defRPr>
            </a:lvl5pPr>
            <a:lvl6pPr marL="22860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6pPr>
            <a:lvl7pPr marL="27432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7pPr>
            <a:lvl8pPr marL="32004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8pPr>
            <a:lvl9pPr marL="3657600" algn="l" defTabSz="914400" rtl="0" eaLnBrk="1" latinLnBrk="0" hangingPunct="1">
              <a:defRPr sz="2600" b="1" kern="1200">
                <a:solidFill>
                  <a:schemeClr val="tx1"/>
                </a:solidFill>
                <a:latin typeface="SimSun" panose="02010600030101010101" pitchFamily="2" charset="-122"/>
                <a:ea typeface="SimSun" panose="02010600030101010101" pitchFamily="2" charset="-122"/>
                <a:cs typeface="+mn-cs"/>
              </a:defRPr>
            </a:lvl9pPr>
          </a:lstStyle>
          <a:p>
            <a:r>
              <a:rPr lang="ru-RU" sz="1400" b="0" dirty="0">
                <a:latin typeface="+mn-lt"/>
                <a:ea typeface="+mn-ea"/>
              </a:rPr>
              <a:t>Модифицированный</a:t>
            </a:r>
            <a:endParaRPr lang="en-US" sz="1400" b="0" dirty="0">
              <a:latin typeface="+mn-lt"/>
              <a:ea typeface="+mn-ea"/>
            </a:endParaRPr>
          </a:p>
        </p:txBody>
      </p:sp>
      <p:cxnSp>
        <p:nvCxnSpPr>
          <p:cNvPr id="31" name="Прямая со стрелкой 30">
            <a:extLst>
              <a:ext uri="{FF2B5EF4-FFF2-40B4-BE49-F238E27FC236}">
                <a16:creationId xmlns:a16="http://schemas.microsoft.com/office/drawing/2014/main" id="{AB6180DC-298D-409A-8A45-3DCB3700C12F}"/>
              </a:ext>
            </a:extLst>
          </p:cNvPr>
          <p:cNvCxnSpPr/>
          <p:nvPr/>
        </p:nvCxnSpPr>
        <p:spPr>
          <a:xfrm flipH="1">
            <a:off x="8229600" y="3719308"/>
            <a:ext cx="20195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DA4B2EA0-BF3D-4581-B965-0507219B5500}"/>
              </a:ext>
            </a:extLst>
          </p:cNvPr>
          <p:cNvCxnSpPr/>
          <p:nvPr/>
        </p:nvCxnSpPr>
        <p:spPr>
          <a:xfrm flipH="1" flipV="1">
            <a:off x="8123013" y="4196142"/>
            <a:ext cx="106587" cy="1739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8704EC0F-D3ED-40F5-9772-65B999B3D77C}"/>
              </a:ext>
            </a:extLst>
          </p:cNvPr>
          <p:cNvCxnSpPr>
            <a:endCxn id="23" idx="3"/>
          </p:cNvCxnSpPr>
          <p:nvPr/>
        </p:nvCxnSpPr>
        <p:spPr>
          <a:xfrm flipH="1" flipV="1">
            <a:off x="7822143" y="4371629"/>
            <a:ext cx="194284" cy="878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583B0194-804F-4183-A50C-040AA6DF8057}"/>
              </a:ext>
            </a:extLst>
          </p:cNvPr>
          <p:cNvCxnSpPr/>
          <p:nvPr/>
        </p:nvCxnSpPr>
        <p:spPr>
          <a:xfrm flipH="1">
            <a:off x="7812000" y="4536000"/>
            <a:ext cx="19428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17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5" grpId="0"/>
      <p:bldP spid="26" grpId="0"/>
      <p:bldP spid="27" grpId="0" animBg="1"/>
      <p:bldP spid="28" grpId="0" animBg="1"/>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16</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BD1CFE5B-F50E-47C8-AE9C-C6F544488D72}"/>
              </a:ext>
            </a:extLst>
          </p:cNvPr>
          <p:cNvSpPr/>
          <p:nvPr/>
        </p:nvSpPr>
        <p:spPr>
          <a:xfrm>
            <a:off x="594879" y="799578"/>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Пример расчета проточной части двигателя Д-36 (влияние частоты вращения)</a:t>
            </a:r>
          </a:p>
        </p:txBody>
      </p:sp>
      <p:sp>
        <p:nvSpPr>
          <p:cNvPr id="31" name="Прямоугольник 30">
            <a:extLst>
              <a:ext uri="{FF2B5EF4-FFF2-40B4-BE49-F238E27FC236}">
                <a16:creationId xmlns:a16="http://schemas.microsoft.com/office/drawing/2014/main" id="{37ABE373-6FF3-4DE3-944B-AFD078CD6CD2}"/>
              </a:ext>
            </a:extLst>
          </p:cNvPr>
          <p:cNvSpPr/>
          <p:nvPr/>
        </p:nvSpPr>
        <p:spPr>
          <a:xfrm>
            <a:off x="594877" y="1167781"/>
            <a:ext cx="2880000"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Каскад ВД</a:t>
            </a:r>
          </a:p>
        </p:txBody>
      </p:sp>
      <p:sp>
        <p:nvSpPr>
          <p:cNvPr id="32" name="Прямоугольник 31">
            <a:extLst>
              <a:ext uri="{FF2B5EF4-FFF2-40B4-BE49-F238E27FC236}">
                <a16:creationId xmlns:a16="http://schemas.microsoft.com/office/drawing/2014/main" id="{58EB871A-46BC-484A-BD8A-AC74050022B6}"/>
              </a:ext>
            </a:extLst>
          </p:cNvPr>
          <p:cNvSpPr/>
          <p:nvPr/>
        </p:nvSpPr>
        <p:spPr>
          <a:xfrm>
            <a:off x="3220432" y="1167781"/>
            <a:ext cx="2880000"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Каскад СД</a:t>
            </a:r>
          </a:p>
        </p:txBody>
      </p:sp>
      <p:sp>
        <p:nvSpPr>
          <p:cNvPr id="33" name="Прямоугольник 32">
            <a:extLst>
              <a:ext uri="{FF2B5EF4-FFF2-40B4-BE49-F238E27FC236}">
                <a16:creationId xmlns:a16="http://schemas.microsoft.com/office/drawing/2014/main" id="{DDF25303-EBD9-4F6E-834B-A03F9C59742A}"/>
              </a:ext>
            </a:extLst>
          </p:cNvPr>
          <p:cNvSpPr/>
          <p:nvPr/>
        </p:nvSpPr>
        <p:spPr>
          <a:xfrm>
            <a:off x="5743118" y="1167781"/>
            <a:ext cx="2880000"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Каскад НД</a:t>
            </a:r>
          </a:p>
        </p:txBody>
      </p:sp>
      <p:pic>
        <p:nvPicPr>
          <p:cNvPr id="34" name="图片 5">
            <a:extLst>
              <a:ext uri="{FF2B5EF4-FFF2-40B4-BE49-F238E27FC236}">
                <a16:creationId xmlns:a16="http://schemas.microsoft.com/office/drawing/2014/main" id="{877CE607-76BA-4A2F-B4CF-F247EB5B519E}"/>
              </a:ext>
            </a:extLst>
          </p:cNvPr>
          <p:cNvPicPr>
            <a:picLocks noChangeAspect="1"/>
          </p:cNvPicPr>
          <p:nvPr/>
        </p:nvPicPr>
        <p:blipFill>
          <a:blip r:embed="rId3"/>
          <a:srcRect r="16032"/>
          <a:stretch>
            <a:fillRect/>
          </a:stretch>
        </p:blipFill>
        <p:spPr>
          <a:xfrm>
            <a:off x="6179577" y="1540425"/>
            <a:ext cx="2160000" cy="1748331"/>
          </a:xfrm>
          <a:prstGeom prst="rect">
            <a:avLst/>
          </a:prstGeom>
        </p:spPr>
      </p:pic>
      <p:pic>
        <p:nvPicPr>
          <p:cNvPr id="35" name="图片 6">
            <a:extLst>
              <a:ext uri="{FF2B5EF4-FFF2-40B4-BE49-F238E27FC236}">
                <a16:creationId xmlns:a16="http://schemas.microsoft.com/office/drawing/2014/main" id="{E9AF1C36-B7EB-4E2A-BA9F-834D6B773550}"/>
              </a:ext>
            </a:extLst>
          </p:cNvPr>
          <p:cNvPicPr>
            <a:picLocks noChangeAspect="1"/>
          </p:cNvPicPr>
          <p:nvPr/>
        </p:nvPicPr>
        <p:blipFill>
          <a:blip r:embed="rId4"/>
          <a:srcRect r="9593"/>
          <a:stretch>
            <a:fillRect/>
          </a:stretch>
        </p:blipFill>
        <p:spPr>
          <a:xfrm>
            <a:off x="6208673" y="3311116"/>
            <a:ext cx="2160000" cy="1825241"/>
          </a:xfrm>
          <a:prstGeom prst="rect">
            <a:avLst/>
          </a:prstGeom>
        </p:spPr>
      </p:pic>
      <p:pic>
        <p:nvPicPr>
          <p:cNvPr id="36" name="图片 33">
            <a:extLst>
              <a:ext uri="{FF2B5EF4-FFF2-40B4-BE49-F238E27FC236}">
                <a16:creationId xmlns:a16="http://schemas.microsoft.com/office/drawing/2014/main" id="{9DF1885D-5201-4856-8C31-05E259A71D14}"/>
              </a:ext>
            </a:extLst>
          </p:cNvPr>
          <p:cNvPicPr>
            <a:picLocks noChangeAspect="1"/>
          </p:cNvPicPr>
          <p:nvPr/>
        </p:nvPicPr>
        <p:blipFill>
          <a:blip r:embed="rId5"/>
          <a:srcRect l="1285" t="11271"/>
          <a:stretch>
            <a:fillRect/>
          </a:stretch>
        </p:blipFill>
        <p:spPr>
          <a:xfrm>
            <a:off x="3474877" y="3369113"/>
            <a:ext cx="2160000" cy="1767244"/>
          </a:xfrm>
          <a:prstGeom prst="rect">
            <a:avLst/>
          </a:prstGeom>
        </p:spPr>
      </p:pic>
      <p:pic>
        <p:nvPicPr>
          <p:cNvPr id="37" name="图片 32">
            <a:extLst>
              <a:ext uri="{FF2B5EF4-FFF2-40B4-BE49-F238E27FC236}">
                <a16:creationId xmlns:a16="http://schemas.microsoft.com/office/drawing/2014/main" id="{3A3CF7B4-BCD6-4C8D-8DDC-BB2A707DF658}"/>
              </a:ext>
            </a:extLst>
          </p:cNvPr>
          <p:cNvPicPr>
            <a:picLocks noChangeAspect="1"/>
          </p:cNvPicPr>
          <p:nvPr/>
        </p:nvPicPr>
        <p:blipFill>
          <a:blip r:embed="rId6"/>
          <a:srcRect t="8378"/>
          <a:stretch>
            <a:fillRect/>
          </a:stretch>
        </p:blipFill>
        <p:spPr>
          <a:xfrm>
            <a:off x="3480248" y="1489134"/>
            <a:ext cx="2160000" cy="1850912"/>
          </a:xfrm>
          <a:prstGeom prst="rect">
            <a:avLst/>
          </a:prstGeom>
        </p:spPr>
      </p:pic>
      <p:pic>
        <p:nvPicPr>
          <p:cNvPr id="38" name="图片 19">
            <a:extLst>
              <a:ext uri="{FF2B5EF4-FFF2-40B4-BE49-F238E27FC236}">
                <a16:creationId xmlns:a16="http://schemas.microsoft.com/office/drawing/2014/main" id="{92C049BA-2F93-4FFB-AC3D-9E2B423D9706}"/>
              </a:ext>
            </a:extLst>
          </p:cNvPr>
          <p:cNvPicPr preferRelativeResize="0">
            <a:picLocks noChangeAspect="1"/>
          </p:cNvPicPr>
          <p:nvPr/>
        </p:nvPicPr>
        <p:blipFill>
          <a:blip r:embed="rId7">
            <a:extLst>
              <a:ext uri="{28A0092B-C50C-407E-A947-70E740481C1C}">
                <a14:useLocalDpi xmlns:a14="http://schemas.microsoft.com/office/drawing/2010/main" val="0"/>
              </a:ext>
            </a:extLst>
          </a:blip>
          <a:srcRect l="2083" t="2883" r="1388" b="4855"/>
          <a:stretch>
            <a:fillRect/>
          </a:stretch>
        </p:blipFill>
        <p:spPr bwMode="auto">
          <a:xfrm>
            <a:off x="952191" y="1535225"/>
            <a:ext cx="2160000" cy="17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表 1">
            <a:extLst>
              <a:ext uri="{FF2B5EF4-FFF2-40B4-BE49-F238E27FC236}">
                <a16:creationId xmlns:a16="http://schemas.microsoft.com/office/drawing/2014/main" id="{644DA5EB-3FF1-4198-9C23-8859AD92F548}"/>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l="1599" t="715" r="826" b="4855"/>
          <a:stretch>
            <a:fillRect/>
          </a:stretch>
        </p:blipFill>
        <p:spPr bwMode="auto">
          <a:xfrm>
            <a:off x="1003626" y="3212350"/>
            <a:ext cx="2160000" cy="202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a:extLst>
              <a:ext uri="{FF2B5EF4-FFF2-40B4-BE49-F238E27FC236}">
                <a16:creationId xmlns:a16="http://schemas.microsoft.com/office/drawing/2014/main" id="{F40184E8-8342-4160-B94F-D408AC8F8A1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52" t="13402" r="3758" b="4903"/>
          <a:stretch>
            <a:fillRect/>
          </a:stretch>
        </p:blipFill>
        <p:spPr bwMode="auto">
          <a:xfrm>
            <a:off x="3474877" y="5404837"/>
            <a:ext cx="2160000" cy="110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a:extLst>
              <a:ext uri="{FF2B5EF4-FFF2-40B4-BE49-F238E27FC236}">
                <a16:creationId xmlns:a16="http://schemas.microsoft.com/office/drawing/2014/main" id="{FBF82745-0540-41EB-8096-310566FFBBAA}"/>
              </a:ext>
            </a:extLst>
          </p:cNvPr>
          <p:cNvPicPr>
            <a:picLocks noChangeAspect="1"/>
          </p:cNvPicPr>
          <p:nvPr/>
        </p:nvPicPr>
        <p:blipFill>
          <a:blip r:embed="rId10"/>
          <a:stretch>
            <a:fillRect/>
          </a:stretch>
        </p:blipFill>
        <p:spPr>
          <a:xfrm>
            <a:off x="6242573" y="5056530"/>
            <a:ext cx="2160000" cy="1801470"/>
          </a:xfrm>
          <a:prstGeom prst="rect">
            <a:avLst/>
          </a:prstGeom>
        </p:spPr>
      </p:pic>
      <p:pic>
        <p:nvPicPr>
          <p:cNvPr id="43" name="Рисунок 42">
            <a:extLst>
              <a:ext uri="{FF2B5EF4-FFF2-40B4-BE49-F238E27FC236}">
                <a16:creationId xmlns:a16="http://schemas.microsoft.com/office/drawing/2014/main" id="{0CBEF68D-DE04-4C02-956F-07BD75B7A956}"/>
              </a:ext>
            </a:extLst>
          </p:cNvPr>
          <p:cNvPicPr>
            <a:picLocks noChangeAspect="1"/>
          </p:cNvPicPr>
          <p:nvPr/>
        </p:nvPicPr>
        <p:blipFill>
          <a:blip r:embed="rId11"/>
          <a:stretch>
            <a:fillRect/>
          </a:stretch>
        </p:blipFill>
        <p:spPr>
          <a:xfrm>
            <a:off x="1003626" y="5237192"/>
            <a:ext cx="2160000" cy="1370975"/>
          </a:xfrm>
          <a:prstGeom prst="rect">
            <a:avLst/>
          </a:prstGeom>
        </p:spPr>
      </p:pic>
      <p:sp>
        <p:nvSpPr>
          <p:cNvPr id="44" name="Прямоугольник 43">
            <a:extLst>
              <a:ext uri="{FF2B5EF4-FFF2-40B4-BE49-F238E27FC236}">
                <a16:creationId xmlns:a16="http://schemas.microsoft.com/office/drawing/2014/main" id="{C2221FF6-DF98-4A2C-B2F7-782DD64E12BB}"/>
              </a:ext>
            </a:extLst>
          </p:cNvPr>
          <p:cNvSpPr/>
          <p:nvPr/>
        </p:nvSpPr>
        <p:spPr>
          <a:xfrm rot="16200000">
            <a:off x="-172680" y="2045768"/>
            <a:ext cx="165940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b="1" cap="all" dirty="0">
                <a:solidFill>
                  <a:sysClr val="windowText" lastClr="000000"/>
                </a:solidFill>
              </a:rPr>
              <a:t>Компрессор</a:t>
            </a:r>
            <a:endParaRPr lang="ru-RU" sz="1400" b="1" i="1" cap="all" dirty="0">
              <a:solidFill>
                <a:sysClr val="windowText" lastClr="000000"/>
              </a:solidFill>
            </a:endParaRPr>
          </a:p>
        </p:txBody>
      </p:sp>
      <p:sp>
        <p:nvSpPr>
          <p:cNvPr id="45" name="Прямоугольник 44">
            <a:extLst>
              <a:ext uri="{FF2B5EF4-FFF2-40B4-BE49-F238E27FC236}">
                <a16:creationId xmlns:a16="http://schemas.microsoft.com/office/drawing/2014/main" id="{FEBEC9AB-90B5-45F1-AC72-7D528536DF71}"/>
              </a:ext>
            </a:extLst>
          </p:cNvPr>
          <p:cNvSpPr/>
          <p:nvPr/>
        </p:nvSpPr>
        <p:spPr>
          <a:xfrm rot="16200000">
            <a:off x="-172680" y="3677499"/>
            <a:ext cx="165940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b="1" cap="all" dirty="0">
                <a:solidFill>
                  <a:sysClr val="windowText" lastClr="000000"/>
                </a:solidFill>
              </a:rPr>
              <a:t>Турбина</a:t>
            </a:r>
            <a:endParaRPr lang="ru-RU" sz="1400" b="1" i="1" cap="all" dirty="0">
              <a:solidFill>
                <a:sysClr val="windowText" lastClr="000000"/>
              </a:solidFill>
            </a:endParaRPr>
          </a:p>
        </p:txBody>
      </p:sp>
      <p:sp>
        <p:nvSpPr>
          <p:cNvPr id="46" name="Прямоугольник 45">
            <a:extLst>
              <a:ext uri="{FF2B5EF4-FFF2-40B4-BE49-F238E27FC236}">
                <a16:creationId xmlns:a16="http://schemas.microsoft.com/office/drawing/2014/main" id="{6950CC99-7F72-4177-A52B-1E200F9AD891}"/>
              </a:ext>
            </a:extLst>
          </p:cNvPr>
          <p:cNvSpPr/>
          <p:nvPr/>
        </p:nvSpPr>
        <p:spPr>
          <a:xfrm rot="16200000">
            <a:off x="-172681" y="5562441"/>
            <a:ext cx="165940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b="1" cap="all" dirty="0">
                <a:solidFill>
                  <a:sysClr val="windowText" lastClr="000000"/>
                </a:solidFill>
              </a:rPr>
              <a:t>ограничения</a:t>
            </a:r>
            <a:endParaRPr lang="ru-RU" sz="1400" b="1" i="1" cap="all" dirty="0">
              <a:solidFill>
                <a:sysClr val="windowText" lastClr="000000"/>
              </a:solidFill>
            </a:endParaRPr>
          </a:p>
        </p:txBody>
      </p:sp>
    </p:spTree>
    <p:extLst>
      <p:ext uri="{BB962C8B-B14F-4D97-AF65-F5344CB8AC3E}">
        <p14:creationId xmlns:p14="http://schemas.microsoft.com/office/powerpoint/2010/main" val="102627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17</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EC838E8D-722E-4B14-967E-5C1B239CE011}"/>
              </a:ext>
            </a:extLst>
          </p:cNvPr>
          <p:cNvSpPr/>
          <p:nvPr/>
        </p:nvSpPr>
        <p:spPr>
          <a:xfrm>
            <a:off x="594879" y="799578"/>
            <a:ext cx="8131109" cy="64633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Пример расчета проточной части двигателя Д-36 (влияние периферийного диаметра турбины)</a:t>
            </a:r>
          </a:p>
        </p:txBody>
      </p:sp>
      <p:sp>
        <p:nvSpPr>
          <p:cNvPr id="5" name="Прямоугольник 4">
            <a:extLst>
              <a:ext uri="{FF2B5EF4-FFF2-40B4-BE49-F238E27FC236}">
                <a16:creationId xmlns:a16="http://schemas.microsoft.com/office/drawing/2014/main" id="{01E01625-23DC-4117-BEFA-1E03277765EC}"/>
              </a:ext>
            </a:extLst>
          </p:cNvPr>
          <p:cNvSpPr/>
          <p:nvPr/>
        </p:nvSpPr>
        <p:spPr>
          <a:xfrm>
            <a:off x="594878" y="1345366"/>
            <a:ext cx="2880000"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Каскад ВД</a:t>
            </a:r>
          </a:p>
        </p:txBody>
      </p:sp>
      <p:sp>
        <p:nvSpPr>
          <p:cNvPr id="6" name="Прямоугольник 5">
            <a:extLst>
              <a:ext uri="{FF2B5EF4-FFF2-40B4-BE49-F238E27FC236}">
                <a16:creationId xmlns:a16="http://schemas.microsoft.com/office/drawing/2014/main" id="{F5931E8F-C1D6-4F01-8E26-D05CBDC60E55}"/>
              </a:ext>
            </a:extLst>
          </p:cNvPr>
          <p:cNvSpPr/>
          <p:nvPr/>
        </p:nvSpPr>
        <p:spPr>
          <a:xfrm>
            <a:off x="3220433" y="1345366"/>
            <a:ext cx="2880000"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Каскад СД</a:t>
            </a:r>
          </a:p>
        </p:txBody>
      </p:sp>
      <p:sp>
        <p:nvSpPr>
          <p:cNvPr id="9" name="Прямоугольник 8">
            <a:extLst>
              <a:ext uri="{FF2B5EF4-FFF2-40B4-BE49-F238E27FC236}">
                <a16:creationId xmlns:a16="http://schemas.microsoft.com/office/drawing/2014/main" id="{D43F6BEA-1D1A-461F-94B9-8DCDCA295A4E}"/>
              </a:ext>
            </a:extLst>
          </p:cNvPr>
          <p:cNvSpPr/>
          <p:nvPr/>
        </p:nvSpPr>
        <p:spPr>
          <a:xfrm>
            <a:off x="0" y="3747345"/>
            <a:ext cx="2880000"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Каскад НД</a:t>
            </a:r>
          </a:p>
        </p:txBody>
      </p:sp>
      <p:pic>
        <p:nvPicPr>
          <p:cNvPr id="2" name="Рисунок 1">
            <a:extLst>
              <a:ext uri="{FF2B5EF4-FFF2-40B4-BE49-F238E27FC236}">
                <a16:creationId xmlns:a16="http://schemas.microsoft.com/office/drawing/2014/main" id="{C87D04E8-9CCA-4892-AFC6-5055F4AD7FB4}"/>
              </a:ext>
            </a:extLst>
          </p:cNvPr>
          <p:cNvPicPr>
            <a:picLocks noChangeAspect="1"/>
          </p:cNvPicPr>
          <p:nvPr/>
        </p:nvPicPr>
        <p:blipFill>
          <a:blip r:embed="rId3"/>
          <a:stretch>
            <a:fillRect/>
          </a:stretch>
        </p:blipFill>
        <p:spPr>
          <a:xfrm>
            <a:off x="339532" y="4037239"/>
            <a:ext cx="2880000" cy="2119680"/>
          </a:xfrm>
          <a:prstGeom prst="rect">
            <a:avLst/>
          </a:prstGeom>
        </p:spPr>
      </p:pic>
      <p:pic>
        <p:nvPicPr>
          <p:cNvPr id="3" name="Рисунок 2">
            <a:extLst>
              <a:ext uri="{FF2B5EF4-FFF2-40B4-BE49-F238E27FC236}">
                <a16:creationId xmlns:a16="http://schemas.microsoft.com/office/drawing/2014/main" id="{24065BE1-16B9-467D-AF73-75355C9EB846}"/>
              </a:ext>
            </a:extLst>
          </p:cNvPr>
          <p:cNvPicPr>
            <a:picLocks noChangeAspect="1"/>
          </p:cNvPicPr>
          <p:nvPr/>
        </p:nvPicPr>
        <p:blipFill>
          <a:blip r:embed="rId4"/>
          <a:stretch>
            <a:fillRect/>
          </a:stretch>
        </p:blipFill>
        <p:spPr>
          <a:xfrm>
            <a:off x="3296221" y="1689767"/>
            <a:ext cx="2880000" cy="1788789"/>
          </a:xfrm>
          <a:prstGeom prst="rect">
            <a:avLst/>
          </a:prstGeom>
        </p:spPr>
      </p:pic>
      <p:pic>
        <p:nvPicPr>
          <p:cNvPr id="10" name="Рисунок 9">
            <a:extLst>
              <a:ext uri="{FF2B5EF4-FFF2-40B4-BE49-F238E27FC236}">
                <a16:creationId xmlns:a16="http://schemas.microsoft.com/office/drawing/2014/main" id="{D5BC3A0D-277E-4EF1-B535-A6249F7E98E7}"/>
              </a:ext>
            </a:extLst>
          </p:cNvPr>
          <p:cNvPicPr>
            <a:picLocks noChangeAspect="1"/>
          </p:cNvPicPr>
          <p:nvPr/>
        </p:nvPicPr>
        <p:blipFill>
          <a:blip r:embed="rId5"/>
          <a:stretch>
            <a:fillRect/>
          </a:stretch>
        </p:blipFill>
        <p:spPr>
          <a:xfrm>
            <a:off x="288999" y="1689767"/>
            <a:ext cx="2880000" cy="1813720"/>
          </a:xfrm>
          <a:prstGeom prst="rect">
            <a:avLst/>
          </a:prstGeom>
        </p:spPr>
      </p:pic>
      <p:sp>
        <p:nvSpPr>
          <p:cNvPr id="20" name="Прямоугольник 19">
            <a:extLst>
              <a:ext uri="{FF2B5EF4-FFF2-40B4-BE49-F238E27FC236}">
                <a16:creationId xmlns:a16="http://schemas.microsoft.com/office/drawing/2014/main" id="{71AEC9AD-C0CD-4AE4-85A7-523CD38B9703}"/>
              </a:ext>
            </a:extLst>
          </p:cNvPr>
          <p:cNvSpPr/>
          <p:nvPr/>
        </p:nvSpPr>
        <p:spPr>
          <a:xfrm>
            <a:off x="5777206" y="1345366"/>
            <a:ext cx="2880000" cy="64633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Влияние модификаций на параметры ГТД</a:t>
            </a:r>
          </a:p>
        </p:txBody>
      </p:sp>
      <p:sp>
        <p:nvSpPr>
          <p:cNvPr id="21" name="Прямоугольник 20">
            <a:extLst>
              <a:ext uri="{FF2B5EF4-FFF2-40B4-BE49-F238E27FC236}">
                <a16:creationId xmlns:a16="http://schemas.microsoft.com/office/drawing/2014/main" id="{026E116A-6F55-4A59-A270-FA4EB78E3F34}"/>
              </a:ext>
            </a:extLst>
          </p:cNvPr>
          <p:cNvSpPr/>
          <p:nvPr/>
        </p:nvSpPr>
        <p:spPr>
          <a:xfrm>
            <a:off x="3522690" y="3770700"/>
            <a:ext cx="2254516" cy="954107"/>
          </a:xfrm>
          <a:prstGeom prst="rect">
            <a:avLst/>
          </a:prstGeom>
        </p:spPr>
        <p:txBody>
          <a:bodyPr wrap="square">
            <a:spAutoFit/>
          </a:bodyPr>
          <a:lstStyle/>
          <a:p>
            <a:r>
              <a:rPr lang="ru-RU" sz="1400" dirty="0"/>
              <a:t>0</a:t>
            </a:r>
            <a:r>
              <a:rPr lang="en-US" sz="1400" dirty="0"/>
              <a:t>D – </a:t>
            </a:r>
            <a:r>
              <a:rPr lang="ru-RU" sz="1400" dirty="0"/>
              <a:t>Термодинамический расчет</a:t>
            </a:r>
          </a:p>
          <a:p>
            <a:r>
              <a:rPr lang="ru-RU" sz="1400" dirty="0"/>
              <a:t>1</a:t>
            </a:r>
            <a:r>
              <a:rPr lang="en-US" sz="1400" dirty="0"/>
              <a:t>D – </a:t>
            </a:r>
            <a:r>
              <a:rPr lang="ru-RU" sz="1400" dirty="0"/>
              <a:t>расчет проточной части</a:t>
            </a:r>
          </a:p>
        </p:txBody>
      </p:sp>
      <p:pic>
        <p:nvPicPr>
          <p:cNvPr id="33" name="Рисунок 32">
            <a:extLst>
              <a:ext uri="{FF2B5EF4-FFF2-40B4-BE49-F238E27FC236}">
                <a16:creationId xmlns:a16="http://schemas.microsoft.com/office/drawing/2014/main" id="{97E54DBF-7946-4708-AFB1-4C6D33429CFF}"/>
              </a:ext>
            </a:extLst>
          </p:cNvPr>
          <p:cNvPicPr>
            <a:picLocks noChangeAspect="1"/>
          </p:cNvPicPr>
          <p:nvPr/>
        </p:nvPicPr>
        <p:blipFill>
          <a:blip r:embed="rId6"/>
          <a:stretch>
            <a:fillRect/>
          </a:stretch>
        </p:blipFill>
        <p:spPr>
          <a:xfrm>
            <a:off x="5687206" y="1918980"/>
            <a:ext cx="3060000" cy="4236518"/>
          </a:xfrm>
          <a:prstGeom prst="rect">
            <a:avLst/>
          </a:prstGeom>
        </p:spPr>
      </p:pic>
    </p:spTree>
    <p:extLst>
      <p:ext uri="{BB962C8B-B14F-4D97-AF65-F5344CB8AC3E}">
        <p14:creationId xmlns:p14="http://schemas.microsoft.com/office/powerpoint/2010/main" val="8421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Совместная работа компрессора и турбины в составе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18</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213E3F3D-8B75-44F4-91CD-5095787771A9}"/>
              </a:ext>
            </a:extLst>
          </p:cNvPr>
          <p:cNvSpPr/>
          <p:nvPr/>
        </p:nvSpPr>
        <p:spPr>
          <a:xfrm>
            <a:off x="594879" y="799578"/>
            <a:ext cx="5170195"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Газогенератор</a:t>
            </a:r>
          </a:p>
        </p:txBody>
      </p:sp>
      <p:pic>
        <p:nvPicPr>
          <p:cNvPr id="5" name="Рисунок 4">
            <a:extLst>
              <a:ext uri="{FF2B5EF4-FFF2-40B4-BE49-F238E27FC236}">
                <a16:creationId xmlns:a16="http://schemas.microsoft.com/office/drawing/2014/main" id="{320E7463-83F2-4BAF-8A95-51EA74FCAD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739" y="1090450"/>
            <a:ext cx="5040000" cy="1800000"/>
          </a:xfrm>
          <a:prstGeom prst="rect">
            <a:avLst/>
          </a:prstGeom>
          <a:noFill/>
        </p:spPr>
      </p:pic>
      <p:sp>
        <p:nvSpPr>
          <p:cNvPr id="6" name="Прямоугольник 5">
            <a:extLst>
              <a:ext uri="{FF2B5EF4-FFF2-40B4-BE49-F238E27FC236}">
                <a16:creationId xmlns:a16="http://schemas.microsoft.com/office/drawing/2014/main" id="{9A314AB8-3E51-433C-BC96-636305412599}"/>
              </a:ext>
            </a:extLst>
          </p:cNvPr>
          <p:cNvSpPr/>
          <p:nvPr/>
        </p:nvSpPr>
        <p:spPr>
          <a:xfrm>
            <a:off x="903472" y="2891559"/>
            <a:ext cx="4643871" cy="30777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Схема ТРДД</a:t>
            </a:r>
          </a:p>
        </p:txBody>
      </p:sp>
      <p:sp>
        <p:nvSpPr>
          <p:cNvPr id="10" name="Прямоугольник 9">
            <a:extLst>
              <a:ext uri="{FF2B5EF4-FFF2-40B4-BE49-F238E27FC236}">
                <a16:creationId xmlns:a16="http://schemas.microsoft.com/office/drawing/2014/main" id="{7A5CF692-4456-4B17-AC6A-38E63EDC3B5F}"/>
              </a:ext>
            </a:extLst>
          </p:cNvPr>
          <p:cNvSpPr/>
          <p:nvPr/>
        </p:nvSpPr>
        <p:spPr>
          <a:xfrm>
            <a:off x="585507" y="3176501"/>
            <a:ext cx="3996171"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Баланс расходов</a:t>
            </a:r>
          </a:p>
        </p:txBody>
      </p:sp>
      <p:sp>
        <p:nvSpPr>
          <p:cNvPr id="11" name="Прямоугольник 10">
            <a:extLst>
              <a:ext uri="{FF2B5EF4-FFF2-40B4-BE49-F238E27FC236}">
                <a16:creationId xmlns:a16="http://schemas.microsoft.com/office/drawing/2014/main" id="{83A3B40B-CFD9-4649-8B92-519378B01769}"/>
              </a:ext>
            </a:extLst>
          </p:cNvPr>
          <p:cNvSpPr/>
          <p:nvPr/>
        </p:nvSpPr>
        <p:spPr>
          <a:xfrm>
            <a:off x="4720445" y="3176501"/>
            <a:ext cx="3996171"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Баланс мощностей</a:t>
            </a:r>
          </a:p>
        </p:txBody>
      </p:sp>
      <p:sp>
        <p:nvSpPr>
          <p:cNvPr id="13" name="Прямоугольник 12">
            <a:extLst>
              <a:ext uri="{FF2B5EF4-FFF2-40B4-BE49-F238E27FC236}">
                <a16:creationId xmlns:a16="http://schemas.microsoft.com/office/drawing/2014/main" id="{252B4EB6-332B-43A1-B76D-F2258D0A5567}"/>
              </a:ext>
            </a:extLst>
          </p:cNvPr>
          <p:cNvSpPr/>
          <p:nvPr/>
        </p:nvSpPr>
        <p:spPr>
          <a:xfrm>
            <a:off x="585507" y="3478779"/>
            <a:ext cx="3929496" cy="307777"/>
          </a:xfrm>
          <a:prstGeom prst="rect">
            <a:avLst/>
          </a:prstGeom>
        </p:spPr>
        <p:txBody>
          <a:bodyPr wrap="square">
            <a:spAutoFit/>
          </a:bodyPr>
          <a:lstStyle/>
          <a:p>
            <a:r>
              <a:rPr lang="ru-RU" sz="1400" dirty="0"/>
              <a:t>Уравнение расхода для сечений </a:t>
            </a:r>
            <a:r>
              <a:rPr lang="ru-RU" sz="1400" i="1" dirty="0"/>
              <a:t>г</a:t>
            </a:r>
            <a:r>
              <a:rPr lang="ru-RU" sz="1400" dirty="0"/>
              <a:t> и </a:t>
            </a:r>
            <a:r>
              <a:rPr lang="ru-RU" sz="1400" i="1" dirty="0" err="1"/>
              <a:t>ввд</a:t>
            </a:r>
            <a:endParaRPr lang="ru-RU" sz="1400" i="1" dirty="0"/>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B82E36F0-7C96-49A4-8181-AE46DBA061A3}"/>
                  </a:ext>
                </a:extLst>
              </p:cNvPr>
              <p:cNvSpPr/>
              <p:nvPr/>
            </p:nvSpPr>
            <p:spPr>
              <a:xfrm>
                <a:off x="148443" y="3786556"/>
                <a:ext cx="4572000" cy="77264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𝑚</m:t>
                              </m:r>
                            </m:e>
                            <m:sub>
                              <m:r>
                                <a:rPr lang="ru-RU" sz="1400" i="0">
                                  <a:latin typeface="Cambria Math" panose="02040503050406030204" pitchFamily="18" charset="0"/>
                                </a:rPr>
                                <m:t>в</m:t>
                              </m:r>
                            </m:sub>
                          </m:sSub>
                          <m:sSub>
                            <m:sSubPr>
                              <m:ctrlPr>
                                <a:rPr lang="ru-RU" sz="1400" i="1">
                                  <a:latin typeface="Cambria Math" panose="02040503050406030204" pitchFamily="18" charset="0"/>
                                </a:rPr>
                              </m:ctrlPr>
                            </m:sSubPr>
                            <m:e>
                              <m:r>
                                <a:rPr lang="ru-RU" sz="1400" i="0">
                                  <a:latin typeface="Cambria Math" panose="02040503050406030204" pitchFamily="18" charset="0"/>
                                </a:rPr>
                                <m:t>∙</m:t>
                              </m:r>
                              <m:r>
                                <a:rPr lang="ru-RU" sz="1400" i="1">
                                  <a:latin typeface="Cambria Math" panose="02040503050406030204" pitchFamily="18" charset="0"/>
                                </a:rPr>
                                <m:t>𝐹</m:t>
                              </m:r>
                            </m:e>
                            <m:sub>
                              <m:r>
                                <a:rPr lang="ru-RU" sz="1400" i="0">
                                  <a:latin typeface="Cambria Math" panose="02040503050406030204" pitchFamily="18" charset="0"/>
                                </a:rPr>
                                <m:t>ввд</m:t>
                              </m:r>
                            </m:sub>
                          </m:sSub>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0">
                                      <a:latin typeface="Cambria Math" panose="02040503050406030204" pitchFamily="18" charset="0"/>
                                    </a:rPr>
                                    <m:t>∙</m:t>
                                  </m:r>
                                  <m:r>
                                    <a:rPr lang="ru-RU" sz="1400" i="1">
                                      <a:latin typeface="Cambria Math" panose="02040503050406030204" pitchFamily="18" charset="0"/>
                                    </a:rPr>
                                    <m:t>𝑝</m:t>
                                  </m:r>
                                </m:e>
                                <m:sub>
                                  <m:r>
                                    <a:rPr lang="ru-RU" sz="1400" i="0">
                                      <a:latin typeface="Cambria Math" panose="02040503050406030204" pitchFamily="18" charset="0"/>
                                    </a:rPr>
                                    <m:t>ввд</m:t>
                                  </m:r>
                                </m:sub>
                              </m:sSub>
                            </m:e>
                            <m:sup>
                              <m:r>
                                <a:rPr lang="ru-RU" sz="1400" i="0">
                                  <a:latin typeface="Cambria Math" panose="02040503050406030204" pitchFamily="18" charset="0"/>
                                </a:rPr>
                                <m:t>∗</m:t>
                              </m:r>
                            </m:sup>
                          </m:sSup>
                        </m:num>
                        <m:den>
                          <m:rad>
                            <m:radPr>
                              <m:degHide m:val="on"/>
                              <m:ctrlPr>
                                <a:rPr lang="ru-RU" sz="1400" i="1">
                                  <a:latin typeface="Cambria Math" panose="02040503050406030204" pitchFamily="18" charset="0"/>
                                </a:rPr>
                              </m:ctrlPr>
                            </m:radPr>
                            <m:deg/>
                            <m:e>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ввд</m:t>
                                      </m:r>
                                    </m:sub>
                                  </m:sSub>
                                </m:e>
                                <m:sup>
                                  <m:r>
                                    <a:rPr lang="ru-RU" sz="1400" i="0">
                                      <a:latin typeface="Cambria Math" panose="02040503050406030204" pitchFamily="18" charset="0"/>
                                    </a:rPr>
                                    <m:t>∗</m:t>
                                  </m:r>
                                </m:sup>
                              </m:sSup>
                            </m:e>
                          </m:rad>
                        </m:den>
                      </m:f>
                      <m:r>
                        <a:rPr lang="ru-RU" sz="1400" i="1">
                          <a:latin typeface="Cambria Math" panose="02040503050406030204" pitchFamily="18" charset="0"/>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ввд</m:t>
                              </m:r>
                            </m:sub>
                          </m:sSub>
                        </m:e>
                      </m:d>
                      <m:sSub>
                        <m:sSubPr>
                          <m:ctrlPr>
                            <a:rPr lang="ru-RU" sz="1400" i="1">
                              <a:latin typeface="Cambria Math" panose="02040503050406030204" pitchFamily="18" charset="0"/>
                            </a:rPr>
                          </m:ctrlPr>
                        </m:sSubPr>
                        <m:e>
                          <m:r>
                            <a:rPr lang="ru-RU" sz="1400" i="1">
                              <a:latin typeface="Cambria Math" panose="02040503050406030204" pitchFamily="18" charset="0"/>
                            </a:rPr>
                            <m:t>𝜐</m:t>
                          </m:r>
                        </m:e>
                        <m:sub>
                          <m:r>
                            <a:rPr lang="ru-RU" sz="1400" i="0">
                              <a:latin typeface="Cambria Math" panose="02040503050406030204" pitchFamily="18" charset="0"/>
                            </a:rPr>
                            <m:t>г</m:t>
                          </m:r>
                        </m:sub>
                      </m:sSub>
                      <m:r>
                        <a:rPr lang="ru-RU" sz="1400" i="0">
                          <a:latin typeface="Cambria Math" panose="02040503050406030204" pitchFamily="18" charset="0"/>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𝑚</m:t>
                              </m:r>
                            </m:e>
                            <m:sub>
                              <m:r>
                                <a:rPr lang="ru-RU" sz="1400" i="0">
                                  <a:latin typeface="Cambria Math" panose="02040503050406030204" pitchFamily="18" charset="0"/>
                                </a:rPr>
                                <m:t>г</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𝐹</m:t>
                              </m:r>
                            </m:e>
                            <m:sub>
                              <m:r>
                                <a:rPr lang="ru-RU" sz="1400" i="0">
                                  <a:latin typeface="Cambria Math" panose="02040503050406030204" pitchFamily="18" charset="0"/>
                                </a:rPr>
                                <m:t>г</m:t>
                              </m:r>
                            </m:sub>
                          </m:sSub>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0">
                                      <a:latin typeface="Cambria Math" panose="02040503050406030204" pitchFamily="18" charset="0"/>
                                    </a:rPr>
                                    <m:t>∙</m:t>
                                  </m:r>
                                  <m:r>
                                    <a:rPr lang="ru-RU" sz="1400" i="1">
                                      <a:latin typeface="Cambria Math" panose="02040503050406030204" pitchFamily="18" charset="0"/>
                                    </a:rPr>
                                    <m:t>𝑝</m:t>
                                  </m:r>
                                </m:e>
                                <m:sub>
                                  <m:r>
                                    <a:rPr lang="ru-RU" sz="1400" i="0">
                                      <a:latin typeface="Cambria Math" panose="02040503050406030204" pitchFamily="18" charset="0"/>
                                    </a:rPr>
                                    <m:t>к</m:t>
                                  </m:r>
                                </m:sub>
                              </m:sSub>
                            </m:e>
                            <m:sup>
                              <m:r>
                                <a:rPr lang="ru-RU" sz="1400" i="0">
                                  <a:latin typeface="Cambria Math" panose="02040503050406030204" pitchFamily="18" charset="0"/>
                                </a:rPr>
                                <m:t>∗</m:t>
                              </m:r>
                            </m:sup>
                          </m:sSup>
                          <m:sSub>
                            <m:sSubPr>
                              <m:ctrlPr>
                                <a:rPr lang="ru-RU" sz="1400" i="1">
                                  <a:latin typeface="Cambria Math" panose="02040503050406030204" pitchFamily="18" charset="0"/>
                                </a:rPr>
                              </m:ctrlPr>
                            </m:sSubPr>
                            <m:e>
                              <m:r>
                                <a:rPr lang="ru-RU" sz="1400" i="0">
                                  <a:latin typeface="Cambria Math" panose="02040503050406030204" pitchFamily="18" charset="0"/>
                                </a:rPr>
                                <m:t>∙</m:t>
                              </m:r>
                              <m:r>
                                <a:rPr lang="ru-RU" sz="1400" i="1">
                                  <a:latin typeface="Cambria Math" panose="02040503050406030204" pitchFamily="18" charset="0"/>
                                </a:rPr>
                                <m:t>𝜎</m:t>
                              </m:r>
                            </m:e>
                            <m:sub>
                              <m:r>
                                <a:rPr lang="ru-RU" sz="1400" i="0">
                                  <a:latin typeface="Cambria Math" panose="02040503050406030204" pitchFamily="18" charset="0"/>
                                </a:rPr>
                                <m:t>кс</m:t>
                              </m:r>
                            </m:sub>
                          </m:sSub>
                          <m:sSub>
                            <m:sSubPr>
                              <m:ctrlPr>
                                <a:rPr lang="ru-RU" sz="1400" i="1">
                                  <a:latin typeface="Cambria Math" panose="02040503050406030204" pitchFamily="18" charset="0"/>
                                </a:rPr>
                              </m:ctrlPr>
                            </m:sSubPr>
                            <m:e>
                              <m:r>
                                <a:rPr lang="ru-RU" sz="1400" i="0">
                                  <a:latin typeface="Cambria Math" panose="02040503050406030204" pitchFamily="18" charset="0"/>
                                </a:rPr>
                                <m:t>∙</m:t>
                              </m:r>
                              <m:r>
                                <a:rPr lang="ru-RU" sz="1400" i="1">
                                  <a:latin typeface="Cambria Math" panose="02040503050406030204" pitchFamily="18" charset="0"/>
                                </a:rPr>
                                <m:t>𝜇</m:t>
                              </m:r>
                            </m:e>
                            <m:sub>
                              <m:r>
                                <a:rPr lang="ru-RU" sz="1400" i="0">
                                  <a:latin typeface="Cambria Math" panose="02040503050406030204" pitchFamily="18" charset="0"/>
                                </a:rPr>
                                <m:t>са</m:t>
                              </m:r>
                            </m:sub>
                          </m:sSub>
                        </m:num>
                        <m:den>
                          <m:rad>
                            <m:radPr>
                              <m:degHide m:val="on"/>
                              <m:ctrlPr>
                                <a:rPr lang="ru-RU" sz="1400" i="1">
                                  <a:latin typeface="Cambria Math" panose="02040503050406030204" pitchFamily="18" charset="0"/>
                                </a:rPr>
                              </m:ctrlPr>
                            </m:radPr>
                            <m:deg/>
                            <m:e>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г</m:t>
                                      </m:r>
                                    </m:sub>
                                  </m:sSub>
                                </m:e>
                                <m:sup>
                                  <m:r>
                                    <a:rPr lang="ru-RU" sz="1400" i="0">
                                      <a:latin typeface="Cambria Math" panose="02040503050406030204" pitchFamily="18" charset="0"/>
                                    </a:rPr>
                                    <m:t>∗</m:t>
                                  </m:r>
                                </m:sup>
                              </m:sSup>
                            </m:e>
                          </m:rad>
                        </m:den>
                      </m:f>
                      <m:r>
                        <a:rPr lang="ru-RU" sz="1400" i="1">
                          <a:latin typeface="Cambria Math" panose="02040503050406030204" pitchFamily="18" charset="0"/>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г</m:t>
                              </m:r>
                            </m:sub>
                          </m:sSub>
                        </m:e>
                      </m:d>
                      <m:r>
                        <a:rPr lang="ru-RU" sz="1400" i="0">
                          <a:latin typeface="Cambria Math" panose="02040503050406030204" pitchFamily="18" charset="0"/>
                        </a:rPr>
                        <m:t>.</m:t>
                      </m:r>
                    </m:oMath>
                  </m:oMathPara>
                </a14:m>
                <a:endParaRPr lang="ru-RU" sz="1400" dirty="0"/>
              </a:p>
            </p:txBody>
          </p:sp>
        </mc:Choice>
        <mc:Fallback xmlns="">
          <p:sp>
            <p:nvSpPr>
              <p:cNvPr id="2" name="Прямоугольник 1">
                <a:extLst>
                  <a:ext uri="{FF2B5EF4-FFF2-40B4-BE49-F238E27FC236}">
                    <a16:creationId xmlns:a16="http://schemas.microsoft.com/office/drawing/2014/main" id="{B82E36F0-7C96-49A4-8181-AE46DBA061A3}"/>
                  </a:ext>
                </a:extLst>
              </p:cNvPr>
              <p:cNvSpPr>
                <a:spLocks noRot="1" noChangeAspect="1" noMove="1" noResize="1" noEditPoints="1" noAdjustHandles="1" noChangeArrowheads="1" noChangeShapeType="1" noTextEdit="1"/>
              </p:cNvSpPr>
              <p:nvPr/>
            </p:nvSpPr>
            <p:spPr>
              <a:xfrm>
                <a:off x="148443" y="3786556"/>
                <a:ext cx="4572000" cy="772647"/>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D1B8E6B7-40F8-484C-A082-1A68C575A603}"/>
                  </a:ext>
                </a:extLst>
              </p:cNvPr>
              <p:cNvSpPr/>
              <p:nvPr/>
            </p:nvSpPr>
            <p:spPr>
              <a:xfrm>
                <a:off x="840745" y="4448107"/>
                <a:ext cx="3295389" cy="9873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a:latin typeface="Cambria Math" panose="02040503050406030204" pitchFamily="18" charset="0"/>
                                </a:rPr>
                                <m:t>ввд</m:t>
                              </m:r>
                            </m:sub>
                          </m:sSub>
                        </m:e>
                      </m:d>
                      <m:r>
                        <a:rPr lang="ru-RU" sz="1400">
                          <a:latin typeface="Cambria Math" panose="02040503050406030204" pitchFamily="18" charset="0"/>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a:latin typeface="Cambria Math" panose="02040503050406030204" pitchFamily="18" charset="0"/>
                                        </a:rPr>
                                        <m:t>г</m:t>
                                      </m:r>
                                    </m:sub>
                                  </m:sSub>
                                </m:e>
                              </m:d>
                              <m:r>
                                <a:rPr lang="ru-RU" sz="1400">
                                  <a:latin typeface="Cambria Math" panose="02040503050406030204" pitchFamily="18" charset="0"/>
                                </a:rPr>
                                <m:t>∙</m:t>
                              </m:r>
                              <m:r>
                                <a:rPr lang="ru-RU" sz="1400" i="1">
                                  <a:latin typeface="Cambria Math" panose="02040503050406030204" pitchFamily="18" charset="0"/>
                                </a:rPr>
                                <m:t>𝜎</m:t>
                              </m:r>
                            </m:e>
                            <m:sub>
                              <m:r>
                                <a:rPr lang="ru-RU" sz="1400">
                                  <a:latin typeface="Cambria Math" panose="02040503050406030204" pitchFamily="18" charset="0"/>
                                </a:rPr>
                                <m:t>кс</m:t>
                              </m:r>
                            </m:sub>
                          </m:sSub>
                          <m:r>
                            <a:rPr lang="ru-RU" sz="140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𝜇</m:t>
                              </m:r>
                            </m:e>
                            <m:sub>
                              <m:r>
                                <a:rPr lang="ru-RU" sz="1400">
                                  <a:latin typeface="Cambria Math" panose="02040503050406030204" pitchFamily="18" charset="0"/>
                                </a:rPr>
                                <m:t>са</m:t>
                              </m:r>
                            </m:sub>
                          </m:sSub>
                        </m:num>
                        <m:den>
                          <m:rad>
                            <m:radPr>
                              <m:degHide m:val="on"/>
                              <m:ctrlPr>
                                <a:rPr lang="ru-RU" sz="1400" i="1">
                                  <a:latin typeface="Cambria Math" panose="02040503050406030204" pitchFamily="18" charset="0"/>
                                </a:rPr>
                              </m:ctrlPr>
                            </m:radPr>
                            <m:deg/>
                            <m:e>
                              <m:f>
                                <m:fPr>
                                  <m:type m:val="skw"/>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a:latin typeface="Cambria Math" panose="02040503050406030204" pitchFamily="18" charset="0"/>
                                            </a:rPr>
                                            <m:t>г</m:t>
                                          </m:r>
                                        </m:sub>
                                      </m:sSub>
                                    </m:e>
                                    <m:sup>
                                      <m:r>
                                        <a:rPr lang="ru-RU" sz="1400" i="1">
                                          <a:latin typeface="Cambria Math" panose="02040503050406030204" pitchFamily="18" charset="0"/>
                                        </a:rPr>
                                        <m:t>∗</m:t>
                                      </m:r>
                                    </m:sup>
                                  </m:sSup>
                                </m:num>
                                <m:den>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a:latin typeface="Cambria Math" panose="02040503050406030204" pitchFamily="18" charset="0"/>
                                            </a:rPr>
                                            <m:t>ввд</m:t>
                                          </m:r>
                                        </m:sub>
                                      </m:sSub>
                                    </m:e>
                                    <m:sup>
                                      <m:r>
                                        <a:rPr lang="ru-RU" sz="1400" i="1">
                                          <a:latin typeface="Cambria Math" panose="02040503050406030204" pitchFamily="18" charset="0"/>
                                        </a:rPr>
                                        <m:t>∗</m:t>
                                      </m:r>
                                    </m:sup>
                                  </m:sSup>
                                </m:den>
                              </m:f>
                            </m:e>
                          </m:rad>
                          <m:r>
                            <a:rPr lang="ru-RU" sz="140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𝜐</m:t>
                              </m:r>
                            </m:e>
                            <m:sub>
                              <m:r>
                                <a:rPr lang="ru-RU" sz="1400">
                                  <a:latin typeface="Cambria Math" panose="02040503050406030204" pitchFamily="18" charset="0"/>
                                </a:rPr>
                                <m:t>г</m:t>
                              </m:r>
                            </m:sub>
                          </m:sSub>
                        </m:den>
                      </m:f>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𝑚</m:t>
                              </m:r>
                            </m:e>
                            <m:sub>
                              <m:r>
                                <a:rPr lang="ru-RU" sz="1400">
                                  <a:latin typeface="Cambria Math" panose="02040503050406030204" pitchFamily="18" charset="0"/>
                                </a:rPr>
                                <m:t>г</m:t>
                              </m:r>
                            </m:sub>
                          </m:sSub>
                          <m:sSub>
                            <m:sSubPr>
                              <m:ctrlPr>
                                <a:rPr lang="ru-RU" sz="1400" i="1">
                                  <a:latin typeface="Cambria Math" panose="02040503050406030204" pitchFamily="18" charset="0"/>
                                </a:rPr>
                              </m:ctrlPr>
                            </m:sSubPr>
                            <m:e>
                              <m:r>
                                <a:rPr lang="ru-RU" sz="1400" i="1">
                                  <a:latin typeface="Cambria Math" panose="02040503050406030204" pitchFamily="18" charset="0"/>
                                </a:rPr>
                                <m:t>∙</m:t>
                              </m:r>
                              <m:r>
                                <a:rPr lang="ru-RU" sz="1400" i="1">
                                  <a:latin typeface="Cambria Math" panose="02040503050406030204" pitchFamily="18" charset="0"/>
                                </a:rPr>
                                <m:t>𝐹</m:t>
                              </m:r>
                            </m:e>
                            <m:sub>
                              <m:r>
                                <a:rPr lang="ru-RU" sz="1400">
                                  <a:latin typeface="Cambria Math" panose="02040503050406030204" pitchFamily="18" charset="0"/>
                                </a:rPr>
                                <m:t>г</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rPr>
                                <m:t>𝑚</m:t>
                              </m:r>
                            </m:e>
                            <m:sub>
                              <m:r>
                                <a:rPr lang="ru-RU" sz="1400">
                                  <a:latin typeface="Cambria Math" panose="02040503050406030204" pitchFamily="18" charset="0"/>
                                </a:rPr>
                                <m:t>в</m:t>
                              </m:r>
                            </m:sub>
                          </m:sSub>
                          <m:sSub>
                            <m:sSubPr>
                              <m:ctrlPr>
                                <a:rPr lang="ru-RU" sz="1400" i="1">
                                  <a:latin typeface="Cambria Math" panose="02040503050406030204" pitchFamily="18" charset="0"/>
                                </a:rPr>
                              </m:ctrlPr>
                            </m:sSubPr>
                            <m:e>
                              <m:r>
                                <a:rPr lang="ru-RU" sz="1400" i="1">
                                  <a:latin typeface="Cambria Math" panose="02040503050406030204" pitchFamily="18" charset="0"/>
                                </a:rPr>
                                <m:t>∙</m:t>
                              </m:r>
                              <m:r>
                                <a:rPr lang="ru-RU" sz="1400" i="1">
                                  <a:latin typeface="Cambria Math" panose="02040503050406030204" pitchFamily="18" charset="0"/>
                                </a:rPr>
                                <m:t>𝐹</m:t>
                              </m:r>
                            </m:e>
                            <m:sub>
                              <m:r>
                                <a:rPr lang="ru-RU" sz="1400">
                                  <a:latin typeface="Cambria Math" panose="02040503050406030204" pitchFamily="18" charset="0"/>
                                </a:rPr>
                                <m:t>ввд</m:t>
                              </m:r>
                            </m:sub>
                          </m:sSub>
                        </m:den>
                      </m:f>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𝜋</m:t>
                              </m:r>
                            </m:e>
                            <m:sub>
                              <m:r>
                                <a:rPr lang="ru-RU" sz="1400">
                                  <a:latin typeface="Cambria Math" panose="02040503050406030204" pitchFamily="18" charset="0"/>
                                </a:rPr>
                                <m:t>к</m:t>
                              </m:r>
                              <m:r>
                                <a:rPr lang="ru-RU" sz="1400" i="1">
                                  <a:latin typeface="Cambria Math" panose="02040503050406030204" pitchFamily="18" charset="0"/>
                                </a:rPr>
                                <m:t>вд</m:t>
                              </m:r>
                            </m:sub>
                          </m:sSub>
                        </m:e>
                        <m:sup>
                          <m:r>
                            <a:rPr lang="ru-RU" sz="1400" i="1">
                              <a:latin typeface="Cambria Math" panose="02040503050406030204" pitchFamily="18" charset="0"/>
                            </a:rPr>
                            <m:t>∗</m:t>
                          </m:r>
                        </m:sup>
                      </m:sSup>
                    </m:oMath>
                  </m:oMathPara>
                </a14:m>
                <a:endParaRPr lang="ru-RU" sz="1400" dirty="0"/>
              </a:p>
            </p:txBody>
          </p:sp>
        </mc:Choice>
        <mc:Fallback xmlns="">
          <p:sp>
            <p:nvSpPr>
              <p:cNvPr id="3" name="Прямоугольник 2">
                <a:extLst>
                  <a:ext uri="{FF2B5EF4-FFF2-40B4-BE49-F238E27FC236}">
                    <a16:creationId xmlns:a16="http://schemas.microsoft.com/office/drawing/2014/main" xmlns="" xmlns:a14="http://schemas.microsoft.com/office/drawing/2010/main" id="{D1B8E6B7-40F8-484C-A082-1A68C575A603}"/>
                  </a:ext>
                </a:extLst>
              </p:cNvPr>
              <p:cNvSpPr>
                <a:spLocks noRot="1" noChangeAspect="1" noMove="1" noResize="1" noEditPoints="1" noAdjustHandles="1" noChangeArrowheads="1" noChangeShapeType="1" noTextEdit="1"/>
              </p:cNvSpPr>
              <p:nvPr/>
            </p:nvSpPr>
            <p:spPr>
              <a:xfrm>
                <a:off x="840745" y="4448107"/>
                <a:ext cx="3295389" cy="987322"/>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96E5ACC2-EB3A-42AE-A827-9138191D032C}"/>
                  </a:ext>
                </a:extLst>
              </p:cNvPr>
              <p:cNvSpPr/>
              <p:nvPr/>
            </p:nvSpPr>
            <p:spPr>
              <a:xfrm>
                <a:off x="1350393" y="5373207"/>
                <a:ext cx="1978427" cy="970779"/>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ввд</m:t>
                              </m:r>
                            </m:sub>
                          </m:sSub>
                        </m:e>
                      </m:d>
                      <m:r>
                        <a:rPr lang="ru-RU" sz="1400" i="0">
                          <a:latin typeface="Cambria Math" panose="02040503050406030204" pitchFamily="18" charset="0"/>
                        </a:rPr>
                        <m:t>=</m:t>
                      </m:r>
                      <m:f>
                        <m:fPr>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𝜋</m:t>
                                  </m:r>
                                </m:e>
                                <m:sub>
                                  <m:r>
                                    <a:rPr lang="ru-RU" sz="1400" i="0">
                                      <a:latin typeface="Cambria Math" panose="02040503050406030204" pitchFamily="18" charset="0"/>
                                    </a:rPr>
                                    <m:t>квд</m:t>
                                  </m:r>
                                </m:sub>
                              </m:sSub>
                            </m:e>
                            <m:sup>
                              <m:r>
                                <a:rPr lang="ru-RU" sz="1400" i="0">
                                  <a:latin typeface="Cambria Math" panose="02040503050406030204" pitchFamily="18" charset="0"/>
                                </a:rPr>
                                <m:t>∗</m:t>
                              </m:r>
                            </m:sup>
                          </m:sSup>
                        </m:num>
                        <m:den>
                          <m:rad>
                            <m:radPr>
                              <m:degHide m:val="on"/>
                              <m:ctrlPr>
                                <a:rPr lang="ru-RU" sz="1400" i="1">
                                  <a:latin typeface="Cambria Math" panose="02040503050406030204" pitchFamily="18" charset="0"/>
                                </a:rPr>
                              </m:ctrlPr>
                            </m:radPr>
                            <m:deg/>
                            <m:e>
                              <m:f>
                                <m:fPr>
                                  <m:type m:val="skw"/>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г</m:t>
                                          </m:r>
                                        </m:sub>
                                      </m:sSub>
                                    </m:e>
                                    <m:sup>
                                      <m:r>
                                        <a:rPr lang="ru-RU" sz="1400" i="0">
                                          <a:latin typeface="Cambria Math" panose="02040503050406030204" pitchFamily="18" charset="0"/>
                                        </a:rPr>
                                        <m:t>∗</m:t>
                                      </m:r>
                                    </m:sup>
                                  </m:sSup>
                                </m:num>
                                <m:den>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ввд</m:t>
                                          </m:r>
                                        </m:sub>
                                      </m:sSub>
                                    </m:e>
                                    <m:sup>
                                      <m:r>
                                        <a:rPr lang="ru-RU" sz="1400" i="0">
                                          <a:latin typeface="Cambria Math" panose="02040503050406030204" pitchFamily="18" charset="0"/>
                                        </a:rPr>
                                        <m:t>∗</m:t>
                                      </m:r>
                                    </m:sup>
                                  </m:sSup>
                                </m:den>
                              </m:f>
                            </m:e>
                          </m:rad>
                        </m:den>
                      </m:f>
                      <m:r>
                        <a:rPr lang="ru-RU" sz="1400" i="1">
                          <a:latin typeface="Cambria Math" panose="02040503050406030204" pitchFamily="18" charset="0"/>
                        </a:rPr>
                        <m:t>𝐴</m:t>
                      </m:r>
                    </m:oMath>
                  </m:oMathPara>
                </a14:m>
                <a:endParaRPr lang="ru-RU" sz="1400" dirty="0"/>
              </a:p>
            </p:txBody>
          </p:sp>
        </mc:Choice>
        <mc:Fallback xmlns="">
          <p:sp>
            <p:nvSpPr>
              <p:cNvPr id="14" name="Прямоугольник 13">
                <a:extLst>
                  <a:ext uri="{FF2B5EF4-FFF2-40B4-BE49-F238E27FC236}">
                    <a16:creationId xmlns:a16="http://schemas.microsoft.com/office/drawing/2014/main" id="{96E5ACC2-EB3A-42AE-A827-9138191D032C}"/>
                  </a:ext>
                </a:extLst>
              </p:cNvPr>
              <p:cNvSpPr>
                <a:spLocks noRot="1" noChangeAspect="1" noMove="1" noResize="1" noEditPoints="1" noAdjustHandles="1" noChangeArrowheads="1" noChangeShapeType="1" noTextEdit="1"/>
              </p:cNvSpPr>
              <p:nvPr/>
            </p:nvSpPr>
            <p:spPr>
              <a:xfrm>
                <a:off x="1350393" y="5373207"/>
                <a:ext cx="1978427" cy="970779"/>
              </a:xfrm>
              <a:prstGeom prst="rect">
                <a:avLst/>
              </a:prstGeom>
              <a:blipFill>
                <a:blip r:embed="rId6"/>
                <a:stretch>
                  <a:fillRect t="-37037" r="-24847" b="-101235"/>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a:extLst>
                  <a:ext uri="{FF2B5EF4-FFF2-40B4-BE49-F238E27FC236}">
                    <a16:creationId xmlns:a16="http://schemas.microsoft.com/office/drawing/2014/main" id="{46316075-7E96-412E-8966-3DC4BCE8CCC9}"/>
                  </a:ext>
                </a:extLst>
              </p:cNvPr>
              <p:cNvSpPr/>
              <p:nvPr/>
            </p:nvSpPr>
            <p:spPr>
              <a:xfrm>
                <a:off x="5647179" y="3472495"/>
                <a:ext cx="2142701" cy="3203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𝑁</m:t>
                          </m:r>
                        </m:e>
                        <m:sub>
                          <m:r>
                            <a:rPr lang="ru-RU" sz="1400" i="0">
                              <a:latin typeface="Cambria Math" panose="02040503050406030204" pitchFamily="18" charset="0"/>
                            </a:rPr>
                            <m:t>твд</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𝜂</m:t>
                          </m:r>
                        </m:e>
                        <m:sub>
                          <m:r>
                            <a:rPr lang="ru-RU" sz="1400" i="0">
                              <a:latin typeface="Cambria Math" panose="02040503050406030204" pitchFamily="18" charset="0"/>
                            </a:rPr>
                            <m:t>мвд</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𝑁</m:t>
                          </m:r>
                        </m:e>
                        <m:sub>
                          <m:r>
                            <a:rPr lang="ru-RU" sz="1400" i="0">
                              <a:latin typeface="Cambria Math" panose="02040503050406030204" pitchFamily="18" charset="0"/>
                            </a:rPr>
                            <m:t>квд</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𝑁</m:t>
                          </m:r>
                        </m:e>
                        <m:sub>
                          <m:r>
                            <a:rPr lang="ru-RU" sz="1400" i="0">
                              <a:latin typeface="Cambria Math" panose="02040503050406030204" pitchFamily="18" charset="0"/>
                            </a:rPr>
                            <m:t>пот</m:t>
                          </m:r>
                        </m:sub>
                      </m:sSub>
                    </m:oMath>
                  </m:oMathPara>
                </a14:m>
                <a:endParaRPr lang="ru-RU" sz="1400" dirty="0"/>
              </a:p>
            </p:txBody>
          </p:sp>
        </mc:Choice>
        <mc:Fallback xmlns="">
          <p:sp>
            <p:nvSpPr>
              <p:cNvPr id="15" name="Прямоугольник 14">
                <a:extLst>
                  <a:ext uri="{FF2B5EF4-FFF2-40B4-BE49-F238E27FC236}">
                    <a16:creationId xmlns:a16="http://schemas.microsoft.com/office/drawing/2014/main" id="{46316075-7E96-412E-8966-3DC4BCE8CCC9}"/>
                  </a:ext>
                </a:extLst>
              </p:cNvPr>
              <p:cNvSpPr>
                <a:spLocks noRot="1" noChangeAspect="1" noMove="1" noResize="1" noEditPoints="1" noAdjustHandles="1" noChangeArrowheads="1" noChangeShapeType="1" noTextEdit="1"/>
              </p:cNvSpPr>
              <p:nvPr/>
            </p:nvSpPr>
            <p:spPr>
              <a:xfrm>
                <a:off x="5647179" y="3472495"/>
                <a:ext cx="2142701" cy="320344"/>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C297F3C1-434C-4228-8F41-B2B037B3EE54}"/>
                  </a:ext>
                </a:extLst>
              </p:cNvPr>
              <p:cNvSpPr/>
              <p:nvPr/>
            </p:nvSpPr>
            <p:spPr>
              <a:xfrm>
                <a:off x="4581678" y="3841827"/>
                <a:ext cx="2941896"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𝑁</m:t>
                          </m:r>
                        </m:e>
                        <m:sub>
                          <m:r>
                            <a:rPr lang="ru-RU" sz="1400" i="0">
                              <a:latin typeface="Cambria Math" panose="02040503050406030204" pitchFamily="18" charset="0"/>
                            </a:rPr>
                            <m:t>квд</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𝑁</m:t>
                          </m:r>
                        </m:e>
                        <m:sub>
                          <m:r>
                            <a:rPr lang="ru-RU" sz="1400" i="0">
                              <a:latin typeface="Cambria Math" panose="02040503050406030204" pitchFamily="18" charset="0"/>
                            </a:rPr>
                            <m:t>твд</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𝜂</m:t>
                          </m:r>
                        </m:e>
                        <m:sub>
                          <m:r>
                            <a:rPr lang="ru-RU" sz="1400" i="0">
                              <a:latin typeface="Cambria Math" panose="02040503050406030204" pitchFamily="18" charset="0"/>
                            </a:rPr>
                            <m:t>мвд</m:t>
                          </m:r>
                        </m:sub>
                      </m:sSub>
                      <m:d>
                        <m:dPr>
                          <m:ctrlPr>
                            <a:rPr lang="ru-RU" sz="1400" i="1">
                              <a:latin typeface="Cambria Math" panose="02040503050406030204" pitchFamily="18" charset="0"/>
                            </a:rPr>
                          </m:ctrlPr>
                        </m:dPr>
                        <m:e>
                          <m:r>
                            <a:rPr lang="ru-RU" sz="1400" i="0">
                              <a:latin typeface="Cambria Math" panose="02040503050406030204" pitchFamily="18" charset="0"/>
                            </a:rPr>
                            <m:t>1−</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𝑁</m:t>
                                  </m:r>
                                </m:e>
                                <m:sub>
                                  <m:r>
                                    <a:rPr lang="ru-RU" sz="1400" i="0">
                                      <a:latin typeface="Cambria Math" panose="02040503050406030204" pitchFamily="18" charset="0"/>
                                    </a:rPr>
                                    <m:t>пот</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rPr>
                                    <m:t>𝑁</m:t>
                                  </m:r>
                                </m:e>
                                <m:sub>
                                  <m:r>
                                    <a:rPr lang="ru-RU" sz="1400" i="0">
                                      <a:latin typeface="Cambria Math" panose="02040503050406030204" pitchFamily="18" charset="0"/>
                                    </a:rPr>
                                    <m:t>твд</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𝜂</m:t>
                                  </m:r>
                                </m:e>
                                <m:sub>
                                  <m:r>
                                    <a:rPr lang="ru-RU" sz="1400" i="0">
                                      <a:latin typeface="Cambria Math" panose="02040503050406030204" pitchFamily="18" charset="0"/>
                                    </a:rPr>
                                    <m:t>мвд</m:t>
                                  </m:r>
                                </m:sub>
                              </m:sSub>
                            </m:den>
                          </m:f>
                        </m:e>
                      </m:d>
                    </m:oMath>
                  </m:oMathPara>
                </a14:m>
                <a:endParaRPr lang="ru-RU" sz="1400" dirty="0"/>
              </a:p>
            </p:txBody>
          </p:sp>
        </mc:Choice>
        <mc:Fallback xmlns="">
          <p:sp>
            <p:nvSpPr>
              <p:cNvPr id="16" name="Прямоугольник 15">
                <a:extLst>
                  <a:ext uri="{FF2B5EF4-FFF2-40B4-BE49-F238E27FC236}">
                    <a16:creationId xmlns:a16="http://schemas.microsoft.com/office/drawing/2014/main" id="{C297F3C1-434C-4228-8F41-B2B037B3EE54}"/>
                  </a:ext>
                </a:extLst>
              </p:cNvPr>
              <p:cNvSpPr>
                <a:spLocks noRot="1" noChangeAspect="1" noMove="1" noResize="1" noEditPoints="1" noAdjustHandles="1" noChangeArrowheads="1" noChangeShapeType="1" noTextEdit="1"/>
              </p:cNvSpPr>
              <p:nvPr/>
            </p:nvSpPr>
            <p:spPr>
              <a:xfrm>
                <a:off x="4581678" y="3841827"/>
                <a:ext cx="2941896" cy="576376"/>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a:extLst>
                  <a:ext uri="{FF2B5EF4-FFF2-40B4-BE49-F238E27FC236}">
                    <a16:creationId xmlns:a16="http://schemas.microsoft.com/office/drawing/2014/main" id="{96E1E05F-869B-4055-ADB8-37E5412B0890}"/>
                  </a:ext>
                </a:extLst>
              </p:cNvPr>
              <p:cNvSpPr/>
              <p:nvPr/>
            </p:nvSpPr>
            <p:spPr>
              <a:xfrm>
                <a:off x="7050673" y="4357388"/>
                <a:ext cx="1957331" cy="5073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a:latin typeface="Cambria Math" panose="02040503050406030204" pitchFamily="18" charset="0"/>
                            </a:rPr>
                          </m:ctrlPr>
                        </m:sSubPr>
                        <m:e>
                          <m:r>
                            <a:rPr lang="ru-RU" sz="1200" i="1">
                              <a:latin typeface="Cambria Math" panose="02040503050406030204" pitchFamily="18" charset="0"/>
                            </a:rPr>
                            <m:t>𝜂</m:t>
                          </m:r>
                        </m:e>
                        <m:sub>
                          <m:r>
                            <a:rPr lang="ru-RU" sz="1200" i="0">
                              <a:latin typeface="Cambria Math" panose="02040503050406030204" pitchFamily="18" charset="0"/>
                            </a:rPr>
                            <m:t>отб вд</m:t>
                          </m:r>
                        </m:sub>
                      </m:sSub>
                      <m:r>
                        <a:rPr lang="ru-RU" sz="1200" i="0">
                          <a:latin typeface="Cambria Math" panose="02040503050406030204" pitchFamily="18" charset="0"/>
                        </a:rPr>
                        <m:t>=</m:t>
                      </m:r>
                      <m:d>
                        <m:dPr>
                          <m:ctrlPr>
                            <a:rPr lang="ru-RU" sz="1200" i="1">
                              <a:latin typeface="Cambria Math" panose="02040503050406030204" pitchFamily="18" charset="0"/>
                            </a:rPr>
                          </m:ctrlPr>
                        </m:dPr>
                        <m:e>
                          <m:r>
                            <a:rPr lang="ru-RU" sz="1200" i="0">
                              <a:latin typeface="Cambria Math" panose="02040503050406030204" pitchFamily="18" charset="0"/>
                            </a:rPr>
                            <m:t>1−</m:t>
                          </m:r>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ru-RU" sz="1200" i="1">
                                      <a:latin typeface="Cambria Math" panose="02040503050406030204" pitchFamily="18" charset="0"/>
                                    </a:rPr>
                                    <m:t>𝑁</m:t>
                                  </m:r>
                                </m:e>
                                <m:sub>
                                  <m:r>
                                    <a:rPr lang="ru-RU" sz="1200" i="0">
                                      <a:latin typeface="Cambria Math" panose="02040503050406030204" pitchFamily="18" charset="0"/>
                                    </a:rPr>
                                    <m:t>пот</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rPr>
                                    <m:t>𝑁</m:t>
                                  </m:r>
                                </m:e>
                                <m:sub>
                                  <m:r>
                                    <a:rPr lang="ru-RU" sz="1200" i="0">
                                      <a:latin typeface="Cambria Math" panose="02040503050406030204" pitchFamily="18" charset="0"/>
                                    </a:rPr>
                                    <m:t>твд</m:t>
                                  </m:r>
                                </m:sub>
                              </m:sSub>
                              <m:r>
                                <a:rPr lang="ru-RU" sz="1200" i="0">
                                  <a:latin typeface="Cambria Math" panose="02040503050406030204" pitchFamily="18" charset="0"/>
                                </a:rPr>
                                <m:t>∙</m:t>
                              </m:r>
                              <m:sSub>
                                <m:sSubPr>
                                  <m:ctrlPr>
                                    <a:rPr lang="ru-RU" sz="1200" i="1">
                                      <a:latin typeface="Cambria Math" panose="02040503050406030204" pitchFamily="18" charset="0"/>
                                    </a:rPr>
                                  </m:ctrlPr>
                                </m:sSubPr>
                                <m:e>
                                  <m:r>
                                    <a:rPr lang="ru-RU" sz="1200" i="1">
                                      <a:latin typeface="Cambria Math" panose="02040503050406030204" pitchFamily="18" charset="0"/>
                                    </a:rPr>
                                    <m:t>𝜂</m:t>
                                  </m:r>
                                </m:e>
                                <m:sub>
                                  <m:r>
                                    <a:rPr lang="ru-RU" sz="1200" i="0">
                                      <a:latin typeface="Cambria Math" panose="02040503050406030204" pitchFamily="18" charset="0"/>
                                    </a:rPr>
                                    <m:t>мвд</m:t>
                                  </m:r>
                                </m:sub>
                              </m:sSub>
                            </m:den>
                          </m:f>
                        </m:e>
                      </m:d>
                    </m:oMath>
                  </m:oMathPara>
                </a14:m>
                <a:endParaRPr lang="ru-RU" sz="1200" dirty="0"/>
              </a:p>
            </p:txBody>
          </p:sp>
        </mc:Choice>
        <mc:Fallback xmlns="">
          <p:sp>
            <p:nvSpPr>
              <p:cNvPr id="17" name="Прямоугольник 16">
                <a:extLst>
                  <a:ext uri="{FF2B5EF4-FFF2-40B4-BE49-F238E27FC236}">
                    <a16:creationId xmlns:a16="http://schemas.microsoft.com/office/drawing/2014/main" id="{96E1E05F-869B-4055-ADB8-37E5412B0890}"/>
                  </a:ext>
                </a:extLst>
              </p:cNvPr>
              <p:cNvSpPr>
                <a:spLocks noRot="1" noChangeAspect="1" noMove="1" noResize="1" noEditPoints="1" noAdjustHandles="1" noChangeArrowheads="1" noChangeShapeType="1" noTextEdit="1"/>
              </p:cNvSpPr>
              <p:nvPr/>
            </p:nvSpPr>
            <p:spPr>
              <a:xfrm>
                <a:off x="7050673" y="4357388"/>
                <a:ext cx="1957331" cy="507318"/>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a:extLst>
                  <a:ext uri="{FF2B5EF4-FFF2-40B4-BE49-F238E27FC236}">
                    <a16:creationId xmlns:a16="http://schemas.microsoft.com/office/drawing/2014/main" id="{A7B17D92-7CEF-495A-AE85-FD8BE426F1E2}"/>
                  </a:ext>
                </a:extLst>
              </p:cNvPr>
              <p:cNvSpPr/>
              <p:nvPr/>
            </p:nvSpPr>
            <p:spPr>
              <a:xfrm>
                <a:off x="4323995" y="4839496"/>
                <a:ext cx="2446695" cy="3203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0">
                              <a:latin typeface="Cambria Math" panose="02040503050406030204" pitchFamily="18" charset="0"/>
                            </a:rPr>
                            <m:t>квд</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𝐿</m:t>
                          </m:r>
                        </m:e>
                        <m:sub>
                          <m:r>
                            <a:rPr lang="ru-RU" sz="1400" i="0">
                              <a:latin typeface="Cambria Math" panose="02040503050406030204" pitchFamily="18" charset="0"/>
                            </a:rPr>
                            <m:t>твд</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𝜐</m:t>
                          </m:r>
                        </m:e>
                        <m:sub>
                          <m:r>
                            <a:rPr lang="ru-RU" sz="1400" i="0">
                              <a:latin typeface="Cambria Math" panose="02040503050406030204" pitchFamily="18" charset="0"/>
                            </a:rPr>
                            <m:t>г</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𝜂</m:t>
                          </m:r>
                        </m:e>
                        <m:sub>
                          <m:r>
                            <a:rPr lang="ru-RU" sz="1400" i="0">
                              <a:latin typeface="Cambria Math" panose="02040503050406030204" pitchFamily="18" charset="0"/>
                            </a:rPr>
                            <m:t>мвд</m:t>
                          </m:r>
                        </m:sub>
                      </m:sSub>
                      <m:sSub>
                        <m:sSubPr>
                          <m:ctrlPr>
                            <a:rPr lang="ru-RU" sz="1400" i="1">
                              <a:latin typeface="Cambria Math" panose="02040503050406030204" pitchFamily="18" charset="0"/>
                            </a:rPr>
                          </m:ctrlPr>
                        </m:sSubPr>
                        <m:e>
                          <m:r>
                            <a:rPr lang="ru-RU" sz="1400" i="0">
                              <a:latin typeface="Cambria Math" panose="02040503050406030204" pitchFamily="18" charset="0"/>
                            </a:rPr>
                            <m:t>∙</m:t>
                          </m:r>
                          <m:r>
                            <a:rPr lang="ru-RU" sz="1400" i="1">
                              <a:latin typeface="Cambria Math" panose="02040503050406030204" pitchFamily="18" charset="0"/>
                            </a:rPr>
                            <m:t>𝜂</m:t>
                          </m:r>
                        </m:e>
                        <m:sub>
                          <m:r>
                            <a:rPr lang="ru-RU" sz="1400" i="0">
                              <a:latin typeface="Cambria Math" panose="02040503050406030204" pitchFamily="18" charset="0"/>
                            </a:rPr>
                            <m:t>отб вд</m:t>
                          </m:r>
                        </m:sub>
                      </m:sSub>
                    </m:oMath>
                  </m:oMathPara>
                </a14:m>
                <a:endParaRPr lang="ru-RU" sz="1400" dirty="0"/>
              </a:p>
            </p:txBody>
          </p:sp>
        </mc:Choice>
        <mc:Fallback xmlns="">
          <p:sp>
            <p:nvSpPr>
              <p:cNvPr id="18" name="Прямоугольник 17">
                <a:extLst>
                  <a:ext uri="{FF2B5EF4-FFF2-40B4-BE49-F238E27FC236}">
                    <a16:creationId xmlns:a16="http://schemas.microsoft.com/office/drawing/2014/main" xmlns="" xmlns:a14="http://schemas.microsoft.com/office/drawing/2010/main" id="{A7B17D92-7CEF-495A-AE85-FD8BE426F1E2}"/>
                  </a:ext>
                </a:extLst>
              </p:cNvPr>
              <p:cNvSpPr>
                <a:spLocks noRot="1" noChangeAspect="1" noMove="1" noResize="1" noEditPoints="1" noAdjustHandles="1" noChangeArrowheads="1" noChangeShapeType="1" noTextEdit="1"/>
              </p:cNvSpPr>
              <p:nvPr/>
            </p:nvSpPr>
            <p:spPr>
              <a:xfrm>
                <a:off x="4323995" y="4839496"/>
                <a:ext cx="2446695" cy="320344"/>
              </a:xfrm>
              <a:prstGeom prst="rect">
                <a:avLst/>
              </a:prstGeom>
              <a:blipFill rotWithShape="1">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a:extLst>
                  <a:ext uri="{FF2B5EF4-FFF2-40B4-BE49-F238E27FC236}">
                    <a16:creationId xmlns:a16="http://schemas.microsoft.com/office/drawing/2014/main" id="{0A51CD37-A619-41C9-942F-0B01E4D9F2F9}"/>
                  </a:ext>
                </a:extLst>
              </p:cNvPr>
              <p:cNvSpPr/>
              <p:nvPr/>
            </p:nvSpPr>
            <p:spPr>
              <a:xfrm>
                <a:off x="5827326" y="5659960"/>
                <a:ext cx="1665712" cy="57291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квд</m:t>
                          </m:r>
                        </m:sub>
                      </m:sSub>
                      <m:r>
                        <a:rPr lang="ru-RU" sz="1400" i="0">
                          <a:latin typeface="Cambria Math" panose="02040503050406030204" pitchFamily="18" charset="0"/>
                        </a:rPr>
                        <m:t>=</m:t>
                      </m:r>
                      <m:f>
                        <m:fPr>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г</m:t>
                                  </m:r>
                                </m:sub>
                              </m:sSub>
                            </m:e>
                            <m:sup>
                              <m:r>
                                <a:rPr lang="ru-RU" sz="1400" i="0">
                                  <a:latin typeface="Cambria Math" panose="02040503050406030204" pitchFamily="18" charset="0"/>
                                </a:rPr>
                                <m:t>∗</m:t>
                              </m:r>
                            </m:sup>
                          </m:sSup>
                        </m:num>
                        <m:den>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ввд</m:t>
                                  </m:r>
                                </m:sub>
                              </m:sSub>
                            </m:e>
                            <m:sup>
                              <m:r>
                                <a:rPr lang="ru-RU" sz="1400" i="0">
                                  <a:latin typeface="Cambria Math" panose="02040503050406030204" pitchFamily="18" charset="0"/>
                                </a:rPr>
                                <m:t>∗</m:t>
                              </m:r>
                            </m:sup>
                          </m:sSup>
                        </m:den>
                      </m:f>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твд</m:t>
                          </m:r>
                        </m:sub>
                      </m:sSub>
                      <m:r>
                        <a:rPr lang="ru-RU" sz="1400" i="0">
                          <a:latin typeface="Cambria Math" panose="02040503050406030204" pitchFamily="18" charset="0"/>
                        </a:rPr>
                        <m:t>∙</m:t>
                      </m:r>
                      <m:r>
                        <a:rPr lang="ru-RU" sz="1400" i="1">
                          <a:latin typeface="Cambria Math" panose="02040503050406030204" pitchFamily="18" charset="0"/>
                        </a:rPr>
                        <m:t>𝐵</m:t>
                      </m:r>
                    </m:oMath>
                  </m:oMathPara>
                </a14:m>
                <a:endParaRPr lang="ru-RU" sz="1400" dirty="0"/>
              </a:p>
            </p:txBody>
          </p:sp>
        </mc:Choice>
        <mc:Fallback xmlns="">
          <p:sp>
            <p:nvSpPr>
              <p:cNvPr id="19" name="Прямоугольник 18">
                <a:extLst>
                  <a:ext uri="{FF2B5EF4-FFF2-40B4-BE49-F238E27FC236}">
                    <a16:creationId xmlns:a16="http://schemas.microsoft.com/office/drawing/2014/main" xmlns="" xmlns:a14="http://schemas.microsoft.com/office/drawing/2010/main" id="{0A51CD37-A619-41C9-942F-0B01E4D9F2F9}"/>
                  </a:ext>
                </a:extLst>
              </p:cNvPr>
              <p:cNvSpPr>
                <a:spLocks noRot="1" noChangeAspect="1" noMove="1" noResize="1" noEditPoints="1" noAdjustHandles="1" noChangeArrowheads="1" noChangeShapeType="1" noTextEdit="1"/>
              </p:cNvSpPr>
              <p:nvPr/>
            </p:nvSpPr>
            <p:spPr>
              <a:xfrm>
                <a:off x="5827326" y="5659960"/>
                <a:ext cx="1665712" cy="572914"/>
              </a:xfrm>
              <a:prstGeom prst="rect">
                <a:avLst/>
              </a:prstGeom>
              <a:blipFill rotWithShape="1">
                <a:blip r:embed="rId11"/>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4D0EBCAB-F4F1-4D00-980E-B25B2D781C9C}"/>
                  </a:ext>
                </a:extLst>
              </p:cNvPr>
              <p:cNvSpPr/>
              <p:nvPr/>
            </p:nvSpPr>
            <p:spPr>
              <a:xfrm>
                <a:off x="6668436" y="5108783"/>
                <a:ext cx="2440475" cy="551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200" i="1">
                              <a:latin typeface="Cambria Math" panose="02040503050406030204" pitchFamily="18" charset="0"/>
                            </a:rPr>
                          </m:ctrlPr>
                        </m:sSubPr>
                        <m:e>
                          <m:r>
                            <a:rPr lang="ru-RU" sz="1200" i="1">
                              <a:latin typeface="Cambria Math" panose="02040503050406030204" pitchFamily="18" charset="0"/>
                            </a:rPr>
                            <m:t>𝑙</m:t>
                          </m:r>
                        </m:e>
                        <m:sub>
                          <m:r>
                            <a:rPr lang="ru-RU" sz="1200">
                              <a:latin typeface="Cambria Math" panose="02040503050406030204" pitchFamily="18" charset="0"/>
                            </a:rPr>
                            <m:t>КВД</m:t>
                          </m:r>
                        </m:sub>
                      </m:sSub>
                      <m:r>
                        <a:rPr lang="ru-RU" sz="1200" i="1">
                          <a:latin typeface="Cambria Math" panose="02040503050406030204" pitchFamily="18" charset="0"/>
                        </a:rPr>
                        <m:t>=</m:t>
                      </m:r>
                      <m:f>
                        <m:fPr>
                          <m:ctrlPr>
                            <a:rPr lang="ru-RU" sz="1200" i="1">
                              <a:latin typeface="Cambria Math" panose="02040503050406030204" pitchFamily="18" charset="0"/>
                            </a:rPr>
                          </m:ctrlPr>
                        </m:fPr>
                        <m:num>
                          <m:sSub>
                            <m:sSubPr>
                              <m:ctrlPr>
                                <a:rPr lang="ru-RU" sz="1200" i="1">
                                  <a:latin typeface="Cambria Math" panose="02040503050406030204" pitchFamily="18" charset="0"/>
                                </a:rPr>
                              </m:ctrlPr>
                            </m:sSubPr>
                            <m:e>
                              <m:r>
                                <a:rPr lang="en-US" sz="1200" i="1">
                                  <a:latin typeface="Cambria Math" panose="02040503050406030204" pitchFamily="18" charset="0"/>
                                </a:rPr>
                                <m:t>𝐿</m:t>
                              </m:r>
                            </m:e>
                            <m:sub>
                              <m:r>
                                <a:rPr lang="ru-RU" sz="1200" i="1">
                                  <a:latin typeface="Cambria Math" panose="02040503050406030204" pitchFamily="18" charset="0"/>
                                </a:rPr>
                                <m:t>квд</m:t>
                              </m:r>
                            </m:sub>
                          </m:sSub>
                        </m:num>
                        <m:den>
                          <m:sSub>
                            <m:sSubPr>
                              <m:ctrlPr>
                                <a:rPr lang="ru-RU" sz="1200" i="1">
                                  <a:latin typeface="Cambria Math" panose="02040503050406030204" pitchFamily="18" charset="0"/>
                                </a:rPr>
                              </m:ctrlPr>
                            </m:sSubPr>
                            <m:e>
                              <m:r>
                                <a:rPr lang="ru-RU" sz="1200" i="1">
                                  <a:latin typeface="Cambria Math" panose="02040503050406030204" pitchFamily="18" charset="0"/>
                                </a:rPr>
                                <m:t>с</m:t>
                              </m:r>
                            </m:e>
                            <m:sub>
                              <m:r>
                                <a:rPr lang="ru-RU" sz="1200" i="1">
                                  <a:latin typeface="Cambria Math" panose="02040503050406030204" pitchFamily="18" charset="0"/>
                                </a:rPr>
                                <m:t>рв</m:t>
                              </m:r>
                            </m:sub>
                          </m:sSub>
                          <m:sSubSup>
                            <m:sSubSupPr>
                              <m:ctrlPr>
                                <a:rPr lang="ru-RU" sz="1200" i="1">
                                  <a:latin typeface="Cambria Math" panose="02040503050406030204" pitchFamily="18" charset="0"/>
                                </a:rPr>
                              </m:ctrlPr>
                            </m:sSubSupPr>
                            <m:e>
                              <m:r>
                                <a:rPr lang="ru-RU" sz="1200" i="1">
                                  <a:latin typeface="Cambria Math" panose="02040503050406030204" pitchFamily="18" charset="0"/>
                                </a:rPr>
                                <m:t>Т</m:t>
                              </m:r>
                            </m:e>
                            <m:sub>
                              <m:r>
                                <a:rPr lang="ru-RU" sz="1200" i="1">
                                  <a:latin typeface="Cambria Math" panose="02040503050406030204" pitchFamily="18" charset="0"/>
                                </a:rPr>
                                <m:t>ввд</m:t>
                              </m:r>
                            </m:sub>
                            <m:sup>
                              <m:r>
                                <a:rPr lang="ru-RU" sz="1200" i="1">
                                  <a:latin typeface="Cambria Math" panose="02040503050406030204" pitchFamily="18" charset="0"/>
                                </a:rPr>
                                <m:t>∗</m:t>
                              </m:r>
                            </m:sup>
                          </m:sSubSup>
                        </m:den>
                      </m:f>
                      <m:r>
                        <a:rPr lang="ru-RU" sz="1200" i="1">
                          <a:latin typeface="Cambria Math" panose="02040503050406030204" pitchFamily="18" charset="0"/>
                        </a:rPr>
                        <m:t>=</m:t>
                      </m:r>
                      <m:d>
                        <m:dPr>
                          <m:ctrlPr>
                            <a:rPr lang="ru-RU" sz="1200" i="1">
                              <a:latin typeface="Cambria Math" panose="02040503050406030204" pitchFamily="18" charset="0"/>
                            </a:rPr>
                          </m:ctrlPr>
                        </m:dPr>
                        <m:e>
                          <m:sSubSup>
                            <m:sSubSupPr>
                              <m:ctrlPr>
                                <a:rPr lang="ru-RU" sz="1200" i="1">
                                  <a:latin typeface="Cambria Math" panose="02040503050406030204" pitchFamily="18" charset="0"/>
                                </a:rPr>
                              </m:ctrlPr>
                            </m:sSubSupPr>
                            <m:e>
                              <m:r>
                                <a:rPr lang="ru-RU" sz="1200" i="1">
                                  <a:latin typeface="Cambria Math" panose="02040503050406030204" pitchFamily="18" charset="0"/>
                                </a:rPr>
                                <m:t>𝜋</m:t>
                              </m:r>
                            </m:e>
                            <m:sub>
                              <m:r>
                                <a:rPr lang="ru-RU" sz="1200">
                                  <a:latin typeface="Cambria Math" panose="02040503050406030204" pitchFamily="18" charset="0"/>
                                </a:rPr>
                                <m:t>к</m:t>
                              </m:r>
                              <m:r>
                                <a:rPr lang="ru-RU" sz="1200" i="1">
                                  <a:latin typeface="Cambria Math" panose="02040503050406030204" pitchFamily="18" charset="0"/>
                                </a:rPr>
                                <m:t>вд</m:t>
                              </m:r>
                            </m:sub>
                            <m:sup>
                              <m:r>
                                <a:rPr lang="ru-RU" sz="1200" i="1">
                                  <a:latin typeface="Cambria Math" panose="02040503050406030204" pitchFamily="18" charset="0"/>
                                </a:rPr>
                                <m:t>∗</m:t>
                              </m:r>
                              <m:f>
                                <m:fPr>
                                  <m:ctrlPr>
                                    <a:rPr lang="ru-RU" sz="1200" i="1">
                                      <a:latin typeface="Cambria Math" panose="02040503050406030204" pitchFamily="18" charset="0"/>
                                    </a:rPr>
                                  </m:ctrlPr>
                                </m:fPr>
                                <m:num>
                                  <m:r>
                                    <m:rPr>
                                      <m:sty m:val="p"/>
                                    </m:rPr>
                                    <a:rPr lang="ru-RU" sz="1200">
                                      <a:latin typeface="Cambria Math" panose="02040503050406030204" pitchFamily="18" charset="0"/>
                                    </a:rPr>
                                    <m:t>k</m:t>
                                  </m:r>
                                  <m:r>
                                    <a:rPr lang="ru-RU" sz="1200" i="1">
                                      <a:latin typeface="Cambria Math" panose="02040503050406030204" pitchFamily="18" charset="0"/>
                                    </a:rPr>
                                    <m:t>−</m:t>
                                  </m:r>
                                  <m:r>
                                    <a:rPr lang="ru-RU" sz="1200">
                                      <a:latin typeface="Cambria Math" panose="02040503050406030204" pitchFamily="18" charset="0"/>
                                    </a:rPr>
                                    <m:t>1</m:t>
                                  </m:r>
                                </m:num>
                                <m:den>
                                  <m:r>
                                    <m:rPr>
                                      <m:sty m:val="p"/>
                                    </m:rPr>
                                    <a:rPr lang="ru-RU" sz="1200">
                                      <a:latin typeface="Cambria Math" panose="02040503050406030204" pitchFamily="18" charset="0"/>
                                    </a:rPr>
                                    <m:t>k</m:t>
                                  </m:r>
                                </m:den>
                              </m:f>
                            </m:sup>
                          </m:sSubSup>
                          <m:r>
                            <a:rPr lang="ru-RU" sz="1200" i="1">
                              <a:latin typeface="Cambria Math" panose="02040503050406030204" pitchFamily="18" charset="0"/>
                            </a:rPr>
                            <m:t>−</m:t>
                          </m:r>
                          <m:r>
                            <a:rPr lang="ru-RU" sz="1200">
                              <a:latin typeface="Cambria Math" panose="02040503050406030204" pitchFamily="18" charset="0"/>
                            </a:rPr>
                            <m:t>1</m:t>
                          </m:r>
                        </m:e>
                      </m:d>
                      <m:f>
                        <m:fPr>
                          <m:ctrlPr>
                            <a:rPr lang="ru-RU" sz="1200" i="1">
                              <a:latin typeface="Cambria Math" panose="02040503050406030204" pitchFamily="18" charset="0"/>
                            </a:rPr>
                          </m:ctrlPr>
                        </m:fPr>
                        <m:num>
                          <m:r>
                            <a:rPr lang="ru-RU" sz="1200" i="1">
                              <a:latin typeface="Cambria Math" panose="02040503050406030204" pitchFamily="18" charset="0"/>
                            </a:rPr>
                            <m:t>1</m:t>
                          </m:r>
                        </m:num>
                        <m:den>
                          <m:sSub>
                            <m:sSubPr>
                              <m:ctrlPr>
                                <a:rPr lang="ru-RU" sz="1200" i="1">
                                  <a:latin typeface="Cambria Math" panose="02040503050406030204" pitchFamily="18" charset="0"/>
                                </a:rPr>
                              </m:ctrlPr>
                            </m:sSubPr>
                            <m:e>
                              <m:r>
                                <a:rPr lang="ru-RU" sz="1200" i="1">
                                  <a:latin typeface="Cambria Math" panose="02040503050406030204" pitchFamily="18" charset="0"/>
                                </a:rPr>
                                <m:t>𝜂</m:t>
                              </m:r>
                            </m:e>
                            <m:sub>
                              <m:r>
                                <a:rPr lang="ru-RU" sz="1200" i="1">
                                  <a:latin typeface="Cambria Math" panose="02040503050406030204" pitchFamily="18" charset="0"/>
                                </a:rPr>
                                <m:t>квд</m:t>
                              </m:r>
                            </m:sub>
                          </m:sSub>
                        </m:den>
                      </m:f>
                    </m:oMath>
                  </m:oMathPara>
                </a14:m>
                <a:endParaRPr lang="ru-RU" sz="1200" dirty="0"/>
              </a:p>
            </p:txBody>
          </p:sp>
        </mc:Choice>
        <mc:Fallback xmlns="">
          <p:sp>
            <p:nvSpPr>
              <p:cNvPr id="20" name="Прямоугольник 19">
                <a:extLst>
                  <a:ext uri="{FF2B5EF4-FFF2-40B4-BE49-F238E27FC236}">
                    <a16:creationId xmlns:a16="http://schemas.microsoft.com/office/drawing/2014/main" xmlns="" xmlns:a14="http://schemas.microsoft.com/office/drawing/2010/main" id="{4D0EBCAB-F4F1-4D00-980E-B25B2D781C9C}"/>
                  </a:ext>
                </a:extLst>
              </p:cNvPr>
              <p:cNvSpPr>
                <a:spLocks noRot="1" noChangeAspect="1" noMove="1" noResize="1" noEditPoints="1" noAdjustHandles="1" noChangeArrowheads="1" noChangeShapeType="1" noTextEdit="1"/>
              </p:cNvSpPr>
              <p:nvPr/>
            </p:nvSpPr>
            <p:spPr>
              <a:xfrm>
                <a:off x="6668436" y="5108783"/>
                <a:ext cx="2440475" cy="551177"/>
              </a:xfrm>
              <a:prstGeom prst="rect">
                <a:avLst/>
              </a:prstGeom>
              <a:blipFill rotWithShape="1">
                <a:blip r:embed="rId12"/>
                <a:stretch>
                  <a:fillRect/>
                </a:stretch>
              </a:blipFill>
            </p:spPr>
            <p:txBody>
              <a:bodyPr/>
              <a:lstStyle/>
              <a:p>
                <a:r>
                  <a:rPr lang="ru-RU">
                    <a:noFill/>
                  </a:rPr>
                  <a:t> </a:t>
                </a:r>
              </a:p>
            </p:txBody>
          </p:sp>
        </mc:Fallback>
      </mc:AlternateContent>
      <p:sp>
        <p:nvSpPr>
          <p:cNvPr id="21" name="Прямоугольник 20">
            <a:extLst>
              <a:ext uri="{FF2B5EF4-FFF2-40B4-BE49-F238E27FC236}">
                <a16:creationId xmlns:a16="http://schemas.microsoft.com/office/drawing/2014/main" id="{D151F7AA-3E13-4455-9DFC-DD32D0DC6910}"/>
              </a:ext>
            </a:extLst>
          </p:cNvPr>
          <p:cNvSpPr/>
          <p:nvPr/>
        </p:nvSpPr>
        <p:spPr>
          <a:xfrm>
            <a:off x="5875885" y="790588"/>
            <a:ext cx="2840731" cy="170816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ru-RU" sz="1400" cap="all" dirty="0"/>
              <a:t>Условия совместной работы выполненного двигателя</a:t>
            </a:r>
          </a:p>
          <a:p>
            <a:pPr marL="273050" lvl="0" indent="-273050">
              <a:lnSpc>
                <a:spcPct val="150000"/>
              </a:lnSpc>
              <a:buFont typeface="Wingdings" pitchFamily="2" charset="2"/>
              <a:buChar char="ü"/>
            </a:pPr>
            <a:r>
              <a:rPr lang="ru-RU" sz="1400" dirty="0"/>
              <a:t>Баланс расходов</a:t>
            </a:r>
          </a:p>
          <a:p>
            <a:pPr marL="273050" indent="-273050">
              <a:lnSpc>
                <a:spcPct val="150000"/>
              </a:lnSpc>
              <a:buFont typeface="Wingdings" pitchFamily="2" charset="2"/>
              <a:buChar char="ü"/>
            </a:pPr>
            <a:r>
              <a:rPr lang="ru-RU" sz="1400" dirty="0"/>
              <a:t>Баланс мощностей</a:t>
            </a:r>
          </a:p>
          <a:p>
            <a:pPr marL="273050" lvl="0" indent="-273050">
              <a:lnSpc>
                <a:spcPct val="150000"/>
              </a:lnSpc>
              <a:buFont typeface="Wingdings" pitchFamily="2" charset="2"/>
              <a:buChar char="ü"/>
            </a:pPr>
            <a:r>
              <a:rPr lang="ru-RU" sz="1400" dirty="0"/>
              <a:t>Соответствие частот вращения</a:t>
            </a:r>
          </a:p>
        </p:txBody>
      </p:sp>
      <p:sp>
        <p:nvSpPr>
          <p:cNvPr id="22" name="Прямоугольник 21">
            <a:extLst>
              <a:ext uri="{FF2B5EF4-FFF2-40B4-BE49-F238E27FC236}">
                <a16:creationId xmlns:a16="http://schemas.microsoft.com/office/drawing/2014/main" id="{E026CE21-E067-40CE-B154-78BA69255FC0}"/>
              </a:ext>
            </a:extLst>
          </p:cNvPr>
          <p:cNvSpPr/>
          <p:nvPr/>
        </p:nvSpPr>
        <p:spPr>
          <a:xfrm>
            <a:off x="2656115" y="1898469"/>
            <a:ext cx="1630182" cy="99198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9" name="Прямоугольник 8">
            <a:extLst>
              <a:ext uri="{FF2B5EF4-FFF2-40B4-BE49-F238E27FC236}">
                <a16:creationId xmlns:a16="http://schemas.microsoft.com/office/drawing/2014/main" id="{5A73E584-B777-473E-90EA-3540CF7D78AD}"/>
              </a:ext>
            </a:extLst>
          </p:cNvPr>
          <p:cNvSpPr/>
          <p:nvPr/>
        </p:nvSpPr>
        <p:spPr>
          <a:xfrm>
            <a:off x="5159528" y="5171332"/>
            <a:ext cx="1459117" cy="382092"/>
          </a:xfrm>
          <a:prstGeom prst="rect">
            <a:avLst/>
          </a:prstGeom>
        </p:spPr>
        <p:txBody>
          <a:bodyPr wrap="none">
            <a:spAutoFit/>
          </a:bodyPr>
          <a:lstStyle/>
          <a:p>
            <a:pPr>
              <a:lnSpc>
                <a:spcPct val="150000"/>
              </a:lnSpc>
            </a:pPr>
            <a:r>
              <a:rPr lang="ru-RU" sz="1400" dirty="0"/>
              <a:t>Удельная работа</a:t>
            </a:r>
          </a:p>
        </p:txBody>
      </p:sp>
    </p:spTree>
    <p:extLst>
      <p:ext uri="{BB962C8B-B14F-4D97-AF65-F5344CB8AC3E}">
        <p14:creationId xmlns:p14="http://schemas.microsoft.com/office/powerpoint/2010/main" val="339356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2" grpId="0"/>
      <p:bldP spid="3" grpId="0"/>
      <p:bldP spid="14" grpId="0" animBg="1"/>
      <p:bldP spid="15" grpId="0"/>
      <p:bldP spid="16" grpId="0"/>
      <p:bldP spid="17" grpId="0"/>
      <p:bldP spid="18" grpId="0"/>
      <p:bldP spid="19" grpId="0" animBg="1"/>
      <p:bldP spid="20"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id="{31865E7A-2550-477F-B54E-45F6D56E5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87" y="4545476"/>
            <a:ext cx="3173484" cy="1980000"/>
          </a:xfrm>
          <a:prstGeom prst="rect">
            <a:avLst/>
          </a:prstGeom>
        </p:spPr>
      </p:pic>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Совместная работа компрессора и турбины в составе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19</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213E3F3D-8B75-44F4-91CD-5095787771A9}"/>
              </a:ext>
            </a:extLst>
          </p:cNvPr>
          <p:cNvSpPr/>
          <p:nvPr/>
        </p:nvSpPr>
        <p:spPr>
          <a:xfrm>
            <a:off x="594879" y="799578"/>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Совместная работа узлов газогенератора</a:t>
            </a:r>
          </a:p>
        </p:txBody>
      </p:sp>
      <p:sp>
        <p:nvSpPr>
          <p:cNvPr id="5" name="TextBox 11">
            <a:extLst>
              <a:ext uri="{FF2B5EF4-FFF2-40B4-BE49-F238E27FC236}">
                <a16:creationId xmlns:a16="http://schemas.microsoft.com/office/drawing/2014/main" id="{F4D5C5FF-DBB1-4E0A-867B-8333B0A87D9F}"/>
              </a:ext>
            </a:extLst>
          </p:cNvPr>
          <p:cNvSpPr txBox="1"/>
          <p:nvPr/>
        </p:nvSpPr>
        <p:spPr>
          <a:xfrm>
            <a:off x="827314" y="1423466"/>
            <a:ext cx="4301639"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400" b="1" cap="all" dirty="0"/>
              <a:t>+</a:t>
            </a:r>
          </a:p>
        </p:txBody>
      </p:sp>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D594006A-56D3-4149-93CF-135FA05497BB}"/>
                  </a:ext>
                </a:extLst>
              </p:cNvPr>
              <p:cNvSpPr/>
              <p:nvPr/>
            </p:nvSpPr>
            <p:spPr>
              <a:xfrm>
                <a:off x="630777" y="1168910"/>
                <a:ext cx="1978427" cy="970779"/>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ввд</m:t>
                              </m:r>
                            </m:sub>
                          </m:sSub>
                        </m:e>
                      </m:d>
                      <m:r>
                        <a:rPr lang="ru-RU" sz="1400" i="0">
                          <a:latin typeface="Cambria Math" panose="02040503050406030204" pitchFamily="18" charset="0"/>
                        </a:rPr>
                        <m:t>=</m:t>
                      </m:r>
                      <m:f>
                        <m:fPr>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𝜋</m:t>
                                  </m:r>
                                </m:e>
                                <m:sub>
                                  <m:r>
                                    <a:rPr lang="ru-RU" sz="1400" i="0">
                                      <a:latin typeface="Cambria Math" panose="02040503050406030204" pitchFamily="18" charset="0"/>
                                    </a:rPr>
                                    <m:t>квд</m:t>
                                  </m:r>
                                </m:sub>
                              </m:sSub>
                            </m:e>
                            <m:sup>
                              <m:r>
                                <a:rPr lang="ru-RU" sz="1400" i="0">
                                  <a:latin typeface="Cambria Math" panose="02040503050406030204" pitchFamily="18" charset="0"/>
                                </a:rPr>
                                <m:t>∗</m:t>
                              </m:r>
                            </m:sup>
                          </m:sSup>
                        </m:num>
                        <m:den>
                          <m:rad>
                            <m:radPr>
                              <m:degHide m:val="on"/>
                              <m:ctrlPr>
                                <a:rPr lang="ru-RU" sz="1400" i="1">
                                  <a:latin typeface="Cambria Math" panose="02040503050406030204" pitchFamily="18" charset="0"/>
                                </a:rPr>
                              </m:ctrlPr>
                            </m:radPr>
                            <m:deg/>
                            <m:e>
                              <m:f>
                                <m:fPr>
                                  <m:type m:val="skw"/>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г</m:t>
                                          </m:r>
                                        </m:sub>
                                      </m:sSub>
                                    </m:e>
                                    <m:sup>
                                      <m:r>
                                        <a:rPr lang="ru-RU" sz="1400" i="0">
                                          <a:latin typeface="Cambria Math" panose="02040503050406030204" pitchFamily="18" charset="0"/>
                                        </a:rPr>
                                        <m:t>∗</m:t>
                                      </m:r>
                                    </m:sup>
                                  </m:sSup>
                                </m:num>
                                <m:den>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ввд</m:t>
                                          </m:r>
                                        </m:sub>
                                      </m:sSub>
                                    </m:e>
                                    <m:sup>
                                      <m:r>
                                        <a:rPr lang="ru-RU" sz="1400" i="0">
                                          <a:latin typeface="Cambria Math" panose="02040503050406030204" pitchFamily="18" charset="0"/>
                                        </a:rPr>
                                        <m:t>∗</m:t>
                                      </m:r>
                                    </m:sup>
                                  </m:sSup>
                                </m:den>
                              </m:f>
                            </m:e>
                          </m:rad>
                        </m:den>
                      </m:f>
                      <m:r>
                        <a:rPr lang="ru-RU" sz="1400" i="1">
                          <a:latin typeface="Cambria Math" panose="02040503050406030204" pitchFamily="18" charset="0"/>
                        </a:rPr>
                        <m:t>𝐴</m:t>
                      </m:r>
                    </m:oMath>
                  </m:oMathPara>
                </a14:m>
                <a:endParaRPr lang="ru-RU" sz="1400" dirty="0"/>
              </a:p>
            </p:txBody>
          </p:sp>
        </mc:Choice>
        <mc:Fallback xmlns="">
          <p:sp>
            <p:nvSpPr>
              <p:cNvPr id="6" name="Прямоугольник 5">
                <a:extLst>
                  <a:ext uri="{FF2B5EF4-FFF2-40B4-BE49-F238E27FC236}">
                    <a16:creationId xmlns:a16="http://schemas.microsoft.com/office/drawing/2014/main" id="{D594006A-56D3-4149-93CF-135FA05497BB}"/>
                  </a:ext>
                </a:extLst>
              </p:cNvPr>
              <p:cNvSpPr>
                <a:spLocks noRot="1" noChangeAspect="1" noMove="1" noResize="1" noEditPoints="1" noAdjustHandles="1" noChangeArrowheads="1" noChangeShapeType="1" noTextEdit="1"/>
              </p:cNvSpPr>
              <p:nvPr/>
            </p:nvSpPr>
            <p:spPr>
              <a:xfrm>
                <a:off x="630777" y="1168910"/>
                <a:ext cx="1978427" cy="970779"/>
              </a:xfrm>
              <a:prstGeom prst="rect">
                <a:avLst/>
              </a:prstGeom>
              <a:blipFill>
                <a:blip r:embed="rId4"/>
                <a:stretch>
                  <a:fillRect t="-38365" r="-25231" b="-104403"/>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5BEFB919-6198-4F47-924B-90707E9ABF8D}"/>
                  </a:ext>
                </a:extLst>
              </p:cNvPr>
              <p:cNvSpPr/>
              <p:nvPr/>
            </p:nvSpPr>
            <p:spPr>
              <a:xfrm>
                <a:off x="3319258" y="1368156"/>
                <a:ext cx="1665712" cy="572914"/>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квд</m:t>
                          </m:r>
                        </m:sub>
                      </m:sSub>
                      <m:r>
                        <a:rPr lang="ru-RU" sz="1400" i="0">
                          <a:latin typeface="Cambria Math" panose="02040503050406030204" pitchFamily="18" charset="0"/>
                        </a:rPr>
                        <m:t>=</m:t>
                      </m:r>
                      <m:f>
                        <m:fPr>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г</m:t>
                                  </m:r>
                                </m:sub>
                              </m:sSub>
                            </m:e>
                            <m:sup>
                              <m:r>
                                <a:rPr lang="ru-RU" sz="1400" i="0">
                                  <a:latin typeface="Cambria Math" panose="02040503050406030204" pitchFamily="18" charset="0"/>
                                </a:rPr>
                                <m:t>∗</m:t>
                              </m:r>
                            </m:sup>
                          </m:sSup>
                        </m:num>
                        <m:den>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ввд</m:t>
                                  </m:r>
                                </m:sub>
                              </m:sSub>
                            </m:e>
                            <m:sup>
                              <m:r>
                                <a:rPr lang="ru-RU" sz="1400" i="0">
                                  <a:latin typeface="Cambria Math" panose="02040503050406030204" pitchFamily="18" charset="0"/>
                                </a:rPr>
                                <m:t>∗</m:t>
                              </m:r>
                            </m:sup>
                          </m:sSup>
                        </m:den>
                      </m:f>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твд</m:t>
                          </m:r>
                        </m:sub>
                      </m:sSub>
                      <m:r>
                        <a:rPr lang="ru-RU" sz="1400" i="0">
                          <a:latin typeface="Cambria Math" panose="02040503050406030204" pitchFamily="18" charset="0"/>
                        </a:rPr>
                        <m:t>∙</m:t>
                      </m:r>
                      <m:r>
                        <a:rPr lang="ru-RU" sz="1400" i="1">
                          <a:latin typeface="Cambria Math" panose="02040503050406030204" pitchFamily="18" charset="0"/>
                        </a:rPr>
                        <m:t>𝐵</m:t>
                      </m:r>
                    </m:oMath>
                  </m:oMathPara>
                </a14:m>
                <a:endParaRPr lang="ru-RU" sz="1400" dirty="0"/>
              </a:p>
            </p:txBody>
          </p:sp>
        </mc:Choice>
        <mc:Fallback xmlns="">
          <p:sp>
            <p:nvSpPr>
              <p:cNvPr id="9" name="Прямоугольник 8">
                <a:extLst>
                  <a:ext uri="{FF2B5EF4-FFF2-40B4-BE49-F238E27FC236}">
                    <a16:creationId xmlns:a16="http://schemas.microsoft.com/office/drawing/2014/main" id="{5BEFB919-6198-4F47-924B-90707E9ABF8D}"/>
                  </a:ext>
                </a:extLst>
              </p:cNvPr>
              <p:cNvSpPr>
                <a:spLocks noRot="1" noChangeAspect="1" noMove="1" noResize="1" noEditPoints="1" noAdjustHandles="1" noChangeArrowheads="1" noChangeShapeType="1" noTextEdit="1"/>
              </p:cNvSpPr>
              <p:nvPr/>
            </p:nvSpPr>
            <p:spPr>
              <a:xfrm>
                <a:off x="3319258" y="1368156"/>
                <a:ext cx="1665712" cy="572914"/>
              </a:xfrm>
              <a:prstGeom prst="rect">
                <a:avLst/>
              </a:prstGeom>
              <a:blipFill>
                <a:blip r:embed="rId5"/>
                <a:stretch>
                  <a:fillRect/>
                </a:stretch>
              </a:blipFill>
              <a:ln>
                <a:noFill/>
              </a:ln>
            </p:spPr>
            <p:txBody>
              <a:bodyPr/>
              <a:lstStyle/>
              <a:p>
                <a:r>
                  <a:rPr lang="ru-RU">
                    <a:noFill/>
                  </a:rPr>
                  <a:t> </a:t>
                </a:r>
              </a:p>
            </p:txBody>
          </p:sp>
        </mc:Fallback>
      </mc:AlternateContent>
      <p:sp>
        <p:nvSpPr>
          <p:cNvPr id="10" name="TextBox 11">
            <a:extLst>
              <a:ext uri="{FF2B5EF4-FFF2-40B4-BE49-F238E27FC236}">
                <a16:creationId xmlns:a16="http://schemas.microsoft.com/office/drawing/2014/main" id="{CD340E94-17C6-4E33-A078-090E2E32E5B7}"/>
              </a:ext>
            </a:extLst>
          </p:cNvPr>
          <p:cNvSpPr txBox="1"/>
          <p:nvPr/>
        </p:nvSpPr>
        <p:spPr>
          <a:xfrm>
            <a:off x="3174670" y="1423466"/>
            <a:ext cx="4301639"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400" b="1" cap="all" dirty="0"/>
              <a:t>=</a:t>
            </a: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C75608B5-7348-4FE2-84C1-387FECA4803C}"/>
                  </a:ext>
                </a:extLst>
              </p:cNvPr>
              <p:cNvSpPr/>
              <p:nvPr/>
            </p:nvSpPr>
            <p:spPr>
              <a:xfrm>
                <a:off x="5510759" y="1297624"/>
                <a:ext cx="2648930" cy="73898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𝑞</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𝜆</m:t>
                              </m:r>
                            </m:e>
                            <m:sub>
                              <m:r>
                                <a:rPr lang="ru-RU">
                                  <a:latin typeface="Cambria Math" panose="02040503050406030204" pitchFamily="18" charset="0"/>
                                </a:rPr>
                                <m:t>ввд</m:t>
                              </m:r>
                            </m:sub>
                          </m:sSub>
                        </m:e>
                      </m:d>
                      <m:r>
                        <a:rPr lang="ru-RU">
                          <a:latin typeface="Cambria Math" panose="02040503050406030204" pitchFamily="18" charset="0"/>
                        </a:rPr>
                        <m:t>=</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sSub>
                                <m:sSubPr>
                                  <m:ctrlPr>
                                    <a:rPr lang="ru-RU" i="1">
                                      <a:latin typeface="Cambria Math" panose="02040503050406030204" pitchFamily="18" charset="0"/>
                                    </a:rPr>
                                  </m:ctrlPr>
                                </m:sSubPr>
                                <m:e>
                                  <m:r>
                                    <a:rPr lang="ru-RU" i="1">
                                      <a:latin typeface="Cambria Math" panose="02040503050406030204" pitchFamily="18" charset="0"/>
                                    </a:rPr>
                                    <m:t>𝜋</m:t>
                                  </m:r>
                                </m:e>
                                <m:sub>
                                  <m:r>
                                    <a:rPr lang="ru-RU">
                                      <a:latin typeface="Cambria Math" panose="02040503050406030204" pitchFamily="18" charset="0"/>
                                    </a:rPr>
                                    <m:t>квд</m:t>
                                  </m:r>
                                </m:sub>
                              </m:sSub>
                            </m:e>
                            <m:sup>
                              <m:r>
                                <a:rPr lang="ru-RU" i="1">
                                  <a:latin typeface="Cambria Math" panose="02040503050406030204" pitchFamily="18" charset="0"/>
                                </a:rPr>
                                <m:t>∗</m:t>
                              </m:r>
                            </m:sup>
                          </m:sSup>
                        </m:num>
                        <m:den>
                          <m:rad>
                            <m:radPr>
                              <m:degHide m:val="on"/>
                              <m:ctrlPr>
                                <a:rPr lang="ru-RU" i="1">
                                  <a:latin typeface="Cambria Math" panose="02040503050406030204" pitchFamily="18" charset="0"/>
                                </a:rPr>
                              </m:ctrlPr>
                            </m:radPr>
                            <m:deg/>
                            <m:e>
                              <m:sSub>
                                <m:sSubPr>
                                  <m:ctrlPr>
                                    <a:rPr lang="ru-RU" i="1">
                                      <a:latin typeface="Cambria Math" panose="02040503050406030204" pitchFamily="18" charset="0"/>
                                    </a:rPr>
                                  </m:ctrlPr>
                                </m:sSubPr>
                                <m:e>
                                  <m:r>
                                    <a:rPr lang="en-US" i="1">
                                      <a:latin typeface="Cambria Math" panose="02040503050406030204" pitchFamily="18" charset="0"/>
                                    </a:rPr>
                                    <m:t>𝑙</m:t>
                                  </m:r>
                                </m:e>
                                <m:sub>
                                  <m:r>
                                    <a:rPr lang="ru-RU" i="1">
                                      <a:latin typeface="Cambria Math" panose="02040503050406030204" pitchFamily="18" charset="0"/>
                                    </a:rPr>
                                    <m:t>квд</m:t>
                                  </m:r>
                                </m:sub>
                              </m:sSub>
                            </m:e>
                          </m:rad>
                        </m:den>
                      </m:f>
                      <m:r>
                        <a:rPr lang="ru-RU" i="1">
                          <a:latin typeface="Cambria Math" panose="02040503050406030204" pitchFamily="18" charset="0"/>
                        </a:rPr>
                        <m:t>𝐴</m:t>
                      </m:r>
                      <m:rad>
                        <m:radPr>
                          <m:degHide m:val="on"/>
                          <m:ctrlPr>
                            <a:rPr lang="ru-RU" i="1">
                              <a:latin typeface="Cambria Math" panose="02040503050406030204" pitchFamily="18" charset="0"/>
                            </a:rPr>
                          </m:ctrlPr>
                        </m:radPr>
                        <m:deg/>
                        <m:e>
                          <m:sSub>
                            <m:sSubPr>
                              <m:ctrlPr>
                                <a:rPr lang="ru-RU" i="1">
                                  <a:latin typeface="Cambria Math" panose="02040503050406030204" pitchFamily="18" charset="0"/>
                                </a:rPr>
                              </m:ctrlPr>
                            </m:sSubPr>
                            <m:e>
                              <m:r>
                                <a:rPr lang="ru-RU" i="1">
                                  <a:latin typeface="Cambria Math" panose="02040503050406030204" pitchFamily="18" charset="0"/>
                                </a:rPr>
                                <m:t>𝑙</m:t>
                              </m:r>
                            </m:e>
                            <m:sub>
                              <m:r>
                                <a:rPr lang="ru-RU">
                                  <a:latin typeface="Cambria Math" panose="02040503050406030204" pitchFamily="18" charset="0"/>
                                </a:rPr>
                                <m:t>твд</m:t>
                              </m:r>
                            </m:sub>
                          </m:sSub>
                          <m:r>
                            <a:rPr lang="ru-RU">
                              <a:latin typeface="Cambria Math" panose="02040503050406030204" pitchFamily="18" charset="0"/>
                            </a:rPr>
                            <m:t>В</m:t>
                          </m:r>
                        </m:e>
                      </m:rad>
                    </m:oMath>
                  </m:oMathPara>
                </a14:m>
                <a:endParaRPr lang="ru-RU" dirty="0"/>
              </a:p>
            </p:txBody>
          </p:sp>
        </mc:Choice>
        <mc:Fallback xmlns="">
          <p:sp>
            <p:nvSpPr>
              <p:cNvPr id="2" name="Прямоугольник 1">
                <a:extLst>
                  <a:ext uri="{FF2B5EF4-FFF2-40B4-BE49-F238E27FC236}">
                    <a16:creationId xmlns:a16="http://schemas.microsoft.com/office/drawing/2014/main" xmlns="" xmlns:a14="http://schemas.microsoft.com/office/drawing/2010/main" id="{C75608B5-7348-4FE2-84C1-387FECA4803C}"/>
                  </a:ext>
                </a:extLst>
              </p:cNvPr>
              <p:cNvSpPr>
                <a:spLocks noRot="1" noChangeAspect="1" noMove="1" noResize="1" noEditPoints="1" noAdjustHandles="1" noChangeArrowheads="1" noChangeShapeType="1" noTextEdit="1"/>
              </p:cNvSpPr>
              <p:nvPr/>
            </p:nvSpPr>
            <p:spPr>
              <a:xfrm>
                <a:off x="5510759" y="1297624"/>
                <a:ext cx="2648930" cy="738985"/>
              </a:xfrm>
              <a:prstGeom prst="rect">
                <a:avLst/>
              </a:prstGeom>
              <a:blipFill rotWithShape="1">
                <a:blip r:embed="rId6"/>
                <a:stretch>
                  <a:fillRect/>
                </a:stretch>
              </a:blipFill>
              <a:ln>
                <a:solidFill>
                  <a:schemeClr val="tx1"/>
                </a:solidFill>
              </a:ln>
            </p:spPr>
            <p:txBody>
              <a:bodyPr/>
              <a:lstStyle/>
              <a:p>
                <a:r>
                  <a:rPr lang="ru-RU">
                    <a:noFill/>
                  </a:rPr>
                  <a:t> </a:t>
                </a:r>
              </a:p>
            </p:txBody>
          </p:sp>
        </mc:Fallback>
      </mc:AlternateContent>
      <p:sp>
        <p:nvSpPr>
          <p:cNvPr id="11" name="Прямоугольник 10">
            <a:extLst>
              <a:ext uri="{FF2B5EF4-FFF2-40B4-BE49-F238E27FC236}">
                <a16:creationId xmlns:a16="http://schemas.microsoft.com/office/drawing/2014/main" id="{0FE80E69-9225-4AB5-89D3-0D8935911FF2}"/>
              </a:ext>
            </a:extLst>
          </p:cNvPr>
          <p:cNvSpPr/>
          <p:nvPr/>
        </p:nvSpPr>
        <p:spPr>
          <a:xfrm>
            <a:off x="5510759" y="2036609"/>
            <a:ext cx="2675604" cy="52322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Уравнение совместной работы узлов газогенератора</a:t>
            </a:r>
          </a:p>
        </p:txBody>
      </p:sp>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BEFB21CC-E868-4C9A-BEC4-10DB8FF4B6EE}"/>
                  </a:ext>
                </a:extLst>
              </p:cNvPr>
              <p:cNvSpPr/>
              <p:nvPr/>
            </p:nvSpPr>
            <p:spPr>
              <a:xfrm>
                <a:off x="5930575" y="2559829"/>
                <a:ext cx="1992725" cy="7389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𝑞</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𝜆</m:t>
                              </m:r>
                            </m:e>
                            <m:sub>
                              <m:r>
                                <a:rPr lang="ru-RU" i="0">
                                  <a:latin typeface="Cambria Math" panose="02040503050406030204" pitchFamily="18" charset="0"/>
                                </a:rPr>
                                <m:t>ввд</m:t>
                              </m:r>
                            </m:sub>
                          </m:sSub>
                        </m:e>
                      </m:d>
                      <m:r>
                        <a:rPr lang="ru-RU" i="0">
                          <a:latin typeface="Cambria Math" panose="02040503050406030204" pitchFamily="18" charset="0"/>
                        </a:rPr>
                        <m:t>=</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sSub>
                                <m:sSubPr>
                                  <m:ctrlPr>
                                    <a:rPr lang="ru-RU" i="1">
                                      <a:latin typeface="Cambria Math" panose="02040503050406030204" pitchFamily="18" charset="0"/>
                                    </a:rPr>
                                  </m:ctrlPr>
                                </m:sSubPr>
                                <m:e>
                                  <m:r>
                                    <a:rPr lang="ru-RU" i="1">
                                      <a:latin typeface="Cambria Math" panose="02040503050406030204" pitchFamily="18" charset="0"/>
                                    </a:rPr>
                                    <m:t>𝜋</m:t>
                                  </m:r>
                                </m:e>
                                <m:sub>
                                  <m:r>
                                    <a:rPr lang="ru-RU" i="0">
                                      <a:latin typeface="Cambria Math" panose="02040503050406030204" pitchFamily="18" charset="0"/>
                                    </a:rPr>
                                    <m:t>квд</m:t>
                                  </m:r>
                                </m:sub>
                              </m:sSub>
                            </m:e>
                            <m:sup>
                              <m:r>
                                <a:rPr lang="ru-RU" i="0">
                                  <a:latin typeface="Cambria Math" panose="02040503050406030204" pitchFamily="18" charset="0"/>
                                </a:rPr>
                                <m:t>∗</m:t>
                              </m:r>
                            </m:sup>
                          </m:sSup>
                        </m:num>
                        <m:den>
                          <m:rad>
                            <m:radPr>
                              <m:degHide m:val="on"/>
                              <m:ctrlPr>
                                <a:rPr lang="ru-RU" i="1">
                                  <a:latin typeface="Cambria Math" panose="02040503050406030204" pitchFamily="18" charset="0"/>
                                </a:rPr>
                              </m:ctrlPr>
                            </m:radPr>
                            <m:deg/>
                            <m:e>
                              <m:sSub>
                                <m:sSubPr>
                                  <m:ctrlPr>
                                    <a:rPr lang="ru-RU" i="1">
                                      <a:latin typeface="Cambria Math" panose="02040503050406030204" pitchFamily="18" charset="0"/>
                                    </a:rPr>
                                  </m:ctrlPr>
                                </m:sSubPr>
                                <m:e>
                                  <m:r>
                                    <a:rPr lang="ru-RU" i="1">
                                      <a:latin typeface="Cambria Math" panose="02040503050406030204" pitchFamily="18" charset="0"/>
                                    </a:rPr>
                                    <m:t>𝑙</m:t>
                                  </m:r>
                                </m:e>
                                <m:sub>
                                  <m:r>
                                    <a:rPr lang="ru-RU" i="0">
                                      <a:latin typeface="Cambria Math" panose="02040503050406030204" pitchFamily="18" charset="0"/>
                                    </a:rPr>
                                    <m:t>квд</m:t>
                                  </m:r>
                                </m:sub>
                              </m:sSub>
                            </m:e>
                          </m:rad>
                        </m:den>
                      </m:f>
                      <m:r>
                        <a:rPr lang="ru-RU" i="1">
                          <a:latin typeface="Cambria Math" panose="02040503050406030204" pitchFamily="18" charset="0"/>
                        </a:rPr>
                        <m:t>𝐶</m:t>
                      </m:r>
                    </m:oMath>
                  </m:oMathPara>
                </a14:m>
                <a:endParaRPr lang="ru-RU" dirty="0"/>
              </a:p>
            </p:txBody>
          </p:sp>
        </mc:Choice>
        <mc:Fallback xmlns="">
          <p:sp>
            <p:nvSpPr>
              <p:cNvPr id="3" name="Прямоугольник 2">
                <a:extLst>
                  <a:ext uri="{FF2B5EF4-FFF2-40B4-BE49-F238E27FC236}">
                    <a16:creationId xmlns:a16="http://schemas.microsoft.com/office/drawing/2014/main" id="{BEFB21CC-E868-4C9A-BEC4-10DB8FF4B6EE}"/>
                  </a:ext>
                </a:extLst>
              </p:cNvPr>
              <p:cNvSpPr>
                <a:spLocks noRot="1" noChangeAspect="1" noMove="1" noResize="1" noEditPoints="1" noAdjustHandles="1" noChangeArrowheads="1" noChangeShapeType="1" noTextEdit="1"/>
              </p:cNvSpPr>
              <p:nvPr/>
            </p:nvSpPr>
            <p:spPr>
              <a:xfrm>
                <a:off x="5930575" y="2559829"/>
                <a:ext cx="1992725" cy="738985"/>
              </a:xfrm>
              <a:prstGeom prst="rect">
                <a:avLst/>
              </a:prstGeom>
              <a:blipFill>
                <a:blip r:embed="rId7"/>
                <a:stretch>
                  <a:fillRect/>
                </a:stretch>
              </a:blipFill>
            </p:spPr>
            <p:txBody>
              <a:bodyPr/>
              <a:lstStyle/>
              <a:p>
                <a:r>
                  <a:rPr lang="ru-RU">
                    <a:noFill/>
                  </a:rPr>
                  <a:t> </a:t>
                </a:r>
              </a:p>
            </p:txBody>
          </p:sp>
        </mc:Fallback>
      </mc:AlternateContent>
      <p:sp>
        <p:nvSpPr>
          <p:cNvPr id="12" name="Прямоугольник 11">
            <a:extLst>
              <a:ext uri="{FF2B5EF4-FFF2-40B4-BE49-F238E27FC236}">
                <a16:creationId xmlns:a16="http://schemas.microsoft.com/office/drawing/2014/main" id="{DA13FE7A-90F7-40A0-B96D-F642707689D3}"/>
              </a:ext>
            </a:extLst>
          </p:cNvPr>
          <p:cNvSpPr/>
          <p:nvPr/>
        </p:nvSpPr>
        <p:spPr>
          <a:xfrm>
            <a:off x="5329646" y="3227615"/>
            <a:ext cx="3396342" cy="73866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Уравнение совместной работы узлов газогенератора для двигателя с одним управляющим фактором</a:t>
            </a:r>
          </a:p>
        </p:txBody>
      </p:sp>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0FA4F468-FFAF-4636-8417-8880DD1ACF42}"/>
                  </a:ext>
                </a:extLst>
              </p:cNvPr>
              <p:cNvSpPr/>
              <p:nvPr/>
            </p:nvSpPr>
            <p:spPr>
              <a:xfrm>
                <a:off x="555887" y="2338935"/>
                <a:ext cx="5043724" cy="1089209"/>
              </a:xfrm>
              <a:prstGeom prst="rect">
                <a:avLst/>
              </a:prstGeom>
            </p:spPr>
            <p:txBody>
              <a:bodyPr wrap="square">
                <a:spAutoFit/>
              </a:bodyPr>
              <a:lstStyle/>
              <a:p>
                <a:pPr marL="285750" indent="-285750">
                  <a:lnSpc>
                    <a:spcPct val="150000"/>
                  </a:lnSpc>
                  <a:buFont typeface="Arial" panose="020B0604020202020204" pitchFamily="34" charset="0"/>
                  <a:buChar char="•"/>
                </a:pPr>
                <a:r>
                  <a:rPr lang="ru-RU" sz="1400" dirty="0"/>
                  <a:t>Уравнение устанавливает соотношение между </a:t>
                </a:r>
                <a14:m>
                  <m:oMath xmlns:m="http://schemas.openxmlformats.org/officeDocument/2006/math">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a:latin typeface="Cambria Math"/>
                              </a:rPr>
                              <m:t>𝜋</m:t>
                            </m:r>
                          </m:e>
                          <m:sub>
                            <m:r>
                              <a:rPr lang="ru-RU" sz="1400">
                                <a:latin typeface="Cambria Math"/>
                              </a:rPr>
                              <m:t>квд</m:t>
                            </m:r>
                          </m:sub>
                        </m:sSub>
                      </m:e>
                      <m:sup>
                        <m:r>
                          <a:rPr lang="ru-RU" sz="1400">
                            <a:latin typeface="Cambria Math"/>
                          </a:rPr>
                          <m:t>∗</m:t>
                        </m:r>
                      </m:sup>
                    </m:sSup>
                  </m:oMath>
                </a14:m>
                <a:r>
                  <a:rPr lang="ru-RU" sz="1400" dirty="0"/>
                  <a:t> и </a:t>
                </a:r>
                <a14:m>
                  <m:oMath xmlns:m="http://schemas.openxmlformats.org/officeDocument/2006/math">
                    <m:r>
                      <a:rPr lang="ru-RU" sz="1400">
                        <a:latin typeface="Cambria Math"/>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a:latin typeface="Cambria Math"/>
                              </a:rPr>
                              <m:t>𝜆</m:t>
                            </m:r>
                          </m:e>
                          <m:sub>
                            <m:r>
                              <a:rPr lang="ru-RU" sz="1400">
                                <a:latin typeface="Cambria Math"/>
                              </a:rPr>
                              <m:t>ввд</m:t>
                            </m:r>
                          </m:sub>
                        </m:sSub>
                      </m:e>
                    </m:d>
                  </m:oMath>
                </a14:m>
                <a:r>
                  <a:rPr lang="ru-RU" sz="1400" dirty="0"/>
                  <a:t> и накладывает ограничения на положение рабочих точек на характеристике компрессора ВД</a:t>
                </a:r>
              </a:p>
            </p:txBody>
          </p:sp>
        </mc:Choice>
        <mc:Fallback xmlns="">
          <p:sp>
            <p:nvSpPr>
              <p:cNvPr id="13" name="Прямоугольник 12">
                <a:extLst>
                  <a:ext uri="{FF2B5EF4-FFF2-40B4-BE49-F238E27FC236}">
                    <a16:creationId xmlns:a16="http://schemas.microsoft.com/office/drawing/2014/main" id="{0FA4F468-FFAF-4636-8417-8880DD1ACF42}"/>
                  </a:ext>
                </a:extLst>
              </p:cNvPr>
              <p:cNvSpPr>
                <a:spLocks noRot="1" noChangeAspect="1" noMove="1" noResize="1" noEditPoints="1" noAdjustHandles="1" noChangeArrowheads="1" noChangeShapeType="1" noTextEdit="1"/>
              </p:cNvSpPr>
              <p:nvPr/>
            </p:nvSpPr>
            <p:spPr>
              <a:xfrm>
                <a:off x="555887" y="2338935"/>
                <a:ext cx="5043724" cy="1089209"/>
              </a:xfrm>
              <a:prstGeom prst="rect">
                <a:avLst/>
              </a:prstGeom>
              <a:blipFill>
                <a:blip r:embed="rId8"/>
                <a:stretch>
                  <a:fillRect l="-121" r="-121" b="-5056"/>
                </a:stretch>
              </a:blipFill>
            </p:spPr>
            <p:txBody>
              <a:bodyPr/>
              <a:lstStyle/>
              <a:p>
                <a:r>
                  <a:rPr lang="ru-RU">
                    <a:noFill/>
                  </a:rPr>
                  <a:t> </a:t>
                </a:r>
              </a:p>
            </p:txBody>
          </p:sp>
        </mc:Fallback>
      </mc:AlternateContent>
      <p:sp>
        <p:nvSpPr>
          <p:cNvPr id="14" name="Прямоугольник 13">
            <a:extLst>
              <a:ext uri="{FF2B5EF4-FFF2-40B4-BE49-F238E27FC236}">
                <a16:creationId xmlns:a16="http://schemas.microsoft.com/office/drawing/2014/main" id="{BCB6A85C-0159-43F7-9FD1-4A56786419A2}"/>
              </a:ext>
            </a:extLst>
          </p:cNvPr>
          <p:cNvSpPr/>
          <p:nvPr/>
        </p:nvSpPr>
        <p:spPr>
          <a:xfrm>
            <a:off x="555887" y="3382528"/>
            <a:ext cx="5043724" cy="1028423"/>
          </a:xfrm>
          <a:prstGeom prst="rect">
            <a:avLst/>
          </a:prstGeom>
        </p:spPr>
        <p:txBody>
          <a:bodyPr wrap="square">
            <a:spAutoFit/>
          </a:bodyPr>
          <a:lstStyle/>
          <a:p>
            <a:pPr marL="285750" indent="-285750">
              <a:lnSpc>
                <a:spcPct val="150000"/>
              </a:lnSpc>
              <a:buFont typeface="Arial" panose="020B0604020202020204" pitchFamily="34" charset="0"/>
              <a:buChar char="•"/>
            </a:pPr>
            <a:r>
              <a:rPr lang="ru-RU" sz="1400" dirty="0"/>
              <a:t>Для двигателя с одним управляющим фактором уравнение описывает линию на характеристике компрессора – линию совместной работы </a:t>
            </a:r>
          </a:p>
        </p:txBody>
      </p:sp>
      <p:cxnSp>
        <p:nvCxnSpPr>
          <p:cNvPr id="19" name="Прямая соединительная линия 18">
            <a:extLst>
              <a:ext uri="{FF2B5EF4-FFF2-40B4-BE49-F238E27FC236}">
                <a16:creationId xmlns:a16="http://schemas.microsoft.com/office/drawing/2014/main" id="{D0C7CBC3-C48E-4285-92EB-10CB91271796}"/>
              </a:ext>
            </a:extLst>
          </p:cNvPr>
          <p:cNvCxnSpPr>
            <a:cxnSpLocks/>
          </p:cNvCxnSpPr>
          <p:nvPr/>
        </p:nvCxnSpPr>
        <p:spPr>
          <a:xfrm flipV="1">
            <a:off x="2150684" y="4956652"/>
            <a:ext cx="1395435" cy="1131083"/>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1" name="Прямоугольник 20">
            <a:extLst>
              <a:ext uri="{FF2B5EF4-FFF2-40B4-BE49-F238E27FC236}">
                <a16:creationId xmlns:a16="http://schemas.microsoft.com/office/drawing/2014/main" id="{F81F3DF4-FEFE-4853-A1D6-CE0FAF25C053}"/>
              </a:ext>
            </a:extLst>
          </p:cNvPr>
          <p:cNvSpPr/>
          <p:nvPr/>
        </p:nvSpPr>
        <p:spPr>
          <a:xfrm>
            <a:off x="1184566" y="4278026"/>
            <a:ext cx="2967548" cy="30777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Характеристика КВД</a:t>
            </a:r>
          </a:p>
        </p:txBody>
      </p:sp>
      <p:sp>
        <p:nvSpPr>
          <p:cNvPr id="24" name="Прямоугольник 23">
            <a:extLst>
              <a:ext uri="{FF2B5EF4-FFF2-40B4-BE49-F238E27FC236}">
                <a16:creationId xmlns:a16="http://schemas.microsoft.com/office/drawing/2014/main" id="{3A14ADB9-3459-483F-B25A-4675EBDC3561}"/>
              </a:ext>
            </a:extLst>
          </p:cNvPr>
          <p:cNvSpPr/>
          <p:nvPr/>
        </p:nvSpPr>
        <p:spPr>
          <a:xfrm>
            <a:off x="4461907" y="3999775"/>
            <a:ext cx="4415393" cy="2354491"/>
          </a:xfrm>
          <a:prstGeom prst="rect">
            <a:avLst/>
          </a:prstGeom>
        </p:spPr>
        <p:txBody>
          <a:bodyPr wrap="square">
            <a:spAutoFit/>
          </a:bodyPr>
          <a:lstStyle/>
          <a:p>
            <a:pPr marL="285750" indent="-285750">
              <a:lnSpc>
                <a:spcPct val="150000"/>
              </a:lnSpc>
              <a:buFont typeface="Arial" panose="020B0604020202020204" pitchFamily="34" charset="0"/>
              <a:buChar char="•"/>
            </a:pPr>
            <a:r>
              <a:rPr lang="ru-RU" sz="1400" dirty="0"/>
              <a:t>Положение линии совместной работы определяется площадями характерных сечений и наличием отборов мощности и воздуха</a:t>
            </a:r>
          </a:p>
          <a:p>
            <a:pPr marL="285750" indent="-285750">
              <a:lnSpc>
                <a:spcPct val="150000"/>
              </a:lnSpc>
              <a:buFont typeface="Arial" panose="020B0604020202020204" pitchFamily="34" charset="0"/>
              <a:buChar char="•"/>
            </a:pPr>
            <a:r>
              <a:rPr lang="ru-RU" sz="1400" dirty="0"/>
              <a:t>Не удачное согласование узлов ГТД может привести к тому, что отличный компрессор не сможет показать свои параметры в составе двигателя</a:t>
            </a:r>
          </a:p>
        </p:txBody>
      </p:sp>
      <p:sp>
        <p:nvSpPr>
          <p:cNvPr id="25" name="Овал 24">
            <a:extLst>
              <a:ext uri="{FF2B5EF4-FFF2-40B4-BE49-F238E27FC236}">
                <a16:creationId xmlns:a16="http://schemas.microsoft.com/office/drawing/2014/main" id="{C1C342B0-40D7-4EE1-A4FE-8CBECD425181}"/>
              </a:ext>
            </a:extLst>
          </p:cNvPr>
          <p:cNvSpPr/>
          <p:nvPr/>
        </p:nvSpPr>
        <p:spPr>
          <a:xfrm>
            <a:off x="3289193" y="5062011"/>
            <a:ext cx="109183" cy="95534"/>
          </a:xfrm>
          <a:prstGeom prst="ellips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7" name="Прямая со стрелкой 26">
            <a:extLst>
              <a:ext uri="{FF2B5EF4-FFF2-40B4-BE49-F238E27FC236}">
                <a16:creationId xmlns:a16="http://schemas.microsoft.com/office/drawing/2014/main" id="{FE651241-A2FE-459C-8170-69A78CBDC19E}"/>
              </a:ext>
            </a:extLst>
          </p:cNvPr>
          <p:cNvCxnSpPr/>
          <p:nvPr/>
        </p:nvCxnSpPr>
        <p:spPr>
          <a:xfrm flipV="1">
            <a:off x="3128888" y="4852875"/>
            <a:ext cx="320610" cy="227269"/>
          </a:xfrm>
          <a:prstGeom prst="straightConnector1">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3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3" grpId="0"/>
      <p:bldP spid="12" grpId="0"/>
      <p:bldP spid="13" grpId="0"/>
      <p:bldP spid="14" grpId="0"/>
      <p:bldP spid="21" grpId="0"/>
      <p:bldP spid="24"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a:t>
            </a:fld>
            <a:endParaRPr lang="ru-RU" dirty="0">
              <a:solidFill>
                <a:schemeClr val="bg1"/>
              </a:solidFill>
              <a:latin typeface="Elektra Medium Pro" panose="02000803000000020004" pitchFamily="50" charset="-52"/>
            </a:endParaRPr>
          </a:p>
        </p:txBody>
      </p:sp>
      <p:sp>
        <p:nvSpPr>
          <p:cNvPr id="5" name="Прямоугольник 4"/>
          <p:cNvSpPr/>
          <p:nvPr/>
        </p:nvSpPr>
        <p:spPr>
          <a:xfrm>
            <a:off x="597159" y="799090"/>
            <a:ext cx="8128829" cy="2169825"/>
          </a:xfrm>
          <a:prstGeom prst="rect">
            <a:avLst/>
          </a:prstGeom>
        </p:spPr>
        <p:txBody>
          <a:bodyPr wrap="square">
            <a:spAutoFit/>
          </a:bodyPr>
          <a:lstStyle/>
          <a:p>
            <a:pPr indent="-285750">
              <a:lnSpc>
                <a:spcPct val="150000"/>
              </a:lnSpc>
            </a:pPr>
            <a:r>
              <a:rPr lang="ru-RU" i="1" dirty="0"/>
              <a:t>Цель проектирования турбомашины </a:t>
            </a:r>
            <a:r>
              <a:rPr lang="ru-RU" dirty="0"/>
              <a:t>– поиск формы меридионального сечения и профилей лопаток в нескольких сечениях по радиусу, которые обеспечат требуемую в техническом задании мощность, при заданных параметрах потока на входе с минимальными габаритными размерами, массой, стоимостью, высокой эффективностью и надежностью в течение ресурса</a:t>
            </a:r>
          </a:p>
        </p:txBody>
      </p:sp>
      <p:sp>
        <p:nvSpPr>
          <p:cNvPr id="9" name="Прямоугольник 8"/>
          <p:cNvSpPr/>
          <p:nvPr/>
        </p:nvSpPr>
        <p:spPr>
          <a:xfrm>
            <a:off x="597159" y="2899846"/>
            <a:ext cx="8124824" cy="369332"/>
          </a:xfrm>
          <a:prstGeom prst="rect">
            <a:avLst/>
          </a:prstGeom>
        </p:spPr>
        <p:txBody>
          <a:bodyPr wrap="square">
            <a:spAutoFit/>
          </a:bodyPr>
          <a:lstStyle/>
          <a:p>
            <a:pPr algn="ctr"/>
            <a:r>
              <a:rPr lang="ru-RU" cap="small" dirty="0"/>
              <a:t>Пример ГТД с высокими КПД узлов </a:t>
            </a:r>
          </a:p>
        </p:txBody>
      </p:sp>
      <p:sp>
        <p:nvSpPr>
          <p:cNvPr id="10" name="Прямоугольник 9"/>
          <p:cNvSpPr/>
          <p:nvPr/>
        </p:nvSpPr>
        <p:spPr>
          <a:xfrm>
            <a:off x="597159" y="5496866"/>
            <a:ext cx="8124824" cy="369332"/>
          </a:xfrm>
          <a:prstGeom prst="rect">
            <a:avLst/>
          </a:prstGeom>
        </p:spPr>
        <p:txBody>
          <a:bodyPr wrap="square">
            <a:spAutoFit/>
          </a:bodyPr>
          <a:lstStyle/>
          <a:p>
            <a:pPr algn="ctr"/>
            <a:r>
              <a:rPr lang="ru-RU" cap="small" dirty="0"/>
              <a:t>Является ли такой ГТ удачным?</a:t>
            </a:r>
          </a:p>
        </p:txBody>
      </p:sp>
      <p:sp>
        <p:nvSpPr>
          <p:cNvPr id="11" name="Прямоугольник 10">
            <a:extLst>
              <a:ext uri="{FF2B5EF4-FFF2-40B4-BE49-F238E27FC236}">
                <a16:creationId xmlns:a16="http://schemas.microsoft.com/office/drawing/2014/main" id="{51453D1A-56A2-49D8-9DD9-B171DD053232}"/>
              </a:ext>
            </a:extLst>
          </p:cNvPr>
          <p:cNvSpPr/>
          <p:nvPr/>
        </p:nvSpPr>
        <p:spPr>
          <a:xfrm>
            <a:off x="597159" y="5866198"/>
            <a:ext cx="8124824" cy="369332"/>
          </a:xfrm>
          <a:prstGeom prst="rect">
            <a:avLst/>
          </a:prstGeom>
        </p:spPr>
        <p:txBody>
          <a:bodyPr wrap="square">
            <a:spAutoFit/>
          </a:bodyPr>
          <a:lstStyle/>
          <a:p>
            <a:pPr algn="ctr"/>
            <a:r>
              <a:rPr lang="ru-RU" cap="small" dirty="0">
                <a:solidFill>
                  <a:srgbClr val="FF0000"/>
                </a:solidFill>
              </a:rPr>
              <a:t>Проектирование турбомашин ГТД должно проводиться согласовано!!!</a:t>
            </a:r>
          </a:p>
        </p:txBody>
      </p:sp>
      <p:pic>
        <p:nvPicPr>
          <p:cNvPr id="2" name="Рисунок 1">
            <a:extLst>
              <a:ext uri="{FF2B5EF4-FFF2-40B4-BE49-F238E27FC236}">
                <a16:creationId xmlns:a16="http://schemas.microsoft.com/office/drawing/2014/main" id="{9BD0911F-0EF9-40D6-8F50-C233A6107719}"/>
              </a:ext>
            </a:extLst>
          </p:cNvPr>
          <p:cNvPicPr>
            <a:picLocks noChangeAspect="1"/>
          </p:cNvPicPr>
          <p:nvPr/>
        </p:nvPicPr>
        <p:blipFill>
          <a:blip r:embed="rId3"/>
          <a:stretch>
            <a:fillRect/>
          </a:stretch>
        </p:blipFill>
        <p:spPr>
          <a:xfrm>
            <a:off x="728092" y="3337556"/>
            <a:ext cx="5320343" cy="2160000"/>
          </a:xfrm>
          <a:prstGeom prst="rect">
            <a:avLst/>
          </a:prstGeom>
        </p:spPr>
      </p:pic>
      <p:sp>
        <p:nvSpPr>
          <p:cNvPr id="12" name="Прямоугольник 11">
            <a:extLst>
              <a:ext uri="{FF2B5EF4-FFF2-40B4-BE49-F238E27FC236}">
                <a16:creationId xmlns:a16="http://schemas.microsoft.com/office/drawing/2014/main" id="{AC2817CB-3721-42BD-93C7-B4808202520F}"/>
              </a:ext>
            </a:extLst>
          </p:cNvPr>
          <p:cNvSpPr/>
          <p:nvPr/>
        </p:nvSpPr>
        <p:spPr>
          <a:xfrm>
            <a:off x="6048435" y="3396110"/>
            <a:ext cx="2840731" cy="1800493"/>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ru-RU" cap="small" dirty="0"/>
              <a:t>Несогласованные узлы:</a:t>
            </a:r>
          </a:p>
          <a:p>
            <a:pPr marL="273050" lvl="0" indent="-273050">
              <a:lnSpc>
                <a:spcPct val="150000"/>
              </a:lnSpc>
              <a:buFont typeface="Wingdings" pitchFamily="2" charset="2"/>
              <a:buChar char="ü"/>
            </a:pPr>
            <a:r>
              <a:rPr lang="ru-RU" sz="1400" dirty="0"/>
              <a:t>Дополнительные потери</a:t>
            </a:r>
          </a:p>
          <a:p>
            <a:pPr marL="273050" indent="-273050">
              <a:lnSpc>
                <a:spcPct val="150000"/>
              </a:lnSpc>
              <a:buFont typeface="Wingdings" pitchFamily="2" charset="2"/>
              <a:buChar char="ü"/>
            </a:pPr>
            <a:r>
              <a:rPr lang="ru-RU" sz="1400" dirty="0"/>
              <a:t>Высокий расход топлива</a:t>
            </a:r>
          </a:p>
          <a:p>
            <a:pPr marL="273050" lvl="0" indent="-273050">
              <a:lnSpc>
                <a:spcPct val="150000"/>
              </a:lnSpc>
              <a:buFont typeface="Wingdings" pitchFamily="2" charset="2"/>
              <a:buChar char="ü"/>
            </a:pPr>
            <a:r>
              <a:rPr lang="ru-RU" sz="1400" dirty="0"/>
              <a:t>Сложность конструкции</a:t>
            </a:r>
          </a:p>
          <a:p>
            <a:pPr marL="273050" lvl="0" indent="-273050">
              <a:lnSpc>
                <a:spcPct val="150000"/>
              </a:lnSpc>
              <a:buFont typeface="Wingdings" pitchFamily="2" charset="2"/>
              <a:buChar char="ü"/>
            </a:pPr>
            <a:r>
              <a:rPr lang="ru-RU" sz="1400" dirty="0"/>
              <a:t>Высокая стоимость </a:t>
            </a:r>
          </a:p>
        </p:txBody>
      </p:sp>
    </p:spTree>
    <p:extLst>
      <p:ext uri="{BB962C8B-B14F-4D97-AF65-F5344CB8AC3E}">
        <p14:creationId xmlns:p14="http://schemas.microsoft.com/office/powerpoint/2010/main" val="282235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Совместная работа компрессора и турбины в составе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20</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213E3F3D-8B75-44F4-91CD-5095787771A9}"/>
              </a:ext>
            </a:extLst>
          </p:cNvPr>
          <p:cNvSpPr/>
          <p:nvPr/>
        </p:nvSpPr>
        <p:spPr>
          <a:xfrm>
            <a:off x="594879" y="799578"/>
            <a:ext cx="5170195"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Каскад низкого давления</a:t>
            </a:r>
          </a:p>
        </p:txBody>
      </p:sp>
      <p:pic>
        <p:nvPicPr>
          <p:cNvPr id="5" name="Рисунок 4">
            <a:extLst>
              <a:ext uri="{FF2B5EF4-FFF2-40B4-BE49-F238E27FC236}">
                <a16:creationId xmlns:a16="http://schemas.microsoft.com/office/drawing/2014/main" id="{320E7463-83F2-4BAF-8A95-51EA74FCAD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739" y="1090450"/>
            <a:ext cx="5040000" cy="1800000"/>
          </a:xfrm>
          <a:prstGeom prst="rect">
            <a:avLst/>
          </a:prstGeom>
          <a:noFill/>
        </p:spPr>
      </p:pic>
      <p:sp>
        <p:nvSpPr>
          <p:cNvPr id="6" name="Прямоугольник 5">
            <a:extLst>
              <a:ext uri="{FF2B5EF4-FFF2-40B4-BE49-F238E27FC236}">
                <a16:creationId xmlns:a16="http://schemas.microsoft.com/office/drawing/2014/main" id="{9A314AB8-3E51-433C-BC96-636305412599}"/>
              </a:ext>
            </a:extLst>
          </p:cNvPr>
          <p:cNvSpPr/>
          <p:nvPr/>
        </p:nvSpPr>
        <p:spPr>
          <a:xfrm>
            <a:off x="903472" y="2891559"/>
            <a:ext cx="4643871" cy="30777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Схема ТРДД</a:t>
            </a:r>
          </a:p>
        </p:txBody>
      </p:sp>
      <p:sp>
        <p:nvSpPr>
          <p:cNvPr id="10" name="Прямоугольник 9">
            <a:extLst>
              <a:ext uri="{FF2B5EF4-FFF2-40B4-BE49-F238E27FC236}">
                <a16:creationId xmlns:a16="http://schemas.microsoft.com/office/drawing/2014/main" id="{7A5CF692-4456-4B17-AC6A-38E63EDC3B5F}"/>
              </a:ext>
            </a:extLst>
          </p:cNvPr>
          <p:cNvSpPr/>
          <p:nvPr/>
        </p:nvSpPr>
        <p:spPr>
          <a:xfrm>
            <a:off x="585507" y="3176501"/>
            <a:ext cx="3996171"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Баланс расходов</a:t>
            </a:r>
          </a:p>
        </p:txBody>
      </p:sp>
      <p:sp>
        <p:nvSpPr>
          <p:cNvPr id="11" name="Прямоугольник 10">
            <a:extLst>
              <a:ext uri="{FF2B5EF4-FFF2-40B4-BE49-F238E27FC236}">
                <a16:creationId xmlns:a16="http://schemas.microsoft.com/office/drawing/2014/main" id="{83A3B40B-CFD9-4649-8B92-519378B01769}"/>
              </a:ext>
            </a:extLst>
          </p:cNvPr>
          <p:cNvSpPr/>
          <p:nvPr/>
        </p:nvSpPr>
        <p:spPr>
          <a:xfrm>
            <a:off x="4720445" y="3176501"/>
            <a:ext cx="3996171"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Баланс мощностей</a:t>
            </a:r>
          </a:p>
        </p:txBody>
      </p:sp>
      <p:sp>
        <p:nvSpPr>
          <p:cNvPr id="21" name="Прямоугольник 20">
            <a:extLst>
              <a:ext uri="{FF2B5EF4-FFF2-40B4-BE49-F238E27FC236}">
                <a16:creationId xmlns:a16="http://schemas.microsoft.com/office/drawing/2014/main" id="{D151F7AA-3E13-4455-9DFC-DD32D0DC6910}"/>
              </a:ext>
            </a:extLst>
          </p:cNvPr>
          <p:cNvSpPr/>
          <p:nvPr/>
        </p:nvSpPr>
        <p:spPr>
          <a:xfrm>
            <a:off x="5875885" y="790588"/>
            <a:ext cx="2840731" cy="170816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pPr>
            <a:r>
              <a:rPr lang="ru-RU" sz="1400" cap="all" dirty="0"/>
              <a:t>Условия совместной работы выполненного двигателя</a:t>
            </a:r>
          </a:p>
          <a:p>
            <a:pPr marL="273050" lvl="0" indent="-273050">
              <a:lnSpc>
                <a:spcPct val="150000"/>
              </a:lnSpc>
              <a:buFont typeface="Wingdings" pitchFamily="2" charset="2"/>
              <a:buChar char="ü"/>
            </a:pPr>
            <a:r>
              <a:rPr lang="ru-RU" sz="1400" dirty="0"/>
              <a:t>Баланс расходов</a:t>
            </a:r>
          </a:p>
          <a:p>
            <a:pPr marL="273050" indent="-273050">
              <a:lnSpc>
                <a:spcPct val="150000"/>
              </a:lnSpc>
              <a:buFont typeface="Wingdings" pitchFamily="2" charset="2"/>
              <a:buChar char="ü"/>
            </a:pPr>
            <a:r>
              <a:rPr lang="ru-RU" sz="1400" dirty="0"/>
              <a:t>Баланс мощностей</a:t>
            </a:r>
          </a:p>
          <a:p>
            <a:pPr marL="273050" lvl="0" indent="-273050">
              <a:lnSpc>
                <a:spcPct val="150000"/>
              </a:lnSpc>
              <a:buFont typeface="Wingdings" pitchFamily="2" charset="2"/>
              <a:buChar char="ü"/>
            </a:pPr>
            <a:r>
              <a:rPr lang="ru-RU" sz="1400" dirty="0"/>
              <a:t>Соответствие частот вращения</a:t>
            </a:r>
          </a:p>
        </p:txBody>
      </p:sp>
      <p:sp>
        <p:nvSpPr>
          <p:cNvPr id="22" name="Прямоугольник 21">
            <a:extLst>
              <a:ext uri="{FF2B5EF4-FFF2-40B4-BE49-F238E27FC236}">
                <a16:creationId xmlns:a16="http://schemas.microsoft.com/office/drawing/2014/main" id="{E026CE21-E067-40CE-B154-78BA69255FC0}"/>
              </a:ext>
            </a:extLst>
          </p:cNvPr>
          <p:cNvSpPr/>
          <p:nvPr/>
        </p:nvSpPr>
        <p:spPr>
          <a:xfrm>
            <a:off x="1350393" y="1334470"/>
            <a:ext cx="1307082" cy="160130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23" name="Прямоугольник 22">
            <a:extLst>
              <a:ext uri="{FF2B5EF4-FFF2-40B4-BE49-F238E27FC236}">
                <a16:creationId xmlns:a16="http://schemas.microsoft.com/office/drawing/2014/main" id="{6CCA6339-BB65-40FD-B80B-086478718674}"/>
              </a:ext>
            </a:extLst>
          </p:cNvPr>
          <p:cNvSpPr/>
          <p:nvPr/>
        </p:nvSpPr>
        <p:spPr>
          <a:xfrm>
            <a:off x="4246102" y="1944525"/>
            <a:ext cx="583309" cy="104488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24" name="Прямоугольник 23">
            <a:extLst>
              <a:ext uri="{FF2B5EF4-FFF2-40B4-BE49-F238E27FC236}">
                <a16:creationId xmlns:a16="http://schemas.microsoft.com/office/drawing/2014/main" id="{F273334D-A96C-43DA-8160-37E5D4271807}"/>
              </a:ext>
            </a:extLst>
          </p:cNvPr>
          <p:cNvSpPr/>
          <p:nvPr/>
        </p:nvSpPr>
        <p:spPr>
          <a:xfrm>
            <a:off x="585507" y="3478779"/>
            <a:ext cx="3929496" cy="307777"/>
          </a:xfrm>
          <a:prstGeom prst="rect">
            <a:avLst/>
          </a:prstGeom>
        </p:spPr>
        <p:txBody>
          <a:bodyPr wrap="square">
            <a:spAutoFit/>
          </a:bodyPr>
          <a:lstStyle/>
          <a:p>
            <a:r>
              <a:rPr lang="ru-RU" sz="1400" dirty="0"/>
              <a:t>Уравнение расхода для сечений </a:t>
            </a:r>
            <a:r>
              <a:rPr lang="ru-RU" sz="1400" i="1" dirty="0"/>
              <a:t>с</a:t>
            </a:r>
            <a:r>
              <a:rPr lang="en-US" sz="1400" i="1" dirty="0"/>
              <a:t>II</a:t>
            </a:r>
            <a:r>
              <a:rPr lang="ru-RU" sz="1400" i="1" dirty="0"/>
              <a:t> </a:t>
            </a:r>
            <a:r>
              <a:rPr lang="ru-RU" sz="1400" dirty="0"/>
              <a:t>и </a:t>
            </a:r>
            <a:r>
              <a:rPr lang="ru-RU" sz="1400" i="1" dirty="0" err="1"/>
              <a:t>ввд</a:t>
            </a:r>
            <a:r>
              <a:rPr lang="ru-RU" sz="1400" dirty="0"/>
              <a:t> </a:t>
            </a:r>
          </a:p>
        </p:txBody>
      </p:sp>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9287AFF8-FC7A-4F3A-9C74-53DD69CA250F}"/>
                  </a:ext>
                </a:extLst>
              </p:cNvPr>
              <p:cNvSpPr/>
              <p:nvPr/>
            </p:nvSpPr>
            <p:spPr>
              <a:xfrm>
                <a:off x="827314" y="3786556"/>
                <a:ext cx="2831160" cy="558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rPr>
                        <m:t>𝑚</m:t>
                      </m:r>
                      <m:r>
                        <a:rPr lang="ru-RU" sz="1400" i="0">
                          <a:latin typeface="Cambria Math" panose="02040503050406030204" pitchFamily="18" charset="0"/>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𝐺</m:t>
                              </m:r>
                            </m:e>
                            <m:sub>
                              <m:r>
                                <a:rPr lang="ru-RU" sz="1400" i="1">
                                  <a:latin typeface="Cambria Math" panose="02040503050406030204" pitchFamily="18" charset="0"/>
                                </a:rPr>
                                <m:t>𝐼𝐼</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rPr>
                                <m:t>𝐺</m:t>
                              </m:r>
                            </m:e>
                            <m:sub>
                              <m:r>
                                <a:rPr lang="ru-RU" sz="1400" i="1">
                                  <a:latin typeface="Cambria Math" panose="02040503050406030204" pitchFamily="18" charset="0"/>
                                </a:rPr>
                                <m:t>𝐼</m:t>
                              </m:r>
                            </m:sub>
                          </m:sSub>
                        </m:den>
                      </m:f>
                      <m:r>
                        <a:rPr lang="ru-RU" sz="1400" i="0">
                          <a:latin typeface="Cambria Math" panose="020405030504060302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rPr>
                            <m:t>𝑞</m:t>
                          </m:r>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1">
                                  <a:latin typeface="Cambria Math" panose="02040503050406030204" pitchFamily="18" charset="0"/>
                                </a:rPr>
                                <m:t>𝑐𝐼𝐼</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𝐹</m:t>
                              </m:r>
                            </m:e>
                            <m:sub>
                              <m:r>
                                <a:rPr lang="ru-RU" sz="1400" i="1">
                                  <a:latin typeface="Cambria Math" panose="02040503050406030204" pitchFamily="18" charset="0"/>
                                </a:rPr>
                                <m:t>𝑐𝐼𝐼</m:t>
                              </m:r>
                            </m:sub>
                          </m:sSub>
                        </m:num>
                        <m:den>
                          <m:r>
                            <a:rPr lang="ru-RU" sz="1400" i="1">
                              <a:latin typeface="Cambria Math" panose="02040503050406030204" pitchFamily="18" charset="0"/>
                            </a:rPr>
                            <m:t>𝑞</m:t>
                          </m:r>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ввд</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𝐹</m:t>
                              </m:r>
                            </m:e>
                            <m:sub>
                              <m:r>
                                <a:rPr lang="ru-RU" sz="1400" i="0">
                                  <a:latin typeface="Cambria Math" panose="02040503050406030204" pitchFamily="18" charset="0"/>
                                </a:rPr>
                                <m:t>ввд</m:t>
                              </m:r>
                            </m:sub>
                          </m:sSub>
                        </m:den>
                      </m:f>
                      <m:sSub>
                        <m:sSubPr>
                          <m:ctrlPr>
                            <a:rPr lang="ru-RU" sz="1400" i="1">
                              <a:latin typeface="Cambria Math" panose="02040503050406030204" pitchFamily="18" charset="0"/>
                            </a:rPr>
                          </m:ctrlPr>
                        </m:sSubPr>
                        <m:e>
                          <m:r>
                            <a:rPr lang="ru-RU" sz="1400" i="1">
                              <a:latin typeface="Cambria Math" panose="02040503050406030204" pitchFamily="18" charset="0"/>
                            </a:rPr>
                            <m:t>𝜎</m:t>
                          </m:r>
                        </m:e>
                        <m:sub>
                          <m:r>
                            <a:rPr lang="ru-RU" sz="1400" i="0">
                              <a:latin typeface="Cambria Math" panose="02040503050406030204" pitchFamily="18" charset="0"/>
                            </a:rPr>
                            <m:t>кан</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𝜎</m:t>
                          </m:r>
                        </m:e>
                        <m:sub>
                          <m:r>
                            <a:rPr lang="ru-RU" sz="1400" i="0">
                              <a:latin typeface="Cambria Math" panose="02040503050406030204" pitchFamily="18" charset="0"/>
                            </a:rPr>
                            <m:t>с</m:t>
                          </m:r>
                          <m:r>
                            <a:rPr lang="ru-RU" sz="1400" i="1">
                              <a:latin typeface="Cambria Math" panose="02040503050406030204" pitchFamily="18" charset="0"/>
                            </a:rPr>
                            <m:t>𝐼𝐼</m:t>
                          </m:r>
                        </m:sub>
                      </m:sSub>
                      <m:r>
                        <a:rPr lang="ru-RU" sz="1400" i="0">
                          <a:latin typeface="Cambria Math" panose="02040503050406030204" pitchFamily="18" charset="0"/>
                        </a:rPr>
                        <m:t>.</m:t>
                      </m:r>
                    </m:oMath>
                  </m:oMathPara>
                </a14:m>
                <a:endParaRPr lang="ru-RU" sz="1400" dirty="0"/>
              </a:p>
            </p:txBody>
          </p:sp>
        </mc:Choice>
        <mc:Fallback xmlns="">
          <p:sp>
            <p:nvSpPr>
              <p:cNvPr id="9" name="Прямоугольник 8">
                <a:extLst>
                  <a:ext uri="{FF2B5EF4-FFF2-40B4-BE49-F238E27FC236}">
                    <a16:creationId xmlns:a16="http://schemas.microsoft.com/office/drawing/2014/main" id="{9287AFF8-FC7A-4F3A-9C74-53DD69CA250F}"/>
                  </a:ext>
                </a:extLst>
              </p:cNvPr>
              <p:cNvSpPr>
                <a:spLocks noRot="1" noChangeAspect="1" noMove="1" noResize="1" noEditPoints="1" noAdjustHandles="1" noChangeArrowheads="1" noChangeShapeType="1" noTextEdit="1"/>
              </p:cNvSpPr>
              <p:nvPr/>
            </p:nvSpPr>
            <p:spPr>
              <a:xfrm>
                <a:off x="827314" y="3786556"/>
                <a:ext cx="2831160" cy="558679"/>
              </a:xfrm>
              <a:prstGeom prst="rect">
                <a:avLst/>
              </a:prstGeom>
              <a:blipFill>
                <a:blip r:embed="rId4"/>
                <a:stretch>
                  <a:fillRect b="-108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4186522E-79C1-4738-BCEA-4AE5E117D3DF}"/>
                  </a:ext>
                </a:extLst>
              </p:cNvPr>
              <p:cNvSpPr/>
              <p:nvPr/>
            </p:nvSpPr>
            <p:spPr>
              <a:xfrm>
                <a:off x="1652412" y="4388986"/>
                <a:ext cx="1180964" cy="554383"/>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rPr>
                        <m:t>𝑚</m:t>
                      </m:r>
                      <m:r>
                        <a:rPr lang="ru-RU" sz="1400" i="0">
                          <a:latin typeface="Cambria Math" panose="020405030504060302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rPr>
                            <m:t>𝑐𝑜𝑛𝑠𝑡</m:t>
                          </m:r>
                        </m:num>
                        <m:den>
                          <m:d>
                            <m:dPr>
                              <m:begChr m:val=""/>
                              <m:ctrlPr>
                                <a:rPr lang="ru-RU" sz="1400" i="1">
                                  <a:latin typeface="Cambria Math" panose="02040503050406030204" pitchFamily="18" charset="0"/>
                                </a:rPr>
                              </m:ctrlPr>
                            </m:dPr>
                            <m:e>
                              <m:r>
                                <a:rPr lang="ru-RU" sz="1400" i="1">
                                  <a:latin typeface="Cambria Math" panose="02040503050406030204" pitchFamily="18" charset="0"/>
                                </a:rPr>
                                <m:t>𝑞</m:t>
                              </m:r>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ввд</m:t>
                                  </m:r>
                                </m:sub>
                              </m:sSub>
                            </m:e>
                          </m:d>
                        </m:den>
                      </m:f>
                    </m:oMath>
                  </m:oMathPara>
                </a14:m>
                <a:endParaRPr lang="ru-RU" sz="1400" dirty="0"/>
              </a:p>
            </p:txBody>
          </p:sp>
        </mc:Choice>
        <mc:Fallback xmlns="">
          <p:sp>
            <p:nvSpPr>
              <p:cNvPr id="12" name="Прямоугольник 11">
                <a:extLst>
                  <a:ext uri="{FF2B5EF4-FFF2-40B4-BE49-F238E27FC236}">
                    <a16:creationId xmlns:a16="http://schemas.microsoft.com/office/drawing/2014/main" id="{4186522E-79C1-4738-BCEA-4AE5E117D3DF}"/>
                  </a:ext>
                </a:extLst>
              </p:cNvPr>
              <p:cNvSpPr>
                <a:spLocks noRot="1" noChangeAspect="1" noMove="1" noResize="1" noEditPoints="1" noAdjustHandles="1" noChangeArrowheads="1" noChangeShapeType="1" noTextEdit="1"/>
              </p:cNvSpPr>
              <p:nvPr/>
            </p:nvSpPr>
            <p:spPr>
              <a:xfrm>
                <a:off x="1652412" y="4388986"/>
                <a:ext cx="1180964" cy="554383"/>
              </a:xfrm>
              <a:prstGeom prst="rect">
                <a:avLst/>
              </a:prstGeom>
              <a:blipFill>
                <a:blip r:embed="rId5"/>
                <a:stretch>
                  <a:fillRect t="-40860" r="-39286" b="-123656"/>
                </a:stretch>
              </a:blipFill>
              <a:ln>
                <a:solidFill>
                  <a:schemeClr val="tx1"/>
                </a:solidFill>
              </a:ln>
            </p:spPr>
            <p:txBody>
              <a:bodyPr/>
              <a:lstStyle/>
              <a:p>
                <a:r>
                  <a:rPr lang="ru-RU">
                    <a:noFill/>
                  </a:rPr>
                  <a:t> </a:t>
                </a:r>
              </a:p>
            </p:txBody>
          </p:sp>
        </mc:Fallback>
      </mc:AlternateContent>
      <p:sp>
        <p:nvSpPr>
          <p:cNvPr id="25" name="Прямоугольник 24">
            <a:extLst>
              <a:ext uri="{FF2B5EF4-FFF2-40B4-BE49-F238E27FC236}">
                <a16:creationId xmlns:a16="http://schemas.microsoft.com/office/drawing/2014/main" id="{0FB8D279-3ADA-48F2-8220-9EBCD4177704}"/>
              </a:ext>
            </a:extLst>
          </p:cNvPr>
          <p:cNvSpPr/>
          <p:nvPr/>
        </p:nvSpPr>
        <p:spPr>
          <a:xfrm>
            <a:off x="594879" y="4997005"/>
            <a:ext cx="4415393" cy="1061829"/>
          </a:xfrm>
          <a:prstGeom prst="rect">
            <a:avLst/>
          </a:prstGeom>
        </p:spPr>
        <p:txBody>
          <a:bodyPr wrap="square">
            <a:spAutoFit/>
          </a:bodyPr>
          <a:lstStyle/>
          <a:p>
            <a:pPr marL="285750" indent="-285750">
              <a:lnSpc>
                <a:spcPct val="150000"/>
              </a:lnSpc>
              <a:buFont typeface="Arial" panose="020B0604020202020204" pitchFamily="34" charset="0"/>
              <a:buChar char="•"/>
            </a:pPr>
            <a:r>
              <a:rPr lang="ru-RU" sz="1400" dirty="0"/>
              <a:t>Степень </a:t>
            </a:r>
            <a:r>
              <a:rPr lang="ru-RU" sz="1400" dirty="0" err="1"/>
              <a:t>двухконтурности</a:t>
            </a:r>
            <a:r>
              <a:rPr lang="ru-RU" sz="1400" dirty="0"/>
              <a:t> ТРДД выполненного двигателя однозначно определяется положением рабочей точки на характеристике компрессора ВД</a:t>
            </a:r>
          </a:p>
        </p:txBody>
      </p:sp>
      <mc:AlternateContent xmlns:mc="http://schemas.openxmlformats.org/markup-compatibility/2006" xmlns:a14="http://schemas.microsoft.com/office/drawing/2010/main">
        <mc:Choice Requires="a14">
          <p:sp>
            <p:nvSpPr>
              <p:cNvPr id="26" name="Прямоугольник 25">
                <a:extLst>
                  <a:ext uri="{FF2B5EF4-FFF2-40B4-BE49-F238E27FC236}">
                    <a16:creationId xmlns:a16="http://schemas.microsoft.com/office/drawing/2014/main" id="{67F3FE57-3B49-4322-98B8-964533C026CF}"/>
                  </a:ext>
                </a:extLst>
              </p:cNvPr>
              <p:cNvSpPr/>
              <p:nvPr/>
            </p:nvSpPr>
            <p:spPr>
              <a:xfrm>
                <a:off x="5270111" y="3492981"/>
                <a:ext cx="3266535" cy="57291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кнд</m:t>
                              </m:r>
                            </m:sub>
                          </m:sSub>
                        </m:num>
                        <m:den>
                          <m:r>
                            <a:rPr lang="ru-RU" sz="1400" i="0">
                              <a:latin typeface="Cambria Math" panose="02040503050406030204" pitchFamily="18" charset="0"/>
                            </a:rPr>
                            <m:t>1+</m:t>
                          </m:r>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кнд</m:t>
                              </m:r>
                            </m:sub>
                          </m:sSub>
                        </m:den>
                      </m:f>
                      <m:d>
                        <m:dPr>
                          <m:ctrlPr>
                            <a:rPr lang="ru-RU" sz="1400" i="1">
                              <a:latin typeface="Cambria Math" panose="02040503050406030204" pitchFamily="18" charset="0"/>
                            </a:rPr>
                          </m:ctrlPr>
                        </m:dPr>
                        <m:e>
                          <m:r>
                            <a:rPr lang="ru-RU" sz="1400" i="1">
                              <a:latin typeface="Cambria Math" panose="02040503050406030204" pitchFamily="18" charset="0"/>
                            </a:rPr>
                            <m:t>𝑚</m:t>
                          </m:r>
                          <m:r>
                            <a:rPr lang="ru-RU" sz="1400" i="0">
                              <a:latin typeface="Cambria Math" panose="02040503050406030204" pitchFamily="18" charset="0"/>
                            </a:rPr>
                            <m:t>+1</m:t>
                          </m:r>
                        </m:e>
                      </m:d>
                      <m:r>
                        <a:rPr lang="ru-RU" sz="1400" i="0">
                          <a:latin typeface="Cambria Math" panose="02040503050406030204" pitchFamily="18" charset="0"/>
                        </a:rPr>
                        <m:t>=</m:t>
                      </m:r>
                      <m:f>
                        <m:fPr>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г</m:t>
                                  </m:r>
                                </m:sub>
                              </m:sSub>
                            </m:e>
                            <m:sup>
                              <m:r>
                                <a:rPr lang="ru-RU" sz="1400" i="0">
                                  <a:latin typeface="Cambria Math" panose="02040503050406030204" pitchFamily="18" charset="0"/>
                                </a:rPr>
                                <m:t>∗</m:t>
                              </m:r>
                            </m:sup>
                          </m:sSup>
                        </m:num>
                        <m:den>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ввд</m:t>
                                  </m:r>
                                </m:sub>
                              </m:sSub>
                            </m:e>
                            <m:sup>
                              <m:r>
                                <a:rPr lang="ru-RU" sz="1400" i="0">
                                  <a:latin typeface="Cambria Math" panose="02040503050406030204" pitchFamily="18" charset="0"/>
                                </a:rPr>
                                <m:t>∗</m:t>
                              </m:r>
                            </m:sup>
                          </m:sSup>
                        </m:den>
                      </m:f>
                      <m:d>
                        <m:dPr>
                          <m:ctrlPr>
                            <a:rPr lang="ru-RU" sz="1400" i="1">
                              <a:latin typeface="Cambria Math" panose="02040503050406030204" pitchFamily="18" charset="0"/>
                            </a:rPr>
                          </m:ctrlPr>
                        </m:dPr>
                        <m:e>
                          <m:r>
                            <a:rPr lang="ru-RU" sz="1400" i="0">
                              <a:latin typeface="Cambria Math" panose="02040503050406030204" pitchFamily="18" charset="0"/>
                            </a:rPr>
                            <m:t>1−</m:t>
                          </m:r>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твд</m:t>
                              </m:r>
                            </m:sub>
                          </m:sSub>
                        </m:e>
                      </m:d>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тнд</m:t>
                          </m:r>
                        </m:sub>
                      </m:sSub>
                      <m:r>
                        <a:rPr lang="ru-RU" sz="1400" i="1">
                          <a:latin typeface="Cambria Math" panose="02040503050406030204" pitchFamily="18" charset="0"/>
                        </a:rPr>
                        <m:t>𝐷</m:t>
                      </m:r>
                    </m:oMath>
                  </m:oMathPara>
                </a14:m>
                <a:endParaRPr lang="ru-RU" sz="1400" dirty="0"/>
              </a:p>
            </p:txBody>
          </p:sp>
        </mc:Choice>
        <mc:Fallback xmlns="">
          <p:sp>
            <p:nvSpPr>
              <p:cNvPr id="26" name="Прямоугольник 25">
                <a:extLst>
                  <a:ext uri="{FF2B5EF4-FFF2-40B4-BE49-F238E27FC236}">
                    <a16:creationId xmlns:a16="http://schemas.microsoft.com/office/drawing/2014/main" id="{67F3FE57-3B49-4322-98B8-964533C026CF}"/>
                  </a:ext>
                </a:extLst>
              </p:cNvPr>
              <p:cNvSpPr>
                <a:spLocks noRot="1" noChangeAspect="1" noMove="1" noResize="1" noEditPoints="1" noAdjustHandles="1" noChangeArrowheads="1" noChangeShapeType="1" noTextEdit="1"/>
              </p:cNvSpPr>
              <p:nvPr/>
            </p:nvSpPr>
            <p:spPr>
              <a:xfrm>
                <a:off x="5270111" y="3492981"/>
                <a:ext cx="3266535" cy="572914"/>
              </a:xfrm>
              <a:prstGeom prst="rect">
                <a:avLst/>
              </a:prstGeom>
              <a:blipFill>
                <a:blip r:embed="rId6"/>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Прямоугольник 26">
                <a:extLst>
                  <a:ext uri="{FF2B5EF4-FFF2-40B4-BE49-F238E27FC236}">
                    <a16:creationId xmlns:a16="http://schemas.microsoft.com/office/drawing/2014/main" id="{A7B399BF-9846-4CB9-AE98-C0BEA64538BF}"/>
                  </a:ext>
                </a:extLst>
              </p:cNvPr>
              <p:cNvSpPr/>
              <p:nvPr/>
            </p:nvSpPr>
            <p:spPr>
              <a:xfrm>
                <a:off x="5765074" y="4119001"/>
                <a:ext cx="2248821" cy="526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rPr>
                        <m:t>𝐷</m:t>
                      </m:r>
                      <m:r>
                        <a:rPr lang="ru-RU" sz="1400" i="0">
                          <a:latin typeface="Cambria Math" panose="02040503050406030204" pitchFamily="18" charset="0"/>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m:rPr>
                                  <m:sty m:val="p"/>
                                </m:rPr>
                                <a:rPr lang="ru-RU" sz="1400" i="0">
                                  <a:latin typeface="Cambria Math" panose="02040503050406030204" pitchFamily="18" charset="0"/>
                                </a:rPr>
                                <m:t>c</m:t>
                              </m:r>
                            </m:e>
                            <m:sub>
                              <m:r>
                                <a:rPr lang="ru-RU" sz="1400" i="1">
                                  <a:latin typeface="Cambria Math" panose="02040503050406030204" pitchFamily="18" charset="0"/>
                                </a:rPr>
                                <m:t>𝑝</m:t>
                              </m:r>
                              <m:r>
                                <a:rPr lang="ru-RU" sz="1400" i="0">
                                  <a:latin typeface="Cambria Math" panose="02040503050406030204" pitchFamily="18" charset="0"/>
                                </a:rPr>
                                <m:t>г</m:t>
                              </m:r>
                            </m:sub>
                          </m:sSub>
                        </m:num>
                        <m:den>
                          <m:sSub>
                            <m:sSubPr>
                              <m:ctrlPr>
                                <a:rPr lang="ru-RU" sz="1400" i="1">
                                  <a:latin typeface="Cambria Math" panose="02040503050406030204" pitchFamily="18" charset="0"/>
                                </a:rPr>
                              </m:ctrlPr>
                            </m:sSubPr>
                            <m:e>
                              <m:r>
                                <m:rPr>
                                  <m:sty m:val="p"/>
                                </m:rPr>
                                <a:rPr lang="ru-RU" sz="1400" i="0">
                                  <a:latin typeface="Cambria Math" panose="02040503050406030204" pitchFamily="18" charset="0"/>
                                </a:rPr>
                                <m:t>c</m:t>
                              </m:r>
                            </m:e>
                            <m:sub>
                              <m:r>
                                <a:rPr lang="ru-RU" sz="1400" i="1">
                                  <a:latin typeface="Cambria Math" panose="02040503050406030204" pitchFamily="18" charset="0"/>
                                </a:rPr>
                                <m:t>𝑝</m:t>
                              </m:r>
                              <m:r>
                                <a:rPr lang="ru-RU" sz="1400" i="0">
                                  <a:latin typeface="Cambria Math" panose="02040503050406030204" pitchFamily="18" charset="0"/>
                                </a:rPr>
                                <m:t>в</m:t>
                              </m:r>
                            </m:sub>
                          </m:sSub>
                        </m:den>
                      </m:f>
                      <m:sSub>
                        <m:sSubPr>
                          <m:ctrlPr>
                            <a:rPr lang="ru-RU" sz="1400" i="1">
                              <a:latin typeface="Cambria Math" panose="02040503050406030204" pitchFamily="18" charset="0"/>
                            </a:rPr>
                          </m:ctrlPr>
                        </m:sSubPr>
                        <m:e>
                          <m:r>
                            <a:rPr lang="ru-RU" sz="1400" i="1">
                              <a:latin typeface="Cambria Math" panose="02040503050406030204" pitchFamily="18" charset="0"/>
                            </a:rPr>
                            <m:t>𝜐</m:t>
                          </m:r>
                        </m:e>
                        <m:sub>
                          <m:r>
                            <a:rPr lang="ru-RU" sz="1400" i="0">
                              <a:latin typeface="Cambria Math" panose="02040503050406030204" pitchFamily="18" charset="0"/>
                            </a:rPr>
                            <m:t>гнд</m:t>
                          </m:r>
                        </m:sub>
                      </m:sSub>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𝜂</m:t>
                          </m:r>
                        </m:e>
                        <m:sub>
                          <m:r>
                            <a:rPr lang="ru-RU" sz="1400" i="0">
                              <a:latin typeface="Cambria Math" panose="02040503050406030204" pitchFamily="18" charset="0"/>
                            </a:rPr>
                            <m:t>мнд</m:t>
                          </m:r>
                        </m:sub>
                      </m:sSub>
                      <m:sSub>
                        <m:sSubPr>
                          <m:ctrlPr>
                            <a:rPr lang="ru-RU" sz="1400" i="1">
                              <a:latin typeface="Cambria Math" panose="02040503050406030204" pitchFamily="18" charset="0"/>
                            </a:rPr>
                          </m:ctrlPr>
                        </m:sSubPr>
                        <m:e>
                          <m:r>
                            <a:rPr lang="ru-RU" sz="1400" i="0">
                              <a:latin typeface="Cambria Math" panose="02040503050406030204" pitchFamily="18" charset="0"/>
                            </a:rPr>
                            <m:t>∙</m:t>
                          </m:r>
                          <m:r>
                            <a:rPr lang="ru-RU" sz="1400" i="1">
                              <a:latin typeface="Cambria Math" panose="02040503050406030204" pitchFamily="18" charset="0"/>
                            </a:rPr>
                            <m:t>𝜂</m:t>
                          </m:r>
                        </m:e>
                        <m:sub>
                          <m:r>
                            <a:rPr lang="ru-RU" sz="1400" i="0">
                              <a:latin typeface="Cambria Math" panose="02040503050406030204" pitchFamily="18" charset="0"/>
                            </a:rPr>
                            <m:t>отб нд</m:t>
                          </m:r>
                        </m:sub>
                      </m:sSub>
                    </m:oMath>
                  </m:oMathPara>
                </a14:m>
                <a:endParaRPr lang="ru-RU" sz="1400" dirty="0"/>
              </a:p>
            </p:txBody>
          </p:sp>
        </mc:Choice>
        <mc:Fallback xmlns="">
          <p:sp>
            <p:nvSpPr>
              <p:cNvPr id="27" name="Прямоугольник 26">
                <a:extLst>
                  <a:ext uri="{FF2B5EF4-FFF2-40B4-BE49-F238E27FC236}">
                    <a16:creationId xmlns:a16="http://schemas.microsoft.com/office/drawing/2014/main" id="{A7B399BF-9846-4CB9-AE98-C0BEA64538BF}"/>
                  </a:ext>
                </a:extLst>
              </p:cNvPr>
              <p:cNvSpPr>
                <a:spLocks noRot="1" noChangeAspect="1" noMove="1" noResize="1" noEditPoints="1" noAdjustHandles="1" noChangeArrowheads="1" noChangeShapeType="1" noTextEdit="1"/>
              </p:cNvSpPr>
              <p:nvPr/>
            </p:nvSpPr>
            <p:spPr>
              <a:xfrm>
                <a:off x="5765074" y="4119001"/>
                <a:ext cx="2248821" cy="526747"/>
              </a:xfrm>
              <a:prstGeom prst="rect">
                <a:avLst/>
              </a:prstGeom>
              <a:blipFill>
                <a:blip r:embed="rId7"/>
                <a:stretch>
                  <a:fillRect/>
                </a:stretch>
              </a:blipFill>
            </p:spPr>
            <p:txBody>
              <a:bodyPr/>
              <a:lstStyle/>
              <a:p>
                <a:r>
                  <a:rPr lang="ru-RU">
                    <a:noFill/>
                  </a:rPr>
                  <a:t> </a:t>
                </a:r>
              </a:p>
            </p:txBody>
          </p:sp>
        </mc:Fallback>
      </mc:AlternateContent>
      <p:sp>
        <p:nvSpPr>
          <p:cNvPr id="28" name="Прямоугольник 27">
            <a:extLst>
              <a:ext uri="{FF2B5EF4-FFF2-40B4-BE49-F238E27FC236}">
                <a16:creationId xmlns:a16="http://schemas.microsoft.com/office/drawing/2014/main" id="{BDF111A5-AFCE-43D5-BD8A-5C8B05EE2C11}"/>
              </a:ext>
            </a:extLst>
          </p:cNvPr>
          <p:cNvSpPr/>
          <p:nvPr/>
        </p:nvSpPr>
        <p:spPr>
          <a:xfrm>
            <a:off x="4729818" y="4622706"/>
            <a:ext cx="3996171"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Баланс расходов</a:t>
            </a:r>
          </a:p>
        </p:txBody>
      </p:sp>
      <p:sp>
        <p:nvSpPr>
          <p:cNvPr id="29" name="Прямоугольник 28">
            <a:extLst>
              <a:ext uri="{FF2B5EF4-FFF2-40B4-BE49-F238E27FC236}">
                <a16:creationId xmlns:a16="http://schemas.microsoft.com/office/drawing/2014/main" id="{85A65F61-B6A7-4CA3-A799-D09EFC89D67F}"/>
              </a:ext>
            </a:extLst>
          </p:cNvPr>
          <p:cNvSpPr/>
          <p:nvPr/>
        </p:nvSpPr>
        <p:spPr>
          <a:xfrm>
            <a:off x="5023590" y="4943369"/>
            <a:ext cx="3929496" cy="307777"/>
          </a:xfrm>
          <a:prstGeom prst="rect">
            <a:avLst/>
          </a:prstGeom>
        </p:spPr>
        <p:txBody>
          <a:bodyPr wrap="square">
            <a:spAutoFit/>
          </a:bodyPr>
          <a:lstStyle/>
          <a:p>
            <a:pPr algn="ctr"/>
            <a:r>
              <a:rPr lang="ru-RU" sz="1400" dirty="0"/>
              <a:t>Уравнение расхода для сечений </a:t>
            </a:r>
            <a:r>
              <a:rPr lang="ru-RU" sz="1400" i="1" dirty="0"/>
              <a:t>в</a:t>
            </a:r>
            <a:r>
              <a:rPr lang="ru-RU" sz="1400" dirty="0"/>
              <a:t> и </a:t>
            </a:r>
            <a:r>
              <a:rPr lang="ru-RU" sz="1400" i="1" dirty="0" err="1"/>
              <a:t>ввд</a:t>
            </a:r>
            <a:r>
              <a:rPr lang="ru-RU" sz="1400" dirty="0"/>
              <a:t> </a:t>
            </a:r>
          </a:p>
        </p:txBody>
      </p:sp>
      <mc:AlternateContent xmlns:mc="http://schemas.openxmlformats.org/markup-compatibility/2006" xmlns:a14="http://schemas.microsoft.com/office/drawing/2010/main">
        <mc:Choice Requires="a14">
          <p:sp>
            <p:nvSpPr>
              <p:cNvPr id="30" name="Прямоугольник 29">
                <a:extLst>
                  <a:ext uri="{FF2B5EF4-FFF2-40B4-BE49-F238E27FC236}">
                    <a16:creationId xmlns:a16="http://schemas.microsoft.com/office/drawing/2014/main" id="{9501A3BC-DD2A-4B95-8CF8-07B8DC4A435E}"/>
                  </a:ext>
                </a:extLst>
              </p:cNvPr>
              <p:cNvSpPr/>
              <p:nvPr/>
            </p:nvSpPr>
            <p:spPr>
              <a:xfrm>
                <a:off x="5270111" y="5330204"/>
                <a:ext cx="3183820" cy="595163"/>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в</m:t>
                              </m:r>
                            </m:sub>
                          </m:sSub>
                        </m:e>
                      </m:d>
                      <m:r>
                        <a:rPr lang="ru-RU" sz="1400" i="0">
                          <a:latin typeface="Cambria Math" panose="02040503050406030204" pitchFamily="18" charset="0"/>
                        </a:rPr>
                        <m:t>=</m:t>
                      </m:r>
                      <m:r>
                        <a:rPr lang="ru-RU" sz="1400" i="1">
                          <a:latin typeface="Cambria Math" panose="02040503050406030204" pitchFamily="18" charset="0"/>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ввд</m:t>
                              </m:r>
                            </m:sub>
                          </m:sSub>
                        </m:e>
                      </m:d>
                      <m:f>
                        <m:fPr>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𝜋</m:t>
                                  </m:r>
                                </m:e>
                                <m:sub>
                                  <m:r>
                                    <a:rPr lang="ru-RU" sz="1400" i="0">
                                      <a:latin typeface="Cambria Math" panose="02040503050406030204" pitchFamily="18" charset="0"/>
                                    </a:rPr>
                                    <m:t>кнд</m:t>
                                  </m:r>
                                </m:sub>
                              </m:sSub>
                            </m:e>
                            <m:sup>
                              <m:r>
                                <a:rPr lang="ru-RU" sz="1400" i="0">
                                  <a:latin typeface="Cambria Math" panose="02040503050406030204" pitchFamily="18" charset="0"/>
                                </a:rPr>
                                <m:t>∗</m:t>
                              </m:r>
                            </m:sup>
                          </m:sSup>
                        </m:num>
                        <m:den>
                          <m:rad>
                            <m:radPr>
                              <m:degHide m:val="on"/>
                              <m:ctrlPr>
                                <a:rPr lang="ru-RU" sz="1400" i="1">
                                  <a:latin typeface="Cambria Math" panose="02040503050406030204" pitchFamily="18" charset="0"/>
                                </a:rPr>
                              </m:ctrlPr>
                            </m:radPr>
                            <m:deg/>
                            <m:e>
                              <m:r>
                                <a:rPr lang="ru-RU" sz="1400" i="0">
                                  <a:latin typeface="Cambria Math" panose="02040503050406030204" pitchFamily="18" charset="0"/>
                                </a:rPr>
                                <m:t>1+</m:t>
                              </m:r>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кнд</m:t>
                                  </m:r>
                                </m:sub>
                              </m:sSub>
                            </m:e>
                          </m:rad>
                        </m:den>
                      </m:f>
                      <m:r>
                        <a:rPr lang="ru-RU" sz="1400" i="0">
                          <a:latin typeface="Cambria Math" panose="02040503050406030204" pitchFamily="18" charset="0"/>
                        </a:rPr>
                        <m:t>(</m:t>
                      </m:r>
                      <m:r>
                        <a:rPr lang="ru-RU" sz="1400" i="1">
                          <a:latin typeface="Cambria Math" panose="02040503050406030204" pitchFamily="18" charset="0"/>
                        </a:rPr>
                        <m:t>𝑚</m:t>
                      </m:r>
                      <m:r>
                        <a:rPr lang="ru-RU" sz="1400" i="0">
                          <a:latin typeface="Cambria Math" panose="02040503050406030204" pitchFamily="18" charset="0"/>
                        </a:rPr>
                        <m:t>+1)</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𝐹</m:t>
                              </m:r>
                            </m:e>
                            <m:sub>
                              <m:r>
                                <a:rPr lang="ru-RU" sz="1400" i="0">
                                  <a:latin typeface="Cambria Math" panose="02040503050406030204" pitchFamily="18" charset="0"/>
                                </a:rPr>
                                <m:t>ввд</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rPr>
                                <m:t>𝐹</m:t>
                              </m:r>
                            </m:e>
                            <m:sub>
                              <m:r>
                                <a:rPr lang="ru-RU" sz="1400" i="0">
                                  <a:latin typeface="Cambria Math" panose="02040503050406030204" pitchFamily="18" charset="0"/>
                                </a:rPr>
                                <m:t>в</m:t>
                              </m:r>
                            </m:sub>
                          </m:sSub>
                        </m:den>
                      </m:f>
                    </m:oMath>
                  </m:oMathPara>
                </a14:m>
                <a:endParaRPr lang="ru-RU" sz="1400" dirty="0"/>
              </a:p>
            </p:txBody>
          </p:sp>
        </mc:Choice>
        <mc:Fallback xmlns="">
          <p:sp>
            <p:nvSpPr>
              <p:cNvPr id="30" name="Прямоугольник 29">
                <a:extLst>
                  <a:ext uri="{FF2B5EF4-FFF2-40B4-BE49-F238E27FC236}">
                    <a16:creationId xmlns:a16="http://schemas.microsoft.com/office/drawing/2014/main" id="{9501A3BC-DD2A-4B95-8CF8-07B8DC4A435E}"/>
                  </a:ext>
                </a:extLst>
              </p:cNvPr>
              <p:cNvSpPr>
                <a:spLocks noRot="1" noChangeAspect="1" noMove="1" noResize="1" noEditPoints="1" noAdjustHandles="1" noChangeArrowheads="1" noChangeShapeType="1" noTextEdit="1"/>
              </p:cNvSpPr>
              <p:nvPr/>
            </p:nvSpPr>
            <p:spPr>
              <a:xfrm>
                <a:off x="5270111" y="5330204"/>
                <a:ext cx="3183820" cy="595163"/>
              </a:xfrm>
              <a:prstGeom prst="rect">
                <a:avLst/>
              </a:prstGeom>
              <a:blipFill>
                <a:blip r:embed="rId8"/>
                <a:stretch>
                  <a:fillRect/>
                </a:stretch>
              </a:blipFill>
              <a:ln>
                <a:solidFill>
                  <a:schemeClr val="tx1"/>
                </a:solidFill>
              </a:ln>
            </p:spPr>
            <p:txBody>
              <a:bodyPr/>
              <a:lstStyle/>
              <a:p>
                <a:r>
                  <a:rPr lang="ru-RU">
                    <a:noFill/>
                  </a:rPr>
                  <a:t> </a:t>
                </a:r>
              </a:p>
            </p:txBody>
          </p:sp>
        </mc:Fallback>
      </mc:AlternateContent>
    </p:spTree>
    <p:extLst>
      <p:ext uri="{BB962C8B-B14F-4D97-AF65-F5344CB8AC3E}">
        <p14:creationId xmlns:p14="http://schemas.microsoft.com/office/powerpoint/2010/main" val="3172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P spid="9" grpId="0"/>
      <p:bldP spid="12" grpId="0" animBg="1"/>
      <p:bldP spid="25" grpId="0"/>
      <p:bldP spid="26" grpId="0" animBg="1"/>
      <p:bldP spid="27" grpId="0"/>
      <p:bldP spid="28" grpId="0"/>
      <p:bldP spid="29" grpId="0"/>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Совместная работа компрессора и турбины в составе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21</a:t>
            </a:fld>
            <a:endParaRPr lang="ru-RU" dirty="0">
              <a:solidFill>
                <a:schemeClr val="bg1"/>
              </a:solidFill>
              <a:latin typeface="Elektra Medium Pro" panose="02000803000000020004" pitchFamily="50" charset="-52"/>
            </a:endParaRPr>
          </a:p>
        </p:txBody>
      </p:sp>
      <p:sp>
        <p:nvSpPr>
          <p:cNvPr id="5" name="Прямоугольник 4">
            <a:extLst>
              <a:ext uri="{FF2B5EF4-FFF2-40B4-BE49-F238E27FC236}">
                <a16:creationId xmlns:a16="http://schemas.microsoft.com/office/drawing/2014/main" id="{14905C9E-D458-48A1-A502-0434D23BAD27}"/>
              </a:ext>
            </a:extLst>
          </p:cNvPr>
          <p:cNvSpPr/>
          <p:nvPr/>
        </p:nvSpPr>
        <p:spPr>
          <a:xfrm>
            <a:off x="594879" y="799578"/>
            <a:ext cx="8131110"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Каскад низкого давления</a:t>
            </a:r>
          </a:p>
        </p:txBody>
      </p:sp>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62D14179-8212-4EEC-B191-1723C5403802}"/>
                  </a:ext>
                </a:extLst>
              </p:cNvPr>
              <p:cNvSpPr/>
              <p:nvPr/>
            </p:nvSpPr>
            <p:spPr>
              <a:xfrm>
                <a:off x="594880" y="1208855"/>
                <a:ext cx="3266534" cy="554383"/>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rPr>
                        <m:t>𝑚</m:t>
                      </m:r>
                      <m:r>
                        <a:rPr lang="ru-RU" sz="1400" i="0">
                          <a:latin typeface="Cambria Math" panose="02040503050406030204" pitchFamily="18" charset="0"/>
                        </a:rPr>
                        <m:t>=</m:t>
                      </m:r>
                      <m:f>
                        <m:fPr>
                          <m:ctrlPr>
                            <a:rPr lang="ru-RU" sz="1400" i="1">
                              <a:latin typeface="Cambria Math" panose="02040503050406030204" pitchFamily="18" charset="0"/>
                            </a:rPr>
                          </m:ctrlPr>
                        </m:fPr>
                        <m:num>
                          <m:r>
                            <a:rPr lang="ru-RU" sz="1400" i="1">
                              <a:latin typeface="Cambria Math" panose="02040503050406030204" pitchFamily="18" charset="0"/>
                            </a:rPr>
                            <m:t>𝑐𝑜𝑛𝑠𝑡</m:t>
                          </m:r>
                        </m:num>
                        <m:den>
                          <m:d>
                            <m:dPr>
                              <m:begChr m:val=""/>
                              <m:ctrlPr>
                                <a:rPr lang="ru-RU" sz="1400" i="1">
                                  <a:latin typeface="Cambria Math" panose="02040503050406030204" pitchFamily="18" charset="0"/>
                                </a:rPr>
                              </m:ctrlPr>
                            </m:dPr>
                            <m:e>
                              <m:r>
                                <a:rPr lang="ru-RU" sz="1400" i="1">
                                  <a:latin typeface="Cambria Math" panose="02040503050406030204" pitchFamily="18" charset="0"/>
                                </a:rPr>
                                <m:t>𝑞</m:t>
                              </m:r>
                              <m:r>
                                <a:rPr lang="ru-RU" sz="1400" i="0">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ввд</m:t>
                                  </m:r>
                                </m:sub>
                              </m:sSub>
                            </m:e>
                          </m:d>
                        </m:den>
                      </m:f>
                    </m:oMath>
                  </m:oMathPara>
                </a14:m>
                <a:endParaRPr lang="ru-RU" sz="1400" dirty="0"/>
              </a:p>
            </p:txBody>
          </p:sp>
        </mc:Choice>
        <mc:Fallback xmlns="">
          <p:sp>
            <p:nvSpPr>
              <p:cNvPr id="6" name="Прямоугольник 5">
                <a:extLst>
                  <a:ext uri="{FF2B5EF4-FFF2-40B4-BE49-F238E27FC236}">
                    <a16:creationId xmlns:a16="http://schemas.microsoft.com/office/drawing/2014/main" xmlns="" xmlns:a14="http://schemas.microsoft.com/office/drawing/2010/main" id="{62D14179-8212-4EEC-B191-1723C5403802}"/>
                  </a:ext>
                </a:extLst>
              </p:cNvPr>
              <p:cNvSpPr>
                <a:spLocks noRot="1" noChangeAspect="1" noMove="1" noResize="1" noEditPoints="1" noAdjustHandles="1" noChangeArrowheads="1" noChangeShapeType="1" noTextEdit="1"/>
              </p:cNvSpPr>
              <p:nvPr/>
            </p:nvSpPr>
            <p:spPr>
              <a:xfrm>
                <a:off x="594880" y="1208855"/>
                <a:ext cx="3266534" cy="554383"/>
              </a:xfrm>
              <a:prstGeom prst="rect">
                <a:avLst/>
              </a:prstGeom>
              <a:blipFill rotWithShape="1">
                <a:blip r:embed="rId3"/>
                <a:stretch>
                  <a:fillRect t="-40860" b="-123656"/>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7CFFF887-39A5-46EF-A130-2EEEE6FA3CB2}"/>
                  </a:ext>
                </a:extLst>
              </p:cNvPr>
              <p:cNvSpPr/>
              <p:nvPr/>
            </p:nvSpPr>
            <p:spPr>
              <a:xfrm>
                <a:off x="594879" y="1990121"/>
                <a:ext cx="3266535" cy="57291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кнд</m:t>
                              </m:r>
                            </m:sub>
                          </m:sSub>
                        </m:num>
                        <m:den>
                          <m:r>
                            <a:rPr lang="ru-RU" sz="1400" i="0">
                              <a:latin typeface="Cambria Math" panose="02040503050406030204" pitchFamily="18" charset="0"/>
                            </a:rPr>
                            <m:t>1+</m:t>
                          </m:r>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кнд</m:t>
                              </m:r>
                            </m:sub>
                          </m:sSub>
                        </m:den>
                      </m:f>
                      <m:d>
                        <m:dPr>
                          <m:ctrlPr>
                            <a:rPr lang="ru-RU" sz="1400" i="1">
                              <a:latin typeface="Cambria Math" panose="02040503050406030204" pitchFamily="18" charset="0"/>
                            </a:rPr>
                          </m:ctrlPr>
                        </m:dPr>
                        <m:e>
                          <m:r>
                            <a:rPr lang="ru-RU" sz="1400" i="1">
                              <a:latin typeface="Cambria Math" panose="02040503050406030204" pitchFamily="18" charset="0"/>
                            </a:rPr>
                            <m:t>𝑚</m:t>
                          </m:r>
                          <m:r>
                            <a:rPr lang="ru-RU" sz="1400" i="0">
                              <a:latin typeface="Cambria Math" panose="02040503050406030204" pitchFamily="18" charset="0"/>
                            </a:rPr>
                            <m:t>+1</m:t>
                          </m:r>
                        </m:e>
                      </m:d>
                      <m:r>
                        <a:rPr lang="ru-RU" sz="1400" i="0">
                          <a:latin typeface="Cambria Math" panose="02040503050406030204" pitchFamily="18" charset="0"/>
                        </a:rPr>
                        <m:t>=</m:t>
                      </m:r>
                      <m:f>
                        <m:fPr>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г</m:t>
                                  </m:r>
                                </m:sub>
                              </m:sSub>
                            </m:e>
                            <m:sup>
                              <m:r>
                                <a:rPr lang="ru-RU" sz="1400" i="0">
                                  <a:latin typeface="Cambria Math" panose="02040503050406030204" pitchFamily="18" charset="0"/>
                                </a:rPr>
                                <m:t>∗</m:t>
                              </m:r>
                            </m:sup>
                          </m:sSup>
                        </m:num>
                        <m:den>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ввд</m:t>
                                  </m:r>
                                </m:sub>
                              </m:sSub>
                            </m:e>
                            <m:sup>
                              <m:r>
                                <a:rPr lang="ru-RU" sz="1400" i="0">
                                  <a:latin typeface="Cambria Math" panose="02040503050406030204" pitchFamily="18" charset="0"/>
                                </a:rPr>
                                <m:t>∗</m:t>
                              </m:r>
                            </m:sup>
                          </m:sSup>
                        </m:den>
                      </m:f>
                      <m:d>
                        <m:dPr>
                          <m:ctrlPr>
                            <a:rPr lang="ru-RU" sz="1400" i="1">
                              <a:latin typeface="Cambria Math" panose="02040503050406030204" pitchFamily="18" charset="0"/>
                            </a:rPr>
                          </m:ctrlPr>
                        </m:dPr>
                        <m:e>
                          <m:r>
                            <a:rPr lang="ru-RU" sz="1400" i="0">
                              <a:latin typeface="Cambria Math" panose="02040503050406030204" pitchFamily="18" charset="0"/>
                            </a:rPr>
                            <m:t>1−</m:t>
                          </m:r>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твд</m:t>
                              </m:r>
                            </m:sub>
                          </m:sSub>
                        </m:e>
                      </m:d>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тнд</m:t>
                          </m:r>
                        </m:sub>
                      </m:sSub>
                      <m:r>
                        <a:rPr lang="ru-RU" sz="1400" i="1">
                          <a:latin typeface="Cambria Math" panose="02040503050406030204" pitchFamily="18" charset="0"/>
                        </a:rPr>
                        <m:t>𝐷</m:t>
                      </m:r>
                    </m:oMath>
                  </m:oMathPara>
                </a14:m>
                <a:endParaRPr lang="ru-RU" sz="1400" dirty="0"/>
              </a:p>
            </p:txBody>
          </p:sp>
        </mc:Choice>
        <mc:Fallback xmlns="">
          <p:sp>
            <p:nvSpPr>
              <p:cNvPr id="9" name="Прямоугольник 8">
                <a:extLst>
                  <a:ext uri="{FF2B5EF4-FFF2-40B4-BE49-F238E27FC236}">
                    <a16:creationId xmlns:a16="http://schemas.microsoft.com/office/drawing/2014/main" xmlns="" xmlns:a14="http://schemas.microsoft.com/office/drawing/2010/main" id="{7CFFF887-39A5-46EF-A130-2EEEE6FA3CB2}"/>
                  </a:ext>
                </a:extLst>
              </p:cNvPr>
              <p:cNvSpPr>
                <a:spLocks noRot="1" noChangeAspect="1" noMove="1" noResize="1" noEditPoints="1" noAdjustHandles="1" noChangeArrowheads="1" noChangeShapeType="1" noTextEdit="1"/>
              </p:cNvSpPr>
              <p:nvPr/>
            </p:nvSpPr>
            <p:spPr>
              <a:xfrm>
                <a:off x="594879" y="1990121"/>
                <a:ext cx="3266535" cy="572914"/>
              </a:xfrm>
              <a:prstGeom prst="rect">
                <a:avLst/>
              </a:prstGeom>
              <a:blipFill rotWithShape="1">
                <a:blip r:embed="rId4"/>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a:extLst>
                  <a:ext uri="{FF2B5EF4-FFF2-40B4-BE49-F238E27FC236}">
                    <a16:creationId xmlns:a16="http://schemas.microsoft.com/office/drawing/2014/main" id="{6DF4622F-BD63-4D53-9DC1-9AE2DC8166E8}"/>
                  </a:ext>
                </a:extLst>
              </p:cNvPr>
              <p:cNvSpPr/>
              <p:nvPr/>
            </p:nvSpPr>
            <p:spPr>
              <a:xfrm>
                <a:off x="594879" y="2710708"/>
                <a:ext cx="3266535" cy="595163"/>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в</m:t>
                              </m:r>
                            </m:sub>
                          </m:sSub>
                        </m:e>
                      </m:d>
                      <m:r>
                        <a:rPr lang="ru-RU" sz="1400" i="0">
                          <a:latin typeface="Cambria Math" panose="02040503050406030204" pitchFamily="18" charset="0"/>
                        </a:rPr>
                        <m:t>=</m:t>
                      </m:r>
                      <m:r>
                        <a:rPr lang="ru-RU" sz="1400" i="1">
                          <a:latin typeface="Cambria Math" panose="02040503050406030204" pitchFamily="18" charset="0"/>
                        </a:rPr>
                        <m:t>𝑞</m:t>
                      </m:r>
                      <m:d>
                        <m:dPr>
                          <m:ctrlPr>
                            <a:rPr lang="ru-RU" sz="1400" i="1">
                              <a:latin typeface="Cambria Math" panose="02040503050406030204" pitchFamily="18" charset="0"/>
                            </a:rPr>
                          </m:ctrlPr>
                        </m:dPr>
                        <m:e>
                          <m:sSub>
                            <m:sSubPr>
                              <m:ctrlPr>
                                <a:rPr lang="ru-RU" sz="1400" i="1">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ввд</m:t>
                              </m:r>
                            </m:sub>
                          </m:sSub>
                        </m:e>
                      </m:d>
                      <m:f>
                        <m:fPr>
                          <m:ctrlPr>
                            <a:rPr lang="ru-RU" sz="1400" i="1">
                              <a:latin typeface="Cambria Math" panose="02040503050406030204" pitchFamily="18" charset="0"/>
                            </a:rPr>
                          </m:ctrlPr>
                        </m:fPr>
                        <m:num>
                          <m:sSup>
                            <m:sSupPr>
                              <m:ctrlPr>
                                <a:rPr lang="ru-RU" sz="1400" i="1">
                                  <a:latin typeface="Cambria Math" panose="02040503050406030204" pitchFamily="18" charset="0"/>
                                </a:rPr>
                              </m:ctrlPr>
                            </m:sSupPr>
                            <m:e>
                              <m:sSub>
                                <m:sSubPr>
                                  <m:ctrlPr>
                                    <a:rPr lang="ru-RU" sz="1400" i="1">
                                      <a:latin typeface="Cambria Math" panose="02040503050406030204" pitchFamily="18" charset="0"/>
                                    </a:rPr>
                                  </m:ctrlPr>
                                </m:sSubPr>
                                <m:e>
                                  <m:r>
                                    <a:rPr lang="ru-RU" sz="1400" i="1">
                                      <a:latin typeface="Cambria Math" panose="02040503050406030204" pitchFamily="18" charset="0"/>
                                    </a:rPr>
                                    <m:t>𝜋</m:t>
                                  </m:r>
                                </m:e>
                                <m:sub>
                                  <m:r>
                                    <a:rPr lang="ru-RU" sz="1400" i="0">
                                      <a:latin typeface="Cambria Math" panose="02040503050406030204" pitchFamily="18" charset="0"/>
                                    </a:rPr>
                                    <m:t>кнд</m:t>
                                  </m:r>
                                </m:sub>
                              </m:sSub>
                            </m:e>
                            <m:sup>
                              <m:r>
                                <a:rPr lang="ru-RU" sz="1400" i="0">
                                  <a:latin typeface="Cambria Math" panose="02040503050406030204" pitchFamily="18" charset="0"/>
                                </a:rPr>
                                <m:t>∗</m:t>
                              </m:r>
                            </m:sup>
                          </m:sSup>
                        </m:num>
                        <m:den>
                          <m:rad>
                            <m:radPr>
                              <m:degHide m:val="on"/>
                              <m:ctrlPr>
                                <a:rPr lang="ru-RU" sz="1400" i="1">
                                  <a:latin typeface="Cambria Math" panose="02040503050406030204" pitchFamily="18" charset="0"/>
                                </a:rPr>
                              </m:ctrlPr>
                            </m:radPr>
                            <m:deg/>
                            <m:e>
                              <m:r>
                                <a:rPr lang="ru-RU" sz="1400" i="0">
                                  <a:latin typeface="Cambria Math" panose="02040503050406030204" pitchFamily="18" charset="0"/>
                                </a:rPr>
                                <m:t>1+</m:t>
                              </m:r>
                              <m:sSub>
                                <m:sSubPr>
                                  <m:ctrlPr>
                                    <a:rPr lang="ru-RU" sz="1400" i="1">
                                      <a:latin typeface="Cambria Math" panose="02040503050406030204" pitchFamily="18" charset="0"/>
                                    </a:rPr>
                                  </m:ctrlPr>
                                </m:sSubPr>
                                <m:e>
                                  <m:r>
                                    <a:rPr lang="ru-RU" sz="1400" i="1">
                                      <a:latin typeface="Cambria Math" panose="02040503050406030204" pitchFamily="18" charset="0"/>
                                    </a:rPr>
                                    <m:t>𝑙</m:t>
                                  </m:r>
                                </m:e>
                                <m:sub>
                                  <m:r>
                                    <a:rPr lang="ru-RU" sz="1400" i="0">
                                      <a:latin typeface="Cambria Math" panose="02040503050406030204" pitchFamily="18" charset="0"/>
                                    </a:rPr>
                                    <m:t>кнд</m:t>
                                  </m:r>
                                </m:sub>
                              </m:sSub>
                            </m:e>
                          </m:rad>
                        </m:den>
                      </m:f>
                      <m:r>
                        <a:rPr lang="ru-RU" sz="1400" i="0">
                          <a:latin typeface="Cambria Math" panose="02040503050406030204" pitchFamily="18" charset="0"/>
                        </a:rPr>
                        <m:t>(</m:t>
                      </m:r>
                      <m:r>
                        <a:rPr lang="ru-RU" sz="1400" i="1">
                          <a:latin typeface="Cambria Math" panose="02040503050406030204" pitchFamily="18" charset="0"/>
                        </a:rPr>
                        <m:t>𝑚</m:t>
                      </m:r>
                      <m:r>
                        <a:rPr lang="ru-RU" sz="1400" i="0">
                          <a:latin typeface="Cambria Math" panose="02040503050406030204" pitchFamily="18" charset="0"/>
                        </a:rPr>
                        <m:t>+1)</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𝐹</m:t>
                              </m:r>
                            </m:e>
                            <m:sub>
                              <m:r>
                                <a:rPr lang="ru-RU" sz="1400" i="0">
                                  <a:latin typeface="Cambria Math" panose="02040503050406030204" pitchFamily="18" charset="0"/>
                                </a:rPr>
                                <m:t>ввд</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rPr>
                                <m:t>𝐹</m:t>
                              </m:r>
                            </m:e>
                            <m:sub>
                              <m:r>
                                <a:rPr lang="ru-RU" sz="1400" i="0">
                                  <a:latin typeface="Cambria Math" panose="02040503050406030204" pitchFamily="18" charset="0"/>
                                </a:rPr>
                                <m:t>в</m:t>
                              </m:r>
                            </m:sub>
                          </m:sSub>
                        </m:den>
                      </m:f>
                    </m:oMath>
                  </m:oMathPara>
                </a14:m>
                <a:endParaRPr lang="ru-RU" sz="1400" dirty="0"/>
              </a:p>
            </p:txBody>
          </p:sp>
        </mc:Choice>
        <mc:Fallback xmlns="">
          <p:sp>
            <p:nvSpPr>
              <p:cNvPr id="10" name="Прямоугольник 9">
                <a:extLst>
                  <a:ext uri="{FF2B5EF4-FFF2-40B4-BE49-F238E27FC236}">
                    <a16:creationId xmlns:a16="http://schemas.microsoft.com/office/drawing/2014/main" xmlns="" xmlns:a14="http://schemas.microsoft.com/office/drawing/2010/main" id="{6DF4622F-BD63-4D53-9DC1-9AE2DC8166E8}"/>
                  </a:ext>
                </a:extLst>
              </p:cNvPr>
              <p:cNvSpPr>
                <a:spLocks noRot="1" noChangeAspect="1" noMove="1" noResize="1" noEditPoints="1" noAdjustHandles="1" noChangeArrowheads="1" noChangeShapeType="1" noTextEdit="1"/>
              </p:cNvSpPr>
              <p:nvPr/>
            </p:nvSpPr>
            <p:spPr>
              <a:xfrm>
                <a:off x="594879" y="2710708"/>
                <a:ext cx="3266535" cy="595163"/>
              </a:xfrm>
              <a:prstGeom prst="rect">
                <a:avLst/>
              </a:prstGeom>
              <a:blipFill rotWithShape="1">
                <a:blip r:embed="rId5"/>
                <a:stretch>
                  <a:fillRect/>
                </a:stretch>
              </a:blipFill>
              <a:ln>
                <a:solidFill>
                  <a:schemeClr val="tx1"/>
                </a:solidFill>
              </a:ln>
            </p:spPr>
            <p:txBody>
              <a:bodyPr/>
              <a:lstStyle/>
              <a:p>
                <a:r>
                  <a:rPr lang="ru-RU">
                    <a:noFill/>
                  </a:rPr>
                  <a:t> </a:t>
                </a:r>
              </a:p>
            </p:txBody>
          </p:sp>
        </mc:Fallback>
      </mc:AlternateContent>
      <p:sp>
        <p:nvSpPr>
          <p:cNvPr id="11" name="Правая фигурная скобка 10">
            <a:extLst>
              <a:ext uri="{FF2B5EF4-FFF2-40B4-BE49-F238E27FC236}">
                <a16:creationId xmlns:a16="http://schemas.microsoft.com/office/drawing/2014/main" id="{9FB41550-1CC8-4C86-9BB7-22EEA2A93EDF}"/>
              </a:ext>
            </a:extLst>
          </p:cNvPr>
          <p:cNvSpPr/>
          <p:nvPr/>
        </p:nvSpPr>
        <p:spPr>
          <a:xfrm>
            <a:off x="4110037" y="1280553"/>
            <a:ext cx="466726" cy="2100822"/>
          </a:xfrm>
          <a:prstGeom prst="rightBrace">
            <a:avLst>
              <a:gd name="adj1" fmla="val 0"/>
              <a:gd name="adj2" fmla="val 5000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a:p>
        </p:txBody>
      </p:sp>
      <p:sp>
        <p:nvSpPr>
          <p:cNvPr id="12" name="Прямоугольник 11">
            <a:extLst>
              <a:ext uri="{FF2B5EF4-FFF2-40B4-BE49-F238E27FC236}">
                <a16:creationId xmlns:a16="http://schemas.microsoft.com/office/drawing/2014/main" id="{5333A9B7-89A6-4C7D-B3BF-72E6259D4056}"/>
              </a:ext>
            </a:extLst>
          </p:cNvPr>
          <p:cNvSpPr/>
          <p:nvPr/>
        </p:nvSpPr>
        <p:spPr>
          <a:xfrm rot="16200000">
            <a:off x="4382644" y="1961631"/>
            <a:ext cx="1624149" cy="73866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Уравнение совместной работы узлов каскада НД</a:t>
            </a:r>
          </a:p>
        </p:txBody>
      </p:sp>
      <p:pic>
        <p:nvPicPr>
          <p:cNvPr id="13" name="Рисунок 12"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id="{38D17DF0-DEBD-4BC9-A94B-F9ED9B71E3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783" y="3746337"/>
            <a:ext cx="4038980" cy="2520000"/>
          </a:xfrm>
          <a:prstGeom prst="rect">
            <a:avLst/>
          </a:prstGeom>
        </p:spPr>
      </p:pic>
      <p:cxnSp>
        <p:nvCxnSpPr>
          <p:cNvPr id="14" name="Прямая соединительная линия 13">
            <a:extLst>
              <a:ext uri="{FF2B5EF4-FFF2-40B4-BE49-F238E27FC236}">
                <a16:creationId xmlns:a16="http://schemas.microsoft.com/office/drawing/2014/main" id="{8A62823F-EE57-4A14-9452-421155A5DED9}"/>
              </a:ext>
            </a:extLst>
          </p:cNvPr>
          <p:cNvCxnSpPr>
            <a:cxnSpLocks/>
          </p:cNvCxnSpPr>
          <p:nvPr/>
        </p:nvCxnSpPr>
        <p:spPr>
          <a:xfrm flipV="1">
            <a:off x="2152070" y="4082672"/>
            <a:ext cx="1724562" cy="1411582"/>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5" name="Прямоугольник 14">
            <a:extLst>
              <a:ext uri="{FF2B5EF4-FFF2-40B4-BE49-F238E27FC236}">
                <a16:creationId xmlns:a16="http://schemas.microsoft.com/office/drawing/2014/main" id="{A0B28E0E-1D77-4BE7-B5D2-670B8ADF0C5B}"/>
              </a:ext>
            </a:extLst>
          </p:cNvPr>
          <p:cNvSpPr/>
          <p:nvPr/>
        </p:nvSpPr>
        <p:spPr>
          <a:xfrm>
            <a:off x="1073499" y="3456518"/>
            <a:ext cx="2967548" cy="30777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Характеристика КВД</a:t>
            </a:r>
          </a:p>
        </p:txBody>
      </p:sp>
      <p:sp>
        <p:nvSpPr>
          <p:cNvPr id="18" name="Прямоугольник 17">
            <a:extLst>
              <a:ext uri="{FF2B5EF4-FFF2-40B4-BE49-F238E27FC236}">
                <a16:creationId xmlns:a16="http://schemas.microsoft.com/office/drawing/2014/main" id="{99CA654D-8FE4-4733-A19D-40FF1D5BD6A1}"/>
              </a:ext>
            </a:extLst>
          </p:cNvPr>
          <p:cNvSpPr/>
          <p:nvPr/>
        </p:nvSpPr>
        <p:spPr>
          <a:xfrm>
            <a:off x="5672449" y="1297624"/>
            <a:ext cx="2913315" cy="1384995"/>
          </a:xfrm>
          <a:prstGeom prst="rect">
            <a:avLst/>
          </a:prstGeom>
        </p:spPr>
        <p:txBody>
          <a:bodyPr wrap="square">
            <a:spAutoFit/>
          </a:bodyPr>
          <a:lstStyle/>
          <a:p>
            <a:pPr marL="285750" indent="-285750">
              <a:lnSpc>
                <a:spcPct val="150000"/>
              </a:lnSpc>
              <a:buFont typeface="Arial" panose="020B0604020202020204" pitchFamily="34" charset="0"/>
              <a:buChar char="•"/>
            </a:pPr>
            <a:r>
              <a:rPr lang="ru-RU" sz="1400" dirty="0"/>
              <a:t>положение рабочей точки на характеристике КНД зависит от положения рабочей точки на характеристике КВД</a:t>
            </a:r>
          </a:p>
        </p:txBody>
      </p:sp>
      <p:pic>
        <p:nvPicPr>
          <p:cNvPr id="22" name="Рисунок 21"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id="{4F5DCA2F-00C6-4ED2-B544-F898C99CDD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8861" y="3761054"/>
            <a:ext cx="4057128" cy="2520000"/>
          </a:xfrm>
          <a:prstGeom prst="rect">
            <a:avLst/>
          </a:prstGeom>
        </p:spPr>
      </p:pic>
      <p:cxnSp>
        <p:nvCxnSpPr>
          <p:cNvPr id="23" name="Прямая соединительная линия 22">
            <a:extLst>
              <a:ext uri="{FF2B5EF4-FFF2-40B4-BE49-F238E27FC236}">
                <a16:creationId xmlns:a16="http://schemas.microsoft.com/office/drawing/2014/main" id="{3A0B44B8-1531-4EF8-9641-7B95BFAC8D2A}"/>
              </a:ext>
            </a:extLst>
          </p:cNvPr>
          <p:cNvCxnSpPr>
            <a:cxnSpLocks/>
          </p:cNvCxnSpPr>
          <p:nvPr/>
        </p:nvCxnSpPr>
        <p:spPr>
          <a:xfrm flipV="1">
            <a:off x="5490919" y="4023532"/>
            <a:ext cx="2611312" cy="1060781"/>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4" name="Равнобедренный треугольник 23">
            <a:extLst>
              <a:ext uri="{FF2B5EF4-FFF2-40B4-BE49-F238E27FC236}">
                <a16:creationId xmlns:a16="http://schemas.microsoft.com/office/drawing/2014/main" id="{2C9A5AE7-9082-4713-99CB-FD9D375BACCB}"/>
              </a:ext>
            </a:extLst>
          </p:cNvPr>
          <p:cNvSpPr/>
          <p:nvPr/>
        </p:nvSpPr>
        <p:spPr>
          <a:xfrm>
            <a:off x="3138985" y="4545226"/>
            <a:ext cx="122830" cy="170597"/>
          </a:xfrm>
          <a:prstGeom prst="triangl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Равнобедренный треугольник 25">
            <a:extLst>
              <a:ext uri="{FF2B5EF4-FFF2-40B4-BE49-F238E27FC236}">
                <a16:creationId xmlns:a16="http://schemas.microsoft.com/office/drawing/2014/main" id="{69F023CA-75C4-432D-AC80-2F0B34969EB5}"/>
              </a:ext>
            </a:extLst>
          </p:cNvPr>
          <p:cNvSpPr/>
          <p:nvPr/>
        </p:nvSpPr>
        <p:spPr>
          <a:xfrm>
            <a:off x="6574595" y="4545225"/>
            <a:ext cx="122830" cy="170597"/>
          </a:xfrm>
          <a:prstGeom prst="triangl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рямоугольник 24">
            <a:extLst>
              <a:ext uri="{FF2B5EF4-FFF2-40B4-BE49-F238E27FC236}">
                <a16:creationId xmlns:a16="http://schemas.microsoft.com/office/drawing/2014/main" id="{B42CCAAE-9343-4A5C-ABFC-01C97FAB57D4}"/>
              </a:ext>
            </a:extLst>
          </p:cNvPr>
          <p:cNvSpPr/>
          <p:nvPr/>
        </p:nvSpPr>
        <p:spPr>
          <a:xfrm>
            <a:off x="3377821" y="4388277"/>
            <a:ext cx="116006" cy="88710"/>
          </a:xfrm>
          <a:prstGeom prst="rect">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8" name="Прямоугольник 27">
            <a:extLst>
              <a:ext uri="{FF2B5EF4-FFF2-40B4-BE49-F238E27FC236}">
                <a16:creationId xmlns:a16="http://schemas.microsoft.com/office/drawing/2014/main" id="{4ED54DAE-4011-44A6-8876-AECB560FCC98}"/>
              </a:ext>
            </a:extLst>
          </p:cNvPr>
          <p:cNvSpPr/>
          <p:nvPr/>
        </p:nvSpPr>
        <p:spPr>
          <a:xfrm>
            <a:off x="7194645" y="4345794"/>
            <a:ext cx="116006" cy="88710"/>
          </a:xfrm>
          <a:prstGeom prst="rect">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7" name="Овал 26">
            <a:extLst>
              <a:ext uri="{FF2B5EF4-FFF2-40B4-BE49-F238E27FC236}">
                <a16:creationId xmlns:a16="http://schemas.microsoft.com/office/drawing/2014/main" id="{CD2FAC9D-55CB-4FE3-B3BF-B5EEB24A3144}"/>
              </a:ext>
            </a:extLst>
          </p:cNvPr>
          <p:cNvSpPr/>
          <p:nvPr/>
        </p:nvSpPr>
        <p:spPr>
          <a:xfrm>
            <a:off x="3630304" y="4176737"/>
            <a:ext cx="109183" cy="95534"/>
          </a:xfrm>
          <a:prstGeom prst="ellips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0" name="Овал 29">
            <a:extLst>
              <a:ext uri="{FF2B5EF4-FFF2-40B4-BE49-F238E27FC236}">
                <a16:creationId xmlns:a16="http://schemas.microsoft.com/office/drawing/2014/main" id="{ACD0263B-FE99-4C40-897C-87E30024CBE5}"/>
              </a:ext>
            </a:extLst>
          </p:cNvPr>
          <p:cNvSpPr/>
          <p:nvPr/>
        </p:nvSpPr>
        <p:spPr>
          <a:xfrm>
            <a:off x="7767850" y="4092908"/>
            <a:ext cx="109183" cy="95534"/>
          </a:xfrm>
          <a:prstGeom prst="ellips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31" name="Прямая со стрелкой 30">
            <a:extLst>
              <a:ext uri="{FF2B5EF4-FFF2-40B4-BE49-F238E27FC236}">
                <a16:creationId xmlns:a16="http://schemas.microsoft.com/office/drawing/2014/main" id="{036B14AC-8A6A-4A60-ADDE-D83DC52BDF29}"/>
              </a:ext>
            </a:extLst>
          </p:cNvPr>
          <p:cNvCxnSpPr/>
          <p:nvPr/>
        </p:nvCxnSpPr>
        <p:spPr>
          <a:xfrm flipV="1">
            <a:off x="3739487" y="4140675"/>
            <a:ext cx="3951026" cy="838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9" name="Прямая со стрелкой 2048">
            <a:extLst>
              <a:ext uri="{FF2B5EF4-FFF2-40B4-BE49-F238E27FC236}">
                <a16:creationId xmlns:a16="http://schemas.microsoft.com/office/drawing/2014/main" id="{93CE50A9-49BF-413B-91B8-D4BBE91C1678}"/>
              </a:ext>
            </a:extLst>
          </p:cNvPr>
          <p:cNvCxnSpPr/>
          <p:nvPr/>
        </p:nvCxnSpPr>
        <p:spPr>
          <a:xfrm flipV="1">
            <a:off x="3493159" y="4385002"/>
            <a:ext cx="3635947" cy="101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2" name="Прямая со стрелкой 2051">
            <a:extLst>
              <a:ext uri="{FF2B5EF4-FFF2-40B4-BE49-F238E27FC236}">
                <a16:creationId xmlns:a16="http://schemas.microsoft.com/office/drawing/2014/main" id="{A41EB950-A99A-48AE-B49C-C1AE1429F9B6}"/>
              </a:ext>
            </a:extLst>
          </p:cNvPr>
          <p:cNvCxnSpPr/>
          <p:nvPr/>
        </p:nvCxnSpPr>
        <p:spPr>
          <a:xfrm flipV="1">
            <a:off x="3309582" y="4630523"/>
            <a:ext cx="3193576" cy="852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Прямоугольник 19">
            <a:extLst>
              <a:ext uri="{FF2B5EF4-FFF2-40B4-BE49-F238E27FC236}">
                <a16:creationId xmlns:a16="http://schemas.microsoft.com/office/drawing/2014/main" id="{762F6166-FA63-4AC1-99CB-52A6A8543052}"/>
              </a:ext>
            </a:extLst>
          </p:cNvPr>
          <p:cNvSpPr/>
          <p:nvPr/>
        </p:nvSpPr>
        <p:spPr>
          <a:xfrm>
            <a:off x="5311132" y="3456518"/>
            <a:ext cx="2967548" cy="30777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Характеристика КНД</a:t>
            </a:r>
          </a:p>
        </p:txBody>
      </p:sp>
    </p:spTree>
    <p:extLst>
      <p:ext uri="{BB962C8B-B14F-4D97-AF65-F5344CB8AC3E}">
        <p14:creationId xmlns:p14="http://schemas.microsoft.com/office/powerpoint/2010/main" val="250536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4" grpId="0" animBg="1"/>
      <p:bldP spid="26" grpId="0" animBg="1"/>
      <p:bldP spid="25" grpId="0" animBg="1"/>
      <p:bldP spid="28" grpId="0" animBg="1"/>
      <p:bldP spid="27" grpId="0" animBg="1"/>
      <p:bldP spid="30"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Совместная работа компрессора и турбины в составе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22</a:t>
            </a:fld>
            <a:endParaRPr lang="ru-RU" dirty="0">
              <a:solidFill>
                <a:schemeClr val="bg1"/>
              </a:solidFill>
              <a:latin typeface="Elektra Medium Pro" panose="02000803000000020004" pitchFamily="50" charset="-52"/>
            </a:endParaRP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B1F63FC1-F850-4ACF-8F72-A557DFF304B2}"/>
                  </a:ext>
                </a:extLst>
              </p:cNvPr>
              <p:cNvSpPr/>
              <p:nvPr/>
            </p:nvSpPr>
            <p:spPr>
              <a:xfrm>
                <a:off x="590549" y="787030"/>
                <a:ext cx="8135439" cy="3677995"/>
              </a:xfrm>
              <a:prstGeom prst="rect">
                <a:avLst/>
              </a:prstGeom>
            </p:spPr>
            <p:txBody>
              <a:bodyPr wrap="square">
                <a:spAutoFit/>
              </a:bodyPr>
              <a:lstStyle/>
              <a:p>
                <a:pPr indent="269875" algn="just">
                  <a:lnSpc>
                    <a:spcPct val="150000"/>
                  </a:lnSpc>
                  <a:spcAft>
                    <a:spcPts val="0"/>
                  </a:spcAft>
                </a:pPr>
                <a:r>
                  <a:rPr lang="ru-RU" dirty="0"/>
                  <a:t>Положение рабочих точек на характеристике компрессора зависят от:</a:t>
                </a:r>
              </a:p>
              <a:p>
                <a:pPr marL="342900" lvl="0" indent="-342900" algn="just">
                  <a:lnSpc>
                    <a:spcPct val="150000"/>
                  </a:lnSpc>
                  <a:spcAft>
                    <a:spcPts val="0"/>
                  </a:spcAft>
                  <a:buFont typeface="Symbol" panose="05050102010706020507" pitchFamily="18" charset="2"/>
                  <a:buChar char=""/>
                </a:pPr>
                <a:r>
                  <a:rPr lang="ru-RU" dirty="0"/>
                  <a:t>степени повышения температуры в газогенераторе </a:t>
                </a:r>
                <a14:m>
                  <m:oMath xmlns:m="http://schemas.openxmlformats.org/officeDocument/2006/math">
                    <m:f>
                      <m:fPr>
                        <m:type m:val="skw"/>
                        <m:ctrlPr>
                          <a:rPr lang="ru-RU" i="1">
                            <a:latin typeface="Cambria Math" panose="02040503050406030204" pitchFamily="18" charset="0"/>
                          </a:rPr>
                        </m:ctrlPr>
                      </m:fPr>
                      <m:num>
                        <m:sSup>
                          <m:sSupPr>
                            <m:ctrlPr>
                              <a:rPr lang="ru-RU" i="1">
                                <a:latin typeface="Cambria Math" panose="02040503050406030204" pitchFamily="18" charset="0"/>
                              </a:rPr>
                            </m:ctrlPr>
                          </m:sSupPr>
                          <m:e>
                            <m:sSub>
                              <m:sSubPr>
                                <m:ctrlPr>
                                  <a:rPr lang="ru-RU" i="1">
                                    <a:latin typeface="Cambria Math" panose="02040503050406030204" pitchFamily="18" charset="0"/>
                                  </a:rPr>
                                </m:ctrlPr>
                              </m:sSubPr>
                              <m:e>
                                <m:r>
                                  <a:rPr lang="ru-RU">
                                    <a:latin typeface="Cambria Math"/>
                                  </a:rPr>
                                  <m:t>𝑇</m:t>
                                </m:r>
                              </m:e>
                              <m:sub>
                                <m:r>
                                  <a:rPr lang="ru-RU">
                                    <a:latin typeface="Cambria Math"/>
                                  </a:rPr>
                                  <m:t>г</m:t>
                                </m:r>
                              </m:sub>
                            </m:sSub>
                          </m:e>
                          <m:sup>
                            <m:r>
                              <a:rPr lang="ru-RU">
                                <a:latin typeface="Cambria Math"/>
                              </a:rPr>
                              <m:t>∗</m:t>
                            </m:r>
                          </m:sup>
                        </m:sSup>
                      </m:num>
                      <m:den>
                        <m:sSup>
                          <m:sSupPr>
                            <m:ctrlPr>
                              <a:rPr lang="ru-RU" i="1">
                                <a:latin typeface="Cambria Math" panose="02040503050406030204" pitchFamily="18" charset="0"/>
                              </a:rPr>
                            </m:ctrlPr>
                          </m:sSupPr>
                          <m:e>
                            <m:sSub>
                              <m:sSubPr>
                                <m:ctrlPr>
                                  <a:rPr lang="ru-RU" i="1">
                                    <a:latin typeface="Cambria Math" panose="02040503050406030204" pitchFamily="18" charset="0"/>
                                  </a:rPr>
                                </m:ctrlPr>
                              </m:sSubPr>
                              <m:e>
                                <m:r>
                                  <a:rPr lang="ru-RU">
                                    <a:latin typeface="Cambria Math"/>
                                  </a:rPr>
                                  <m:t>𝑇</m:t>
                                </m:r>
                              </m:e>
                              <m:sub>
                                <m:r>
                                  <a:rPr lang="ru-RU">
                                    <a:latin typeface="Cambria Math"/>
                                  </a:rPr>
                                  <m:t>ввд</m:t>
                                </m:r>
                              </m:sub>
                            </m:sSub>
                          </m:e>
                          <m:sup>
                            <m:r>
                              <a:rPr lang="ru-RU">
                                <a:latin typeface="Cambria Math"/>
                              </a:rPr>
                              <m:t>∗</m:t>
                            </m:r>
                          </m:sup>
                        </m:sSup>
                      </m:den>
                    </m:f>
                  </m:oMath>
                </a14:m>
                <a:endParaRPr lang="ru-RU" dirty="0"/>
              </a:p>
              <a:p>
                <a:pPr marL="342900" lvl="0" indent="-342900" algn="just">
                  <a:lnSpc>
                    <a:spcPct val="150000"/>
                  </a:lnSpc>
                  <a:spcAft>
                    <a:spcPts val="0"/>
                  </a:spcAft>
                  <a:buFont typeface="Symbol" panose="05050102010706020507" pitchFamily="18" charset="2"/>
                  <a:buChar char=""/>
                </a:pPr>
                <a:r>
                  <a:rPr lang="ru-RU" dirty="0"/>
                  <a:t>площадей характерных сечений (</a:t>
                </a:r>
                <a14:m>
                  <m:oMath xmlns:m="http://schemas.openxmlformats.org/officeDocument/2006/math">
                    <m:sSub>
                      <m:sSubPr>
                        <m:ctrlPr>
                          <a:rPr lang="ru-RU" i="1">
                            <a:latin typeface="Cambria Math" panose="02040503050406030204" pitchFamily="18" charset="0"/>
                          </a:rPr>
                        </m:ctrlPr>
                      </m:sSubPr>
                      <m:e>
                        <m:r>
                          <a:rPr lang="ru-RU">
                            <a:latin typeface="Cambria Math"/>
                          </a:rPr>
                          <m:t>𝐹</m:t>
                        </m:r>
                      </m:e>
                      <m:sub>
                        <m:r>
                          <a:rPr lang="ru-RU">
                            <a:latin typeface="Cambria Math"/>
                          </a:rPr>
                          <m:t>ввд</m:t>
                        </m:r>
                      </m:sub>
                    </m:sSub>
                  </m:oMath>
                </a14:m>
                <a:r>
                  <a:rPr lang="ru-RU" dirty="0"/>
                  <a:t>, </a:t>
                </a:r>
                <a14:m>
                  <m:oMath xmlns:m="http://schemas.openxmlformats.org/officeDocument/2006/math">
                    <m:sSub>
                      <m:sSubPr>
                        <m:ctrlPr>
                          <a:rPr lang="ru-RU" i="1">
                            <a:latin typeface="Cambria Math" panose="02040503050406030204" pitchFamily="18" charset="0"/>
                          </a:rPr>
                        </m:ctrlPr>
                      </m:sSubPr>
                      <m:e>
                        <m:r>
                          <a:rPr lang="ru-RU">
                            <a:latin typeface="Cambria Math"/>
                          </a:rPr>
                          <m:t>𝐹</m:t>
                        </m:r>
                      </m:e>
                      <m:sub>
                        <m:r>
                          <a:rPr lang="ru-RU">
                            <a:latin typeface="Cambria Math"/>
                          </a:rPr>
                          <m:t>г</m:t>
                        </m:r>
                      </m:sub>
                    </m:sSub>
                  </m:oMath>
                </a14:m>
                <a:r>
                  <a:rPr lang="ru-RU" dirty="0"/>
                  <a:t>) – двигатель с нерегулируемыми или регулируемыми сечениями</a:t>
                </a:r>
              </a:p>
              <a:p>
                <a:pPr marL="342900" lvl="0" indent="-342900" algn="just">
                  <a:lnSpc>
                    <a:spcPct val="150000"/>
                  </a:lnSpc>
                  <a:spcAft>
                    <a:spcPts val="0"/>
                  </a:spcAft>
                  <a:buFont typeface="Symbol" panose="05050102010706020507" pitchFamily="18" charset="2"/>
                  <a:buChar char=""/>
                </a:pPr>
                <a:r>
                  <a:rPr lang="ru-RU" dirty="0"/>
                  <a:t>коэффициента отбора мощности </a:t>
                </a:r>
                <a14:m>
                  <m:oMath xmlns:m="http://schemas.openxmlformats.org/officeDocument/2006/math">
                    <m:sSub>
                      <m:sSubPr>
                        <m:ctrlPr>
                          <a:rPr lang="ru-RU" i="1">
                            <a:latin typeface="Cambria Math" panose="02040503050406030204" pitchFamily="18" charset="0"/>
                          </a:rPr>
                        </m:ctrlPr>
                      </m:sSubPr>
                      <m:e>
                        <m:r>
                          <a:rPr lang="ru-RU">
                            <a:latin typeface="Cambria Math"/>
                          </a:rPr>
                          <m:t>𝜂</m:t>
                        </m:r>
                      </m:e>
                      <m:sub>
                        <m:r>
                          <a:rPr lang="ru-RU">
                            <a:latin typeface="Cambria Math"/>
                          </a:rPr>
                          <m:t>отб вд</m:t>
                        </m:r>
                      </m:sub>
                    </m:sSub>
                  </m:oMath>
                </a14:m>
                <a:r>
                  <a:rPr lang="ru-RU" dirty="0"/>
                  <a:t>, т.е. от типа двигателя</a:t>
                </a:r>
              </a:p>
              <a:p>
                <a:pPr marL="342900" lvl="0" indent="-342900" algn="just">
                  <a:lnSpc>
                    <a:spcPct val="150000"/>
                  </a:lnSpc>
                  <a:spcAft>
                    <a:spcPts val="0"/>
                  </a:spcAft>
                  <a:buFont typeface="Symbol" panose="05050102010706020507" pitchFamily="18" charset="2"/>
                  <a:buChar char=""/>
                </a:pPr>
                <a:r>
                  <a:rPr lang="ru-RU" dirty="0"/>
                  <a:t>от величины отбора воздуха на самолетные нужды</a:t>
                </a:r>
              </a:p>
              <a:p>
                <a:pPr marL="342900" lvl="0" indent="-342900" algn="just">
                  <a:lnSpc>
                    <a:spcPct val="150000"/>
                  </a:lnSpc>
                  <a:spcAft>
                    <a:spcPts val="0"/>
                  </a:spcAft>
                  <a:buFont typeface="Symbol" panose="05050102010706020507" pitchFamily="18" charset="2"/>
                  <a:buChar char=""/>
                </a:pPr>
                <a:r>
                  <a:rPr lang="ru-RU" dirty="0"/>
                  <a:t>от скорости полета</a:t>
                </a:r>
              </a:p>
              <a:p>
                <a:pPr marL="342900" lvl="0" indent="-342900" algn="just">
                  <a:lnSpc>
                    <a:spcPct val="150000"/>
                  </a:lnSpc>
                  <a:spcAft>
                    <a:spcPts val="0"/>
                  </a:spcAft>
                  <a:buFont typeface="Symbol" panose="05050102010706020507" pitchFamily="18" charset="2"/>
                  <a:buChar char=""/>
                </a:pPr>
                <a:r>
                  <a:rPr lang="ru-RU" dirty="0"/>
                  <a:t>от КПД узлов и коэффициентов потерь</a:t>
                </a:r>
              </a:p>
            </p:txBody>
          </p:sp>
        </mc:Choice>
        <mc:Fallback xmlns="">
          <p:sp>
            <p:nvSpPr>
              <p:cNvPr id="2" name="Прямоугольник 1">
                <a:extLst>
                  <a:ext uri="{FF2B5EF4-FFF2-40B4-BE49-F238E27FC236}">
                    <a16:creationId xmlns:a16="http://schemas.microsoft.com/office/drawing/2014/main" xmlns="" xmlns:a14="http://schemas.microsoft.com/office/drawing/2010/main" id="{B1F63FC1-F850-4ACF-8F72-A557DFF304B2}"/>
                  </a:ext>
                </a:extLst>
              </p:cNvPr>
              <p:cNvSpPr>
                <a:spLocks noRot="1" noChangeAspect="1" noMove="1" noResize="1" noEditPoints="1" noAdjustHandles="1" noChangeArrowheads="1" noChangeShapeType="1" noTextEdit="1"/>
              </p:cNvSpPr>
              <p:nvPr/>
            </p:nvSpPr>
            <p:spPr>
              <a:xfrm>
                <a:off x="590549" y="787030"/>
                <a:ext cx="8135439" cy="3677995"/>
              </a:xfrm>
              <a:prstGeom prst="rect">
                <a:avLst/>
              </a:prstGeom>
              <a:blipFill rotWithShape="1">
                <a:blip r:embed="rId3"/>
                <a:stretch>
                  <a:fillRect l="-675" r="-600" b="-166"/>
                </a:stretch>
              </a:blipFill>
            </p:spPr>
            <p:txBody>
              <a:bodyPr/>
              <a:lstStyle/>
              <a:p>
                <a:r>
                  <a:rPr lang="ru-RU">
                    <a:noFill/>
                  </a:rPr>
                  <a:t> </a:t>
                </a:r>
              </a:p>
            </p:txBody>
          </p:sp>
        </mc:Fallback>
      </mc:AlternateContent>
      <p:pic>
        <p:nvPicPr>
          <p:cNvPr id="46" name="Рисунок 45"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id="{FFCECC41-4472-4FD5-B7A2-4E4D54018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2504" y="3953812"/>
            <a:ext cx="3173484" cy="1980000"/>
          </a:xfrm>
          <a:prstGeom prst="rect">
            <a:avLst/>
          </a:prstGeom>
        </p:spPr>
      </p:pic>
      <p:cxnSp>
        <p:nvCxnSpPr>
          <p:cNvPr id="47" name="Прямая соединительная линия 46">
            <a:extLst>
              <a:ext uri="{FF2B5EF4-FFF2-40B4-BE49-F238E27FC236}">
                <a16:creationId xmlns:a16="http://schemas.microsoft.com/office/drawing/2014/main" id="{504CD90D-EDFF-4E3F-8234-CBDAEA6F9AF3}"/>
              </a:ext>
            </a:extLst>
          </p:cNvPr>
          <p:cNvCxnSpPr>
            <a:cxnSpLocks/>
          </p:cNvCxnSpPr>
          <p:nvPr/>
        </p:nvCxnSpPr>
        <p:spPr>
          <a:xfrm flipV="1">
            <a:off x="6843642" y="4164095"/>
            <a:ext cx="1395435" cy="1131083"/>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8" name="Прямоугольник 47">
            <a:extLst>
              <a:ext uri="{FF2B5EF4-FFF2-40B4-BE49-F238E27FC236}">
                <a16:creationId xmlns:a16="http://schemas.microsoft.com/office/drawing/2014/main" id="{872DBE85-34EB-468C-A6AD-F9BDE6C82A1D}"/>
              </a:ext>
            </a:extLst>
          </p:cNvPr>
          <p:cNvSpPr/>
          <p:nvPr/>
        </p:nvSpPr>
        <p:spPr>
          <a:xfrm>
            <a:off x="5655472" y="3653026"/>
            <a:ext cx="2967548" cy="30777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Характеристика КВД</a:t>
            </a:r>
          </a:p>
        </p:txBody>
      </p:sp>
      <p:sp>
        <p:nvSpPr>
          <p:cNvPr id="49" name="Овал 48">
            <a:extLst>
              <a:ext uri="{FF2B5EF4-FFF2-40B4-BE49-F238E27FC236}">
                <a16:creationId xmlns:a16="http://schemas.microsoft.com/office/drawing/2014/main" id="{05A86D3E-AB3C-42A0-90F4-B094189AC279}"/>
              </a:ext>
            </a:extLst>
          </p:cNvPr>
          <p:cNvSpPr/>
          <p:nvPr/>
        </p:nvSpPr>
        <p:spPr>
          <a:xfrm>
            <a:off x="7982151" y="4269454"/>
            <a:ext cx="109183" cy="95534"/>
          </a:xfrm>
          <a:prstGeom prst="ellips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50" name="Прямая со стрелкой 49">
            <a:extLst>
              <a:ext uri="{FF2B5EF4-FFF2-40B4-BE49-F238E27FC236}">
                <a16:creationId xmlns:a16="http://schemas.microsoft.com/office/drawing/2014/main" id="{7E16288D-7C11-42AB-9D28-03E96D0A913B}"/>
              </a:ext>
            </a:extLst>
          </p:cNvPr>
          <p:cNvCxnSpPr/>
          <p:nvPr/>
        </p:nvCxnSpPr>
        <p:spPr>
          <a:xfrm flipV="1">
            <a:off x="7821846" y="4060318"/>
            <a:ext cx="320610" cy="227269"/>
          </a:xfrm>
          <a:prstGeom prst="straightConnector1">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88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23</a:t>
            </a:fld>
            <a:endParaRPr lang="ru-RU" dirty="0">
              <a:solidFill>
                <a:schemeClr val="bg1"/>
              </a:solidFill>
              <a:latin typeface="Elektra Medium Pro" panose="02000803000000020004" pitchFamily="50" charset="-52"/>
            </a:endParaRPr>
          </a:p>
        </p:txBody>
      </p:sp>
      <p:sp>
        <p:nvSpPr>
          <p:cNvPr id="4" name="TextBox 3"/>
          <p:cNvSpPr txBox="1"/>
          <p:nvPr/>
        </p:nvSpPr>
        <p:spPr>
          <a:xfrm>
            <a:off x="609599" y="798713"/>
            <a:ext cx="8201025" cy="464871"/>
          </a:xfrm>
          <a:prstGeom prst="rect">
            <a:avLst/>
          </a:prstGeom>
          <a:noFill/>
        </p:spPr>
        <p:txBody>
          <a:bodyPr wrap="square" rtlCol="0">
            <a:spAutoFit/>
          </a:bodyPr>
          <a:lstStyle/>
          <a:p>
            <a:pPr indent="-285750">
              <a:lnSpc>
                <a:spcPct val="150000"/>
              </a:lnSpc>
              <a:buFont typeface="Wingdings" pitchFamily="2" charset="2"/>
              <a:buChar char="ü"/>
            </a:pPr>
            <a:r>
              <a:rPr lang="ru-RU" dirty="0">
                <a:solidFill>
                  <a:srgbClr val="FF0000"/>
                </a:solidFill>
              </a:rPr>
              <a:t>Как оценить, насколько далека рабочая точка от границы срыва?</a:t>
            </a: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311" y="3910927"/>
            <a:ext cx="3685330" cy="2520000"/>
          </a:xfrm>
          <a:prstGeom prst="rect">
            <a:avLst/>
          </a:prstGeom>
          <a:noFill/>
        </p:spPr>
      </p:pic>
      <mc:AlternateContent xmlns:mc="http://schemas.openxmlformats.org/markup-compatibility/2006" xmlns:a14="http://schemas.microsoft.com/office/drawing/2010/main">
        <mc:Choice Requires="a14">
          <p:sp>
            <p:nvSpPr>
              <p:cNvPr id="2" name="Прямоугольник 1"/>
              <p:cNvSpPr/>
              <p:nvPr/>
            </p:nvSpPr>
            <p:spPr>
              <a:xfrm>
                <a:off x="3307647" y="3131722"/>
                <a:ext cx="2264658" cy="378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1600">
                          <a:latin typeface="Cambria Math"/>
                        </a:rPr>
                        <m:t>∆</m:t>
                      </m:r>
                      <m:sSub>
                        <m:sSubPr>
                          <m:ctrlPr>
                            <a:rPr lang="ru-RU" sz="1600" i="1">
                              <a:latin typeface="Cambria Math" panose="02040503050406030204" pitchFamily="18" charset="0"/>
                            </a:rPr>
                          </m:ctrlPr>
                        </m:sSubPr>
                        <m:e>
                          <m:r>
                            <a:rPr lang="ru-RU" sz="1600">
                              <a:latin typeface="Cambria Math"/>
                            </a:rPr>
                            <m:t>К</m:t>
                          </m:r>
                        </m:e>
                        <m:sub>
                          <m:r>
                            <a:rPr lang="ru-RU" sz="1600">
                              <a:latin typeface="Cambria Math"/>
                            </a:rPr>
                            <m:t>у</m:t>
                          </m:r>
                        </m:sub>
                      </m:sSub>
                      <m:r>
                        <a:rPr lang="ru-RU" sz="1600">
                          <a:latin typeface="Cambria Math"/>
                        </a:rPr>
                        <m:t>=</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a:latin typeface="Cambria Math"/>
                                </a:rPr>
                                <m:t>К</m:t>
                              </m:r>
                            </m:e>
                            <m:sub>
                              <m:r>
                                <a:rPr lang="ru-RU" sz="1600">
                                  <a:latin typeface="Cambria Math"/>
                                </a:rPr>
                                <m:t>у</m:t>
                              </m:r>
                            </m:sub>
                          </m:sSub>
                          <m:r>
                            <a:rPr lang="ru-RU" sz="1600" i="1">
                              <a:latin typeface="Cambria Math"/>
                            </a:rPr>
                            <m:t>−</m:t>
                          </m:r>
                          <m:r>
                            <a:rPr lang="ru-RU" sz="1600">
                              <a:latin typeface="Cambria Math"/>
                            </a:rPr>
                            <m:t>1</m:t>
                          </m:r>
                        </m:e>
                      </m:d>
                      <m:r>
                        <a:rPr lang="ru-RU" sz="1600">
                          <a:latin typeface="Cambria Math"/>
                        </a:rPr>
                        <m:t>∙100%</m:t>
                      </m:r>
                    </m:oMath>
                  </m:oMathPara>
                </a14:m>
                <a:endParaRPr lang="ru-RU" sz="16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307647" y="3131722"/>
                <a:ext cx="2264658" cy="378886"/>
              </a:xfrm>
              <a:prstGeom prst="rect">
                <a:avLst/>
              </a:prstGeom>
              <a:blipFill rotWithShape="1">
                <a:blip r:embed="rId4"/>
                <a:stretch>
                  <a:fillRect b="-161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3959488" y="1660525"/>
                <a:ext cx="1423723" cy="640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i="1">
                              <a:latin typeface="Cambria Math"/>
                            </a:rPr>
                            <m:t>К</m:t>
                          </m:r>
                        </m:e>
                        <m:sub>
                          <m:r>
                            <a:rPr lang="ru-RU" sz="1600" i="1">
                              <a:latin typeface="Cambria Math"/>
                            </a:rPr>
                            <m:t>у</m:t>
                          </m:r>
                        </m:sub>
                      </m:sSub>
                      <m:r>
                        <a:rPr lang="ru-RU" sz="1600" i="1">
                          <a:latin typeface="Cambria Math"/>
                        </a:rPr>
                        <m:t>=</m:t>
                      </m:r>
                      <m:f>
                        <m:fPr>
                          <m:ctrlPr>
                            <a:rPr lang="ru-RU" sz="1600" i="1">
                              <a:latin typeface="Cambria Math" panose="02040503050406030204" pitchFamily="18" charset="0"/>
                            </a:rPr>
                          </m:ctrlPr>
                        </m:fPr>
                        <m:num>
                          <m:f>
                            <m:fPr>
                              <m:type m:val="lin"/>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𝜋</m:t>
                                  </m:r>
                                </m:e>
                                <m:sub>
                                  <m:r>
                                    <a:rPr lang="ru-RU" sz="1600" i="1">
                                      <a:latin typeface="Cambria Math"/>
                                    </a:rPr>
                                    <m:t>кг</m:t>
                                  </m:r>
                                </m:sub>
                                <m:sup>
                                  <m:r>
                                    <a:rPr lang="ru-RU" sz="1600" i="1">
                                      <a:latin typeface="Cambria Math"/>
                                    </a:rPr>
                                    <m:t>∗</m:t>
                                  </m:r>
                                </m:sup>
                              </m:sSubSup>
                            </m:num>
                            <m:den>
                              <m:sSub>
                                <m:sSubPr>
                                  <m:ctrlPr>
                                    <a:rPr lang="ru-RU" sz="1600" i="1">
                                      <a:latin typeface="Cambria Math" panose="02040503050406030204" pitchFamily="18" charset="0"/>
                                    </a:rPr>
                                  </m:ctrlPr>
                                </m:sSubPr>
                                <m:e>
                                  <m:r>
                                    <a:rPr lang="en-US" sz="1600" i="1">
                                      <a:latin typeface="Cambria Math"/>
                                    </a:rPr>
                                    <m:t>𝐺</m:t>
                                  </m:r>
                                </m:e>
                                <m:sub>
                                  <m:r>
                                    <a:rPr lang="ru-RU" sz="1600" i="1">
                                      <a:latin typeface="Cambria Math"/>
                                    </a:rPr>
                                    <m:t>вг</m:t>
                                  </m:r>
                                </m:sub>
                              </m:sSub>
                            </m:den>
                          </m:f>
                        </m:num>
                        <m:den>
                          <m:f>
                            <m:fPr>
                              <m:type m:val="lin"/>
                              <m:ctrlPr>
                                <a:rPr lang="ru-RU" sz="1600" i="1">
                                  <a:latin typeface="Cambria Math" panose="02040503050406030204" pitchFamily="18" charset="0"/>
                                </a:rPr>
                              </m:ctrlPr>
                            </m:fPr>
                            <m:num>
                              <m:sSubSup>
                                <m:sSubSupPr>
                                  <m:ctrlPr>
                                    <a:rPr lang="ru-RU" sz="1600" i="1">
                                      <a:latin typeface="Cambria Math" panose="02040503050406030204" pitchFamily="18" charset="0"/>
                                    </a:rPr>
                                  </m:ctrlPr>
                                </m:sSubSupPr>
                                <m:e>
                                  <m:r>
                                    <a:rPr lang="ru-RU" sz="1600" i="1">
                                      <a:latin typeface="Cambria Math"/>
                                    </a:rPr>
                                    <m:t>𝜋</m:t>
                                  </m:r>
                                </m:e>
                                <m:sub>
                                  <m:r>
                                    <a:rPr lang="ru-RU" sz="1600" i="1">
                                      <a:latin typeface="Cambria Math"/>
                                    </a:rPr>
                                    <m:t>кр</m:t>
                                  </m:r>
                                </m:sub>
                                <m:sup>
                                  <m:r>
                                    <a:rPr lang="ru-RU" sz="1600" i="1">
                                      <a:latin typeface="Cambria Math"/>
                                    </a:rPr>
                                    <m:t>∗</m:t>
                                  </m:r>
                                </m:sup>
                              </m:sSubSup>
                            </m:num>
                            <m:den>
                              <m:sSub>
                                <m:sSubPr>
                                  <m:ctrlPr>
                                    <a:rPr lang="ru-RU" sz="1600" i="1">
                                      <a:latin typeface="Cambria Math" panose="02040503050406030204" pitchFamily="18" charset="0"/>
                                    </a:rPr>
                                  </m:ctrlPr>
                                </m:sSubPr>
                                <m:e>
                                  <m:r>
                                    <a:rPr lang="en-US" sz="1600" i="1">
                                      <a:latin typeface="Cambria Math"/>
                                    </a:rPr>
                                    <m:t>𝐺</m:t>
                                  </m:r>
                                </m:e>
                                <m:sub>
                                  <m:r>
                                    <a:rPr lang="ru-RU" sz="1600" i="1">
                                      <a:latin typeface="Cambria Math"/>
                                    </a:rPr>
                                    <m:t>вр</m:t>
                                  </m:r>
                                </m:sub>
                              </m:sSub>
                            </m:den>
                          </m:f>
                        </m:den>
                      </m:f>
                    </m:oMath>
                  </m:oMathPara>
                </a14:m>
                <a:endParaRPr lang="ru-RU" sz="16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959488" y="1660525"/>
                <a:ext cx="1423723" cy="640112"/>
              </a:xfrm>
              <a:prstGeom prst="rect">
                <a:avLst/>
              </a:prstGeom>
              <a:blipFill rotWithShape="1">
                <a:blip r:embed="rId5"/>
                <a:stretch>
                  <a:fillRect/>
                </a:stretch>
              </a:blipFill>
            </p:spPr>
            <p:txBody>
              <a:bodyPr/>
              <a:lstStyle/>
              <a:p>
                <a:r>
                  <a:rPr lang="ru-RU">
                    <a:noFill/>
                  </a:rPr>
                  <a:t> </a:t>
                </a:r>
              </a:p>
            </p:txBody>
          </p:sp>
        </mc:Fallback>
      </mc:AlternateContent>
      <p:sp>
        <p:nvSpPr>
          <p:cNvPr id="9" name="TextBox 8">
            <a:extLst>
              <a:ext uri="{FF2B5EF4-FFF2-40B4-BE49-F238E27FC236}">
                <a16:creationId xmlns:a16="http://schemas.microsoft.com/office/drawing/2014/main" id="{6EA4E41E-0DE7-4839-B9A2-59049374B43A}"/>
              </a:ext>
            </a:extLst>
          </p:cNvPr>
          <p:cNvSpPr txBox="1"/>
          <p:nvPr/>
        </p:nvSpPr>
        <p:spPr>
          <a:xfrm>
            <a:off x="827314" y="301532"/>
            <a:ext cx="7898675" cy="369332"/>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Совместная работа компрессора и турбины в составе ГТД</a:t>
            </a:r>
          </a:p>
        </p:txBody>
      </p:sp>
      <p:sp>
        <p:nvSpPr>
          <p:cNvPr id="5" name="Прямоугольник 4">
            <a:extLst>
              <a:ext uri="{FF2B5EF4-FFF2-40B4-BE49-F238E27FC236}">
                <a16:creationId xmlns:a16="http://schemas.microsoft.com/office/drawing/2014/main" id="{88A5A28F-A83F-483D-9487-DC2DB0F5AD30}"/>
              </a:ext>
            </a:extLst>
          </p:cNvPr>
          <p:cNvSpPr/>
          <p:nvPr/>
        </p:nvSpPr>
        <p:spPr>
          <a:xfrm>
            <a:off x="609599" y="3510608"/>
            <a:ext cx="4362092" cy="507831"/>
          </a:xfrm>
          <a:prstGeom prst="rect">
            <a:avLst/>
          </a:prstGeom>
        </p:spPr>
        <p:txBody>
          <a:bodyPr wrap="none">
            <a:spAutoFit/>
          </a:bodyPr>
          <a:lstStyle/>
          <a:p>
            <a:pPr indent="-285750">
              <a:lnSpc>
                <a:spcPct val="150000"/>
              </a:lnSpc>
              <a:buFont typeface="Wingdings" pitchFamily="2" charset="2"/>
              <a:buChar char="ü"/>
            </a:pPr>
            <a:r>
              <a:rPr lang="ru-RU" dirty="0"/>
              <a:t>Обычно запасы ГДУ составляют </a:t>
            </a:r>
            <a:r>
              <a:rPr lang="ru-RU" i="1" dirty="0"/>
              <a:t>5...20% </a:t>
            </a:r>
            <a:endParaRPr lang="ru-RU" dirty="0"/>
          </a:p>
        </p:txBody>
      </p:sp>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1A6E34E0-775A-4F66-9344-5BAFDD002A24}"/>
                  </a:ext>
                </a:extLst>
              </p:cNvPr>
              <p:cNvSpPr/>
              <p:nvPr/>
            </p:nvSpPr>
            <p:spPr>
              <a:xfrm>
                <a:off x="532075" y="2182932"/>
                <a:ext cx="8193914" cy="923330"/>
              </a:xfrm>
              <a:prstGeom prst="rect">
                <a:avLst/>
              </a:prstGeom>
            </p:spPr>
            <p:txBody>
              <a:bodyPr wrap="square">
                <a:spAutoFit/>
              </a:bodyPr>
              <a:lstStyle/>
              <a:p>
                <a:pPr indent="-285750">
                  <a:lnSpc>
                    <a:spcPct val="150000"/>
                  </a:lnSpc>
                  <a:buFont typeface="Wingdings" pitchFamily="2" charset="2"/>
                  <a:buChar char="ü"/>
                </a:pPr>
                <a:r>
                  <a:rPr lang="ru-RU" i="1" dirty="0"/>
                  <a:t>Запас газодинамической устойчивости (ГДУ) компрессора</a:t>
                </a:r>
                <a:r>
                  <a:rPr lang="ru-RU" dirty="0"/>
                  <a:t>. Показывает, на сколько изменяются </a:t>
                </a:r>
                <a14:m>
                  <m:oMath xmlns:m="http://schemas.openxmlformats.org/officeDocument/2006/math">
                    <m:sSubSup>
                      <m:sSubSupPr>
                        <m:ctrlPr>
                          <a:rPr lang="ru-RU" i="1">
                            <a:latin typeface="Cambria Math" panose="02040503050406030204" pitchFamily="18" charset="0"/>
                          </a:rPr>
                        </m:ctrlPr>
                      </m:sSubSupPr>
                      <m:e>
                        <m:r>
                          <a:rPr lang="ru-RU" i="1">
                            <a:latin typeface="Cambria Math"/>
                          </a:rPr>
                          <m:t>𝜋</m:t>
                        </m:r>
                      </m:e>
                      <m:sub>
                        <m:r>
                          <a:rPr lang="ru-RU" i="1">
                            <a:latin typeface="Cambria Math"/>
                          </a:rPr>
                          <m:t>к</m:t>
                        </m:r>
                      </m:sub>
                      <m:sup>
                        <m:r>
                          <a:rPr lang="ru-RU" i="1">
                            <a:latin typeface="Cambria Math"/>
                          </a:rPr>
                          <m:t>∗</m:t>
                        </m:r>
                      </m:sup>
                    </m:sSubSup>
                  </m:oMath>
                </a14:m>
                <a:r>
                  <a:rPr lang="ru-RU" dirty="0"/>
                  <a:t> и </a:t>
                </a:r>
                <a14:m>
                  <m:oMath xmlns:m="http://schemas.openxmlformats.org/officeDocument/2006/math">
                    <m:sSub>
                      <m:sSubPr>
                        <m:ctrlPr>
                          <a:rPr lang="ru-RU" i="1">
                            <a:latin typeface="Cambria Math" panose="02040503050406030204" pitchFamily="18" charset="0"/>
                          </a:rPr>
                        </m:ctrlPr>
                      </m:sSubPr>
                      <m:e>
                        <m:r>
                          <a:rPr lang="en-US" i="1">
                            <a:latin typeface="Cambria Math"/>
                          </a:rPr>
                          <m:t>𝐺</m:t>
                        </m:r>
                      </m:e>
                      <m:sub>
                        <m:r>
                          <a:rPr lang="ru-RU" i="1">
                            <a:latin typeface="Cambria Math"/>
                          </a:rPr>
                          <m:t>в</m:t>
                        </m:r>
                      </m:sub>
                    </m:sSub>
                  </m:oMath>
                </a14:m>
                <a:r>
                  <a:rPr lang="ru-RU" dirty="0"/>
                  <a:t> при смещении рабочей точки на границу помпажа</a:t>
                </a:r>
              </a:p>
            </p:txBody>
          </p:sp>
        </mc:Choice>
        <mc:Fallback xmlns="">
          <p:sp>
            <p:nvSpPr>
              <p:cNvPr id="6" name="Прямоугольник 5">
                <a:extLst>
                  <a:ext uri="{FF2B5EF4-FFF2-40B4-BE49-F238E27FC236}">
                    <a16:creationId xmlns:a16="http://schemas.microsoft.com/office/drawing/2014/main" xmlns="" xmlns:a14="http://schemas.microsoft.com/office/drawing/2010/main" id="{1A6E34E0-775A-4F66-9344-5BAFDD002A24}"/>
                  </a:ext>
                </a:extLst>
              </p:cNvPr>
              <p:cNvSpPr>
                <a:spLocks noRot="1" noChangeAspect="1" noMove="1" noResize="1" noEditPoints="1" noAdjustHandles="1" noChangeArrowheads="1" noChangeShapeType="1" noTextEdit="1"/>
              </p:cNvSpPr>
              <p:nvPr/>
            </p:nvSpPr>
            <p:spPr>
              <a:xfrm>
                <a:off x="532075" y="2182932"/>
                <a:ext cx="8193914" cy="923330"/>
              </a:xfrm>
              <a:prstGeom prst="rect">
                <a:avLst/>
              </a:prstGeom>
              <a:blipFill rotWithShape="1">
                <a:blip r:embed="rId6"/>
                <a:stretch>
                  <a:fillRect l="-595" b="-4605"/>
                </a:stretch>
              </a:blipFill>
            </p:spPr>
            <p:txBody>
              <a:bodyPr/>
              <a:lstStyle/>
              <a:p>
                <a:r>
                  <a:rPr lang="ru-RU">
                    <a:noFill/>
                  </a:rPr>
                  <a:t> </a:t>
                </a:r>
              </a:p>
            </p:txBody>
          </p:sp>
        </mc:Fallback>
      </mc:AlternateContent>
      <p:sp>
        <p:nvSpPr>
          <p:cNvPr id="11" name="Прямоугольник 10">
            <a:extLst>
              <a:ext uri="{FF2B5EF4-FFF2-40B4-BE49-F238E27FC236}">
                <a16:creationId xmlns:a16="http://schemas.microsoft.com/office/drawing/2014/main" id="{40429E3D-0BF1-4697-9676-32DA1A032DF3}"/>
              </a:ext>
            </a:extLst>
          </p:cNvPr>
          <p:cNvSpPr/>
          <p:nvPr/>
        </p:nvSpPr>
        <p:spPr>
          <a:xfrm>
            <a:off x="532075" y="1179789"/>
            <a:ext cx="8193914" cy="507831"/>
          </a:xfrm>
          <a:prstGeom prst="rect">
            <a:avLst/>
          </a:prstGeom>
        </p:spPr>
        <p:txBody>
          <a:bodyPr wrap="square">
            <a:spAutoFit/>
          </a:bodyPr>
          <a:lstStyle/>
          <a:p>
            <a:pPr indent="-285750">
              <a:lnSpc>
                <a:spcPct val="150000"/>
              </a:lnSpc>
              <a:buFont typeface="Wingdings" pitchFamily="2" charset="2"/>
              <a:buChar char="ü"/>
            </a:pPr>
            <a:r>
              <a:rPr lang="ru-RU" dirty="0"/>
              <a:t>Коэффициент газодинамической устойчивости:</a:t>
            </a:r>
          </a:p>
        </p:txBody>
      </p:sp>
    </p:spTree>
    <p:extLst>
      <p:ext uri="{BB962C8B-B14F-4D97-AF65-F5344CB8AC3E}">
        <p14:creationId xmlns:p14="http://schemas.microsoft.com/office/powerpoint/2010/main" val="38537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rotWithShape="1">
          <a:blip r:embed="rId3" cstate="print"/>
          <a:srcRect l="45180" t="40282" r="32557" b="35589"/>
          <a:stretch/>
        </p:blipFill>
        <p:spPr bwMode="auto">
          <a:xfrm>
            <a:off x="176293" y="857425"/>
            <a:ext cx="4396543" cy="2369423"/>
          </a:xfrm>
          <a:prstGeom prst="rect">
            <a:avLst/>
          </a:prstGeom>
          <a:ln>
            <a:noFill/>
          </a:ln>
          <a:extLst>
            <a:ext uri="{53640926-AAD7-44D8-BBD7-CCE9431645EC}">
              <a14:shadowObscured xmlns:a14="http://schemas.microsoft.com/office/drawing/2010/main"/>
            </a:ext>
          </a:extLst>
        </p:spPr>
      </p:pic>
      <p:pic>
        <p:nvPicPr>
          <p:cNvPr id="89" name="Рисунок 88"/>
          <p:cNvPicPr/>
          <p:nvPr/>
        </p:nvPicPr>
        <p:blipFill>
          <a:blip r:embed="rId4" cstate="print">
            <a:extLst>
              <a:ext uri="{28A0092B-C50C-407E-A947-70E740481C1C}">
                <a14:useLocalDpi xmlns:a14="http://schemas.microsoft.com/office/drawing/2010/main" val="0"/>
              </a:ext>
            </a:extLst>
          </a:blip>
          <a:srcRect l="32053" t="16759" r="39030" b="16756"/>
          <a:stretch>
            <a:fillRect/>
          </a:stretch>
        </p:blipFill>
        <p:spPr bwMode="auto">
          <a:xfrm>
            <a:off x="4543797" y="3261435"/>
            <a:ext cx="2348829" cy="2774693"/>
          </a:xfrm>
          <a:prstGeom prst="rect">
            <a:avLst/>
          </a:prstGeom>
          <a:noFill/>
          <a:ln>
            <a:noFill/>
          </a:ln>
        </p:spPr>
      </p:pic>
      <p:sp>
        <p:nvSpPr>
          <p:cNvPr id="8" name="TextBox 7"/>
          <p:cNvSpPr txBox="1"/>
          <p:nvPr/>
        </p:nvSpPr>
        <p:spPr>
          <a:xfrm>
            <a:off x="8088794" y="631429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t>24</a:t>
            </a:fld>
            <a:endParaRPr lang="ru-RU" dirty="0">
              <a:solidFill>
                <a:schemeClr val="bg1"/>
              </a:solidFill>
              <a:latin typeface="Elektra Medium Pro" panose="02000803000000020004" pitchFamily="50" charset="-52"/>
            </a:endParaRPr>
          </a:p>
        </p:txBody>
      </p:sp>
      <p:sp>
        <p:nvSpPr>
          <p:cNvPr id="9" name="Овал 8"/>
          <p:cNvSpPr/>
          <p:nvPr/>
        </p:nvSpPr>
        <p:spPr>
          <a:xfrm>
            <a:off x="2280017" y="18280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sp>
        <p:nvSpPr>
          <p:cNvPr id="10" name="Овал 9"/>
          <p:cNvSpPr/>
          <p:nvPr/>
        </p:nvSpPr>
        <p:spPr>
          <a:xfrm>
            <a:off x="2640057" y="18280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sp>
        <p:nvSpPr>
          <p:cNvPr id="11" name="Овал 10"/>
          <p:cNvSpPr/>
          <p:nvPr/>
        </p:nvSpPr>
        <p:spPr>
          <a:xfrm>
            <a:off x="3000097" y="18280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sp>
        <p:nvSpPr>
          <p:cNvPr id="12" name="Овал 11"/>
          <p:cNvSpPr/>
          <p:nvPr/>
        </p:nvSpPr>
        <p:spPr>
          <a:xfrm>
            <a:off x="3312939" y="18280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Unicode MS" pitchFamily="34" charset="-128"/>
                <a:ea typeface="Arial Unicode MS" pitchFamily="34" charset="-128"/>
                <a:cs typeface="Arial Unicode MS" pitchFamily="34" charset="-128"/>
              </a:rPr>
              <a:t> </a:t>
            </a:r>
            <a:endParaRPr lang="ru-RU" sz="2000" dirty="0">
              <a:solidFill>
                <a:schemeClr val="tx1"/>
              </a:solidFill>
              <a:latin typeface="Arial Unicode MS" pitchFamily="34" charset="-128"/>
              <a:ea typeface="Arial Unicode MS" pitchFamily="34" charset="-128"/>
              <a:cs typeface="Arial Unicode MS" pitchFamily="34" charset="-128"/>
            </a:endParaRPr>
          </a:p>
        </p:txBody>
      </p:sp>
      <p:sp>
        <p:nvSpPr>
          <p:cNvPr id="13" name="Овал 12"/>
          <p:cNvSpPr/>
          <p:nvPr/>
        </p:nvSpPr>
        <p:spPr>
          <a:xfrm>
            <a:off x="3648169" y="18280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sp>
        <p:nvSpPr>
          <p:cNvPr id="14" name="Овал 13"/>
          <p:cNvSpPr/>
          <p:nvPr/>
        </p:nvSpPr>
        <p:spPr>
          <a:xfrm>
            <a:off x="3936201" y="18280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cxnSp>
        <p:nvCxnSpPr>
          <p:cNvPr id="15" name="Прямая соединительная линия 14"/>
          <p:cNvCxnSpPr>
            <a:cxnSpLocks/>
          </p:cNvCxnSpPr>
          <p:nvPr/>
        </p:nvCxnSpPr>
        <p:spPr>
          <a:xfrm flipV="1">
            <a:off x="2316021" y="1900060"/>
            <a:ext cx="0" cy="115212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cxnSpLocks/>
          </p:cNvCxnSpPr>
          <p:nvPr/>
        </p:nvCxnSpPr>
        <p:spPr>
          <a:xfrm flipV="1">
            <a:off x="2689880" y="1900060"/>
            <a:ext cx="0" cy="132678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cxnSpLocks/>
          </p:cNvCxnSpPr>
          <p:nvPr/>
        </p:nvCxnSpPr>
        <p:spPr>
          <a:xfrm flipV="1">
            <a:off x="3036101" y="1900060"/>
            <a:ext cx="0" cy="115212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cxnSpLocks/>
          </p:cNvCxnSpPr>
          <p:nvPr/>
        </p:nvCxnSpPr>
        <p:spPr>
          <a:xfrm flipV="1">
            <a:off x="3684173" y="1900060"/>
            <a:ext cx="0" cy="115212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47709" y="3178400"/>
            <a:ext cx="535691" cy="261610"/>
          </a:xfrm>
          <a:prstGeom prst="rect">
            <a:avLst/>
          </a:prstGeom>
          <a:noFill/>
        </p:spPr>
        <p:txBody>
          <a:bodyPr wrap="square" rtlCol="0">
            <a:spAutoFit/>
          </a:bodyPr>
          <a:lstStyle/>
          <a:p>
            <a:r>
              <a:rPr lang="ru-RU" sz="1100" b="1" u="sng" dirty="0">
                <a:latin typeface="Arial" pitchFamily="34" charset="0"/>
                <a:cs typeface="Arial" pitchFamily="34" charset="0"/>
              </a:rPr>
              <a:t>ВНА</a:t>
            </a:r>
          </a:p>
        </p:txBody>
      </p:sp>
      <p:sp>
        <p:nvSpPr>
          <p:cNvPr id="20" name="TextBox 19"/>
          <p:cNvSpPr txBox="1"/>
          <p:nvPr/>
        </p:nvSpPr>
        <p:spPr>
          <a:xfrm>
            <a:off x="2063993" y="3006602"/>
            <a:ext cx="504056" cy="261610"/>
          </a:xfrm>
          <a:prstGeom prst="rect">
            <a:avLst/>
          </a:prstGeom>
          <a:noFill/>
        </p:spPr>
        <p:txBody>
          <a:bodyPr wrap="square" rtlCol="0">
            <a:spAutoFit/>
          </a:bodyPr>
          <a:lstStyle/>
          <a:p>
            <a:r>
              <a:rPr lang="ru-RU" sz="1100" b="1" u="sng" dirty="0">
                <a:latin typeface="Arial" pitchFamily="34" charset="0"/>
                <a:cs typeface="Arial" pitchFamily="34" charset="0"/>
              </a:rPr>
              <a:t>РК</a:t>
            </a:r>
            <a:r>
              <a:rPr lang="en-US" sz="1100" b="1" u="sng" dirty="0">
                <a:latin typeface="Arial" pitchFamily="34" charset="0"/>
                <a:cs typeface="Arial" pitchFamily="34" charset="0"/>
              </a:rPr>
              <a:t>1</a:t>
            </a:r>
            <a:endParaRPr lang="ru-RU" sz="1100" b="1" u="sng" dirty="0">
              <a:latin typeface="Arial" pitchFamily="34" charset="0"/>
              <a:cs typeface="Arial" pitchFamily="34" charset="0"/>
            </a:endParaRPr>
          </a:p>
        </p:txBody>
      </p:sp>
      <p:sp>
        <p:nvSpPr>
          <p:cNvPr id="21" name="TextBox 20"/>
          <p:cNvSpPr txBox="1"/>
          <p:nvPr/>
        </p:nvSpPr>
        <p:spPr>
          <a:xfrm>
            <a:off x="2437852" y="3251990"/>
            <a:ext cx="504056" cy="261610"/>
          </a:xfrm>
          <a:prstGeom prst="rect">
            <a:avLst/>
          </a:prstGeom>
          <a:noFill/>
        </p:spPr>
        <p:txBody>
          <a:bodyPr wrap="square" rtlCol="0">
            <a:spAutoFit/>
          </a:bodyPr>
          <a:lstStyle/>
          <a:p>
            <a:r>
              <a:rPr lang="ru-RU" sz="1100" b="1" u="sng" dirty="0">
                <a:latin typeface="Arial" pitchFamily="34" charset="0"/>
                <a:cs typeface="Arial" pitchFamily="34" charset="0"/>
              </a:rPr>
              <a:t>НА</a:t>
            </a:r>
            <a:r>
              <a:rPr lang="en-US" sz="1100" b="1" u="sng" dirty="0">
                <a:latin typeface="Arial" pitchFamily="34" charset="0"/>
                <a:cs typeface="Arial" pitchFamily="34" charset="0"/>
              </a:rPr>
              <a:t>1</a:t>
            </a:r>
            <a:endParaRPr lang="ru-RU" sz="1100" b="1" u="sng" dirty="0">
              <a:latin typeface="Arial" pitchFamily="34" charset="0"/>
              <a:cs typeface="Arial" pitchFamily="34" charset="0"/>
            </a:endParaRPr>
          </a:p>
        </p:txBody>
      </p:sp>
      <p:sp>
        <p:nvSpPr>
          <p:cNvPr id="22" name="TextBox 21"/>
          <p:cNvSpPr txBox="1"/>
          <p:nvPr/>
        </p:nvSpPr>
        <p:spPr>
          <a:xfrm>
            <a:off x="2784073" y="3006602"/>
            <a:ext cx="504056" cy="261610"/>
          </a:xfrm>
          <a:prstGeom prst="rect">
            <a:avLst/>
          </a:prstGeom>
          <a:noFill/>
        </p:spPr>
        <p:txBody>
          <a:bodyPr wrap="square" rtlCol="0">
            <a:spAutoFit/>
          </a:bodyPr>
          <a:lstStyle/>
          <a:p>
            <a:r>
              <a:rPr lang="ru-RU" sz="1100" b="1" u="sng" dirty="0">
                <a:latin typeface="Arial" pitchFamily="34" charset="0"/>
                <a:cs typeface="Arial" pitchFamily="34" charset="0"/>
              </a:rPr>
              <a:t>РК</a:t>
            </a:r>
            <a:r>
              <a:rPr lang="en-US" sz="1100" b="1" u="sng" dirty="0">
                <a:latin typeface="Arial" pitchFamily="34" charset="0"/>
                <a:cs typeface="Arial" pitchFamily="34" charset="0"/>
              </a:rPr>
              <a:t>2</a:t>
            </a:r>
            <a:endParaRPr lang="ru-RU" sz="1100" b="1" u="sng" dirty="0">
              <a:latin typeface="Arial" pitchFamily="34" charset="0"/>
              <a:cs typeface="Arial" pitchFamily="34" charset="0"/>
            </a:endParaRPr>
          </a:p>
        </p:txBody>
      </p:sp>
      <p:sp>
        <p:nvSpPr>
          <p:cNvPr id="23" name="TextBox 22"/>
          <p:cNvSpPr txBox="1"/>
          <p:nvPr/>
        </p:nvSpPr>
        <p:spPr>
          <a:xfrm>
            <a:off x="3144113" y="3178400"/>
            <a:ext cx="504056" cy="261610"/>
          </a:xfrm>
          <a:prstGeom prst="rect">
            <a:avLst/>
          </a:prstGeom>
          <a:noFill/>
        </p:spPr>
        <p:txBody>
          <a:bodyPr wrap="square" rtlCol="0">
            <a:spAutoFit/>
          </a:bodyPr>
          <a:lstStyle/>
          <a:p>
            <a:r>
              <a:rPr lang="ru-RU" sz="1100" b="1" u="sng" dirty="0">
                <a:latin typeface="Arial" pitchFamily="34" charset="0"/>
                <a:cs typeface="Arial" pitchFamily="34" charset="0"/>
              </a:rPr>
              <a:t>НА</a:t>
            </a:r>
            <a:r>
              <a:rPr lang="en-US" sz="1100" b="1" u="sng" dirty="0">
                <a:latin typeface="Arial" pitchFamily="34" charset="0"/>
                <a:cs typeface="Arial" pitchFamily="34" charset="0"/>
              </a:rPr>
              <a:t>2</a:t>
            </a:r>
            <a:endParaRPr lang="ru-RU" sz="1100" b="1" u="sng" dirty="0">
              <a:latin typeface="Arial" pitchFamily="34" charset="0"/>
              <a:cs typeface="Arial" pitchFamily="34" charset="0"/>
            </a:endParaRPr>
          </a:p>
        </p:txBody>
      </p:sp>
      <p:sp>
        <p:nvSpPr>
          <p:cNvPr id="24" name="Овал 23"/>
          <p:cNvSpPr/>
          <p:nvPr/>
        </p:nvSpPr>
        <p:spPr>
          <a:xfrm>
            <a:off x="1559937" y="19804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cxnSp>
        <p:nvCxnSpPr>
          <p:cNvPr id="25" name="Прямая соединительная линия 24"/>
          <p:cNvCxnSpPr>
            <a:cxnSpLocks/>
            <a:stCxn id="19" idx="0"/>
            <a:endCxn id="24" idx="4"/>
          </p:cNvCxnSpPr>
          <p:nvPr/>
        </p:nvCxnSpPr>
        <p:spPr>
          <a:xfrm flipH="1" flipV="1">
            <a:off x="1595941" y="2052460"/>
            <a:ext cx="30414" cy="1144346"/>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32145" y="3006602"/>
            <a:ext cx="504056" cy="261610"/>
          </a:xfrm>
          <a:prstGeom prst="rect">
            <a:avLst/>
          </a:prstGeom>
          <a:noFill/>
        </p:spPr>
        <p:txBody>
          <a:bodyPr wrap="square" rtlCol="0">
            <a:spAutoFit/>
          </a:bodyPr>
          <a:lstStyle/>
          <a:p>
            <a:r>
              <a:rPr lang="ru-RU" sz="1100" b="1" u="sng" dirty="0">
                <a:latin typeface="Arial" pitchFamily="34" charset="0"/>
                <a:cs typeface="Arial" pitchFamily="34" charset="0"/>
              </a:rPr>
              <a:t>РК</a:t>
            </a:r>
            <a:r>
              <a:rPr lang="en-US" sz="1100" b="1" u="sng" dirty="0">
                <a:latin typeface="Arial" pitchFamily="34" charset="0"/>
                <a:cs typeface="Arial" pitchFamily="34" charset="0"/>
              </a:rPr>
              <a:t>3</a:t>
            </a:r>
            <a:endParaRPr lang="ru-RU" sz="1100" b="1" u="sng" dirty="0">
              <a:latin typeface="Arial" pitchFamily="34" charset="0"/>
              <a:cs typeface="Arial" pitchFamily="34" charset="0"/>
            </a:endParaRPr>
          </a:p>
        </p:txBody>
      </p:sp>
      <p:sp>
        <p:nvSpPr>
          <p:cNvPr id="27" name="TextBox 26"/>
          <p:cNvSpPr txBox="1"/>
          <p:nvPr/>
        </p:nvSpPr>
        <p:spPr>
          <a:xfrm>
            <a:off x="3720177" y="3178400"/>
            <a:ext cx="504056" cy="261610"/>
          </a:xfrm>
          <a:prstGeom prst="rect">
            <a:avLst/>
          </a:prstGeom>
          <a:noFill/>
        </p:spPr>
        <p:txBody>
          <a:bodyPr wrap="square" rtlCol="0">
            <a:spAutoFit/>
          </a:bodyPr>
          <a:lstStyle/>
          <a:p>
            <a:r>
              <a:rPr lang="ru-RU" sz="1100" b="1" u="sng" dirty="0">
                <a:latin typeface="Arial" pitchFamily="34" charset="0"/>
                <a:cs typeface="Arial" pitchFamily="34" charset="0"/>
              </a:rPr>
              <a:t>НА</a:t>
            </a:r>
            <a:r>
              <a:rPr lang="en-US" sz="1100" b="1" u="sng" dirty="0">
                <a:latin typeface="Arial" pitchFamily="34" charset="0"/>
                <a:cs typeface="Arial" pitchFamily="34" charset="0"/>
              </a:rPr>
              <a:t>3</a:t>
            </a:r>
            <a:endParaRPr lang="ru-RU" sz="1100" b="1" u="sng" dirty="0">
              <a:latin typeface="Arial" pitchFamily="34" charset="0"/>
              <a:cs typeface="Arial" pitchFamily="34" charset="0"/>
            </a:endParaRPr>
          </a:p>
        </p:txBody>
      </p:sp>
      <p:cxnSp>
        <p:nvCxnSpPr>
          <p:cNvPr id="28" name="Прямая соединительная линия 27"/>
          <p:cNvCxnSpPr>
            <a:cxnSpLocks/>
          </p:cNvCxnSpPr>
          <p:nvPr/>
        </p:nvCxnSpPr>
        <p:spPr>
          <a:xfrm flipV="1">
            <a:off x="3348943" y="1900060"/>
            <a:ext cx="0" cy="132678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cxnSpLocks/>
          </p:cNvCxnSpPr>
          <p:nvPr/>
        </p:nvCxnSpPr>
        <p:spPr>
          <a:xfrm flipV="1">
            <a:off x="3975569" y="1900060"/>
            <a:ext cx="0" cy="132678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3144113" y="1035964"/>
            <a:ext cx="831456" cy="6840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sp>
        <p:nvSpPr>
          <p:cNvPr id="31" name="Прямоугольник 30"/>
          <p:cNvSpPr/>
          <p:nvPr/>
        </p:nvSpPr>
        <p:spPr>
          <a:xfrm>
            <a:off x="3002625" y="765256"/>
            <a:ext cx="2124299" cy="261610"/>
          </a:xfrm>
          <a:prstGeom prst="rect">
            <a:avLst/>
          </a:prstGeom>
        </p:spPr>
        <p:txBody>
          <a:bodyPr wrap="square">
            <a:spAutoFit/>
          </a:bodyPr>
          <a:lstStyle/>
          <a:p>
            <a:r>
              <a:rPr lang="ru-RU" sz="1100" b="1" dirty="0"/>
              <a:t>Отбор воздуха</a:t>
            </a:r>
          </a:p>
        </p:txBody>
      </p:sp>
      <p:sp>
        <p:nvSpPr>
          <p:cNvPr id="32" name="TextBox 31"/>
          <p:cNvSpPr txBox="1"/>
          <p:nvPr/>
        </p:nvSpPr>
        <p:spPr>
          <a:xfrm>
            <a:off x="3128164" y="1044223"/>
            <a:ext cx="388248" cy="261610"/>
          </a:xfrm>
          <a:prstGeom prst="rect">
            <a:avLst/>
          </a:prstGeom>
          <a:noFill/>
        </p:spPr>
        <p:txBody>
          <a:bodyPr wrap="square" rtlCol="0">
            <a:spAutoFit/>
          </a:bodyPr>
          <a:lstStyle/>
          <a:p>
            <a:r>
              <a:rPr lang="en-US" sz="1100" b="1" dirty="0">
                <a:latin typeface="Arial" pitchFamily="34" charset="0"/>
                <a:cs typeface="Arial" pitchFamily="34" charset="0"/>
              </a:rPr>
              <a:t>2%</a:t>
            </a:r>
            <a:endParaRPr lang="ru-RU" sz="1100" b="1" dirty="0">
              <a:latin typeface="Arial" pitchFamily="34" charset="0"/>
              <a:cs typeface="Arial" pitchFamily="34" charset="0"/>
            </a:endParaRPr>
          </a:p>
        </p:txBody>
      </p:sp>
      <p:cxnSp>
        <p:nvCxnSpPr>
          <p:cNvPr id="33" name="Прямая соединительная линия 32"/>
          <p:cNvCxnSpPr>
            <a:cxnSpLocks/>
          </p:cNvCxnSpPr>
          <p:nvPr/>
        </p:nvCxnSpPr>
        <p:spPr>
          <a:xfrm flipV="1">
            <a:off x="3432145" y="1378003"/>
            <a:ext cx="252028" cy="24765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cxnSpLocks/>
          </p:cNvCxnSpPr>
          <p:nvPr/>
        </p:nvCxnSpPr>
        <p:spPr>
          <a:xfrm flipV="1">
            <a:off x="3521280" y="1473259"/>
            <a:ext cx="155371" cy="15240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Овал 34"/>
          <p:cNvSpPr>
            <a:spLocks noChangeAspect="1"/>
          </p:cNvSpPr>
          <p:nvPr/>
        </p:nvSpPr>
        <p:spPr>
          <a:xfrm>
            <a:off x="1555310" y="1969125"/>
            <a:ext cx="90000" cy="9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a:spLocks noChangeAspect="1"/>
          </p:cNvSpPr>
          <p:nvPr/>
        </p:nvSpPr>
        <p:spPr>
          <a:xfrm>
            <a:off x="1582267" y="1996125"/>
            <a:ext cx="36086"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a:spLocks noChangeAspect="1"/>
          </p:cNvSpPr>
          <p:nvPr/>
        </p:nvSpPr>
        <p:spPr>
          <a:xfrm>
            <a:off x="2267266" y="1811860"/>
            <a:ext cx="90000" cy="9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a:spLocks noChangeAspect="1"/>
          </p:cNvSpPr>
          <p:nvPr/>
        </p:nvSpPr>
        <p:spPr>
          <a:xfrm>
            <a:off x="2294223" y="1838860"/>
            <a:ext cx="36086"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a:spLocks noChangeAspect="1"/>
          </p:cNvSpPr>
          <p:nvPr/>
        </p:nvSpPr>
        <p:spPr>
          <a:xfrm>
            <a:off x="2640117" y="1811860"/>
            <a:ext cx="90000" cy="9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a:spLocks noChangeAspect="1"/>
          </p:cNvSpPr>
          <p:nvPr/>
        </p:nvSpPr>
        <p:spPr>
          <a:xfrm>
            <a:off x="2667074" y="1838860"/>
            <a:ext cx="36086"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a:spLocks noChangeAspect="1"/>
          </p:cNvSpPr>
          <p:nvPr/>
        </p:nvSpPr>
        <p:spPr>
          <a:xfrm>
            <a:off x="2991101" y="1811860"/>
            <a:ext cx="90000" cy="9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a:spLocks noChangeAspect="1"/>
          </p:cNvSpPr>
          <p:nvPr/>
        </p:nvSpPr>
        <p:spPr>
          <a:xfrm>
            <a:off x="3018058" y="1838860"/>
            <a:ext cx="36086"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a:spLocks noChangeAspect="1"/>
          </p:cNvSpPr>
          <p:nvPr/>
        </p:nvSpPr>
        <p:spPr>
          <a:xfrm>
            <a:off x="3309446" y="1811069"/>
            <a:ext cx="90000" cy="9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a:spLocks noChangeAspect="1"/>
          </p:cNvSpPr>
          <p:nvPr/>
        </p:nvSpPr>
        <p:spPr>
          <a:xfrm>
            <a:off x="3336403" y="1838069"/>
            <a:ext cx="36086"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a:spLocks noChangeAspect="1"/>
          </p:cNvSpPr>
          <p:nvPr/>
        </p:nvSpPr>
        <p:spPr>
          <a:xfrm>
            <a:off x="3643526" y="1812440"/>
            <a:ext cx="90000" cy="9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a:spLocks noChangeAspect="1"/>
          </p:cNvSpPr>
          <p:nvPr/>
        </p:nvSpPr>
        <p:spPr>
          <a:xfrm>
            <a:off x="3670483" y="1839440"/>
            <a:ext cx="36086"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a:spLocks noChangeAspect="1"/>
          </p:cNvSpPr>
          <p:nvPr/>
        </p:nvSpPr>
        <p:spPr>
          <a:xfrm>
            <a:off x="3927205" y="1815832"/>
            <a:ext cx="90000" cy="9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a:spLocks noChangeAspect="1"/>
          </p:cNvSpPr>
          <p:nvPr/>
        </p:nvSpPr>
        <p:spPr>
          <a:xfrm>
            <a:off x="3954162" y="1842832"/>
            <a:ext cx="36086"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238965" y="856980"/>
            <a:ext cx="4680520" cy="338554"/>
          </a:xfrm>
          <a:prstGeom prst="rect">
            <a:avLst/>
          </a:prstGeom>
        </p:spPr>
        <p:txBody>
          <a:bodyPr wrap="square">
            <a:spAutoFit/>
          </a:bodyPr>
          <a:lstStyle/>
          <a:p>
            <a:pPr algn="ctr"/>
            <a:r>
              <a:rPr lang="ru-RU" sz="1600" cap="all" dirty="0">
                <a:latin typeface="Arial" pitchFamily="34" charset="0"/>
                <a:cs typeface="Arial" pitchFamily="34" charset="0"/>
              </a:rPr>
              <a:t>КНД</a:t>
            </a:r>
            <a:r>
              <a:rPr lang="en-US" sz="1600" cap="all" dirty="0">
                <a:latin typeface="Arial" pitchFamily="34" charset="0"/>
                <a:cs typeface="Arial" pitchFamily="34" charset="0"/>
              </a:rPr>
              <a:t> </a:t>
            </a:r>
            <a:r>
              <a:rPr lang="ru-RU" sz="1600" cap="all" dirty="0">
                <a:latin typeface="Arial" pitchFamily="34" charset="0"/>
                <a:cs typeface="Arial" pitchFamily="34" charset="0"/>
              </a:rPr>
              <a:t>НК</a:t>
            </a:r>
            <a:r>
              <a:rPr lang="en-US" sz="1600" cap="all" dirty="0">
                <a:latin typeface="Arial" pitchFamily="34" charset="0"/>
                <a:cs typeface="Arial" pitchFamily="34" charset="0"/>
              </a:rPr>
              <a:t>36-</a:t>
            </a:r>
            <a:r>
              <a:rPr lang="ru-RU" sz="1600" cap="all" dirty="0">
                <a:latin typeface="Arial" pitchFamily="34" charset="0"/>
                <a:cs typeface="Arial" pitchFamily="34" charset="0"/>
              </a:rPr>
              <a:t>СТ</a:t>
            </a:r>
          </a:p>
        </p:txBody>
      </p:sp>
      <p:sp>
        <p:nvSpPr>
          <p:cNvPr id="51" name="Прямоугольник 50"/>
          <p:cNvSpPr/>
          <p:nvPr/>
        </p:nvSpPr>
        <p:spPr>
          <a:xfrm>
            <a:off x="349979" y="5875853"/>
            <a:ext cx="4436139" cy="307777"/>
          </a:xfrm>
          <a:prstGeom prst="rect">
            <a:avLst/>
          </a:prstGeom>
        </p:spPr>
        <p:txBody>
          <a:bodyPr wrap="square">
            <a:spAutoFit/>
          </a:bodyPr>
          <a:lstStyle/>
          <a:p>
            <a:pPr algn="ctr"/>
            <a:r>
              <a:rPr lang="ru-RU" sz="1400" b="1" dirty="0"/>
              <a:t>Расчётная область с граничными условиями</a:t>
            </a:r>
            <a:r>
              <a:rPr lang="en-US" sz="1400" b="1" dirty="0"/>
              <a:t> </a:t>
            </a:r>
            <a:endParaRPr lang="ru-RU" sz="1400" b="1" dirty="0"/>
          </a:p>
        </p:txBody>
      </p:sp>
      <p:pic>
        <p:nvPicPr>
          <p:cNvPr id="52" name="Рисунок 51"/>
          <p:cNvPicPr>
            <a:picLocks noChangeAspect="1"/>
          </p:cNvPicPr>
          <p:nvPr/>
        </p:nvPicPr>
        <p:blipFill>
          <a:blip r:embed="rId5" cstate="print">
            <a:extLst>
              <a:ext uri="{BEBA8EAE-BF5A-486C-A8C5-ECC9F3942E4B}">
                <a14:imgProps xmlns:a14="http://schemas.microsoft.com/office/drawing/2010/main">
                  <a14:imgLayer r:embed="rId6">
                    <a14:imgEffect>
                      <a14:backgroundRemoval t="3982" b="99541" l="0" r="99506"/>
                    </a14:imgEffect>
                  </a14:imgLayer>
                </a14:imgProps>
              </a:ext>
              <a:ext uri="{28A0092B-C50C-407E-A947-70E740481C1C}">
                <a14:useLocalDpi xmlns:a14="http://schemas.microsoft.com/office/drawing/2010/main" val="0"/>
              </a:ext>
            </a:extLst>
          </a:blip>
          <a:stretch>
            <a:fillRect/>
          </a:stretch>
        </p:blipFill>
        <p:spPr>
          <a:xfrm>
            <a:off x="413949" y="3600997"/>
            <a:ext cx="3950270" cy="1592300"/>
          </a:xfrm>
          <a:prstGeom prst="rect">
            <a:avLst/>
          </a:prstGeom>
        </p:spPr>
      </p:pic>
      <p:sp>
        <p:nvSpPr>
          <p:cNvPr id="53" name="TextBox 52"/>
          <p:cNvSpPr txBox="1"/>
          <p:nvPr/>
        </p:nvSpPr>
        <p:spPr>
          <a:xfrm>
            <a:off x="608384" y="5282163"/>
            <a:ext cx="2330729" cy="400110"/>
          </a:xfrm>
          <a:prstGeom prst="rect">
            <a:avLst/>
          </a:prstGeom>
          <a:noFill/>
        </p:spPr>
        <p:txBody>
          <a:bodyPr wrap="square" rtlCol="0">
            <a:spAutoFit/>
          </a:bodyPr>
          <a:lstStyle/>
          <a:p>
            <a:r>
              <a:rPr lang="ru-RU" sz="1000" b="1" u="sng" dirty="0"/>
              <a:t>Гран. ус. на входе в КНД:</a:t>
            </a:r>
          </a:p>
          <a:p>
            <a:r>
              <a:rPr lang="ru-RU" sz="1000" dirty="0"/>
              <a:t>Полное давление</a:t>
            </a:r>
            <a:r>
              <a:rPr lang="en-US" sz="1000" dirty="0"/>
              <a:t> </a:t>
            </a:r>
            <a:r>
              <a:rPr lang="ru-RU" sz="1000" dirty="0">
                <a:cs typeface="Arial"/>
              </a:rPr>
              <a:t>и</a:t>
            </a:r>
            <a:r>
              <a:rPr lang="en-US" sz="1000" dirty="0">
                <a:cs typeface="Arial"/>
              </a:rPr>
              <a:t> </a:t>
            </a:r>
            <a:r>
              <a:rPr lang="ru-RU" sz="1000" dirty="0">
                <a:cs typeface="Arial"/>
              </a:rPr>
              <a:t>температура</a:t>
            </a:r>
            <a:r>
              <a:rPr lang="en-US" sz="1000" dirty="0">
                <a:cs typeface="Arial"/>
              </a:rPr>
              <a:t>;</a:t>
            </a:r>
          </a:p>
        </p:txBody>
      </p:sp>
      <p:sp>
        <p:nvSpPr>
          <p:cNvPr id="54" name="TextBox 53"/>
          <p:cNvSpPr txBox="1"/>
          <p:nvPr/>
        </p:nvSpPr>
        <p:spPr>
          <a:xfrm>
            <a:off x="2618959" y="4307121"/>
            <a:ext cx="1760028" cy="400110"/>
          </a:xfrm>
          <a:prstGeom prst="rect">
            <a:avLst/>
          </a:prstGeom>
          <a:noFill/>
        </p:spPr>
        <p:txBody>
          <a:bodyPr wrap="square" rtlCol="0">
            <a:spAutoFit/>
          </a:bodyPr>
          <a:lstStyle/>
          <a:p>
            <a:r>
              <a:rPr lang="ru-RU" sz="1000" b="1" u="sng" dirty="0"/>
              <a:t>Гран. ус. на выходе из КНД </a:t>
            </a:r>
            <a:r>
              <a:rPr lang="ru-RU" sz="1000" b="1" u="sng" dirty="0">
                <a:cs typeface="Arial" panose="020B0604020202020204" pitchFamily="34" charset="0"/>
              </a:rPr>
              <a:t>:</a:t>
            </a:r>
          </a:p>
          <a:p>
            <a:r>
              <a:rPr lang="en-US" sz="1000" dirty="0">
                <a:cs typeface="Arial" panose="020B0604020202020204" pitchFamily="34" charset="0"/>
              </a:rPr>
              <a:t>Static pressure/mass flow</a:t>
            </a:r>
            <a:endParaRPr lang="ru-RU" sz="1000" dirty="0">
              <a:cs typeface="Arial" panose="020B0604020202020204" pitchFamily="34" charset="0"/>
            </a:endParaRPr>
          </a:p>
        </p:txBody>
      </p:sp>
      <p:cxnSp>
        <p:nvCxnSpPr>
          <p:cNvPr id="55" name="Прямая соединительная линия 54"/>
          <p:cNvCxnSpPr>
            <a:cxnSpLocks/>
          </p:cNvCxnSpPr>
          <p:nvPr/>
        </p:nvCxnSpPr>
        <p:spPr>
          <a:xfrm flipV="1">
            <a:off x="4333953" y="4066629"/>
            <a:ext cx="0" cy="61111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Овал 55"/>
          <p:cNvSpPr>
            <a:spLocks noChangeAspect="1"/>
          </p:cNvSpPr>
          <p:nvPr/>
        </p:nvSpPr>
        <p:spPr>
          <a:xfrm>
            <a:off x="4288953" y="3976628"/>
            <a:ext cx="90000" cy="9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a:spLocks noChangeAspect="1"/>
          </p:cNvSpPr>
          <p:nvPr/>
        </p:nvSpPr>
        <p:spPr>
          <a:xfrm>
            <a:off x="4315910" y="4003628"/>
            <a:ext cx="36086"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8" name="Прямая соединительная линия 57"/>
          <p:cNvCxnSpPr>
            <a:cxnSpLocks/>
          </p:cNvCxnSpPr>
          <p:nvPr/>
        </p:nvCxnSpPr>
        <p:spPr>
          <a:xfrm flipV="1">
            <a:off x="653384" y="4597454"/>
            <a:ext cx="0" cy="99941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Овал 58"/>
          <p:cNvSpPr>
            <a:spLocks noChangeAspect="1"/>
          </p:cNvSpPr>
          <p:nvPr/>
        </p:nvSpPr>
        <p:spPr>
          <a:xfrm>
            <a:off x="608384" y="4507454"/>
            <a:ext cx="90000" cy="9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a:spLocks noChangeAspect="1"/>
          </p:cNvSpPr>
          <p:nvPr/>
        </p:nvSpPr>
        <p:spPr>
          <a:xfrm>
            <a:off x="635341" y="4534454"/>
            <a:ext cx="36086"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3"/>
          <p:cNvSpPr txBox="1"/>
          <p:nvPr/>
        </p:nvSpPr>
        <p:spPr>
          <a:xfrm>
            <a:off x="2736655" y="5342998"/>
            <a:ext cx="1604440" cy="4001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00" b="1" u="sng" dirty="0">
                <a:cs typeface="Arial" panose="020B0604020202020204" pitchFamily="34" charset="0"/>
              </a:rPr>
              <a:t>Частота вращения</a:t>
            </a:r>
            <a:r>
              <a:rPr lang="en-US" sz="1000" b="1" u="sng" dirty="0">
                <a:cs typeface="Arial" panose="020B0604020202020204" pitchFamily="34" charset="0"/>
              </a:rPr>
              <a:t>: </a:t>
            </a:r>
            <a:r>
              <a:rPr lang="en-US" sz="1000" dirty="0">
                <a:cs typeface="Arial" panose="020B0604020202020204" pitchFamily="34" charset="0"/>
              </a:rPr>
              <a:t>6100 </a:t>
            </a:r>
            <a:r>
              <a:rPr lang="ru-RU" sz="1000" dirty="0">
                <a:cs typeface="Arial" panose="020B0604020202020204" pitchFamily="34" charset="0"/>
              </a:rPr>
              <a:t>об/мин</a:t>
            </a:r>
          </a:p>
        </p:txBody>
      </p:sp>
      <p:cxnSp>
        <p:nvCxnSpPr>
          <p:cNvPr id="62" name="Прямая соединительная линия 61"/>
          <p:cNvCxnSpPr>
            <a:cxnSpLocks/>
          </p:cNvCxnSpPr>
          <p:nvPr/>
        </p:nvCxnSpPr>
        <p:spPr>
          <a:xfrm flipV="1">
            <a:off x="1981231" y="4882661"/>
            <a:ext cx="1944869" cy="42899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63" name="Выгнутая вверх стрелка 71"/>
          <p:cNvSpPr/>
          <p:nvPr/>
        </p:nvSpPr>
        <p:spPr>
          <a:xfrm rot="20700204">
            <a:off x="2666535" y="4881144"/>
            <a:ext cx="450232" cy="432031"/>
          </a:xfrm>
          <a:prstGeom prst="curvedDownArrow">
            <a:avLst/>
          </a:prstGeom>
          <a:gradFill flip="none" rotWithShape="1">
            <a:gsLst>
              <a:gs pos="0">
                <a:schemeClr val="accent1"/>
              </a:gs>
              <a:gs pos="50000">
                <a:schemeClr val="accent1">
                  <a:tint val="44500"/>
                  <a:satMod val="160000"/>
                </a:schemeClr>
              </a:gs>
              <a:gs pos="100000">
                <a:schemeClr val="tx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solidFill>
                <a:schemeClr val="tx1"/>
              </a:solidFill>
            </a:endParaRPr>
          </a:p>
        </p:txBody>
      </p:sp>
      <p:cxnSp>
        <p:nvCxnSpPr>
          <p:cNvPr id="64" name="Прямая соединительная линия 63"/>
          <p:cNvCxnSpPr>
            <a:cxnSpLocks/>
          </p:cNvCxnSpPr>
          <p:nvPr/>
        </p:nvCxnSpPr>
        <p:spPr>
          <a:xfrm flipV="1">
            <a:off x="2681349" y="5129286"/>
            <a:ext cx="146149" cy="241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5" name="Прямоугольник 84"/>
          <p:cNvSpPr/>
          <p:nvPr/>
        </p:nvSpPr>
        <p:spPr>
          <a:xfrm>
            <a:off x="4740161" y="905060"/>
            <a:ext cx="3755599" cy="369332"/>
          </a:xfrm>
          <a:prstGeom prst="rect">
            <a:avLst/>
          </a:prstGeom>
        </p:spPr>
        <p:txBody>
          <a:bodyPr wrap="square">
            <a:spAutoFit/>
          </a:bodyPr>
          <a:lstStyle/>
          <a:p>
            <a:r>
              <a:rPr lang="ru-RU" b="1" dirty="0"/>
              <a:t>Критерии оптимизации:</a:t>
            </a:r>
          </a:p>
        </p:txBody>
      </p:sp>
      <mc:AlternateContent xmlns:mc="http://schemas.openxmlformats.org/markup-compatibility/2006" xmlns:a14="http://schemas.microsoft.com/office/drawing/2010/main">
        <mc:Choice Requires="a14">
          <p:sp>
            <p:nvSpPr>
              <p:cNvPr id="86" name="Прямоугольник 85"/>
              <p:cNvSpPr/>
              <p:nvPr/>
            </p:nvSpPr>
            <p:spPr>
              <a:xfrm>
                <a:off x="4559429" y="1220994"/>
                <a:ext cx="3998472" cy="923330"/>
              </a:xfrm>
              <a:prstGeom prst="rect">
                <a:avLst/>
              </a:prstGeom>
            </p:spPr>
            <p:txBody>
              <a:bodyPr wrap="square">
                <a:spAutoFit/>
              </a:bodyPr>
              <a:lstStyle/>
              <a:p>
                <a:pPr marL="285750" indent="-107950">
                  <a:buFont typeface="Arial" pitchFamily="34" charset="0"/>
                  <a:buChar char="•"/>
                </a:pPr>
                <a:r>
                  <a:rPr lang="ru-RU" sz="1400" dirty="0"/>
                  <a:t>повышение КПД компрессора на режиме  </a:t>
                </a:r>
                <a14:m>
                  <m:oMath xmlns:m="http://schemas.openxmlformats.org/officeDocument/2006/math">
                    <m:sSub>
                      <m:sSubPr>
                        <m:ctrlPr>
                          <a:rPr lang="ru-RU" sz="1200" i="1">
                            <a:solidFill>
                              <a:prstClr val="black"/>
                            </a:solidFill>
                            <a:latin typeface="Cambria Math" panose="02040503050406030204" pitchFamily="18" charset="0"/>
                          </a:rPr>
                        </m:ctrlPr>
                      </m:sSubPr>
                      <m:e>
                        <m:acc>
                          <m:accPr>
                            <m:chr m:val="̅"/>
                            <m:ctrlPr>
                              <a:rPr lang="ru-RU" sz="1200" i="1">
                                <a:solidFill>
                                  <a:prstClr val="black"/>
                                </a:solidFill>
                                <a:latin typeface="Cambria Math" panose="02040503050406030204" pitchFamily="18" charset="0"/>
                              </a:rPr>
                            </m:ctrlPr>
                          </m:accPr>
                          <m:e>
                            <m:r>
                              <a:rPr lang="ru-RU" sz="1200">
                                <a:solidFill>
                                  <a:prstClr val="black"/>
                                </a:solidFill>
                                <a:latin typeface="Cambria Math"/>
                              </a:rPr>
                              <m:t> </m:t>
                            </m:r>
                            <m:r>
                              <a:rPr lang="ru-RU" sz="1200">
                                <a:solidFill>
                                  <a:prstClr val="black"/>
                                </a:solidFill>
                                <a:latin typeface="Cambria Math"/>
                              </a:rPr>
                              <m:t>𝑛</m:t>
                            </m:r>
                          </m:e>
                        </m:acc>
                      </m:e>
                      <m:sub>
                        <m:r>
                          <a:rPr lang="ru-RU" sz="1200">
                            <a:solidFill>
                              <a:prstClr val="black"/>
                            </a:solidFill>
                            <a:latin typeface="Cambria Math"/>
                          </a:rPr>
                          <m:t>𝑐𝑜𝑟</m:t>
                        </m:r>
                      </m:sub>
                    </m:sSub>
                    <m:r>
                      <a:rPr lang="en-US" sz="1200">
                        <a:solidFill>
                          <a:prstClr val="black"/>
                        </a:solidFill>
                        <a:latin typeface="Cambria Math"/>
                      </a:rPr>
                      <m:t>=</m:t>
                    </m:r>
                    <m:r>
                      <a:rPr lang="ru-RU" sz="1200">
                        <a:solidFill>
                          <a:prstClr val="black"/>
                        </a:solidFill>
                        <a:latin typeface="Cambria Math"/>
                      </a:rPr>
                      <m:t>100</m:t>
                    </m:r>
                    <m:r>
                      <a:rPr lang="en-US" sz="1200">
                        <a:solidFill>
                          <a:prstClr val="black"/>
                        </a:solidFill>
                        <a:latin typeface="Cambria Math"/>
                      </a:rPr>
                      <m:t> %</m:t>
                    </m:r>
                  </m:oMath>
                </a14:m>
                <a:r>
                  <a:rPr lang="ru-RU" sz="1200" dirty="0">
                    <a:solidFill>
                      <a:prstClr val="black"/>
                    </a:solidFill>
                  </a:rPr>
                  <a:t> </a:t>
                </a:r>
                <a:endParaRPr lang="ru-RU" sz="1400" dirty="0"/>
              </a:p>
              <a:p>
                <a:pPr marL="285750" indent="-107950">
                  <a:buFont typeface="Arial" pitchFamily="34" charset="0"/>
                  <a:buChar char="•"/>
                </a:pPr>
                <a:r>
                  <a:rPr lang="ru-RU" sz="1400" dirty="0"/>
                  <a:t>повышение запасов устойчивой работы на режиме </a:t>
                </a:r>
                <a14:m>
                  <m:oMath xmlns:m="http://schemas.openxmlformats.org/officeDocument/2006/math">
                    <m:sSub>
                      <m:sSubPr>
                        <m:ctrlPr>
                          <a:rPr lang="ru-RU" sz="1400" i="1">
                            <a:latin typeface="Cambria Math" panose="02040503050406030204" pitchFamily="18" charset="0"/>
                          </a:rPr>
                        </m:ctrlPr>
                      </m:sSubPr>
                      <m:e>
                        <m:acc>
                          <m:accPr>
                            <m:chr m:val="̅"/>
                            <m:ctrlPr>
                              <a:rPr lang="ru-RU" sz="1400" i="1">
                                <a:latin typeface="Cambria Math" panose="02040503050406030204" pitchFamily="18" charset="0"/>
                              </a:rPr>
                            </m:ctrlPr>
                          </m:accPr>
                          <m:e>
                            <m:r>
                              <a:rPr lang="ru-RU" sz="1400">
                                <a:latin typeface="Cambria Math"/>
                              </a:rPr>
                              <m:t> </m:t>
                            </m:r>
                            <m:r>
                              <a:rPr lang="ru-RU" sz="1400">
                                <a:latin typeface="Cambria Math"/>
                              </a:rPr>
                              <m:t>𝑛</m:t>
                            </m:r>
                          </m:e>
                        </m:acc>
                      </m:e>
                      <m:sub>
                        <m:r>
                          <a:rPr lang="ru-RU" sz="1400">
                            <a:latin typeface="Cambria Math"/>
                          </a:rPr>
                          <m:t>𝑐𝑜𝑟</m:t>
                        </m:r>
                      </m:sub>
                    </m:sSub>
                    <m:r>
                      <a:rPr lang="en-US" sz="1400">
                        <a:latin typeface="Cambria Math"/>
                      </a:rPr>
                      <m:t>=</m:t>
                    </m:r>
                    <m:r>
                      <a:rPr lang="ru-RU" sz="1400">
                        <a:latin typeface="Cambria Math"/>
                      </a:rPr>
                      <m:t>100</m:t>
                    </m:r>
                    <m:r>
                      <a:rPr lang="en-US" sz="1400">
                        <a:latin typeface="Cambria Math"/>
                      </a:rPr>
                      <m:t> %</m:t>
                    </m:r>
                  </m:oMath>
                </a14:m>
                <a:r>
                  <a:rPr lang="ru-RU" sz="1400" dirty="0"/>
                  <a:t> </a:t>
                </a:r>
              </a:p>
            </p:txBody>
          </p:sp>
        </mc:Choice>
        <mc:Fallback xmlns="">
          <p:sp>
            <p:nvSpPr>
              <p:cNvPr id="86" name="Прямоугольник 85"/>
              <p:cNvSpPr>
                <a:spLocks noRot="1" noChangeAspect="1" noMove="1" noResize="1" noEditPoints="1" noAdjustHandles="1" noChangeArrowheads="1" noChangeShapeType="1" noTextEdit="1"/>
              </p:cNvSpPr>
              <p:nvPr/>
            </p:nvSpPr>
            <p:spPr>
              <a:xfrm>
                <a:off x="4559429" y="1220994"/>
                <a:ext cx="3998472" cy="923330"/>
              </a:xfrm>
              <a:prstGeom prst="rect">
                <a:avLst/>
              </a:prstGeom>
              <a:blipFill>
                <a:blip r:embed="rId7"/>
                <a:stretch>
                  <a:fillRect t="-658" b="-5921"/>
                </a:stretch>
              </a:blipFill>
            </p:spPr>
            <p:txBody>
              <a:bodyPr/>
              <a:lstStyle/>
              <a:p>
                <a:r>
                  <a:rPr lang="ru-RU">
                    <a:noFill/>
                  </a:rPr>
                  <a:t> </a:t>
                </a:r>
              </a:p>
            </p:txBody>
          </p:sp>
        </mc:Fallback>
      </mc:AlternateContent>
      <p:sp>
        <p:nvSpPr>
          <p:cNvPr id="87" name="Прямоугольник 86"/>
          <p:cNvSpPr/>
          <p:nvPr/>
        </p:nvSpPr>
        <p:spPr>
          <a:xfrm>
            <a:off x="4753925" y="914563"/>
            <a:ext cx="3971302" cy="12457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latin typeface="Arial Unicode MS" pitchFamily="34" charset="-128"/>
              <a:ea typeface="Arial Unicode MS" pitchFamily="34" charset="-128"/>
              <a:cs typeface="Arial Unicode MS" pitchFamily="34" charset="-128"/>
            </a:endParaRPr>
          </a:p>
        </p:txBody>
      </p:sp>
      <p:sp>
        <p:nvSpPr>
          <p:cNvPr id="88" name="Прямоугольник 87"/>
          <p:cNvSpPr/>
          <p:nvPr/>
        </p:nvSpPr>
        <p:spPr>
          <a:xfrm>
            <a:off x="4727743" y="2158089"/>
            <a:ext cx="4236237" cy="1261884"/>
          </a:xfrm>
          <a:prstGeom prst="rect">
            <a:avLst/>
          </a:prstGeom>
          <a:noFill/>
        </p:spPr>
        <p:txBody>
          <a:bodyPr wrap="square">
            <a:spAutoFit/>
          </a:bodyPr>
          <a:lstStyle/>
          <a:p>
            <a:r>
              <a:rPr lang="ru-RU" sz="1600" b="1" dirty="0"/>
              <a:t>Варьируемые параметры</a:t>
            </a:r>
            <a:r>
              <a:rPr lang="en-US" sz="1600" b="1" dirty="0"/>
              <a:t>: </a:t>
            </a:r>
          </a:p>
          <a:p>
            <a:pPr marL="109538" indent="-109538">
              <a:buFont typeface="Arial" pitchFamily="34" charset="0"/>
              <a:buChar char="•"/>
            </a:pPr>
            <a:r>
              <a:rPr lang="ru-RU" sz="1200" dirty="0"/>
              <a:t>смещения точек, образующих сплайны средних линии профиля, </a:t>
            </a:r>
          </a:p>
          <a:p>
            <a:pPr marL="109538" indent="-109538">
              <a:buFont typeface="Arial" pitchFamily="34" charset="0"/>
              <a:buChar char="•"/>
            </a:pPr>
            <a:r>
              <a:rPr lang="ru-RU" sz="1200" dirty="0"/>
              <a:t>выносы сечений</a:t>
            </a:r>
          </a:p>
          <a:p>
            <a:pPr marL="109538" indent="-109538">
              <a:buFont typeface="Arial" pitchFamily="34" charset="0"/>
              <a:buChar char="•"/>
            </a:pPr>
            <a:r>
              <a:rPr lang="ru-RU" sz="1200" dirty="0"/>
              <a:t>значение статического давления на выходе из КНД в точках срыва</a:t>
            </a:r>
          </a:p>
        </p:txBody>
      </p:sp>
      <p:sp>
        <p:nvSpPr>
          <p:cNvPr id="90" name="TextBox 89"/>
          <p:cNvSpPr txBox="1"/>
          <p:nvPr/>
        </p:nvSpPr>
        <p:spPr>
          <a:xfrm>
            <a:off x="6119440" y="6006513"/>
            <a:ext cx="1546372" cy="307777"/>
          </a:xfrm>
          <a:prstGeom prst="rect">
            <a:avLst/>
          </a:prstGeom>
          <a:noFill/>
          <a:ln w="38100">
            <a:solidFill>
              <a:schemeClr val="accent1"/>
            </a:solidFill>
          </a:ln>
        </p:spPr>
        <p:txBody>
          <a:bodyPr wrap="square" rtlCol="0">
            <a:spAutoFit/>
          </a:bodyPr>
          <a:lstStyle/>
          <a:p>
            <a:pPr algn="ctr"/>
            <a:r>
              <a:rPr lang="en-US" sz="1400" b="1" dirty="0"/>
              <a:t>99</a:t>
            </a:r>
            <a:r>
              <a:rPr lang="ru-RU" sz="1400" b="1" dirty="0"/>
              <a:t> ПЕРЕМЕННЫХ</a:t>
            </a:r>
          </a:p>
        </p:txBody>
      </p:sp>
      <p:pic>
        <p:nvPicPr>
          <p:cNvPr id="91" name="Рисунок 90"/>
          <p:cNvPicPr>
            <a:picLocks noChangeAspect="1"/>
          </p:cNvPicPr>
          <p:nvPr/>
        </p:nvPicPr>
        <p:blipFill rotWithShape="1">
          <a:blip r:embed="rId8">
            <a:extLst>
              <a:ext uri="{28A0092B-C50C-407E-A947-70E740481C1C}">
                <a14:useLocalDpi xmlns:a14="http://schemas.microsoft.com/office/drawing/2010/main" val="0"/>
              </a:ext>
            </a:extLst>
          </a:blip>
          <a:srcRect l="2805" t="4936" r="49128"/>
          <a:stretch/>
        </p:blipFill>
        <p:spPr>
          <a:xfrm>
            <a:off x="6655142" y="3412404"/>
            <a:ext cx="2308839" cy="2472753"/>
          </a:xfrm>
          <a:prstGeom prst="rect">
            <a:avLst/>
          </a:prstGeom>
        </p:spPr>
      </p:pic>
      <p:sp>
        <p:nvSpPr>
          <p:cNvPr id="67" name="TextBox 66"/>
          <p:cNvSpPr txBox="1"/>
          <p:nvPr/>
        </p:nvSpPr>
        <p:spPr>
          <a:xfrm>
            <a:off x="827314" y="301532"/>
            <a:ext cx="7898675" cy="369332"/>
          </a:xfrm>
          <a:prstGeom prst="rect">
            <a:avLst/>
          </a:prstGeom>
          <a:noFill/>
        </p:spPr>
        <p:txBody>
          <a:bodyPr wrap="square" rtlCol="0" anchor="ctr" anchorCtr="1">
            <a:spAutoFit/>
          </a:bodyPr>
          <a:lstStyle/>
          <a:p>
            <a:pPr algn="ctr"/>
            <a:r>
              <a:rPr lang="ru-RU" b="1" dirty="0">
                <a:solidFill>
                  <a:schemeClr val="bg1"/>
                </a:solidFill>
                <a:latin typeface="Elektra Text Pro" panose="02000503030000020004" pitchFamily="50" charset="-52"/>
              </a:rPr>
              <a:t>ОПТИМИЗАЦИЯ КНД НК-36СТ-32</a:t>
            </a:r>
          </a:p>
        </p:txBody>
      </p:sp>
    </p:spTree>
    <p:extLst>
      <p:ext uri="{BB962C8B-B14F-4D97-AF65-F5344CB8AC3E}">
        <p14:creationId xmlns:p14="http://schemas.microsoft.com/office/powerpoint/2010/main" val="424699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542" y="827838"/>
            <a:ext cx="3196927" cy="2304256"/>
          </a:xfrm>
          <a:prstGeom prst="rect">
            <a:avLst/>
          </a:prstGeom>
          <a:noFill/>
          <a:ln>
            <a:noFill/>
          </a:ln>
        </p:spPr>
      </p:pic>
      <p:sp>
        <p:nvSpPr>
          <p:cNvPr id="4" name="Rectangle 5"/>
          <p:cNvSpPr>
            <a:spLocks noChangeArrowheads="1"/>
          </p:cNvSpPr>
          <p:nvPr/>
        </p:nvSpPr>
        <p:spPr bwMode="auto">
          <a:xfrm>
            <a:off x="-1958697" y="44445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solidFill>
                <a:prstClr val="black"/>
              </a:solidFill>
              <a:latin typeface="Arial" pitchFamily="34" charset="0"/>
              <a:cs typeface="Arial" pitchFamily="34" charset="0"/>
            </a:endParaRPr>
          </a:p>
        </p:txBody>
      </p:sp>
      <p:pic>
        <p:nvPicPr>
          <p:cNvPr id="5" name="Рисунок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6470" y="863842"/>
            <a:ext cx="3294214" cy="2268252"/>
          </a:xfrm>
          <a:prstGeom prst="rect">
            <a:avLst/>
          </a:prstGeom>
          <a:noFill/>
          <a:ln>
            <a:noFill/>
          </a:ln>
        </p:spPr>
      </p:pic>
      <p:sp>
        <p:nvSpPr>
          <p:cNvPr id="6" name="Прямоугольник 5"/>
          <p:cNvSpPr/>
          <p:nvPr/>
        </p:nvSpPr>
        <p:spPr>
          <a:xfrm>
            <a:off x="269542" y="3132094"/>
            <a:ext cx="6491142" cy="461665"/>
          </a:xfrm>
          <a:prstGeom prst="rect">
            <a:avLst/>
          </a:prstGeom>
        </p:spPr>
        <p:txBody>
          <a:bodyPr wrap="square">
            <a:spAutoFit/>
          </a:bodyPr>
          <a:lstStyle/>
          <a:p>
            <a:pPr algn="ctr"/>
            <a:r>
              <a:rPr lang="en-US" sz="1200" cap="all" dirty="0">
                <a:solidFill>
                  <a:prstClr val="black"/>
                </a:solidFill>
                <a:latin typeface="Arial" pitchFamily="34" charset="0"/>
                <a:cs typeface="Arial" pitchFamily="34" charset="0"/>
              </a:rPr>
              <a:t>COMPARISON OF CALCULATED CHARACTERISTICS </a:t>
            </a:r>
          </a:p>
          <a:p>
            <a:pPr algn="ctr"/>
            <a:r>
              <a:rPr lang="en-US" sz="1200" cap="all" dirty="0">
                <a:solidFill>
                  <a:prstClr val="black"/>
                </a:solidFill>
                <a:latin typeface="Arial" pitchFamily="34" charset="0"/>
                <a:cs typeface="Arial" pitchFamily="34" charset="0"/>
              </a:rPr>
              <a:t>OF THE BASE LPC OF THE ENGINE NK36-ST WITH EXPERIMENTAL DATA</a:t>
            </a:r>
            <a:endParaRPr lang="ru-RU" sz="1200" cap="all" dirty="0">
              <a:solidFill>
                <a:prstClr val="black"/>
              </a:solidFill>
              <a:latin typeface="Arial" pitchFamily="34" charset="0"/>
              <a:cs typeface="Arial" pitchFamily="34" charset="0"/>
            </a:endParaRPr>
          </a:p>
        </p:txBody>
      </p:sp>
      <p:pic>
        <p:nvPicPr>
          <p:cNvPr id="7" name="Рисунок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390" y="3647661"/>
            <a:ext cx="3114498" cy="2196244"/>
          </a:xfrm>
          <a:prstGeom prst="rect">
            <a:avLst/>
          </a:prstGeom>
          <a:noFill/>
          <a:ln>
            <a:noFill/>
          </a:ln>
        </p:spPr>
      </p:pic>
      <p:pic>
        <p:nvPicPr>
          <p:cNvPr id="8" name="Рисунок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5708" y="3677588"/>
            <a:ext cx="3245571" cy="2239280"/>
          </a:xfrm>
          <a:prstGeom prst="rect">
            <a:avLst/>
          </a:prstGeom>
          <a:noFill/>
          <a:ln>
            <a:noFill/>
          </a:ln>
        </p:spPr>
      </p:pic>
      <p:sp>
        <p:nvSpPr>
          <p:cNvPr id="9" name="Прямоугольник 8"/>
          <p:cNvSpPr/>
          <p:nvPr/>
        </p:nvSpPr>
        <p:spPr>
          <a:xfrm>
            <a:off x="351194" y="5890234"/>
            <a:ext cx="6541737" cy="461665"/>
          </a:xfrm>
          <a:prstGeom prst="rect">
            <a:avLst/>
          </a:prstGeom>
        </p:spPr>
        <p:txBody>
          <a:bodyPr wrap="square">
            <a:spAutoFit/>
          </a:bodyPr>
          <a:lstStyle/>
          <a:p>
            <a:pPr algn="ctr"/>
            <a:r>
              <a:rPr lang="en-US" sz="1200" cap="all" dirty="0">
                <a:solidFill>
                  <a:prstClr val="black"/>
                </a:solidFill>
                <a:latin typeface="Arial" pitchFamily="34" charset="0"/>
                <a:cs typeface="Arial" pitchFamily="34" charset="0"/>
              </a:rPr>
              <a:t>COMPARISON OF CALCULATED CHARACTERISTICS </a:t>
            </a:r>
          </a:p>
          <a:p>
            <a:pPr algn="ctr"/>
            <a:r>
              <a:rPr lang="en-US" sz="1200" cap="all" dirty="0">
                <a:solidFill>
                  <a:prstClr val="black"/>
                </a:solidFill>
                <a:latin typeface="Arial" pitchFamily="34" charset="0"/>
                <a:cs typeface="Arial" pitchFamily="34" charset="0"/>
              </a:rPr>
              <a:t>OF UPGRADED LPC WITH THE DATA USED IN THE ENGINE MATHEMATICAL MODEL</a:t>
            </a:r>
            <a:endParaRPr lang="ru-RU" sz="1200" cap="all" dirty="0">
              <a:solidFill>
                <a:prstClr val="black"/>
              </a:solidFill>
              <a:latin typeface="Arial" pitchFamily="34" charset="0"/>
              <a:cs typeface="Arial" pitchFamily="34" charset="0"/>
            </a:endParaRPr>
          </a:p>
        </p:txBody>
      </p:sp>
      <p:sp>
        <p:nvSpPr>
          <p:cNvPr id="19" name="Прямоугольник 18"/>
          <p:cNvSpPr/>
          <p:nvPr/>
        </p:nvSpPr>
        <p:spPr>
          <a:xfrm>
            <a:off x="7044657" y="2001294"/>
            <a:ext cx="1755609" cy="738664"/>
          </a:xfrm>
          <a:prstGeom prst="rect">
            <a:avLst/>
          </a:prstGeom>
        </p:spPr>
        <p:txBody>
          <a:bodyPr wrap="none">
            <a:spAutoFit/>
          </a:bodyPr>
          <a:lstStyle/>
          <a:p>
            <a:pPr algn="ctr"/>
            <a:r>
              <a:rPr lang="ru-RU" sz="1400" b="1" dirty="0"/>
              <a:t> </a:t>
            </a:r>
            <a:r>
              <a:rPr lang="en-US" sz="1400" dirty="0">
                <a:latin typeface="Arial" panose="020B0604020202020204" pitchFamily="34" charset="0"/>
                <a:cs typeface="Arial" panose="020B0604020202020204" pitchFamily="34" charset="0"/>
              </a:rPr>
              <a:t>Parameters </a:t>
            </a:r>
            <a:endParaRPr lang="ru-RU" sz="1400" dirty="0">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are presented</a:t>
            </a:r>
          </a:p>
          <a:p>
            <a:pPr algn="ctr"/>
            <a:r>
              <a:rPr lang="en-US" sz="1400" dirty="0">
                <a:latin typeface="Arial" panose="020B0604020202020204" pitchFamily="34" charset="0"/>
                <a:cs typeface="Arial" panose="020B0604020202020204" pitchFamily="34" charset="0"/>
              </a:rPr>
              <a:t> in </a:t>
            </a:r>
            <a:r>
              <a:rPr lang="ru-RU" sz="1400" dirty="0">
                <a:latin typeface="Arial" panose="020B0604020202020204" pitchFamily="34" charset="0"/>
                <a:cs typeface="Arial" panose="020B0604020202020204" pitchFamily="34" charset="0"/>
              </a:rPr>
              <a:t>normalized</a:t>
            </a:r>
            <a:r>
              <a:rPr lang="en-US" sz="1400" dirty="0">
                <a:latin typeface="Arial" panose="020B0604020202020204" pitchFamily="34" charset="0"/>
                <a:cs typeface="Arial" panose="020B0604020202020204" pitchFamily="34" charset="0"/>
              </a:rPr>
              <a:t> form:</a:t>
            </a:r>
            <a:endParaRPr lang="ru-RU"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Прямоугольник 19"/>
              <p:cNvSpPr/>
              <p:nvPr/>
            </p:nvSpPr>
            <p:spPr>
              <a:xfrm>
                <a:off x="6974125" y="2639693"/>
                <a:ext cx="2365209" cy="2015936"/>
              </a:xfrm>
              <a:prstGeom prst="rect">
                <a:avLst/>
              </a:prstGeom>
            </p:spPr>
            <p:txBody>
              <a:bodyPr wrap="square">
                <a:spAutoFit/>
              </a:bodyPr>
              <a:lstStyle/>
              <a:p>
                <a:pPr hangingPunct="0">
                  <a:spcAft>
                    <a:spcPts val="600"/>
                  </a:spcAft>
                </a:pPr>
                <a14:m>
                  <m:oMath xmlns:m="http://schemas.openxmlformats.org/officeDocument/2006/math">
                    <m:sSub>
                      <m:sSubPr>
                        <m:ctrlPr>
                          <a:rPr lang="ru-RU" sz="1200" i="1" smtClean="0">
                            <a:latin typeface="Cambria Math" panose="02040503050406030204" pitchFamily="18" charset="0"/>
                          </a:rPr>
                        </m:ctrlPr>
                      </m:sSubPr>
                      <m:e>
                        <m:acc>
                          <m:accPr>
                            <m:chr m:val="̅"/>
                            <m:ctrlPr>
                              <a:rPr lang="ru-RU" sz="1200" i="1">
                                <a:latin typeface="Cambria Math" panose="02040503050406030204" pitchFamily="18" charset="0"/>
                              </a:rPr>
                            </m:ctrlPr>
                          </m:accPr>
                          <m:e>
                            <m:r>
                              <a:rPr lang="ru-RU" sz="1200" i="1">
                                <a:latin typeface="Cambria Math"/>
                              </a:rPr>
                              <m:t>𝑛</m:t>
                            </m:r>
                          </m:e>
                        </m:acc>
                      </m:e>
                      <m:sub>
                        <m:r>
                          <a:rPr lang="ru-RU" sz="1200" i="1">
                            <a:latin typeface="Cambria Math"/>
                          </a:rPr>
                          <m:t>𝑐𝑜𝑟</m:t>
                        </m:r>
                      </m:sub>
                    </m:sSub>
                    <m:r>
                      <a:rPr lang="en-US" sz="1200" i="1">
                        <a:latin typeface="Cambria Math"/>
                      </a:rPr>
                      <m:t>=</m:t>
                    </m:r>
                    <m:sSub>
                      <m:sSubPr>
                        <m:ctrlPr>
                          <a:rPr lang="ru-RU" sz="1200" i="1">
                            <a:latin typeface="Cambria Math" panose="02040503050406030204" pitchFamily="18" charset="0"/>
                          </a:rPr>
                        </m:ctrlPr>
                      </m:sSubPr>
                      <m:e>
                        <m:r>
                          <a:rPr lang="ru-RU" sz="1200" i="1">
                            <a:latin typeface="Cambria Math"/>
                          </a:rPr>
                          <m:t>𝑛</m:t>
                        </m:r>
                      </m:e>
                      <m:sub>
                        <m:r>
                          <a:rPr lang="ru-RU" sz="1200" i="1">
                            <a:latin typeface="Cambria Math"/>
                          </a:rPr>
                          <m:t>𝑐𝑜𝑟</m:t>
                        </m:r>
                      </m:sub>
                    </m:sSub>
                    <m:r>
                      <a:rPr lang="en-US" sz="1200" i="1">
                        <a:latin typeface="Cambria Math"/>
                      </a:rPr>
                      <m:t>/</m:t>
                    </m:r>
                    <m:sSub>
                      <m:sSubPr>
                        <m:ctrlPr>
                          <a:rPr lang="ru-RU" sz="1200" i="1">
                            <a:latin typeface="Cambria Math" panose="02040503050406030204" pitchFamily="18" charset="0"/>
                          </a:rPr>
                        </m:ctrlPr>
                      </m:sSubPr>
                      <m:e>
                        <m:r>
                          <a:rPr lang="ru-RU" sz="1200" i="1">
                            <a:latin typeface="Cambria Math"/>
                          </a:rPr>
                          <m:t>𝑛</m:t>
                        </m:r>
                      </m:e>
                      <m:sub>
                        <m:r>
                          <a:rPr lang="ru-RU" sz="1200" i="1">
                            <a:latin typeface="Cambria Math"/>
                          </a:rPr>
                          <m:t>𝑐𝑜𝑟𝐵𝐴𝑆𝐸</m:t>
                        </m:r>
                      </m:sub>
                    </m:sSub>
                    <m:r>
                      <a:rPr lang="en-US" sz="1200" i="1">
                        <a:latin typeface="Cambria Math"/>
                      </a:rPr>
                      <m:t>∙100%</m:t>
                    </m:r>
                  </m:oMath>
                </a14:m>
                <a:r>
                  <a:rPr lang="en-US" sz="1200" dirty="0">
                    <a:latin typeface="Arial" panose="020B0604020202020204" pitchFamily="34" charset="0"/>
                    <a:cs typeface="Arial" panose="020B0604020202020204" pitchFamily="34" charset="0"/>
                  </a:rPr>
                  <a:t>,</a:t>
                </a:r>
              </a:p>
              <a:p>
                <a:pPr hangingPunct="0"/>
                <a:r>
                  <a:rPr lang="en-US" sz="1200" dirty="0">
                    <a:latin typeface="Arial" panose="020B0604020202020204" pitchFamily="34" charset="0"/>
                    <a:cs typeface="Arial" panose="020B0604020202020204" pitchFamily="34" charset="0"/>
                  </a:rPr>
                  <a:t> where</a:t>
                </a:r>
              </a:p>
              <a:p>
                <a:pPr hangingPunct="0"/>
                <a14:m>
                  <m:oMath xmlns:m="http://schemas.openxmlformats.org/officeDocument/2006/math">
                    <m:sSub>
                      <m:sSubPr>
                        <m:ctrlPr>
                          <a:rPr lang="ru-RU" sz="1200" b="1" i="1">
                            <a:latin typeface="Cambria Math" panose="02040503050406030204" pitchFamily="18" charset="0"/>
                          </a:rPr>
                        </m:ctrlPr>
                      </m:sSubPr>
                      <m:e>
                        <m:r>
                          <a:rPr lang="ru-RU" sz="1200" b="1" i="1">
                            <a:latin typeface="Cambria Math"/>
                          </a:rPr>
                          <m:t>𝒏</m:t>
                        </m:r>
                      </m:e>
                      <m:sub>
                        <m:r>
                          <a:rPr lang="ru-RU" sz="1200" b="1" i="1">
                            <a:latin typeface="Cambria Math"/>
                          </a:rPr>
                          <m:t>𝒄𝒐𝒓𝑩𝑨𝑺𝑬</m:t>
                        </m:r>
                      </m:sub>
                    </m:sSub>
                  </m:oMath>
                </a14:m>
                <a:r>
                  <a:rPr lang="en-US" sz="1200" dirty="0">
                    <a:latin typeface="Arial" panose="020B0604020202020204" pitchFamily="34" charset="0"/>
                    <a:cs typeface="Arial" panose="020B0604020202020204" pitchFamily="34" charset="0"/>
                  </a:rPr>
                  <a:t> – the</a:t>
                </a:r>
              </a:p>
              <a:p>
                <a:pPr hangingPunct="0"/>
                <a:r>
                  <a:rPr lang="en-US" sz="1200" dirty="0">
                    <a:latin typeface="Arial" panose="020B0604020202020204" pitchFamily="34" charset="0"/>
                    <a:cs typeface="Arial" panose="020B0604020202020204" pitchFamily="34" charset="0"/>
                  </a:rPr>
                  <a:t> corrected rotor speed </a:t>
                </a:r>
              </a:p>
              <a:p>
                <a:pPr hangingPunct="0"/>
                <a:r>
                  <a:rPr lang="en-US" sz="1200" dirty="0">
                    <a:latin typeface="Arial" panose="020B0604020202020204" pitchFamily="34" charset="0"/>
                    <a:cs typeface="Arial" panose="020B0604020202020204" pitchFamily="34" charset="0"/>
                  </a:rPr>
                  <a:t>at the primary </a:t>
                </a:r>
              </a:p>
              <a:p>
                <a:pPr hangingPunct="0"/>
                <a:r>
                  <a:rPr lang="en-US" sz="1200" dirty="0">
                    <a:latin typeface="Arial" panose="020B0604020202020204" pitchFamily="34" charset="0"/>
                    <a:cs typeface="Arial" panose="020B0604020202020204" pitchFamily="34" charset="0"/>
                  </a:rPr>
                  <a:t>operational mode;</a:t>
                </a:r>
                <a:endParaRPr lang="ru-RU" sz="1400" dirty="0">
                  <a:latin typeface="Arial" panose="020B0604020202020204" pitchFamily="34" charset="0"/>
                  <a:cs typeface="Arial" panose="020B0604020202020204" pitchFamily="34" charset="0"/>
                </a:endParaRPr>
              </a:p>
              <a:p>
                <a:pPr hangingPunct="0"/>
                <a14:m>
                  <m:oMath xmlns:m="http://schemas.openxmlformats.org/officeDocument/2006/math">
                    <m:sSub>
                      <m:sSubPr>
                        <m:ctrlPr>
                          <a:rPr lang="ru-RU" sz="1200" b="1" i="1">
                            <a:latin typeface="Cambria Math" panose="02040503050406030204" pitchFamily="18" charset="0"/>
                          </a:rPr>
                        </m:ctrlPr>
                      </m:sSubPr>
                      <m:e>
                        <m:r>
                          <a:rPr lang="ru-RU" sz="1200" b="1" i="1">
                            <a:latin typeface="Cambria Math"/>
                          </a:rPr>
                          <m:t>𝒏</m:t>
                        </m:r>
                      </m:e>
                      <m:sub>
                        <m:r>
                          <a:rPr lang="ru-RU" sz="1200" b="1" i="1">
                            <a:latin typeface="Cambria Math"/>
                          </a:rPr>
                          <m:t>𝒄𝒐𝒓</m:t>
                        </m:r>
                      </m:sub>
                    </m:sSub>
                  </m:oMath>
                </a14:m>
                <a:r>
                  <a:rPr lang="en-US" sz="1200" dirty="0">
                    <a:latin typeface="Arial" panose="020B0604020202020204" pitchFamily="34" charset="0"/>
                    <a:cs typeface="Arial" panose="020B0604020202020204" pitchFamily="34" charset="0"/>
                  </a:rPr>
                  <a:t>-  the </a:t>
                </a:r>
              </a:p>
              <a:p>
                <a:pPr hangingPunct="0"/>
                <a:r>
                  <a:rPr lang="en-US" sz="1200" dirty="0">
                    <a:latin typeface="Arial" panose="020B0604020202020204" pitchFamily="34" charset="0"/>
                    <a:cs typeface="Arial" panose="020B0604020202020204" pitchFamily="34" charset="0"/>
                  </a:rPr>
                  <a:t>corrected rotor speed</a:t>
                </a:r>
              </a:p>
              <a:p>
                <a:pPr hangingPunct="0"/>
                <a:r>
                  <a:rPr lang="en-US" sz="1200" dirty="0">
                    <a:latin typeface="Arial" panose="020B0604020202020204" pitchFamily="34" charset="0"/>
                    <a:cs typeface="Arial" panose="020B0604020202020204" pitchFamily="34" charset="0"/>
                  </a:rPr>
                  <a:t> at the current </a:t>
                </a:r>
              </a:p>
              <a:p>
                <a:pPr hangingPunct="0"/>
                <a:r>
                  <a:rPr lang="en-US" sz="1200" dirty="0">
                    <a:latin typeface="Arial" panose="020B0604020202020204" pitchFamily="34" charset="0"/>
                    <a:cs typeface="Arial" panose="020B0604020202020204" pitchFamily="34" charset="0"/>
                  </a:rPr>
                  <a:t>operational mode.</a:t>
                </a:r>
                <a:endParaRPr lang="ru-RU" sz="1200" dirty="0">
                  <a:latin typeface="Arial" panose="020B0604020202020204" pitchFamily="34" charset="0"/>
                  <a:cs typeface="Arial" panose="020B0604020202020204" pitchFamily="34" charset="0"/>
                </a:endParaRPr>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6974125" y="2639693"/>
                <a:ext cx="2365209" cy="2015936"/>
              </a:xfrm>
              <a:prstGeom prst="rect">
                <a:avLst/>
              </a:prstGeom>
              <a:blipFill rotWithShape="1">
                <a:blip r:embed="rId7" cstate="print"/>
                <a:stretch>
                  <a:fillRect t="-302" b="-1208"/>
                </a:stretch>
              </a:blipFill>
            </p:spPr>
            <p:txBody>
              <a:bodyPr/>
              <a:lstStyle/>
              <a:p>
                <a:r>
                  <a:rPr lang="ru-RU">
                    <a:noFill/>
                  </a:rPr>
                  <a:t> </a:t>
                </a:r>
              </a:p>
            </p:txBody>
          </p:sp>
        </mc:Fallback>
      </mc:AlternateContent>
      <p:sp>
        <p:nvSpPr>
          <p:cNvPr id="23" name="Прямоугольник 22"/>
          <p:cNvSpPr/>
          <p:nvPr/>
        </p:nvSpPr>
        <p:spPr>
          <a:xfrm>
            <a:off x="6901305" y="1989386"/>
            <a:ext cx="2125278" cy="27546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28575">
                <a:solidFill>
                  <a:schemeClr val="tx1"/>
                </a:solidFill>
              </a:ln>
            </a:endParaRPr>
          </a:p>
        </p:txBody>
      </p:sp>
      <p:sp>
        <p:nvSpPr>
          <p:cNvPr id="24" name="TextBox 23"/>
          <p:cNvSpPr txBox="1"/>
          <p:nvPr/>
        </p:nvSpPr>
        <p:spPr>
          <a:xfrm>
            <a:off x="6903120" y="986445"/>
            <a:ext cx="2118484" cy="861774"/>
          </a:xfrm>
          <a:prstGeom prst="rect">
            <a:avLst/>
          </a:prstGeom>
          <a:noFill/>
          <a:ln w="19050">
            <a:solidFill>
              <a:schemeClr val="tx1"/>
            </a:solidFill>
          </a:ln>
        </p:spPr>
        <p:txBody>
          <a:bodyPr wrap="square" rtlCol="0">
            <a:spAutoFit/>
          </a:bodyPr>
          <a:lstStyle/>
          <a:p>
            <a:r>
              <a:rPr lang="en-US" sz="1000" dirty="0">
                <a:latin typeface="Arial" pitchFamily="34" charset="0"/>
                <a:cs typeface="Arial" pitchFamily="34" charset="0"/>
              </a:rPr>
              <a:t>The differences in</a:t>
            </a:r>
            <a:r>
              <a:rPr lang="ru-RU" sz="1000" dirty="0">
                <a:latin typeface="Arial" pitchFamily="34" charset="0"/>
                <a:cs typeface="Arial" pitchFamily="34" charset="0"/>
              </a:rPr>
              <a:t> </a:t>
            </a:r>
            <a:r>
              <a:rPr lang="en-US" sz="1000" dirty="0">
                <a:latin typeface="Arial" pitchFamily="34" charset="0"/>
                <a:cs typeface="Arial" pitchFamily="34" charset="0"/>
              </a:rPr>
              <a:t>calculated operational parameters</a:t>
            </a:r>
            <a:r>
              <a:rPr lang="ru-RU" sz="1000" dirty="0">
                <a:latin typeface="Arial" pitchFamily="34" charset="0"/>
                <a:cs typeface="Arial" pitchFamily="34" charset="0"/>
              </a:rPr>
              <a:t> </a:t>
            </a:r>
            <a:r>
              <a:rPr lang="en-US" sz="1000" dirty="0">
                <a:latin typeface="Arial" pitchFamily="34" charset="0"/>
                <a:cs typeface="Arial" pitchFamily="34" charset="0"/>
              </a:rPr>
              <a:t>from the experimental value</a:t>
            </a:r>
            <a:r>
              <a:rPr lang="ru-RU" sz="1000" dirty="0">
                <a:latin typeface="Arial" pitchFamily="34" charset="0"/>
                <a:cs typeface="Arial" pitchFamily="34" charset="0"/>
              </a:rPr>
              <a:t> at primary mode</a:t>
            </a:r>
            <a:r>
              <a:rPr lang="en-US" sz="1000" dirty="0">
                <a:latin typeface="Arial" pitchFamily="34" charset="0"/>
                <a:cs typeface="Arial" pitchFamily="34" charset="0"/>
              </a:rPr>
              <a:t> is 1% for efficiency</a:t>
            </a:r>
            <a:r>
              <a:rPr lang="ru-RU" sz="1000" dirty="0">
                <a:latin typeface="Arial" pitchFamily="34" charset="0"/>
                <a:cs typeface="Arial" pitchFamily="34" charset="0"/>
              </a:rPr>
              <a:t> and </a:t>
            </a:r>
          </a:p>
          <a:p>
            <a:r>
              <a:rPr lang="ru-RU" sz="1000" dirty="0">
                <a:latin typeface="Arial" pitchFamily="34" charset="0"/>
                <a:cs typeface="Arial" pitchFamily="34" charset="0"/>
              </a:rPr>
              <a:t>0,5 % for pressure ratio</a:t>
            </a:r>
          </a:p>
        </p:txBody>
      </p:sp>
      <p:sp>
        <p:nvSpPr>
          <p:cNvPr id="25" name="Равнобедренный треугольник 24"/>
          <p:cNvSpPr/>
          <p:nvPr/>
        </p:nvSpPr>
        <p:spPr>
          <a:xfrm rot="16200000">
            <a:off x="6400108" y="1347020"/>
            <a:ext cx="861773" cy="14062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6918790" y="4875049"/>
            <a:ext cx="2118484" cy="861774"/>
          </a:xfrm>
          <a:prstGeom prst="rect">
            <a:avLst/>
          </a:prstGeom>
          <a:noFill/>
          <a:ln w="19050">
            <a:solidFill>
              <a:schemeClr val="tx1"/>
            </a:solidFill>
          </a:ln>
        </p:spPr>
        <p:txBody>
          <a:bodyPr wrap="square" rtlCol="0">
            <a:spAutoFit/>
          </a:bodyPr>
          <a:lstStyle/>
          <a:p>
            <a:r>
              <a:rPr lang="en-US" sz="1000" dirty="0">
                <a:latin typeface="Arial" pitchFamily="34" charset="0"/>
                <a:cs typeface="Arial" pitchFamily="34" charset="0"/>
              </a:rPr>
              <a:t>The differences in</a:t>
            </a:r>
            <a:r>
              <a:rPr lang="ru-RU" sz="1000" dirty="0">
                <a:latin typeface="Arial" pitchFamily="34" charset="0"/>
                <a:cs typeface="Arial" pitchFamily="34" charset="0"/>
              </a:rPr>
              <a:t> </a:t>
            </a:r>
            <a:r>
              <a:rPr lang="en-US" sz="1000" dirty="0">
                <a:latin typeface="Arial" pitchFamily="34" charset="0"/>
                <a:cs typeface="Arial" pitchFamily="34" charset="0"/>
              </a:rPr>
              <a:t>calculated operational parameters</a:t>
            </a:r>
            <a:r>
              <a:rPr lang="ru-RU" sz="1000" dirty="0">
                <a:latin typeface="Arial" pitchFamily="34" charset="0"/>
                <a:cs typeface="Arial" pitchFamily="34" charset="0"/>
              </a:rPr>
              <a:t> </a:t>
            </a:r>
            <a:r>
              <a:rPr lang="en-US" sz="1000" dirty="0">
                <a:latin typeface="Arial" pitchFamily="34" charset="0"/>
                <a:cs typeface="Arial" pitchFamily="34" charset="0"/>
              </a:rPr>
              <a:t>from the experimental value</a:t>
            </a:r>
            <a:r>
              <a:rPr lang="ru-RU" sz="1000" dirty="0">
                <a:latin typeface="Arial" pitchFamily="34" charset="0"/>
                <a:cs typeface="Arial" pitchFamily="34" charset="0"/>
              </a:rPr>
              <a:t> at primary mode</a:t>
            </a:r>
            <a:r>
              <a:rPr lang="en-US" sz="1000" dirty="0">
                <a:latin typeface="Arial" pitchFamily="34" charset="0"/>
                <a:cs typeface="Arial" pitchFamily="34" charset="0"/>
              </a:rPr>
              <a:t> is </a:t>
            </a:r>
            <a:r>
              <a:rPr lang="ru-RU" sz="1000" dirty="0">
                <a:latin typeface="Arial" pitchFamily="34" charset="0"/>
                <a:cs typeface="Arial" pitchFamily="34" charset="0"/>
              </a:rPr>
              <a:t>0,6</a:t>
            </a:r>
            <a:r>
              <a:rPr lang="en-US" sz="1000" dirty="0">
                <a:latin typeface="Arial" pitchFamily="34" charset="0"/>
                <a:cs typeface="Arial" pitchFamily="34" charset="0"/>
              </a:rPr>
              <a:t>% for efficiency</a:t>
            </a:r>
            <a:r>
              <a:rPr lang="ru-RU" sz="1000" dirty="0">
                <a:latin typeface="Arial" pitchFamily="34" charset="0"/>
                <a:cs typeface="Arial" pitchFamily="34" charset="0"/>
              </a:rPr>
              <a:t> and </a:t>
            </a:r>
          </a:p>
          <a:p>
            <a:r>
              <a:rPr lang="ru-RU" sz="1000" dirty="0">
                <a:latin typeface="Arial" pitchFamily="34" charset="0"/>
                <a:cs typeface="Arial" pitchFamily="34" charset="0"/>
              </a:rPr>
              <a:t>0,5 % for pressure ratio</a:t>
            </a:r>
          </a:p>
        </p:txBody>
      </p:sp>
      <p:sp>
        <p:nvSpPr>
          <p:cNvPr id="22" name="Равнобедренный треугольник 21"/>
          <p:cNvSpPr/>
          <p:nvPr/>
        </p:nvSpPr>
        <p:spPr>
          <a:xfrm rot="16200000">
            <a:off x="6413289" y="5238114"/>
            <a:ext cx="861774" cy="13564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067539" y="633860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25</a:t>
            </a:fld>
            <a:endParaRPr lang="ru-RU" dirty="0">
              <a:solidFill>
                <a:schemeClr val="bg1"/>
              </a:solidFill>
              <a:latin typeface="Elektra Medium Pro" panose="02000803000000020004" pitchFamily="50" charset="-52"/>
            </a:endParaRPr>
          </a:p>
        </p:txBody>
      </p:sp>
      <p:sp>
        <p:nvSpPr>
          <p:cNvPr id="26" name="TextBox 25"/>
          <p:cNvSpPr txBox="1"/>
          <p:nvPr/>
        </p:nvSpPr>
        <p:spPr>
          <a:xfrm>
            <a:off x="827314" y="301532"/>
            <a:ext cx="7898675" cy="369332"/>
          </a:xfrm>
          <a:prstGeom prst="rect">
            <a:avLst/>
          </a:prstGeom>
          <a:noFill/>
        </p:spPr>
        <p:txBody>
          <a:bodyPr wrap="square" rtlCol="0" anchor="ctr" anchorCtr="1">
            <a:spAutoFit/>
          </a:bodyPr>
          <a:lstStyle/>
          <a:p>
            <a:pPr algn="ctr"/>
            <a:r>
              <a:rPr lang="ru-RU" b="1" dirty="0">
                <a:solidFill>
                  <a:schemeClr val="bg1"/>
                </a:solidFill>
                <a:latin typeface="Elektra Text Pro" panose="02000503030000020004" pitchFamily="50" charset="-52"/>
              </a:rPr>
              <a:t>ОПТИМИЗАЦИЯ КНД НК-36СТ-32</a:t>
            </a:r>
          </a:p>
        </p:txBody>
      </p:sp>
    </p:spTree>
    <p:extLst>
      <p:ext uri="{BB962C8B-B14F-4D97-AF65-F5344CB8AC3E}">
        <p14:creationId xmlns:p14="http://schemas.microsoft.com/office/powerpoint/2010/main" val="3039006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Рисунок 88"/>
          <p:cNvPicPr/>
          <p:nvPr/>
        </p:nvPicPr>
        <p:blipFill rotWithShape="1">
          <a:blip r:embed="rId3" cstate="print">
            <a:extLst>
              <a:ext uri="{28A0092B-C50C-407E-A947-70E740481C1C}">
                <a14:useLocalDpi xmlns:a14="http://schemas.microsoft.com/office/drawing/2010/main" val="0"/>
              </a:ext>
            </a:extLst>
          </a:blip>
          <a:srcRect l="32053" t="51878" r="39030" b="16756"/>
          <a:stretch/>
        </p:blipFill>
        <p:spPr bwMode="auto">
          <a:xfrm>
            <a:off x="5402233" y="5126989"/>
            <a:ext cx="2348829" cy="1309044"/>
          </a:xfrm>
          <a:prstGeom prst="rect">
            <a:avLst/>
          </a:prstGeom>
          <a:noFill/>
          <a:ln>
            <a:noFill/>
          </a:ln>
        </p:spPr>
      </p:pic>
      <p:sp>
        <p:nvSpPr>
          <p:cNvPr id="8" name="TextBox 7"/>
          <p:cNvSpPr txBox="1"/>
          <p:nvPr/>
        </p:nvSpPr>
        <p:spPr>
          <a:xfrm>
            <a:off x="8088794" y="631429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26</a:t>
            </a:fld>
            <a:endParaRPr lang="ru-RU" dirty="0">
              <a:solidFill>
                <a:schemeClr val="bg1"/>
              </a:solidFill>
              <a:latin typeface="Elektra Medium Pro" panose="02000803000000020004" pitchFamily="50" charset="-52"/>
            </a:endParaRPr>
          </a:p>
        </p:txBody>
      </p:sp>
      <p:grpSp>
        <p:nvGrpSpPr>
          <p:cNvPr id="3" name="Группа 2"/>
          <p:cNvGrpSpPr/>
          <p:nvPr/>
        </p:nvGrpSpPr>
        <p:grpSpPr>
          <a:xfrm>
            <a:off x="560778" y="2957737"/>
            <a:ext cx="3998472" cy="777599"/>
            <a:chOff x="4559429" y="905060"/>
            <a:chExt cx="3998472" cy="777599"/>
          </a:xfrm>
        </p:grpSpPr>
        <mc:AlternateContent xmlns:mc="http://schemas.openxmlformats.org/markup-compatibility/2006" xmlns:a14="http://schemas.microsoft.com/office/drawing/2010/main">
          <mc:Choice Requires="a14">
            <p:sp>
              <p:nvSpPr>
                <p:cNvPr id="86" name="Прямоугольник 85"/>
                <p:cNvSpPr/>
                <p:nvPr/>
              </p:nvSpPr>
              <p:spPr>
                <a:xfrm>
                  <a:off x="4559429" y="1220994"/>
                  <a:ext cx="3998472" cy="461665"/>
                </a:xfrm>
                <a:prstGeom prst="rect">
                  <a:avLst/>
                </a:prstGeom>
              </p:spPr>
              <p:txBody>
                <a:bodyPr wrap="square">
                  <a:spAutoFit/>
                </a:bodyPr>
                <a:lstStyle/>
                <a:p>
                  <a:pPr marL="285750" indent="-107950">
                    <a:buFont typeface="Arial" pitchFamily="34" charset="0"/>
                    <a:buChar char="•"/>
                  </a:pPr>
                  <a:r>
                    <a:rPr lang="en-US" sz="1200" dirty="0">
                      <a:latin typeface="Arial" panose="020B0604020202020204" pitchFamily="34" charset="0"/>
                      <a:cs typeface="Arial" panose="020B0604020202020204" pitchFamily="34" charset="0"/>
                    </a:rPr>
                    <a:t>increase in compressor efficiency </a:t>
                  </a:r>
                  <a:r>
                    <a:rPr lang="en-GB" sz="1200" dirty="0">
                      <a:latin typeface="Arial" panose="020B0604020202020204" pitchFamily="34" charset="0"/>
                      <a:cs typeface="Arial" panose="020B0604020202020204" pitchFamily="34" charset="0"/>
                    </a:rPr>
                    <a:t>at</a:t>
                  </a:r>
                  <a14:m>
                    <m:oMath xmlns:m="http://schemas.openxmlformats.org/officeDocument/2006/math">
                      <m:sSub>
                        <m:sSubPr>
                          <m:ctrlPr>
                            <a:rPr lang="ru-RU" sz="1200" i="1">
                              <a:solidFill>
                                <a:prstClr val="black"/>
                              </a:solidFill>
                              <a:latin typeface="Cambria Math" panose="02040503050406030204" pitchFamily="18" charset="0"/>
                            </a:rPr>
                          </m:ctrlPr>
                        </m:sSubPr>
                        <m:e>
                          <m:acc>
                            <m:accPr>
                              <m:chr m:val="̅"/>
                              <m:ctrlPr>
                                <a:rPr lang="ru-RU" sz="1200" i="1">
                                  <a:solidFill>
                                    <a:prstClr val="black"/>
                                  </a:solidFill>
                                  <a:latin typeface="Cambria Math" panose="02040503050406030204" pitchFamily="18" charset="0"/>
                                </a:rPr>
                              </m:ctrlPr>
                            </m:accPr>
                            <m:e>
                              <m:r>
                                <a:rPr lang="ru-RU" sz="1200">
                                  <a:solidFill>
                                    <a:prstClr val="black"/>
                                  </a:solidFill>
                                  <a:latin typeface="Cambria Math"/>
                                </a:rPr>
                                <m:t> </m:t>
                              </m:r>
                              <m:r>
                                <a:rPr lang="ru-RU" sz="1200">
                                  <a:solidFill>
                                    <a:prstClr val="black"/>
                                  </a:solidFill>
                                  <a:latin typeface="Cambria Math"/>
                                </a:rPr>
                                <m:t>𝑛</m:t>
                              </m:r>
                            </m:e>
                          </m:acc>
                        </m:e>
                        <m:sub>
                          <m:r>
                            <a:rPr lang="ru-RU" sz="1200">
                              <a:solidFill>
                                <a:prstClr val="black"/>
                              </a:solidFill>
                              <a:latin typeface="Cambria Math"/>
                            </a:rPr>
                            <m:t>𝑐𝑜𝑟</m:t>
                          </m:r>
                        </m:sub>
                      </m:sSub>
                      <m:r>
                        <a:rPr lang="en-US" sz="1200">
                          <a:solidFill>
                            <a:prstClr val="black"/>
                          </a:solidFill>
                          <a:latin typeface="Cambria Math"/>
                        </a:rPr>
                        <m:t>=</m:t>
                      </m:r>
                      <m:r>
                        <a:rPr lang="ru-RU" sz="1200">
                          <a:solidFill>
                            <a:prstClr val="black"/>
                          </a:solidFill>
                          <a:latin typeface="Cambria Math"/>
                        </a:rPr>
                        <m:t>100</m:t>
                      </m:r>
                      <m:r>
                        <a:rPr lang="en-US" sz="1200">
                          <a:solidFill>
                            <a:prstClr val="black"/>
                          </a:solidFill>
                          <a:latin typeface="Cambria Math"/>
                        </a:rPr>
                        <m:t> %</m:t>
                      </m:r>
                    </m:oMath>
                  </a14:m>
                  <a:r>
                    <a:rPr lang="ru-RU" sz="1200" dirty="0">
                      <a:solidFill>
                        <a:prstClr val="black"/>
                      </a:solidFill>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marL="285750" indent="-107950">
                    <a:buFont typeface="Arial" pitchFamily="34" charset="0"/>
                    <a:buChar char="•"/>
                  </a:pPr>
                  <a:r>
                    <a:rPr lang="en-US" sz="1200" dirty="0">
                      <a:latin typeface="Arial" panose="020B0604020202020204" pitchFamily="34" charset="0"/>
                      <a:cs typeface="Arial" panose="020B0604020202020204" pitchFamily="34" charset="0"/>
                    </a:rPr>
                    <a:t>increase of safety margins at </a:t>
                  </a:r>
                  <a14:m>
                    <m:oMath xmlns:m="http://schemas.openxmlformats.org/officeDocument/2006/math">
                      <m:sSub>
                        <m:sSubPr>
                          <m:ctrlPr>
                            <a:rPr lang="ru-RU" sz="1200" i="1">
                              <a:latin typeface="Cambria Math" panose="02040503050406030204" pitchFamily="18" charset="0"/>
                            </a:rPr>
                          </m:ctrlPr>
                        </m:sSubPr>
                        <m:e>
                          <m:acc>
                            <m:accPr>
                              <m:chr m:val="̅"/>
                              <m:ctrlPr>
                                <a:rPr lang="ru-RU" sz="1200" i="1">
                                  <a:latin typeface="Cambria Math" panose="02040503050406030204" pitchFamily="18" charset="0"/>
                                </a:rPr>
                              </m:ctrlPr>
                            </m:accPr>
                            <m:e>
                              <m:r>
                                <a:rPr lang="ru-RU" sz="1200">
                                  <a:latin typeface="Cambria Math"/>
                                </a:rPr>
                                <m:t> </m:t>
                              </m:r>
                              <m:r>
                                <a:rPr lang="ru-RU" sz="1200">
                                  <a:latin typeface="Cambria Math"/>
                                </a:rPr>
                                <m:t>𝑛</m:t>
                              </m:r>
                            </m:e>
                          </m:acc>
                        </m:e>
                        <m:sub>
                          <m:r>
                            <a:rPr lang="ru-RU" sz="1200">
                              <a:latin typeface="Cambria Math"/>
                            </a:rPr>
                            <m:t>𝑐𝑜𝑟</m:t>
                          </m:r>
                        </m:sub>
                      </m:sSub>
                      <m:r>
                        <a:rPr lang="en-US" sz="1200">
                          <a:latin typeface="Cambria Math"/>
                        </a:rPr>
                        <m:t>=</m:t>
                      </m:r>
                      <m:r>
                        <a:rPr lang="ru-RU" sz="1200">
                          <a:latin typeface="Cambria Math"/>
                        </a:rPr>
                        <m:t>100</m:t>
                      </m:r>
                      <m:r>
                        <a:rPr lang="en-US" sz="1200">
                          <a:latin typeface="Cambria Math"/>
                        </a:rPr>
                        <m:t> %</m:t>
                      </m:r>
                    </m:oMath>
                  </a14:m>
                  <a:r>
                    <a:rPr lang="ru-RU" sz="1200" dirty="0">
                      <a:latin typeface="Arial" panose="020B0604020202020204" pitchFamily="34" charset="0"/>
                      <a:cs typeface="Arial" panose="020B0604020202020204" pitchFamily="34" charset="0"/>
                    </a:rPr>
                    <a:t> </a:t>
                  </a:r>
                </a:p>
              </p:txBody>
            </p:sp>
          </mc:Choice>
          <mc:Fallback xmlns="">
            <p:sp>
              <p:nvSpPr>
                <p:cNvPr id="86" name="Прямоугольник 85"/>
                <p:cNvSpPr>
                  <a:spLocks noRot="1" noChangeAspect="1" noMove="1" noResize="1" noEditPoints="1" noAdjustHandles="1" noChangeArrowheads="1" noChangeShapeType="1" noTextEdit="1"/>
                </p:cNvSpPr>
                <p:nvPr/>
              </p:nvSpPr>
              <p:spPr>
                <a:xfrm>
                  <a:off x="4559429" y="1220994"/>
                  <a:ext cx="3998472" cy="461665"/>
                </a:xfrm>
                <a:prstGeom prst="rect">
                  <a:avLst/>
                </a:prstGeom>
                <a:blipFill rotWithShape="1">
                  <a:blip r:embed="rId4" cstate="print"/>
                  <a:stretch>
                    <a:fillRect t="-1316" b="-7895"/>
                  </a:stretch>
                </a:blipFill>
              </p:spPr>
              <p:txBody>
                <a:bodyPr/>
                <a:lstStyle/>
                <a:p>
                  <a:r>
                    <a:rPr lang="ru-RU">
                      <a:noFill/>
                    </a:rPr>
                    <a:t> </a:t>
                  </a:r>
                </a:p>
              </p:txBody>
            </p:sp>
          </mc:Fallback>
        </mc:AlternateContent>
        <p:sp>
          <p:nvSpPr>
            <p:cNvPr id="85" name="Прямоугольник 84"/>
            <p:cNvSpPr/>
            <p:nvPr/>
          </p:nvSpPr>
          <p:spPr>
            <a:xfrm>
              <a:off x="4740161" y="905060"/>
              <a:ext cx="3755599" cy="276999"/>
            </a:xfrm>
            <a:prstGeom prst="rect">
              <a:avLst/>
            </a:prstGeom>
          </p:spPr>
          <p:txBody>
            <a:bodyPr wrap="square">
              <a:spAutoFit/>
            </a:bodyPr>
            <a:lstStyle/>
            <a:p>
              <a:r>
                <a:rPr lang="en-GB" sz="1200" cap="all" dirty="0">
                  <a:solidFill>
                    <a:prstClr val="black"/>
                  </a:solidFill>
                  <a:latin typeface="Arial" pitchFamily="34" charset="0"/>
                  <a:cs typeface="Arial" pitchFamily="34" charset="0"/>
                </a:rPr>
                <a:t>Optimization Criteria </a:t>
              </a:r>
              <a:endParaRPr lang="ru-RU" b="1" dirty="0"/>
            </a:p>
          </p:txBody>
        </p:sp>
      </p:grpSp>
      <p:sp>
        <p:nvSpPr>
          <p:cNvPr id="88" name="Прямоугольник 87"/>
          <p:cNvSpPr/>
          <p:nvPr/>
        </p:nvSpPr>
        <p:spPr>
          <a:xfrm>
            <a:off x="741510" y="4201796"/>
            <a:ext cx="3971302" cy="1015663"/>
          </a:xfrm>
          <a:prstGeom prst="rect">
            <a:avLst/>
          </a:prstGeom>
          <a:noFill/>
        </p:spPr>
        <p:txBody>
          <a:bodyPr wrap="square">
            <a:spAutoFit/>
          </a:bodyPr>
          <a:lstStyle/>
          <a:p>
            <a:r>
              <a:rPr lang="de-DE" sz="1200" cap="all" dirty="0">
                <a:solidFill>
                  <a:prstClr val="black"/>
                </a:solidFill>
                <a:latin typeface="Arial" pitchFamily="34" charset="0"/>
                <a:cs typeface="Arial" pitchFamily="34" charset="0"/>
              </a:rPr>
              <a:t>Variable Parameters</a:t>
            </a:r>
          </a:p>
          <a:p>
            <a:endParaRPr lang="en-US" sz="1200" cap="all" dirty="0">
              <a:solidFill>
                <a:prstClr val="black"/>
              </a:solidFill>
              <a:latin typeface="Arial" pitchFamily="34" charset="0"/>
              <a:cs typeface="Arial" pitchFamily="34" charset="0"/>
            </a:endParaRPr>
          </a:p>
          <a:p>
            <a:pPr marL="109538" indent="-109538">
              <a:buFont typeface="Arial" pitchFamily="34" charset="0"/>
              <a:buChar char="•"/>
            </a:pPr>
            <a:r>
              <a:rPr lang="en-US" sz="1200" dirty="0">
                <a:latin typeface="Arial" panose="020B0604020202020204" pitchFamily="34" charset="0"/>
                <a:cs typeface="Arial" panose="020B0604020202020204" pitchFamily="34" charset="0"/>
              </a:rPr>
              <a:t>displacements of the points of the camber line splines</a:t>
            </a:r>
          </a:p>
          <a:p>
            <a:pPr marL="109538" indent="-109538">
              <a:buFont typeface="Arial" pitchFamily="34" charset="0"/>
              <a:buChar char="•"/>
            </a:pPr>
            <a:r>
              <a:rPr lang="en-US" sz="1200" dirty="0">
                <a:latin typeface="Arial" panose="020B0604020202020204" pitchFamily="34" charset="0"/>
                <a:cs typeface="Arial" panose="020B0604020202020204" pitchFamily="34" charset="0"/>
              </a:rPr>
              <a:t>shifts of sections</a:t>
            </a:r>
          </a:p>
          <a:p>
            <a:pPr marL="109538" indent="-109538">
              <a:buFont typeface="Arial" pitchFamily="34" charset="0"/>
              <a:buChar char="•"/>
            </a:pPr>
            <a:r>
              <a:rPr lang="en-US" sz="1200" dirty="0">
                <a:latin typeface="Arial" panose="020B0604020202020204" pitchFamily="34" charset="0"/>
                <a:cs typeface="Arial" panose="020B0604020202020204" pitchFamily="34" charset="0"/>
              </a:rPr>
              <a:t>value of static pressure at the LPC outlet at stall points</a:t>
            </a:r>
            <a:endParaRPr lang="ru-RU" sz="1200" dirty="0">
              <a:latin typeface="Arial" panose="020B0604020202020204" pitchFamily="34" charset="0"/>
              <a:cs typeface="Arial" panose="020B0604020202020204" pitchFamily="34" charset="0"/>
            </a:endParaRPr>
          </a:p>
        </p:txBody>
      </p:sp>
      <p:sp>
        <p:nvSpPr>
          <p:cNvPr id="90" name="TextBox 89"/>
          <p:cNvSpPr txBox="1"/>
          <p:nvPr/>
        </p:nvSpPr>
        <p:spPr>
          <a:xfrm>
            <a:off x="1953975" y="5217459"/>
            <a:ext cx="1546372" cy="307777"/>
          </a:xfrm>
          <a:prstGeom prst="rect">
            <a:avLst/>
          </a:prstGeom>
          <a:noFill/>
          <a:ln w="38100">
            <a:solidFill>
              <a:schemeClr val="accent1"/>
            </a:solidFill>
          </a:ln>
        </p:spPr>
        <p:txBody>
          <a:bodyPr wrap="square" rtlCol="0">
            <a:spAutoFit/>
          </a:bodyPr>
          <a:lstStyle/>
          <a:p>
            <a:pPr algn="ctr"/>
            <a:r>
              <a:rPr lang="en-US" sz="1400" b="1" dirty="0"/>
              <a:t>99</a:t>
            </a:r>
            <a:r>
              <a:rPr lang="ru-RU" sz="1400" b="1" dirty="0"/>
              <a:t> </a:t>
            </a:r>
            <a:r>
              <a:rPr lang="en-GB" sz="1400" b="1" dirty="0"/>
              <a:t>VARIABLES</a:t>
            </a:r>
            <a:endParaRPr lang="ru-RU" sz="1400" b="1" dirty="0"/>
          </a:p>
        </p:txBody>
      </p:sp>
      <p:pic>
        <p:nvPicPr>
          <p:cNvPr id="6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43" y="840028"/>
            <a:ext cx="3967185" cy="216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Рисунок 69"/>
          <p:cNvPicPr>
            <a:picLocks noChangeAspect="1"/>
          </p:cNvPicPr>
          <p:nvPr/>
        </p:nvPicPr>
        <p:blipFill rotWithShape="1">
          <a:blip r:embed="rId6" cstate="print">
            <a:extLst>
              <a:ext uri="{28A0092B-C50C-407E-A947-70E740481C1C}">
                <a14:useLocalDpi xmlns:a14="http://schemas.microsoft.com/office/drawing/2010/main" val="0"/>
              </a:ext>
            </a:extLst>
          </a:blip>
          <a:srcRect l="2805" t="4936" r="49128"/>
          <a:stretch/>
        </p:blipFill>
        <p:spPr>
          <a:xfrm>
            <a:off x="4776651" y="930858"/>
            <a:ext cx="3600000" cy="3855577"/>
          </a:xfrm>
          <a:prstGeom prst="rect">
            <a:avLst/>
          </a:prstGeom>
        </p:spPr>
      </p:pic>
      <p:sp>
        <p:nvSpPr>
          <p:cNvPr id="71" name="Прямоугольник 70"/>
          <p:cNvSpPr/>
          <p:nvPr/>
        </p:nvSpPr>
        <p:spPr>
          <a:xfrm>
            <a:off x="4874355" y="4665324"/>
            <a:ext cx="3404587" cy="461665"/>
          </a:xfrm>
          <a:prstGeom prst="rect">
            <a:avLst/>
          </a:prstGeom>
        </p:spPr>
        <p:txBody>
          <a:bodyPr wrap="square">
            <a:spAutoFit/>
          </a:bodyPr>
          <a:lstStyle/>
          <a:p>
            <a:pPr algn="ctr"/>
            <a:r>
              <a:rPr lang="en-US" sz="1200" cap="all" dirty="0">
                <a:solidFill>
                  <a:prstClr val="black"/>
                </a:solidFill>
                <a:latin typeface="Arial" pitchFamily="34" charset="0"/>
                <a:cs typeface="Arial" pitchFamily="34" charset="0"/>
              </a:rPr>
              <a:t>SCHEME OF FORMULATION </a:t>
            </a:r>
          </a:p>
          <a:p>
            <a:pPr algn="ctr"/>
            <a:r>
              <a:rPr lang="en-US" sz="1200" cap="all" dirty="0">
                <a:solidFill>
                  <a:prstClr val="black"/>
                </a:solidFill>
                <a:latin typeface="Arial" pitchFamily="34" charset="0"/>
                <a:cs typeface="Arial" pitchFamily="34" charset="0"/>
              </a:rPr>
              <a:t>OF THE LPC OPTIMIZATION PROBLEM </a:t>
            </a:r>
            <a:endParaRPr lang="ru-RU" sz="1200" cap="all" dirty="0">
              <a:solidFill>
                <a:prstClr val="black"/>
              </a:solidFill>
              <a:latin typeface="Arial" pitchFamily="34" charset="0"/>
              <a:cs typeface="Arial" pitchFamily="34" charset="0"/>
            </a:endParaRPr>
          </a:p>
        </p:txBody>
      </p:sp>
      <p:pic>
        <p:nvPicPr>
          <p:cNvPr id="13" name="Picture 2" descr="http://www.rescent.ru/images/all/news/logo-numeca-h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6630" y="5704012"/>
            <a:ext cx="78227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2873" y="5150002"/>
            <a:ext cx="1197721" cy="540000"/>
          </a:xfrm>
          <a:prstGeom prst="rect">
            <a:avLst/>
          </a:prstGeom>
        </p:spPr>
      </p:pic>
      <p:sp>
        <p:nvSpPr>
          <p:cNvPr id="15" name="TextBox 14"/>
          <p:cNvSpPr txBox="1"/>
          <p:nvPr/>
        </p:nvSpPr>
        <p:spPr>
          <a:xfrm>
            <a:off x="827314" y="301532"/>
            <a:ext cx="7898675" cy="369332"/>
          </a:xfrm>
          <a:prstGeom prst="rect">
            <a:avLst/>
          </a:prstGeom>
          <a:noFill/>
        </p:spPr>
        <p:txBody>
          <a:bodyPr wrap="square" rtlCol="0" anchor="ctr" anchorCtr="1">
            <a:spAutoFit/>
          </a:bodyPr>
          <a:lstStyle/>
          <a:p>
            <a:pPr algn="ctr"/>
            <a:r>
              <a:rPr lang="ru-RU" b="1" dirty="0">
                <a:solidFill>
                  <a:schemeClr val="bg1"/>
                </a:solidFill>
                <a:latin typeface="Elektra Text Pro" panose="02000503030000020004" pitchFamily="50" charset="-52"/>
              </a:rPr>
              <a:t>ОПТИМИЗАЦИЯ КНД НК-36СТ-32</a:t>
            </a:r>
          </a:p>
        </p:txBody>
      </p:sp>
    </p:spTree>
    <p:extLst>
      <p:ext uri="{BB962C8B-B14F-4D97-AF65-F5344CB8AC3E}">
        <p14:creationId xmlns:p14="http://schemas.microsoft.com/office/powerpoint/2010/main" val="60615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320F9EB-2112-4866-8AFC-0758B0B74D1C}" type="slidenum">
              <a:rPr lang="ru-RU" smtClean="0"/>
              <a:t>27</a:t>
            </a:fld>
            <a:endParaRPr lang="ru-RU"/>
          </a:p>
        </p:txBody>
      </p:sp>
      <p:grpSp>
        <p:nvGrpSpPr>
          <p:cNvPr id="3" name="Группа 2"/>
          <p:cNvGrpSpPr/>
          <p:nvPr/>
        </p:nvGrpSpPr>
        <p:grpSpPr>
          <a:xfrm>
            <a:off x="299406" y="4052461"/>
            <a:ext cx="4518260" cy="2358662"/>
            <a:chOff x="387005" y="3615418"/>
            <a:chExt cx="4518260" cy="2358662"/>
          </a:xfrm>
        </p:grpSpPr>
        <p:pic>
          <p:nvPicPr>
            <p:cNvPr id="16" name="Рисунок 15"/>
            <p:cNvPicPr/>
            <p:nvPr/>
          </p:nvPicPr>
          <p:blipFill>
            <a:blip r:embed="rId2" cstate="print">
              <a:extLst>
                <a:ext uri="{28A0092B-C50C-407E-A947-70E740481C1C}">
                  <a14:useLocalDpi xmlns:a14="http://schemas.microsoft.com/office/drawing/2010/main" val="0"/>
                </a:ext>
              </a:extLst>
            </a:blip>
            <a:stretch>
              <a:fillRect/>
            </a:stretch>
          </p:blipFill>
          <p:spPr>
            <a:xfrm>
              <a:off x="387005" y="3676661"/>
              <a:ext cx="4518260" cy="2297419"/>
            </a:xfrm>
            <a:prstGeom prst="rect">
              <a:avLst/>
            </a:prstGeom>
          </p:spPr>
        </p:pic>
        <p:sp>
          <p:nvSpPr>
            <p:cNvPr id="20" name="TextBox 19"/>
            <p:cNvSpPr txBox="1"/>
            <p:nvPr/>
          </p:nvSpPr>
          <p:spPr>
            <a:xfrm>
              <a:off x="1739413" y="3615418"/>
              <a:ext cx="819123" cy="437043"/>
            </a:xfrm>
            <a:prstGeom prst="rect">
              <a:avLst/>
            </a:prstGeom>
            <a:solidFill>
              <a:schemeClr val="bg1"/>
            </a:solidFill>
            <a:ln w="19050">
              <a:noFill/>
            </a:ln>
          </p:spPr>
          <p:txBody>
            <a:bodyPr wrap="square" rtlCol="0">
              <a:spAutoFit/>
            </a:bodyPr>
            <a:lstStyle/>
            <a:p>
              <a:pPr>
                <a:lnSpc>
                  <a:spcPct val="114000"/>
                </a:lnSpc>
              </a:pPr>
              <a:r>
                <a:rPr lang="ru-RU" sz="1000" b="1" i="1" dirty="0"/>
                <a:t>Баз. КНД</a:t>
              </a:r>
            </a:p>
            <a:p>
              <a:pPr>
                <a:lnSpc>
                  <a:spcPct val="110000"/>
                </a:lnSpc>
              </a:pPr>
              <a:r>
                <a:rPr lang="ru-RU" sz="1000" b="1" i="1" dirty="0"/>
                <a:t>Опт. КНД</a:t>
              </a:r>
            </a:p>
          </p:txBody>
        </p:sp>
        <p:sp>
          <p:nvSpPr>
            <p:cNvPr id="22" name="TextBox 21"/>
            <p:cNvSpPr txBox="1"/>
            <p:nvPr/>
          </p:nvSpPr>
          <p:spPr>
            <a:xfrm>
              <a:off x="2458779" y="3648135"/>
              <a:ext cx="1484475" cy="246221"/>
            </a:xfrm>
            <a:prstGeom prst="rect">
              <a:avLst/>
            </a:prstGeom>
            <a:solidFill>
              <a:schemeClr val="bg1"/>
            </a:solidFill>
            <a:ln w="19050">
              <a:noFill/>
            </a:ln>
          </p:spPr>
          <p:txBody>
            <a:bodyPr wrap="square" rtlCol="0">
              <a:spAutoFit/>
            </a:bodyPr>
            <a:lstStyle/>
            <a:p>
              <a:r>
                <a:rPr lang="ru-RU" sz="1000" b="1" i="1" dirty="0"/>
                <a:t>Периферийное сечение</a:t>
              </a:r>
            </a:p>
          </p:txBody>
        </p:sp>
        <p:sp>
          <p:nvSpPr>
            <p:cNvPr id="23" name="TextBox 22"/>
            <p:cNvSpPr txBox="1"/>
            <p:nvPr/>
          </p:nvSpPr>
          <p:spPr>
            <a:xfrm>
              <a:off x="2434018" y="5210370"/>
              <a:ext cx="1484475" cy="246221"/>
            </a:xfrm>
            <a:prstGeom prst="rect">
              <a:avLst/>
            </a:prstGeom>
            <a:solidFill>
              <a:schemeClr val="bg1"/>
            </a:solidFill>
            <a:ln w="19050">
              <a:noFill/>
            </a:ln>
          </p:spPr>
          <p:txBody>
            <a:bodyPr wrap="square" rtlCol="0">
              <a:spAutoFit/>
            </a:bodyPr>
            <a:lstStyle/>
            <a:p>
              <a:r>
                <a:rPr lang="ru-RU" sz="1000" b="1" i="1" dirty="0"/>
                <a:t>Втулочное сечение</a:t>
              </a:r>
            </a:p>
          </p:txBody>
        </p:sp>
        <p:sp>
          <p:nvSpPr>
            <p:cNvPr id="24" name="TextBox 23"/>
            <p:cNvSpPr txBox="1"/>
            <p:nvPr/>
          </p:nvSpPr>
          <p:spPr>
            <a:xfrm>
              <a:off x="2458779" y="4481131"/>
              <a:ext cx="1484475" cy="246221"/>
            </a:xfrm>
            <a:prstGeom prst="rect">
              <a:avLst/>
            </a:prstGeom>
            <a:solidFill>
              <a:schemeClr val="bg1"/>
            </a:solidFill>
            <a:ln w="19050">
              <a:noFill/>
            </a:ln>
          </p:spPr>
          <p:txBody>
            <a:bodyPr wrap="square" rtlCol="0">
              <a:spAutoFit/>
            </a:bodyPr>
            <a:lstStyle/>
            <a:p>
              <a:r>
                <a:rPr lang="ru-RU" sz="1000" b="1" i="1" dirty="0"/>
                <a:t>Среднее сечение</a:t>
              </a:r>
            </a:p>
          </p:txBody>
        </p:sp>
      </p:grpSp>
      <p:sp>
        <p:nvSpPr>
          <p:cNvPr id="26" name="TextBox 25"/>
          <p:cNvSpPr txBox="1"/>
          <p:nvPr/>
        </p:nvSpPr>
        <p:spPr>
          <a:xfrm>
            <a:off x="827314" y="301532"/>
            <a:ext cx="7898675" cy="369332"/>
          </a:xfrm>
          <a:prstGeom prst="rect">
            <a:avLst/>
          </a:prstGeom>
          <a:noFill/>
        </p:spPr>
        <p:txBody>
          <a:bodyPr wrap="square" rtlCol="0" anchor="ctr" anchorCtr="1">
            <a:spAutoFit/>
          </a:bodyPr>
          <a:lstStyle/>
          <a:p>
            <a:pPr algn="ctr"/>
            <a:r>
              <a:rPr lang="ru-RU" b="1" dirty="0">
                <a:solidFill>
                  <a:schemeClr val="bg1"/>
                </a:solidFill>
                <a:latin typeface="Elektra Text Pro" panose="02000503030000020004" pitchFamily="50" charset="-52"/>
              </a:rPr>
              <a:t>ОПТИМИЗАЦИЯ КНД НК-36СТ-32</a:t>
            </a:r>
          </a:p>
        </p:txBody>
      </p:sp>
      <p:sp>
        <p:nvSpPr>
          <p:cNvPr id="28" name="TextBox 27"/>
          <p:cNvSpPr txBox="1"/>
          <p:nvPr/>
        </p:nvSpPr>
        <p:spPr>
          <a:xfrm>
            <a:off x="8067539" y="633860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27</a:t>
            </a:fld>
            <a:endParaRPr lang="ru-RU" dirty="0">
              <a:solidFill>
                <a:schemeClr val="bg1"/>
              </a:solidFill>
              <a:latin typeface="Elektra Medium Pro" panose="02000803000000020004" pitchFamily="50" charset="-52"/>
            </a:endParaRPr>
          </a:p>
        </p:txBody>
      </p:sp>
      <p:sp>
        <p:nvSpPr>
          <p:cNvPr id="2" name="Прямоугольник 1"/>
          <p:cNvSpPr/>
          <p:nvPr/>
        </p:nvSpPr>
        <p:spPr>
          <a:xfrm>
            <a:off x="4584191" y="3738910"/>
            <a:ext cx="4226045" cy="2677656"/>
          </a:xfrm>
          <a:prstGeom prst="rect">
            <a:avLst/>
          </a:prstGeom>
        </p:spPr>
        <p:txBody>
          <a:bodyPr wrap="square">
            <a:spAutoFit/>
          </a:bodyPr>
          <a:lstStyle/>
          <a:p>
            <a:pPr marL="540000" lvl="0" indent="-360000" fontAlgn="base">
              <a:lnSpc>
                <a:spcPct val="200000"/>
              </a:lnSpc>
              <a:spcBef>
                <a:spcPct val="0"/>
              </a:spcBef>
              <a:spcAft>
                <a:spcPct val="0"/>
              </a:spcAft>
              <a:buFont typeface="Wingdings" pitchFamily="2" charset="2"/>
              <a:buChar char="Ø"/>
            </a:pPr>
            <a:r>
              <a:rPr lang="ru-RU" sz="1200" dirty="0">
                <a:latin typeface="Arial" pitchFamily="34" charset="0"/>
                <a:ea typeface="Calibri" pitchFamily="34" charset="0"/>
                <a:cs typeface="Arial" pitchFamily="34" charset="0"/>
              </a:rPr>
              <a:t>Положение границы срыва не изменилось</a:t>
            </a:r>
          </a:p>
          <a:p>
            <a:pPr marL="540000" lvl="0" indent="-360000" fontAlgn="base">
              <a:lnSpc>
                <a:spcPct val="200000"/>
              </a:lnSpc>
              <a:spcBef>
                <a:spcPct val="0"/>
              </a:spcBef>
              <a:spcAft>
                <a:spcPct val="0"/>
              </a:spcAft>
              <a:buFont typeface="Wingdings" pitchFamily="2" charset="2"/>
              <a:buChar char="Ø"/>
            </a:pPr>
            <a:r>
              <a:rPr lang="ru-RU" sz="1200" dirty="0">
                <a:latin typeface="Arial" pitchFamily="34" charset="0"/>
                <a:ea typeface="Calibri" pitchFamily="34" charset="0"/>
                <a:cs typeface="Arial" pitchFamily="34" charset="0"/>
              </a:rPr>
              <a:t>Запасы устойчивой работы возросли с 10 до 11</a:t>
            </a:r>
          </a:p>
          <a:p>
            <a:pPr marL="540000" lvl="0" indent="-360000" fontAlgn="base">
              <a:lnSpc>
                <a:spcPct val="200000"/>
              </a:lnSpc>
              <a:spcBef>
                <a:spcPct val="0"/>
              </a:spcBef>
              <a:spcAft>
                <a:spcPct val="0"/>
              </a:spcAft>
              <a:buFont typeface="Wingdings" pitchFamily="2" charset="2"/>
              <a:buChar char="Ø"/>
            </a:pPr>
            <a:r>
              <a:rPr lang="ru-RU" sz="1200" dirty="0">
                <a:latin typeface="Arial" pitchFamily="34" charset="0"/>
                <a:ea typeface="Calibri" pitchFamily="34" charset="0"/>
                <a:cs typeface="Arial" pitchFamily="34" charset="0"/>
              </a:rPr>
              <a:t>Работа на низких режимах не изменилась</a:t>
            </a:r>
          </a:p>
          <a:p>
            <a:pPr marL="540000" lvl="0" indent="-360000" fontAlgn="base">
              <a:lnSpc>
                <a:spcPct val="200000"/>
              </a:lnSpc>
              <a:spcBef>
                <a:spcPct val="0"/>
              </a:spcBef>
              <a:spcAft>
                <a:spcPct val="0"/>
              </a:spcAft>
              <a:buFont typeface="Wingdings" pitchFamily="2" charset="2"/>
              <a:buChar char="Ø"/>
            </a:pPr>
            <a:r>
              <a:rPr lang="ru-RU" sz="1200" dirty="0">
                <a:latin typeface="Arial" pitchFamily="34" charset="0"/>
                <a:ea typeface="Calibri" pitchFamily="34" charset="0"/>
                <a:cs typeface="Arial" pitchFamily="34" charset="0"/>
              </a:rPr>
              <a:t>Рост максимального КПД составил 0,3% (</a:t>
            </a:r>
            <a:r>
              <a:rPr lang="ru-RU" sz="1200" dirty="0" err="1">
                <a:latin typeface="Arial" pitchFamily="34" charset="0"/>
                <a:ea typeface="Calibri" pitchFamily="34" charset="0"/>
                <a:cs typeface="Arial" pitchFamily="34" charset="0"/>
              </a:rPr>
              <a:t>абс</a:t>
            </a:r>
            <a:r>
              <a:rPr lang="ru-RU" sz="1200" dirty="0">
                <a:latin typeface="Arial" pitchFamily="34" charset="0"/>
                <a:ea typeface="Calibri" pitchFamily="34" charset="0"/>
                <a:cs typeface="Arial" pitchFamily="34" charset="0"/>
              </a:rPr>
              <a:t>.)</a:t>
            </a:r>
          </a:p>
          <a:p>
            <a:pPr marL="540000" lvl="0" indent="-360000" fontAlgn="base">
              <a:lnSpc>
                <a:spcPct val="200000"/>
              </a:lnSpc>
              <a:spcBef>
                <a:spcPct val="0"/>
              </a:spcBef>
              <a:spcAft>
                <a:spcPct val="0"/>
              </a:spcAft>
              <a:buFont typeface="Wingdings" pitchFamily="2" charset="2"/>
              <a:buChar char="Ø"/>
            </a:pPr>
            <a:r>
              <a:rPr lang="ru-RU" sz="1200" dirty="0">
                <a:latin typeface="Arial" pitchFamily="34" charset="0"/>
                <a:ea typeface="Calibri" pitchFamily="34" charset="0"/>
                <a:cs typeface="Arial" pitchFamily="34" charset="0"/>
              </a:rPr>
              <a:t>Реальный рост КПД зависит от положения линии совместной работы</a:t>
            </a:r>
          </a:p>
          <a:p>
            <a:pPr marL="540000" lvl="0" indent="-360000" fontAlgn="base">
              <a:lnSpc>
                <a:spcPct val="200000"/>
              </a:lnSpc>
              <a:spcBef>
                <a:spcPct val="0"/>
              </a:spcBef>
              <a:spcAft>
                <a:spcPct val="0"/>
              </a:spcAft>
              <a:buFont typeface="Wingdings" pitchFamily="2" charset="2"/>
              <a:buChar char="Ø"/>
            </a:pPr>
            <a:r>
              <a:rPr lang="ru-RU" sz="1200" dirty="0">
                <a:latin typeface="Arial" pitchFamily="34" charset="0"/>
                <a:ea typeface="Calibri" pitchFamily="34" charset="0"/>
                <a:cs typeface="Arial" pitchFamily="34" charset="0"/>
              </a:rPr>
              <a:t>Рост КПД может достигать до 1%</a:t>
            </a:r>
          </a:p>
        </p:txBody>
      </p:sp>
      <p:pic>
        <p:nvPicPr>
          <p:cNvPr id="29" name="Рисунок 28"/>
          <p:cNvPicPr>
            <a:picLocks noChangeAspect="1"/>
          </p:cNvPicPr>
          <p:nvPr/>
        </p:nvPicPr>
        <p:blipFill rotWithShape="1">
          <a:blip r:embed="rId3"/>
          <a:srcRect l="32396" t="16667" r="14375" b="19330"/>
          <a:stretch/>
        </p:blipFill>
        <p:spPr>
          <a:xfrm>
            <a:off x="826455" y="1079885"/>
            <a:ext cx="3725874" cy="2520000"/>
          </a:xfrm>
          <a:prstGeom prst="rect">
            <a:avLst/>
          </a:prstGeom>
        </p:spPr>
      </p:pic>
      <p:sp>
        <p:nvSpPr>
          <p:cNvPr id="30" name="Прямоугольник 29"/>
          <p:cNvSpPr/>
          <p:nvPr/>
        </p:nvSpPr>
        <p:spPr>
          <a:xfrm>
            <a:off x="104775" y="802886"/>
            <a:ext cx="8963025" cy="307777"/>
          </a:xfrm>
          <a:prstGeom prst="rect">
            <a:avLst/>
          </a:prstGeom>
        </p:spPr>
        <p:txBody>
          <a:bodyPr wrap="square">
            <a:spAutoFit/>
          </a:bodyPr>
          <a:lstStyle/>
          <a:p>
            <a:pPr algn="ctr"/>
            <a:r>
              <a:rPr lang="ru-RU" sz="1400" cap="all" dirty="0">
                <a:latin typeface="Arial" pitchFamily="34" charset="0"/>
                <a:cs typeface="Arial" pitchFamily="34" charset="0"/>
              </a:rPr>
              <a:t>Сравнение характеристик исходного и оптимизированного компрессоров</a:t>
            </a:r>
          </a:p>
        </p:txBody>
      </p:sp>
      <p:pic>
        <p:nvPicPr>
          <p:cNvPr id="31" name="Рисунок 30"/>
          <p:cNvPicPr>
            <a:picLocks noChangeAspect="1"/>
          </p:cNvPicPr>
          <p:nvPr/>
        </p:nvPicPr>
        <p:blipFill rotWithShape="1">
          <a:blip r:embed="rId4"/>
          <a:srcRect l="32813" t="16666" r="15520" b="17391"/>
          <a:stretch/>
        </p:blipFill>
        <p:spPr>
          <a:xfrm>
            <a:off x="4776651" y="1079885"/>
            <a:ext cx="3510106" cy="2520000"/>
          </a:xfrm>
          <a:prstGeom prst="rect">
            <a:avLst/>
          </a:prstGeom>
        </p:spPr>
      </p:pic>
      <p:pic>
        <p:nvPicPr>
          <p:cNvPr id="32" name="Рисунок 31"/>
          <p:cNvPicPr>
            <a:picLocks noChangeAspect="1"/>
          </p:cNvPicPr>
          <p:nvPr/>
        </p:nvPicPr>
        <p:blipFill rotWithShape="1">
          <a:blip r:embed="rId5"/>
          <a:srcRect l="37943" t="81296" r="16667" b="11111"/>
          <a:stretch/>
        </p:blipFill>
        <p:spPr>
          <a:xfrm>
            <a:off x="984282" y="3571050"/>
            <a:ext cx="3568047" cy="335720"/>
          </a:xfrm>
          <a:prstGeom prst="rect">
            <a:avLst/>
          </a:prstGeom>
        </p:spPr>
      </p:pic>
    </p:spTree>
    <p:extLst>
      <p:ext uri="{BB962C8B-B14F-4D97-AF65-F5344CB8AC3E}">
        <p14:creationId xmlns:p14="http://schemas.microsoft.com/office/powerpoint/2010/main" val="2242600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836692" y="6345239"/>
            <a:ext cx="469107" cy="369332"/>
          </a:xfrm>
          <a:prstGeom prst="rect">
            <a:avLst/>
          </a:prstGeom>
          <a:noFill/>
        </p:spPr>
        <p:txBody>
          <a:bodyPr wrap="square" rtlCol="0">
            <a:spAutoFit/>
          </a:bodyPr>
          <a:lstStyle/>
          <a:p>
            <a:pPr algn="ctr"/>
            <a:r>
              <a:rPr lang="ru-RU" dirty="0">
                <a:solidFill>
                  <a:schemeClr val="bg1"/>
                </a:solidFill>
                <a:latin typeface="Elektra Medium Pro" panose="02000803000000020004" pitchFamily="50" charset="-52"/>
              </a:rPr>
              <a:t>10</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646527" y="2613392"/>
            <a:ext cx="3831772" cy="830997"/>
          </a:xfrm>
          <a:prstGeom prst="rect">
            <a:avLst/>
          </a:prstGeom>
          <a:noFill/>
        </p:spPr>
        <p:txBody>
          <a:bodyPr wrap="square" rtlCol="0" anchor="ctr" anchorCtr="1">
            <a:spAutoFit/>
          </a:bodyPr>
          <a:lstStyle/>
          <a:p>
            <a:pPr algn="ctr"/>
            <a:r>
              <a:rPr lang="ru-RU" sz="2400" b="1" dirty="0">
                <a:solidFill>
                  <a:schemeClr val="bg1"/>
                </a:solidFill>
                <a:latin typeface="Elektra Text Pro" panose="02000503030000020004" pitchFamily="50" charset="-52"/>
              </a:rPr>
              <a:t>БЛАГОДАРЮ </a:t>
            </a:r>
          </a:p>
          <a:p>
            <a:pPr algn="ctr"/>
            <a:r>
              <a:rPr lang="ru-RU" sz="2400" b="1" dirty="0">
                <a:solidFill>
                  <a:schemeClr val="bg1"/>
                </a:solidFill>
                <a:latin typeface="Elektra Text Pro" panose="02000503030000020004" pitchFamily="50" charset="-52"/>
              </a:rPr>
              <a:t>ЗА ВНИМАНИЕ</a:t>
            </a:r>
          </a:p>
        </p:txBody>
      </p:sp>
      <p:sp>
        <p:nvSpPr>
          <p:cNvPr id="6" name="TextBox 5"/>
          <p:cNvSpPr txBox="1"/>
          <p:nvPr/>
        </p:nvSpPr>
        <p:spPr>
          <a:xfrm>
            <a:off x="4639270" y="4348147"/>
            <a:ext cx="3846286" cy="1169551"/>
          </a:xfrm>
          <a:prstGeom prst="rect">
            <a:avLst/>
          </a:prstGeom>
          <a:noFill/>
        </p:spPr>
        <p:txBody>
          <a:bodyPr wrap="square" rtlCol="0" anchor="ctr" anchorCtr="1">
            <a:spAutoFit/>
          </a:bodyPr>
          <a:lstStyle/>
          <a:p>
            <a:pPr algn="ctr"/>
            <a:r>
              <a:rPr lang="ru-RU" sz="1400" b="1" dirty="0">
                <a:solidFill>
                  <a:schemeClr val="bg1"/>
                </a:solidFill>
                <a:latin typeface="Elektra Text Pro" panose="02000503030000020004" pitchFamily="50" charset="-52"/>
              </a:rPr>
              <a:t>Батурин Олег Витальевич</a:t>
            </a:r>
          </a:p>
          <a:p>
            <a:pPr algn="ctr"/>
            <a:endParaRPr lang="ru-RU" sz="1400" b="1" dirty="0">
              <a:solidFill>
                <a:schemeClr val="bg1"/>
              </a:solidFill>
              <a:latin typeface="Elektra Text Pro" panose="02000503030000020004" pitchFamily="50" charset="-52"/>
            </a:endParaRPr>
          </a:p>
          <a:p>
            <a:pPr algn="ctr"/>
            <a:r>
              <a:rPr lang="ru-RU" sz="1400" dirty="0">
                <a:solidFill>
                  <a:schemeClr val="bg1"/>
                </a:solidFill>
                <a:latin typeface="Elektra Text Pro" panose="02000503030000020004" pitchFamily="50" charset="-52"/>
              </a:rPr>
              <a:t>443086 г. Самара, Московское шоссе 34, комн. 336-5 </a:t>
            </a:r>
            <a:r>
              <a:rPr lang="en-US" sz="1400" dirty="0">
                <a:solidFill>
                  <a:schemeClr val="bg1"/>
                </a:solidFill>
                <a:latin typeface="Elektra Text Pro" panose="02000503030000020004" pitchFamily="50" charset="-52"/>
              </a:rPr>
              <a:t>Tel: (846)267-45-94</a:t>
            </a:r>
            <a:endParaRPr lang="ru-RU" sz="1400" dirty="0">
              <a:solidFill>
                <a:schemeClr val="bg1"/>
              </a:solidFill>
              <a:latin typeface="Elektra Text Pro" panose="02000503030000020004" pitchFamily="50" charset="-52"/>
            </a:endParaRPr>
          </a:p>
          <a:p>
            <a:pPr algn="ctr"/>
            <a:r>
              <a:rPr lang="en-US" sz="1400" dirty="0">
                <a:solidFill>
                  <a:schemeClr val="bg1"/>
                </a:solidFill>
                <a:latin typeface="Elektra Text Pro" panose="02000503030000020004" pitchFamily="50" charset="-52"/>
              </a:rPr>
              <a:t>oleg.v.baturin@gmail.com</a:t>
            </a:r>
            <a:endParaRPr lang="ru-RU" sz="1400" dirty="0">
              <a:solidFill>
                <a:schemeClr val="bg1"/>
              </a:solidFill>
              <a:latin typeface="Elektra Text Pro" panose="02000503030000020004" pitchFamily="50" charset="-52"/>
            </a:endParaRPr>
          </a:p>
        </p:txBody>
      </p:sp>
    </p:spTree>
    <p:extLst>
      <p:ext uri="{BB962C8B-B14F-4D97-AF65-F5344CB8AC3E}">
        <p14:creationId xmlns:p14="http://schemas.microsoft.com/office/powerpoint/2010/main" val="45124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3</a:t>
            </a:fld>
            <a:endParaRPr lang="ru-RU" dirty="0">
              <a:solidFill>
                <a:schemeClr val="bg1"/>
              </a:solidFill>
              <a:latin typeface="Elektra Medium Pro" panose="02000803000000020004" pitchFamily="50" charset="-52"/>
            </a:endParaRPr>
          </a:p>
        </p:txBody>
      </p:sp>
      <p:sp>
        <p:nvSpPr>
          <p:cNvPr id="12" name="Прямоугольник 11">
            <a:extLst>
              <a:ext uri="{FF2B5EF4-FFF2-40B4-BE49-F238E27FC236}">
                <a16:creationId xmlns:a16="http://schemas.microsoft.com/office/drawing/2014/main" id="{E884DA96-F0D1-4CF5-8C03-F0DB39EF9534}"/>
              </a:ext>
            </a:extLst>
          </p:cNvPr>
          <p:cNvSpPr/>
          <p:nvPr/>
        </p:nvSpPr>
        <p:spPr>
          <a:xfrm>
            <a:off x="601165" y="809364"/>
            <a:ext cx="8124824" cy="369332"/>
          </a:xfrm>
          <a:prstGeom prst="rect">
            <a:avLst/>
          </a:prstGeom>
        </p:spPr>
        <p:txBody>
          <a:bodyPr wrap="square">
            <a:spAutoFit/>
          </a:bodyPr>
          <a:lstStyle/>
          <a:p>
            <a:pPr algn="ctr"/>
            <a:r>
              <a:rPr lang="ru-RU" cap="small" dirty="0"/>
              <a:t>Проектирование турбомашин должно проводиться согласовано!!!</a:t>
            </a:r>
          </a:p>
        </p:txBody>
      </p:sp>
      <p:pic>
        <p:nvPicPr>
          <p:cNvPr id="13" name="Рисунок 12">
            <a:extLst>
              <a:ext uri="{FF2B5EF4-FFF2-40B4-BE49-F238E27FC236}">
                <a16:creationId xmlns:a16="http://schemas.microsoft.com/office/drawing/2014/main" id="{38F2D896-D76E-44FD-8185-3A31D1645C4D}"/>
              </a:ext>
            </a:extLst>
          </p:cNvPr>
          <p:cNvPicPr>
            <a:picLocks noChangeAspect="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0342" t="24590" r="8818" b="28369"/>
          <a:stretch/>
        </p:blipFill>
        <p:spPr>
          <a:xfrm>
            <a:off x="92470" y="1268941"/>
            <a:ext cx="9000000" cy="1832960"/>
          </a:xfrm>
          <a:prstGeom prst="rect">
            <a:avLst/>
          </a:prstGeom>
        </p:spPr>
      </p:pic>
      <p:pic>
        <p:nvPicPr>
          <p:cNvPr id="14" name="Рисунок 13">
            <a:extLst>
              <a:ext uri="{FF2B5EF4-FFF2-40B4-BE49-F238E27FC236}">
                <a16:creationId xmlns:a16="http://schemas.microsoft.com/office/drawing/2014/main" id="{1AB35C26-5DCF-4054-8077-41E2575CC1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32" t="24207" r="8459" b="28022"/>
          <a:stretch/>
        </p:blipFill>
        <p:spPr>
          <a:xfrm>
            <a:off x="72000" y="3621734"/>
            <a:ext cx="9000000" cy="1846154"/>
          </a:xfrm>
          <a:prstGeom prst="rect">
            <a:avLst/>
          </a:prstGeom>
        </p:spPr>
      </p:pic>
      <p:sp>
        <p:nvSpPr>
          <p:cNvPr id="15" name="TextBox 8">
            <a:extLst>
              <a:ext uri="{FF2B5EF4-FFF2-40B4-BE49-F238E27FC236}">
                <a16:creationId xmlns:a16="http://schemas.microsoft.com/office/drawing/2014/main" id="{E51DA2D4-0810-4397-AC2E-67DB15C79919}"/>
              </a:ext>
            </a:extLst>
          </p:cNvPr>
          <p:cNvSpPr txBox="1"/>
          <p:nvPr/>
        </p:nvSpPr>
        <p:spPr>
          <a:xfrm>
            <a:off x="-72000" y="1260012"/>
            <a:ext cx="9144000" cy="24622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000" cap="all" dirty="0">
                <a:latin typeface="Arial" pitchFamily="34" charset="0"/>
                <a:cs typeface="Arial" pitchFamily="34" charset="0"/>
              </a:rPr>
              <a:t>Пример: Распределением числа Маха в проточной части двигателя НК-36СТ</a:t>
            </a:r>
          </a:p>
        </p:txBody>
      </p:sp>
      <p:sp>
        <p:nvSpPr>
          <p:cNvPr id="16" name="TextBox 9">
            <a:extLst>
              <a:ext uri="{FF2B5EF4-FFF2-40B4-BE49-F238E27FC236}">
                <a16:creationId xmlns:a16="http://schemas.microsoft.com/office/drawing/2014/main" id="{BE4954B3-6DE2-42CF-ADE2-24333F9814FE}"/>
              </a:ext>
            </a:extLst>
          </p:cNvPr>
          <p:cNvSpPr txBox="1"/>
          <p:nvPr/>
        </p:nvSpPr>
        <p:spPr>
          <a:xfrm>
            <a:off x="0" y="3652022"/>
            <a:ext cx="9144000" cy="43088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000" cap="all" dirty="0">
                <a:latin typeface="Arial" pitchFamily="34" charset="0"/>
                <a:cs typeface="Arial" pitchFamily="34" charset="0"/>
              </a:rPr>
              <a:t>Пример: Распределением числа давления в проточной части двигателя НК-36СТ</a:t>
            </a:r>
          </a:p>
          <a:p>
            <a:pPr algn="ctr"/>
            <a:endParaRPr lang="ru-RU" sz="1200" cap="all" dirty="0">
              <a:latin typeface="Arial" pitchFamily="34" charset="0"/>
              <a:cs typeface="Arial" pitchFamily="34" charset="0"/>
            </a:endParaRPr>
          </a:p>
        </p:txBody>
      </p:sp>
      <p:pic>
        <p:nvPicPr>
          <p:cNvPr id="17" name="Picture 2" descr="http://www.rescent.ru/images/all/news/logo-numeca-hr.png">
            <a:extLst>
              <a:ext uri="{FF2B5EF4-FFF2-40B4-BE49-F238E27FC236}">
                <a16:creationId xmlns:a16="http://schemas.microsoft.com/office/drawing/2014/main" id="{30230A0E-0FAA-4BBA-A017-991ED65E45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175" y="966233"/>
            <a:ext cx="782273"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4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4</a:t>
            </a:fld>
            <a:endParaRPr lang="ru-RU" dirty="0">
              <a:solidFill>
                <a:schemeClr val="bg1"/>
              </a:solidFill>
              <a:latin typeface="Elektra Medium Pro" panose="02000803000000020004" pitchFamily="50" charset="-52"/>
            </a:endParaRPr>
          </a:p>
        </p:txBody>
      </p:sp>
      <p:sp>
        <p:nvSpPr>
          <p:cNvPr id="10" name="TextBox 8">
            <a:extLst>
              <a:ext uri="{FF2B5EF4-FFF2-40B4-BE49-F238E27FC236}">
                <a16:creationId xmlns:a16="http://schemas.microsoft.com/office/drawing/2014/main" id="{25D7A0AD-3678-48CB-9EC6-973ACC6E9826}"/>
              </a:ext>
            </a:extLst>
          </p:cNvPr>
          <p:cNvSpPr txBox="1"/>
          <p:nvPr/>
        </p:nvSpPr>
        <p:spPr>
          <a:xfrm>
            <a:off x="606490" y="595232"/>
            <a:ext cx="8242099" cy="59093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85750">
              <a:lnSpc>
                <a:spcPct val="150000"/>
              </a:lnSpc>
            </a:pPr>
            <a:r>
              <a:rPr lang="ru-RU" dirty="0"/>
              <a:t>Проточная часть </a:t>
            </a:r>
            <a:r>
              <a:rPr lang="ru-RU" u="sng" dirty="0"/>
              <a:t>должна обеспечивать</a:t>
            </a:r>
            <a:r>
              <a:rPr lang="ru-RU" dirty="0"/>
              <a:t>:</a:t>
            </a:r>
          </a:p>
          <a:p>
            <a:pPr marL="714375" indent="-352425">
              <a:lnSpc>
                <a:spcPct val="150000"/>
              </a:lnSpc>
              <a:buFont typeface="Wingdings" panose="05000000000000000000" pitchFamily="2" charset="2"/>
              <a:buChar char="ü"/>
            </a:pPr>
            <a:r>
              <a:rPr lang="ru-RU" dirty="0"/>
              <a:t>Высокую эффективность узлов и двигателя в целом</a:t>
            </a:r>
          </a:p>
          <a:p>
            <a:pPr marL="714375" indent="-352425">
              <a:lnSpc>
                <a:spcPct val="150000"/>
              </a:lnSpc>
              <a:buFont typeface="Wingdings" panose="05000000000000000000" pitchFamily="2" charset="2"/>
              <a:buChar char="ü"/>
            </a:pPr>
            <a:r>
              <a:rPr lang="ru-RU" dirty="0"/>
              <a:t>Низкую массу и габариты двигателя в целом</a:t>
            </a:r>
          </a:p>
          <a:p>
            <a:pPr marL="714375" indent="-352425">
              <a:lnSpc>
                <a:spcPct val="150000"/>
              </a:lnSpc>
              <a:buFont typeface="Wingdings" panose="05000000000000000000" pitchFamily="2" charset="2"/>
              <a:buChar char="ü"/>
            </a:pPr>
            <a:r>
              <a:rPr lang="ru-RU" dirty="0"/>
              <a:t>Достаточную прочность нагруженных элементов</a:t>
            </a:r>
          </a:p>
          <a:p>
            <a:pPr>
              <a:lnSpc>
                <a:spcPct val="150000"/>
              </a:lnSpc>
            </a:pPr>
            <a:r>
              <a:rPr lang="ru-RU" i="1" dirty="0"/>
              <a:t>Проточная часть </a:t>
            </a:r>
            <a:r>
              <a:rPr lang="ru-RU" dirty="0"/>
              <a:t>– основа для детального проектирования узлов ГТД</a:t>
            </a:r>
          </a:p>
          <a:p>
            <a:pPr>
              <a:lnSpc>
                <a:spcPct val="150000"/>
              </a:lnSpc>
            </a:pPr>
            <a:r>
              <a:rPr lang="ru-RU" dirty="0"/>
              <a:t>Проектирование проточной части производится на основном рабочем режиме:</a:t>
            </a:r>
          </a:p>
          <a:p>
            <a:pPr marL="714375" indent="-447675">
              <a:lnSpc>
                <a:spcPct val="150000"/>
              </a:lnSpc>
              <a:buFont typeface="Wingdings" panose="05000000000000000000" pitchFamily="2" charset="2"/>
              <a:buChar char="ü"/>
            </a:pPr>
            <a:r>
              <a:rPr lang="ru-RU" dirty="0"/>
              <a:t>Крейсерский – (двигатель гражданской авиации)</a:t>
            </a:r>
          </a:p>
          <a:p>
            <a:pPr marL="714375" indent="-447675">
              <a:lnSpc>
                <a:spcPct val="150000"/>
              </a:lnSpc>
              <a:buFont typeface="Wingdings" panose="05000000000000000000" pitchFamily="2" charset="2"/>
              <a:buChar char="ü"/>
            </a:pPr>
            <a:r>
              <a:rPr lang="ru-RU" dirty="0"/>
              <a:t>Взлетный – (двигатель военной авиации)</a:t>
            </a:r>
          </a:p>
          <a:p>
            <a:pPr marL="714375" indent="-447675">
              <a:lnSpc>
                <a:spcPct val="150000"/>
              </a:lnSpc>
              <a:buFont typeface="Wingdings" panose="05000000000000000000" pitchFamily="2" charset="2"/>
              <a:buChar char="ü"/>
            </a:pPr>
            <a:r>
              <a:rPr lang="ru-RU" dirty="0"/>
              <a:t>Номинальный – (наземная ГТУ)</a:t>
            </a:r>
          </a:p>
          <a:p>
            <a:pPr>
              <a:lnSpc>
                <a:spcPct val="150000"/>
              </a:lnSpc>
            </a:pPr>
            <a:endParaRPr lang="ru-RU" dirty="0"/>
          </a:p>
          <a:p>
            <a:pPr>
              <a:lnSpc>
                <a:spcPct val="150000"/>
              </a:lnSpc>
            </a:pPr>
            <a:endParaRPr lang="ru-RU" dirty="0"/>
          </a:p>
          <a:p>
            <a:pPr>
              <a:lnSpc>
                <a:spcPct val="150000"/>
              </a:lnSpc>
            </a:pPr>
            <a:endParaRPr lang="ru-RU" dirty="0"/>
          </a:p>
          <a:p>
            <a:pPr>
              <a:lnSpc>
                <a:spcPct val="150000"/>
              </a:lnSpc>
            </a:pPr>
            <a:endParaRPr lang="ru-RU" dirty="0"/>
          </a:p>
          <a:p>
            <a:pPr>
              <a:lnSpc>
                <a:spcPct val="150000"/>
              </a:lnSpc>
            </a:pPr>
            <a:r>
              <a:rPr lang="ru-RU" dirty="0">
                <a:solidFill>
                  <a:srgbClr val="FF0000"/>
                </a:solidFill>
              </a:rPr>
              <a:t>Исходные данные для проектирования проточной части – результаты ТГДР</a:t>
            </a:r>
          </a:p>
        </p:txBody>
      </p:sp>
      <p:pic>
        <p:nvPicPr>
          <p:cNvPr id="1026" name="Picture 2" descr="C:\Users\OB\Desktop\В лекции\Полетный цикл\2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27"/>
          <a:stretch/>
        </p:blipFill>
        <p:spPr bwMode="auto">
          <a:xfrm>
            <a:off x="1217898" y="4522449"/>
            <a:ext cx="287518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Desktop\В лекции\Полетный цикл\FIG-1-Typical-aircraft-mission-profile-with-the-according-CO2-emission-share-of-th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656" y="4491672"/>
            <a:ext cx="2960034" cy="162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9">
            <a:extLst>
              <a:ext uri="{FF2B5EF4-FFF2-40B4-BE49-F238E27FC236}">
                <a16:creationId xmlns:a16="http://schemas.microsoft.com/office/drawing/2014/main" id="{BE4954B3-6DE2-42CF-ADE2-24333F9814FE}"/>
              </a:ext>
            </a:extLst>
          </p:cNvPr>
          <p:cNvSpPr txBox="1"/>
          <p:nvPr/>
        </p:nvSpPr>
        <p:spPr>
          <a:xfrm>
            <a:off x="4572000" y="4276228"/>
            <a:ext cx="3730092" cy="24622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000" cap="all" dirty="0">
                <a:latin typeface="Arial" pitchFamily="34" charset="0"/>
                <a:cs typeface="Arial" pitchFamily="34" charset="0"/>
              </a:rPr>
              <a:t>Полетный цикл самолета гражданской авиации</a:t>
            </a:r>
            <a:endParaRPr lang="ru-RU" sz="1200" cap="all" dirty="0">
              <a:latin typeface="Arial" pitchFamily="34" charset="0"/>
              <a:cs typeface="Arial" pitchFamily="34" charset="0"/>
            </a:endParaRPr>
          </a:p>
        </p:txBody>
      </p:sp>
      <p:sp>
        <p:nvSpPr>
          <p:cNvPr id="11" name="TextBox 9">
            <a:extLst>
              <a:ext uri="{FF2B5EF4-FFF2-40B4-BE49-F238E27FC236}">
                <a16:creationId xmlns:a16="http://schemas.microsoft.com/office/drawing/2014/main" id="{BE4954B3-6DE2-42CF-ADE2-24333F9814FE}"/>
              </a:ext>
            </a:extLst>
          </p:cNvPr>
          <p:cNvSpPr txBox="1"/>
          <p:nvPr/>
        </p:nvSpPr>
        <p:spPr>
          <a:xfrm>
            <a:off x="841908" y="4276228"/>
            <a:ext cx="3730092" cy="24622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000" cap="all" dirty="0">
                <a:latin typeface="Arial" pitchFamily="34" charset="0"/>
                <a:cs typeface="Arial" pitchFamily="34" charset="0"/>
              </a:rPr>
              <a:t>Обобщенный Полетный цикл ТРДД Д-436</a:t>
            </a:r>
            <a:endParaRPr lang="ru-RU" sz="1200" cap="all" dirty="0">
              <a:latin typeface="Arial" pitchFamily="34" charset="0"/>
              <a:cs typeface="Arial" pitchFamily="34" charset="0"/>
            </a:endParaRPr>
          </a:p>
        </p:txBody>
      </p:sp>
    </p:spTree>
    <p:extLst>
      <p:ext uri="{BB962C8B-B14F-4D97-AF65-F5344CB8AC3E}">
        <p14:creationId xmlns:p14="http://schemas.microsoft.com/office/powerpoint/2010/main" val="220291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5</a:t>
            </a:fld>
            <a:endParaRPr lang="ru-RU" dirty="0">
              <a:solidFill>
                <a:schemeClr val="bg1"/>
              </a:solidFill>
              <a:latin typeface="Elektra Medium Pro" panose="02000803000000020004" pitchFamily="50" charset="-52"/>
            </a:endParaRPr>
          </a:p>
        </p:txBody>
      </p:sp>
      <p:pic>
        <p:nvPicPr>
          <p:cNvPr id="3" name="Рисунок 2" descr="Изображение выглядит как текст, доска&#10;&#10;Автоматически созданное описание">
            <a:extLst>
              <a:ext uri="{FF2B5EF4-FFF2-40B4-BE49-F238E27FC236}">
                <a16:creationId xmlns:a16="http://schemas.microsoft.com/office/drawing/2014/main" id="{A5325DB8-340E-4985-A75C-62137EFAC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754" y="809364"/>
            <a:ext cx="6056491" cy="5760000"/>
          </a:xfrm>
          <a:prstGeom prst="rect">
            <a:avLst/>
          </a:prstGeom>
        </p:spPr>
      </p:pic>
    </p:spTree>
    <p:extLst>
      <p:ext uri="{BB962C8B-B14F-4D97-AF65-F5344CB8AC3E}">
        <p14:creationId xmlns:p14="http://schemas.microsoft.com/office/powerpoint/2010/main" val="172034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6</a:t>
            </a:fld>
            <a:endParaRPr lang="ru-RU" dirty="0">
              <a:solidFill>
                <a:schemeClr val="bg1"/>
              </a:solidFill>
              <a:latin typeface="Elektra Medium Pro" panose="02000803000000020004" pitchFamily="50" charset="-52"/>
            </a:endParaRPr>
          </a:p>
        </p:txBody>
      </p:sp>
      <p:sp>
        <p:nvSpPr>
          <p:cNvPr id="4" name="TextBox 8">
            <a:extLst>
              <a:ext uri="{FF2B5EF4-FFF2-40B4-BE49-F238E27FC236}">
                <a16:creationId xmlns:a16="http://schemas.microsoft.com/office/drawing/2014/main" id="{84A772E9-BA93-4925-B8C8-BB273795F945}"/>
              </a:ext>
            </a:extLst>
          </p:cNvPr>
          <p:cNvSpPr txBox="1"/>
          <p:nvPr/>
        </p:nvSpPr>
        <p:spPr>
          <a:xfrm>
            <a:off x="582113" y="735107"/>
            <a:ext cx="8143876" cy="92333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85750">
              <a:lnSpc>
                <a:spcPct val="150000"/>
              </a:lnSpc>
            </a:pPr>
            <a:r>
              <a:rPr lang="ru-RU" dirty="0"/>
              <a:t>Проточная часть на этапе проектирования должна обеспечивать выполнение следующих требований:</a:t>
            </a:r>
          </a:p>
        </p:txBody>
      </p:sp>
      <p:sp>
        <p:nvSpPr>
          <p:cNvPr id="5" name="TextBox 8">
            <a:extLst>
              <a:ext uri="{FF2B5EF4-FFF2-40B4-BE49-F238E27FC236}">
                <a16:creationId xmlns:a16="http://schemas.microsoft.com/office/drawing/2014/main" id="{05782A98-1B76-4FA8-9BB5-66A1E233FEBE}"/>
              </a:ext>
            </a:extLst>
          </p:cNvPr>
          <p:cNvSpPr txBox="1"/>
          <p:nvPr/>
        </p:nvSpPr>
        <p:spPr>
          <a:xfrm>
            <a:off x="582112" y="1535880"/>
            <a:ext cx="8143876" cy="88036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33425" indent="-371475">
              <a:lnSpc>
                <a:spcPct val="150000"/>
              </a:lnSpc>
              <a:buFont typeface="Wingdings" panose="05000000000000000000" pitchFamily="2" charset="2"/>
              <a:buChar char="ü"/>
            </a:pPr>
            <a:r>
              <a:rPr lang="ru-RU" dirty="0"/>
              <a:t>Неразрывности потока при заданных значениях расхода, давления и температуры в характерных сечениях проточной части</a:t>
            </a: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B65DE92E-233D-48FE-8DB2-B37098767024}"/>
                  </a:ext>
                </a:extLst>
              </p:cNvPr>
              <p:cNvSpPr/>
              <p:nvPr/>
            </p:nvSpPr>
            <p:spPr>
              <a:xfrm>
                <a:off x="4006917" y="2416249"/>
                <a:ext cx="12942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𝐺</m:t>
                          </m:r>
                        </m:e>
                        <m:sub>
                          <m:r>
                            <a:rPr lang="ru-RU" i="0">
                              <a:latin typeface="Cambria Math" panose="02040503050406030204" pitchFamily="18" charset="0"/>
                            </a:rPr>
                            <m:t>г</m:t>
                          </m:r>
                        </m:sub>
                      </m:sSub>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𝐺</m:t>
                          </m:r>
                        </m:e>
                        <m:sub>
                          <m:r>
                            <a:rPr lang="ru-RU" i="0">
                              <a:latin typeface="Cambria Math" panose="02040503050406030204" pitchFamily="18" charset="0"/>
                            </a:rPr>
                            <m:t>в</m:t>
                          </m:r>
                        </m:sub>
                      </m:sSub>
                      <m:r>
                        <a:rPr lang="ru-RU" i="0">
                          <a:latin typeface="Cambria Math" panose="02040503050406030204" pitchFamily="18" charset="0"/>
                        </a:rPr>
                        <m:t>∙</m:t>
                      </m:r>
                      <m:r>
                        <a:rPr lang="ru-RU" i="1">
                          <a:latin typeface="Cambria Math" panose="02040503050406030204" pitchFamily="18" charset="0"/>
                        </a:rPr>
                        <m:t>𝜗</m:t>
                      </m:r>
                    </m:oMath>
                  </m:oMathPara>
                </a14:m>
                <a:endParaRPr lang="ru-RU" dirty="0"/>
              </a:p>
            </p:txBody>
          </p:sp>
        </mc:Choice>
        <mc:Fallback xmlns="">
          <p:sp>
            <p:nvSpPr>
              <p:cNvPr id="2" name="Прямоугольник 1">
                <a:extLst>
                  <a:ext uri="{FF2B5EF4-FFF2-40B4-BE49-F238E27FC236}">
                    <a16:creationId xmlns:a16="http://schemas.microsoft.com/office/drawing/2014/main" xmlns="" xmlns:a14="http://schemas.microsoft.com/office/drawing/2010/main" id="{B65DE92E-233D-48FE-8DB2-B37098767024}"/>
                  </a:ext>
                </a:extLst>
              </p:cNvPr>
              <p:cNvSpPr>
                <a:spLocks noRot="1" noChangeAspect="1" noMove="1" noResize="1" noEditPoints="1" noAdjustHandles="1" noChangeArrowheads="1" noChangeShapeType="1" noTextEdit="1"/>
              </p:cNvSpPr>
              <p:nvPr/>
            </p:nvSpPr>
            <p:spPr>
              <a:xfrm>
                <a:off x="4006917" y="2416249"/>
                <a:ext cx="1294265" cy="369332"/>
              </a:xfrm>
              <a:prstGeom prst="rect">
                <a:avLst/>
              </a:prstGeom>
              <a:blipFill rotWithShape="1">
                <a:blip r:embed="rId3"/>
                <a:stretch>
                  <a:fillRect/>
                </a:stretch>
              </a:blipFill>
            </p:spPr>
            <p:txBody>
              <a:bodyPr/>
              <a:lstStyle/>
              <a:p>
                <a:r>
                  <a:rPr lang="ru-RU">
                    <a:noFill/>
                  </a:rPr>
                  <a:t> </a:t>
                </a:r>
              </a:p>
            </p:txBody>
          </p:sp>
        </mc:Fallback>
      </mc:AlternateContent>
      <p:sp>
        <p:nvSpPr>
          <p:cNvPr id="9" name="TextBox 8">
            <a:extLst>
              <a:ext uri="{FF2B5EF4-FFF2-40B4-BE49-F238E27FC236}">
                <a16:creationId xmlns:a16="http://schemas.microsoft.com/office/drawing/2014/main" id="{CBD5C0DE-C4AC-4C50-8411-F0EAADA3FD3A}"/>
              </a:ext>
            </a:extLst>
          </p:cNvPr>
          <p:cNvSpPr txBox="1"/>
          <p:nvPr/>
        </p:nvSpPr>
        <p:spPr>
          <a:xfrm>
            <a:off x="582112" y="2781717"/>
            <a:ext cx="8143876" cy="46487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33425" indent="-371475">
              <a:lnSpc>
                <a:spcPct val="150000"/>
              </a:lnSpc>
              <a:buFont typeface="Wingdings" panose="05000000000000000000" pitchFamily="2" charset="2"/>
              <a:buChar char="ü"/>
            </a:pPr>
            <a:r>
              <a:rPr lang="ru-RU" dirty="0"/>
              <a:t>Баланса мощности компрессора и турбины:</a:t>
            </a:r>
          </a:p>
        </p:txBody>
      </p:sp>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886A2CC8-F879-4A4A-B708-14D1A3963E4B}"/>
                  </a:ext>
                </a:extLst>
              </p:cNvPr>
              <p:cNvSpPr/>
              <p:nvPr/>
            </p:nvSpPr>
            <p:spPr>
              <a:xfrm>
                <a:off x="3853414" y="3296618"/>
                <a:ext cx="14477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𝑁</m:t>
                          </m:r>
                        </m:e>
                        <m:sub>
                          <m:r>
                            <a:rPr lang="ru-RU" i="0">
                              <a:latin typeface="Cambria Math" panose="02040503050406030204" pitchFamily="18" charset="0"/>
                            </a:rPr>
                            <m:t>к</m:t>
                          </m:r>
                        </m:sub>
                      </m:sSub>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𝑁</m:t>
                          </m:r>
                        </m:e>
                        <m:sub>
                          <m:r>
                            <a:rPr lang="ru-RU" i="0">
                              <a:latin typeface="Cambria Math" panose="02040503050406030204" pitchFamily="18" charset="0"/>
                            </a:rPr>
                            <m:t>т</m:t>
                          </m:r>
                        </m:sub>
                      </m:sSub>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𝜂</m:t>
                          </m:r>
                        </m:e>
                        <m:sub>
                          <m:r>
                            <a:rPr lang="ru-RU" i="0">
                              <a:latin typeface="Cambria Math" panose="02040503050406030204" pitchFamily="18" charset="0"/>
                            </a:rPr>
                            <m:t>м</m:t>
                          </m:r>
                        </m:sub>
                      </m:sSub>
                    </m:oMath>
                  </m:oMathPara>
                </a14:m>
                <a:endParaRPr lang="ru-RU" dirty="0"/>
              </a:p>
            </p:txBody>
          </p:sp>
        </mc:Choice>
        <mc:Fallback xmlns="">
          <p:sp>
            <p:nvSpPr>
              <p:cNvPr id="3" name="Прямоугольник 2">
                <a:extLst>
                  <a:ext uri="{FF2B5EF4-FFF2-40B4-BE49-F238E27FC236}">
                    <a16:creationId xmlns:a16="http://schemas.microsoft.com/office/drawing/2014/main" xmlns="" xmlns:a14="http://schemas.microsoft.com/office/drawing/2010/main" id="{886A2CC8-F879-4A4A-B708-14D1A3963E4B}"/>
                  </a:ext>
                </a:extLst>
              </p:cNvPr>
              <p:cNvSpPr>
                <a:spLocks noRot="1" noChangeAspect="1" noMove="1" noResize="1" noEditPoints="1" noAdjustHandles="1" noChangeArrowheads="1" noChangeShapeType="1" noTextEdit="1"/>
              </p:cNvSpPr>
              <p:nvPr/>
            </p:nvSpPr>
            <p:spPr>
              <a:xfrm>
                <a:off x="3853414" y="3296618"/>
                <a:ext cx="1447768" cy="369332"/>
              </a:xfrm>
              <a:prstGeom prst="rect">
                <a:avLst/>
              </a:prstGeom>
              <a:blipFill rotWithShape="1">
                <a:blip r:embed="rId4"/>
                <a:stretch>
                  <a:fillRect b="-6667"/>
                </a:stretch>
              </a:blipFill>
            </p:spPr>
            <p:txBody>
              <a:bodyPr/>
              <a:lstStyle/>
              <a:p>
                <a:r>
                  <a:rPr lang="ru-RU">
                    <a:noFill/>
                  </a:rPr>
                  <a:t> </a:t>
                </a:r>
              </a:p>
            </p:txBody>
          </p:sp>
        </mc:Fallback>
      </mc:AlternateContent>
      <p:sp>
        <p:nvSpPr>
          <p:cNvPr id="10" name="TextBox 9">
            <a:extLst>
              <a:ext uri="{FF2B5EF4-FFF2-40B4-BE49-F238E27FC236}">
                <a16:creationId xmlns:a16="http://schemas.microsoft.com/office/drawing/2014/main" id="{4F08F651-7AEA-4EC6-9052-C1493E23139E}"/>
              </a:ext>
            </a:extLst>
          </p:cNvPr>
          <p:cNvSpPr txBox="1"/>
          <p:nvPr/>
        </p:nvSpPr>
        <p:spPr>
          <a:xfrm>
            <a:off x="582112" y="3799600"/>
            <a:ext cx="8143876" cy="92333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33425" indent="-371475">
              <a:lnSpc>
                <a:spcPct val="150000"/>
              </a:lnSpc>
              <a:buFont typeface="Wingdings" panose="05000000000000000000" pitchFamily="2" charset="2"/>
              <a:buChar char="ü"/>
            </a:pPr>
            <a:r>
              <a:rPr lang="ru-RU" dirty="0"/>
              <a:t>Согласования работы компрессора и турбины по окружным скоростям с учетом равенства или пропорциональности частот вращения роторов</a:t>
            </a:r>
          </a:p>
        </p:txBody>
      </p:sp>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A781BCF3-A443-40D4-9C83-361DBA2409AC}"/>
                  </a:ext>
                </a:extLst>
              </p:cNvPr>
              <p:cNvSpPr/>
              <p:nvPr/>
            </p:nvSpPr>
            <p:spPr>
              <a:xfrm>
                <a:off x="3853414" y="4679969"/>
                <a:ext cx="12386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𝑛</m:t>
                          </m:r>
                        </m:e>
                        <m:sub>
                          <m:r>
                            <a:rPr lang="ru-RU" b="0" i="0" smtClean="0">
                              <a:latin typeface="Cambria Math"/>
                            </a:rPr>
                            <m:t>т</m:t>
                          </m:r>
                        </m:sub>
                      </m:sSub>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𝑛</m:t>
                          </m:r>
                        </m:e>
                        <m:sub>
                          <m:r>
                            <a:rPr lang="ru-RU" b="0" i="0" smtClean="0">
                              <a:latin typeface="Cambria Math"/>
                            </a:rPr>
                            <m:t>к</m:t>
                          </m:r>
                        </m:sub>
                      </m:sSub>
                      <m:r>
                        <a:rPr lang="ru-RU" i="0">
                          <a:latin typeface="Cambria Math" panose="02040503050406030204" pitchFamily="18" charset="0"/>
                        </a:rPr>
                        <m:t>∙</m:t>
                      </m:r>
                      <m:r>
                        <a:rPr lang="ru-RU" i="1">
                          <a:latin typeface="Cambria Math" panose="02040503050406030204" pitchFamily="18" charset="0"/>
                        </a:rPr>
                        <m:t>𝑖</m:t>
                      </m:r>
                    </m:oMath>
                  </m:oMathPara>
                </a14:m>
                <a:endParaRPr lang="ru-RU" dirty="0"/>
              </a:p>
            </p:txBody>
          </p:sp>
        </mc:Choice>
        <mc:Fallback xmlns="">
          <p:sp>
            <p:nvSpPr>
              <p:cNvPr id="6" name="Прямоугольник 5">
                <a:extLst>
                  <a:ext uri="{FF2B5EF4-FFF2-40B4-BE49-F238E27FC236}">
                    <a16:creationId xmlns:a16="http://schemas.microsoft.com/office/drawing/2014/main" xmlns="" xmlns:a14="http://schemas.microsoft.com/office/drawing/2010/main" id="{A781BCF3-A443-40D4-9C83-361DBA2409AC}"/>
                  </a:ext>
                </a:extLst>
              </p:cNvPr>
              <p:cNvSpPr>
                <a:spLocks noRot="1" noChangeAspect="1" noMove="1" noResize="1" noEditPoints="1" noAdjustHandles="1" noChangeArrowheads="1" noChangeShapeType="1" noTextEdit="1"/>
              </p:cNvSpPr>
              <p:nvPr/>
            </p:nvSpPr>
            <p:spPr>
              <a:xfrm>
                <a:off x="3853414" y="4679969"/>
                <a:ext cx="1238609" cy="369332"/>
              </a:xfrm>
              <a:prstGeom prst="rect">
                <a:avLst/>
              </a:prstGeom>
              <a:blipFill rotWithShape="1">
                <a:blip r:embed="rId5"/>
                <a:stretch>
                  <a:fillRect/>
                </a:stretch>
              </a:blipFill>
            </p:spPr>
            <p:txBody>
              <a:bodyPr/>
              <a:lstStyle/>
              <a:p>
                <a:r>
                  <a:rPr lang="ru-RU">
                    <a:noFill/>
                  </a:rPr>
                  <a:t> </a:t>
                </a:r>
              </a:p>
            </p:txBody>
          </p:sp>
        </mc:Fallback>
      </mc:AlternateContent>
      <p:sp>
        <p:nvSpPr>
          <p:cNvPr id="11" name="TextBox 10">
            <a:extLst>
              <a:ext uri="{FF2B5EF4-FFF2-40B4-BE49-F238E27FC236}">
                <a16:creationId xmlns:a16="http://schemas.microsoft.com/office/drawing/2014/main" id="{9E99505E-A864-4C96-98A0-EF7BC006A239}"/>
              </a:ext>
            </a:extLst>
          </p:cNvPr>
          <p:cNvSpPr txBox="1"/>
          <p:nvPr/>
        </p:nvSpPr>
        <p:spPr>
          <a:xfrm>
            <a:off x="582111" y="5049301"/>
            <a:ext cx="8143876" cy="92333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33425" indent="-371475">
              <a:lnSpc>
                <a:spcPct val="150000"/>
              </a:lnSpc>
              <a:buFont typeface="Wingdings" panose="05000000000000000000" pitchFamily="2" charset="2"/>
              <a:buChar char="ü"/>
            </a:pPr>
            <a:r>
              <a:rPr lang="ru-RU" dirty="0"/>
              <a:t>Запас прочности рабочих лопаток турбины (наиболее нагруженного </a:t>
            </a:r>
            <a:r>
              <a:rPr lang="ru-RU" dirty="0" err="1"/>
              <a:t>элемнта</a:t>
            </a:r>
            <a:r>
              <a:rPr lang="ru-RU" dirty="0"/>
              <a:t>) по растягивающим напряжениям</a:t>
            </a:r>
          </a:p>
        </p:txBody>
      </p:sp>
      <p:sp>
        <p:nvSpPr>
          <p:cNvPr id="12" name="Прямоугольник 11">
            <a:extLst>
              <a:ext uri="{FF2B5EF4-FFF2-40B4-BE49-F238E27FC236}">
                <a16:creationId xmlns:a16="http://schemas.microsoft.com/office/drawing/2014/main" id="{30EDB34A-A4BE-4D9B-89D3-A0D00A9BC507}"/>
              </a:ext>
            </a:extLst>
          </p:cNvPr>
          <p:cNvSpPr/>
          <p:nvPr/>
        </p:nvSpPr>
        <p:spPr>
          <a:xfrm>
            <a:off x="520022" y="5879640"/>
            <a:ext cx="8016623" cy="464871"/>
          </a:xfrm>
          <a:prstGeom prst="rect">
            <a:avLst/>
          </a:prstGeom>
        </p:spPr>
        <p:txBody>
          <a:bodyPr wrap="square">
            <a:spAutoFit/>
          </a:bodyPr>
          <a:lstStyle/>
          <a:p>
            <a:pPr marL="733425" indent="-371475">
              <a:lnSpc>
                <a:spcPct val="150000"/>
              </a:lnSpc>
              <a:buFont typeface="Wingdings" panose="05000000000000000000" pitchFamily="2" charset="2"/>
              <a:buChar char="ü"/>
            </a:pPr>
            <a:r>
              <a:rPr lang="ru-RU" dirty="0"/>
              <a:t>Минимизация массы и выполнение ограничений</a:t>
            </a:r>
          </a:p>
        </p:txBody>
      </p:sp>
    </p:spTree>
    <p:extLst>
      <p:ext uri="{BB962C8B-B14F-4D97-AF65-F5344CB8AC3E}">
        <p14:creationId xmlns:p14="http://schemas.microsoft.com/office/powerpoint/2010/main" val="4013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9" grpId="0"/>
      <p:bldP spid="3" grpId="0"/>
      <p:bldP spid="10" grpId="0"/>
      <p:bldP spid="6"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7</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AC4950A9-8B14-4B8C-B0E7-7FED44A10FE3}"/>
              </a:ext>
            </a:extLst>
          </p:cNvPr>
          <p:cNvSpPr/>
          <p:nvPr/>
        </p:nvSpPr>
        <p:spPr>
          <a:xfrm>
            <a:off x="594879" y="799578"/>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Определение кольцевых площадей и диаметров проточной части</a:t>
            </a: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B20DD50F-AC82-4D16-82B0-FBA32C86582C}"/>
                  </a:ext>
                </a:extLst>
              </p:cNvPr>
              <p:cNvSpPr/>
              <p:nvPr/>
            </p:nvSpPr>
            <p:spPr>
              <a:xfrm>
                <a:off x="3471806" y="1093240"/>
                <a:ext cx="2377253" cy="672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𝐺</m:t>
                      </m:r>
                      <m:r>
                        <a:rPr lang="ru-RU" i="0">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𝑚𝐹</m:t>
                          </m:r>
                          <m:sSup>
                            <m:sSupPr>
                              <m:ctrlPr>
                                <a:rPr lang="ru-RU" i="1">
                                  <a:latin typeface="Cambria Math" panose="02040503050406030204" pitchFamily="18" charset="0"/>
                                </a:rPr>
                              </m:ctrlPr>
                            </m:sSupPr>
                            <m:e>
                              <m:r>
                                <a:rPr lang="ru-RU" i="1">
                                  <a:latin typeface="Cambria Math" panose="02040503050406030204" pitchFamily="18" charset="0"/>
                                </a:rPr>
                                <m:t>𝑝</m:t>
                              </m:r>
                            </m:e>
                            <m:sup>
                              <m:r>
                                <a:rPr lang="ru-RU" i="0">
                                  <a:latin typeface="Cambria Math" panose="02040503050406030204" pitchFamily="18" charset="0"/>
                                </a:rPr>
                                <m:t>∗</m:t>
                              </m:r>
                            </m:sup>
                          </m:sSup>
                        </m:num>
                        <m:den>
                          <m:rad>
                            <m:radPr>
                              <m:degHide m:val="on"/>
                              <m:ctrlPr>
                                <a:rPr lang="ru-RU" i="1">
                                  <a:latin typeface="Cambria Math" panose="02040503050406030204" pitchFamily="18" charset="0"/>
                                </a:rPr>
                              </m:ctrlPr>
                            </m:radPr>
                            <m:deg/>
                            <m:e>
                              <m:sSup>
                                <m:sSupPr>
                                  <m:ctrlPr>
                                    <a:rPr lang="ru-RU" i="1">
                                      <a:latin typeface="Cambria Math" panose="02040503050406030204" pitchFamily="18" charset="0"/>
                                    </a:rPr>
                                  </m:ctrlPr>
                                </m:sSupPr>
                                <m:e>
                                  <m:r>
                                    <a:rPr lang="ru-RU" i="1">
                                      <a:latin typeface="Cambria Math" panose="02040503050406030204" pitchFamily="18" charset="0"/>
                                    </a:rPr>
                                    <m:t>𝑇</m:t>
                                  </m:r>
                                </m:e>
                                <m:sup>
                                  <m:r>
                                    <a:rPr lang="ru-RU" i="0">
                                      <a:latin typeface="Cambria Math" panose="02040503050406030204" pitchFamily="18" charset="0"/>
                                    </a:rPr>
                                    <m:t>∗</m:t>
                                  </m:r>
                                </m:sup>
                              </m:sSup>
                            </m:e>
                          </m:rad>
                        </m:den>
                      </m:f>
                      <m:r>
                        <a:rPr lang="ru-RU" i="1">
                          <a:latin typeface="Cambria Math" panose="02040503050406030204" pitchFamily="18" charset="0"/>
                        </a:rPr>
                        <m:t>𝑞</m:t>
                      </m:r>
                      <m:d>
                        <m:dPr>
                          <m:ctrlPr>
                            <a:rPr lang="ru-RU" i="1">
                              <a:latin typeface="Cambria Math" panose="02040503050406030204" pitchFamily="18" charset="0"/>
                            </a:rPr>
                          </m:ctrlPr>
                        </m:dPr>
                        <m:e>
                          <m:r>
                            <a:rPr lang="ru-RU" i="1">
                              <a:latin typeface="Cambria Math" panose="02040503050406030204" pitchFamily="18" charset="0"/>
                            </a:rPr>
                            <m:t>𝜆</m:t>
                          </m:r>
                        </m:e>
                      </m:d>
                      <m:r>
                        <a:rPr lang="ru-RU" i="0">
                          <a:latin typeface="Cambria Math" panose="02040503050406030204" pitchFamily="18" charset="0"/>
                        </a:rPr>
                        <m:t>∙</m:t>
                      </m:r>
                      <m:r>
                        <a:rPr lang="ru-RU" i="1">
                          <a:latin typeface="Cambria Math" panose="02040503050406030204" pitchFamily="18" charset="0"/>
                        </a:rPr>
                        <m:t>𝑠𝑖𝑛</m:t>
                      </m:r>
                      <m:r>
                        <a:rPr lang="ru-RU" i="1">
                          <a:latin typeface="Cambria Math" panose="02040503050406030204" pitchFamily="18" charset="0"/>
                        </a:rPr>
                        <m:t>𝛼</m:t>
                      </m:r>
                    </m:oMath>
                  </m:oMathPara>
                </a14:m>
                <a:endParaRPr lang="ru-RU" dirty="0"/>
              </a:p>
            </p:txBody>
          </p:sp>
        </mc:Choice>
        <mc:Fallback xmlns="">
          <p:sp>
            <p:nvSpPr>
              <p:cNvPr id="2" name="Прямоугольник 1">
                <a:extLst>
                  <a:ext uri="{FF2B5EF4-FFF2-40B4-BE49-F238E27FC236}">
                    <a16:creationId xmlns:a16="http://schemas.microsoft.com/office/drawing/2014/main" id="{B20DD50F-AC82-4D16-82B0-FBA32C86582C}"/>
                  </a:ext>
                </a:extLst>
              </p:cNvPr>
              <p:cNvSpPr>
                <a:spLocks noRot="1" noChangeAspect="1" noMove="1" noResize="1" noEditPoints="1" noAdjustHandles="1" noChangeArrowheads="1" noChangeShapeType="1" noTextEdit="1"/>
              </p:cNvSpPr>
              <p:nvPr/>
            </p:nvSpPr>
            <p:spPr>
              <a:xfrm>
                <a:off x="3471806" y="1093240"/>
                <a:ext cx="2377253" cy="672685"/>
              </a:xfrm>
              <a:prstGeom prst="rect">
                <a:avLst/>
              </a:prstGeom>
              <a:blipFill>
                <a:blip r:embed="rId3"/>
                <a:stretch>
                  <a:fillRect/>
                </a:stretch>
              </a:blipFill>
            </p:spPr>
            <p:txBody>
              <a:bodyPr/>
              <a:lstStyle/>
              <a:p>
                <a:r>
                  <a:rPr lang="ru-RU">
                    <a:noFill/>
                  </a:rPr>
                  <a:t> </a:t>
                </a:r>
              </a:p>
            </p:txBody>
          </p:sp>
        </mc:Fallback>
      </mc:AlternateContent>
      <p:sp>
        <p:nvSpPr>
          <p:cNvPr id="6" name="Прямоугольник 5">
            <a:extLst>
              <a:ext uri="{FF2B5EF4-FFF2-40B4-BE49-F238E27FC236}">
                <a16:creationId xmlns:a16="http://schemas.microsoft.com/office/drawing/2014/main" id="{06F63F09-7955-409E-B62F-6B6C905EBD97}"/>
              </a:ext>
            </a:extLst>
          </p:cNvPr>
          <p:cNvSpPr/>
          <p:nvPr/>
        </p:nvSpPr>
        <p:spPr>
          <a:xfrm>
            <a:off x="594877" y="1677142"/>
            <a:ext cx="3986648" cy="138499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3050" lvl="0" indent="-273050">
              <a:lnSpc>
                <a:spcPct val="150000"/>
              </a:lnSpc>
              <a:buFont typeface="Wingdings" pitchFamily="2" charset="2"/>
              <a:buChar char="ü"/>
            </a:pPr>
            <a:r>
              <a:rPr lang="ru-RU" sz="1400" dirty="0"/>
              <a:t>Давления, температуры и расходы характерных сечений известны из термодинамического расчета</a:t>
            </a:r>
          </a:p>
          <a:p>
            <a:pPr marL="273050" lvl="0" indent="-273050">
              <a:lnSpc>
                <a:spcPct val="150000"/>
              </a:lnSpc>
              <a:buFont typeface="Wingdings" pitchFamily="2" charset="2"/>
              <a:buChar char="ü"/>
            </a:pPr>
            <a:r>
              <a:rPr lang="ru-RU" sz="1400" dirty="0"/>
              <a:t>Приведенные скорости выбираются по опыту</a:t>
            </a:r>
          </a:p>
        </p:txBody>
      </p:sp>
      <p:sp>
        <p:nvSpPr>
          <p:cNvPr id="9" name="Прямоугольник 8">
            <a:extLst>
              <a:ext uri="{FF2B5EF4-FFF2-40B4-BE49-F238E27FC236}">
                <a16:creationId xmlns:a16="http://schemas.microsoft.com/office/drawing/2014/main" id="{3EAEA1E0-CB4F-4838-AB50-F86943DE5899}"/>
              </a:ext>
            </a:extLst>
          </p:cNvPr>
          <p:cNvSpPr/>
          <p:nvPr/>
        </p:nvSpPr>
        <p:spPr>
          <a:xfrm>
            <a:off x="6048201" y="1275693"/>
            <a:ext cx="2019338" cy="30777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cap="small" dirty="0"/>
              <a:t>Уравнение неразрывности</a:t>
            </a:r>
          </a:p>
        </p:txBody>
      </p:sp>
      <mc:AlternateContent xmlns:mc="http://schemas.openxmlformats.org/markup-compatibility/2006" xmlns:a14="http://schemas.microsoft.com/office/drawing/2010/main">
        <mc:Choice Requires="a14">
          <p:graphicFrame>
            <p:nvGraphicFramePr>
              <p:cNvPr id="3" name="Таблица 2">
                <a:extLst>
                  <a:ext uri="{FF2B5EF4-FFF2-40B4-BE49-F238E27FC236}">
                    <a16:creationId xmlns:a16="http://schemas.microsoft.com/office/drawing/2014/main" id="{69F5E373-42DA-4159-B6D2-E43C323796CA}"/>
                  </a:ext>
                </a:extLst>
              </p:cNvPr>
              <p:cNvGraphicFramePr>
                <a:graphicFrameLocks noGrp="1"/>
              </p:cNvGraphicFramePr>
              <p:nvPr>
                <p:extLst>
                  <p:ext uri="{D42A27DB-BD31-4B8C-83A1-F6EECF244321}">
                    <p14:modId xmlns:p14="http://schemas.microsoft.com/office/powerpoint/2010/main" val="3066693739"/>
                  </p:ext>
                </p:extLst>
              </p:nvPr>
            </p:nvGraphicFramePr>
            <p:xfrm>
              <a:off x="598018" y="3062137"/>
              <a:ext cx="3983507" cy="3030094"/>
            </p:xfrm>
            <a:graphic>
              <a:graphicData uri="http://schemas.openxmlformats.org/drawingml/2006/table">
                <a:tbl>
                  <a:tblPr firstRow="1" firstCol="1" bandRow="1">
                    <a:tableStyleId>{5940675A-B579-460E-94D1-54222C63F5DA}</a:tableStyleId>
                  </a:tblPr>
                  <a:tblGrid>
                    <a:gridCol w="1327836">
                      <a:extLst>
                        <a:ext uri="{9D8B030D-6E8A-4147-A177-3AD203B41FA5}">
                          <a16:colId xmlns:a16="http://schemas.microsoft.com/office/drawing/2014/main" val="2131872818"/>
                        </a:ext>
                      </a:extLst>
                    </a:gridCol>
                    <a:gridCol w="1011832">
                      <a:extLst>
                        <a:ext uri="{9D8B030D-6E8A-4147-A177-3AD203B41FA5}">
                          <a16:colId xmlns:a16="http://schemas.microsoft.com/office/drawing/2014/main" val="3903474158"/>
                        </a:ext>
                      </a:extLst>
                    </a:gridCol>
                    <a:gridCol w="1643839">
                      <a:extLst>
                        <a:ext uri="{9D8B030D-6E8A-4147-A177-3AD203B41FA5}">
                          <a16:colId xmlns:a16="http://schemas.microsoft.com/office/drawing/2014/main" val="547147629"/>
                        </a:ext>
                      </a:extLst>
                    </a:gridCol>
                  </a:tblGrid>
                  <a:tr h="292100">
                    <a:tc>
                      <a:txBody>
                        <a:bodyPr/>
                        <a:lstStyle/>
                        <a:p>
                          <a:pPr indent="0" algn="ctr">
                            <a:lnSpc>
                              <a:spcPct val="150000"/>
                            </a:lnSpc>
                            <a:spcAft>
                              <a:spcPts val="0"/>
                            </a:spcAft>
                          </a:pPr>
                          <a:r>
                            <a:rPr lang="ru-RU" sz="1200" dirty="0">
                              <a:effectLst/>
                            </a:rPr>
                            <a:t>Узел</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200">
                              <a:effectLst/>
                            </a:rPr>
                            <a:t>Сечение</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indent="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𝜆</m:t>
                                    </m:r>
                                  </m:e>
                                  <m:sub>
                                    <m:r>
                                      <a:rPr lang="ru-RU" sz="1200">
                                        <a:effectLst/>
                                        <a:latin typeface="Cambria Math" panose="02040503050406030204" pitchFamily="18" charset="0"/>
                                      </a:rPr>
                                      <m:t>𝑐𝑎𝑖</m:t>
                                    </m:r>
                                  </m:sub>
                                </m:sSub>
                              </m:oMath>
                            </m:oMathPara>
                          </a14:m>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682928240"/>
                      </a:ext>
                    </a:extLst>
                  </a:tr>
                  <a:tr h="292100">
                    <a:tc rowSpan="2">
                      <a:txBody>
                        <a:bodyPr/>
                        <a:lstStyle/>
                        <a:p>
                          <a:pPr indent="0" algn="ctr">
                            <a:lnSpc>
                              <a:spcPct val="150000"/>
                            </a:lnSpc>
                            <a:spcAft>
                              <a:spcPts val="0"/>
                            </a:spcAft>
                          </a:pPr>
                          <a:r>
                            <a:rPr lang="ru-RU" sz="1200">
                              <a:effectLst/>
                            </a:rPr>
                            <a:t>Вентилятор, </a:t>
                          </a:r>
                        </a:p>
                        <a:p>
                          <a:pPr indent="0" algn="ctr">
                            <a:lnSpc>
                              <a:spcPct val="150000"/>
                            </a:lnSpc>
                            <a:spcAft>
                              <a:spcPts val="0"/>
                            </a:spcAft>
                          </a:pPr>
                          <a:r>
                            <a:rPr lang="ru-RU" sz="1200">
                              <a:effectLst/>
                            </a:rPr>
                            <a:t>подпорные ступени, КСД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200">
                              <a:effectLst/>
                            </a:rPr>
                            <a:t>Вход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0" algn="ctr">
                            <a:lnSpc>
                              <a:spcPct val="150000"/>
                            </a:lnSpc>
                            <a:spcAft>
                              <a:spcPts val="0"/>
                            </a:spcAft>
                          </a:pPr>
                          <a:r>
                            <a:rPr lang="ru-RU" sz="1200">
                              <a:effectLst/>
                            </a:rPr>
                            <a:t>0,6...0,75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15297987"/>
                      </a:ext>
                    </a:extLst>
                  </a:tr>
                  <a:tr h="292100">
                    <a:tc vMerge="1">
                      <a:txBody>
                        <a:bodyPr/>
                        <a:lstStyle/>
                        <a:p>
                          <a:endParaRPr lang="ru-RU"/>
                        </a:p>
                      </a:txBody>
                      <a:tcPr/>
                    </a:tc>
                    <a:tc>
                      <a:txBody>
                        <a:bodyPr/>
                        <a:lstStyle/>
                        <a:p>
                          <a:pPr indent="0" algn="ctr">
                            <a:lnSpc>
                              <a:spcPct val="150000"/>
                            </a:lnSpc>
                            <a:spcAft>
                              <a:spcPts val="0"/>
                            </a:spcAft>
                          </a:pPr>
                          <a:r>
                            <a:rPr lang="ru-RU" sz="1200">
                              <a:effectLst/>
                            </a:rPr>
                            <a:t>Выход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367070254"/>
                      </a:ext>
                    </a:extLst>
                  </a:tr>
                  <a:tr h="292100">
                    <a:tc rowSpan="2">
                      <a:txBody>
                        <a:bodyPr/>
                        <a:lstStyle/>
                        <a:p>
                          <a:pPr indent="0" algn="ctr">
                            <a:lnSpc>
                              <a:spcPct val="150000"/>
                            </a:lnSpc>
                            <a:spcAft>
                              <a:spcPts val="0"/>
                            </a:spcAft>
                          </a:pPr>
                          <a:r>
                            <a:rPr lang="ru-RU" sz="1200">
                              <a:effectLst/>
                            </a:rPr>
                            <a:t>КВД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200">
                              <a:effectLst/>
                            </a:rPr>
                            <a:t>Вход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ru-RU" sz="1200">
                              <a:effectLst/>
                            </a:rPr>
                            <a:t>0,55...0,7</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851472761"/>
                      </a:ext>
                    </a:extLst>
                  </a:tr>
                  <a:tr h="292100">
                    <a:tc vMerge="1">
                      <a:txBody>
                        <a:bodyPr/>
                        <a:lstStyle/>
                        <a:p>
                          <a:endParaRPr lang="ru-RU"/>
                        </a:p>
                      </a:txBody>
                      <a:tcPr/>
                    </a:tc>
                    <a:tc>
                      <a:txBody>
                        <a:bodyPr/>
                        <a:lstStyle/>
                        <a:p>
                          <a:pPr indent="0" algn="ctr">
                            <a:lnSpc>
                              <a:spcPct val="150000"/>
                            </a:lnSpc>
                            <a:spcAft>
                              <a:spcPts val="0"/>
                            </a:spcAft>
                          </a:pPr>
                          <a:r>
                            <a:rPr lang="ru-RU" sz="1200">
                              <a:effectLst/>
                            </a:rPr>
                            <a:t>Выход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ru-RU" sz="1200">
                              <a:effectLst/>
                            </a:rPr>
                            <a:t>0,2...0,3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966625549"/>
                      </a:ext>
                    </a:extLst>
                  </a:tr>
                  <a:tr h="292100">
                    <a:tc rowSpan="2">
                      <a:txBody>
                        <a:bodyPr/>
                        <a:lstStyle/>
                        <a:p>
                          <a:pPr indent="0" algn="ctr">
                            <a:lnSpc>
                              <a:spcPct val="150000"/>
                            </a:lnSpc>
                            <a:spcAft>
                              <a:spcPts val="0"/>
                            </a:spcAft>
                          </a:pPr>
                          <a:r>
                            <a:rPr lang="ru-RU" sz="1200">
                              <a:effectLst/>
                            </a:rPr>
                            <a:t>Турбины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indent="0" algn="ctr">
                            <a:lnSpc>
                              <a:spcPct val="150000"/>
                            </a:lnSpc>
                            <a:spcAft>
                              <a:spcPts val="0"/>
                            </a:spcAft>
                          </a:pPr>
                          <a:r>
                            <a:rPr lang="ru-RU" sz="1200">
                              <a:effectLst/>
                            </a:rPr>
                            <a:t>Вход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ru-RU" sz="1200">
                              <a:effectLst/>
                            </a:rPr>
                            <a:t>0,2...0,3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407018288"/>
                      </a:ext>
                    </a:extLst>
                  </a:tr>
                  <a:tr h="292100">
                    <a:tc vMerge="1">
                      <a:txBody>
                        <a:bodyPr/>
                        <a:lstStyle/>
                        <a:p>
                          <a:endParaRPr lang="ru-RU"/>
                        </a:p>
                      </a:txBody>
                      <a:tcPr/>
                    </a:tc>
                    <a:tc>
                      <a:txBody>
                        <a:bodyPr/>
                        <a:lstStyle/>
                        <a:p>
                          <a:pPr indent="0" algn="ctr">
                            <a:lnSpc>
                              <a:spcPct val="150000"/>
                            </a:lnSpc>
                            <a:spcAft>
                              <a:spcPts val="0"/>
                            </a:spcAft>
                          </a:pPr>
                          <a:r>
                            <a:rPr lang="ru-RU" sz="1200" dirty="0">
                              <a:effectLst/>
                            </a:rPr>
                            <a:t>Выход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indent="0" algn="ctr">
                            <a:lnSpc>
                              <a:spcPct val="150000"/>
                            </a:lnSpc>
                            <a:spcAft>
                              <a:spcPts val="0"/>
                            </a:spcAft>
                          </a:pPr>
                          <a:r>
                            <a:rPr lang="ru-RU" sz="1200" dirty="0">
                              <a:effectLst/>
                            </a:rPr>
                            <a:t>0,4...0,6 </a:t>
                          </a:r>
                        </a:p>
                        <a:p>
                          <a:pPr indent="0" algn="ctr">
                            <a:lnSpc>
                              <a:spcPct val="150000"/>
                            </a:lnSpc>
                            <a:spcAft>
                              <a:spcPts val="0"/>
                            </a:spcAft>
                          </a:pPr>
                          <a:r>
                            <a:rPr lang="ru-RU" sz="1200" dirty="0">
                              <a:effectLst/>
                            </a:rPr>
                            <a:t>(для ТРДД и ТРД)</a:t>
                          </a:r>
                        </a:p>
                        <a:p>
                          <a:pPr indent="0" algn="ctr">
                            <a:lnSpc>
                              <a:spcPct val="150000"/>
                            </a:lnSpc>
                            <a:spcAft>
                              <a:spcPts val="0"/>
                            </a:spcAft>
                          </a:pPr>
                          <a:r>
                            <a:rPr lang="ru-RU" sz="1200" dirty="0">
                              <a:effectLst/>
                            </a:rPr>
                            <a:t>0,3...0,45 </a:t>
                          </a:r>
                        </a:p>
                        <a:p>
                          <a:pPr indent="0" algn="ctr">
                            <a:lnSpc>
                              <a:spcPct val="150000"/>
                            </a:lnSpc>
                            <a:spcAft>
                              <a:spcPts val="0"/>
                            </a:spcAft>
                          </a:pPr>
                          <a:r>
                            <a:rPr lang="ru-RU" sz="1200" dirty="0">
                              <a:effectLst/>
                            </a:rPr>
                            <a:t>(для ТВД и </a:t>
                          </a:r>
                          <a:r>
                            <a:rPr lang="ru-RU" sz="1200" dirty="0" err="1">
                              <a:effectLst/>
                            </a:rPr>
                            <a:t>ТВаД</a:t>
                          </a:r>
                          <a:r>
                            <a:rPr lang="ru-RU"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278112466"/>
                      </a:ext>
                    </a:extLst>
                  </a:tr>
                </a:tbl>
              </a:graphicData>
            </a:graphic>
          </p:graphicFrame>
        </mc:Choice>
        <mc:Fallback xmlns="">
          <p:graphicFrame>
            <p:nvGraphicFramePr>
              <p:cNvPr id="3" name="Таблица 2">
                <a:extLst>
                  <a:ext uri="{FF2B5EF4-FFF2-40B4-BE49-F238E27FC236}">
                    <a16:creationId xmlns:a16="http://schemas.microsoft.com/office/drawing/2014/main" xmlns="" xmlns:a14="http://schemas.microsoft.com/office/drawing/2010/main" id="{69F5E373-42DA-4159-B6D2-E43C323796CA}"/>
                  </a:ext>
                </a:extLst>
              </p:cNvPr>
              <p:cNvGraphicFramePr>
                <a:graphicFrameLocks noGrp="1"/>
              </p:cNvGraphicFramePr>
              <p:nvPr>
                <p:extLst>
                  <p:ext uri="{D42A27DB-BD31-4B8C-83A1-F6EECF244321}">
                    <p14:modId xmlns:p14="http://schemas.microsoft.com/office/powerpoint/2010/main" val="3066693739"/>
                  </p:ext>
                </p:extLst>
              </p:nvPr>
            </p:nvGraphicFramePr>
            <p:xfrm>
              <a:off x="598018" y="3062137"/>
              <a:ext cx="3983507" cy="3088640"/>
            </p:xfrm>
            <a:graphic>
              <a:graphicData uri="http://schemas.openxmlformats.org/drawingml/2006/table">
                <a:tbl>
                  <a:tblPr firstRow="1" firstCol="1" bandRow="1">
                    <a:tableStyleId>{5940675A-B579-460E-94D1-54222C63F5DA}</a:tableStyleId>
                  </a:tblPr>
                  <a:tblGrid>
                    <a:gridCol w="1327836">
                      <a:extLst>
                        <a:ext uri="{9D8B030D-6E8A-4147-A177-3AD203B41FA5}">
                          <a16:colId xmlns:a16="http://schemas.microsoft.com/office/drawing/2014/main" xmlns="" xmlns:a14="http://schemas.microsoft.com/office/drawing/2010/main" val="2131872818"/>
                        </a:ext>
                      </a:extLst>
                    </a:gridCol>
                    <a:gridCol w="1011832">
                      <a:extLst>
                        <a:ext uri="{9D8B030D-6E8A-4147-A177-3AD203B41FA5}">
                          <a16:colId xmlns:a16="http://schemas.microsoft.com/office/drawing/2014/main" xmlns="" xmlns:a14="http://schemas.microsoft.com/office/drawing/2010/main" val="3903474158"/>
                        </a:ext>
                      </a:extLst>
                    </a:gridCol>
                    <a:gridCol w="1643839">
                      <a:extLst>
                        <a:ext uri="{9D8B030D-6E8A-4147-A177-3AD203B41FA5}">
                          <a16:colId xmlns:a16="http://schemas.microsoft.com/office/drawing/2014/main" xmlns="" xmlns:a14="http://schemas.microsoft.com/office/drawing/2010/main" val="547147629"/>
                        </a:ext>
                      </a:extLst>
                    </a:gridCol>
                  </a:tblGrid>
                  <a:tr h="292100">
                    <a:tc>
                      <a:txBody>
                        <a:bodyPr/>
                        <a:lstStyle/>
                        <a:p>
                          <a:pPr indent="0" algn="ctr">
                            <a:lnSpc>
                              <a:spcPct val="150000"/>
                            </a:lnSpc>
                            <a:spcAft>
                              <a:spcPts val="0"/>
                            </a:spcAft>
                          </a:pPr>
                          <a:r>
                            <a:rPr lang="ru-RU" sz="1200" dirty="0">
                              <a:effectLst/>
                            </a:rPr>
                            <a:t>Узел</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indent="0" algn="ctr">
                            <a:lnSpc>
                              <a:spcPct val="150000"/>
                            </a:lnSpc>
                            <a:spcAft>
                              <a:spcPts val="0"/>
                            </a:spcAft>
                          </a:pPr>
                          <a:r>
                            <a:rPr lang="ru-RU" sz="1200">
                              <a:effectLst/>
                            </a:rPr>
                            <a:t>Сечение</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endParaRPr lang="ru-RU"/>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blipFill rotWithShape="1">
                          <a:blip r:embed="rId4"/>
                          <a:stretch>
                            <a:fillRect l="-142222" b="-979167"/>
                          </a:stretch>
                        </a:blipFill>
                      </a:tcPr>
                    </a:tc>
                    <a:extLst>
                      <a:ext uri="{0D108BD9-81ED-4DB2-BD59-A6C34878D82A}">
                        <a16:rowId xmlns:a16="http://schemas.microsoft.com/office/drawing/2014/main" xmlns="" xmlns:a14="http://schemas.microsoft.com/office/drawing/2010/main" val="2682928240"/>
                      </a:ext>
                    </a:extLst>
                  </a:tr>
                  <a:tr h="292100">
                    <a:tc rowSpan="2">
                      <a:txBody>
                        <a:bodyPr/>
                        <a:lstStyle/>
                        <a:p>
                          <a:pPr indent="0" algn="ctr">
                            <a:lnSpc>
                              <a:spcPct val="150000"/>
                            </a:lnSpc>
                            <a:spcAft>
                              <a:spcPts val="0"/>
                            </a:spcAft>
                          </a:pPr>
                          <a:r>
                            <a:rPr lang="ru-RU" sz="1200">
                              <a:effectLst/>
                            </a:rPr>
                            <a:t>Вентилятор, </a:t>
                          </a:r>
                        </a:p>
                        <a:p>
                          <a:pPr indent="0" algn="ctr">
                            <a:lnSpc>
                              <a:spcPct val="150000"/>
                            </a:lnSpc>
                            <a:spcAft>
                              <a:spcPts val="0"/>
                            </a:spcAft>
                          </a:pPr>
                          <a:r>
                            <a:rPr lang="ru-RU" sz="1200">
                              <a:effectLst/>
                            </a:rPr>
                            <a:t>подпорные ступени, КСД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200">
                              <a:effectLst/>
                            </a:rPr>
                            <a:t>Вход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0" algn="ctr">
                            <a:lnSpc>
                              <a:spcPct val="150000"/>
                            </a:lnSpc>
                            <a:spcAft>
                              <a:spcPts val="0"/>
                            </a:spcAft>
                          </a:pPr>
                          <a:r>
                            <a:rPr lang="ru-RU" sz="1200">
                              <a:effectLst/>
                            </a:rPr>
                            <a:t>0,6...0,75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315297987"/>
                      </a:ext>
                    </a:extLst>
                  </a:tr>
                  <a:tr h="530860">
                    <a:tc vMerge="1">
                      <a:txBody>
                        <a:bodyPr/>
                        <a:lstStyle/>
                        <a:p>
                          <a:endParaRPr lang="ru-RU"/>
                        </a:p>
                      </a:txBody>
                      <a:tcPr/>
                    </a:tc>
                    <a:tc>
                      <a:txBody>
                        <a:bodyPr/>
                        <a:lstStyle/>
                        <a:p>
                          <a:pPr indent="0" algn="ctr">
                            <a:lnSpc>
                              <a:spcPct val="150000"/>
                            </a:lnSpc>
                            <a:spcAft>
                              <a:spcPts val="0"/>
                            </a:spcAft>
                          </a:pPr>
                          <a:r>
                            <a:rPr lang="ru-RU" sz="1200">
                              <a:effectLst/>
                            </a:rPr>
                            <a:t>Выход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xmlns="" xmlns:a14="http://schemas.microsoft.com/office/drawing/2010/main" val="1367070254"/>
                      </a:ext>
                    </a:extLst>
                  </a:tr>
                  <a:tr h="292100">
                    <a:tc rowSpan="2">
                      <a:txBody>
                        <a:bodyPr/>
                        <a:lstStyle/>
                        <a:p>
                          <a:pPr indent="0" algn="ctr">
                            <a:lnSpc>
                              <a:spcPct val="150000"/>
                            </a:lnSpc>
                            <a:spcAft>
                              <a:spcPts val="0"/>
                            </a:spcAft>
                          </a:pPr>
                          <a:r>
                            <a:rPr lang="ru-RU" sz="1200">
                              <a:effectLst/>
                            </a:rPr>
                            <a:t>КВД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indent="0" algn="ctr">
                            <a:lnSpc>
                              <a:spcPct val="150000"/>
                            </a:lnSpc>
                            <a:spcAft>
                              <a:spcPts val="0"/>
                            </a:spcAft>
                          </a:pPr>
                          <a:r>
                            <a:rPr lang="ru-RU" sz="1200">
                              <a:effectLst/>
                            </a:rPr>
                            <a:t>Вход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ru-RU" sz="1200">
                              <a:effectLst/>
                            </a:rPr>
                            <a:t>0,55...0,7</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3851472761"/>
                      </a:ext>
                    </a:extLst>
                  </a:tr>
                  <a:tr h="292100">
                    <a:tc vMerge="1">
                      <a:txBody>
                        <a:bodyPr/>
                        <a:lstStyle/>
                        <a:p>
                          <a:endParaRPr lang="ru-RU"/>
                        </a:p>
                      </a:txBody>
                      <a:tcPr/>
                    </a:tc>
                    <a:tc>
                      <a:txBody>
                        <a:bodyPr/>
                        <a:lstStyle/>
                        <a:p>
                          <a:pPr indent="0" algn="ctr">
                            <a:lnSpc>
                              <a:spcPct val="150000"/>
                            </a:lnSpc>
                            <a:spcAft>
                              <a:spcPts val="0"/>
                            </a:spcAft>
                          </a:pPr>
                          <a:r>
                            <a:rPr lang="ru-RU" sz="1200">
                              <a:effectLst/>
                            </a:rPr>
                            <a:t>Выход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ru-RU" sz="1200">
                              <a:effectLst/>
                            </a:rPr>
                            <a:t>0,2...0,3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966625549"/>
                      </a:ext>
                    </a:extLst>
                  </a:tr>
                  <a:tr h="292100">
                    <a:tc rowSpan="2">
                      <a:txBody>
                        <a:bodyPr/>
                        <a:lstStyle/>
                        <a:p>
                          <a:pPr indent="0" algn="ctr">
                            <a:lnSpc>
                              <a:spcPct val="150000"/>
                            </a:lnSpc>
                            <a:spcAft>
                              <a:spcPts val="0"/>
                            </a:spcAft>
                          </a:pPr>
                          <a:r>
                            <a:rPr lang="ru-RU" sz="1200">
                              <a:effectLst/>
                            </a:rPr>
                            <a:t>Турбины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indent="0" algn="ctr">
                            <a:lnSpc>
                              <a:spcPct val="150000"/>
                            </a:lnSpc>
                            <a:spcAft>
                              <a:spcPts val="0"/>
                            </a:spcAft>
                          </a:pPr>
                          <a:r>
                            <a:rPr lang="ru-RU" sz="1200">
                              <a:effectLst/>
                            </a:rPr>
                            <a:t>Вход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spcAft>
                              <a:spcPts val="0"/>
                            </a:spcAft>
                          </a:pPr>
                          <a:r>
                            <a:rPr lang="ru-RU" sz="1200">
                              <a:effectLst/>
                            </a:rPr>
                            <a:t>0,2...0,3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2407018288"/>
                      </a:ext>
                    </a:extLst>
                  </a:tr>
                  <a:tr h="1097280">
                    <a:tc vMerge="1">
                      <a:txBody>
                        <a:bodyPr/>
                        <a:lstStyle/>
                        <a:p>
                          <a:endParaRPr lang="ru-RU"/>
                        </a:p>
                      </a:txBody>
                      <a:tcPr/>
                    </a:tc>
                    <a:tc>
                      <a:txBody>
                        <a:bodyPr/>
                        <a:lstStyle/>
                        <a:p>
                          <a:pPr indent="0" algn="ctr">
                            <a:lnSpc>
                              <a:spcPct val="150000"/>
                            </a:lnSpc>
                            <a:spcAft>
                              <a:spcPts val="0"/>
                            </a:spcAft>
                          </a:pPr>
                          <a:r>
                            <a:rPr lang="ru-RU" sz="1200" dirty="0">
                              <a:effectLst/>
                            </a:rPr>
                            <a:t>Выход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indent="0" algn="ctr">
                            <a:lnSpc>
                              <a:spcPct val="150000"/>
                            </a:lnSpc>
                            <a:spcAft>
                              <a:spcPts val="0"/>
                            </a:spcAft>
                          </a:pPr>
                          <a:r>
                            <a:rPr lang="ru-RU" sz="1200" dirty="0">
                              <a:effectLst/>
                            </a:rPr>
                            <a:t>0,4...0,6 </a:t>
                          </a:r>
                        </a:p>
                        <a:p>
                          <a:pPr indent="0" algn="ctr">
                            <a:lnSpc>
                              <a:spcPct val="150000"/>
                            </a:lnSpc>
                            <a:spcAft>
                              <a:spcPts val="0"/>
                            </a:spcAft>
                          </a:pPr>
                          <a:r>
                            <a:rPr lang="ru-RU" sz="1200" dirty="0">
                              <a:effectLst/>
                            </a:rPr>
                            <a:t>(для ТРДД и ТРД)</a:t>
                          </a:r>
                        </a:p>
                        <a:p>
                          <a:pPr indent="0" algn="ctr">
                            <a:lnSpc>
                              <a:spcPct val="150000"/>
                            </a:lnSpc>
                            <a:spcAft>
                              <a:spcPts val="0"/>
                            </a:spcAft>
                          </a:pPr>
                          <a:r>
                            <a:rPr lang="ru-RU" sz="1200" dirty="0">
                              <a:effectLst/>
                            </a:rPr>
                            <a:t>0,3...0,45 </a:t>
                          </a:r>
                        </a:p>
                        <a:p>
                          <a:pPr indent="0" algn="ctr">
                            <a:lnSpc>
                              <a:spcPct val="150000"/>
                            </a:lnSpc>
                            <a:spcAft>
                              <a:spcPts val="0"/>
                            </a:spcAft>
                          </a:pPr>
                          <a:r>
                            <a:rPr lang="ru-RU" sz="1200" dirty="0">
                              <a:effectLst/>
                            </a:rPr>
                            <a:t>(для ТВД и </a:t>
                          </a:r>
                          <a:r>
                            <a:rPr lang="ru-RU" sz="1200" dirty="0" err="1">
                              <a:effectLst/>
                            </a:rPr>
                            <a:t>ТВаД</a:t>
                          </a:r>
                          <a:r>
                            <a:rPr lang="ru-RU"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278112466"/>
                      </a:ext>
                    </a:extLst>
                  </a:tr>
                </a:tbl>
              </a:graphicData>
            </a:graphic>
          </p:graphicFrame>
        </mc:Fallback>
      </mc:AlternateContent>
      <p:sp>
        <p:nvSpPr>
          <p:cNvPr id="5" name="Прямоугольник 4">
            <a:extLst>
              <a:ext uri="{FF2B5EF4-FFF2-40B4-BE49-F238E27FC236}">
                <a16:creationId xmlns:a16="http://schemas.microsoft.com/office/drawing/2014/main" id="{2EAF0B7A-91D1-41D8-95DB-E1321A219F09}"/>
              </a:ext>
            </a:extLst>
          </p:cNvPr>
          <p:cNvSpPr/>
          <p:nvPr/>
        </p:nvSpPr>
        <p:spPr>
          <a:xfrm>
            <a:off x="568460" y="6053236"/>
            <a:ext cx="4572000" cy="382092"/>
          </a:xfrm>
          <a:prstGeom prst="rect">
            <a:avLst/>
          </a:prstGeom>
        </p:spPr>
        <p:txBody>
          <a:bodyPr>
            <a:spAutoFit/>
          </a:bodyPr>
          <a:lstStyle/>
          <a:p>
            <a:pPr marL="273050" lvl="0" indent="-273050">
              <a:lnSpc>
                <a:spcPct val="150000"/>
              </a:lnSpc>
              <a:buFont typeface="Wingdings" pitchFamily="2" charset="2"/>
              <a:buChar char="ü"/>
            </a:pPr>
            <a:r>
              <a:rPr lang="ru-RU" sz="1400" dirty="0">
                <a:solidFill>
                  <a:srgbClr val="FF0000"/>
                </a:solidFill>
              </a:rPr>
              <a:t>Не должно быть резких изменений скорости</a:t>
            </a:r>
          </a:p>
        </p:txBody>
      </p:sp>
      <p:sp>
        <p:nvSpPr>
          <p:cNvPr id="10" name="Прямоугольник 9">
            <a:extLst>
              <a:ext uri="{FF2B5EF4-FFF2-40B4-BE49-F238E27FC236}">
                <a16:creationId xmlns:a16="http://schemas.microsoft.com/office/drawing/2014/main" id="{E99D3675-905F-425C-B886-770E0C40E5AA}"/>
              </a:ext>
            </a:extLst>
          </p:cNvPr>
          <p:cNvSpPr/>
          <p:nvPr/>
        </p:nvSpPr>
        <p:spPr>
          <a:xfrm>
            <a:off x="4581525" y="1772511"/>
            <a:ext cx="4144463"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Связь площади сечения  и диаметров</a:t>
            </a:r>
          </a:p>
        </p:txBody>
      </p:sp>
      <mc:AlternateContent xmlns:mc="http://schemas.openxmlformats.org/markup-compatibility/2006" xmlns:a14="http://schemas.microsoft.com/office/drawing/2010/main">
        <mc:Choice Requires="a14">
          <p:sp>
            <p:nvSpPr>
              <p:cNvPr id="11" name="Прямоугольник 10">
                <a:extLst>
                  <a:ext uri="{FF2B5EF4-FFF2-40B4-BE49-F238E27FC236}">
                    <a16:creationId xmlns:a16="http://schemas.microsoft.com/office/drawing/2014/main" id="{6A75A93F-0862-48D5-BC5C-FE2FB42C8759}"/>
                  </a:ext>
                </a:extLst>
              </p:cNvPr>
              <p:cNvSpPr/>
              <p:nvPr/>
            </p:nvSpPr>
            <p:spPr>
              <a:xfrm>
                <a:off x="4733652" y="2127557"/>
                <a:ext cx="4572000" cy="415178"/>
              </a:xfrm>
              <a:prstGeom prst="rect">
                <a:avLst/>
              </a:prstGeom>
            </p:spPr>
            <p:txBody>
              <a:bodyPr>
                <a:spAutoFit/>
              </a:bodyPr>
              <a:lstStyle/>
              <a:p>
                <a:pPr marL="273050" lvl="0" indent="-273050">
                  <a:lnSpc>
                    <a:spcPct val="150000"/>
                  </a:lnSpc>
                  <a:buFont typeface="Wingdings" pitchFamily="2" charset="2"/>
                  <a:buChar char="ü"/>
                </a:pPr>
                <a:r>
                  <a:rPr lang="ru-RU" sz="1400" dirty="0"/>
                  <a:t>Известно -</a:t>
                </a:r>
                <a14:m>
                  <m:oMath xmlns:m="http://schemas.openxmlformats.org/officeDocument/2006/math">
                    <m:sSub>
                      <m:sSubPr>
                        <m:ctrlPr>
                          <a:rPr lang="ru-RU" sz="1400" i="1">
                            <a:latin typeface="Cambria Math" panose="02040503050406030204" pitchFamily="18" charset="0"/>
                          </a:rPr>
                        </m:ctrlPr>
                      </m:sSubPr>
                      <m:e>
                        <m:r>
                          <a:rPr lang="ru-RU" sz="1400" b="0" i="1" smtClean="0">
                            <a:latin typeface="Cambria Math" panose="02040503050406030204" pitchFamily="18" charset="0"/>
                          </a:rPr>
                          <m:t> </m:t>
                        </m:r>
                        <m:r>
                          <a:rPr lang="ru-RU" sz="1400" i="1">
                            <a:latin typeface="Cambria Math" panose="02040503050406030204" pitchFamily="18" charset="0"/>
                          </a:rPr>
                          <m:t>𝐷</m:t>
                        </m:r>
                      </m:e>
                      <m:sub>
                        <m:r>
                          <a:rPr lang="ru-RU" sz="1400">
                            <a:latin typeface="Cambria Math" panose="02040503050406030204" pitchFamily="18" charset="0"/>
                          </a:rPr>
                          <m:t>ср</m:t>
                        </m:r>
                        <m:r>
                          <a:rPr lang="ru-RU" sz="1400" i="1">
                            <a:latin typeface="Cambria Math" panose="02040503050406030204" pitchFamily="18" charset="0"/>
                          </a:rPr>
                          <m:t>𝑖</m:t>
                        </m:r>
                      </m:sub>
                    </m:sSub>
                  </m:oMath>
                </a14:m>
                <a:endParaRPr lang="ru-RU" sz="1400" dirty="0"/>
              </a:p>
            </p:txBody>
          </p:sp>
        </mc:Choice>
        <mc:Fallback xmlns="">
          <p:sp>
            <p:nvSpPr>
              <p:cNvPr id="11" name="Прямоугольник 10">
                <a:extLst>
                  <a:ext uri="{FF2B5EF4-FFF2-40B4-BE49-F238E27FC236}">
                    <a16:creationId xmlns:a16="http://schemas.microsoft.com/office/drawing/2014/main" id="{6A75A93F-0862-48D5-BC5C-FE2FB42C8759}"/>
                  </a:ext>
                </a:extLst>
              </p:cNvPr>
              <p:cNvSpPr>
                <a:spLocks noRot="1" noChangeAspect="1" noMove="1" noResize="1" noEditPoints="1" noAdjustHandles="1" noChangeArrowheads="1" noChangeShapeType="1" noTextEdit="1"/>
              </p:cNvSpPr>
              <p:nvPr/>
            </p:nvSpPr>
            <p:spPr>
              <a:xfrm>
                <a:off x="4733652" y="2127557"/>
                <a:ext cx="4572000" cy="415178"/>
              </a:xfrm>
              <a:prstGeom prst="rect">
                <a:avLst/>
              </a:prstGeom>
              <a:blipFill>
                <a:blip r:embed="rId5"/>
                <a:stretch>
                  <a:fillRect l="-267" b="-1176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2F063DAE-94A8-4B9B-B335-D96A717757C3}"/>
                  </a:ext>
                </a:extLst>
              </p:cNvPr>
              <p:cNvSpPr/>
              <p:nvPr/>
            </p:nvSpPr>
            <p:spPr>
              <a:xfrm>
                <a:off x="5086943" y="2622155"/>
                <a:ext cx="1131977" cy="5583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ru-RU" sz="1400">
                              <a:latin typeface="Cambria Math" panose="02040503050406030204" pitchFamily="18" charset="0"/>
                              <a:ea typeface="Calibri" panose="020F0502020204030204" pitchFamily="34" charset="0"/>
                              <a:cs typeface="Times New Roman" panose="02020603050405020304" pitchFamily="18" charset="0"/>
                            </a:rPr>
                            <m:t>л</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m:rPr>
                                  <m:sty m:val="p"/>
                                </m:rPr>
                                <a:rPr lang="ru-RU" sz="1400">
                                  <a:latin typeface="Cambria Math" panose="02040503050406030204" pitchFamily="18" charset="0"/>
                                  <a:ea typeface="Calibri" panose="020F0502020204030204" pitchFamily="34" charset="0"/>
                                  <a:cs typeface="Times New Roman" panose="02020603050405020304" pitchFamily="18" charset="0"/>
                                </a:rPr>
                                <m:t>F</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r>
                            <a:rPr lang="ru-RU" sz="1400" i="1">
                              <a:latin typeface="Cambria Math" panose="02040503050406030204" pitchFamily="18" charset="0"/>
                              <a:ea typeface="Calibri" panose="020F0502020204030204" pitchFamily="34" charset="0"/>
                              <a:cs typeface="Times New Roman" panose="02020603050405020304" pitchFamily="18" charset="0"/>
                            </a:rPr>
                            <m:t>𝜋</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a:latin typeface="Cambria Math" panose="02040503050406030204" pitchFamily="18" charset="0"/>
                                  <a:ea typeface="Calibri" panose="020F0502020204030204" pitchFamily="34" charset="0"/>
                                  <a:cs typeface="Times New Roman" panose="02020603050405020304" pitchFamily="18" charset="0"/>
                                </a:rPr>
                                <m:t>ср</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den>
                      </m:f>
                    </m:oMath>
                  </m:oMathPara>
                </a14:m>
                <a:endParaRPr lang="ru-RU" sz="1400" dirty="0"/>
              </a:p>
            </p:txBody>
          </p:sp>
        </mc:Choice>
        <mc:Fallback xmlns="">
          <p:sp>
            <p:nvSpPr>
              <p:cNvPr id="12" name="Прямоугольник 11">
                <a:extLst>
                  <a:ext uri="{FF2B5EF4-FFF2-40B4-BE49-F238E27FC236}">
                    <a16:creationId xmlns:a16="http://schemas.microsoft.com/office/drawing/2014/main" id="{2F063DAE-94A8-4B9B-B335-D96A717757C3}"/>
                  </a:ext>
                </a:extLst>
              </p:cNvPr>
              <p:cNvSpPr>
                <a:spLocks noRot="1" noChangeAspect="1" noMove="1" noResize="1" noEditPoints="1" noAdjustHandles="1" noChangeArrowheads="1" noChangeShapeType="1" noTextEdit="1"/>
              </p:cNvSpPr>
              <p:nvPr/>
            </p:nvSpPr>
            <p:spPr>
              <a:xfrm>
                <a:off x="5086943" y="2622155"/>
                <a:ext cx="1131977" cy="558358"/>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AE17BE97-FDE5-46B3-B858-7A7B334C5E51}"/>
                  </a:ext>
                </a:extLst>
              </p:cNvPr>
              <p:cNvSpPr/>
              <p:nvPr/>
            </p:nvSpPr>
            <p:spPr>
              <a:xfrm>
                <a:off x="6485089" y="2587311"/>
                <a:ext cx="1480212" cy="327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a:latin typeface="Cambria Math" panose="02040503050406030204" pitchFamily="18" charset="0"/>
                                  <a:ea typeface="Calibri" panose="020F0502020204030204" pitchFamily="34" charset="0"/>
                                  <a:cs typeface="Times New Roman" panose="02020603050405020304" pitchFamily="18" charset="0"/>
                                </a:rPr>
                                <m:t>к</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a:latin typeface="Cambria Math" panose="02040503050406030204" pitchFamily="18" charset="0"/>
                              <a:ea typeface="Calibri" panose="020F0502020204030204" pitchFamily="34" charset="0"/>
                              <a:cs typeface="Times New Roman" panose="02020603050405020304" pitchFamily="18" charset="0"/>
                            </a:rPr>
                            <m:t>ср</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ru-RU" sz="1400">
                              <a:latin typeface="Cambria Math" panose="02040503050406030204" pitchFamily="18" charset="0"/>
                              <a:ea typeface="Calibri" panose="020F0502020204030204" pitchFamily="34" charset="0"/>
                              <a:cs typeface="Times New Roman" panose="02020603050405020304" pitchFamily="18" charset="0"/>
                            </a:rPr>
                            <m:t>л</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oMath>
                  </m:oMathPara>
                </a14:m>
                <a:endParaRPr lang="ru-RU" sz="1400" dirty="0"/>
              </a:p>
            </p:txBody>
          </p:sp>
        </mc:Choice>
        <mc:Fallback xmlns="">
          <p:sp>
            <p:nvSpPr>
              <p:cNvPr id="13" name="Прямоугольник 12">
                <a:extLst>
                  <a:ext uri="{FF2B5EF4-FFF2-40B4-BE49-F238E27FC236}">
                    <a16:creationId xmlns:a16="http://schemas.microsoft.com/office/drawing/2014/main" id="{AE17BE97-FDE5-46B3-B858-7A7B334C5E51}"/>
                  </a:ext>
                </a:extLst>
              </p:cNvPr>
              <p:cNvSpPr>
                <a:spLocks noRot="1" noChangeAspect="1" noMove="1" noResize="1" noEditPoints="1" noAdjustHandles="1" noChangeArrowheads="1" noChangeShapeType="1" noTextEdit="1"/>
              </p:cNvSpPr>
              <p:nvPr/>
            </p:nvSpPr>
            <p:spPr>
              <a:xfrm>
                <a:off x="6485089" y="2587311"/>
                <a:ext cx="1480212" cy="327077"/>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664D8D36-CE36-4671-AE7E-2FEF608FA8C4}"/>
                  </a:ext>
                </a:extLst>
              </p:cNvPr>
              <p:cNvSpPr/>
              <p:nvPr/>
            </p:nvSpPr>
            <p:spPr>
              <a:xfrm>
                <a:off x="6452227" y="2959859"/>
                <a:ext cx="1545936" cy="327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a:latin typeface="Cambria Math" panose="02040503050406030204" pitchFamily="18" charset="0"/>
                                  <a:ea typeface="Calibri" panose="020F0502020204030204" pitchFamily="34" charset="0"/>
                                  <a:cs typeface="Times New Roman" panose="02020603050405020304" pitchFamily="18" charset="0"/>
                                </a:rPr>
                                <m:t>вт</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a:latin typeface="Cambria Math" panose="02040503050406030204" pitchFamily="18" charset="0"/>
                              <a:ea typeface="Calibri" panose="020F0502020204030204" pitchFamily="34" charset="0"/>
                              <a:cs typeface="Times New Roman" panose="02020603050405020304" pitchFamily="18" charset="0"/>
                            </a:rPr>
                            <m:t>ср</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ru-RU" sz="1400">
                              <a:latin typeface="Cambria Math" panose="02040503050406030204" pitchFamily="18" charset="0"/>
                              <a:ea typeface="Calibri" panose="020F0502020204030204" pitchFamily="34" charset="0"/>
                              <a:cs typeface="Times New Roman" panose="02020603050405020304" pitchFamily="18" charset="0"/>
                            </a:rPr>
                            <m:t>л</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oMath>
                  </m:oMathPara>
                </a14:m>
                <a:endParaRPr lang="ru-RU" sz="1400" dirty="0"/>
              </a:p>
            </p:txBody>
          </p:sp>
        </mc:Choice>
        <mc:Fallback xmlns="">
          <p:sp>
            <p:nvSpPr>
              <p:cNvPr id="14" name="Прямоугольник 13">
                <a:extLst>
                  <a:ext uri="{FF2B5EF4-FFF2-40B4-BE49-F238E27FC236}">
                    <a16:creationId xmlns:a16="http://schemas.microsoft.com/office/drawing/2014/main" id="{664D8D36-CE36-4671-AE7E-2FEF608FA8C4}"/>
                  </a:ext>
                </a:extLst>
              </p:cNvPr>
              <p:cNvSpPr>
                <a:spLocks noRot="1" noChangeAspect="1" noMove="1" noResize="1" noEditPoints="1" noAdjustHandles="1" noChangeArrowheads="1" noChangeShapeType="1" noTextEdit="1"/>
              </p:cNvSpPr>
              <p:nvPr/>
            </p:nvSpPr>
            <p:spPr>
              <a:xfrm>
                <a:off x="6452227" y="2959859"/>
                <a:ext cx="1545936" cy="327077"/>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a:extLst>
                  <a:ext uri="{FF2B5EF4-FFF2-40B4-BE49-F238E27FC236}">
                    <a16:creationId xmlns:a16="http://schemas.microsoft.com/office/drawing/2014/main" id="{F39EEBCB-FE50-48BD-9FC7-AFB8D736C6C5}"/>
                  </a:ext>
                </a:extLst>
              </p:cNvPr>
              <p:cNvSpPr/>
              <p:nvPr/>
            </p:nvSpPr>
            <p:spPr>
              <a:xfrm>
                <a:off x="4733652" y="3286936"/>
                <a:ext cx="4572000" cy="381515"/>
              </a:xfrm>
              <a:prstGeom prst="rect">
                <a:avLst/>
              </a:prstGeom>
            </p:spPr>
            <p:txBody>
              <a:bodyPr>
                <a:spAutoFit/>
              </a:bodyPr>
              <a:lstStyle/>
              <a:p>
                <a:pPr marL="273050" lvl="0" indent="-273050">
                  <a:lnSpc>
                    <a:spcPct val="150000"/>
                  </a:lnSpc>
                  <a:buFont typeface="Wingdings" pitchFamily="2" charset="2"/>
                  <a:buChar char="ü"/>
                </a:pPr>
                <a:r>
                  <a:rPr lang="ru-RU" sz="1400" dirty="0"/>
                  <a:t>Известно -</a:t>
                </a:r>
                <a14:m>
                  <m:oMath xmlns:m="http://schemas.openxmlformats.org/officeDocument/2006/math">
                    <m:r>
                      <m:rPr>
                        <m:nor/>
                      </m:rPr>
                      <a:rPr lang="ru-RU" sz="1400" i="1"/>
                      <m:t>D</m:t>
                    </m:r>
                    <m:r>
                      <m:rPr>
                        <m:nor/>
                      </m:rPr>
                      <a:rPr lang="ru-RU" sz="1400" i="1" baseline="-25000"/>
                      <m:t>ср</m:t>
                    </m:r>
                    <m:r>
                      <m:rPr>
                        <m:nor/>
                      </m:rPr>
                      <a:rPr lang="ru-RU" sz="1400" i="1"/>
                      <m:t>/</m:t>
                    </m:r>
                    <m:r>
                      <m:rPr>
                        <m:nor/>
                      </m:rPr>
                      <a:rPr lang="ru-RU" sz="1400" i="1"/>
                      <m:t>h</m:t>
                    </m:r>
                    <m:r>
                      <m:rPr>
                        <m:nor/>
                      </m:rPr>
                      <a:rPr lang="ru-RU" sz="1400" i="1" baseline="-25000"/>
                      <m:t>л</m:t>
                    </m:r>
                  </m:oMath>
                </a14:m>
                <a:endParaRPr lang="ru-RU" sz="1400" dirty="0"/>
              </a:p>
            </p:txBody>
          </p:sp>
        </mc:Choice>
        <mc:Fallback xmlns="">
          <p:sp>
            <p:nvSpPr>
              <p:cNvPr id="15" name="Прямоугольник 14">
                <a:extLst>
                  <a:ext uri="{FF2B5EF4-FFF2-40B4-BE49-F238E27FC236}">
                    <a16:creationId xmlns:a16="http://schemas.microsoft.com/office/drawing/2014/main" id="{F39EEBCB-FE50-48BD-9FC7-AFB8D736C6C5}"/>
                  </a:ext>
                </a:extLst>
              </p:cNvPr>
              <p:cNvSpPr>
                <a:spLocks noRot="1" noChangeAspect="1" noMove="1" noResize="1" noEditPoints="1" noAdjustHandles="1" noChangeArrowheads="1" noChangeShapeType="1" noTextEdit="1"/>
              </p:cNvSpPr>
              <p:nvPr/>
            </p:nvSpPr>
            <p:spPr>
              <a:xfrm>
                <a:off x="4733652" y="3286936"/>
                <a:ext cx="4572000" cy="381515"/>
              </a:xfrm>
              <a:prstGeom prst="rect">
                <a:avLst/>
              </a:prstGeom>
              <a:blipFill>
                <a:blip r:embed="rId9"/>
                <a:stretch>
                  <a:fillRect l="-267" b="-1587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30E24262-CC34-4B94-A47F-E90BDA6648F3}"/>
                  </a:ext>
                </a:extLst>
              </p:cNvPr>
              <p:cNvSpPr/>
              <p:nvPr/>
            </p:nvSpPr>
            <p:spPr>
              <a:xfrm>
                <a:off x="4733652" y="4333371"/>
                <a:ext cx="4572000" cy="385939"/>
              </a:xfrm>
              <a:prstGeom prst="rect">
                <a:avLst/>
              </a:prstGeom>
            </p:spPr>
            <p:txBody>
              <a:bodyPr>
                <a:spAutoFit/>
              </a:bodyPr>
              <a:lstStyle/>
              <a:p>
                <a:pPr marL="273050" lvl="0" indent="-273050">
                  <a:lnSpc>
                    <a:spcPct val="150000"/>
                  </a:lnSpc>
                  <a:buFont typeface="Wingdings" pitchFamily="2" charset="2"/>
                  <a:buChar char="ü"/>
                </a:pPr>
                <a:r>
                  <a:rPr lang="ru-RU" sz="1400" dirty="0"/>
                  <a:t>Известно - </a:t>
                </a:r>
                <a14:m>
                  <m:oMath xmlns:m="http://schemas.openxmlformats.org/officeDocument/2006/math">
                    <m:sSub>
                      <m:sSubPr>
                        <m:ctrlPr>
                          <a:rPr lang="ru-RU" sz="1400" i="1">
                            <a:latin typeface="Cambria Math" panose="02040503050406030204" pitchFamily="18" charset="0"/>
                          </a:rPr>
                        </m:ctrlPr>
                      </m:sSubPr>
                      <m:e>
                        <m:acc>
                          <m:accPr>
                            <m:chr m:val="̅"/>
                            <m:ctrlPr>
                              <a:rPr lang="ru-RU" sz="1400" i="1">
                                <a:latin typeface="Cambria Math" panose="02040503050406030204" pitchFamily="18" charset="0"/>
                              </a:rPr>
                            </m:ctrlPr>
                          </m:accPr>
                          <m:e>
                            <m:r>
                              <a:rPr lang="ru-RU" sz="1400" i="1">
                                <a:latin typeface="Cambria Math" panose="02040503050406030204" pitchFamily="18" charset="0"/>
                              </a:rPr>
                              <m:t>𝑑</m:t>
                            </m:r>
                          </m:e>
                        </m:acc>
                      </m:e>
                      <m:sub>
                        <m:r>
                          <a:rPr lang="en-US" sz="1400" i="1">
                            <a:latin typeface="Cambria Math" panose="02040503050406030204" pitchFamily="18" charset="0"/>
                          </a:rPr>
                          <m:t>𝑖</m:t>
                        </m:r>
                      </m:sub>
                    </m:sSub>
                  </m:oMath>
                </a14:m>
                <a:endParaRPr lang="ru-RU" sz="1400" dirty="0"/>
              </a:p>
            </p:txBody>
          </p:sp>
        </mc:Choice>
        <mc:Fallback xmlns="">
          <p:sp>
            <p:nvSpPr>
              <p:cNvPr id="16" name="Прямоугольник 15">
                <a:extLst>
                  <a:ext uri="{FF2B5EF4-FFF2-40B4-BE49-F238E27FC236}">
                    <a16:creationId xmlns:a16="http://schemas.microsoft.com/office/drawing/2014/main" id="{30E24262-CC34-4B94-A47F-E90BDA6648F3}"/>
                  </a:ext>
                </a:extLst>
              </p:cNvPr>
              <p:cNvSpPr>
                <a:spLocks noRot="1" noChangeAspect="1" noMove="1" noResize="1" noEditPoints="1" noAdjustHandles="1" noChangeArrowheads="1" noChangeShapeType="1" noTextEdit="1"/>
              </p:cNvSpPr>
              <p:nvPr/>
            </p:nvSpPr>
            <p:spPr>
              <a:xfrm>
                <a:off x="4733652" y="4333371"/>
                <a:ext cx="4572000" cy="385939"/>
              </a:xfrm>
              <a:prstGeom prst="rect">
                <a:avLst/>
              </a:prstGeom>
              <a:blipFill>
                <a:blip r:embed="rId10"/>
                <a:stretch>
                  <a:fillRect l="-267" b="-1587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a:extLst>
                  <a:ext uri="{FF2B5EF4-FFF2-40B4-BE49-F238E27FC236}">
                    <a16:creationId xmlns:a16="http://schemas.microsoft.com/office/drawing/2014/main" id="{F788A5FE-1612-40BA-8C7F-E2605068F372}"/>
                  </a:ext>
                </a:extLst>
              </p:cNvPr>
              <p:cNvSpPr/>
              <p:nvPr/>
            </p:nvSpPr>
            <p:spPr>
              <a:xfrm>
                <a:off x="4733652" y="5361587"/>
                <a:ext cx="4572000" cy="381515"/>
              </a:xfrm>
              <a:prstGeom prst="rect">
                <a:avLst/>
              </a:prstGeom>
            </p:spPr>
            <p:txBody>
              <a:bodyPr>
                <a:spAutoFit/>
              </a:bodyPr>
              <a:lstStyle/>
              <a:p>
                <a:pPr marL="273050" lvl="0" indent="-273050">
                  <a:lnSpc>
                    <a:spcPct val="150000"/>
                  </a:lnSpc>
                  <a:buFont typeface="Wingdings" pitchFamily="2" charset="2"/>
                  <a:buChar char="ü"/>
                </a:pPr>
                <a:r>
                  <a:rPr lang="ru-RU" sz="1400" dirty="0"/>
                  <a:t>Известно -</a:t>
                </a:r>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𝐷</m:t>
                        </m:r>
                      </m:e>
                      <m:sub>
                        <m:r>
                          <a:rPr lang="ru-RU" sz="1400" i="1">
                            <a:latin typeface="Cambria Math" panose="02040503050406030204" pitchFamily="18" charset="0"/>
                          </a:rPr>
                          <m:t>вт</m:t>
                        </m:r>
                        <m:r>
                          <a:rPr lang="ru-RU" sz="1400" i="1">
                            <a:latin typeface="Cambria Math" panose="02040503050406030204" pitchFamily="18" charset="0"/>
                          </a:rPr>
                          <m:t>𝑖</m:t>
                        </m:r>
                        <m:r>
                          <a:rPr lang="ru-RU" sz="1400">
                            <a:latin typeface="Cambria Math" panose="02040503050406030204" pitchFamily="18" charset="0"/>
                          </a:rPr>
                          <m:t> </m:t>
                        </m:r>
                      </m:sub>
                    </m:sSub>
                  </m:oMath>
                </a14:m>
                <a:endParaRPr lang="ru-RU" sz="1400" dirty="0"/>
              </a:p>
            </p:txBody>
          </p:sp>
        </mc:Choice>
        <mc:Fallback xmlns="">
          <p:sp>
            <p:nvSpPr>
              <p:cNvPr id="17" name="Прямоугольник 16">
                <a:extLst>
                  <a:ext uri="{FF2B5EF4-FFF2-40B4-BE49-F238E27FC236}">
                    <a16:creationId xmlns:a16="http://schemas.microsoft.com/office/drawing/2014/main" id="{F788A5FE-1612-40BA-8C7F-E2605068F372}"/>
                  </a:ext>
                </a:extLst>
              </p:cNvPr>
              <p:cNvSpPr>
                <a:spLocks noRot="1" noChangeAspect="1" noMove="1" noResize="1" noEditPoints="1" noAdjustHandles="1" noChangeArrowheads="1" noChangeShapeType="1" noTextEdit="1"/>
              </p:cNvSpPr>
              <p:nvPr/>
            </p:nvSpPr>
            <p:spPr>
              <a:xfrm>
                <a:off x="4733652" y="5361587"/>
                <a:ext cx="4572000" cy="381515"/>
              </a:xfrm>
              <a:prstGeom prst="rect">
                <a:avLst/>
              </a:prstGeom>
              <a:blipFill>
                <a:blip r:embed="rId11"/>
                <a:stretch>
                  <a:fillRect l="-267" b="-1612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a:extLst>
                  <a:ext uri="{FF2B5EF4-FFF2-40B4-BE49-F238E27FC236}">
                    <a16:creationId xmlns:a16="http://schemas.microsoft.com/office/drawing/2014/main" id="{DEAB39A0-9952-4549-B39B-0D5104C173F8}"/>
                  </a:ext>
                </a:extLst>
              </p:cNvPr>
              <p:cNvSpPr/>
              <p:nvPr/>
            </p:nvSpPr>
            <p:spPr>
              <a:xfrm>
                <a:off x="5166877" y="3560233"/>
                <a:ext cx="1601399" cy="9305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ru-RU" sz="1400">
                              <a:latin typeface="Cambria Math" panose="02040503050406030204" pitchFamily="18" charset="0"/>
                              <a:ea typeface="Calibri" panose="020F0502020204030204" pitchFamily="34" charset="0"/>
                              <a:cs typeface="Times New Roman" panose="02020603050405020304" pitchFamily="18" charset="0"/>
                            </a:rPr>
                            <m:t>л</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400" i="1">
                              <a:effectLst/>
                              <a:latin typeface="Cambria Math" panose="02040503050406030204" pitchFamily="18" charset="0"/>
                            </a:rPr>
                          </m:ctrlPr>
                        </m:radPr>
                        <m:deg/>
                        <m:e>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m:rPr>
                                      <m:sty m:val="p"/>
                                    </m:rPr>
                                    <a:rPr lang="ru-RU" sz="1400">
                                      <a:latin typeface="Cambria Math" panose="02040503050406030204" pitchFamily="18" charset="0"/>
                                      <a:ea typeface="Calibri" panose="020F0502020204030204" pitchFamily="34" charset="0"/>
                                      <a:cs typeface="Times New Roman" panose="02020603050405020304" pitchFamily="18" charset="0"/>
                                    </a:rPr>
                                    <m:t>F</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r>
                                <a:rPr lang="ru-RU" sz="1400" i="1">
                                  <a:latin typeface="Cambria Math" panose="02040503050406030204" pitchFamily="18" charset="0"/>
                                  <a:ea typeface="Calibri" panose="020F0502020204030204" pitchFamily="34" charset="0"/>
                                  <a:cs typeface="Times New Roman" panose="02020603050405020304" pitchFamily="18" charset="0"/>
                                </a:rPr>
                                <m:t>𝜋</m:t>
                              </m:r>
                              <m:f>
                                <m:fPr>
                                  <m:type m:val="skw"/>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a:latin typeface="Cambria Math" panose="02040503050406030204" pitchFamily="18" charset="0"/>
                                          <a:ea typeface="Calibri" panose="020F0502020204030204" pitchFamily="34" charset="0"/>
                                          <a:cs typeface="Times New Roman" panose="02020603050405020304" pitchFamily="18" charset="0"/>
                                        </a:rPr>
                                        <m:t>ср</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ru-RU" sz="1400">
                                          <a:latin typeface="Cambria Math" panose="02040503050406030204" pitchFamily="18" charset="0"/>
                                          <a:ea typeface="Calibri" panose="020F0502020204030204" pitchFamily="34" charset="0"/>
                                          <a:cs typeface="Times New Roman" panose="02020603050405020304" pitchFamily="18" charset="0"/>
                                        </a:rPr>
                                        <m:t>л</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den>
                              </m:f>
                            </m:den>
                          </m:f>
                        </m:e>
                      </m:rad>
                    </m:oMath>
                  </m:oMathPara>
                </a14:m>
                <a:endParaRPr lang="ru-RU" sz="1400" dirty="0"/>
              </a:p>
            </p:txBody>
          </p:sp>
        </mc:Choice>
        <mc:Fallback xmlns="">
          <p:sp>
            <p:nvSpPr>
              <p:cNvPr id="19" name="Прямоугольник 18">
                <a:extLst>
                  <a:ext uri="{FF2B5EF4-FFF2-40B4-BE49-F238E27FC236}">
                    <a16:creationId xmlns:a16="http://schemas.microsoft.com/office/drawing/2014/main" id="{DEAB39A0-9952-4549-B39B-0D5104C173F8}"/>
                  </a:ext>
                </a:extLst>
              </p:cNvPr>
              <p:cNvSpPr>
                <a:spLocks noRot="1" noChangeAspect="1" noMove="1" noResize="1" noEditPoints="1" noAdjustHandles="1" noChangeArrowheads="1" noChangeShapeType="1" noTextEdit="1"/>
              </p:cNvSpPr>
              <p:nvPr/>
            </p:nvSpPr>
            <p:spPr>
              <a:xfrm>
                <a:off x="5166877" y="3560233"/>
                <a:ext cx="1601399" cy="930511"/>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4CA0AC80-135D-410C-86A3-6C82D00262C3}"/>
                  </a:ext>
                </a:extLst>
              </p:cNvPr>
              <p:cNvSpPr/>
              <p:nvPr/>
            </p:nvSpPr>
            <p:spPr>
              <a:xfrm>
                <a:off x="6741088" y="3655136"/>
                <a:ext cx="1561004"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a:latin typeface="Cambria Math" panose="02040503050406030204" pitchFamily="18" charset="0"/>
                              <a:ea typeface="Calibri" panose="020F0502020204030204" pitchFamily="34" charset="0"/>
                              <a:cs typeface="Times New Roman" panose="02020603050405020304" pitchFamily="18" charset="0"/>
                            </a:rPr>
                            <m:t>ср</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a:latin typeface="Cambria Math" panose="02040503050406030204" pitchFamily="18" charset="0"/>
                                      <a:ea typeface="Calibri" panose="020F0502020204030204" pitchFamily="34" charset="0"/>
                                      <a:cs typeface="Times New Roman" panose="02020603050405020304" pitchFamily="18" charset="0"/>
                                    </a:rPr>
                                    <m:t>ср</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ru-RU" sz="1400">
                                      <a:latin typeface="Cambria Math" panose="02040503050406030204" pitchFamily="18" charset="0"/>
                                      <a:ea typeface="Calibri" panose="020F0502020204030204" pitchFamily="34" charset="0"/>
                                      <a:cs typeface="Times New Roman" panose="02020603050405020304" pitchFamily="18" charset="0"/>
                                    </a:rPr>
                                    <m:t>л</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den>
                          </m:f>
                        </m:e>
                      </m:d>
                      <m:sSub>
                        <m:sSubPr>
                          <m:ctrlPr>
                            <a:rPr lang="ru-RU" sz="1400" i="1">
                              <a:effectLst/>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ru-RU" sz="1400">
                              <a:latin typeface="Cambria Math" panose="02040503050406030204" pitchFamily="18" charset="0"/>
                              <a:ea typeface="Calibri" panose="020F0502020204030204" pitchFamily="34" charset="0"/>
                              <a:cs typeface="Times New Roman" panose="02020603050405020304" pitchFamily="18" charset="0"/>
                            </a:rPr>
                            <m:t>л</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oMath>
                  </m:oMathPara>
                </a14:m>
                <a:endParaRPr lang="ru-RU" sz="1400" dirty="0"/>
              </a:p>
            </p:txBody>
          </p:sp>
        </mc:Choice>
        <mc:Fallback xmlns="">
          <p:sp>
            <p:nvSpPr>
              <p:cNvPr id="20" name="Прямоугольник 19">
                <a:extLst>
                  <a:ext uri="{FF2B5EF4-FFF2-40B4-BE49-F238E27FC236}">
                    <a16:creationId xmlns:a16="http://schemas.microsoft.com/office/drawing/2014/main" id="{4CA0AC80-135D-410C-86A3-6C82D00262C3}"/>
                  </a:ext>
                </a:extLst>
              </p:cNvPr>
              <p:cNvSpPr>
                <a:spLocks noRot="1" noChangeAspect="1" noMove="1" noResize="1" noEditPoints="1" noAdjustHandles="1" noChangeArrowheads="1" noChangeShapeType="1" noTextEdit="1"/>
              </p:cNvSpPr>
              <p:nvPr/>
            </p:nvSpPr>
            <p:spPr>
              <a:xfrm>
                <a:off x="6741088" y="3655136"/>
                <a:ext cx="1561004" cy="576376"/>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1" name="Прямоугольник 20">
                <a:extLst>
                  <a:ext uri="{FF2B5EF4-FFF2-40B4-BE49-F238E27FC236}">
                    <a16:creationId xmlns:a16="http://schemas.microsoft.com/office/drawing/2014/main" id="{6C7FB901-85E8-4849-B171-7A95398A2F35}"/>
                  </a:ext>
                </a:extLst>
              </p:cNvPr>
              <p:cNvSpPr/>
              <p:nvPr/>
            </p:nvSpPr>
            <p:spPr>
              <a:xfrm>
                <a:off x="4673809" y="4634868"/>
                <a:ext cx="1685077"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latin typeface="Cambria Math" panose="02040503050406030204" pitchFamily="18" charset="0"/>
                              <a:ea typeface="Calibri" panose="020F0502020204030204" pitchFamily="34" charset="0"/>
                              <a:cs typeface="Times New Roman" panose="02020603050405020304" pitchFamily="18" charset="0"/>
                            </a:rPr>
                            <m:t>к</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400" i="1">
                              <a:effectLst/>
                              <a:latin typeface="Cambria Math" panose="02040503050406030204" pitchFamily="18" charset="0"/>
                            </a:rPr>
                          </m:ctrlPr>
                        </m:radPr>
                        <m:deg/>
                        <m:e>
                          <m:f>
                            <m:fPr>
                              <m:ctrlPr>
                                <a:rPr lang="ru-RU" sz="1400" i="1">
                                  <a:effectLst/>
                                  <a:latin typeface="Cambria Math" panose="02040503050406030204" pitchFamily="18" charset="0"/>
                                </a:rPr>
                              </m:ctrlPr>
                            </m:fPr>
                            <m:num>
                              <m:r>
                                <a:rPr lang="ru-RU" sz="1400" b="0" i="1" smtClean="0">
                                  <a:effectLst/>
                                  <a:latin typeface="Cambria Math" panose="02040503050406030204" pitchFamily="18" charset="0"/>
                                </a:rPr>
                                <m:t>4</m:t>
                              </m:r>
                              <m:sSub>
                                <m:sSubPr>
                                  <m:ctrlPr>
                                    <a:rPr lang="ru-RU" sz="1400" i="1">
                                      <a:effectLst/>
                                      <a:latin typeface="Cambria Math" panose="02040503050406030204" pitchFamily="18" charset="0"/>
                                    </a:rPr>
                                  </m:ctrlPr>
                                </m:sSubPr>
                                <m:e>
                                  <m:r>
                                    <m:rPr>
                                      <m:sty m:val="p"/>
                                    </m:rPr>
                                    <a:rPr lang="ru-RU" sz="1400">
                                      <a:latin typeface="Cambria Math" panose="02040503050406030204" pitchFamily="18" charset="0"/>
                                      <a:ea typeface="Calibri" panose="020F0502020204030204" pitchFamily="34" charset="0"/>
                                      <a:cs typeface="Times New Roman" panose="02020603050405020304" pitchFamily="18" charset="0"/>
                                    </a:rPr>
                                    <m:t>F</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r>
                                <a:rPr lang="ru-RU" sz="1400" i="1">
                                  <a:latin typeface="Cambria Math" panose="02040503050406030204" pitchFamily="18" charset="0"/>
                                  <a:ea typeface="Calibri" panose="020F0502020204030204" pitchFamily="34" charset="0"/>
                                  <a:cs typeface="Times New Roman" panose="02020603050405020304" pitchFamily="18" charset="0"/>
                                </a:rPr>
                                <m:t>𝜋</m:t>
                              </m:r>
                              <m:r>
                                <a:rPr lang="ru-RU" sz="1400">
                                  <a:latin typeface="Cambria Math" panose="02040503050406030204" pitchFamily="18" charset="0"/>
                                  <a:ea typeface="Calibri" panose="020F0502020204030204" pitchFamily="34" charset="0"/>
                                  <a:cs typeface="Times New Roman" panose="02020603050405020304" pitchFamily="18" charset="0"/>
                                </a:rPr>
                                <m:t>(1</m:t>
                              </m:r>
                              <m:r>
                                <a:rPr lang="ru-RU"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ru-RU" sz="1400" i="1">
                                      <a:effectLst/>
                                      <a:latin typeface="Cambria Math" panose="02040503050406030204" pitchFamily="18" charset="0"/>
                                      <a:ea typeface="Times New Roman" panose="02020603050405020304" pitchFamily="18" charset="0"/>
                                    </a:rPr>
                                  </m:ctrlPr>
                                </m:sSupPr>
                                <m:e>
                                  <m:sSub>
                                    <m:sSubPr>
                                      <m:ctrlPr>
                                        <a:rPr lang="ru-RU" sz="1400" i="1">
                                          <a:effectLst/>
                                          <a:latin typeface="Cambria Math" panose="02040503050406030204" pitchFamily="18" charset="0"/>
                                          <a:ea typeface="Times New Roman" panose="02020603050405020304" pitchFamily="18" charset="0"/>
                                        </a:rPr>
                                      </m:ctrlPr>
                                    </m:sSubPr>
                                    <m:e>
                                      <m:acc>
                                        <m:accPr>
                                          <m:chr m:val="̅"/>
                                          <m:ctrlPr>
                                            <a:rPr lang="ru-RU" sz="1400" i="1">
                                              <a:effectLst/>
                                              <a:latin typeface="Cambria Math" panose="02040503050406030204" pitchFamily="18" charset="0"/>
                                              <a:ea typeface="Times New Roman" panose="02020603050405020304" pitchFamily="18" charset="0"/>
                                            </a:rPr>
                                          </m:ctrlPr>
                                        </m:accPr>
                                        <m:e>
                                          <m:r>
                                            <a:rPr lang="ru-RU" sz="1400" i="1">
                                              <a:latin typeface="Cambria Math" panose="02040503050406030204" pitchFamily="18" charset="0"/>
                                              <a:ea typeface="Times New Roman" panose="02020603050405020304" pitchFamily="18" charset="0"/>
                                              <a:cs typeface="Times New Roman" panose="02020603050405020304" pitchFamily="18" charset="0"/>
                                            </a:rPr>
                                            <m:t>𝑑</m:t>
                                          </m:r>
                                        </m:e>
                                      </m:acc>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𝑖</m:t>
                                      </m:r>
                                    </m:sub>
                                  </m:sSub>
                                </m:e>
                                <m:sup>
                                  <m:r>
                                    <a:rPr lang="ru-RU" sz="1400" i="1">
                                      <a:latin typeface="Cambria Math" panose="02040503050406030204" pitchFamily="18" charset="0"/>
                                      <a:ea typeface="Times New Roman" panose="02020603050405020304" pitchFamily="18" charset="0"/>
                                      <a:cs typeface="Times New Roman" panose="02020603050405020304" pitchFamily="18" charset="0"/>
                                    </a:rPr>
                                    <m:t>2</m:t>
                                  </m:r>
                                </m:sup>
                              </m:sSup>
                              <m:r>
                                <a:rPr lang="ru-RU" sz="1400">
                                  <a:latin typeface="Cambria Math" panose="02040503050406030204" pitchFamily="18" charset="0"/>
                                  <a:ea typeface="Calibri" panose="020F0502020204030204" pitchFamily="34" charset="0"/>
                                  <a:cs typeface="Times New Roman" panose="02020603050405020304" pitchFamily="18" charset="0"/>
                                </a:rPr>
                                <m:t>)</m:t>
                              </m:r>
                            </m:den>
                          </m:f>
                        </m:e>
                      </m:rad>
                    </m:oMath>
                  </m:oMathPara>
                </a14:m>
                <a:endParaRPr lang="ru-RU" sz="1400" dirty="0"/>
              </a:p>
            </p:txBody>
          </p:sp>
        </mc:Choice>
        <mc:Fallback>
          <p:sp>
            <p:nvSpPr>
              <p:cNvPr id="21" name="Прямоугольник 20">
                <a:extLst>
                  <a:ext uri="{FF2B5EF4-FFF2-40B4-BE49-F238E27FC236}">
                    <a16:creationId xmlns:a16="http://schemas.microsoft.com/office/drawing/2014/main" id="{6C7FB901-85E8-4849-B171-7A95398A2F35}"/>
                  </a:ext>
                </a:extLst>
              </p:cNvPr>
              <p:cNvSpPr>
                <a:spLocks noRot="1" noChangeAspect="1" noMove="1" noResize="1" noEditPoints="1" noAdjustHandles="1" noChangeArrowheads="1" noChangeShapeType="1" noTextEdit="1"/>
              </p:cNvSpPr>
              <p:nvPr/>
            </p:nvSpPr>
            <p:spPr>
              <a:xfrm>
                <a:off x="4673809" y="4634868"/>
                <a:ext cx="1685077" cy="728854"/>
              </a:xfrm>
              <a:prstGeom prst="rect">
                <a:avLst/>
              </a:prstGeom>
              <a:blipFill>
                <a:blip r:embed="rId1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Прямоугольник 21">
                <a:extLst>
                  <a:ext uri="{FF2B5EF4-FFF2-40B4-BE49-F238E27FC236}">
                    <a16:creationId xmlns:a16="http://schemas.microsoft.com/office/drawing/2014/main" id="{3B44680D-8A23-4521-9EE9-78531F8D39E3}"/>
                  </a:ext>
                </a:extLst>
              </p:cNvPr>
              <p:cNvSpPr/>
              <p:nvPr/>
            </p:nvSpPr>
            <p:spPr>
              <a:xfrm>
                <a:off x="6403586" y="4534753"/>
                <a:ext cx="1232132" cy="3125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latin typeface="Cambria Math" panose="02040503050406030204" pitchFamily="18" charset="0"/>
                              <a:ea typeface="Calibri" panose="020F0502020204030204" pitchFamily="34" charset="0"/>
                              <a:cs typeface="Times New Roman" panose="02020603050405020304" pitchFamily="18" charset="0"/>
                            </a:rPr>
                            <m:t>вт</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r>
                        <a:rPr lang="ru-RU"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400" i="1">
                              <a:effectLst/>
                              <a:latin typeface="Cambria Math" panose="02040503050406030204" pitchFamily="18" charset="0"/>
                              <a:ea typeface="Times New Roman" panose="02020603050405020304" pitchFamily="18" charset="0"/>
                            </a:rPr>
                          </m:ctrlPr>
                        </m:sSubPr>
                        <m:e>
                          <m:acc>
                            <m:accPr>
                              <m:chr m:val="̅"/>
                              <m:ctrlPr>
                                <a:rPr lang="ru-RU" sz="1400" i="1">
                                  <a:effectLst/>
                                  <a:latin typeface="Cambria Math" panose="02040503050406030204" pitchFamily="18" charset="0"/>
                                  <a:ea typeface="Times New Roman" panose="02020603050405020304" pitchFamily="18" charset="0"/>
                                </a:rPr>
                              </m:ctrlPr>
                            </m:accPr>
                            <m:e>
                              <m:r>
                                <a:rPr lang="ru-RU" sz="1400" i="1">
                                  <a:latin typeface="Cambria Math" panose="02040503050406030204" pitchFamily="18" charset="0"/>
                                  <a:ea typeface="Times New Roman" panose="02020603050405020304" pitchFamily="18" charset="0"/>
                                  <a:cs typeface="Times New Roman" panose="02020603050405020304" pitchFamily="18" charset="0"/>
                                </a:rPr>
                                <m:t>𝑑</m:t>
                              </m:r>
                            </m:e>
                          </m:acc>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latin typeface="Cambria Math" panose="02040503050406030204" pitchFamily="18" charset="0"/>
                              <a:ea typeface="Calibri" panose="020F0502020204030204" pitchFamily="34" charset="0"/>
                              <a:cs typeface="Times New Roman" panose="02020603050405020304" pitchFamily="18" charset="0"/>
                            </a:rPr>
                            <m:t>к</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oMath>
                  </m:oMathPara>
                </a14:m>
                <a:endParaRPr lang="ru-RU" sz="1400" dirty="0"/>
              </a:p>
            </p:txBody>
          </p:sp>
        </mc:Choice>
        <mc:Fallback xmlns="">
          <p:sp>
            <p:nvSpPr>
              <p:cNvPr id="22" name="Прямоугольник 21">
                <a:extLst>
                  <a:ext uri="{FF2B5EF4-FFF2-40B4-BE49-F238E27FC236}">
                    <a16:creationId xmlns:a16="http://schemas.microsoft.com/office/drawing/2014/main" id="{3B44680D-8A23-4521-9EE9-78531F8D39E3}"/>
                  </a:ext>
                </a:extLst>
              </p:cNvPr>
              <p:cNvSpPr>
                <a:spLocks noRot="1" noChangeAspect="1" noMove="1" noResize="1" noEditPoints="1" noAdjustHandles="1" noChangeArrowheads="1" noChangeShapeType="1" noTextEdit="1"/>
              </p:cNvSpPr>
              <p:nvPr/>
            </p:nvSpPr>
            <p:spPr>
              <a:xfrm>
                <a:off x="6403586" y="4534753"/>
                <a:ext cx="1232132" cy="312521"/>
              </a:xfrm>
              <a:prstGeom prst="rect">
                <a:avLst/>
              </a:prstGeom>
              <a:blipFill>
                <a:blip r:embed="rId1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a:extLst>
                  <a:ext uri="{FF2B5EF4-FFF2-40B4-BE49-F238E27FC236}">
                    <a16:creationId xmlns:a16="http://schemas.microsoft.com/office/drawing/2014/main" id="{9CC330FB-7B52-4A97-920E-3B88A1C8AAE5}"/>
                  </a:ext>
                </a:extLst>
              </p:cNvPr>
              <p:cNvSpPr/>
              <p:nvPr/>
            </p:nvSpPr>
            <p:spPr>
              <a:xfrm>
                <a:off x="6358886" y="4934901"/>
                <a:ext cx="1515479" cy="494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h</m:t>
                          </m:r>
                        </m:e>
                        <m:sub>
                          <m:r>
                            <a:rPr lang="ru-RU" sz="1400">
                              <a:latin typeface="Cambria Math" panose="02040503050406030204" pitchFamily="18" charset="0"/>
                              <a:ea typeface="Calibri" panose="020F0502020204030204" pitchFamily="34" charset="0"/>
                              <a:cs typeface="Times New Roman" panose="02020603050405020304" pitchFamily="18" charset="0"/>
                            </a:rPr>
                            <m:t>л</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latin typeface="Cambria Math" panose="02040503050406030204" pitchFamily="18" charset="0"/>
                                  <a:ea typeface="Calibri" panose="020F0502020204030204" pitchFamily="34" charset="0"/>
                                  <a:cs typeface="Times New Roman" panose="02020603050405020304" pitchFamily="18" charset="0"/>
                                </a:rPr>
                                <m:t>к</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latin typeface="Cambria Math" panose="02040503050406030204" pitchFamily="18" charset="0"/>
                                  <a:ea typeface="Calibri" panose="020F0502020204030204" pitchFamily="34" charset="0"/>
                                  <a:cs typeface="Times New Roman" panose="02020603050405020304" pitchFamily="18" charset="0"/>
                                </a:rPr>
                                <m:t>вт</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num>
                        <m:den>
                          <m:r>
                            <a:rPr lang="ru-RU" sz="1400"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ru-RU" sz="1400" dirty="0"/>
              </a:p>
            </p:txBody>
          </p:sp>
        </mc:Choice>
        <mc:Fallback xmlns="">
          <p:sp>
            <p:nvSpPr>
              <p:cNvPr id="23" name="Прямоугольник 22">
                <a:extLst>
                  <a:ext uri="{FF2B5EF4-FFF2-40B4-BE49-F238E27FC236}">
                    <a16:creationId xmlns:a16="http://schemas.microsoft.com/office/drawing/2014/main" id="{9CC330FB-7B52-4A97-920E-3B88A1C8AAE5}"/>
                  </a:ext>
                </a:extLst>
              </p:cNvPr>
              <p:cNvSpPr>
                <a:spLocks noRot="1" noChangeAspect="1" noMove="1" noResize="1" noEditPoints="1" noAdjustHandles="1" noChangeArrowheads="1" noChangeShapeType="1" noTextEdit="1"/>
              </p:cNvSpPr>
              <p:nvPr/>
            </p:nvSpPr>
            <p:spPr>
              <a:xfrm>
                <a:off x="6358886" y="4934901"/>
                <a:ext cx="1515479" cy="494238"/>
              </a:xfrm>
              <a:prstGeom prst="rect">
                <a:avLst/>
              </a:prstGeom>
              <a:blipFill>
                <a:blip r:embed="rId16"/>
                <a:stretch>
                  <a:fillRect b="-123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Прямоугольник 23">
                <a:extLst>
                  <a:ext uri="{FF2B5EF4-FFF2-40B4-BE49-F238E27FC236}">
                    <a16:creationId xmlns:a16="http://schemas.microsoft.com/office/drawing/2014/main" id="{7251AA45-C646-41E1-BB25-9CABED7E62BE}"/>
                  </a:ext>
                </a:extLst>
              </p:cNvPr>
              <p:cNvSpPr/>
              <p:nvPr/>
            </p:nvSpPr>
            <p:spPr>
              <a:xfrm>
                <a:off x="7521590" y="4440663"/>
                <a:ext cx="1586716" cy="494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a:latin typeface="Cambria Math" panose="02040503050406030204" pitchFamily="18" charset="0"/>
                              <a:ea typeface="Calibri" panose="020F0502020204030204" pitchFamily="34" charset="0"/>
                              <a:cs typeface="Times New Roman" panose="02020603050405020304" pitchFamily="18" charset="0"/>
                            </a:rPr>
                            <m:t>ср</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latin typeface="Cambria Math" panose="02040503050406030204" pitchFamily="18" charset="0"/>
                                  <a:ea typeface="Calibri" panose="020F0502020204030204" pitchFamily="34" charset="0"/>
                                  <a:cs typeface="Times New Roman" panose="02020603050405020304" pitchFamily="18" charset="0"/>
                                </a:rPr>
                                <m:t>к</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latin typeface="Cambria Math" panose="02040503050406030204" pitchFamily="18" charset="0"/>
                                  <a:ea typeface="Calibri" panose="020F0502020204030204" pitchFamily="34" charset="0"/>
                                  <a:cs typeface="Times New Roman" panose="02020603050405020304" pitchFamily="18" charset="0"/>
                                </a:rPr>
                                <m:t>вт</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num>
                        <m:den>
                          <m:r>
                            <a:rPr lang="ru-RU" sz="1400"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ru-RU" sz="1400" dirty="0"/>
              </a:p>
            </p:txBody>
          </p:sp>
        </mc:Choice>
        <mc:Fallback xmlns="">
          <p:sp>
            <p:nvSpPr>
              <p:cNvPr id="24" name="Прямоугольник 23">
                <a:extLst>
                  <a:ext uri="{FF2B5EF4-FFF2-40B4-BE49-F238E27FC236}">
                    <a16:creationId xmlns:a16="http://schemas.microsoft.com/office/drawing/2014/main" id="{7251AA45-C646-41E1-BB25-9CABED7E62BE}"/>
                  </a:ext>
                </a:extLst>
              </p:cNvPr>
              <p:cNvSpPr>
                <a:spLocks noRot="1" noChangeAspect="1" noMove="1" noResize="1" noEditPoints="1" noAdjustHandles="1" noChangeArrowheads="1" noChangeShapeType="1" noTextEdit="1"/>
              </p:cNvSpPr>
              <p:nvPr/>
            </p:nvSpPr>
            <p:spPr>
              <a:xfrm>
                <a:off x="7521590" y="4440663"/>
                <a:ext cx="1586716" cy="494238"/>
              </a:xfrm>
              <a:prstGeom prst="rect">
                <a:avLst/>
              </a:prstGeom>
              <a:blipFill>
                <a:blip r:embed="rId17"/>
                <a:stretch>
                  <a:fillRect b="-122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Прямоугольник 24">
                <a:extLst>
                  <a:ext uri="{FF2B5EF4-FFF2-40B4-BE49-F238E27FC236}">
                    <a16:creationId xmlns:a16="http://schemas.microsoft.com/office/drawing/2014/main" id="{68D2733B-26F9-4742-A9A9-9120835A6BA2}"/>
                  </a:ext>
                </a:extLst>
              </p:cNvPr>
              <p:cNvSpPr/>
              <p:nvPr/>
            </p:nvSpPr>
            <p:spPr>
              <a:xfrm>
                <a:off x="4581525" y="5721125"/>
                <a:ext cx="1117870" cy="5231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m:rPr>
                              <m:sty m:val="p"/>
                            </m:rPr>
                            <a:rPr lang="ru-RU" sz="1400">
                              <a:latin typeface="Cambria Math" panose="02040503050406030204" pitchFamily="18" charset="0"/>
                              <a:ea typeface="Calibri" panose="020F0502020204030204" pitchFamily="34" charset="0"/>
                              <a:cs typeface="Times New Roman" panose="02020603050405020304" pitchFamily="18" charset="0"/>
                            </a:rPr>
                            <m:t>F</m:t>
                          </m:r>
                        </m:e>
                        <m:sub>
                          <m:r>
                            <a:rPr lang="ru-RU" sz="1400" i="1">
                              <a:latin typeface="Cambria Math" panose="02040503050406030204" pitchFamily="18" charset="0"/>
                              <a:ea typeface="Calibri" panose="020F0502020204030204" pitchFamily="34" charset="0"/>
                              <a:cs typeface="Times New Roman" panose="02020603050405020304" pitchFamily="18" charset="0"/>
                            </a:rPr>
                            <m:t>вт</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𝜋</m:t>
                          </m:r>
                          <m:sSubSup>
                            <m:sSubSupPr>
                              <m:ctrlPr>
                                <a:rPr lang="ru-RU" sz="1400" i="1">
                                  <a:effectLst/>
                                  <a:latin typeface="Cambria Math" panose="02040503050406030204" pitchFamily="18" charset="0"/>
                                </a:rPr>
                              </m:ctrlPr>
                            </m:sSubSupPr>
                            <m:e>
                              <m:r>
                                <a:rPr lang="en-US"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latin typeface="Cambria Math" panose="02040503050406030204" pitchFamily="18" charset="0"/>
                                  <a:ea typeface="Calibri" panose="020F0502020204030204" pitchFamily="34" charset="0"/>
                                  <a:cs typeface="Times New Roman" panose="02020603050405020304" pitchFamily="18" charset="0"/>
                                </a:rPr>
                                <m:t>вт</m:t>
                              </m:r>
                            </m:sub>
                            <m:sup>
                              <m:r>
                                <a:rPr lang="ru-RU" sz="1400" i="1">
                                  <a:latin typeface="Cambria Math" panose="02040503050406030204" pitchFamily="18" charset="0"/>
                                  <a:ea typeface="Calibri" panose="020F0502020204030204" pitchFamily="34" charset="0"/>
                                  <a:cs typeface="Times New Roman" panose="02020603050405020304" pitchFamily="18" charset="0"/>
                                </a:rPr>
                                <m:t>2</m:t>
                              </m:r>
                            </m:sup>
                          </m:sSubSup>
                        </m:num>
                        <m:den>
                          <m:r>
                            <a:rPr lang="ru-RU" sz="1400" i="1">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ru-RU" sz="1400" dirty="0"/>
              </a:p>
            </p:txBody>
          </p:sp>
        </mc:Choice>
        <mc:Fallback xmlns="">
          <p:sp>
            <p:nvSpPr>
              <p:cNvPr id="25" name="Прямоугольник 24">
                <a:extLst>
                  <a:ext uri="{FF2B5EF4-FFF2-40B4-BE49-F238E27FC236}">
                    <a16:creationId xmlns:a16="http://schemas.microsoft.com/office/drawing/2014/main" id="{68D2733B-26F9-4742-A9A9-9120835A6BA2}"/>
                  </a:ext>
                </a:extLst>
              </p:cNvPr>
              <p:cNvSpPr>
                <a:spLocks noRot="1" noChangeAspect="1" noMove="1" noResize="1" noEditPoints="1" noAdjustHandles="1" noChangeArrowheads="1" noChangeShapeType="1" noTextEdit="1"/>
              </p:cNvSpPr>
              <p:nvPr/>
            </p:nvSpPr>
            <p:spPr>
              <a:xfrm>
                <a:off x="4581525" y="5721125"/>
                <a:ext cx="1117870" cy="523157"/>
              </a:xfrm>
              <a:prstGeom prst="rect">
                <a:avLst/>
              </a:prstGeom>
              <a:blipFill>
                <a:blip r:embed="rId18"/>
                <a:stretch>
                  <a:fillRect b="-117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Прямоугольник 25">
                <a:extLst>
                  <a:ext uri="{FF2B5EF4-FFF2-40B4-BE49-F238E27FC236}">
                    <a16:creationId xmlns:a16="http://schemas.microsoft.com/office/drawing/2014/main" id="{C7E82E75-D03B-47AC-916D-FF0569352FDE}"/>
                  </a:ext>
                </a:extLst>
              </p:cNvPr>
              <p:cNvSpPr/>
              <p:nvPr/>
            </p:nvSpPr>
            <p:spPr>
              <a:xfrm>
                <a:off x="5546844" y="5852110"/>
                <a:ext cx="134415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m:rPr>
                              <m:sty m:val="p"/>
                            </m:rPr>
                            <a:rPr lang="ru-RU" sz="1400">
                              <a:latin typeface="Cambria Math" panose="02040503050406030204" pitchFamily="18" charset="0"/>
                              <a:ea typeface="Calibri" panose="020F0502020204030204" pitchFamily="34" charset="0"/>
                              <a:cs typeface="Times New Roman" panose="02020603050405020304" pitchFamily="18" charset="0"/>
                            </a:rPr>
                            <m:t>F</m:t>
                          </m:r>
                        </m:e>
                        <m:sub>
                          <m:r>
                            <a:rPr lang="ru-RU" sz="1400" i="1">
                              <a:latin typeface="Cambria Math" panose="02040503050406030204" pitchFamily="18" charset="0"/>
                              <a:ea typeface="Calibri" panose="020F0502020204030204" pitchFamily="34" charset="0"/>
                              <a:cs typeface="Times New Roman" panose="02020603050405020304" pitchFamily="18" charset="0"/>
                            </a:rPr>
                            <m:t>к</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400" i="1">
                              <a:effectLst/>
                              <a:latin typeface="Cambria Math" panose="02040503050406030204" pitchFamily="18" charset="0"/>
                            </a:rPr>
                          </m:ctrlPr>
                        </m:sSubPr>
                        <m:e>
                          <m:r>
                            <m:rPr>
                              <m:sty m:val="p"/>
                            </m:rPr>
                            <a:rPr lang="ru-RU" sz="1400">
                              <a:latin typeface="Cambria Math" panose="02040503050406030204" pitchFamily="18" charset="0"/>
                              <a:ea typeface="Calibri" panose="020F0502020204030204" pitchFamily="34" charset="0"/>
                              <a:cs typeface="Times New Roman" panose="02020603050405020304" pitchFamily="18" charset="0"/>
                            </a:rPr>
                            <m:t>F</m:t>
                          </m:r>
                        </m:e>
                        <m:sub>
                          <m:r>
                            <a:rPr lang="ru-RU" sz="1400" i="1">
                              <a:latin typeface="Cambria Math" panose="02040503050406030204" pitchFamily="18" charset="0"/>
                              <a:ea typeface="Calibri" panose="020F0502020204030204" pitchFamily="34" charset="0"/>
                              <a:cs typeface="Times New Roman" panose="02020603050405020304" pitchFamily="18" charset="0"/>
                            </a:rPr>
                            <m:t>вт</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400" i="1">
                              <a:effectLst/>
                              <a:latin typeface="Cambria Math" panose="02040503050406030204" pitchFamily="18" charset="0"/>
                            </a:rPr>
                          </m:ctrlPr>
                        </m:sSubPr>
                        <m:e>
                          <m:r>
                            <m:rPr>
                              <m:sty m:val="p"/>
                            </m:rPr>
                            <a:rPr lang="ru-RU" sz="1400">
                              <a:latin typeface="Cambria Math" panose="02040503050406030204" pitchFamily="18" charset="0"/>
                              <a:ea typeface="Calibri" panose="020F0502020204030204" pitchFamily="34" charset="0"/>
                              <a:cs typeface="Times New Roman" panose="02020603050405020304" pitchFamily="18" charset="0"/>
                            </a:rPr>
                            <m:t>F</m:t>
                          </m:r>
                        </m:e>
                        <m:sub>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ru-RU" sz="1400" dirty="0"/>
              </a:p>
            </p:txBody>
          </p:sp>
        </mc:Choice>
        <mc:Fallback xmlns="">
          <p:sp>
            <p:nvSpPr>
              <p:cNvPr id="26" name="Прямоугольник 25">
                <a:extLst>
                  <a:ext uri="{FF2B5EF4-FFF2-40B4-BE49-F238E27FC236}">
                    <a16:creationId xmlns:a16="http://schemas.microsoft.com/office/drawing/2014/main" id="{C7E82E75-D03B-47AC-916D-FF0569352FDE}"/>
                  </a:ext>
                </a:extLst>
              </p:cNvPr>
              <p:cNvSpPr>
                <a:spLocks noRot="1" noChangeAspect="1" noMove="1" noResize="1" noEditPoints="1" noAdjustHandles="1" noChangeArrowheads="1" noChangeShapeType="1" noTextEdit="1"/>
              </p:cNvSpPr>
              <p:nvPr/>
            </p:nvSpPr>
            <p:spPr>
              <a:xfrm>
                <a:off x="5546844" y="5852110"/>
                <a:ext cx="1344151" cy="307777"/>
              </a:xfrm>
              <a:prstGeom prst="rect">
                <a:avLst/>
              </a:prstGeom>
              <a:blipFill>
                <a:blip r:embed="rId1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Прямоугольник 27">
                <a:extLst>
                  <a:ext uri="{FF2B5EF4-FFF2-40B4-BE49-F238E27FC236}">
                    <a16:creationId xmlns:a16="http://schemas.microsoft.com/office/drawing/2014/main" id="{12297624-201D-49CA-A285-9E7DC4EB2FC3}"/>
                  </a:ext>
                </a:extLst>
              </p:cNvPr>
              <p:cNvSpPr/>
              <p:nvPr/>
            </p:nvSpPr>
            <p:spPr>
              <a:xfrm>
                <a:off x="6874264" y="5618276"/>
                <a:ext cx="1193275"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latin typeface="Cambria Math" panose="02040503050406030204" pitchFamily="18" charset="0"/>
                              <a:ea typeface="Calibri" panose="020F0502020204030204" pitchFamily="34" charset="0"/>
                              <a:cs typeface="Times New Roman" panose="02020603050405020304" pitchFamily="18" charset="0"/>
                            </a:rPr>
                            <m:t>к</m:t>
                          </m:r>
                          <m:r>
                            <a:rPr lang="ru-RU" sz="1400" i="1">
                              <a:latin typeface="Cambria Math" panose="02040503050406030204" pitchFamily="18" charset="0"/>
                              <a:ea typeface="Calibri" panose="020F0502020204030204" pitchFamily="34" charset="0"/>
                              <a:cs typeface="Times New Roman" panose="02020603050405020304" pitchFamily="18" charset="0"/>
                            </a:rPr>
                            <m:t>𝑖</m:t>
                          </m:r>
                          <m:r>
                            <a:rPr lang="ru-RU" sz="1400">
                              <a:latin typeface="Cambria Math" panose="02040503050406030204" pitchFamily="18" charset="0"/>
                              <a:ea typeface="Calibri" panose="020F0502020204030204" pitchFamily="34" charset="0"/>
                              <a:cs typeface="Times New Roman" panose="02020603050405020304" pitchFamily="18" charset="0"/>
                            </a:rPr>
                            <m:t> </m:t>
                          </m:r>
                        </m:sub>
                      </m:sSub>
                      <m:r>
                        <a:rPr lang="ru-RU" sz="1400">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sz="1400" i="1">
                              <a:effectLst/>
                              <a:latin typeface="Cambria Math" panose="02040503050406030204" pitchFamily="18" charset="0"/>
                            </a:rPr>
                          </m:ctrlPr>
                        </m:radPr>
                        <m:deg/>
                        <m:e>
                          <m:f>
                            <m:fPr>
                              <m:ctrlPr>
                                <a:rPr lang="ru-RU" sz="1400" i="1">
                                  <a:effectLst/>
                                  <a:latin typeface="Cambria Math" panose="02040503050406030204" pitchFamily="18" charset="0"/>
                                </a:rPr>
                              </m:ctrlPr>
                            </m:fPr>
                            <m:num>
                              <m:r>
                                <a:rPr lang="ru-RU" sz="1400" i="1">
                                  <a:latin typeface="Cambria Math" panose="02040503050406030204" pitchFamily="18" charset="0"/>
                                  <a:ea typeface="Calibri" panose="020F0502020204030204" pitchFamily="34" charset="0"/>
                                  <a:cs typeface="Times New Roman" panose="02020603050405020304" pitchFamily="18" charset="0"/>
                                </a:rPr>
                                <m:t>4</m:t>
                              </m:r>
                              <m:sSub>
                                <m:sSubPr>
                                  <m:ctrlPr>
                                    <a:rPr lang="ru-RU" sz="1400" i="1">
                                      <a:effectLst/>
                                      <a:latin typeface="Cambria Math" panose="02040503050406030204" pitchFamily="18" charset="0"/>
                                    </a:rPr>
                                  </m:ctrlPr>
                                </m:sSubPr>
                                <m:e>
                                  <m:r>
                                    <m:rPr>
                                      <m:sty m:val="p"/>
                                    </m:rPr>
                                    <a:rPr lang="ru-RU" sz="1400">
                                      <a:latin typeface="Cambria Math" panose="02040503050406030204" pitchFamily="18" charset="0"/>
                                      <a:ea typeface="Calibri" panose="020F0502020204030204" pitchFamily="34" charset="0"/>
                                      <a:cs typeface="Times New Roman" panose="02020603050405020304" pitchFamily="18" charset="0"/>
                                    </a:rPr>
                                    <m:t>F</m:t>
                                  </m:r>
                                </m:e>
                                <m:sub>
                                  <m:r>
                                    <a:rPr lang="ru-RU" sz="1400" i="1">
                                      <a:latin typeface="Cambria Math" panose="02040503050406030204" pitchFamily="18" charset="0"/>
                                      <a:ea typeface="Calibri" panose="020F0502020204030204" pitchFamily="34" charset="0"/>
                                      <a:cs typeface="Times New Roman" panose="02020603050405020304" pitchFamily="18" charset="0"/>
                                    </a:rPr>
                                    <m:t>к</m:t>
                                  </m:r>
                                  <m:r>
                                    <a:rPr lang="ru-RU" sz="1400" i="1">
                                      <a:latin typeface="Cambria Math" panose="02040503050406030204" pitchFamily="18" charset="0"/>
                                      <a:ea typeface="Calibri" panose="020F0502020204030204" pitchFamily="34" charset="0"/>
                                      <a:cs typeface="Times New Roman" panose="02020603050405020304" pitchFamily="18" charset="0"/>
                                    </a:rPr>
                                    <m:t>𝑖</m:t>
                                  </m:r>
                                </m:sub>
                              </m:sSub>
                            </m:num>
                            <m:den>
                              <m:r>
                                <a:rPr lang="ru-RU" sz="1400" i="1">
                                  <a:latin typeface="Cambria Math" panose="02040503050406030204" pitchFamily="18" charset="0"/>
                                  <a:ea typeface="Calibri" panose="020F0502020204030204" pitchFamily="34" charset="0"/>
                                  <a:cs typeface="Times New Roman" panose="02020603050405020304" pitchFamily="18" charset="0"/>
                                </a:rPr>
                                <m:t>𝜋</m:t>
                              </m:r>
                            </m:den>
                          </m:f>
                        </m:e>
                      </m:rad>
                    </m:oMath>
                  </m:oMathPara>
                </a14:m>
                <a:endParaRPr lang="ru-RU" sz="1400" dirty="0"/>
              </a:p>
            </p:txBody>
          </p:sp>
        </mc:Choice>
        <mc:Fallback xmlns="">
          <p:sp>
            <p:nvSpPr>
              <p:cNvPr id="28" name="Прямоугольник 27">
                <a:extLst>
                  <a:ext uri="{FF2B5EF4-FFF2-40B4-BE49-F238E27FC236}">
                    <a16:creationId xmlns:a16="http://schemas.microsoft.com/office/drawing/2014/main" id="{12297624-201D-49CA-A285-9E7DC4EB2FC3}"/>
                  </a:ext>
                </a:extLst>
              </p:cNvPr>
              <p:cNvSpPr>
                <a:spLocks noRot="1" noChangeAspect="1" noMove="1" noResize="1" noEditPoints="1" noAdjustHandles="1" noChangeArrowheads="1" noChangeShapeType="1" noTextEdit="1"/>
              </p:cNvSpPr>
              <p:nvPr/>
            </p:nvSpPr>
            <p:spPr>
              <a:xfrm>
                <a:off x="6874264" y="5618276"/>
                <a:ext cx="1193275" cy="728854"/>
              </a:xfrm>
              <a:prstGeom prst="rect">
                <a:avLst/>
              </a:prstGeom>
              <a:blipFill>
                <a:blip r:embed="rId20"/>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4134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P spid="25"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8</a:t>
            </a:fld>
            <a:endParaRPr lang="ru-RU" dirty="0">
              <a:solidFill>
                <a:schemeClr val="bg1"/>
              </a:solidFill>
              <a:latin typeface="Elektra Medium Pro" panose="02000803000000020004" pitchFamily="50" charset="-52"/>
            </a:endParaRPr>
          </a:p>
        </p:txBody>
      </p:sp>
      <p:sp>
        <p:nvSpPr>
          <p:cNvPr id="4" name="Прямоугольник 3">
            <a:extLst>
              <a:ext uri="{FF2B5EF4-FFF2-40B4-BE49-F238E27FC236}">
                <a16:creationId xmlns:a16="http://schemas.microsoft.com/office/drawing/2014/main" id="{2D465ECF-6477-4A24-825C-B036A0BE1F51}"/>
              </a:ext>
            </a:extLst>
          </p:cNvPr>
          <p:cNvSpPr/>
          <p:nvPr/>
        </p:nvSpPr>
        <p:spPr>
          <a:xfrm>
            <a:off x="594879" y="799578"/>
            <a:ext cx="8131109" cy="3693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cap="small" dirty="0"/>
              <a:t>Определение кольцевых площадей и диаметров проточной части</a:t>
            </a:r>
          </a:p>
        </p:txBody>
      </p:sp>
      <mc:AlternateContent xmlns:mc="http://schemas.openxmlformats.org/markup-compatibility/2006" xmlns:a14="http://schemas.microsoft.com/office/drawing/2010/main">
        <mc:Choice Requires="a14">
          <p:graphicFrame>
            <p:nvGraphicFramePr>
              <p:cNvPr id="2" name="Таблица 1">
                <a:extLst>
                  <a:ext uri="{FF2B5EF4-FFF2-40B4-BE49-F238E27FC236}">
                    <a16:creationId xmlns:a16="http://schemas.microsoft.com/office/drawing/2014/main" id="{9A05374F-9D18-4F2E-BF11-D47230246CA9}"/>
                  </a:ext>
                </a:extLst>
              </p:cNvPr>
              <p:cNvGraphicFramePr>
                <a:graphicFrameLocks noGrp="1"/>
              </p:cNvGraphicFramePr>
              <p:nvPr>
                <p:extLst>
                  <p:ext uri="{D42A27DB-BD31-4B8C-83A1-F6EECF244321}">
                    <p14:modId xmlns:p14="http://schemas.microsoft.com/office/powerpoint/2010/main" val="1268993097"/>
                  </p:ext>
                </p:extLst>
              </p:nvPr>
            </p:nvGraphicFramePr>
            <p:xfrm>
              <a:off x="594878" y="1168910"/>
              <a:ext cx="8131109" cy="4734720"/>
            </p:xfrm>
            <a:graphic>
              <a:graphicData uri="http://schemas.openxmlformats.org/drawingml/2006/table">
                <a:tbl>
                  <a:tblPr firstRow="1" bandRow="1">
                    <a:tableStyleId>{5940675A-B579-460E-94D1-54222C63F5DA}</a:tableStyleId>
                  </a:tblPr>
                  <a:tblGrid>
                    <a:gridCol w="1566431">
                      <a:extLst>
                        <a:ext uri="{9D8B030D-6E8A-4147-A177-3AD203B41FA5}">
                          <a16:colId xmlns:a16="http://schemas.microsoft.com/office/drawing/2014/main" val="573097577"/>
                        </a:ext>
                      </a:extLst>
                    </a:gridCol>
                    <a:gridCol w="2188226">
                      <a:extLst>
                        <a:ext uri="{9D8B030D-6E8A-4147-A177-3AD203B41FA5}">
                          <a16:colId xmlns:a16="http://schemas.microsoft.com/office/drawing/2014/main" val="2622863523"/>
                        </a:ext>
                      </a:extLst>
                    </a:gridCol>
                    <a:gridCol w="2188226">
                      <a:extLst>
                        <a:ext uri="{9D8B030D-6E8A-4147-A177-3AD203B41FA5}">
                          <a16:colId xmlns:a16="http://schemas.microsoft.com/office/drawing/2014/main" val="2785220724"/>
                        </a:ext>
                      </a:extLst>
                    </a:gridCol>
                    <a:gridCol w="2188226">
                      <a:extLst>
                        <a:ext uri="{9D8B030D-6E8A-4147-A177-3AD203B41FA5}">
                          <a16:colId xmlns:a16="http://schemas.microsoft.com/office/drawing/2014/main" val="64689118"/>
                        </a:ext>
                      </a:extLst>
                    </a:gridCol>
                  </a:tblGrid>
                  <a:tr h="370840">
                    <a:tc>
                      <a:txBody>
                        <a:bodyPr/>
                        <a:lstStyle/>
                        <a:p>
                          <a:pPr algn="ctr"/>
                          <a:r>
                            <a:rPr lang="ru-RU" sz="1500" dirty="0"/>
                            <a:t>Форма проточной части</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ru-RU" sz="1500" i="1" kern="1200" smtClean="0">
                                        <a:solidFill>
                                          <a:schemeClr val="tx1"/>
                                        </a:solidFill>
                                        <a:effectLst/>
                                        <a:latin typeface="Cambria Math" panose="02040503050406030204" pitchFamily="18" charset="0"/>
                                        <a:ea typeface="+mn-ea"/>
                                        <a:cs typeface="+mn-cs"/>
                                      </a:rPr>
                                    </m:ctrlPr>
                                  </m:sSubPr>
                                  <m:e>
                                    <m:r>
                                      <a:rPr lang="en-US" sz="1500" i="1" kern="1200">
                                        <a:solidFill>
                                          <a:schemeClr val="tx1"/>
                                        </a:solidFill>
                                        <a:effectLst/>
                                        <a:latin typeface="Cambria Math" panose="02040503050406030204" pitchFamily="18" charset="0"/>
                                        <a:ea typeface="+mn-ea"/>
                                        <a:cs typeface="+mn-cs"/>
                                      </a:rPr>
                                      <m:t>𝐷</m:t>
                                    </m:r>
                                  </m:e>
                                  <m:sub>
                                    <m:r>
                                      <a:rPr lang="ru-RU" sz="1500" i="1" kern="1200">
                                        <a:solidFill>
                                          <a:schemeClr val="tx1"/>
                                        </a:solidFill>
                                        <a:effectLst/>
                                        <a:latin typeface="Cambria Math" panose="02040503050406030204" pitchFamily="18" charset="0"/>
                                        <a:ea typeface="+mn-ea"/>
                                        <a:cs typeface="+mn-cs"/>
                                      </a:rPr>
                                      <m:t>к</m:t>
                                    </m:r>
                                    <m:r>
                                      <a:rPr lang="ru-RU" sz="1500" kern="1200">
                                        <a:solidFill>
                                          <a:schemeClr val="tx1"/>
                                        </a:solidFill>
                                        <a:effectLst/>
                                        <a:latin typeface="Cambria Math" panose="02040503050406030204" pitchFamily="18" charset="0"/>
                                        <a:ea typeface="+mn-ea"/>
                                        <a:cs typeface="+mn-cs"/>
                                      </a:rPr>
                                      <m:t> </m:t>
                                    </m:r>
                                  </m:sub>
                                </m:sSub>
                                <m:r>
                                  <a:rPr lang="ru-RU" sz="1500" i="1" kern="1200">
                                    <a:solidFill>
                                      <a:schemeClr val="tx1"/>
                                    </a:solidFill>
                                    <a:effectLst/>
                                    <a:latin typeface="Cambria Math" panose="02040503050406030204" pitchFamily="18" charset="0"/>
                                    <a:ea typeface="+mn-ea"/>
                                    <a:cs typeface="+mn-cs"/>
                                  </a:rPr>
                                  <m:t>=</m:t>
                                </m:r>
                                <m:r>
                                  <a:rPr lang="en-US" sz="1500" i="1" kern="1200">
                                    <a:solidFill>
                                      <a:schemeClr val="tx1"/>
                                    </a:solidFill>
                                    <a:effectLst/>
                                    <a:latin typeface="Cambria Math" panose="02040503050406030204" pitchFamily="18" charset="0"/>
                                    <a:ea typeface="+mn-ea"/>
                                    <a:cs typeface="+mn-cs"/>
                                  </a:rPr>
                                  <m:t>𝑐𝑜𝑛𝑠𝑡</m:t>
                                </m:r>
                              </m:oMath>
                            </m:oMathPara>
                          </a14:m>
                          <a:endParaRPr lang="ru-RU" sz="1500" dirty="0"/>
                        </a:p>
                      </a:txBody>
                      <a:tcPr anchor="ctr">
                        <a:lnT w="12700" cap="flat" cmpd="sng" algn="ctr">
                          <a:no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ru-RU" sz="1500" i="1" kern="1200" smtClean="0">
                                        <a:solidFill>
                                          <a:schemeClr val="tx1"/>
                                        </a:solidFill>
                                        <a:effectLst/>
                                        <a:latin typeface="Cambria Math" panose="02040503050406030204" pitchFamily="18" charset="0"/>
                                        <a:ea typeface="+mn-ea"/>
                                        <a:cs typeface="+mn-cs"/>
                                      </a:rPr>
                                    </m:ctrlPr>
                                  </m:sSubPr>
                                  <m:e>
                                    <m:r>
                                      <a:rPr lang="ru-RU" sz="1500" i="1" kern="1200">
                                        <a:solidFill>
                                          <a:schemeClr val="tx1"/>
                                        </a:solidFill>
                                        <a:effectLst/>
                                        <a:latin typeface="Cambria Math" panose="02040503050406030204" pitchFamily="18" charset="0"/>
                                        <a:ea typeface="+mn-ea"/>
                                        <a:cs typeface="+mn-cs"/>
                                      </a:rPr>
                                      <m:t>𝐷</m:t>
                                    </m:r>
                                  </m:e>
                                  <m:sub>
                                    <m:r>
                                      <a:rPr lang="ru-RU" sz="1500" kern="1200">
                                        <a:solidFill>
                                          <a:schemeClr val="tx1"/>
                                        </a:solidFill>
                                        <a:effectLst/>
                                        <a:latin typeface="Cambria Math" panose="02040503050406030204" pitchFamily="18" charset="0"/>
                                        <a:ea typeface="+mn-ea"/>
                                        <a:cs typeface="+mn-cs"/>
                                      </a:rPr>
                                      <m:t>ср</m:t>
                                    </m:r>
                                  </m:sub>
                                </m:sSub>
                                <m:r>
                                  <a:rPr lang="ru-RU" sz="1500" i="1" kern="1200">
                                    <a:solidFill>
                                      <a:schemeClr val="tx1"/>
                                    </a:solidFill>
                                    <a:effectLst/>
                                    <a:latin typeface="Cambria Math" panose="02040503050406030204" pitchFamily="18" charset="0"/>
                                    <a:ea typeface="+mn-ea"/>
                                    <a:cs typeface="+mn-cs"/>
                                  </a:rPr>
                                  <m:t>=</m:t>
                                </m:r>
                                <m:r>
                                  <a:rPr lang="en-US" sz="1500" i="1" kern="1200">
                                    <a:solidFill>
                                      <a:schemeClr val="tx1"/>
                                    </a:solidFill>
                                    <a:effectLst/>
                                    <a:latin typeface="Cambria Math" panose="02040503050406030204" pitchFamily="18" charset="0"/>
                                    <a:ea typeface="+mn-ea"/>
                                    <a:cs typeface="+mn-cs"/>
                                  </a:rPr>
                                  <m:t>𝑐𝑜𝑛𝑠𝑡</m:t>
                                </m:r>
                              </m:oMath>
                            </m:oMathPara>
                          </a14:m>
                          <a:endParaRPr lang="ru-RU" sz="1500" dirty="0"/>
                        </a:p>
                      </a:txBody>
                      <a:tcPr anchor="ctr">
                        <a:lnT w="12700" cap="flat" cmpd="sng" algn="ctr">
                          <a:no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ru-RU" sz="1500" i="1" kern="1200" smtClean="0">
                                        <a:solidFill>
                                          <a:schemeClr val="tx1"/>
                                        </a:solidFill>
                                        <a:effectLst/>
                                        <a:latin typeface="Cambria Math" panose="02040503050406030204" pitchFamily="18" charset="0"/>
                                        <a:ea typeface="+mn-ea"/>
                                        <a:cs typeface="+mn-cs"/>
                                      </a:rPr>
                                    </m:ctrlPr>
                                  </m:sSubPr>
                                  <m:e>
                                    <m:r>
                                      <a:rPr lang="en-US" sz="1500" i="1" kern="1200">
                                        <a:solidFill>
                                          <a:schemeClr val="tx1"/>
                                        </a:solidFill>
                                        <a:effectLst/>
                                        <a:latin typeface="Cambria Math" panose="02040503050406030204" pitchFamily="18" charset="0"/>
                                        <a:ea typeface="+mn-ea"/>
                                        <a:cs typeface="+mn-cs"/>
                                      </a:rPr>
                                      <m:t>𝐷</m:t>
                                    </m:r>
                                  </m:e>
                                  <m:sub>
                                    <m:r>
                                      <a:rPr lang="ru-RU" sz="1500" i="1" kern="1200">
                                        <a:solidFill>
                                          <a:schemeClr val="tx1"/>
                                        </a:solidFill>
                                        <a:effectLst/>
                                        <a:latin typeface="Cambria Math" panose="02040503050406030204" pitchFamily="18" charset="0"/>
                                        <a:ea typeface="+mn-ea"/>
                                        <a:cs typeface="+mn-cs"/>
                                      </a:rPr>
                                      <m:t>вт</m:t>
                                    </m:r>
                                    <m:r>
                                      <a:rPr lang="ru-RU" sz="1500" kern="1200">
                                        <a:solidFill>
                                          <a:schemeClr val="tx1"/>
                                        </a:solidFill>
                                        <a:effectLst/>
                                        <a:latin typeface="Cambria Math" panose="02040503050406030204" pitchFamily="18" charset="0"/>
                                        <a:ea typeface="+mn-ea"/>
                                        <a:cs typeface="+mn-cs"/>
                                      </a:rPr>
                                      <m:t> </m:t>
                                    </m:r>
                                  </m:sub>
                                </m:sSub>
                                <m:r>
                                  <a:rPr lang="ru-RU" sz="1500" i="1" kern="1200">
                                    <a:solidFill>
                                      <a:schemeClr val="tx1"/>
                                    </a:solidFill>
                                    <a:effectLst/>
                                    <a:latin typeface="Cambria Math" panose="02040503050406030204" pitchFamily="18" charset="0"/>
                                    <a:ea typeface="+mn-ea"/>
                                    <a:cs typeface="+mn-cs"/>
                                  </a:rPr>
                                  <m:t>=</m:t>
                                </m:r>
                                <m:r>
                                  <a:rPr lang="en-US" sz="1500" i="1" kern="1200">
                                    <a:solidFill>
                                      <a:schemeClr val="tx1"/>
                                    </a:solidFill>
                                    <a:effectLst/>
                                    <a:latin typeface="Cambria Math" panose="02040503050406030204" pitchFamily="18" charset="0"/>
                                    <a:ea typeface="+mn-ea"/>
                                    <a:cs typeface="+mn-cs"/>
                                  </a:rPr>
                                  <m:t>𝑐𝑜𝑛𝑠𝑡</m:t>
                                </m:r>
                              </m:oMath>
                            </m:oMathPara>
                          </a14:m>
                          <a:endParaRPr lang="ru-RU" sz="15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72161494"/>
                      </a:ext>
                    </a:extLst>
                  </a:tr>
                  <a:tr h="1260000">
                    <a:tc>
                      <a:txBody>
                        <a:bodyPr/>
                        <a:lstStyle/>
                        <a:p>
                          <a:pPr algn="ctr"/>
                          <a:r>
                            <a:rPr lang="ru-RU" sz="1500" dirty="0"/>
                            <a:t>Изображение</a:t>
                          </a:r>
                        </a:p>
                      </a:txBody>
                      <a:tcPr anchor="ctr">
                        <a:lnL w="12700" cap="flat" cmpd="sng" algn="ctr">
                          <a:noFill/>
                          <a:prstDash val="solid"/>
                          <a:round/>
                          <a:headEnd type="none" w="med" len="med"/>
                          <a:tailEnd type="none" w="med" len="med"/>
                        </a:lnL>
                      </a:tcPr>
                    </a:tc>
                    <a:tc>
                      <a:txBody>
                        <a:bodyPr/>
                        <a:lstStyle/>
                        <a:p>
                          <a:pPr algn="ctr"/>
                          <a:endParaRPr lang="ru-RU" sz="1500" dirty="0"/>
                        </a:p>
                      </a:txBody>
                      <a:tcPr anchor="ctr"/>
                    </a:tc>
                    <a:tc>
                      <a:txBody>
                        <a:bodyPr/>
                        <a:lstStyle/>
                        <a:p>
                          <a:pPr algn="ctr"/>
                          <a:endParaRPr lang="ru-RU" sz="1500" dirty="0"/>
                        </a:p>
                      </a:txBody>
                      <a:tcPr anchor="ctr"/>
                    </a:tc>
                    <a:tc>
                      <a:txBody>
                        <a:bodyPr/>
                        <a:lstStyle/>
                        <a:p>
                          <a:pPr algn="ctr"/>
                          <a:endParaRPr lang="ru-RU" sz="150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809163518"/>
                      </a:ext>
                    </a:extLst>
                  </a:tr>
                  <a:tr h="370840">
                    <a:tc>
                      <a:txBody>
                        <a:bodyPr/>
                        <a:lstStyle/>
                        <a:p>
                          <a:pPr algn="ctr"/>
                          <a:r>
                            <a:rPr lang="ru-RU" sz="1500" dirty="0"/>
                            <a:t>Достоинства</a:t>
                          </a:r>
                        </a:p>
                      </a:txBody>
                      <a:tcPr anchor="ctr">
                        <a:lnL w="12700" cap="flat" cmpd="sng" algn="ctr">
                          <a:noFill/>
                          <a:prstDash val="solid"/>
                          <a:round/>
                          <a:headEnd type="none" w="med" len="med"/>
                          <a:tailEnd type="none" w="med" len="med"/>
                        </a:lnL>
                      </a:tcPr>
                    </a:tc>
                    <a:tc>
                      <a:txBody>
                        <a:bodyPr/>
                        <a:lstStyle/>
                        <a:p>
                          <a:pPr marL="285750" indent="-285750" algn="l">
                            <a:buFont typeface="Arial" panose="020B0604020202020204" pitchFamily="34" charset="0"/>
                            <a:buChar char="•"/>
                          </a:pPr>
                          <a:r>
                            <a:rPr lang="ru-RU" sz="1500" dirty="0"/>
                            <a:t>Малое число ступеней</a:t>
                          </a:r>
                        </a:p>
                        <a:p>
                          <a:pPr marL="285750" indent="-285750" algn="l">
                            <a:buFont typeface="Arial" panose="020B0604020202020204" pitchFamily="34" charset="0"/>
                            <a:buChar char="•"/>
                          </a:pPr>
                          <a:r>
                            <a:rPr lang="ru-RU" sz="1500" dirty="0"/>
                            <a:t>Стабильные радиальные зазоры</a:t>
                          </a:r>
                        </a:p>
                        <a:p>
                          <a:pPr marL="285750" indent="-285750" algn="l">
                            <a:buFont typeface="Arial" panose="020B0604020202020204" pitchFamily="34" charset="0"/>
                            <a:buChar char="•"/>
                          </a:pPr>
                          <a:r>
                            <a:rPr lang="ru-RU" sz="1500" dirty="0"/>
                            <a:t>Простой статор</a:t>
                          </a:r>
                        </a:p>
                        <a:p>
                          <a:pPr marL="285750" indent="-285750" algn="l">
                            <a:buFont typeface="Arial" panose="020B0604020202020204" pitchFamily="34" charset="0"/>
                            <a:buChar char="•"/>
                          </a:pPr>
                          <a:r>
                            <a:rPr lang="ru-RU" sz="1500" dirty="0"/>
                            <a:t>Технологичные лопатки </a:t>
                          </a:r>
                        </a:p>
                      </a:txBody>
                      <a:tcPr anchor="ctr"/>
                    </a:tc>
                    <a:tc rowSpan="2">
                      <a:txBody>
                        <a:bodyPr/>
                        <a:lstStyle/>
                        <a:p>
                          <a:pPr algn="ctr"/>
                          <a:r>
                            <a:rPr lang="ru-RU" sz="1500" dirty="0"/>
                            <a:t>Компромисс между двумя вариантами</a:t>
                          </a:r>
                        </a:p>
                      </a:txBody>
                      <a:tcPr anchor="ctr">
                        <a:lnB w="12700" cap="flat" cmpd="sng" algn="ctr">
                          <a:noFill/>
                          <a:prstDash val="solid"/>
                          <a:round/>
                          <a:headEnd type="none" w="med" len="med"/>
                          <a:tailEnd type="none" w="med" len="med"/>
                        </a:lnB>
                      </a:tcPr>
                    </a:tc>
                    <a:tc>
                      <a:txBody>
                        <a:bodyPr/>
                        <a:lstStyle/>
                        <a:p>
                          <a:pPr marL="285750" indent="-285750" algn="l">
                            <a:buFont typeface="Arial" panose="020B0604020202020204" pitchFamily="34" charset="0"/>
                            <a:buChar char="•"/>
                          </a:pPr>
                          <a:r>
                            <a:rPr lang="ru-RU" sz="1500" kern="1200" dirty="0">
                              <a:solidFill>
                                <a:schemeClr val="tx1"/>
                              </a:solidFill>
                              <a:latin typeface="+mn-lt"/>
                              <a:ea typeface="+mn-ea"/>
                              <a:cs typeface="+mn-cs"/>
                            </a:rPr>
                            <a:t>Простой ротор</a:t>
                          </a:r>
                        </a:p>
                        <a:p>
                          <a:pPr marL="285750" indent="-285750" algn="l">
                            <a:buFont typeface="Arial" panose="020B0604020202020204" pitchFamily="34" charset="0"/>
                            <a:buChar char="•"/>
                          </a:pPr>
                          <a:r>
                            <a:rPr lang="ru-RU" sz="1500" kern="1200" dirty="0">
                              <a:solidFill>
                                <a:schemeClr val="tx1"/>
                              </a:solidFill>
                              <a:latin typeface="+mn-lt"/>
                              <a:ea typeface="+mn-ea"/>
                              <a:cs typeface="+mn-cs"/>
                            </a:rPr>
                            <a:t>Большая высота лопатки на выходе</a:t>
                          </a:r>
                        </a:p>
                        <a:p>
                          <a:pPr marL="285750" indent="-285750" algn="l">
                            <a:buFont typeface="Arial" panose="020B0604020202020204" pitchFamily="34" charset="0"/>
                            <a:buChar char="•"/>
                          </a:pPr>
                          <a:r>
                            <a:rPr lang="ru-RU" sz="1500" kern="1200" dirty="0">
                              <a:solidFill>
                                <a:schemeClr val="tx1"/>
                              </a:solidFill>
                              <a:latin typeface="+mn-lt"/>
                              <a:ea typeface="+mn-ea"/>
                              <a:cs typeface="+mn-cs"/>
                            </a:rPr>
                            <a:t>Низкая масса ротора</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763565065"/>
                      </a:ext>
                    </a:extLst>
                  </a:tr>
                  <a:tr h="370840">
                    <a:tc>
                      <a:txBody>
                        <a:bodyPr/>
                        <a:lstStyle/>
                        <a:p>
                          <a:pPr algn="ctr"/>
                          <a:r>
                            <a:rPr lang="ru-RU" sz="1500" dirty="0"/>
                            <a:t>Недостатки</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285750" indent="-285750" algn="l">
                            <a:buFont typeface="Arial" panose="020B0604020202020204" pitchFamily="34" charset="0"/>
                            <a:buChar char="•"/>
                          </a:pPr>
                          <a:r>
                            <a:rPr lang="ru-RU" sz="1500" dirty="0"/>
                            <a:t>Малая высота лопатки на выходе</a:t>
                          </a:r>
                        </a:p>
                        <a:p>
                          <a:pPr marL="285750" indent="-285750" algn="l">
                            <a:buFont typeface="Arial" panose="020B0604020202020204" pitchFamily="34" charset="0"/>
                            <a:buChar char="•"/>
                          </a:pPr>
                          <a:r>
                            <a:rPr lang="ru-RU" sz="1500" dirty="0"/>
                            <a:t>Сложный ротор</a:t>
                          </a:r>
                        </a:p>
                        <a:p>
                          <a:pPr marL="285750" indent="-285750" algn="l">
                            <a:buFont typeface="Arial" panose="020B0604020202020204" pitchFamily="34" charset="0"/>
                            <a:buChar char="•"/>
                          </a:pPr>
                          <a:r>
                            <a:rPr lang="ru-RU" sz="1500" dirty="0"/>
                            <a:t>Высокая масса ротора</a:t>
                          </a:r>
                        </a:p>
                      </a:txBody>
                      <a:tcPr anchor="ctr">
                        <a:lnB w="12700" cap="flat" cmpd="sng" algn="ctr">
                          <a:noFill/>
                          <a:prstDash val="solid"/>
                          <a:round/>
                          <a:headEnd type="none" w="med" len="med"/>
                          <a:tailEnd type="none" w="med" len="med"/>
                        </a:lnB>
                      </a:tcPr>
                    </a:tc>
                    <a:tc vMerge="1">
                      <a:txBody>
                        <a:bodyPr/>
                        <a:lstStyle/>
                        <a:p>
                          <a:pPr algn="ctr"/>
                          <a:endParaRPr lang="ru-RU" dirty="0"/>
                        </a:p>
                      </a:txBody>
                      <a:tcPr anchor="ctr"/>
                    </a:tc>
                    <a:tc>
                      <a:txBody>
                        <a:bodyPr/>
                        <a:lstStyle/>
                        <a:p>
                          <a:pPr marL="285750" indent="-285750" algn="l">
                            <a:buFont typeface="Arial" panose="020B0604020202020204" pitchFamily="34" charset="0"/>
                            <a:buChar char="•"/>
                          </a:pPr>
                          <a:r>
                            <a:rPr lang="ru-RU" sz="1500" dirty="0"/>
                            <a:t>Большое число ступеней</a:t>
                          </a:r>
                        </a:p>
                        <a:p>
                          <a:pPr marL="285750" indent="-285750" algn="l">
                            <a:buFont typeface="Arial" panose="020B0604020202020204" pitchFamily="34" charset="0"/>
                            <a:buChar char="•"/>
                          </a:pPr>
                          <a:r>
                            <a:rPr lang="ru-RU" sz="1500" dirty="0"/>
                            <a:t>Сложный статор</a:t>
                          </a:r>
                        </a:p>
                        <a:p>
                          <a:pPr marL="285750" indent="-285750" algn="l">
                            <a:buFont typeface="Arial" panose="020B0604020202020204" pitchFamily="34" charset="0"/>
                            <a:buChar char="•"/>
                          </a:pPr>
                          <a:r>
                            <a:rPr lang="ru-RU" sz="1500" dirty="0"/>
                            <a:t>Нестабильный радиальный зазор</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675885214"/>
                      </a:ext>
                    </a:extLst>
                  </a:tr>
                </a:tbl>
              </a:graphicData>
            </a:graphic>
          </p:graphicFrame>
        </mc:Choice>
        <mc:Fallback xmlns="">
          <p:graphicFrame>
            <p:nvGraphicFramePr>
              <p:cNvPr id="2" name="Таблица 1">
                <a:extLst>
                  <a:ext uri="{FF2B5EF4-FFF2-40B4-BE49-F238E27FC236}">
                    <a16:creationId xmlns:a16="http://schemas.microsoft.com/office/drawing/2014/main" xmlns="" xmlns:a14="http://schemas.microsoft.com/office/drawing/2010/main" id="{9A05374F-9D18-4F2E-BF11-D47230246CA9}"/>
                  </a:ext>
                </a:extLst>
              </p:cNvPr>
              <p:cNvGraphicFramePr>
                <a:graphicFrameLocks noGrp="1"/>
              </p:cNvGraphicFramePr>
              <p:nvPr>
                <p:extLst>
                  <p:ext uri="{D42A27DB-BD31-4B8C-83A1-F6EECF244321}">
                    <p14:modId xmlns:p14="http://schemas.microsoft.com/office/powerpoint/2010/main" val="1268993097"/>
                  </p:ext>
                </p:extLst>
              </p:nvPr>
            </p:nvGraphicFramePr>
            <p:xfrm>
              <a:off x="594878" y="1168910"/>
              <a:ext cx="8131109" cy="4734720"/>
            </p:xfrm>
            <a:graphic>
              <a:graphicData uri="http://schemas.openxmlformats.org/drawingml/2006/table">
                <a:tbl>
                  <a:tblPr firstRow="1" bandRow="1">
                    <a:tableStyleId>{5940675A-B579-460E-94D1-54222C63F5DA}</a:tableStyleId>
                  </a:tblPr>
                  <a:tblGrid>
                    <a:gridCol w="1566431">
                      <a:extLst>
                        <a:ext uri="{9D8B030D-6E8A-4147-A177-3AD203B41FA5}">
                          <a16:colId xmlns:a16="http://schemas.microsoft.com/office/drawing/2014/main" xmlns="" xmlns:a14="http://schemas.microsoft.com/office/drawing/2010/main" val="573097577"/>
                        </a:ext>
                      </a:extLst>
                    </a:gridCol>
                    <a:gridCol w="2188226">
                      <a:extLst>
                        <a:ext uri="{9D8B030D-6E8A-4147-A177-3AD203B41FA5}">
                          <a16:colId xmlns:a16="http://schemas.microsoft.com/office/drawing/2014/main" xmlns="" xmlns:a14="http://schemas.microsoft.com/office/drawing/2010/main" val="2622863523"/>
                        </a:ext>
                      </a:extLst>
                    </a:gridCol>
                    <a:gridCol w="2188226">
                      <a:extLst>
                        <a:ext uri="{9D8B030D-6E8A-4147-A177-3AD203B41FA5}">
                          <a16:colId xmlns:a16="http://schemas.microsoft.com/office/drawing/2014/main" xmlns="" xmlns:a14="http://schemas.microsoft.com/office/drawing/2010/main" val="2785220724"/>
                        </a:ext>
                      </a:extLst>
                    </a:gridCol>
                    <a:gridCol w="2188226">
                      <a:extLst>
                        <a:ext uri="{9D8B030D-6E8A-4147-A177-3AD203B41FA5}">
                          <a16:colId xmlns:a16="http://schemas.microsoft.com/office/drawing/2014/main" xmlns="" xmlns:a14="http://schemas.microsoft.com/office/drawing/2010/main" val="64689118"/>
                        </a:ext>
                      </a:extLst>
                    </a:gridCol>
                  </a:tblGrid>
                  <a:tr h="548640">
                    <a:tc>
                      <a:txBody>
                        <a:bodyPr/>
                        <a:lstStyle/>
                        <a:p>
                          <a:pPr algn="ctr"/>
                          <a:r>
                            <a:rPr lang="ru-RU" sz="1500" dirty="0"/>
                            <a:t>Форма проточной части</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endParaRPr lang="ru-RU"/>
                        </a:p>
                      </a:txBody>
                      <a:tcPr anchor="ctr">
                        <a:lnT w="12700" cap="flat" cmpd="sng" algn="ctr">
                          <a:noFill/>
                          <a:prstDash val="solid"/>
                          <a:round/>
                          <a:headEnd type="none" w="med" len="med"/>
                          <a:tailEnd type="none" w="med" len="med"/>
                        </a:lnT>
                        <a:blipFill rotWithShape="1">
                          <a:blip r:embed="rId3"/>
                          <a:stretch>
                            <a:fillRect l="-71866" t="-2222" r="-200000" b="-774444"/>
                          </a:stretch>
                        </a:blipFill>
                      </a:tcPr>
                    </a:tc>
                    <a:tc>
                      <a:txBody>
                        <a:bodyPr/>
                        <a:lstStyle/>
                        <a:p>
                          <a:endParaRPr lang="ru-RU"/>
                        </a:p>
                      </a:txBody>
                      <a:tcPr anchor="ctr">
                        <a:lnT w="12700" cap="flat" cmpd="sng" algn="ctr">
                          <a:noFill/>
                          <a:prstDash val="solid"/>
                          <a:round/>
                          <a:headEnd type="none" w="med" len="med"/>
                          <a:tailEnd type="none" w="med" len="med"/>
                        </a:lnT>
                        <a:blipFill rotWithShape="1">
                          <a:blip r:embed="rId3"/>
                          <a:stretch>
                            <a:fillRect l="-172346" t="-2222" r="-100559" b="-774444"/>
                          </a:stretch>
                        </a:blipFill>
                      </a:tcPr>
                    </a:tc>
                    <a:tc>
                      <a:txBody>
                        <a:bodyPr/>
                        <a:lstStyle/>
                        <a:p>
                          <a:endParaRPr lang="ru-RU"/>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blipFill rotWithShape="1">
                          <a:blip r:embed="rId3"/>
                          <a:stretch>
                            <a:fillRect l="-271588" t="-2222" r="-279" b="-774444"/>
                          </a:stretch>
                        </a:blipFill>
                      </a:tcPr>
                    </a:tc>
                    <a:extLst>
                      <a:ext uri="{0D108BD9-81ED-4DB2-BD59-A6C34878D82A}">
                        <a16:rowId xmlns:a16="http://schemas.microsoft.com/office/drawing/2014/main" xmlns="" xmlns:a14="http://schemas.microsoft.com/office/drawing/2010/main" val="372161494"/>
                      </a:ext>
                    </a:extLst>
                  </a:tr>
                  <a:tr h="1260000">
                    <a:tc>
                      <a:txBody>
                        <a:bodyPr/>
                        <a:lstStyle/>
                        <a:p>
                          <a:pPr algn="ctr"/>
                          <a:r>
                            <a:rPr lang="ru-RU" sz="1500" dirty="0"/>
                            <a:t>Изображение</a:t>
                          </a:r>
                        </a:p>
                      </a:txBody>
                      <a:tcPr anchor="ctr">
                        <a:lnL w="12700" cap="flat" cmpd="sng" algn="ctr">
                          <a:noFill/>
                          <a:prstDash val="solid"/>
                          <a:round/>
                          <a:headEnd type="none" w="med" len="med"/>
                          <a:tailEnd type="none" w="med" len="med"/>
                        </a:lnL>
                      </a:tcPr>
                    </a:tc>
                    <a:tc>
                      <a:txBody>
                        <a:bodyPr/>
                        <a:lstStyle/>
                        <a:p>
                          <a:pPr algn="ctr"/>
                          <a:endParaRPr lang="ru-RU" sz="1500" dirty="0"/>
                        </a:p>
                      </a:txBody>
                      <a:tcPr anchor="ctr"/>
                    </a:tc>
                    <a:tc>
                      <a:txBody>
                        <a:bodyPr/>
                        <a:lstStyle/>
                        <a:p>
                          <a:pPr algn="ctr"/>
                          <a:endParaRPr lang="ru-RU" sz="1500" dirty="0"/>
                        </a:p>
                      </a:txBody>
                      <a:tcPr anchor="ctr"/>
                    </a:tc>
                    <a:tc>
                      <a:txBody>
                        <a:bodyPr/>
                        <a:lstStyle/>
                        <a:p>
                          <a:pPr algn="ctr"/>
                          <a:endParaRPr lang="ru-RU" sz="150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3809163518"/>
                      </a:ext>
                    </a:extLst>
                  </a:tr>
                  <a:tr h="1691640">
                    <a:tc>
                      <a:txBody>
                        <a:bodyPr/>
                        <a:lstStyle/>
                        <a:p>
                          <a:pPr algn="ctr"/>
                          <a:r>
                            <a:rPr lang="ru-RU" sz="1500" dirty="0"/>
                            <a:t>Достоинства</a:t>
                          </a:r>
                        </a:p>
                      </a:txBody>
                      <a:tcPr anchor="ctr">
                        <a:lnL w="12700" cap="flat" cmpd="sng" algn="ctr">
                          <a:noFill/>
                          <a:prstDash val="solid"/>
                          <a:round/>
                          <a:headEnd type="none" w="med" len="med"/>
                          <a:tailEnd type="none" w="med" len="med"/>
                        </a:lnL>
                      </a:tcPr>
                    </a:tc>
                    <a:tc>
                      <a:txBody>
                        <a:bodyPr/>
                        <a:lstStyle/>
                        <a:p>
                          <a:pPr marL="285750" indent="-285750" algn="l">
                            <a:buFont typeface="Arial" panose="020B0604020202020204" pitchFamily="34" charset="0"/>
                            <a:buChar char="•"/>
                          </a:pPr>
                          <a:r>
                            <a:rPr lang="ru-RU" sz="1500" dirty="0"/>
                            <a:t>Малое число ступеней</a:t>
                          </a:r>
                        </a:p>
                        <a:p>
                          <a:pPr marL="285750" indent="-285750" algn="l">
                            <a:buFont typeface="Arial" panose="020B0604020202020204" pitchFamily="34" charset="0"/>
                            <a:buChar char="•"/>
                          </a:pPr>
                          <a:r>
                            <a:rPr lang="ru-RU" sz="1500" dirty="0"/>
                            <a:t>Стабильные радиальные зазоры</a:t>
                          </a:r>
                        </a:p>
                        <a:p>
                          <a:pPr marL="285750" indent="-285750" algn="l">
                            <a:buFont typeface="Arial" panose="020B0604020202020204" pitchFamily="34" charset="0"/>
                            <a:buChar char="•"/>
                          </a:pPr>
                          <a:r>
                            <a:rPr lang="ru-RU" sz="1500" dirty="0"/>
                            <a:t>Простой статор</a:t>
                          </a:r>
                        </a:p>
                        <a:p>
                          <a:pPr marL="285750" indent="-285750" algn="l">
                            <a:buFont typeface="Arial" panose="020B0604020202020204" pitchFamily="34" charset="0"/>
                            <a:buChar char="•"/>
                          </a:pPr>
                          <a:r>
                            <a:rPr lang="ru-RU" sz="1500" dirty="0"/>
                            <a:t>Технологичные лопатки </a:t>
                          </a:r>
                        </a:p>
                      </a:txBody>
                      <a:tcPr anchor="ctr"/>
                    </a:tc>
                    <a:tc rowSpan="2">
                      <a:txBody>
                        <a:bodyPr/>
                        <a:lstStyle/>
                        <a:p>
                          <a:pPr algn="ctr"/>
                          <a:r>
                            <a:rPr lang="ru-RU" sz="1500" dirty="0"/>
                            <a:t>Компромисс между двумя вариантами</a:t>
                          </a:r>
                        </a:p>
                      </a:txBody>
                      <a:tcPr anchor="ctr">
                        <a:lnB w="12700" cap="flat" cmpd="sng" algn="ctr">
                          <a:noFill/>
                          <a:prstDash val="solid"/>
                          <a:round/>
                          <a:headEnd type="none" w="med" len="med"/>
                          <a:tailEnd type="none" w="med" len="med"/>
                        </a:lnB>
                      </a:tcPr>
                    </a:tc>
                    <a:tc>
                      <a:txBody>
                        <a:bodyPr/>
                        <a:lstStyle/>
                        <a:p>
                          <a:pPr marL="285750" indent="-285750" algn="l">
                            <a:buFont typeface="Arial" panose="020B0604020202020204" pitchFamily="34" charset="0"/>
                            <a:buChar char="•"/>
                          </a:pPr>
                          <a:r>
                            <a:rPr lang="ru-RU" sz="1500" kern="1200" dirty="0">
                              <a:solidFill>
                                <a:schemeClr val="tx1"/>
                              </a:solidFill>
                              <a:latin typeface="+mn-lt"/>
                              <a:ea typeface="+mn-ea"/>
                              <a:cs typeface="+mn-cs"/>
                            </a:rPr>
                            <a:t>Простой ротор</a:t>
                          </a:r>
                        </a:p>
                        <a:p>
                          <a:pPr marL="285750" indent="-285750" algn="l">
                            <a:buFont typeface="Arial" panose="020B0604020202020204" pitchFamily="34" charset="0"/>
                            <a:buChar char="•"/>
                          </a:pPr>
                          <a:r>
                            <a:rPr lang="ru-RU" sz="1500" kern="1200" dirty="0">
                              <a:solidFill>
                                <a:schemeClr val="tx1"/>
                              </a:solidFill>
                              <a:latin typeface="+mn-lt"/>
                              <a:ea typeface="+mn-ea"/>
                              <a:cs typeface="+mn-cs"/>
                            </a:rPr>
                            <a:t>Большая высота лопатки на выходе</a:t>
                          </a:r>
                        </a:p>
                        <a:p>
                          <a:pPr marL="285750" indent="-285750" algn="l">
                            <a:buFont typeface="Arial" panose="020B0604020202020204" pitchFamily="34" charset="0"/>
                            <a:buChar char="•"/>
                          </a:pPr>
                          <a:r>
                            <a:rPr lang="ru-RU" sz="1500" kern="1200" dirty="0">
                              <a:solidFill>
                                <a:schemeClr val="tx1"/>
                              </a:solidFill>
                              <a:latin typeface="+mn-lt"/>
                              <a:ea typeface="+mn-ea"/>
                              <a:cs typeface="+mn-cs"/>
                            </a:rPr>
                            <a:t>Низкая масса ротора</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3763565065"/>
                      </a:ext>
                    </a:extLst>
                  </a:tr>
                  <a:tr h="1234440">
                    <a:tc>
                      <a:txBody>
                        <a:bodyPr/>
                        <a:lstStyle/>
                        <a:p>
                          <a:pPr algn="ctr"/>
                          <a:r>
                            <a:rPr lang="ru-RU" sz="1500" dirty="0"/>
                            <a:t>Недостатки</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285750" indent="-285750" algn="l">
                            <a:buFont typeface="Arial" panose="020B0604020202020204" pitchFamily="34" charset="0"/>
                            <a:buChar char="•"/>
                          </a:pPr>
                          <a:r>
                            <a:rPr lang="ru-RU" sz="1500" dirty="0"/>
                            <a:t>Малая высота лопатки на выходе</a:t>
                          </a:r>
                        </a:p>
                        <a:p>
                          <a:pPr marL="285750" indent="-285750" algn="l">
                            <a:buFont typeface="Arial" panose="020B0604020202020204" pitchFamily="34" charset="0"/>
                            <a:buChar char="•"/>
                          </a:pPr>
                          <a:r>
                            <a:rPr lang="ru-RU" sz="1500" dirty="0"/>
                            <a:t>Сложный ротор</a:t>
                          </a:r>
                        </a:p>
                        <a:p>
                          <a:pPr marL="285750" indent="-285750" algn="l">
                            <a:buFont typeface="Arial" panose="020B0604020202020204" pitchFamily="34" charset="0"/>
                            <a:buChar char="•"/>
                          </a:pPr>
                          <a:r>
                            <a:rPr lang="ru-RU" sz="1500" dirty="0"/>
                            <a:t>Высокая масса ротора</a:t>
                          </a:r>
                        </a:p>
                      </a:txBody>
                      <a:tcPr anchor="ctr">
                        <a:lnB w="12700" cap="flat" cmpd="sng" algn="ctr">
                          <a:noFill/>
                          <a:prstDash val="solid"/>
                          <a:round/>
                          <a:headEnd type="none" w="med" len="med"/>
                          <a:tailEnd type="none" w="med" len="med"/>
                        </a:lnB>
                      </a:tcPr>
                    </a:tc>
                    <a:tc vMerge="1">
                      <a:txBody>
                        <a:bodyPr/>
                        <a:lstStyle/>
                        <a:p>
                          <a:pPr algn="ctr"/>
                          <a:endParaRPr lang="ru-RU" dirty="0"/>
                        </a:p>
                      </a:txBody>
                      <a:tcPr anchor="ctr"/>
                    </a:tc>
                    <a:tc>
                      <a:txBody>
                        <a:bodyPr/>
                        <a:lstStyle/>
                        <a:p>
                          <a:pPr marL="285750" indent="-285750" algn="l">
                            <a:buFont typeface="Arial" panose="020B0604020202020204" pitchFamily="34" charset="0"/>
                            <a:buChar char="•"/>
                          </a:pPr>
                          <a:r>
                            <a:rPr lang="ru-RU" sz="1500" dirty="0"/>
                            <a:t>Большое число ступеней</a:t>
                          </a:r>
                        </a:p>
                        <a:p>
                          <a:pPr marL="285750" indent="-285750" algn="l">
                            <a:buFont typeface="Arial" panose="020B0604020202020204" pitchFamily="34" charset="0"/>
                            <a:buChar char="•"/>
                          </a:pPr>
                          <a:r>
                            <a:rPr lang="ru-RU" sz="1500" dirty="0"/>
                            <a:t>Сложный статор</a:t>
                          </a:r>
                        </a:p>
                        <a:p>
                          <a:pPr marL="285750" indent="-285750" algn="l">
                            <a:buFont typeface="Arial" panose="020B0604020202020204" pitchFamily="34" charset="0"/>
                            <a:buChar char="•"/>
                          </a:pPr>
                          <a:r>
                            <a:rPr lang="ru-RU" sz="1500" dirty="0"/>
                            <a:t>Нестабильный радиальный зазор</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675885214"/>
                      </a:ext>
                    </a:extLst>
                  </a:tr>
                </a:tbl>
              </a:graphicData>
            </a:graphic>
          </p:graphicFrame>
        </mc:Fallback>
      </mc:AlternateContent>
      <p:pic>
        <p:nvPicPr>
          <p:cNvPr id="6" name="Рисунок 5" descr="3">
            <a:extLst>
              <a:ext uri="{FF2B5EF4-FFF2-40B4-BE49-F238E27FC236}">
                <a16:creationId xmlns:a16="http://schemas.microsoft.com/office/drawing/2014/main" id="{DF7EC15A-2885-4FD9-A055-7B163C4BAB84}"/>
              </a:ext>
            </a:extLst>
          </p:cNvPr>
          <p:cNvPicPr/>
          <p:nvPr/>
        </p:nvPicPr>
        <p:blipFill rotWithShape="1">
          <a:blip r:embed="rId4">
            <a:extLst>
              <a:ext uri="{28A0092B-C50C-407E-A947-70E740481C1C}">
                <a14:useLocalDpi xmlns:a14="http://schemas.microsoft.com/office/drawing/2010/main" val="0"/>
              </a:ext>
            </a:extLst>
          </a:blip>
          <a:srcRect r="66240" b="23887"/>
          <a:stretch/>
        </p:blipFill>
        <p:spPr bwMode="auto">
          <a:xfrm>
            <a:off x="2431015" y="1771451"/>
            <a:ext cx="1529715" cy="1079500"/>
          </a:xfrm>
          <a:prstGeom prst="rect">
            <a:avLst/>
          </a:prstGeom>
          <a:noFill/>
          <a:ln>
            <a:noFill/>
          </a:ln>
          <a:extLst>
            <a:ext uri="{53640926-AAD7-44D8-BBD7-CCE9431645EC}">
              <a14:shadowObscured xmlns:a14="http://schemas.microsoft.com/office/drawing/2010/main"/>
            </a:ext>
          </a:extLst>
        </p:spPr>
      </p:pic>
      <p:pic>
        <p:nvPicPr>
          <p:cNvPr id="9" name="Рисунок 8" descr="3">
            <a:extLst>
              <a:ext uri="{FF2B5EF4-FFF2-40B4-BE49-F238E27FC236}">
                <a16:creationId xmlns:a16="http://schemas.microsoft.com/office/drawing/2014/main" id="{93BDB62C-8E24-41F3-BB9E-C1BC0213CDDA}"/>
              </a:ext>
            </a:extLst>
          </p:cNvPr>
          <p:cNvPicPr/>
          <p:nvPr/>
        </p:nvPicPr>
        <p:blipFill rotWithShape="1">
          <a:blip r:embed="rId4">
            <a:extLst>
              <a:ext uri="{28A0092B-C50C-407E-A947-70E740481C1C}">
                <a14:useLocalDpi xmlns:a14="http://schemas.microsoft.com/office/drawing/2010/main" val="0"/>
              </a:ext>
            </a:extLst>
          </a:blip>
          <a:srcRect l="33204" r="37343" b="19701"/>
          <a:stretch/>
        </p:blipFill>
        <p:spPr bwMode="auto">
          <a:xfrm>
            <a:off x="4845985" y="1771451"/>
            <a:ext cx="1266825" cy="1079500"/>
          </a:xfrm>
          <a:prstGeom prst="rect">
            <a:avLst/>
          </a:prstGeom>
          <a:noFill/>
          <a:ln>
            <a:noFill/>
          </a:ln>
          <a:extLst>
            <a:ext uri="{53640926-AAD7-44D8-BBD7-CCE9431645EC}">
              <a14:shadowObscured xmlns:a14="http://schemas.microsoft.com/office/drawing/2010/main"/>
            </a:ext>
          </a:extLst>
        </p:spPr>
      </p:pic>
      <p:pic>
        <p:nvPicPr>
          <p:cNvPr id="10" name="Рисунок 9" descr="3">
            <a:extLst>
              <a:ext uri="{FF2B5EF4-FFF2-40B4-BE49-F238E27FC236}">
                <a16:creationId xmlns:a16="http://schemas.microsoft.com/office/drawing/2014/main" id="{2BC21493-61FA-4742-B042-E4A3308DA29A}"/>
              </a:ext>
            </a:extLst>
          </p:cNvPr>
          <p:cNvPicPr/>
          <p:nvPr/>
        </p:nvPicPr>
        <p:blipFill rotWithShape="1">
          <a:blip r:embed="rId4" cstate="print">
            <a:extLst>
              <a:ext uri="{28A0092B-C50C-407E-A947-70E740481C1C}">
                <a14:useLocalDpi xmlns:a14="http://schemas.microsoft.com/office/drawing/2010/main" val="0"/>
              </a:ext>
            </a:extLst>
          </a:blip>
          <a:srcRect l="63394" b="8302"/>
          <a:stretch/>
        </p:blipFill>
        <p:spPr bwMode="auto">
          <a:xfrm>
            <a:off x="6998065" y="1805455"/>
            <a:ext cx="1378585" cy="1079500"/>
          </a:xfrm>
          <a:prstGeom prst="rect">
            <a:avLst/>
          </a:prstGeom>
          <a:noFill/>
          <a:ln>
            <a:noFill/>
          </a:ln>
          <a:extLst>
            <a:ext uri="{53640926-AAD7-44D8-BBD7-CCE9431645EC}">
              <a14:shadowObscured xmlns:a14="http://schemas.microsoft.com/office/drawing/2010/main"/>
            </a:ext>
          </a:extLst>
        </p:spPr>
      </p:pic>
      <p:sp>
        <p:nvSpPr>
          <p:cNvPr id="11" name="Прямоугольник 10">
            <a:extLst>
              <a:ext uri="{FF2B5EF4-FFF2-40B4-BE49-F238E27FC236}">
                <a16:creationId xmlns:a16="http://schemas.microsoft.com/office/drawing/2014/main" id="{5EDBC812-F0CD-4C41-A496-3582C1FEAE1D}"/>
              </a:ext>
            </a:extLst>
          </p:cNvPr>
          <p:cNvSpPr/>
          <p:nvPr/>
        </p:nvSpPr>
        <p:spPr>
          <a:xfrm>
            <a:off x="594878" y="5927149"/>
            <a:ext cx="4572000" cy="382092"/>
          </a:xfrm>
          <a:prstGeom prst="rect">
            <a:avLst/>
          </a:prstGeom>
        </p:spPr>
        <p:txBody>
          <a:bodyPr>
            <a:spAutoFit/>
          </a:bodyPr>
          <a:lstStyle/>
          <a:p>
            <a:pPr marL="273050" lvl="0" indent="-273050">
              <a:lnSpc>
                <a:spcPct val="150000"/>
              </a:lnSpc>
              <a:buFont typeface="Wingdings" pitchFamily="2" charset="2"/>
              <a:buChar char="ü"/>
            </a:pPr>
            <a:r>
              <a:rPr lang="ru-RU" sz="1400" dirty="0"/>
              <a:t>Универсальный вариант</a:t>
            </a:r>
          </a:p>
        </p:txBody>
      </p:sp>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0CA4F76D-8C8F-4CF4-B09B-2383DF07A641}"/>
                  </a:ext>
                </a:extLst>
              </p:cNvPr>
              <p:cNvSpPr/>
              <p:nvPr/>
            </p:nvSpPr>
            <p:spPr>
              <a:xfrm>
                <a:off x="2880878" y="5854640"/>
                <a:ext cx="2090252" cy="566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ru-RU" sz="1400">
                              <a:latin typeface="Cambria Math" panose="02040503050406030204" pitchFamily="18" charset="0"/>
                            </a:rPr>
                            <m:t>К</m:t>
                          </m:r>
                        </m:e>
                        <m:sub>
                          <m:r>
                            <a:rPr lang="ru-RU" sz="1400" i="1">
                              <a:latin typeface="Cambria Math" panose="02040503050406030204" pitchFamily="18" charset="0"/>
                            </a:rPr>
                            <m:t>𝛾</m:t>
                          </m:r>
                        </m:sub>
                      </m:sSub>
                      <m:r>
                        <a:rPr lang="ru-RU" sz="1400" i="0">
                          <a:latin typeface="Cambria Math" panose="02040503050406030204" pitchFamily="18" charset="0"/>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𝐷</m:t>
                              </m:r>
                            </m:e>
                            <m:sub>
                              <m:r>
                                <a:rPr lang="ru-RU" sz="1400" i="0">
                                  <a:latin typeface="Cambria Math" panose="02040503050406030204" pitchFamily="18" charset="0"/>
                                </a:rPr>
                                <m:t>ср1</m:t>
                              </m:r>
                            </m:sub>
                          </m:sSub>
                        </m:num>
                        <m:den>
                          <m:sSub>
                            <m:sSubPr>
                              <m:ctrlPr>
                                <a:rPr lang="ru-RU" sz="1400" i="1">
                                  <a:latin typeface="Cambria Math" panose="02040503050406030204" pitchFamily="18" charset="0"/>
                                </a:rPr>
                              </m:ctrlPr>
                            </m:sSubPr>
                            <m:e>
                              <m:r>
                                <a:rPr lang="ru-RU" sz="1400" i="1">
                                  <a:latin typeface="Cambria Math" panose="02040503050406030204" pitchFamily="18" charset="0"/>
                                </a:rPr>
                                <m:t>𝐷</m:t>
                              </m:r>
                            </m:e>
                            <m:sub>
                              <m:r>
                                <a:rPr lang="ru-RU" sz="1400" i="0">
                                  <a:latin typeface="Cambria Math" panose="02040503050406030204" pitchFamily="18" charset="0"/>
                                </a:rPr>
                                <m:t>ср2</m:t>
                              </m:r>
                            </m:sub>
                          </m:sSub>
                        </m:den>
                      </m:f>
                      <m:r>
                        <a:rPr lang="ru-RU" sz="1400" b="0" i="1" smtClean="0">
                          <a:latin typeface="Cambria Math" panose="02040503050406030204" pitchFamily="18" charset="0"/>
                        </a:rPr>
                        <m:t>=0,95…1,05</m:t>
                      </m:r>
                    </m:oMath>
                  </m:oMathPara>
                </a14:m>
                <a:endParaRPr lang="ru-RU" sz="1400" dirty="0"/>
              </a:p>
            </p:txBody>
          </p:sp>
        </mc:Choice>
        <mc:Fallback xmlns="">
          <p:sp>
            <p:nvSpPr>
              <p:cNvPr id="3" name="Прямоугольник 2">
                <a:extLst>
                  <a:ext uri="{FF2B5EF4-FFF2-40B4-BE49-F238E27FC236}">
                    <a16:creationId xmlns:a16="http://schemas.microsoft.com/office/drawing/2014/main" id="{0CA4F76D-8C8F-4CF4-B09B-2383DF07A641}"/>
                  </a:ext>
                </a:extLst>
              </p:cNvPr>
              <p:cNvSpPr>
                <a:spLocks noRot="1" noChangeAspect="1" noMove="1" noResize="1" noEditPoints="1" noAdjustHandles="1" noChangeArrowheads="1" noChangeShapeType="1" noTextEdit="1"/>
              </p:cNvSpPr>
              <p:nvPr/>
            </p:nvSpPr>
            <p:spPr>
              <a:xfrm>
                <a:off x="2880878" y="5854640"/>
                <a:ext cx="2090252" cy="566502"/>
              </a:xfrm>
              <a:prstGeom prst="rect">
                <a:avLst/>
              </a:prstGeom>
              <a:blipFill>
                <a:blip r:embed="rId5"/>
                <a:stretch>
                  <a:fillRect/>
                </a:stretch>
              </a:blipFill>
            </p:spPr>
            <p:txBody>
              <a:bodyPr/>
              <a:lstStyle/>
              <a:p>
                <a:r>
                  <a:rPr lang="ru-RU">
                    <a:noFill/>
                  </a:rPr>
                  <a:t> </a:t>
                </a:r>
              </a:p>
            </p:txBody>
          </p:sp>
        </mc:Fallback>
      </mc:AlternateContent>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775" y="3087928"/>
            <a:ext cx="557052" cy="540000"/>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3824" y="4678333"/>
            <a:ext cx="560003" cy="540000"/>
          </a:xfrm>
          <a:prstGeom prst="rect">
            <a:avLst/>
          </a:prstGeom>
        </p:spPr>
      </p:pic>
    </p:spTree>
    <p:extLst>
      <p:ext uri="{BB962C8B-B14F-4D97-AF65-F5344CB8AC3E}">
        <p14:creationId xmlns:p14="http://schemas.microsoft.com/office/powerpoint/2010/main" val="36300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314" y="163033"/>
            <a:ext cx="7898675" cy="646331"/>
          </a:xfrm>
          <a:prstGeom prst="rect">
            <a:avLst/>
          </a:prstGeom>
          <a:noFill/>
        </p:spPr>
        <p:txBody>
          <a:bodyPr wrap="square" rtlCol="0" anchor="ctr" anchorCtr="1">
            <a:spAutoFit/>
          </a:bodyPr>
          <a:lstStyle/>
          <a:p>
            <a:pPr algn="ctr"/>
            <a:r>
              <a:rPr lang="ru-RU" b="1" cap="all" dirty="0">
                <a:solidFill>
                  <a:schemeClr val="bg1"/>
                </a:solidFill>
                <a:latin typeface="Elektra Text Pro" panose="02000503030000020004" pitchFamily="50" charset="-52"/>
              </a:rPr>
              <a:t>Согласование компрессора и турбины при проектировании ГТД</a:t>
            </a:r>
          </a:p>
        </p:txBody>
      </p:sp>
      <p:sp>
        <p:nvSpPr>
          <p:cNvPr id="8" name="TextBox 7"/>
          <p:cNvSpPr txBox="1"/>
          <p:nvPr/>
        </p:nvSpPr>
        <p:spPr>
          <a:xfrm>
            <a:off x="8067539" y="6332760"/>
            <a:ext cx="469107" cy="369332"/>
          </a:xfrm>
          <a:prstGeom prst="rect">
            <a:avLst/>
          </a:prstGeom>
          <a:noFill/>
        </p:spPr>
        <p:txBody>
          <a:bodyPr wrap="square" rtlCol="0">
            <a:spAutoFit/>
          </a:bodyPr>
          <a:lstStyle/>
          <a:p>
            <a:pPr algn="ctr"/>
            <a:fld id="{9E79BFED-6ECD-4563-B483-CEA192FFFCCF}" type="slidenum">
              <a:rPr lang="ru-RU" smtClean="0">
                <a:solidFill>
                  <a:schemeClr val="bg1"/>
                </a:solidFill>
                <a:latin typeface="Elektra Medium Pro" panose="02000803000000020004" pitchFamily="50" charset="-52"/>
              </a:rPr>
              <a:pPr algn="ctr"/>
              <a:t>9</a:t>
            </a:fld>
            <a:endParaRPr lang="ru-RU" dirty="0">
              <a:solidFill>
                <a:schemeClr val="bg1"/>
              </a:solidFill>
              <a:latin typeface="Elektra Medium Pro" panose="02000803000000020004" pitchFamily="50" charset="-52"/>
            </a:endParaRPr>
          </a:p>
        </p:txBody>
      </p:sp>
      <p:sp>
        <p:nvSpPr>
          <p:cNvPr id="5" name="Прямоугольник 4">
            <a:extLst>
              <a:ext uri="{FF2B5EF4-FFF2-40B4-BE49-F238E27FC236}">
                <a16:creationId xmlns:a16="http://schemas.microsoft.com/office/drawing/2014/main" id="{DCC6703D-B2A1-4F95-B34D-98F2E7091C61}"/>
              </a:ext>
            </a:extLst>
          </p:cNvPr>
          <p:cNvSpPr/>
          <p:nvPr/>
        </p:nvSpPr>
        <p:spPr>
          <a:xfrm>
            <a:off x="601165" y="809364"/>
            <a:ext cx="8124824" cy="369332"/>
          </a:xfrm>
          <a:prstGeom prst="rect">
            <a:avLst/>
          </a:prstGeom>
        </p:spPr>
        <p:txBody>
          <a:bodyPr wrap="square">
            <a:spAutoFit/>
          </a:bodyPr>
          <a:lstStyle/>
          <a:p>
            <a:pPr algn="ctr"/>
            <a:r>
              <a:rPr lang="ru-RU" cap="small" dirty="0"/>
              <a:t>Каковы геометрические ограничения при расчёте размеров проточной части?</a:t>
            </a:r>
          </a:p>
        </p:txBody>
      </p:sp>
      <mc:AlternateContent xmlns:mc="http://schemas.openxmlformats.org/markup-compatibility/2006" xmlns:a14="http://schemas.microsoft.com/office/drawing/2010/main">
        <mc:Choice Requires="a14">
          <p:graphicFrame>
            <p:nvGraphicFramePr>
              <p:cNvPr id="2" name="Таблица 1">
                <a:extLst>
                  <a:ext uri="{FF2B5EF4-FFF2-40B4-BE49-F238E27FC236}">
                    <a16:creationId xmlns:a16="http://schemas.microsoft.com/office/drawing/2014/main" id="{7431F559-B56A-46EE-9734-BA7AC3648CDC}"/>
                  </a:ext>
                </a:extLst>
              </p:cNvPr>
              <p:cNvGraphicFramePr>
                <a:graphicFrameLocks noGrp="1"/>
              </p:cNvGraphicFramePr>
              <p:nvPr>
                <p:extLst>
                  <p:ext uri="{D42A27DB-BD31-4B8C-83A1-F6EECF244321}">
                    <p14:modId xmlns:p14="http://schemas.microsoft.com/office/powerpoint/2010/main" val="842708188"/>
                  </p:ext>
                </p:extLst>
              </p:nvPr>
            </p:nvGraphicFramePr>
            <p:xfrm>
              <a:off x="1007918" y="1210836"/>
              <a:ext cx="7169727" cy="2990088"/>
            </p:xfrm>
            <a:graphic>
              <a:graphicData uri="http://schemas.openxmlformats.org/drawingml/2006/table">
                <a:tbl>
                  <a:tblPr firstRow="1" bandRow="1">
                    <a:tableStyleId>{5940675A-B579-460E-94D1-54222C63F5DA}</a:tableStyleId>
                  </a:tblPr>
                  <a:tblGrid>
                    <a:gridCol w="1193356">
                      <a:extLst>
                        <a:ext uri="{9D8B030D-6E8A-4147-A177-3AD203B41FA5}">
                          <a16:colId xmlns:a16="http://schemas.microsoft.com/office/drawing/2014/main" val="2661662300"/>
                        </a:ext>
                      </a:extLst>
                    </a:gridCol>
                    <a:gridCol w="1503786">
                      <a:extLst>
                        <a:ext uri="{9D8B030D-6E8A-4147-A177-3AD203B41FA5}">
                          <a16:colId xmlns:a16="http://schemas.microsoft.com/office/drawing/2014/main" val="881054267"/>
                        </a:ext>
                      </a:extLst>
                    </a:gridCol>
                    <a:gridCol w="4472585">
                      <a:extLst>
                        <a:ext uri="{9D8B030D-6E8A-4147-A177-3AD203B41FA5}">
                          <a16:colId xmlns:a16="http://schemas.microsoft.com/office/drawing/2014/main" val="778926461"/>
                        </a:ext>
                      </a:extLst>
                    </a:gridCol>
                  </a:tblGrid>
                  <a:tr h="370840">
                    <a:tc>
                      <a:txBody>
                        <a:bodyPr/>
                        <a:lstStyle/>
                        <a:p>
                          <a:pPr algn="ctr">
                            <a:lnSpc>
                              <a:spcPct val="150000"/>
                            </a:lnSpc>
                          </a:pPr>
                          <a:r>
                            <a:rPr lang="ru-RU" sz="1600" dirty="0"/>
                            <a:t>Узел</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50000"/>
                            </a:lnSpc>
                          </a:pPr>
                          <a:r>
                            <a:rPr lang="ru-RU" sz="1600" dirty="0"/>
                            <a:t>Ограничение</a:t>
                          </a:r>
                        </a:p>
                      </a:txBody>
                      <a:tcPr anchor="ctr">
                        <a:lnT w="12700" cap="flat" cmpd="sng" algn="ctr">
                          <a:noFill/>
                          <a:prstDash val="solid"/>
                          <a:round/>
                          <a:headEnd type="none" w="med" len="med"/>
                          <a:tailEnd type="none" w="med" len="med"/>
                        </a:lnT>
                      </a:tcPr>
                    </a:tc>
                    <a:tc>
                      <a:txBody>
                        <a:bodyPr/>
                        <a:lstStyle/>
                        <a:p>
                          <a:pPr algn="ctr">
                            <a:lnSpc>
                              <a:spcPct val="150000"/>
                            </a:lnSpc>
                          </a:pPr>
                          <a:r>
                            <a:rPr lang="ru-RU" sz="1600" dirty="0"/>
                            <a:t>Причина</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083329134"/>
                      </a:ext>
                    </a:extLst>
                  </a:tr>
                  <a:tr h="370840">
                    <a:tc>
                      <a:txBody>
                        <a:bodyPr/>
                        <a:lstStyle/>
                        <a:p>
                          <a:pPr algn="ctr">
                            <a:lnSpc>
                              <a:spcPct val="150000"/>
                            </a:lnSpc>
                          </a:pPr>
                          <a:r>
                            <a:rPr lang="ru-RU" sz="1600" dirty="0"/>
                            <a:t>Вентилятор</a:t>
                          </a:r>
                        </a:p>
                      </a:txBody>
                      <a:tcPr anchor="ctr">
                        <a:lnL w="12700" cap="flat" cmpd="sng" algn="ctr">
                          <a:noFill/>
                          <a:prstDash val="solid"/>
                          <a:round/>
                          <a:headEnd type="none" w="med" len="med"/>
                          <a:tailEnd type="none" w="med" len="med"/>
                        </a:lnL>
                      </a:tcPr>
                    </a:tc>
                    <a:tc>
                      <a:txBody>
                        <a:bodyPr/>
                        <a:lstStyle/>
                        <a:p>
                          <a:pPr algn="ctr">
                            <a:lnSpc>
                              <a:spcPct val="150000"/>
                            </a:lnSpc>
                          </a:pPr>
                          <a14:m>
                            <m:oMath xmlns:m="http://schemas.openxmlformats.org/officeDocument/2006/math">
                              <m:sSub>
                                <m:sSubPr>
                                  <m:ctrlPr>
                                    <a:rPr lang="ru-RU" sz="1600" i="1" kern="1200" smtClean="0">
                                      <a:solidFill>
                                        <a:schemeClr val="tx1"/>
                                      </a:solidFill>
                                      <a:effectLst/>
                                      <a:latin typeface="Cambria Math" panose="02040503050406030204" pitchFamily="18" charset="0"/>
                                      <a:ea typeface="+mn-ea"/>
                                      <a:cs typeface="+mn-cs"/>
                                    </a:rPr>
                                  </m:ctrlPr>
                                </m:sSubPr>
                                <m:e>
                                  <m:acc>
                                    <m:accPr>
                                      <m:chr m:val="̅"/>
                                      <m:ctrlPr>
                                        <a:rPr lang="ru-RU" sz="1600" i="1" kern="1200">
                                          <a:solidFill>
                                            <a:schemeClr val="tx1"/>
                                          </a:solidFill>
                                          <a:effectLst/>
                                          <a:latin typeface="Cambria Math" panose="02040503050406030204" pitchFamily="18" charset="0"/>
                                          <a:ea typeface="+mn-ea"/>
                                          <a:cs typeface="+mn-cs"/>
                                        </a:rPr>
                                      </m:ctrlPr>
                                    </m:accPr>
                                    <m:e>
                                      <m:r>
                                        <a:rPr lang="ru-RU" sz="1600" i="1" kern="1200">
                                          <a:solidFill>
                                            <a:schemeClr val="tx1"/>
                                          </a:solidFill>
                                          <a:effectLst/>
                                          <a:latin typeface="Cambria Math" panose="02040503050406030204" pitchFamily="18" charset="0"/>
                                          <a:ea typeface="+mn-ea"/>
                                          <a:cs typeface="+mn-cs"/>
                                        </a:rPr>
                                        <m:t>𝑑</m:t>
                                      </m:r>
                                    </m:e>
                                  </m:acc>
                                </m:e>
                                <m:sub>
                                  <m:r>
                                    <a:rPr lang="en-US" sz="1600" i="1" kern="1200">
                                      <a:solidFill>
                                        <a:schemeClr val="tx1"/>
                                      </a:solidFill>
                                      <a:effectLst/>
                                      <a:latin typeface="Cambria Math" panose="02040503050406030204" pitchFamily="18" charset="0"/>
                                      <a:ea typeface="+mn-ea"/>
                                      <a:cs typeface="+mn-cs"/>
                                    </a:rPr>
                                    <m:t>𝑖</m:t>
                                  </m:r>
                                </m:sub>
                              </m:sSub>
                              <m:r>
                                <a:rPr lang="en-US" sz="1600" b="0" i="1" kern="1200" smtClean="0">
                                  <a:solidFill>
                                    <a:schemeClr val="tx1"/>
                                  </a:solidFill>
                                  <a:effectLst/>
                                  <a:latin typeface="Cambria Math" panose="02040503050406030204" pitchFamily="18" charset="0"/>
                                  <a:ea typeface="+mn-ea"/>
                                  <a:cs typeface="+mn-cs"/>
                                </a:rPr>
                                <m:t>&gt;</m:t>
                              </m:r>
                              <m:r>
                                <a:rPr lang="ru-RU" sz="1600" i="1" kern="1200">
                                  <a:solidFill>
                                    <a:schemeClr val="tx1"/>
                                  </a:solidFill>
                                  <a:effectLst/>
                                  <a:latin typeface="Cambria Math" panose="02040503050406030204" pitchFamily="18" charset="0"/>
                                  <a:ea typeface="+mn-ea"/>
                                  <a:cs typeface="+mn-cs"/>
                                </a:rPr>
                                <m:t>0,3</m:t>
                              </m:r>
                            </m:oMath>
                          </a14:m>
                          <a:r>
                            <a:rPr lang="ru-RU" sz="1600" kern="1200" dirty="0">
                              <a:solidFill>
                                <a:schemeClr val="tx1"/>
                              </a:solidFill>
                              <a:effectLst/>
                              <a:latin typeface="+mn-lt"/>
                              <a:ea typeface="+mn-ea"/>
                              <a:cs typeface="+mn-cs"/>
                            </a:rPr>
                            <a:t> </a:t>
                          </a:r>
                          <a:endParaRPr lang="ru-RU" sz="1600" dirty="0"/>
                        </a:p>
                      </a:txBody>
                      <a:tcPr anchor="ctr"/>
                    </a:tc>
                    <a:tc>
                      <a:txBody>
                        <a:bodyPr/>
                        <a:lstStyle/>
                        <a:p>
                          <a:pPr>
                            <a:lnSpc>
                              <a:spcPct val="150000"/>
                            </a:lnSpc>
                          </a:pPr>
                          <a:r>
                            <a:rPr lang="ru-RU" sz="1600" dirty="0"/>
                            <a:t>Размещение лопаток в диске, прочность диска</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829834840"/>
                      </a:ext>
                    </a:extLst>
                  </a:tr>
                  <a:tr h="370840">
                    <a:tc>
                      <a:txBody>
                        <a:bodyPr/>
                        <a:lstStyle/>
                        <a:p>
                          <a:pPr algn="ctr">
                            <a:lnSpc>
                              <a:spcPct val="150000"/>
                            </a:lnSpc>
                          </a:pPr>
                          <a:r>
                            <a:rPr lang="ru-RU" sz="1600" dirty="0"/>
                            <a:t>КВД, КСД</a:t>
                          </a:r>
                        </a:p>
                      </a:txBody>
                      <a:tcPr anchor="ctr">
                        <a:lnL w="12700" cap="flat" cmpd="sng" algn="ctr">
                          <a:noFill/>
                          <a:prstDash val="solid"/>
                          <a:round/>
                          <a:headEnd type="none" w="med" len="med"/>
                          <a:tailEnd type="none" w="med" len="med"/>
                        </a:lnL>
                      </a:tcPr>
                    </a:tc>
                    <a:tc>
                      <a:txBody>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lang="ru-RU" sz="1600" i="1" kern="1200" smtClean="0">
                                        <a:solidFill>
                                          <a:schemeClr val="tx1"/>
                                        </a:solidFill>
                                        <a:effectLst/>
                                        <a:latin typeface="Cambria Math" panose="02040503050406030204" pitchFamily="18" charset="0"/>
                                        <a:ea typeface="+mn-ea"/>
                                        <a:cs typeface="+mn-cs"/>
                                      </a:rPr>
                                    </m:ctrlPr>
                                  </m:sSubPr>
                                  <m:e>
                                    <m:acc>
                                      <m:accPr>
                                        <m:chr m:val="̅"/>
                                        <m:ctrlPr>
                                          <a:rPr lang="ru-RU" sz="1600" i="1" kern="1200">
                                            <a:solidFill>
                                              <a:schemeClr val="tx1"/>
                                            </a:solidFill>
                                            <a:effectLst/>
                                            <a:latin typeface="Cambria Math" panose="02040503050406030204" pitchFamily="18" charset="0"/>
                                            <a:ea typeface="+mn-ea"/>
                                            <a:cs typeface="+mn-cs"/>
                                          </a:rPr>
                                        </m:ctrlPr>
                                      </m:accPr>
                                      <m:e>
                                        <m:r>
                                          <a:rPr lang="ru-RU" sz="1600" i="1" kern="1200">
                                            <a:solidFill>
                                              <a:schemeClr val="tx1"/>
                                            </a:solidFill>
                                            <a:effectLst/>
                                            <a:latin typeface="Cambria Math" panose="02040503050406030204" pitchFamily="18" charset="0"/>
                                            <a:ea typeface="+mn-ea"/>
                                            <a:cs typeface="+mn-cs"/>
                                          </a:rPr>
                                          <m:t>𝑑</m:t>
                                        </m:r>
                                      </m:e>
                                    </m:acc>
                                  </m:e>
                                  <m:sub>
                                    <m:r>
                                      <a:rPr lang="en-US" sz="1600" i="1" kern="1200">
                                        <a:solidFill>
                                          <a:schemeClr val="tx1"/>
                                        </a:solidFill>
                                        <a:effectLst/>
                                        <a:latin typeface="Cambria Math" panose="02040503050406030204" pitchFamily="18" charset="0"/>
                                        <a:ea typeface="+mn-ea"/>
                                        <a:cs typeface="+mn-cs"/>
                                      </a:rPr>
                                      <m:t>𝑖</m:t>
                                    </m:r>
                                  </m:sub>
                                </m:sSub>
                                <m:r>
                                  <a:rPr lang="en-US" sz="1600" b="0" i="1" kern="1200" smtClean="0">
                                    <a:solidFill>
                                      <a:schemeClr val="tx1"/>
                                    </a:solidFill>
                                    <a:effectLst/>
                                    <a:latin typeface="Cambria Math" panose="02040503050406030204" pitchFamily="18" charset="0"/>
                                    <a:ea typeface="+mn-ea"/>
                                    <a:cs typeface="+mn-cs"/>
                                  </a:rPr>
                                  <m:t>&gt;</m:t>
                                </m:r>
                                <m:r>
                                  <a:rPr lang="ru-RU" sz="1600" i="1" kern="1200">
                                    <a:solidFill>
                                      <a:schemeClr val="tx1"/>
                                    </a:solidFill>
                                    <a:effectLst/>
                                    <a:latin typeface="Cambria Math" panose="02040503050406030204" pitchFamily="18" charset="0"/>
                                    <a:ea typeface="+mn-ea"/>
                                    <a:cs typeface="+mn-cs"/>
                                  </a:rPr>
                                  <m:t>0,</m:t>
                                </m:r>
                                <m:r>
                                  <a:rPr lang="ru-RU" sz="1600" b="0" i="1" kern="1200" smtClean="0">
                                    <a:solidFill>
                                      <a:schemeClr val="tx1"/>
                                    </a:solidFill>
                                    <a:effectLst/>
                                    <a:latin typeface="Cambria Math" panose="02040503050406030204" pitchFamily="18" charset="0"/>
                                    <a:ea typeface="+mn-ea"/>
                                    <a:cs typeface="+mn-cs"/>
                                  </a:rPr>
                                  <m:t>5</m:t>
                                </m:r>
                              </m:oMath>
                            </m:oMathPara>
                          </a14:m>
                          <a:endParaRPr lang="ru-RU" sz="1600" dirty="0"/>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t>Размещение лопаток в диске, прочность диска</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4212248510"/>
                      </a:ext>
                    </a:extLst>
                  </a:tr>
                  <a:tr h="370840">
                    <a:tc>
                      <a:txBody>
                        <a:bodyPr/>
                        <a:lstStyle/>
                        <a:p>
                          <a:pPr algn="ctr">
                            <a:lnSpc>
                              <a:spcPct val="150000"/>
                            </a:lnSpc>
                          </a:pPr>
                          <a:r>
                            <a:rPr lang="ru-RU" sz="1600" dirty="0"/>
                            <a:t>КВД</a:t>
                          </a:r>
                        </a:p>
                      </a:txBody>
                      <a:tcPr anchor="ctr">
                        <a:lnL w="12700" cap="flat" cmpd="sng" algn="ctr">
                          <a:noFill/>
                          <a:prstDash val="solid"/>
                          <a:round/>
                          <a:headEnd type="none" w="med" len="med"/>
                          <a:tailEnd type="none" w="med" len="med"/>
                        </a:lnL>
                      </a:tcPr>
                    </a:tc>
                    <a:tc>
                      <a:txBody>
                        <a:bodyPr/>
                        <a:lstStyle/>
                        <a:p>
                          <a:pPr algn="ctr">
                            <a:lnSpc>
                              <a:spcPct val="150000"/>
                            </a:lnSpc>
                          </a:pPr>
                          <a14:m>
                            <m:oMath xmlns:m="http://schemas.openxmlformats.org/officeDocument/2006/math">
                              <m:sSub>
                                <m:sSubPr>
                                  <m:ctrlPr>
                                    <a:rPr lang="ru-RU" sz="1600" i="1" kern="1200" smtClean="0">
                                      <a:solidFill>
                                        <a:schemeClr val="tx1"/>
                                      </a:solidFill>
                                      <a:effectLst/>
                                      <a:latin typeface="Cambria Math" panose="02040503050406030204" pitchFamily="18" charset="0"/>
                                      <a:ea typeface="+mn-ea"/>
                                      <a:cs typeface="+mn-cs"/>
                                    </a:rPr>
                                  </m:ctrlPr>
                                </m:sSubPr>
                                <m:e>
                                  <m:acc>
                                    <m:accPr>
                                      <m:chr m:val="̅"/>
                                      <m:ctrlPr>
                                        <a:rPr lang="ru-RU" sz="1600" i="1" kern="1200">
                                          <a:solidFill>
                                            <a:schemeClr val="tx1"/>
                                          </a:solidFill>
                                          <a:effectLst/>
                                          <a:latin typeface="Cambria Math" panose="02040503050406030204" pitchFamily="18" charset="0"/>
                                          <a:ea typeface="+mn-ea"/>
                                          <a:cs typeface="+mn-cs"/>
                                        </a:rPr>
                                      </m:ctrlPr>
                                    </m:accPr>
                                    <m:e>
                                      <m:r>
                                        <a:rPr lang="ru-RU" sz="1600" i="1" kern="1200">
                                          <a:solidFill>
                                            <a:schemeClr val="tx1"/>
                                          </a:solidFill>
                                          <a:effectLst/>
                                          <a:latin typeface="Cambria Math" panose="02040503050406030204" pitchFamily="18" charset="0"/>
                                          <a:ea typeface="+mn-ea"/>
                                          <a:cs typeface="+mn-cs"/>
                                        </a:rPr>
                                        <m:t>𝑑</m:t>
                                      </m:r>
                                    </m:e>
                                  </m:acc>
                                </m:e>
                                <m:sub>
                                  <m:r>
                                    <a:rPr lang="en-US" sz="1600" i="1" kern="1200">
                                      <a:solidFill>
                                        <a:schemeClr val="tx1"/>
                                      </a:solidFill>
                                      <a:effectLst/>
                                      <a:latin typeface="Cambria Math" panose="02040503050406030204" pitchFamily="18" charset="0"/>
                                      <a:ea typeface="+mn-ea"/>
                                      <a:cs typeface="+mn-cs"/>
                                    </a:rPr>
                                    <m:t>𝑖</m:t>
                                  </m:r>
                                </m:sub>
                              </m:sSub>
                              <m:r>
                                <a:rPr lang="ru-RU" sz="1600" i="1" kern="1200">
                                  <a:solidFill>
                                    <a:schemeClr val="tx1"/>
                                  </a:solidFill>
                                  <a:effectLst/>
                                  <a:latin typeface="Cambria Math" panose="02040503050406030204" pitchFamily="18" charset="0"/>
                                  <a:ea typeface="+mn-ea"/>
                                  <a:cs typeface="+mn-cs"/>
                                </a:rPr>
                                <m:t>&lt;0,</m:t>
                              </m:r>
                              <m:r>
                                <a:rPr lang="ru-RU" sz="1600" b="0" i="1" kern="1200" smtClean="0">
                                  <a:solidFill>
                                    <a:schemeClr val="tx1"/>
                                  </a:solidFill>
                                  <a:effectLst/>
                                  <a:latin typeface="Cambria Math" panose="02040503050406030204" pitchFamily="18" charset="0"/>
                                  <a:ea typeface="+mn-ea"/>
                                  <a:cs typeface="+mn-cs"/>
                                </a:rPr>
                                <m:t>92</m:t>
                              </m:r>
                            </m:oMath>
                          </a14:m>
                          <a:r>
                            <a:rPr lang="ru-RU" sz="1600" kern="1200" dirty="0">
                              <a:solidFill>
                                <a:schemeClr val="tx1"/>
                              </a:solidFill>
                              <a:effectLst/>
                              <a:latin typeface="+mn-lt"/>
                              <a:ea typeface="+mn-ea"/>
                              <a:cs typeface="+mn-cs"/>
                            </a:rPr>
                            <a:t> </a:t>
                          </a:r>
                          <a:endParaRPr lang="ru-RU" sz="1600" dirty="0"/>
                        </a:p>
                      </a:txBody>
                      <a:tcPr anchor="ctr"/>
                    </a:tc>
                    <a:tc>
                      <a:txBody>
                        <a:bodyPr/>
                        <a:lstStyle/>
                        <a:p>
                          <a:pPr>
                            <a:lnSpc>
                              <a:spcPct val="150000"/>
                            </a:lnSpc>
                          </a:pPr>
                          <a:r>
                            <a:rPr lang="ru-RU" sz="1600" dirty="0"/>
                            <a:t>Малая высота лопаток. Большие потери</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806365767"/>
                      </a:ext>
                    </a:extLst>
                  </a:tr>
                  <a:tr h="370840">
                    <a:tc>
                      <a:txBody>
                        <a:bodyPr/>
                        <a:lstStyle/>
                        <a:p>
                          <a:pPr algn="ctr">
                            <a:lnSpc>
                              <a:spcPct val="150000"/>
                            </a:lnSpc>
                          </a:pPr>
                          <a:r>
                            <a:rPr lang="ru-RU" sz="1600" dirty="0"/>
                            <a:t>ТВД</a:t>
                          </a:r>
                        </a:p>
                      </a:txBody>
                      <a:tcPr anchor="ctr">
                        <a:lnL w="12700" cap="flat" cmpd="sng" algn="ctr">
                          <a:noFill/>
                          <a:prstDash val="solid"/>
                          <a:round/>
                          <a:headEnd type="none" w="med" len="med"/>
                          <a:tailEnd type="none" w="med" len="med"/>
                        </a:lnL>
                      </a:tcPr>
                    </a:tc>
                    <a:tc>
                      <a:txBody>
                        <a:bodyPr/>
                        <a:lstStyle/>
                        <a:p>
                          <a:pPr algn="ctr">
                            <a:lnSpc>
                              <a:spcPct val="150000"/>
                            </a:lnSpc>
                          </a:pPr>
                          <a:r>
                            <a:rPr lang="ru-RU" sz="1600" i="1" kern="1200" dirty="0" err="1">
                              <a:solidFill>
                                <a:schemeClr val="tx1"/>
                              </a:solidFill>
                              <a:effectLst/>
                              <a:latin typeface="+mn-lt"/>
                              <a:ea typeface="+mn-ea"/>
                              <a:cs typeface="+mn-cs"/>
                            </a:rPr>
                            <a:t>D</a:t>
                          </a:r>
                          <a:r>
                            <a:rPr lang="ru-RU" sz="1600" i="1" kern="1200" baseline="-25000" dirty="0" err="1">
                              <a:solidFill>
                                <a:schemeClr val="tx1"/>
                              </a:solidFill>
                              <a:effectLst/>
                              <a:latin typeface="+mn-lt"/>
                              <a:ea typeface="+mn-ea"/>
                              <a:cs typeface="+mn-cs"/>
                            </a:rPr>
                            <a:t>ср</a:t>
                          </a:r>
                          <a:r>
                            <a:rPr lang="ru-RU" sz="1600" i="1" kern="1200" dirty="0">
                              <a:solidFill>
                                <a:schemeClr val="tx1"/>
                              </a:solidFill>
                              <a:effectLst/>
                              <a:latin typeface="+mn-lt"/>
                              <a:ea typeface="+mn-ea"/>
                              <a:cs typeface="+mn-cs"/>
                            </a:rPr>
                            <a:t>/</a:t>
                          </a:r>
                          <a:r>
                            <a:rPr lang="ru-RU" sz="1600" i="1" kern="1200" dirty="0" err="1">
                              <a:solidFill>
                                <a:schemeClr val="tx1"/>
                              </a:solidFill>
                              <a:effectLst/>
                              <a:latin typeface="+mn-lt"/>
                              <a:ea typeface="+mn-ea"/>
                              <a:cs typeface="+mn-cs"/>
                            </a:rPr>
                            <a:t>h</a:t>
                          </a:r>
                          <a:r>
                            <a:rPr lang="ru-RU" sz="1600" i="1" kern="1200" baseline="-25000" dirty="0" err="1">
                              <a:solidFill>
                                <a:schemeClr val="tx1"/>
                              </a:solidFill>
                              <a:effectLst/>
                              <a:latin typeface="+mn-lt"/>
                              <a:ea typeface="+mn-ea"/>
                              <a:cs typeface="+mn-cs"/>
                            </a:rPr>
                            <a:t>л</a:t>
                          </a:r>
                          <a:r>
                            <a:rPr lang="en-US" sz="1600" i="1" kern="1200" baseline="0" dirty="0">
                              <a:solidFill>
                                <a:schemeClr val="tx1"/>
                              </a:solidFill>
                              <a:effectLst/>
                              <a:latin typeface="+mn-lt"/>
                              <a:ea typeface="+mn-ea"/>
                              <a:cs typeface="+mn-cs"/>
                            </a:rPr>
                            <a:t>&lt;14</a:t>
                          </a:r>
                          <a:endParaRPr lang="ru-RU" sz="1600" dirty="0"/>
                        </a:p>
                      </a:txBody>
                      <a:tcPr anchor="ctr"/>
                    </a:tc>
                    <a:tc>
                      <a:txBody>
                        <a:bodyPr/>
                        <a:lstStyle/>
                        <a:p>
                          <a:pPr>
                            <a:lnSpc>
                              <a:spcPct val="150000"/>
                            </a:lnSpc>
                          </a:pPr>
                          <a:r>
                            <a:rPr lang="ru-RU" sz="1600" dirty="0"/>
                            <a:t>Малая высота лопаток. Большие потери</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681318560"/>
                      </a:ext>
                    </a:extLst>
                  </a:tr>
                  <a:tr h="370840">
                    <a:tc>
                      <a:txBody>
                        <a:bodyPr/>
                        <a:lstStyle/>
                        <a:p>
                          <a:pPr algn="ctr">
                            <a:lnSpc>
                              <a:spcPct val="150000"/>
                            </a:lnSpc>
                          </a:pPr>
                          <a:r>
                            <a:rPr lang="ru-RU" sz="1600" dirty="0"/>
                            <a:t>ТНД</a:t>
                          </a:r>
                        </a:p>
                      </a:txBody>
                      <a:tcPr anchor="ctr">
                        <a:lnL w="12700" cap="flat" cmpd="sng" algn="ctr">
                          <a:noFill/>
                          <a:prstDash val="solid"/>
                          <a:round/>
                          <a:headEnd type="none" w="med" len="med"/>
                          <a:tailEnd type="none" w="med" len="med"/>
                        </a:lnL>
                      </a:tcPr>
                    </a:tc>
                    <a:tc>
                      <a:txBody>
                        <a:bodyPr/>
                        <a:lstStyle/>
                        <a:p>
                          <a:pPr algn="ctr">
                            <a:lnSpc>
                              <a:spcPct val="150000"/>
                            </a:lnSpc>
                          </a:pPr>
                          <a:r>
                            <a:rPr lang="ru-RU" sz="1600" i="1" kern="1200" dirty="0" err="1">
                              <a:solidFill>
                                <a:schemeClr val="tx1"/>
                              </a:solidFill>
                              <a:effectLst/>
                              <a:latin typeface="+mn-lt"/>
                              <a:ea typeface="+mn-ea"/>
                              <a:cs typeface="+mn-cs"/>
                            </a:rPr>
                            <a:t>D</a:t>
                          </a:r>
                          <a:r>
                            <a:rPr lang="ru-RU" sz="1600" i="1" kern="1200" baseline="-25000" dirty="0" err="1">
                              <a:solidFill>
                                <a:schemeClr val="tx1"/>
                              </a:solidFill>
                              <a:effectLst/>
                              <a:latin typeface="+mn-lt"/>
                              <a:ea typeface="+mn-ea"/>
                              <a:cs typeface="+mn-cs"/>
                            </a:rPr>
                            <a:t>ср</a:t>
                          </a:r>
                          <a:r>
                            <a:rPr lang="ru-RU" sz="1600" i="1" kern="1200" dirty="0">
                              <a:solidFill>
                                <a:schemeClr val="tx1"/>
                              </a:solidFill>
                              <a:effectLst/>
                              <a:latin typeface="+mn-lt"/>
                              <a:ea typeface="+mn-ea"/>
                              <a:cs typeface="+mn-cs"/>
                            </a:rPr>
                            <a:t>/</a:t>
                          </a:r>
                          <a:r>
                            <a:rPr lang="ru-RU" sz="1600" i="1" kern="1200" dirty="0" err="1">
                              <a:solidFill>
                                <a:schemeClr val="tx1"/>
                              </a:solidFill>
                              <a:effectLst/>
                              <a:latin typeface="+mn-lt"/>
                              <a:ea typeface="+mn-ea"/>
                              <a:cs typeface="+mn-cs"/>
                            </a:rPr>
                            <a:t>h</a:t>
                          </a:r>
                          <a:r>
                            <a:rPr lang="ru-RU" sz="1600" i="1" kern="1200" baseline="-25000" dirty="0" err="1">
                              <a:solidFill>
                                <a:schemeClr val="tx1"/>
                              </a:solidFill>
                              <a:effectLst/>
                              <a:latin typeface="+mn-lt"/>
                              <a:ea typeface="+mn-ea"/>
                              <a:cs typeface="+mn-cs"/>
                            </a:rPr>
                            <a:t>л</a:t>
                          </a:r>
                          <a:r>
                            <a:rPr lang="en-US" sz="1600" i="1" kern="1200" baseline="0" dirty="0">
                              <a:solidFill>
                                <a:schemeClr val="tx1"/>
                              </a:solidFill>
                              <a:effectLst/>
                              <a:latin typeface="+mn-lt"/>
                              <a:ea typeface="+mn-ea"/>
                              <a:cs typeface="+mn-cs"/>
                            </a:rPr>
                            <a:t>&gt;3</a:t>
                          </a:r>
                          <a:endParaRPr lang="ru-RU" sz="1600" dirty="0"/>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t>Размещение лопаток в диске, прочность диска</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921785462"/>
                      </a:ext>
                    </a:extLst>
                  </a:tr>
                  <a:tr h="370840">
                    <a:tc>
                      <a:txBody>
                        <a:bodyPr/>
                        <a:lstStyle/>
                        <a:p>
                          <a:pPr algn="ctr">
                            <a:lnSpc>
                              <a:spcPct val="150000"/>
                            </a:lnSpc>
                          </a:pPr>
                          <a:r>
                            <a:rPr lang="ru-RU" sz="1600" dirty="0"/>
                            <a:t>КВД, ТВД</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50000"/>
                            </a:lnSpc>
                          </a:pPr>
                          <a:r>
                            <a:rPr lang="ru-RU" sz="1600" i="1" kern="1200" dirty="0" err="1">
                              <a:solidFill>
                                <a:schemeClr val="tx1"/>
                              </a:solidFill>
                              <a:effectLst/>
                              <a:latin typeface="+mn-lt"/>
                              <a:ea typeface="+mn-ea"/>
                              <a:cs typeface="+mn-cs"/>
                            </a:rPr>
                            <a:t>h</a:t>
                          </a:r>
                          <a:r>
                            <a:rPr lang="ru-RU" sz="1600" i="1" kern="1200" baseline="-25000" dirty="0" err="1">
                              <a:solidFill>
                                <a:schemeClr val="tx1"/>
                              </a:solidFill>
                              <a:effectLst/>
                              <a:latin typeface="+mn-lt"/>
                              <a:ea typeface="+mn-ea"/>
                              <a:cs typeface="+mn-cs"/>
                            </a:rPr>
                            <a:t>л</a:t>
                          </a:r>
                          <a:r>
                            <a:rPr lang="en-US" sz="1600" i="1" kern="1200" baseline="0" dirty="0">
                              <a:solidFill>
                                <a:schemeClr val="tx1"/>
                              </a:solidFill>
                              <a:effectLst/>
                              <a:latin typeface="+mn-lt"/>
                              <a:ea typeface="+mn-ea"/>
                              <a:cs typeface="+mn-cs"/>
                            </a:rPr>
                            <a:t>&gt;</a:t>
                          </a:r>
                          <a:r>
                            <a:rPr lang="ru-RU" sz="1600" i="1" kern="1200" baseline="0" dirty="0">
                              <a:solidFill>
                                <a:schemeClr val="tx1"/>
                              </a:solidFill>
                              <a:effectLst/>
                              <a:latin typeface="+mn-lt"/>
                              <a:ea typeface="+mn-ea"/>
                              <a:cs typeface="+mn-cs"/>
                            </a:rPr>
                            <a:t>15мм</a:t>
                          </a:r>
                          <a:endParaRPr lang="ru-RU" sz="1600" dirty="0"/>
                        </a:p>
                      </a:txBody>
                      <a:tcPr anchor="ctr">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t>Малая высота лопаток. Большие потери</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442300800"/>
                      </a:ext>
                    </a:extLst>
                  </a:tr>
                </a:tbl>
              </a:graphicData>
            </a:graphic>
          </p:graphicFrame>
        </mc:Choice>
        <mc:Fallback xmlns="">
          <p:graphicFrame>
            <p:nvGraphicFramePr>
              <p:cNvPr id="2" name="Таблица 1">
                <a:extLst>
                  <a:ext uri="{FF2B5EF4-FFF2-40B4-BE49-F238E27FC236}">
                    <a16:creationId xmlns:a16="http://schemas.microsoft.com/office/drawing/2014/main" xmlns="" xmlns:a14="http://schemas.microsoft.com/office/drawing/2010/main" id="{7431F559-B56A-46EE-9734-BA7AC3648CDC}"/>
                  </a:ext>
                </a:extLst>
              </p:cNvPr>
              <p:cNvGraphicFramePr>
                <a:graphicFrameLocks noGrp="1"/>
              </p:cNvGraphicFramePr>
              <p:nvPr>
                <p:extLst>
                  <p:ext uri="{D42A27DB-BD31-4B8C-83A1-F6EECF244321}">
                    <p14:modId xmlns:p14="http://schemas.microsoft.com/office/powerpoint/2010/main" val="842708188"/>
                  </p:ext>
                </p:extLst>
              </p:nvPr>
            </p:nvGraphicFramePr>
            <p:xfrm>
              <a:off x="1007918" y="1210836"/>
              <a:ext cx="7169727" cy="3224784"/>
            </p:xfrm>
            <a:graphic>
              <a:graphicData uri="http://schemas.openxmlformats.org/drawingml/2006/table">
                <a:tbl>
                  <a:tblPr firstRow="1" bandRow="1">
                    <a:tableStyleId>{5940675A-B579-460E-94D1-54222C63F5DA}</a:tableStyleId>
                  </a:tblPr>
                  <a:tblGrid>
                    <a:gridCol w="1193356">
                      <a:extLst>
                        <a:ext uri="{9D8B030D-6E8A-4147-A177-3AD203B41FA5}">
                          <a16:colId xmlns:a16="http://schemas.microsoft.com/office/drawing/2014/main" xmlns="" xmlns:a14="http://schemas.microsoft.com/office/drawing/2010/main" val="2661662300"/>
                        </a:ext>
                      </a:extLst>
                    </a:gridCol>
                    <a:gridCol w="1503786">
                      <a:extLst>
                        <a:ext uri="{9D8B030D-6E8A-4147-A177-3AD203B41FA5}">
                          <a16:colId xmlns:a16="http://schemas.microsoft.com/office/drawing/2014/main" xmlns="" xmlns:a14="http://schemas.microsoft.com/office/drawing/2010/main" val="881054267"/>
                        </a:ext>
                      </a:extLst>
                    </a:gridCol>
                    <a:gridCol w="4472585">
                      <a:extLst>
                        <a:ext uri="{9D8B030D-6E8A-4147-A177-3AD203B41FA5}">
                          <a16:colId xmlns:a16="http://schemas.microsoft.com/office/drawing/2014/main" xmlns="" xmlns:a14="http://schemas.microsoft.com/office/drawing/2010/main" val="778926461"/>
                        </a:ext>
                      </a:extLst>
                    </a:gridCol>
                  </a:tblGrid>
                  <a:tr h="457200">
                    <a:tc>
                      <a:txBody>
                        <a:bodyPr/>
                        <a:lstStyle/>
                        <a:p>
                          <a:pPr algn="ctr">
                            <a:lnSpc>
                              <a:spcPct val="150000"/>
                            </a:lnSpc>
                          </a:pPr>
                          <a:r>
                            <a:rPr lang="ru-RU" sz="1600" dirty="0"/>
                            <a:t>Узел</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50000"/>
                            </a:lnSpc>
                          </a:pPr>
                          <a:r>
                            <a:rPr lang="ru-RU" sz="1600" dirty="0"/>
                            <a:t>Ограничение</a:t>
                          </a:r>
                        </a:p>
                      </a:txBody>
                      <a:tcPr anchor="ctr">
                        <a:lnT w="12700" cap="flat" cmpd="sng" algn="ctr">
                          <a:noFill/>
                          <a:prstDash val="solid"/>
                          <a:round/>
                          <a:headEnd type="none" w="med" len="med"/>
                          <a:tailEnd type="none" w="med" len="med"/>
                        </a:lnT>
                      </a:tcPr>
                    </a:tc>
                    <a:tc>
                      <a:txBody>
                        <a:bodyPr/>
                        <a:lstStyle/>
                        <a:p>
                          <a:pPr algn="ctr">
                            <a:lnSpc>
                              <a:spcPct val="150000"/>
                            </a:lnSpc>
                          </a:pPr>
                          <a:r>
                            <a:rPr lang="ru-RU" sz="1600" dirty="0"/>
                            <a:t>Причина</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xmlns:a14="http://schemas.microsoft.com/office/drawing/2010/main" val="2083329134"/>
                      </a:ext>
                    </a:extLst>
                  </a:tr>
                  <a:tr h="465328">
                    <a:tc>
                      <a:txBody>
                        <a:bodyPr/>
                        <a:lstStyle/>
                        <a:p>
                          <a:pPr algn="ctr">
                            <a:lnSpc>
                              <a:spcPct val="150000"/>
                            </a:lnSpc>
                          </a:pPr>
                          <a:r>
                            <a:rPr lang="ru-RU" sz="1600" dirty="0"/>
                            <a:t>Вентилятор</a:t>
                          </a:r>
                        </a:p>
                      </a:txBody>
                      <a:tcPr anchor="ctr">
                        <a:lnL w="12700" cap="flat" cmpd="sng" algn="ctr">
                          <a:noFill/>
                          <a:prstDash val="solid"/>
                          <a:round/>
                          <a:headEnd type="none" w="med" len="med"/>
                          <a:tailEnd type="none" w="med" len="med"/>
                        </a:lnL>
                      </a:tcPr>
                    </a:tc>
                    <a:tc>
                      <a:txBody>
                        <a:bodyPr/>
                        <a:lstStyle/>
                        <a:p>
                          <a:endParaRPr lang="ru-RU"/>
                        </a:p>
                      </a:txBody>
                      <a:tcPr anchor="ctr">
                        <a:blipFill rotWithShape="1">
                          <a:blip r:embed="rId3"/>
                          <a:stretch>
                            <a:fillRect l="-79675" t="-100000" r="-298780" b="-506579"/>
                          </a:stretch>
                        </a:blipFill>
                      </a:tcPr>
                    </a:tc>
                    <a:tc>
                      <a:txBody>
                        <a:bodyPr/>
                        <a:lstStyle/>
                        <a:p>
                          <a:pPr>
                            <a:lnSpc>
                              <a:spcPct val="150000"/>
                            </a:lnSpc>
                          </a:pPr>
                          <a:r>
                            <a:rPr lang="ru-RU" sz="1600" dirty="0"/>
                            <a:t>Размещение лопаток в диске, прочность диска</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3829834840"/>
                      </a:ext>
                    </a:extLst>
                  </a:tr>
                  <a:tr h="465328">
                    <a:tc>
                      <a:txBody>
                        <a:bodyPr/>
                        <a:lstStyle/>
                        <a:p>
                          <a:pPr algn="ctr">
                            <a:lnSpc>
                              <a:spcPct val="150000"/>
                            </a:lnSpc>
                          </a:pPr>
                          <a:r>
                            <a:rPr lang="ru-RU" sz="1600" dirty="0"/>
                            <a:t>КВД, КСД</a:t>
                          </a:r>
                        </a:p>
                      </a:txBody>
                      <a:tcPr anchor="ctr">
                        <a:lnL w="12700" cap="flat" cmpd="sng" algn="ctr">
                          <a:noFill/>
                          <a:prstDash val="solid"/>
                          <a:round/>
                          <a:headEnd type="none" w="med" len="med"/>
                          <a:tailEnd type="none" w="med" len="med"/>
                        </a:lnL>
                      </a:tcPr>
                    </a:tc>
                    <a:tc>
                      <a:txBody>
                        <a:bodyPr/>
                        <a:lstStyle/>
                        <a:p>
                          <a:endParaRPr lang="ru-RU"/>
                        </a:p>
                      </a:txBody>
                      <a:tcPr anchor="ctr">
                        <a:blipFill rotWithShape="1">
                          <a:blip r:embed="rId3"/>
                          <a:stretch>
                            <a:fillRect l="-79675" t="-197403" r="-298780" b="-400000"/>
                          </a:stretch>
                        </a:blip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t>Размещение лопаток в диске, прочность диска</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4212248510"/>
                      </a:ext>
                    </a:extLst>
                  </a:tr>
                  <a:tr h="465328">
                    <a:tc>
                      <a:txBody>
                        <a:bodyPr/>
                        <a:lstStyle/>
                        <a:p>
                          <a:pPr algn="ctr">
                            <a:lnSpc>
                              <a:spcPct val="150000"/>
                            </a:lnSpc>
                          </a:pPr>
                          <a:r>
                            <a:rPr lang="ru-RU" sz="1600" dirty="0"/>
                            <a:t>КВД</a:t>
                          </a:r>
                        </a:p>
                      </a:txBody>
                      <a:tcPr anchor="ctr">
                        <a:lnL w="12700" cap="flat" cmpd="sng" algn="ctr">
                          <a:noFill/>
                          <a:prstDash val="solid"/>
                          <a:round/>
                          <a:headEnd type="none" w="med" len="med"/>
                          <a:tailEnd type="none" w="med" len="med"/>
                        </a:lnL>
                      </a:tcPr>
                    </a:tc>
                    <a:tc>
                      <a:txBody>
                        <a:bodyPr/>
                        <a:lstStyle/>
                        <a:p>
                          <a:endParaRPr lang="ru-RU"/>
                        </a:p>
                      </a:txBody>
                      <a:tcPr anchor="ctr">
                        <a:blipFill rotWithShape="1">
                          <a:blip r:embed="rId3"/>
                          <a:stretch>
                            <a:fillRect l="-79675" t="-301316" r="-298780" b="-305263"/>
                          </a:stretch>
                        </a:blipFill>
                      </a:tcPr>
                    </a:tc>
                    <a:tc>
                      <a:txBody>
                        <a:bodyPr/>
                        <a:lstStyle/>
                        <a:p>
                          <a:pPr>
                            <a:lnSpc>
                              <a:spcPct val="150000"/>
                            </a:lnSpc>
                          </a:pPr>
                          <a:r>
                            <a:rPr lang="ru-RU" sz="1600" dirty="0"/>
                            <a:t>Малая высота лопаток. Большие потери</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2806365767"/>
                      </a:ext>
                    </a:extLst>
                  </a:tr>
                  <a:tr h="457200">
                    <a:tc>
                      <a:txBody>
                        <a:bodyPr/>
                        <a:lstStyle/>
                        <a:p>
                          <a:pPr algn="ctr">
                            <a:lnSpc>
                              <a:spcPct val="150000"/>
                            </a:lnSpc>
                          </a:pPr>
                          <a:r>
                            <a:rPr lang="ru-RU" sz="1600" dirty="0"/>
                            <a:t>ТВД</a:t>
                          </a:r>
                        </a:p>
                      </a:txBody>
                      <a:tcPr anchor="ctr">
                        <a:lnL w="12700" cap="flat" cmpd="sng" algn="ctr">
                          <a:noFill/>
                          <a:prstDash val="solid"/>
                          <a:round/>
                          <a:headEnd type="none" w="med" len="med"/>
                          <a:tailEnd type="none" w="med" len="med"/>
                        </a:lnL>
                      </a:tcPr>
                    </a:tc>
                    <a:tc>
                      <a:txBody>
                        <a:bodyPr/>
                        <a:lstStyle/>
                        <a:p>
                          <a:pPr algn="ctr">
                            <a:lnSpc>
                              <a:spcPct val="150000"/>
                            </a:lnSpc>
                          </a:pPr>
                          <a:r>
                            <a:rPr lang="ru-RU" sz="1600" i="1" kern="1200" dirty="0" err="1">
                              <a:solidFill>
                                <a:schemeClr val="tx1"/>
                              </a:solidFill>
                              <a:effectLst/>
                              <a:latin typeface="+mn-lt"/>
                              <a:ea typeface="+mn-ea"/>
                              <a:cs typeface="+mn-cs"/>
                            </a:rPr>
                            <a:t>D</a:t>
                          </a:r>
                          <a:r>
                            <a:rPr lang="ru-RU" sz="1600" i="1" kern="1200" baseline="-25000" dirty="0" err="1">
                              <a:solidFill>
                                <a:schemeClr val="tx1"/>
                              </a:solidFill>
                              <a:effectLst/>
                              <a:latin typeface="+mn-lt"/>
                              <a:ea typeface="+mn-ea"/>
                              <a:cs typeface="+mn-cs"/>
                            </a:rPr>
                            <a:t>ср</a:t>
                          </a:r>
                          <a:r>
                            <a:rPr lang="ru-RU" sz="1600" i="1" kern="1200" dirty="0">
                              <a:solidFill>
                                <a:schemeClr val="tx1"/>
                              </a:solidFill>
                              <a:effectLst/>
                              <a:latin typeface="+mn-lt"/>
                              <a:ea typeface="+mn-ea"/>
                              <a:cs typeface="+mn-cs"/>
                            </a:rPr>
                            <a:t>/</a:t>
                          </a:r>
                          <a:r>
                            <a:rPr lang="ru-RU" sz="1600" i="1" kern="1200" dirty="0" err="1">
                              <a:solidFill>
                                <a:schemeClr val="tx1"/>
                              </a:solidFill>
                              <a:effectLst/>
                              <a:latin typeface="+mn-lt"/>
                              <a:ea typeface="+mn-ea"/>
                              <a:cs typeface="+mn-cs"/>
                            </a:rPr>
                            <a:t>h</a:t>
                          </a:r>
                          <a:r>
                            <a:rPr lang="ru-RU" sz="1600" i="1" kern="1200" baseline="-25000" dirty="0" err="1">
                              <a:solidFill>
                                <a:schemeClr val="tx1"/>
                              </a:solidFill>
                              <a:effectLst/>
                              <a:latin typeface="+mn-lt"/>
                              <a:ea typeface="+mn-ea"/>
                              <a:cs typeface="+mn-cs"/>
                            </a:rPr>
                            <a:t>л</a:t>
                          </a:r>
                          <a:r>
                            <a:rPr lang="en-US" sz="1600" i="1" kern="1200" baseline="0" dirty="0">
                              <a:solidFill>
                                <a:schemeClr val="tx1"/>
                              </a:solidFill>
                              <a:effectLst/>
                              <a:latin typeface="+mn-lt"/>
                              <a:ea typeface="+mn-ea"/>
                              <a:cs typeface="+mn-cs"/>
                            </a:rPr>
                            <a:t>&lt;14</a:t>
                          </a:r>
                          <a:endParaRPr lang="ru-RU" sz="1600" dirty="0"/>
                        </a:p>
                      </a:txBody>
                      <a:tcPr anchor="ctr"/>
                    </a:tc>
                    <a:tc>
                      <a:txBody>
                        <a:bodyPr/>
                        <a:lstStyle/>
                        <a:p>
                          <a:pPr>
                            <a:lnSpc>
                              <a:spcPct val="150000"/>
                            </a:lnSpc>
                          </a:pPr>
                          <a:r>
                            <a:rPr lang="ru-RU" sz="1600" dirty="0"/>
                            <a:t>Малая высота лопаток. Большие потери</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3681318560"/>
                      </a:ext>
                    </a:extLst>
                  </a:tr>
                  <a:tr h="457200">
                    <a:tc>
                      <a:txBody>
                        <a:bodyPr/>
                        <a:lstStyle/>
                        <a:p>
                          <a:pPr algn="ctr">
                            <a:lnSpc>
                              <a:spcPct val="150000"/>
                            </a:lnSpc>
                          </a:pPr>
                          <a:r>
                            <a:rPr lang="ru-RU" sz="1600" dirty="0"/>
                            <a:t>ТНД</a:t>
                          </a:r>
                        </a:p>
                      </a:txBody>
                      <a:tcPr anchor="ctr">
                        <a:lnL w="12700" cap="flat" cmpd="sng" algn="ctr">
                          <a:noFill/>
                          <a:prstDash val="solid"/>
                          <a:round/>
                          <a:headEnd type="none" w="med" len="med"/>
                          <a:tailEnd type="none" w="med" len="med"/>
                        </a:lnL>
                      </a:tcPr>
                    </a:tc>
                    <a:tc>
                      <a:txBody>
                        <a:bodyPr/>
                        <a:lstStyle/>
                        <a:p>
                          <a:pPr algn="ctr">
                            <a:lnSpc>
                              <a:spcPct val="150000"/>
                            </a:lnSpc>
                          </a:pPr>
                          <a:r>
                            <a:rPr lang="ru-RU" sz="1600" i="1" kern="1200" dirty="0" err="1">
                              <a:solidFill>
                                <a:schemeClr val="tx1"/>
                              </a:solidFill>
                              <a:effectLst/>
                              <a:latin typeface="+mn-lt"/>
                              <a:ea typeface="+mn-ea"/>
                              <a:cs typeface="+mn-cs"/>
                            </a:rPr>
                            <a:t>D</a:t>
                          </a:r>
                          <a:r>
                            <a:rPr lang="ru-RU" sz="1600" i="1" kern="1200" baseline="-25000" dirty="0" err="1">
                              <a:solidFill>
                                <a:schemeClr val="tx1"/>
                              </a:solidFill>
                              <a:effectLst/>
                              <a:latin typeface="+mn-lt"/>
                              <a:ea typeface="+mn-ea"/>
                              <a:cs typeface="+mn-cs"/>
                            </a:rPr>
                            <a:t>ср</a:t>
                          </a:r>
                          <a:r>
                            <a:rPr lang="ru-RU" sz="1600" i="1" kern="1200" dirty="0">
                              <a:solidFill>
                                <a:schemeClr val="tx1"/>
                              </a:solidFill>
                              <a:effectLst/>
                              <a:latin typeface="+mn-lt"/>
                              <a:ea typeface="+mn-ea"/>
                              <a:cs typeface="+mn-cs"/>
                            </a:rPr>
                            <a:t>/</a:t>
                          </a:r>
                          <a:r>
                            <a:rPr lang="ru-RU" sz="1600" i="1" kern="1200" dirty="0" err="1">
                              <a:solidFill>
                                <a:schemeClr val="tx1"/>
                              </a:solidFill>
                              <a:effectLst/>
                              <a:latin typeface="+mn-lt"/>
                              <a:ea typeface="+mn-ea"/>
                              <a:cs typeface="+mn-cs"/>
                            </a:rPr>
                            <a:t>h</a:t>
                          </a:r>
                          <a:r>
                            <a:rPr lang="ru-RU" sz="1600" i="1" kern="1200" baseline="-25000" dirty="0" err="1">
                              <a:solidFill>
                                <a:schemeClr val="tx1"/>
                              </a:solidFill>
                              <a:effectLst/>
                              <a:latin typeface="+mn-lt"/>
                              <a:ea typeface="+mn-ea"/>
                              <a:cs typeface="+mn-cs"/>
                            </a:rPr>
                            <a:t>л</a:t>
                          </a:r>
                          <a:r>
                            <a:rPr lang="en-US" sz="1600" i="1" kern="1200" baseline="0" dirty="0">
                              <a:solidFill>
                                <a:schemeClr val="tx1"/>
                              </a:solidFill>
                              <a:effectLst/>
                              <a:latin typeface="+mn-lt"/>
                              <a:ea typeface="+mn-ea"/>
                              <a:cs typeface="+mn-cs"/>
                            </a:rPr>
                            <a:t>&gt;3</a:t>
                          </a:r>
                          <a:endParaRPr lang="ru-RU" sz="1600" dirty="0"/>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t>Размещение лопаток в диске, прочность диска</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xmlns:a14="http://schemas.microsoft.com/office/drawing/2010/main" val="3921785462"/>
                      </a:ext>
                    </a:extLst>
                  </a:tr>
                  <a:tr h="457200">
                    <a:tc>
                      <a:txBody>
                        <a:bodyPr/>
                        <a:lstStyle/>
                        <a:p>
                          <a:pPr algn="ctr">
                            <a:lnSpc>
                              <a:spcPct val="150000"/>
                            </a:lnSpc>
                          </a:pPr>
                          <a:r>
                            <a:rPr lang="ru-RU" sz="1600" dirty="0"/>
                            <a:t>КВД, ТВД</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50000"/>
                            </a:lnSpc>
                          </a:pPr>
                          <a:r>
                            <a:rPr lang="ru-RU" sz="1600" i="1" kern="1200" dirty="0" err="1">
                              <a:solidFill>
                                <a:schemeClr val="tx1"/>
                              </a:solidFill>
                              <a:effectLst/>
                              <a:latin typeface="+mn-lt"/>
                              <a:ea typeface="+mn-ea"/>
                              <a:cs typeface="+mn-cs"/>
                            </a:rPr>
                            <a:t>h</a:t>
                          </a:r>
                          <a:r>
                            <a:rPr lang="ru-RU" sz="1600" i="1" kern="1200" baseline="-25000" dirty="0" err="1">
                              <a:solidFill>
                                <a:schemeClr val="tx1"/>
                              </a:solidFill>
                              <a:effectLst/>
                              <a:latin typeface="+mn-lt"/>
                              <a:ea typeface="+mn-ea"/>
                              <a:cs typeface="+mn-cs"/>
                            </a:rPr>
                            <a:t>л</a:t>
                          </a:r>
                          <a:r>
                            <a:rPr lang="en-US" sz="1600" i="1" kern="1200" baseline="0" dirty="0">
                              <a:solidFill>
                                <a:schemeClr val="tx1"/>
                              </a:solidFill>
                              <a:effectLst/>
                              <a:latin typeface="+mn-lt"/>
                              <a:ea typeface="+mn-ea"/>
                              <a:cs typeface="+mn-cs"/>
                            </a:rPr>
                            <a:t>&gt;</a:t>
                          </a:r>
                          <a:r>
                            <a:rPr lang="ru-RU" sz="1600" i="1" kern="1200" baseline="0" dirty="0">
                              <a:solidFill>
                                <a:schemeClr val="tx1"/>
                              </a:solidFill>
                              <a:effectLst/>
                              <a:latin typeface="+mn-lt"/>
                              <a:ea typeface="+mn-ea"/>
                              <a:cs typeface="+mn-cs"/>
                            </a:rPr>
                            <a:t>15мм</a:t>
                          </a:r>
                          <a:endParaRPr lang="ru-RU" sz="1600" dirty="0"/>
                        </a:p>
                      </a:txBody>
                      <a:tcPr anchor="ctr">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t>Малая высота лопаток. Большие потери</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442300800"/>
                      </a:ext>
                    </a:extLst>
                  </a:tr>
                </a:tbl>
              </a:graphicData>
            </a:graphic>
          </p:graphicFrame>
        </mc:Fallback>
      </mc:AlternateContent>
    </p:spTree>
    <p:extLst>
      <p:ext uri="{BB962C8B-B14F-4D97-AF65-F5344CB8AC3E}">
        <p14:creationId xmlns:p14="http://schemas.microsoft.com/office/powerpoint/2010/main" val="307532658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38100">
          <a:solidFill>
            <a:srgbClr val="FF0000"/>
          </a:solidFill>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4741</TotalTime>
  <Words>2356</Words>
  <Application>Microsoft Office PowerPoint</Application>
  <PresentationFormat>Экран (4:3)</PresentationFormat>
  <Paragraphs>489</Paragraphs>
  <Slides>28</Slides>
  <Notes>26</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28</vt:i4>
      </vt:variant>
    </vt:vector>
  </HeadingPairs>
  <TitlesOfParts>
    <vt:vector size="40" baseType="lpstr">
      <vt:lpstr>Arial Unicode MS</vt:lpstr>
      <vt:lpstr>SimSun</vt:lpstr>
      <vt:lpstr>Arial</vt:lpstr>
      <vt:lpstr>Calibri</vt:lpstr>
      <vt:lpstr>Calibri Light</vt:lpstr>
      <vt:lpstr>Cambria Math</vt:lpstr>
      <vt:lpstr>Elektra Medium Pro</vt:lpstr>
      <vt:lpstr>Elektra Text Pro</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 Степанов</dc:creator>
  <cp:lastModifiedBy>OB</cp:lastModifiedBy>
  <cp:revision>1107</cp:revision>
  <dcterms:created xsi:type="dcterms:W3CDTF">2016-03-09T10:31:39Z</dcterms:created>
  <dcterms:modified xsi:type="dcterms:W3CDTF">2020-11-25T11:05:50Z</dcterms:modified>
</cp:coreProperties>
</file>