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9" r:id="rId4"/>
    <p:sldId id="270" r:id="rId5"/>
    <p:sldId id="271" r:id="rId6"/>
    <p:sldId id="281" r:id="rId7"/>
    <p:sldId id="282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2C9E6-215B-4455-A3BD-888457DF5C03}" v="652" dt="2020-01-21T13:14:47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5" autoAdjust="0"/>
  </p:normalViewPr>
  <p:slideViewPr>
    <p:cSldViewPr snapToGrid="0">
      <p:cViewPr varScale="1">
        <p:scale>
          <a:sx n="99" d="100"/>
          <a:sy n="99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г Батурин" userId="cc479cfdcd957b6a" providerId="LiveId" clId="{60E2C9E6-215B-4455-A3BD-888457DF5C03}"/>
    <pc:docChg chg="undo custSel addSld modSld">
      <pc:chgData name="Олег Батурин" userId="cc479cfdcd957b6a" providerId="LiveId" clId="{60E2C9E6-215B-4455-A3BD-888457DF5C03}" dt="2020-01-21T13:14:47.454" v="849"/>
      <pc:docMkLst>
        <pc:docMk/>
      </pc:docMkLst>
      <pc:sldChg chg="addSp delSp modSp">
        <pc:chgData name="Олег Батурин" userId="cc479cfdcd957b6a" providerId="LiveId" clId="{60E2C9E6-215B-4455-A3BD-888457DF5C03}" dt="2020-01-21T11:37:04.092" v="828" actId="1076"/>
        <pc:sldMkLst>
          <pc:docMk/>
          <pc:sldMk cId="82280346" sldId="271"/>
        </pc:sldMkLst>
        <pc:spChg chg="add mod">
          <ac:chgData name="Олег Батурин" userId="cc479cfdcd957b6a" providerId="LiveId" clId="{60E2C9E6-215B-4455-A3BD-888457DF5C03}" dt="2020-01-21T11:36:40.802" v="824" actId="11529"/>
          <ac:spMkLst>
            <pc:docMk/>
            <pc:sldMk cId="82280346" sldId="271"/>
            <ac:spMk id="2" creationId="{08351174-4C3E-4E6F-A7F9-0F318B908A3F}"/>
          </ac:spMkLst>
        </pc:spChg>
        <pc:spChg chg="mod">
          <ac:chgData name="Олег Батурин" userId="cc479cfdcd957b6a" providerId="LiveId" clId="{60E2C9E6-215B-4455-A3BD-888457DF5C03}" dt="2020-01-21T11:37:04.092" v="828" actId="1076"/>
          <ac:spMkLst>
            <pc:docMk/>
            <pc:sldMk cId="82280346" sldId="271"/>
            <ac:spMk id="29" creationId="{FAF4044B-5CA3-42A4-98C6-B6C1BDAD652E}"/>
          </ac:spMkLst>
        </pc:spChg>
        <pc:spChg chg="add del mod">
          <ac:chgData name="Олег Батурин" userId="cc479cfdcd957b6a" providerId="LiveId" clId="{60E2C9E6-215B-4455-A3BD-888457DF5C03}" dt="2020-01-21T11:36:44.309" v="825" actId="478"/>
          <ac:spMkLst>
            <pc:docMk/>
            <pc:sldMk cId="82280346" sldId="271"/>
            <ac:spMk id="32" creationId="{563F77FC-4863-422D-B5FB-7E2BB7F58077}"/>
          </ac:spMkLst>
        </pc:spChg>
        <pc:cxnChg chg="mod">
          <ac:chgData name="Олег Батурин" userId="cc479cfdcd957b6a" providerId="LiveId" clId="{60E2C9E6-215B-4455-A3BD-888457DF5C03}" dt="2020-01-21T11:36:47.734" v="826" actId="14100"/>
          <ac:cxnSpMkLst>
            <pc:docMk/>
            <pc:sldMk cId="82280346" sldId="271"/>
            <ac:cxnSpMk id="33" creationId="{545987D6-70EF-4540-9F90-7F0D3A667631}"/>
          </ac:cxnSpMkLst>
        </pc:cxnChg>
        <pc:cxnChg chg="mod">
          <ac:chgData name="Олег Батурин" userId="cc479cfdcd957b6a" providerId="LiveId" clId="{60E2C9E6-215B-4455-A3BD-888457DF5C03}" dt="2020-01-21T11:37:01.765" v="827" actId="1076"/>
          <ac:cxnSpMkLst>
            <pc:docMk/>
            <pc:sldMk cId="82280346" sldId="271"/>
            <ac:cxnSpMk id="35" creationId="{16CAC63A-6686-421B-807D-83A2A6E65D51}"/>
          </ac:cxnSpMkLst>
        </pc:cxnChg>
      </pc:sldChg>
      <pc:sldChg chg="addSp delSp modSp add addAnim delAnim modAnim">
        <pc:chgData name="Олег Батурин" userId="cc479cfdcd957b6a" providerId="LiveId" clId="{60E2C9E6-215B-4455-A3BD-888457DF5C03}" dt="2020-01-21T13:14:24.187" v="845"/>
        <pc:sldMkLst>
          <pc:docMk/>
          <pc:sldMk cId="2518993190" sldId="281"/>
        </pc:sldMkLst>
        <pc:spChg chg="add del mod">
          <ac:chgData name="Олег Батурин" userId="cc479cfdcd957b6a" providerId="LiveId" clId="{60E2C9E6-215B-4455-A3BD-888457DF5C03}" dt="2020-01-21T11:10:30.452" v="363" actId="478"/>
          <ac:spMkLst>
            <pc:docMk/>
            <pc:sldMk cId="2518993190" sldId="281"/>
            <ac:spMk id="2" creationId="{0915FB57-55D6-4F31-8179-C5FC0AAA88F5}"/>
          </ac:spMkLst>
        </pc:spChg>
        <pc:spChg chg="del">
          <ac:chgData name="Олег Батурин" userId="cc479cfdcd957b6a" providerId="LiveId" clId="{60E2C9E6-215B-4455-A3BD-888457DF5C03}" dt="2020-01-21T11:02:33.747" v="2" actId="478"/>
          <ac:spMkLst>
            <pc:docMk/>
            <pc:sldMk cId="2518993190" sldId="281"/>
            <ac:spMk id="4" creationId="{00000000-0000-0000-0000-000000000000}"/>
          </ac:spMkLst>
        </pc:spChg>
        <pc:spChg chg="mod">
          <ac:chgData name="Олег Батурин" userId="cc479cfdcd957b6a" providerId="LiveId" clId="{60E2C9E6-215B-4455-A3BD-888457DF5C03}" dt="2020-01-21T11:02:41.435" v="15" actId="20577"/>
          <ac:spMkLst>
            <pc:docMk/>
            <pc:sldMk cId="2518993190" sldId="281"/>
            <ac:spMk id="7" creationId="{00000000-0000-0000-0000-000000000000}"/>
          </ac:spMkLst>
        </pc:spChg>
        <pc:spChg chg="add del mod">
          <ac:chgData name="Олег Батурин" userId="cc479cfdcd957b6a" providerId="LiveId" clId="{60E2C9E6-215B-4455-A3BD-888457DF5C03}" dt="2020-01-21T13:13:22.408" v="830" actId="478"/>
          <ac:spMkLst>
            <pc:docMk/>
            <pc:sldMk cId="2518993190" sldId="281"/>
            <ac:spMk id="14" creationId="{A36F0FDE-05D5-470F-BDA9-04338A32C070}"/>
          </ac:spMkLst>
        </pc:spChg>
        <pc:spChg chg="add del">
          <ac:chgData name="Олег Батурин" userId="cc479cfdcd957b6a" providerId="LiveId" clId="{60E2C9E6-215B-4455-A3BD-888457DF5C03}" dt="2020-01-21T11:12:36.223" v="440"/>
          <ac:spMkLst>
            <pc:docMk/>
            <pc:sldMk cId="2518993190" sldId="281"/>
            <ac:spMk id="15" creationId="{FA11061A-7D54-46AB-83C0-E0CBCDC5DB57}"/>
          </ac:spMkLst>
        </pc:spChg>
        <pc:spChg chg="add mod">
          <ac:chgData name="Олег Батурин" userId="cc479cfdcd957b6a" providerId="LiveId" clId="{60E2C9E6-215B-4455-A3BD-888457DF5C03}" dt="2020-01-21T13:13:27.674" v="832" actId="1076"/>
          <ac:spMkLst>
            <pc:docMk/>
            <pc:sldMk cId="2518993190" sldId="281"/>
            <ac:spMk id="24" creationId="{D6C7AB82-AAD9-452F-B02D-8629259892F9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27" creationId="{D805DFEE-56D6-4314-93C1-277EE54CA7CA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28" creationId="{B3074C4D-908C-45AB-AA36-09C382272100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29" creationId="{FAF4044B-5CA3-42A4-98C6-B6C1BDAD652E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0" creationId="{AB91C89C-B798-4417-A097-E9642EE86F52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2" creationId="{563F77FC-4863-422D-B5FB-7E2BB7F58077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4" creationId="{D25AB060-9CDD-481E-BFC8-55E59F2AB2DF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7" creationId="{4A261FF1-87AD-4A31-A2E8-10680EBE425B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8" creationId="{76BC79A1-B045-4EF9-8980-0FC1171FA34C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39" creationId="{C72D9876-70F9-4E92-8EF6-0F198310A192}"/>
          </ac:spMkLst>
        </pc:spChg>
        <pc:spChg chg="del">
          <ac:chgData name="Олег Батурин" userId="cc479cfdcd957b6a" providerId="LiveId" clId="{60E2C9E6-215B-4455-A3BD-888457DF5C03}" dt="2020-01-21T11:02:30.082" v="1" actId="478"/>
          <ac:spMkLst>
            <pc:docMk/>
            <pc:sldMk cId="2518993190" sldId="281"/>
            <ac:spMk id="40" creationId="{AD5A8053-1714-472A-8DA2-D27C833F62BD}"/>
          </ac:spMkLst>
        </pc:spChg>
        <pc:spChg chg="add mod">
          <ac:chgData name="Олег Батурин" userId="cc479cfdcd957b6a" providerId="LiveId" clId="{60E2C9E6-215B-4455-A3BD-888457DF5C03}" dt="2020-01-21T11:03:34.210" v="50" actId="20577"/>
          <ac:spMkLst>
            <pc:docMk/>
            <pc:sldMk cId="2518993190" sldId="281"/>
            <ac:spMk id="48" creationId="{B9E38EF4-F30E-4687-A1F4-274CB1F79B91}"/>
          </ac:spMkLst>
        </pc:spChg>
        <pc:spChg chg="add mod">
          <ac:chgData name="Олег Батурин" userId="cc479cfdcd957b6a" providerId="LiveId" clId="{60E2C9E6-215B-4455-A3BD-888457DF5C03}" dt="2020-01-21T11:03:38.100" v="51" actId="1076"/>
          <ac:spMkLst>
            <pc:docMk/>
            <pc:sldMk cId="2518993190" sldId="281"/>
            <ac:spMk id="49" creationId="{97EDD670-F219-4E44-B093-86A2DC7E2E3B}"/>
          </ac:spMkLst>
        </pc:spChg>
        <pc:spChg chg="add mod">
          <ac:chgData name="Олег Батурин" userId="cc479cfdcd957b6a" providerId="LiveId" clId="{60E2C9E6-215B-4455-A3BD-888457DF5C03}" dt="2020-01-21T11:09:18.573" v="309" actId="20577"/>
          <ac:spMkLst>
            <pc:docMk/>
            <pc:sldMk cId="2518993190" sldId="281"/>
            <ac:spMk id="50" creationId="{42A55546-9C26-4993-ADF2-F1A6E117E9D7}"/>
          </ac:spMkLst>
        </pc:spChg>
        <pc:spChg chg="add mod">
          <ac:chgData name="Олег Батурин" userId="cc479cfdcd957b6a" providerId="LiveId" clId="{60E2C9E6-215B-4455-A3BD-888457DF5C03}" dt="2020-01-21T11:04:37.037" v="97" actId="2085"/>
          <ac:spMkLst>
            <pc:docMk/>
            <pc:sldMk cId="2518993190" sldId="281"/>
            <ac:spMk id="51" creationId="{A7E4ECBC-92EC-483C-A30A-418FEF283A65}"/>
          </ac:spMkLst>
        </pc:spChg>
        <pc:spChg chg="add mod">
          <ac:chgData name="Олег Батурин" userId="cc479cfdcd957b6a" providerId="LiveId" clId="{60E2C9E6-215B-4455-A3BD-888457DF5C03}" dt="2020-01-21T11:05:17.600" v="161" actId="20577"/>
          <ac:spMkLst>
            <pc:docMk/>
            <pc:sldMk cId="2518993190" sldId="281"/>
            <ac:spMk id="53" creationId="{A1624ECF-3699-489F-BF61-CCC3B709488A}"/>
          </ac:spMkLst>
        </pc:spChg>
        <pc:spChg chg="add mod">
          <ac:chgData name="Олег Батурин" userId="cc479cfdcd957b6a" providerId="LiveId" clId="{60E2C9E6-215B-4455-A3BD-888457DF5C03}" dt="2020-01-21T11:07:25.548" v="219" actId="1076"/>
          <ac:spMkLst>
            <pc:docMk/>
            <pc:sldMk cId="2518993190" sldId="281"/>
            <ac:spMk id="54" creationId="{36459F97-8737-4544-92B6-6EB556268C76}"/>
          </ac:spMkLst>
        </pc:spChg>
        <pc:spChg chg="add mod">
          <ac:chgData name="Олег Батурин" userId="cc479cfdcd957b6a" providerId="LiveId" clId="{60E2C9E6-215B-4455-A3BD-888457DF5C03}" dt="2020-01-21T11:06:36.994" v="206" actId="20577"/>
          <ac:spMkLst>
            <pc:docMk/>
            <pc:sldMk cId="2518993190" sldId="281"/>
            <ac:spMk id="55" creationId="{DDF8B99A-8F60-422A-9888-4BCA7CCC8D36}"/>
          </ac:spMkLst>
        </pc:spChg>
        <pc:spChg chg="add mod">
          <ac:chgData name="Олег Батурин" userId="cc479cfdcd957b6a" providerId="LiveId" clId="{60E2C9E6-215B-4455-A3BD-888457DF5C03}" dt="2020-01-21T11:08:58.196" v="306" actId="692"/>
          <ac:spMkLst>
            <pc:docMk/>
            <pc:sldMk cId="2518993190" sldId="281"/>
            <ac:spMk id="56" creationId="{44BB7F0B-AD20-4C83-9430-48EFE1B802C7}"/>
          </ac:spMkLst>
        </pc:spChg>
        <pc:spChg chg="add mod">
          <ac:chgData name="Олег Батурин" userId="cc479cfdcd957b6a" providerId="LiveId" clId="{60E2C9E6-215B-4455-A3BD-888457DF5C03}" dt="2020-01-21T11:10:47.177" v="416" actId="6549"/>
          <ac:spMkLst>
            <pc:docMk/>
            <pc:sldMk cId="2518993190" sldId="281"/>
            <ac:spMk id="57" creationId="{4C982F01-8EDE-413E-A810-45080403D026}"/>
          </ac:spMkLst>
        </pc:spChg>
        <pc:spChg chg="add mod">
          <ac:chgData name="Олег Батурин" userId="cc479cfdcd957b6a" providerId="LiveId" clId="{60E2C9E6-215B-4455-A3BD-888457DF5C03}" dt="2020-01-21T11:11:26.020" v="423" actId="1076"/>
          <ac:spMkLst>
            <pc:docMk/>
            <pc:sldMk cId="2518993190" sldId="281"/>
            <ac:spMk id="62" creationId="{23219ACA-A5AA-4ABB-9E84-1269BDFD2DB4}"/>
          </ac:spMkLst>
        </pc:spChg>
        <pc:spChg chg="add mod">
          <ac:chgData name="Олег Батурин" userId="cc479cfdcd957b6a" providerId="LiveId" clId="{60E2C9E6-215B-4455-A3BD-888457DF5C03}" dt="2020-01-21T11:13:14.885" v="457" actId="1076"/>
          <ac:spMkLst>
            <pc:docMk/>
            <pc:sldMk cId="2518993190" sldId="281"/>
            <ac:spMk id="63" creationId="{2AFF0E0E-B776-4E7E-9CB5-4BAB30EAE821}"/>
          </ac:spMkLst>
        </pc:spChg>
        <pc:spChg chg="add del mod">
          <ac:chgData name="Олег Батурин" userId="cc479cfdcd957b6a" providerId="LiveId" clId="{60E2C9E6-215B-4455-A3BD-888457DF5C03}" dt="2020-01-21T13:13:22.408" v="830" actId="478"/>
          <ac:spMkLst>
            <pc:docMk/>
            <pc:sldMk cId="2518993190" sldId="281"/>
            <ac:spMk id="64" creationId="{D14FE203-CA32-4437-8BE9-18264B1ECF8C}"/>
          </ac:spMkLst>
        </pc:spChg>
        <pc:picChg chg="add mod">
          <ac:chgData name="Олег Батурин" userId="cc479cfdcd957b6a" providerId="LiveId" clId="{60E2C9E6-215B-4455-A3BD-888457DF5C03}" dt="2020-01-21T11:04:56.756" v="99" actId="1076"/>
          <ac:picMkLst>
            <pc:docMk/>
            <pc:sldMk cId="2518993190" sldId="281"/>
            <ac:picMk id="52" creationId="{22F60746-3902-4A76-833B-1B86F170B685}"/>
          </ac:picMkLst>
        </pc:picChg>
        <pc:cxnChg chg="add del mod">
          <ac:chgData name="Олег Батурин" userId="cc479cfdcd957b6a" providerId="LiveId" clId="{60E2C9E6-215B-4455-A3BD-888457DF5C03}" dt="2020-01-21T13:13:22.408" v="830" actId="478"/>
          <ac:cxnSpMkLst>
            <pc:docMk/>
            <pc:sldMk cId="2518993190" sldId="281"/>
            <ac:cxnSpMk id="11" creationId="{10C0C527-5200-4D9B-B1C2-18F11D688E20}"/>
          </ac:cxnSpMkLst>
        </pc:cxnChg>
        <pc:cxnChg chg="add del mod">
          <ac:chgData name="Олег Батурин" userId="cc479cfdcd957b6a" providerId="LiveId" clId="{60E2C9E6-215B-4455-A3BD-888457DF5C03}" dt="2020-01-21T13:13:22.408" v="830" actId="478"/>
          <ac:cxnSpMkLst>
            <pc:docMk/>
            <pc:sldMk cId="2518993190" sldId="281"/>
            <ac:cxnSpMk id="13" creationId="{1C86E916-0881-48D1-A29F-AA1EEA1BBB35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24" creationId="{8780481C-EF4F-40F9-9B21-48993B2459F5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25" creationId="{751CFC02-60FA-42BE-BEE6-15EC62F6BFD7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26" creationId="{5E985AE7-1F0A-4094-8E9C-1D95D97A6AE2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31" creationId="{98290727-1301-4282-A064-B7266EA7A804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33" creationId="{545987D6-70EF-4540-9F90-7F0D3A667631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35" creationId="{16CAC63A-6686-421B-807D-83A2A6E65D51}"/>
          </ac:cxnSpMkLst>
        </pc:cxnChg>
        <pc:cxnChg chg="del mod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36" creationId="{A84D137C-0C14-4871-8484-A74B5C496460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1" creationId="{B6A2F1A0-58B7-498A-8F8D-5FCA662C7EA5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2" creationId="{DAFC784F-45BB-443A-BA34-50DBD12F9B3C}"/>
          </ac:cxnSpMkLst>
        </pc:cxnChg>
        <pc:cxnChg chg="del mod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3" creationId="{DDFCE031-6C4C-4772-97F2-E8BA50E39876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4" creationId="{DE1612CD-54E3-4663-B705-8D50906FD9E6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5" creationId="{901D4C1A-447E-4485-B7C9-E73368C9EA4C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6" creationId="{0515C43A-F2E2-4F1C-985E-F9B871E2F05C}"/>
          </ac:cxnSpMkLst>
        </pc:cxnChg>
        <pc:cxnChg chg="del">
          <ac:chgData name="Олег Батурин" userId="cc479cfdcd957b6a" providerId="LiveId" clId="{60E2C9E6-215B-4455-A3BD-888457DF5C03}" dt="2020-01-21T11:02:30.082" v="1" actId="478"/>
          <ac:cxnSpMkLst>
            <pc:docMk/>
            <pc:sldMk cId="2518993190" sldId="281"/>
            <ac:cxnSpMk id="47" creationId="{513136EF-44F4-48A5-B27D-C1DCA94ADE61}"/>
          </ac:cxnSpMkLst>
        </pc:cxnChg>
        <pc:cxnChg chg="add mod">
          <ac:chgData name="Олег Батурин" userId="cc479cfdcd957b6a" providerId="LiveId" clId="{60E2C9E6-215B-4455-A3BD-888457DF5C03}" dt="2020-01-21T11:11:18.804" v="421" actId="14100"/>
          <ac:cxnSpMkLst>
            <pc:docMk/>
            <pc:sldMk cId="2518993190" sldId="281"/>
            <ac:cxnSpMk id="58" creationId="{8C8CB33C-2030-46D6-A677-A3DACDE99A4A}"/>
          </ac:cxnSpMkLst>
        </pc:cxnChg>
        <pc:cxnChg chg="add mod">
          <ac:chgData name="Олег Батурин" userId="cc479cfdcd957b6a" providerId="LiveId" clId="{60E2C9E6-215B-4455-A3BD-888457DF5C03}" dt="2020-01-21T11:11:15.109" v="420" actId="14100"/>
          <ac:cxnSpMkLst>
            <pc:docMk/>
            <pc:sldMk cId="2518993190" sldId="281"/>
            <ac:cxnSpMk id="59" creationId="{DA57D28F-36B4-48B3-84CE-802FC6210D67}"/>
          </ac:cxnSpMkLst>
        </pc:cxnChg>
        <pc:cxnChg chg="add mod">
          <ac:chgData name="Олег Батурин" userId="cc479cfdcd957b6a" providerId="LiveId" clId="{60E2C9E6-215B-4455-A3BD-888457DF5C03}" dt="2020-01-21T11:11:29.812" v="424" actId="14100"/>
          <ac:cxnSpMkLst>
            <pc:docMk/>
            <pc:sldMk cId="2518993190" sldId="281"/>
            <ac:cxnSpMk id="60" creationId="{D6B305C2-B74D-4F91-9B73-7CC9C00002E4}"/>
          </ac:cxnSpMkLst>
        </pc:cxnChg>
        <pc:cxnChg chg="add mod">
          <ac:chgData name="Олег Батурин" userId="cc479cfdcd957b6a" providerId="LiveId" clId="{60E2C9E6-215B-4455-A3BD-888457DF5C03}" dt="2020-01-21T11:13:14.885" v="457" actId="1076"/>
          <ac:cxnSpMkLst>
            <pc:docMk/>
            <pc:sldMk cId="2518993190" sldId="281"/>
            <ac:cxnSpMk id="61" creationId="{0665FB5D-D44A-4540-ACE5-4563FF4896A5}"/>
          </ac:cxnSpMkLst>
        </pc:cxnChg>
      </pc:sldChg>
      <pc:sldChg chg="addSp delSp modSp add delAnim modAnim">
        <pc:chgData name="Олег Батурин" userId="cc479cfdcd957b6a" providerId="LiveId" clId="{60E2C9E6-215B-4455-A3BD-888457DF5C03}" dt="2020-01-21T13:14:47.454" v="849"/>
        <pc:sldMkLst>
          <pc:docMk/>
          <pc:sldMk cId="3226224060" sldId="282"/>
        </pc:sldMkLst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5" creationId="{3966E28D-4317-4ADA-A96E-E25AE596986D}"/>
          </ac:spMkLst>
        </pc:spChg>
        <pc:spChg chg="add del mod">
          <ac:chgData name="Олег Батурин" userId="cc479cfdcd957b6a" providerId="LiveId" clId="{60E2C9E6-215B-4455-A3BD-888457DF5C03}" dt="2020-01-21T11:23:37.892" v="646" actId="478"/>
          <ac:spMkLst>
            <pc:docMk/>
            <pc:sldMk cId="3226224060" sldId="282"/>
            <ac:spMk id="10" creationId="{727ED8AE-3861-4091-A65C-117A4B7C2F29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12" creationId="{E60E97F8-D3EF-46C4-9C03-91BCB17523DB}"/>
          </ac:spMkLst>
        </pc:spChg>
        <pc:spChg chg="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14" creationId="{A36F0FDE-05D5-470F-BDA9-04338A32C070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15" creationId="{3DA34514-513B-49BA-A7FF-A7DFAD64E213}"/>
          </ac:spMkLst>
        </pc:spChg>
        <pc:spChg chg="add del mod">
          <ac:chgData name="Олег Батурин" userId="cc479cfdcd957b6a" providerId="LiveId" clId="{60E2C9E6-215B-4455-A3BD-888457DF5C03}" dt="2020-01-21T11:30:57.500" v="683" actId="478"/>
          <ac:spMkLst>
            <pc:docMk/>
            <pc:sldMk cId="3226224060" sldId="282"/>
            <ac:spMk id="18" creationId="{A18523EA-4975-4251-A460-3E2DB10821EF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19" creationId="{10275C5C-4104-486B-B4F6-363455EB59DA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0" creationId="{C23F625D-5AD0-451D-90B0-DB818A624FA3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1" creationId="{7E08F132-1FD4-4497-B053-5339E9BE541E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2" creationId="{0111A5A9-0504-48B7-ADA4-72869832D297}"/>
          </ac:spMkLst>
        </pc:spChg>
        <pc:spChg chg="add del">
          <ac:chgData name="Олег Батурин" userId="cc479cfdcd957b6a" providerId="LiveId" clId="{60E2C9E6-215B-4455-A3BD-888457DF5C03}" dt="2020-01-21T11:34:44.784" v="721" actId="478"/>
          <ac:spMkLst>
            <pc:docMk/>
            <pc:sldMk cId="3226224060" sldId="282"/>
            <ac:spMk id="23" creationId="{6797917F-A8D1-41EF-9033-91BF8AB95FD8}"/>
          </ac:spMkLst>
        </pc:spChg>
        <pc:spChg chg="add del">
          <ac:chgData name="Олег Батурин" userId="cc479cfdcd957b6a" providerId="LiveId" clId="{60E2C9E6-215B-4455-A3BD-888457DF5C03}" dt="2020-01-21T11:15:09.024" v="481" actId="478"/>
          <ac:spMkLst>
            <pc:docMk/>
            <pc:sldMk cId="3226224060" sldId="282"/>
            <ac:spMk id="24" creationId="{BD3EF6B0-5181-4053-A6F4-F4721A66551D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5" creationId="{8CE9690C-8793-4747-A61A-2BFC5FC2A5E4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6" creationId="{D4DEF427-7CCF-49A3-B4EF-DA4AEA463954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7" creationId="{7316EA45-8D52-4661-951A-10CAA52DCA6C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8" creationId="{81D0ECC7-6681-4C55-A311-DB5D4A2EAABA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29" creationId="{90328555-74F6-4C05-B3A3-1AC996EB7F80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30" creationId="{1A08BD92-3FB1-4BF3-8821-7591DB40D9AD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38" creationId="{24BE236A-2945-44C7-B351-3ABE471D8639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46" creationId="{C64C7584-9635-4710-AA76-0C3BC95B4305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47" creationId="{675D6F22-95C4-4119-B650-9DFC0A1C1D9D}"/>
          </ac:spMkLst>
        </pc:spChg>
        <pc:spChg chg="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48" creationId="{B9E38EF4-F30E-4687-A1F4-274CB1F79B91}"/>
          </ac:spMkLst>
        </pc:spChg>
        <pc:spChg chg="add mod">
          <ac:chgData name="Олег Батурин" userId="cc479cfdcd957b6a" providerId="LiveId" clId="{60E2C9E6-215B-4455-A3BD-888457DF5C03}" dt="2020-01-21T13:13:50.986" v="837" actId="1076"/>
          <ac:spMkLst>
            <pc:docMk/>
            <pc:sldMk cId="3226224060" sldId="282"/>
            <ac:spMk id="49" creationId="{70053240-32B3-4550-A717-448C6E57D1F7}"/>
          </ac:spMkLst>
        </pc:spChg>
        <pc:spChg chg="del mod">
          <ac:chgData name="Олег Батурин" userId="cc479cfdcd957b6a" providerId="LiveId" clId="{60E2C9E6-215B-4455-A3BD-888457DF5C03}" dt="2020-01-21T11:15:29.564" v="488" actId="478"/>
          <ac:spMkLst>
            <pc:docMk/>
            <pc:sldMk cId="3226224060" sldId="282"/>
            <ac:spMk id="49" creationId="{97EDD670-F219-4E44-B093-86A2DC7E2E3B}"/>
          </ac:spMkLst>
        </pc:spChg>
        <pc:spChg chg="del">
          <ac:chgData name="Олег Батурин" userId="cc479cfdcd957b6a" providerId="LiveId" clId="{60E2C9E6-215B-4455-A3BD-888457DF5C03}" dt="2020-01-21T11:14:27.691" v="473" actId="478"/>
          <ac:spMkLst>
            <pc:docMk/>
            <pc:sldMk cId="3226224060" sldId="282"/>
            <ac:spMk id="50" creationId="{42A55546-9C26-4993-ADF2-F1A6E117E9D7}"/>
          </ac:spMkLst>
        </pc:spChg>
        <pc:spChg chg="add mod">
          <ac:chgData name="Олег Батурин" userId="cc479cfdcd957b6a" providerId="LiveId" clId="{60E2C9E6-215B-4455-A3BD-888457DF5C03}" dt="2020-01-21T13:13:55.010" v="839" actId="1076"/>
          <ac:spMkLst>
            <pc:docMk/>
            <pc:sldMk cId="3226224060" sldId="282"/>
            <ac:spMk id="50" creationId="{5B9065A7-F4A1-413F-9AD3-D1869DA78AF4}"/>
          </ac:spMkLst>
        </pc:spChg>
        <pc:spChg chg="del">
          <ac:chgData name="Олег Батурин" userId="cc479cfdcd957b6a" providerId="LiveId" clId="{60E2C9E6-215B-4455-A3BD-888457DF5C03}" dt="2020-01-21T11:14:30.358" v="474" actId="478"/>
          <ac:spMkLst>
            <pc:docMk/>
            <pc:sldMk cId="3226224060" sldId="282"/>
            <ac:spMk id="51" creationId="{A7E4ECBC-92EC-483C-A30A-418FEF283A65}"/>
          </ac:spMkLst>
        </pc:spChg>
        <pc:spChg chg="del">
          <ac:chgData name="Олег Батурин" userId="cc479cfdcd957b6a" providerId="LiveId" clId="{60E2C9E6-215B-4455-A3BD-888457DF5C03}" dt="2020-01-21T11:14:33.200" v="475" actId="478"/>
          <ac:spMkLst>
            <pc:docMk/>
            <pc:sldMk cId="3226224060" sldId="282"/>
            <ac:spMk id="53" creationId="{A1624ECF-3699-489F-BF61-CCC3B709488A}"/>
          </ac:spMkLst>
        </pc:spChg>
        <pc:spChg chg="del">
          <ac:chgData name="Олег Батурин" userId="cc479cfdcd957b6a" providerId="LiveId" clId="{60E2C9E6-215B-4455-A3BD-888457DF5C03}" dt="2020-01-21T11:14:30.358" v="474" actId="478"/>
          <ac:spMkLst>
            <pc:docMk/>
            <pc:sldMk cId="3226224060" sldId="282"/>
            <ac:spMk id="54" creationId="{36459F97-8737-4544-92B6-6EB556268C76}"/>
          </ac:spMkLst>
        </pc:spChg>
        <pc:spChg chg="del">
          <ac:chgData name="Олег Батурин" userId="cc479cfdcd957b6a" providerId="LiveId" clId="{60E2C9E6-215B-4455-A3BD-888457DF5C03}" dt="2020-01-21T11:14:39.358" v="477" actId="478"/>
          <ac:spMkLst>
            <pc:docMk/>
            <pc:sldMk cId="3226224060" sldId="282"/>
            <ac:spMk id="55" creationId="{DDF8B99A-8F60-422A-9888-4BCA7CCC8D36}"/>
          </ac:spMkLst>
        </pc:spChg>
        <pc:spChg chg="del">
          <ac:chgData name="Олег Батурин" userId="cc479cfdcd957b6a" providerId="LiveId" clId="{60E2C9E6-215B-4455-A3BD-888457DF5C03}" dt="2020-01-21T11:14:22.534" v="471" actId="478"/>
          <ac:spMkLst>
            <pc:docMk/>
            <pc:sldMk cId="3226224060" sldId="282"/>
            <ac:spMk id="56" creationId="{44BB7F0B-AD20-4C83-9430-48EFE1B802C7}"/>
          </ac:spMkLst>
        </pc:spChg>
        <pc:spChg chg="del">
          <ac:chgData name="Олег Батурин" userId="cc479cfdcd957b6a" providerId="LiveId" clId="{60E2C9E6-215B-4455-A3BD-888457DF5C03}" dt="2020-01-21T11:14:37.758" v="476" actId="478"/>
          <ac:spMkLst>
            <pc:docMk/>
            <pc:sldMk cId="3226224060" sldId="282"/>
            <ac:spMk id="57" creationId="{4C982F01-8EDE-413E-A810-45080403D026}"/>
          </ac:spMkLst>
        </pc:spChg>
        <pc:spChg chg="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62" creationId="{23219ACA-A5AA-4ABB-9E84-1269BDFD2DB4}"/>
          </ac:spMkLst>
        </pc:spChg>
        <pc:spChg chg="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63" creationId="{2AFF0E0E-B776-4E7E-9CB5-4BAB30EAE821}"/>
          </ac:spMkLst>
        </pc:spChg>
        <pc:spChg chg="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64" creationId="{D14FE203-CA32-4437-8BE9-18264B1ECF8C}"/>
          </ac:spMkLst>
        </pc:spChg>
        <pc:spChg chg="add del mod">
          <ac:chgData name="Олег Батурин" userId="cc479cfdcd957b6a" providerId="LiveId" clId="{60E2C9E6-215B-4455-A3BD-888457DF5C03}" dt="2020-01-21T11:24:48.939" v="657" actId="478"/>
          <ac:spMkLst>
            <pc:docMk/>
            <pc:sldMk cId="3226224060" sldId="282"/>
            <ac:spMk id="66" creationId="{00A96720-7C02-491E-90E7-9C622985C927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67" creationId="{BB2A39D3-09F2-4027-84ED-DE3D9C5AB1EE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69" creationId="{2D6EE64D-8B2F-4B3E-9789-4AADD901B0E3}"/>
          </ac:spMkLst>
        </pc:spChg>
        <pc:spChg chg="add del mod">
          <ac:chgData name="Олег Батурин" userId="cc479cfdcd957b6a" providerId="LiveId" clId="{60E2C9E6-215B-4455-A3BD-888457DF5C03}" dt="2020-01-21T11:24:43.924" v="655" actId="478"/>
          <ac:spMkLst>
            <pc:docMk/>
            <pc:sldMk cId="3226224060" sldId="282"/>
            <ac:spMk id="70" creationId="{EC897C5C-AB4D-4C0F-A834-353AAC60E4CE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1" creationId="{09656EE1-0521-402C-849C-81BDECB07E11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2" creationId="{A303C627-49ED-4AA4-80BF-FE1F46813B6B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3" creationId="{D7ED84E0-FA66-447B-A58F-B12265E247F3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4" creationId="{80F214EE-51B3-4F67-8B7A-5C87517E227D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5" creationId="{E872C7AB-847F-4CA7-A320-922DA0231F1C}"/>
          </ac:spMkLst>
        </pc:spChg>
        <pc:spChg chg="add mod">
          <ac:chgData name="Олег Батурин" userId="cc479cfdcd957b6a" providerId="LiveId" clId="{60E2C9E6-215B-4455-A3BD-888457DF5C03}" dt="2020-01-21T13:13:39.869" v="833" actId="1076"/>
          <ac:spMkLst>
            <pc:docMk/>
            <pc:sldMk cId="3226224060" sldId="282"/>
            <ac:spMk id="76" creationId="{BAB51EE8-0B3E-4E50-A087-DABEAAA4F82C}"/>
          </ac:spMkLst>
        </pc:spChg>
        <pc:spChg chg="add mod">
          <ac:chgData name="Олег Батурин" userId="cc479cfdcd957b6a" providerId="LiveId" clId="{60E2C9E6-215B-4455-A3BD-888457DF5C03}" dt="2020-01-21T13:13:42.802" v="834" actId="1076"/>
          <ac:spMkLst>
            <pc:docMk/>
            <pc:sldMk cId="3226224060" sldId="282"/>
            <ac:spMk id="77" creationId="{14A1E6B0-940D-4511-B273-CC0516729E6B}"/>
          </ac:spMkLst>
        </pc:spChg>
        <pc:spChg chg="add mod">
          <ac:chgData name="Олег Батурин" userId="cc479cfdcd957b6a" providerId="LiveId" clId="{60E2C9E6-215B-4455-A3BD-888457DF5C03}" dt="2020-01-21T13:13:45.331" v="835" actId="1076"/>
          <ac:spMkLst>
            <pc:docMk/>
            <pc:sldMk cId="3226224060" sldId="282"/>
            <ac:spMk id="78" creationId="{8685D0E9-50D3-4A78-A41D-73C248E6DEF1}"/>
          </ac:spMkLst>
        </pc:spChg>
        <pc:picChg chg="del">
          <ac:chgData name="Олег Батурин" userId="cc479cfdcd957b6a" providerId="LiveId" clId="{60E2C9E6-215B-4455-A3BD-888457DF5C03}" dt="2020-01-21T11:14:25.873" v="472" actId="478"/>
          <ac:picMkLst>
            <pc:docMk/>
            <pc:sldMk cId="3226224060" sldId="282"/>
            <ac:picMk id="52" creationId="{22F60746-3902-4A76-833B-1B86F170B685}"/>
          </ac:picMkLst>
        </pc:picChg>
        <pc:cxnChg chg="add del mod">
          <ac:chgData name="Олег Батурин" userId="cc479cfdcd957b6a" providerId="LiveId" clId="{60E2C9E6-215B-4455-A3BD-888457DF5C03}" dt="2020-01-21T11:22:44.552" v="638" actId="478"/>
          <ac:cxnSpMkLst>
            <pc:docMk/>
            <pc:sldMk cId="3226224060" sldId="282"/>
            <ac:cxnSpMk id="9" creationId="{06DB13CD-9DA3-4CDA-9606-5DAD02421A09}"/>
          </ac:cxnSpMkLst>
        </pc:cxnChg>
        <pc:cxnChg chg="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11" creationId="{10C0C527-5200-4D9B-B1C2-18F11D688E20}"/>
          </ac:cxnSpMkLst>
        </pc:cxnChg>
        <pc:cxnChg chg="del mod">
          <ac:chgData name="Олег Батурин" userId="cc479cfdcd957b6a" providerId="LiveId" clId="{60E2C9E6-215B-4455-A3BD-888457DF5C03}" dt="2020-01-21T11:21:30.801" v="618" actId="478"/>
          <ac:cxnSpMkLst>
            <pc:docMk/>
            <pc:sldMk cId="3226224060" sldId="282"/>
            <ac:cxnSpMk id="13" creationId="{1C86E916-0881-48D1-A29F-AA1EEA1BBB35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37" creationId="{0A9970E7-32F8-457B-90C6-4A51F0D49115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42" creationId="{8CA939E8-1BB2-45EB-9B4B-B70B52EA8514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43" creationId="{C632F647-A5BC-44D8-9203-C68EC6077858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44" creationId="{E42363BB-C2D1-4078-8ECA-D747DBA5824C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45" creationId="{DAB30AD1-E610-45E9-B806-CB76C998A10C}"/>
          </ac:cxnSpMkLst>
        </pc:cxnChg>
        <pc:cxnChg chg="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58" creationId="{8C8CB33C-2030-46D6-A677-A3DACDE99A4A}"/>
          </ac:cxnSpMkLst>
        </pc:cxnChg>
        <pc:cxnChg chg="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59" creationId="{DA57D28F-36B4-48B3-84CE-802FC6210D67}"/>
          </ac:cxnSpMkLst>
        </pc:cxnChg>
        <pc:cxnChg chg="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60" creationId="{D6B305C2-B74D-4F91-9B73-7CC9C00002E4}"/>
          </ac:cxnSpMkLst>
        </pc:cxnChg>
        <pc:cxnChg chg="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61" creationId="{0665FB5D-D44A-4540-ACE5-4563FF4896A5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65" creationId="{45B77B53-2F7E-40FF-ABF7-4BD9E215F63A}"/>
          </ac:cxnSpMkLst>
        </pc:cxnChg>
        <pc:cxnChg chg="add mod">
          <ac:chgData name="Олег Батурин" userId="cc479cfdcd957b6a" providerId="LiveId" clId="{60E2C9E6-215B-4455-A3BD-888457DF5C03}" dt="2020-01-21T13:13:39.869" v="833" actId="1076"/>
          <ac:cxnSpMkLst>
            <pc:docMk/>
            <pc:sldMk cId="3226224060" sldId="282"/>
            <ac:cxnSpMk id="68" creationId="{7FDCE21E-11B4-4587-9E68-5C83933EABB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EA00-185D-437C-8C26-0592C715EC0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1C80-269D-4FF7-9078-EB68CA864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2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1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4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2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3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4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4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1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4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9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5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5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00.png"/><Relationship Id="rId5" Type="http://schemas.openxmlformats.org/officeDocument/2006/relationships/image" Target="../media/image34.png"/><Relationship Id="rId10" Type="http://schemas.openxmlformats.org/officeDocument/2006/relationships/image" Target="../media/image199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90.png"/><Relationship Id="rId5" Type="http://schemas.openxmlformats.org/officeDocument/2006/relationships/image" Target="../media/image33.png"/><Relationship Id="rId10" Type="http://schemas.openxmlformats.org/officeDocument/2006/relationships/image" Target="../media/image206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3102369"/>
            <a:ext cx="3831772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Характеристики турбомашин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359128"/>
            <a:ext cx="3846286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2020</a:t>
            </a: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сравнить характеристики компрессоров, полученные в разных условиях?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Сравнение должно проводиться на </a:t>
            </a:r>
            <a:r>
              <a:rPr lang="ru-RU" i="1" u="sng" dirty="0"/>
              <a:t>подобных режимах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Условие подобия режимов:</a:t>
            </a:r>
          </a:p>
          <a:p>
            <a:pPr marL="1189038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Геометрическое – подобие размеров</a:t>
            </a:r>
          </a:p>
          <a:p>
            <a:pPr marL="1189038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Кинематическое – подобие полей скоростей</a:t>
            </a:r>
          </a:p>
          <a:p>
            <a:pPr marL="1189038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Динамическое – подобие силовых полей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Условие подобия течений в турбомашинах – равенство </a:t>
            </a:r>
            <a:r>
              <a:rPr lang="ru-RU" i="1" dirty="0" err="1"/>
              <a:t>М</a:t>
            </a:r>
            <a:r>
              <a:rPr lang="ru-RU" i="1" baseline="-25000" dirty="0" err="1"/>
              <a:t>а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>
                <a:sym typeface="Symbol"/>
              </a:rPr>
              <a:t></a:t>
            </a:r>
            <a:r>
              <a:rPr lang="en-US" i="1" baseline="-25000" dirty="0">
                <a:sym typeface="Symbol"/>
              </a:rPr>
              <a:t>a</a:t>
            </a:r>
            <a:r>
              <a:rPr lang="en-US" dirty="0"/>
              <a:t>)</a:t>
            </a:r>
            <a:r>
              <a:rPr lang="ru-RU" dirty="0"/>
              <a:t> и </a:t>
            </a:r>
            <a:r>
              <a:rPr lang="ru-RU" i="1" dirty="0"/>
              <a:t>М</a:t>
            </a:r>
            <a:r>
              <a:rPr lang="en-US" i="1" baseline="-25000" dirty="0"/>
              <a:t>u</a:t>
            </a:r>
            <a:r>
              <a:rPr lang="en-US" dirty="0"/>
              <a:t> (</a:t>
            </a:r>
            <a:r>
              <a:rPr lang="en-US" i="1" dirty="0">
                <a:sym typeface="Symbol"/>
              </a:rPr>
              <a:t></a:t>
            </a:r>
            <a:r>
              <a:rPr lang="en-US" i="1" baseline="-25000" dirty="0">
                <a:sym typeface="Symbol"/>
              </a:rPr>
              <a:t>u</a:t>
            </a:r>
            <a:r>
              <a:rPr lang="en-US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599" y="3803352"/>
            <a:ext cx="39505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Способ 1 - Приведение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60125" y="3803352"/>
            <a:ext cx="4165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Способ 2 – характеристика в универсальных параметрах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5" y="4111129"/>
            <a:ext cx="2936794" cy="1800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60" y="4111129"/>
            <a:ext cx="2892793" cy="180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07819" y="5788572"/>
                <a:ext cx="2077043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впр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в</m:t>
                          </m:r>
                        </m:sub>
                      </m:sSub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101325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288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9" y="5788572"/>
                <a:ext cx="2077043" cy="7288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91038" y="5788686"/>
                <a:ext cx="1253100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пр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288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38" y="5788686"/>
                <a:ext cx="1253100" cy="7288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28685" y="5988524"/>
                <a:ext cx="1391278" cy="373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а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в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Т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р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85" y="5988524"/>
                <a:ext cx="1391278" cy="3738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98387" r="-29386" b="-17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09968" y="5972218"/>
                <a:ext cx="1147557" cy="363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≡</m:t>
                          </m:r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68" y="5972218"/>
                <a:ext cx="1147557" cy="3637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64407" r="-11170" b="-1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73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9697" y="786898"/>
                <a:ext cx="8316291" cy="4434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i="1" dirty="0"/>
                  <a:t>Характеристика турбины </a:t>
                </a:r>
                <a:r>
                  <a:rPr lang="ru-RU" dirty="0"/>
                  <a:t>- зависимость параметров ха­рактеризующих работу турбины (КПД турбины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/>
                  <a:t> и пропу­скная способность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А=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г</m:t>
                            </m:r>
                          </m:sub>
                          <m:sup>
                            <m:r>
                              <a:rPr lang="ru-RU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dirty="0"/>
                  <a:t>) от параметров характеризующих ее режим работы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dirty="0"/>
                  <a:t>)</a:t>
                </a:r>
              </a:p>
              <a:p>
                <a:pPr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/>
                  <a:t>Характеристика применяется для:</a:t>
                </a:r>
              </a:p>
              <a:p>
                <a:pPr marL="1185863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dirty="0"/>
                  <a:t>Оценки работы турбины на нерасчетных режимах</a:t>
                </a:r>
              </a:p>
              <a:p>
                <a:pPr marL="1185863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dirty="0"/>
                  <a:t>Выбора оптимальных условий работы турбины</a:t>
                </a:r>
              </a:p>
              <a:p>
                <a:pPr marL="1185863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dirty="0"/>
                  <a:t>Выбора оптимального регулирования турбокомпрессора</a:t>
                </a:r>
              </a:p>
              <a:p>
                <a:pPr>
                  <a:lnSpc>
                    <a:spcPct val="150000"/>
                  </a:lnSpc>
                </a:pPr>
                <a:endParaRPr lang="ru-RU" dirty="0"/>
              </a:p>
              <a:p>
                <a:pPr>
                  <a:lnSpc>
                    <a:spcPct val="1500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7" y="786898"/>
                <a:ext cx="8316291" cy="44342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80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5414" y="775920"/>
                <a:ext cx="8201025" cy="156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Как изменится </a:t>
                </a:r>
                <a:r>
                  <a:rPr lang="ru-RU" i="1" u="sng" dirty="0">
                    <a:solidFill>
                      <a:srgbClr val="FF0000"/>
                    </a:solidFill>
                    <a:sym typeface="Symbol"/>
                  </a:rPr>
                  <a:t>пропускная способность </a:t>
                </a: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турбины при изменении степени расширения газа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? (при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i="1" dirty="0">
                    <a:solidFill>
                      <a:srgbClr val="FF0000"/>
                    </a:solidFill>
                    <a:sym typeface="Symbol"/>
                  </a:rPr>
                  <a:t>const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)</a:t>
                </a:r>
                <a:endParaRPr lang="ru-RU" dirty="0">
                  <a:solidFill>
                    <a:srgbClr val="FF0000"/>
                  </a:solidFill>
                  <a:sym typeface="Symbol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4" y="775920"/>
                <a:ext cx="8201025" cy="15620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V="1">
            <a:off x="2796431" y="2020808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96431" y="5693216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3016678" y="3112036"/>
            <a:ext cx="3918857" cy="2022763"/>
          </a:xfrm>
          <a:custGeom>
            <a:avLst/>
            <a:gdLst>
              <a:gd name="connsiteX0" fmla="*/ 0 w 3918857"/>
              <a:gd name="connsiteY0" fmla="*/ 2022763 h 2022763"/>
              <a:gd name="connsiteX1" fmla="*/ 914400 w 3918857"/>
              <a:gd name="connsiteY1" fmla="*/ 847106 h 2022763"/>
              <a:gd name="connsiteX2" fmla="*/ 1484416 w 3918857"/>
              <a:gd name="connsiteY2" fmla="*/ 324591 h 2022763"/>
              <a:gd name="connsiteX3" fmla="*/ 1900052 w 3918857"/>
              <a:gd name="connsiteY3" fmla="*/ 110836 h 2022763"/>
              <a:gd name="connsiteX4" fmla="*/ 2268187 w 3918857"/>
              <a:gd name="connsiteY4" fmla="*/ 27708 h 2022763"/>
              <a:gd name="connsiteX5" fmla="*/ 3158837 w 3918857"/>
              <a:gd name="connsiteY5" fmla="*/ 3958 h 2022763"/>
              <a:gd name="connsiteX6" fmla="*/ 3918857 w 3918857"/>
              <a:gd name="connsiteY6" fmla="*/ 3958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857" h="2022763">
                <a:moveTo>
                  <a:pt x="0" y="2022763"/>
                </a:moveTo>
                <a:cubicBezTo>
                  <a:pt x="333498" y="1576449"/>
                  <a:pt x="666997" y="1130135"/>
                  <a:pt x="914400" y="847106"/>
                </a:cubicBezTo>
                <a:cubicBezTo>
                  <a:pt x="1161803" y="564077"/>
                  <a:pt x="1320141" y="447303"/>
                  <a:pt x="1484416" y="324591"/>
                </a:cubicBezTo>
                <a:cubicBezTo>
                  <a:pt x="1648691" y="201879"/>
                  <a:pt x="1769423" y="160317"/>
                  <a:pt x="1900052" y="110836"/>
                </a:cubicBezTo>
                <a:cubicBezTo>
                  <a:pt x="2030681" y="61355"/>
                  <a:pt x="2058390" y="45521"/>
                  <a:pt x="2268187" y="27708"/>
                </a:cubicBezTo>
                <a:cubicBezTo>
                  <a:pt x="2477984" y="9895"/>
                  <a:pt x="2883725" y="7916"/>
                  <a:pt x="3158837" y="3958"/>
                </a:cubicBezTo>
                <a:cubicBezTo>
                  <a:pt x="3433949" y="0"/>
                  <a:pt x="3676403" y="1979"/>
                  <a:pt x="3918857" y="3958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87" y="5765224"/>
            <a:ext cx="194286" cy="320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436391" y="5693216"/>
            <a:ext cx="46805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Степень расширения газа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1104243" y="4001028"/>
            <a:ext cx="29523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Пропускная способность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9169" y="1480808"/>
            <a:ext cx="261496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7355" y="3929020"/>
            <a:ext cx="26106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>
            <a:stCxn id="49" idx="2"/>
            <a:endCxn id="35" idx="2"/>
          </p:cNvCxnSpPr>
          <p:nvPr/>
        </p:nvCxnSpPr>
        <p:spPr>
          <a:xfrm>
            <a:off x="4444224" y="2925554"/>
            <a:ext cx="56870" cy="51107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8" idx="0"/>
            <a:endCxn id="35" idx="4"/>
          </p:cNvCxnSpPr>
          <p:nvPr/>
        </p:nvCxnSpPr>
        <p:spPr>
          <a:xfrm flipH="1" flipV="1">
            <a:off x="5284865" y="3139744"/>
            <a:ext cx="407828" cy="7892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3962393" y="2556222"/>
                <a:ext cx="963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ru-RU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≈1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3" y="2556222"/>
                <a:ext cx="963662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1254" y="1457130"/>
            <a:ext cx="243536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926055" y="4950133"/>
                <a:ext cx="966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ru-RU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55" y="4950133"/>
                <a:ext cx="966867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935535" y="2536039"/>
                <a:ext cx="998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ru-RU">
                              <a:latin typeface="Cambria Math"/>
                            </a:rPr>
                            <m:t>г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≫1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535" y="2536039"/>
                <a:ext cx="998927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 flipH="1">
            <a:off x="6421254" y="2560808"/>
            <a:ext cx="359556" cy="55122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60789" y="1963102"/>
            <a:ext cx="2030043" cy="9328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При </a:t>
            </a:r>
            <a:r>
              <a:rPr lang="ru-RU" sz="1400" dirty="0">
                <a:solidFill>
                  <a:sysClr val="windowText" lastClr="000000"/>
                </a:solidFill>
                <a:sym typeface="Symbol"/>
              </a:rPr>
              <a:t></a:t>
            </a:r>
            <a:r>
              <a:rPr lang="en-US" sz="1400" dirty="0">
                <a:solidFill>
                  <a:sysClr val="windowText" lastClr="000000"/>
                </a:solidFill>
                <a:sym typeface="Symbol"/>
              </a:rPr>
              <a:t>&lt;1 </a:t>
            </a:r>
            <a:r>
              <a:rPr lang="ru-RU" sz="1400" dirty="0">
                <a:solidFill>
                  <a:sysClr val="windowText" lastClr="000000"/>
                </a:solidFill>
              </a:rPr>
              <a:t>пропускная способность почти линейно зависит от степени расширения</a:t>
            </a:r>
          </a:p>
        </p:txBody>
      </p:sp>
      <p:cxnSp>
        <p:nvCxnSpPr>
          <p:cNvPr id="58" name="Прямая со стрелкой 57"/>
          <p:cNvCxnSpPr>
            <a:stCxn id="56" idx="3"/>
            <a:endCxn id="35" idx="1"/>
          </p:cNvCxnSpPr>
          <p:nvPr/>
        </p:nvCxnSpPr>
        <p:spPr>
          <a:xfrm>
            <a:off x="2590832" y="2429522"/>
            <a:ext cx="1340246" cy="152962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AE723E10-833A-4D1B-A0A8-E6A2EFD6171A}"/>
              </a:ext>
            </a:extLst>
          </p:cNvPr>
          <p:cNvSpPr/>
          <p:nvPr/>
        </p:nvSpPr>
        <p:spPr>
          <a:xfrm>
            <a:off x="3028950" y="3657600"/>
            <a:ext cx="1171575" cy="1476375"/>
          </a:xfrm>
          <a:custGeom>
            <a:avLst/>
            <a:gdLst>
              <a:gd name="connsiteX0" fmla="*/ 0 w 1171575"/>
              <a:gd name="connsiteY0" fmla="*/ 1476375 h 1476375"/>
              <a:gd name="connsiteX1" fmla="*/ 514350 w 1171575"/>
              <a:gd name="connsiteY1" fmla="*/ 762000 h 1476375"/>
              <a:gd name="connsiteX2" fmla="*/ 1171575 w 1171575"/>
              <a:gd name="connsiteY2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575" h="1476375">
                <a:moveTo>
                  <a:pt x="0" y="1476375"/>
                </a:moveTo>
                <a:cubicBezTo>
                  <a:pt x="159544" y="1242218"/>
                  <a:pt x="319088" y="1008062"/>
                  <a:pt x="514350" y="762000"/>
                </a:cubicBezTo>
                <a:cubicBezTo>
                  <a:pt x="709613" y="515937"/>
                  <a:pt x="940594" y="257968"/>
                  <a:pt x="1171575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0FD7E4D-CAD0-4B7A-8090-FB077DF46C18}"/>
              </a:ext>
            </a:extLst>
          </p:cNvPr>
          <p:cNvSpPr/>
          <p:nvPr/>
        </p:nvSpPr>
        <p:spPr>
          <a:xfrm>
            <a:off x="3002031" y="3186978"/>
            <a:ext cx="2019300" cy="1962150"/>
          </a:xfrm>
          <a:custGeom>
            <a:avLst/>
            <a:gdLst>
              <a:gd name="connsiteX0" fmla="*/ 0 w 2019300"/>
              <a:gd name="connsiteY0" fmla="*/ 1962150 h 1962150"/>
              <a:gd name="connsiteX1" fmla="*/ 609600 w 2019300"/>
              <a:gd name="connsiteY1" fmla="*/ 1114425 h 1962150"/>
              <a:gd name="connsiteX2" fmla="*/ 1152525 w 2019300"/>
              <a:gd name="connsiteY2" fmla="*/ 495300 h 1962150"/>
              <a:gd name="connsiteX3" fmla="*/ 1619250 w 2019300"/>
              <a:gd name="connsiteY3" fmla="*/ 171450 h 1962150"/>
              <a:gd name="connsiteX4" fmla="*/ 2019300 w 2019300"/>
              <a:gd name="connsiteY4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1962150">
                <a:moveTo>
                  <a:pt x="0" y="1962150"/>
                </a:moveTo>
                <a:cubicBezTo>
                  <a:pt x="208756" y="1660525"/>
                  <a:pt x="417513" y="1358900"/>
                  <a:pt x="609600" y="1114425"/>
                </a:cubicBezTo>
                <a:cubicBezTo>
                  <a:pt x="801687" y="869950"/>
                  <a:pt x="984250" y="652462"/>
                  <a:pt x="1152525" y="495300"/>
                </a:cubicBezTo>
                <a:cubicBezTo>
                  <a:pt x="1320800" y="338138"/>
                  <a:pt x="1474788" y="254000"/>
                  <a:pt x="1619250" y="171450"/>
                </a:cubicBezTo>
                <a:cubicBezTo>
                  <a:pt x="1763713" y="88900"/>
                  <a:pt x="1891506" y="44450"/>
                  <a:pt x="2019300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E7EB8E1-3343-4E89-BB56-3C74CF3BAE1E}"/>
                  </a:ext>
                </a:extLst>
              </p:cNvPr>
              <p:cNvSpPr/>
              <p:nvPr/>
            </p:nvSpPr>
            <p:spPr>
              <a:xfrm>
                <a:off x="1372674" y="3534382"/>
                <a:ext cx="1002134" cy="59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>
                          <a:latin typeface="Cambria Math" panose="02040503050406030204" pitchFamily="18" charset="0"/>
                        </a:rPr>
                        <m:t>А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E7EB8E1-3343-4E89-BB56-3C74CF3BA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674" y="3534382"/>
                <a:ext cx="1002134" cy="5909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8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9" grpId="0"/>
      <p:bldP spid="52" grpId="0"/>
      <p:bldP spid="53" grpId="0"/>
      <p:bldP spid="56" grpId="0" animBg="1"/>
      <p:bldP spid="2" grpId="0" animBg="1"/>
      <p:bldP spid="2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турбины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5414" y="775920"/>
                <a:ext cx="820102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Как изменится </a:t>
                </a:r>
                <a:r>
                  <a:rPr lang="ru-RU" i="1" u="sng" dirty="0">
                    <a:solidFill>
                      <a:srgbClr val="FF0000"/>
                    </a:solidFill>
                    <a:sym typeface="Symbol"/>
                  </a:rPr>
                  <a:t>пропускная способность </a:t>
                </a: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турбины при изменении степени расширения газа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?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4" y="775920"/>
                <a:ext cx="8201025" cy="13388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V="1">
            <a:off x="2760991" y="1916832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60991" y="5589240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61191" y="1988840"/>
            <a:ext cx="0" cy="3672408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2981238" y="3008060"/>
            <a:ext cx="3918857" cy="2022763"/>
          </a:xfrm>
          <a:custGeom>
            <a:avLst/>
            <a:gdLst>
              <a:gd name="connsiteX0" fmla="*/ 0 w 3918857"/>
              <a:gd name="connsiteY0" fmla="*/ 2022763 h 2022763"/>
              <a:gd name="connsiteX1" fmla="*/ 914400 w 3918857"/>
              <a:gd name="connsiteY1" fmla="*/ 847106 h 2022763"/>
              <a:gd name="connsiteX2" fmla="*/ 1484416 w 3918857"/>
              <a:gd name="connsiteY2" fmla="*/ 324591 h 2022763"/>
              <a:gd name="connsiteX3" fmla="*/ 1900052 w 3918857"/>
              <a:gd name="connsiteY3" fmla="*/ 110836 h 2022763"/>
              <a:gd name="connsiteX4" fmla="*/ 2268187 w 3918857"/>
              <a:gd name="connsiteY4" fmla="*/ 27708 h 2022763"/>
              <a:gd name="connsiteX5" fmla="*/ 3158837 w 3918857"/>
              <a:gd name="connsiteY5" fmla="*/ 3958 h 2022763"/>
              <a:gd name="connsiteX6" fmla="*/ 3918857 w 3918857"/>
              <a:gd name="connsiteY6" fmla="*/ 3958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857" h="2022763">
                <a:moveTo>
                  <a:pt x="0" y="2022763"/>
                </a:moveTo>
                <a:cubicBezTo>
                  <a:pt x="333498" y="1576449"/>
                  <a:pt x="666997" y="1130135"/>
                  <a:pt x="914400" y="847106"/>
                </a:cubicBezTo>
                <a:cubicBezTo>
                  <a:pt x="1161803" y="564077"/>
                  <a:pt x="1320141" y="447303"/>
                  <a:pt x="1484416" y="324591"/>
                </a:cubicBezTo>
                <a:cubicBezTo>
                  <a:pt x="1648691" y="201879"/>
                  <a:pt x="1769423" y="160317"/>
                  <a:pt x="1900052" y="110836"/>
                </a:cubicBezTo>
                <a:cubicBezTo>
                  <a:pt x="2030681" y="61355"/>
                  <a:pt x="2058390" y="45521"/>
                  <a:pt x="2268187" y="27708"/>
                </a:cubicBezTo>
                <a:cubicBezTo>
                  <a:pt x="2477984" y="9895"/>
                  <a:pt x="2883725" y="7916"/>
                  <a:pt x="3158837" y="3958"/>
                </a:cubicBezTo>
                <a:cubicBezTo>
                  <a:pt x="3433949" y="0"/>
                  <a:pt x="3676403" y="1979"/>
                  <a:pt x="3918857" y="3958"/>
                </a:cubicBezTo>
              </a:path>
            </a:pathLst>
          </a:cu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6895" y="2060848"/>
            <a:ext cx="788572" cy="617143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447" y="5661248"/>
            <a:ext cx="194286" cy="320000"/>
          </a:xfrm>
          <a:prstGeom prst="rect">
            <a:avLst/>
          </a:prstGeom>
          <a:noFill/>
        </p:spPr>
      </p:pic>
      <p:sp>
        <p:nvSpPr>
          <p:cNvPr id="38" name="Полилиния 37"/>
          <p:cNvSpPr/>
          <p:nvPr/>
        </p:nvSpPr>
        <p:spPr>
          <a:xfrm>
            <a:off x="3605477" y="2987390"/>
            <a:ext cx="3278038" cy="2054524"/>
          </a:xfrm>
          <a:custGeom>
            <a:avLst/>
            <a:gdLst>
              <a:gd name="connsiteX0" fmla="*/ 0 w 3278038"/>
              <a:gd name="connsiteY0" fmla="*/ 2054524 h 2054524"/>
              <a:gd name="connsiteX1" fmla="*/ 638355 w 3278038"/>
              <a:gd name="connsiteY1" fmla="*/ 1105618 h 2054524"/>
              <a:gd name="connsiteX2" fmla="*/ 1130060 w 3278038"/>
              <a:gd name="connsiteY2" fmla="*/ 562154 h 2054524"/>
              <a:gd name="connsiteX3" fmla="*/ 1595887 w 3278038"/>
              <a:gd name="connsiteY3" fmla="*/ 234350 h 2054524"/>
              <a:gd name="connsiteX4" fmla="*/ 2027208 w 3278038"/>
              <a:gd name="connsiteY4" fmla="*/ 79075 h 2054524"/>
              <a:gd name="connsiteX5" fmla="*/ 2424023 w 3278038"/>
              <a:gd name="connsiteY5" fmla="*/ 44569 h 2054524"/>
              <a:gd name="connsiteX6" fmla="*/ 3278038 w 3278038"/>
              <a:gd name="connsiteY6" fmla="*/ 10064 h 20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038" h="2054524">
                <a:moveTo>
                  <a:pt x="0" y="2054524"/>
                </a:moveTo>
                <a:cubicBezTo>
                  <a:pt x="225006" y="1704435"/>
                  <a:pt x="450012" y="1354346"/>
                  <a:pt x="638355" y="1105618"/>
                </a:cubicBezTo>
                <a:cubicBezTo>
                  <a:pt x="826698" y="856890"/>
                  <a:pt x="970471" y="707365"/>
                  <a:pt x="1130060" y="562154"/>
                </a:cubicBezTo>
                <a:cubicBezTo>
                  <a:pt x="1289649" y="416943"/>
                  <a:pt x="1446362" y="314863"/>
                  <a:pt x="1595887" y="234350"/>
                </a:cubicBezTo>
                <a:cubicBezTo>
                  <a:pt x="1745412" y="153837"/>
                  <a:pt x="1889185" y="110705"/>
                  <a:pt x="2027208" y="79075"/>
                </a:cubicBezTo>
                <a:cubicBezTo>
                  <a:pt x="2165231" y="47445"/>
                  <a:pt x="2215551" y="56071"/>
                  <a:pt x="2424023" y="44569"/>
                </a:cubicBezTo>
                <a:cubicBezTo>
                  <a:pt x="2632495" y="33067"/>
                  <a:pt x="3117012" y="0"/>
                  <a:pt x="3278038" y="10064"/>
                </a:cubicBezTo>
              </a:path>
            </a:pathLst>
          </a:custGeom>
          <a:ln w="38100">
            <a:solidFill>
              <a:schemeClr val="tx2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2811847" y="3000329"/>
            <a:ext cx="4063041" cy="1394604"/>
          </a:xfrm>
          <a:custGeom>
            <a:avLst/>
            <a:gdLst>
              <a:gd name="connsiteX0" fmla="*/ 0 w 4063041"/>
              <a:gd name="connsiteY0" fmla="*/ 1394604 h 1394604"/>
              <a:gd name="connsiteX1" fmla="*/ 586596 w 4063041"/>
              <a:gd name="connsiteY1" fmla="*/ 764876 h 1394604"/>
              <a:gd name="connsiteX2" fmla="*/ 1199072 w 4063041"/>
              <a:gd name="connsiteY2" fmla="*/ 359434 h 1394604"/>
              <a:gd name="connsiteX3" fmla="*/ 1751162 w 4063041"/>
              <a:gd name="connsiteY3" fmla="*/ 143774 h 1394604"/>
              <a:gd name="connsiteX4" fmla="*/ 2216989 w 4063041"/>
              <a:gd name="connsiteY4" fmla="*/ 40257 h 1394604"/>
              <a:gd name="connsiteX5" fmla="*/ 2691441 w 4063041"/>
              <a:gd name="connsiteY5" fmla="*/ 5751 h 1394604"/>
              <a:gd name="connsiteX6" fmla="*/ 4063041 w 4063041"/>
              <a:gd name="connsiteY6" fmla="*/ 5751 h 139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041" h="1394604">
                <a:moveTo>
                  <a:pt x="0" y="1394604"/>
                </a:moveTo>
                <a:cubicBezTo>
                  <a:pt x="193375" y="1166004"/>
                  <a:pt x="386751" y="937404"/>
                  <a:pt x="586596" y="764876"/>
                </a:cubicBezTo>
                <a:cubicBezTo>
                  <a:pt x="786441" y="592348"/>
                  <a:pt x="1004978" y="462951"/>
                  <a:pt x="1199072" y="359434"/>
                </a:cubicBezTo>
                <a:cubicBezTo>
                  <a:pt x="1393166" y="255917"/>
                  <a:pt x="1581509" y="196970"/>
                  <a:pt x="1751162" y="143774"/>
                </a:cubicBezTo>
                <a:cubicBezTo>
                  <a:pt x="1920815" y="90578"/>
                  <a:pt x="2060276" y="63261"/>
                  <a:pt x="2216989" y="40257"/>
                </a:cubicBezTo>
                <a:cubicBezTo>
                  <a:pt x="2373702" y="17253"/>
                  <a:pt x="2383766" y="11502"/>
                  <a:pt x="2691441" y="5751"/>
                </a:cubicBezTo>
                <a:cubicBezTo>
                  <a:pt x="2999116" y="0"/>
                  <a:pt x="3531078" y="2875"/>
                  <a:pt x="4063041" y="5751"/>
                </a:cubicBezTo>
              </a:path>
            </a:pathLst>
          </a:custGeom>
          <a:ln w="38100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428498" y="3479381"/>
            <a:ext cx="1512168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705207" y="3933056"/>
            <a:ext cx="66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</a:rPr>
              <a:t>Рост </a:t>
            </a:r>
            <a:endParaRPr lang="ru-RU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1271" y="3933056"/>
            <a:ext cx="320000" cy="571429"/>
          </a:xfrm>
          <a:prstGeom prst="rect">
            <a:avLst/>
          </a:prstGeom>
          <a:noFill/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2999" y="3356992"/>
            <a:ext cx="504825" cy="552450"/>
          </a:xfrm>
          <a:prstGeom prst="rect">
            <a:avLst/>
          </a:prstGeom>
          <a:noFill/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7015" y="4941168"/>
            <a:ext cx="605714" cy="662857"/>
          </a:xfrm>
          <a:prstGeom prst="rect">
            <a:avLst/>
          </a:prstGeom>
          <a:noFill/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3119" y="4509120"/>
            <a:ext cx="605714" cy="662857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400951" y="5589240"/>
            <a:ext cx="46805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Степень расширения газа</a:t>
            </a:r>
            <a:endParaRPr lang="ru-RU" sz="1600" b="1" i="1" cap="all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177817" y="3338146"/>
                <a:ext cx="2880000" cy="932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</a:rPr>
                  <a:t>Рост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sz="1400" dirty="0">
                    <a:solidFill>
                      <a:schemeClr val="tx1"/>
                    </a:solidFill>
                  </a:rPr>
                  <a:t> </a:t>
                </a:r>
                <a:r>
                  <a:rPr lang="ru-RU" sz="1400" dirty="0">
                    <a:solidFill>
                      <a:sysClr val="windowText" lastClr="000000"/>
                    </a:solidFill>
                  </a:rPr>
                  <a:t>увеличит </a:t>
                </a:r>
                <a:r>
                  <a:rPr lang="ru-RU" sz="1400" dirty="0" err="1">
                    <a:solidFill>
                      <a:sysClr val="windowText" lastClr="000000"/>
                    </a:solidFill>
                  </a:rPr>
                  <a:t>конфузорность</a:t>
                </a:r>
                <a:r>
                  <a:rPr lang="ru-RU" sz="1400" dirty="0">
                    <a:solidFill>
                      <a:sysClr val="windowText" lastClr="000000"/>
                    </a:solidFill>
                  </a:rPr>
                  <a:t> РК, снизится </a:t>
                </a:r>
                <a:r>
                  <a:rPr lang="ru-RU" sz="1400" dirty="0">
                    <a:solidFill>
                      <a:sysClr val="windowText" lastClr="000000"/>
                    </a:solidFill>
                    <a:sym typeface="Symbol"/>
                  </a:rPr>
                  <a:t></a:t>
                </a:r>
                <a:r>
                  <a:rPr lang="ru-RU" sz="1400" baseline="-25000" dirty="0">
                    <a:solidFill>
                      <a:sysClr val="windowText" lastClr="000000"/>
                    </a:solidFill>
                    <a:sym typeface="Symbol"/>
                  </a:rPr>
                  <a:t>ст</a:t>
                </a:r>
                <a:r>
                  <a:rPr lang="ru-RU" sz="1400" dirty="0">
                    <a:solidFill>
                      <a:sysClr val="windowText" lastClr="000000"/>
                    </a:solidFill>
                    <a:sym typeface="Symbol"/>
                  </a:rPr>
                  <a:t>. Уменьшается перепад давления в СА и пропускная способность</a:t>
                </a:r>
                <a:endParaRPr lang="ru-RU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817" y="3338146"/>
                <a:ext cx="2880000" cy="93283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4487" b="-1153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>
            <a:stCxn id="24" idx="1"/>
          </p:cNvCxnSpPr>
          <p:nvPr/>
        </p:nvCxnSpPr>
        <p:spPr>
          <a:xfrm flipH="1" flipV="1">
            <a:off x="5039369" y="3356992"/>
            <a:ext cx="1138448" cy="44757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-47001" y="2675428"/>
                <a:ext cx="2880000" cy="932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</a:rPr>
                  <a:t>Снижение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sz="1400" dirty="0">
                    <a:solidFill>
                      <a:schemeClr val="tx1"/>
                    </a:solidFill>
                  </a:rPr>
                  <a:t> </a:t>
                </a:r>
                <a:r>
                  <a:rPr lang="ru-RU" sz="1400" dirty="0">
                    <a:solidFill>
                      <a:sysClr val="windowText" lastClr="000000"/>
                    </a:solidFill>
                  </a:rPr>
                  <a:t>снизит </a:t>
                </a:r>
                <a:r>
                  <a:rPr lang="ru-RU" sz="1400" dirty="0" err="1">
                    <a:solidFill>
                      <a:sysClr val="windowText" lastClr="000000"/>
                    </a:solidFill>
                  </a:rPr>
                  <a:t>конфузорность</a:t>
                </a:r>
                <a:r>
                  <a:rPr lang="ru-RU" sz="1400" dirty="0">
                    <a:solidFill>
                      <a:sysClr val="windowText" lastClr="000000"/>
                    </a:solidFill>
                  </a:rPr>
                  <a:t> РК, увеличивает </a:t>
                </a:r>
                <a:r>
                  <a:rPr lang="ru-RU" sz="1400" dirty="0">
                    <a:solidFill>
                      <a:sysClr val="windowText" lastClr="000000"/>
                    </a:solidFill>
                    <a:sym typeface="Symbol"/>
                  </a:rPr>
                  <a:t></a:t>
                </a:r>
                <a:r>
                  <a:rPr lang="ru-RU" sz="1400" baseline="-25000" dirty="0">
                    <a:solidFill>
                      <a:sysClr val="windowText" lastClr="000000"/>
                    </a:solidFill>
                    <a:sym typeface="Symbol"/>
                  </a:rPr>
                  <a:t>ст</a:t>
                </a:r>
                <a:r>
                  <a:rPr lang="ru-RU" sz="1400" dirty="0">
                    <a:solidFill>
                      <a:sysClr val="windowText" lastClr="000000"/>
                    </a:solidFill>
                    <a:sym typeface="Symbol"/>
                  </a:rPr>
                  <a:t>. Возрастет перепад давления в СА и пропускная способность</a:t>
                </a:r>
                <a:endParaRPr lang="ru-RU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01" y="2675428"/>
                <a:ext cx="2880000" cy="932839"/>
              </a:xfrm>
              <a:prstGeom prst="rect">
                <a:avLst/>
              </a:prstGeom>
              <a:blipFill>
                <a:blip r:embed="rId11"/>
                <a:stretch>
                  <a:fillRect l="-420" t="-4487" r="-1261" b="-1282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>
            <a:stCxn id="47" idx="3"/>
            <a:endCxn id="39" idx="2"/>
          </p:cNvCxnSpPr>
          <p:nvPr/>
        </p:nvCxnSpPr>
        <p:spPr>
          <a:xfrm>
            <a:off x="2832999" y="3141848"/>
            <a:ext cx="1177920" cy="21791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/>
      <p:bldP spid="24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турбины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5414" y="775920"/>
                <a:ext cx="8201025" cy="156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Как изменится </a:t>
                </a:r>
                <a:r>
                  <a:rPr lang="ru-RU" i="1" u="sng" dirty="0">
                    <a:solidFill>
                      <a:srgbClr val="FF0000"/>
                    </a:solidFill>
                    <a:sym typeface="Symbol"/>
                  </a:rPr>
                  <a:t>КПД </a:t>
                </a: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турбины при изменении степени расширения газа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? (при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i="1" dirty="0">
                    <a:solidFill>
                      <a:srgbClr val="FF0000"/>
                    </a:solidFill>
                    <a:sym typeface="Symbol"/>
                  </a:rPr>
                  <a:t>const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)</a:t>
                </a:r>
                <a:endParaRPr lang="ru-RU" dirty="0">
                  <a:solidFill>
                    <a:srgbClr val="FF0000"/>
                  </a:solidFill>
                  <a:sym typeface="Symbol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4" y="775920"/>
                <a:ext cx="8201025" cy="15619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75209" y="1907986"/>
                <a:ext cx="40007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b="1" cap="small" dirty="0">
                    <a:sym typeface="Symbol"/>
                  </a:rPr>
                  <a:t> </a:t>
                </a:r>
                <a:r>
                  <a:rPr lang="ru-RU" sz="1600" b="1" cap="small" dirty="0">
                    <a:sym typeface="Symbol"/>
                  </a:rPr>
                  <a:t>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09" y="1907986"/>
                <a:ext cx="400071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639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675926" y="1872822"/>
                <a:ext cx="4000717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600" b="1" cap="small" dirty="0">
                    <a:sym typeface="Symbol"/>
                  </a:rPr>
                  <a:t> 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26" y="1872822"/>
                <a:ext cx="4000717" cy="36298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667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944399" y="4177383"/>
            <a:ext cx="287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Исходный план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70330" y="4200361"/>
            <a:ext cx="287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Измененный план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5197101" y="4354250"/>
            <a:ext cx="717872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930344" y="4331271"/>
            <a:ext cx="690197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8"/>
          <p:cNvSpPr>
            <a:spLocks noChangeAspect="1"/>
          </p:cNvSpPr>
          <p:nvPr/>
        </p:nvSpPr>
        <p:spPr bwMode="auto">
          <a:xfrm>
            <a:off x="2916742" y="3561087"/>
            <a:ext cx="484845" cy="617074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353313" y="2820515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41313" y="3190801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6171" y="3437658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22864" y="2641640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6052" y="3218734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617487" y="3439173"/>
            <a:ext cx="1185710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617487" y="2337822"/>
            <a:ext cx="1592559" cy="1101351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1803197" y="2337822"/>
            <a:ext cx="406849" cy="1101351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40056" y="3292564"/>
            <a:ext cx="82807" cy="1466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210045" y="2351031"/>
            <a:ext cx="2064411" cy="1086627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969281" y="2618460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17313" y="2820515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10456" y="3396515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64171" y="3149658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10456" y="3190801"/>
            <a:ext cx="740571" cy="246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081313" y="3437658"/>
            <a:ext cx="1185710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210045" y="2351031"/>
            <a:ext cx="871268" cy="1086627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945313" y="3273087"/>
            <a:ext cx="48213" cy="14765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916742" y="3273087"/>
            <a:ext cx="36857" cy="1471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197737" y="2351031"/>
            <a:ext cx="12308" cy="162148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324742" y="2367944"/>
            <a:ext cx="1851429" cy="127542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24742" y="3643372"/>
            <a:ext cx="1185710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1517885" y="2367944"/>
            <a:ext cx="658286" cy="127542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217313" y="2367944"/>
            <a:ext cx="2427429" cy="127542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451599" y="3643372"/>
            <a:ext cx="1185710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217313" y="2367944"/>
            <a:ext cx="1234286" cy="127542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олилиния 75"/>
          <p:cNvSpPr>
            <a:spLocks noChangeAspect="1"/>
          </p:cNvSpPr>
          <p:nvPr/>
        </p:nvSpPr>
        <p:spPr>
          <a:xfrm rot="16721294">
            <a:off x="3421946" y="3515337"/>
            <a:ext cx="223351" cy="464783"/>
          </a:xfrm>
          <a:custGeom>
            <a:avLst/>
            <a:gdLst>
              <a:gd name="connsiteX0" fmla="*/ 748145 w 781814"/>
              <a:gd name="connsiteY0" fmla="*/ 0 h 1626920"/>
              <a:gd name="connsiteX1" fmla="*/ 712519 w 781814"/>
              <a:gd name="connsiteY1" fmla="*/ 23751 h 1626920"/>
              <a:gd name="connsiteX2" fmla="*/ 665018 w 781814"/>
              <a:gd name="connsiteY2" fmla="*/ 95003 h 1626920"/>
              <a:gd name="connsiteX3" fmla="*/ 653143 w 781814"/>
              <a:gd name="connsiteY3" fmla="*/ 142504 h 1626920"/>
              <a:gd name="connsiteX4" fmla="*/ 653143 w 781814"/>
              <a:gd name="connsiteY4" fmla="*/ 213756 h 1626920"/>
              <a:gd name="connsiteX5" fmla="*/ 688769 w 781814"/>
              <a:gd name="connsiteY5" fmla="*/ 237507 h 1626920"/>
              <a:gd name="connsiteX6" fmla="*/ 724395 w 781814"/>
              <a:gd name="connsiteY6" fmla="*/ 190005 h 1626920"/>
              <a:gd name="connsiteX7" fmla="*/ 653143 w 781814"/>
              <a:gd name="connsiteY7" fmla="*/ 166255 h 1626920"/>
              <a:gd name="connsiteX8" fmla="*/ 617517 w 781814"/>
              <a:gd name="connsiteY8" fmla="*/ 178130 h 1626920"/>
              <a:gd name="connsiteX9" fmla="*/ 593766 w 781814"/>
              <a:gd name="connsiteY9" fmla="*/ 249382 h 1626920"/>
              <a:gd name="connsiteX10" fmla="*/ 570016 w 781814"/>
              <a:gd name="connsiteY10" fmla="*/ 296883 h 1626920"/>
              <a:gd name="connsiteX11" fmla="*/ 546265 w 781814"/>
              <a:gd name="connsiteY11" fmla="*/ 380010 h 1626920"/>
              <a:gd name="connsiteX12" fmla="*/ 558140 w 781814"/>
              <a:gd name="connsiteY12" fmla="*/ 522514 h 1626920"/>
              <a:gd name="connsiteX13" fmla="*/ 688769 w 781814"/>
              <a:gd name="connsiteY13" fmla="*/ 475013 h 1626920"/>
              <a:gd name="connsiteX14" fmla="*/ 653143 w 781814"/>
              <a:gd name="connsiteY14" fmla="*/ 451262 h 1626920"/>
              <a:gd name="connsiteX15" fmla="*/ 546265 w 781814"/>
              <a:gd name="connsiteY15" fmla="*/ 463138 h 1626920"/>
              <a:gd name="connsiteX16" fmla="*/ 475013 w 781814"/>
              <a:gd name="connsiteY16" fmla="*/ 522514 h 1626920"/>
              <a:gd name="connsiteX17" fmla="*/ 391886 w 781814"/>
              <a:gd name="connsiteY17" fmla="*/ 629392 h 1626920"/>
              <a:gd name="connsiteX18" fmla="*/ 380010 w 781814"/>
              <a:gd name="connsiteY18" fmla="*/ 700644 h 1626920"/>
              <a:gd name="connsiteX19" fmla="*/ 356260 w 781814"/>
              <a:gd name="connsiteY19" fmla="*/ 795647 h 1626920"/>
              <a:gd name="connsiteX20" fmla="*/ 380010 w 781814"/>
              <a:gd name="connsiteY20" fmla="*/ 878774 h 1626920"/>
              <a:gd name="connsiteX21" fmla="*/ 427512 w 781814"/>
              <a:gd name="connsiteY21" fmla="*/ 866899 h 1626920"/>
              <a:gd name="connsiteX22" fmla="*/ 475013 w 781814"/>
              <a:gd name="connsiteY22" fmla="*/ 843148 h 1626920"/>
              <a:gd name="connsiteX23" fmla="*/ 510639 w 781814"/>
              <a:gd name="connsiteY23" fmla="*/ 831273 h 1626920"/>
              <a:gd name="connsiteX24" fmla="*/ 475013 w 781814"/>
              <a:gd name="connsiteY24" fmla="*/ 807522 h 1626920"/>
              <a:gd name="connsiteX25" fmla="*/ 190005 w 781814"/>
              <a:gd name="connsiteY25" fmla="*/ 807522 h 1626920"/>
              <a:gd name="connsiteX26" fmla="*/ 83127 w 781814"/>
              <a:gd name="connsiteY26" fmla="*/ 926275 h 1626920"/>
              <a:gd name="connsiteX27" fmla="*/ 83127 w 781814"/>
              <a:gd name="connsiteY27" fmla="*/ 1021278 h 1626920"/>
              <a:gd name="connsiteX28" fmla="*/ 178130 w 781814"/>
              <a:gd name="connsiteY28" fmla="*/ 1092530 h 1626920"/>
              <a:gd name="connsiteX29" fmla="*/ 296883 w 781814"/>
              <a:gd name="connsiteY29" fmla="*/ 1163782 h 1626920"/>
              <a:gd name="connsiteX30" fmla="*/ 237506 w 781814"/>
              <a:gd name="connsiteY30" fmla="*/ 1187533 h 1626920"/>
              <a:gd name="connsiteX31" fmla="*/ 95003 w 781814"/>
              <a:gd name="connsiteY31" fmla="*/ 1341912 h 1626920"/>
              <a:gd name="connsiteX32" fmla="*/ 71252 w 781814"/>
              <a:gd name="connsiteY32" fmla="*/ 1389413 h 1626920"/>
              <a:gd name="connsiteX33" fmla="*/ 23751 w 781814"/>
              <a:gd name="connsiteY33" fmla="*/ 1460665 h 1626920"/>
              <a:gd name="connsiteX34" fmla="*/ 118753 w 781814"/>
              <a:gd name="connsiteY34" fmla="*/ 1531917 h 1626920"/>
              <a:gd name="connsiteX35" fmla="*/ 106878 w 781814"/>
              <a:gd name="connsiteY35" fmla="*/ 1567543 h 1626920"/>
              <a:gd name="connsiteX36" fmla="*/ 83127 w 781814"/>
              <a:gd name="connsiteY36" fmla="*/ 1603169 h 1626920"/>
              <a:gd name="connsiteX37" fmla="*/ 71252 w 781814"/>
              <a:gd name="connsiteY37" fmla="*/ 162692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1814" h="1626920">
                <a:moveTo>
                  <a:pt x="748145" y="0"/>
                </a:moveTo>
                <a:cubicBezTo>
                  <a:pt x="736270" y="7917"/>
                  <a:pt x="721917" y="13010"/>
                  <a:pt x="712519" y="23751"/>
                </a:cubicBezTo>
                <a:cubicBezTo>
                  <a:pt x="693722" y="45233"/>
                  <a:pt x="665018" y="95003"/>
                  <a:pt x="665018" y="95003"/>
                </a:cubicBezTo>
                <a:cubicBezTo>
                  <a:pt x="661060" y="110837"/>
                  <a:pt x="657627" y="126811"/>
                  <a:pt x="653143" y="142504"/>
                </a:cubicBezTo>
                <a:cubicBezTo>
                  <a:pt x="644809" y="171673"/>
                  <a:pt x="629808" y="184587"/>
                  <a:pt x="653143" y="213756"/>
                </a:cubicBezTo>
                <a:cubicBezTo>
                  <a:pt x="662059" y="224901"/>
                  <a:pt x="676894" y="229590"/>
                  <a:pt x="688769" y="237507"/>
                </a:cubicBezTo>
                <a:cubicBezTo>
                  <a:pt x="695761" y="235759"/>
                  <a:pt x="781814" y="231018"/>
                  <a:pt x="724395" y="190005"/>
                </a:cubicBezTo>
                <a:cubicBezTo>
                  <a:pt x="704023" y="175454"/>
                  <a:pt x="653143" y="166255"/>
                  <a:pt x="653143" y="166255"/>
                </a:cubicBezTo>
                <a:cubicBezTo>
                  <a:pt x="641268" y="170213"/>
                  <a:pt x="624793" y="167944"/>
                  <a:pt x="617517" y="178130"/>
                </a:cubicBezTo>
                <a:cubicBezTo>
                  <a:pt x="602965" y="198502"/>
                  <a:pt x="604962" y="226990"/>
                  <a:pt x="593766" y="249382"/>
                </a:cubicBezTo>
                <a:cubicBezTo>
                  <a:pt x="585849" y="265216"/>
                  <a:pt x="576989" y="280612"/>
                  <a:pt x="570016" y="296883"/>
                </a:cubicBezTo>
                <a:cubicBezTo>
                  <a:pt x="559792" y="320740"/>
                  <a:pt x="552293" y="355897"/>
                  <a:pt x="546265" y="380010"/>
                </a:cubicBezTo>
                <a:cubicBezTo>
                  <a:pt x="550223" y="427511"/>
                  <a:pt x="524435" y="488809"/>
                  <a:pt x="558140" y="522514"/>
                </a:cubicBezTo>
                <a:cubicBezTo>
                  <a:pt x="653265" y="617639"/>
                  <a:pt x="675667" y="514318"/>
                  <a:pt x="688769" y="475013"/>
                </a:cubicBezTo>
                <a:cubicBezTo>
                  <a:pt x="676894" y="467096"/>
                  <a:pt x="667366" y="452447"/>
                  <a:pt x="653143" y="451262"/>
                </a:cubicBezTo>
                <a:cubicBezTo>
                  <a:pt x="617422" y="448285"/>
                  <a:pt x="581040" y="454444"/>
                  <a:pt x="546265" y="463138"/>
                </a:cubicBezTo>
                <a:cubicBezTo>
                  <a:pt x="526598" y="468055"/>
                  <a:pt x="485509" y="509919"/>
                  <a:pt x="475013" y="522514"/>
                </a:cubicBezTo>
                <a:cubicBezTo>
                  <a:pt x="446120" y="557186"/>
                  <a:pt x="391886" y="629392"/>
                  <a:pt x="391886" y="629392"/>
                </a:cubicBezTo>
                <a:cubicBezTo>
                  <a:pt x="387927" y="653143"/>
                  <a:pt x="385055" y="677100"/>
                  <a:pt x="380010" y="700644"/>
                </a:cubicBezTo>
                <a:cubicBezTo>
                  <a:pt x="373171" y="732562"/>
                  <a:pt x="356260" y="795647"/>
                  <a:pt x="356260" y="795647"/>
                </a:cubicBezTo>
                <a:cubicBezTo>
                  <a:pt x="364177" y="823356"/>
                  <a:pt x="359633" y="858397"/>
                  <a:pt x="380010" y="878774"/>
                </a:cubicBezTo>
                <a:cubicBezTo>
                  <a:pt x="391551" y="890315"/>
                  <a:pt x="412230" y="872630"/>
                  <a:pt x="427512" y="866899"/>
                </a:cubicBezTo>
                <a:cubicBezTo>
                  <a:pt x="444088" y="860683"/>
                  <a:pt x="458742" y="850121"/>
                  <a:pt x="475013" y="843148"/>
                </a:cubicBezTo>
                <a:cubicBezTo>
                  <a:pt x="486519" y="838217"/>
                  <a:pt x="498764" y="835231"/>
                  <a:pt x="510639" y="831273"/>
                </a:cubicBezTo>
                <a:cubicBezTo>
                  <a:pt x="498764" y="823356"/>
                  <a:pt x="488377" y="812533"/>
                  <a:pt x="475013" y="807522"/>
                </a:cubicBezTo>
                <a:cubicBezTo>
                  <a:pt x="396307" y="778008"/>
                  <a:pt x="232347" y="805294"/>
                  <a:pt x="190005" y="807522"/>
                </a:cubicBezTo>
                <a:cubicBezTo>
                  <a:pt x="104758" y="892769"/>
                  <a:pt x="138906" y="851903"/>
                  <a:pt x="83127" y="926275"/>
                </a:cubicBezTo>
                <a:cubicBezTo>
                  <a:pt x="72821" y="957194"/>
                  <a:pt x="55975" y="988093"/>
                  <a:pt x="83127" y="1021278"/>
                </a:cubicBezTo>
                <a:cubicBezTo>
                  <a:pt x="108193" y="1051915"/>
                  <a:pt x="145194" y="1070573"/>
                  <a:pt x="178130" y="1092530"/>
                </a:cubicBezTo>
                <a:cubicBezTo>
                  <a:pt x="264112" y="1149851"/>
                  <a:pt x="223851" y="1127265"/>
                  <a:pt x="296883" y="1163782"/>
                </a:cubicBezTo>
                <a:cubicBezTo>
                  <a:pt x="277091" y="1171699"/>
                  <a:pt x="254268" y="1174363"/>
                  <a:pt x="237506" y="1187533"/>
                </a:cubicBezTo>
                <a:cubicBezTo>
                  <a:pt x="203337" y="1214380"/>
                  <a:pt x="126797" y="1291041"/>
                  <a:pt x="95003" y="1341912"/>
                </a:cubicBezTo>
                <a:cubicBezTo>
                  <a:pt x="85621" y="1356924"/>
                  <a:pt x="80360" y="1374233"/>
                  <a:pt x="71252" y="1389413"/>
                </a:cubicBezTo>
                <a:cubicBezTo>
                  <a:pt x="56566" y="1413890"/>
                  <a:pt x="23751" y="1460665"/>
                  <a:pt x="23751" y="1460665"/>
                </a:cubicBezTo>
                <a:cubicBezTo>
                  <a:pt x="47501" y="1626919"/>
                  <a:pt x="0" y="1492332"/>
                  <a:pt x="118753" y="1531917"/>
                </a:cubicBezTo>
                <a:cubicBezTo>
                  <a:pt x="130628" y="1535875"/>
                  <a:pt x="112476" y="1556347"/>
                  <a:pt x="106878" y="1567543"/>
                </a:cubicBezTo>
                <a:cubicBezTo>
                  <a:pt x="100495" y="1580309"/>
                  <a:pt x="90470" y="1590930"/>
                  <a:pt x="83127" y="1603169"/>
                </a:cubicBezTo>
                <a:cubicBezTo>
                  <a:pt x="78573" y="1610759"/>
                  <a:pt x="75210" y="1619003"/>
                  <a:pt x="71252" y="1626920"/>
                </a:cubicBezTo>
              </a:path>
            </a:pathLst>
          </a:cu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Freeform 8"/>
          <p:cNvSpPr>
            <a:spLocks noChangeAspect="1"/>
          </p:cNvSpPr>
          <p:nvPr/>
        </p:nvSpPr>
        <p:spPr bwMode="auto">
          <a:xfrm>
            <a:off x="7450425" y="3754563"/>
            <a:ext cx="572750" cy="728953"/>
          </a:xfrm>
          <a:custGeom>
            <a:avLst/>
            <a:gdLst>
              <a:gd name="T0" fmla="*/ 405 w 407"/>
              <a:gd name="T1" fmla="*/ 191 h 518"/>
              <a:gd name="T2" fmla="*/ 377 w 407"/>
              <a:gd name="T3" fmla="*/ 75 h 518"/>
              <a:gd name="T4" fmla="*/ 293 w 407"/>
              <a:gd name="T5" fmla="*/ 11 h 518"/>
              <a:gd name="T6" fmla="*/ 221 w 407"/>
              <a:gd name="T7" fmla="*/ 7 h 518"/>
              <a:gd name="T8" fmla="*/ 209 w 407"/>
              <a:gd name="T9" fmla="*/ 55 h 518"/>
              <a:gd name="T10" fmla="*/ 273 w 407"/>
              <a:gd name="T11" fmla="*/ 167 h 518"/>
              <a:gd name="T12" fmla="*/ 261 w 407"/>
              <a:gd name="T13" fmla="*/ 271 h 518"/>
              <a:gd name="T14" fmla="*/ 153 w 407"/>
              <a:gd name="T15" fmla="*/ 391 h 518"/>
              <a:gd name="T16" fmla="*/ 17 w 407"/>
              <a:gd name="T17" fmla="*/ 487 h 518"/>
              <a:gd name="T18" fmla="*/ 53 w 407"/>
              <a:gd name="T19" fmla="*/ 503 h 518"/>
              <a:gd name="T20" fmla="*/ 233 w 407"/>
              <a:gd name="T21" fmla="*/ 399 h 518"/>
              <a:gd name="T22" fmla="*/ 349 w 407"/>
              <a:gd name="T23" fmla="*/ 311 h 518"/>
              <a:gd name="T24" fmla="*/ 405 w 407"/>
              <a:gd name="T25" fmla="*/ 19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518">
                <a:moveTo>
                  <a:pt x="405" y="191"/>
                </a:moveTo>
                <a:cubicBezTo>
                  <a:pt x="407" y="156"/>
                  <a:pt x="396" y="105"/>
                  <a:pt x="377" y="75"/>
                </a:cubicBezTo>
                <a:cubicBezTo>
                  <a:pt x="358" y="45"/>
                  <a:pt x="319" y="22"/>
                  <a:pt x="293" y="11"/>
                </a:cubicBezTo>
                <a:cubicBezTo>
                  <a:pt x="267" y="0"/>
                  <a:pt x="235" y="0"/>
                  <a:pt x="221" y="7"/>
                </a:cubicBezTo>
                <a:cubicBezTo>
                  <a:pt x="207" y="14"/>
                  <a:pt x="200" y="28"/>
                  <a:pt x="209" y="55"/>
                </a:cubicBezTo>
                <a:cubicBezTo>
                  <a:pt x="218" y="82"/>
                  <a:pt x="264" y="131"/>
                  <a:pt x="273" y="167"/>
                </a:cubicBezTo>
                <a:cubicBezTo>
                  <a:pt x="282" y="203"/>
                  <a:pt x="281" y="234"/>
                  <a:pt x="261" y="271"/>
                </a:cubicBezTo>
                <a:cubicBezTo>
                  <a:pt x="241" y="308"/>
                  <a:pt x="194" y="355"/>
                  <a:pt x="153" y="391"/>
                </a:cubicBezTo>
                <a:cubicBezTo>
                  <a:pt x="112" y="427"/>
                  <a:pt x="34" y="468"/>
                  <a:pt x="17" y="487"/>
                </a:cubicBezTo>
                <a:cubicBezTo>
                  <a:pt x="0" y="506"/>
                  <a:pt x="17" y="518"/>
                  <a:pt x="53" y="503"/>
                </a:cubicBezTo>
                <a:cubicBezTo>
                  <a:pt x="89" y="488"/>
                  <a:pt x="184" y="431"/>
                  <a:pt x="233" y="399"/>
                </a:cubicBezTo>
                <a:cubicBezTo>
                  <a:pt x="282" y="367"/>
                  <a:pt x="320" y="346"/>
                  <a:pt x="349" y="311"/>
                </a:cubicBezTo>
                <a:cubicBezTo>
                  <a:pt x="378" y="276"/>
                  <a:pt x="393" y="216"/>
                  <a:pt x="405" y="1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603538" y="2879721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66117" y="3560153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95045" y="2668415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56232" y="3350140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734301" y="3610546"/>
            <a:ext cx="1400686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734301" y="2309513"/>
            <a:ext cx="1881299" cy="1301033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6134987" y="2309513"/>
            <a:ext cx="480613" cy="1301033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997224" y="3437355"/>
            <a:ext cx="97821" cy="17319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6615600" y="2325117"/>
            <a:ext cx="2438701" cy="128363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7512489" y="2641032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24186" y="2879721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033653" y="3560153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033653" y="3317142"/>
            <a:ext cx="874841" cy="29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7644834" y="3608756"/>
            <a:ext cx="1400686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6615600" y="2325117"/>
            <a:ext cx="1029234" cy="128363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8665483" y="3414347"/>
            <a:ext cx="56954" cy="17443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4971708" y="2345096"/>
            <a:ext cx="1603876" cy="11178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971708" y="3462949"/>
            <a:ext cx="1400686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6381174" y="2345096"/>
            <a:ext cx="194409" cy="11178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624186" y="2345096"/>
            <a:ext cx="2187104" cy="11178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7401823" y="3462949"/>
            <a:ext cx="1400686" cy="0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6624186" y="2345096"/>
            <a:ext cx="777637" cy="11178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олилиния 100"/>
          <p:cNvSpPr>
            <a:spLocks noChangeAspect="1"/>
          </p:cNvSpPr>
          <p:nvPr/>
        </p:nvSpPr>
        <p:spPr>
          <a:xfrm rot="20070865">
            <a:off x="7699954" y="3818897"/>
            <a:ext cx="138129" cy="287439"/>
          </a:xfrm>
          <a:custGeom>
            <a:avLst/>
            <a:gdLst>
              <a:gd name="connsiteX0" fmla="*/ 748145 w 781814"/>
              <a:gd name="connsiteY0" fmla="*/ 0 h 1626920"/>
              <a:gd name="connsiteX1" fmla="*/ 712519 w 781814"/>
              <a:gd name="connsiteY1" fmla="*/ 23751 h 1626920"/>
              <a:gd name="connsiteX2" fmla="*/ 665018 w 781814"/>
              <a:gd name="connsiteY2" fmla="*/ 95003 h 1626920"/>
              <a:gd name="connsiteX3" fmla="*/ 653143 w 781814"/>
              <a:gd name="connsiteY3" fmla="*/ 142504 h 1626920"/>
              <a:gd name="connsiteX4" fmla="*/ 653143 w 781814"/>
              <a:gd name="connsiteY4" fmla="*/ 213756 h 1626920"/>
              <a:gd name="connsiteX5" fmla="*/ 688769 w 781814"/>
              <a:gd name="connsiteY5" fmla="*/ 237507 h 1626920"/>
              <a:gd name="connsiteX6" fmla="*/ 724395 w 781814"/>
              <a:gd name="connsiteY6" fmla="*/ 190005 h 1626920"/>
              <a:gd name="connsiteX7" fmla="*/ 653143 w 781814"/>
              <a:gd name="connsiteY7" fmla="*/ 166255 h 1626920"/>
              <a:gd name="connsiteX8" fmla="*/ 617517 w 781814"/>
              <a:gd name="connsiteY8" fmla="*/ 178130 h 1626920"/>
              <a:gd name="connsiteX9" fmla="*/ 593766 w 781814"/>
              <a:gd name="connsiteY9" fmla="*/ 249382 h 1626920"/>
              <a:gd name="connsiteX10" fmla="*/ 570016 w 781814"/>
              <a:gd name="connsiteY10" fmla="*/ 296883 h 1626920"/>
              <a:gd name="connsiteX11" fmla="*/ 546265 w 781814"/>
              <a:gd name="connsiteY11" fmla="*/ 380010 h 1626920"/>
              <a:gd name="connsiteX12" fmla="*/ 558140 w 781814"/>
              <a:gd name="connsiteY12" fmla="*/ 522514 h 1626920"/>
              <a:gd name="connsiteX13" fmla="*/ 688769 w 781814"/>
              <a:gd name="connsiteY13" fmla="*/ 475013 h 1626920"/>
              <a:gd name="connsiteX14" fmla="*/ 653143 w 781814"/>
              <a:gd name="connsiteY14" fmla="*/ 451262 h 1626920"/>
              <a:gd name="connsiteX15" fmla="*/ 546265 w 781814"/>
              <a:gd name="connsiteY15" fmla="*/ 463138 h 1626920"/>
              <a:gd name="connsiteX16" fmla="*/ 475013 w 781814"/>
              <a:gd name="connsiteY16" fmla="*/ 522514 h 1626920"/>
              <a:gd name="connsiteX17" fmla="*/ 391886 w 781814"/>
              <a:gd name="connsiteY17" fmla="*/ 629392 h 1626920"/>
              <a:gd name="connsiteX18" fmla="*/ 380010 w 781814"/>
              <a:gd name="connsiteY18" fmla="*/ 700644 h 1626920"/>
              <a:gd name="connsiteX19" fmla="*/ 356260 w 781814"/>
              <a:gd name="connsiteY19" fmla="*/ 795647 h 1626920"/>
              <a:gd name="connsiteX20" fmla="*/ 380010 w 781814"/>
              <a:gd name="connsiteY20" fmla="*/ 878774 h 1626920"/>
              <a:gd name="connsiteX21" fmla="*/ 427512 w 781814"/>
              <a:gd name="connsiteY21" fmla="*/ 866899 h 1626920"/>
              <a:gd name="connsiteX22" fmla="*/ 475013 w 781814"/>
              <a:gd name="connsiteY22" fmla="*/ 843148 h 1626920"/>
              <a:gd name="connsiteX23" fmla="*/ 510639 w 781814"/>
              <a:gd name="connsiteY23" fmla="*/ 831273 h 1626920"/>
              <a:gd name="connsiteX24" fmla="*/ 475013 w 781814"/>
              <a:gd name="connsiteY24" fmla="*/ 807522 h 1626920"/>
              <a:gd name="connsiteX25" fmla="*/ 190005 w 781814"/>
              <a:gd name="connsiteY25" fmla="*/ 807522 h 1626920"/>
              <a:gd name="connsiteX26" fmla="*/ 83127 w 781814"/>
              <a:gd name="connsiteY26" fmla="*/ 926275 h 1626920"/>
              <a:gd name="connsiteX27" fmla="*/ 83127 w 781814"/>
              <a:gd name="connsiteY27" fmla="*/ 1021278 h 1626920"/>
              <a:gd name="connsiteX28" fmla="*/ 178130 w 781814"/>
              <a:gd name="connsiteY28" fmla="*/ 1092530 h 1626920"/>
              <a:gd name="connsiteX29" fmla="*/ 296883 w 781814"/>
              <a:gd name="connsiteY29" fmla="*/ 1163782 h 1626920"/>
              <a:gd name="connsiteX30" fmla="*/ 237506 w 781814"/>
              <a:gd name="connsiteY30" fmla="*/ 1187533 h 1626920"/>
              <a:gd name="connsiteX31" fmla="*/ 95003 w 781814"/>
              <a:gd name="connsiteY31" fmla="*/ 1341912 h 1626920"/>
              <a:gd name="connsiteX32" fmla="*/ 71252 w 781814"/>
              <a:gd name="connsiteY32" fmla="*/ 1389413 h 1626920"/>
              <a:gd name="connsiteX33" fmla="*/ 23751 w 781814"/>
              <a:gd name="connsiteY33" fmla="*/ 1460665 h 1626920"/>
              <a:gd name="connsiteX34" fmla="*/ 118753 w 781814"/>
              <a:gd name="connsiteY34" fmla="*/ 1531917 h 1626920"/>
              <a:gd name="connsiteX35" fmla="*/ 106878 w 781814"/>
              <a:gd name="connsiteY35" fmla="*/ 1567543 h 1626920"/>
              <a:gd name="connsiteX36" fmla="*/ 83127 w 781814"/>
              <a:gd name="connsiteY36" fmla="*/ 1603169 h 1626920"/>
              <a:gd name="connsiteX37" fmla="*/ 71252 w 781814"/>
              <a:gd name="connsiteY37" fmla="*/ 162692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1814" h="1626920">
                <a:moveTo>
                  <a:pt x="748145" y="0"/>
                </a:moveTo>
                <a:cubicBezTo>
                  <a:pt x="736270" y="7917"/>
                  <a:pt x="721917" y="13010"/>
                  <a:pt x="712519" y="23751"/>
                </a:cubicBezTo>
                <a:cubicBezTo>
                  <a:pt x="693722" y="45233"/>
                  <a:pt x="665018" y="95003"/>
                  <a:pt x="665018" y="95003"/>
                </a:cubicBezTo>
                <a:cubicBezTo>
                  <a:pt x="661060" y="110837"/>
                  <a:pt x="657627" y="126811"/>
                  <a:pt x="653143" y="142504"/>
                </a:cubicBezTo>
                <a:cubicBezTo>
                  <a:pt x="644809" y="171673"/>
                  <a:pt x="629808" y="184587"/>
                  <a:pt x="653143" y="213756"/>
                </a:cubicBezTo>
                <a:cubicBezTo>
                  <a:pt x="662059" y="224901"/>
                  <a:pt x="676894" y="229590"/>
                  <a:pt x="688769" y="237507"/>
                </a:cubicBezTo>
                <a:cubicBezTo>
                  <a:pt x="695761" y="235759"/>
                  <a:pt x="781814" y="231018"/>
                  <a:pt x="724395" y="190005"/>
                </a:cubicBezTo>
                <a:cubicBezTo>
                  <a:pt x="704023" y="175454"/>
                  <a:pt x="653143" y="166255"/>
                  <a:pt x="653143" y="166255"/>
                </a:cubicBezTo>
                <a:cubicBezTo>
                  <a:pt x="641268" y="170213"/>
                  <a:pt x="624793" y="167944"/>
                  <a:pt x="617517" y="178130"/>
                </a:cubicBezTo>
                <a:cubicBezTo>
                  <a:pt x="602965" y="198502"/>
                  <a:pt x="604962" y="226990"/>
                  <a:pt x="593766" y="249382"/>
                </a:cubicBezTo>
                <a:cubicBezTo>
                  <a:pt x="585849" y="265216"/>
                  <a:pt x="576989" y="280612"/>
                  <a:pt x="570016" y="296883"/>
                </a:cubicBezTo>
                <a:cubicBezTo>
                  <a:pt x="559792" y="320740"/>
                  <a:pt x="552293" y="355897"/>
                  <a:pt x="546265" y="380010"/>
                </a:cubicBezTo>
                <a:cubicBezTo>
                  <a:pt x="550223" y="427511"/>
                  <a:pt x="524435" y="488809"/>
                  <a:pt x="558140" y="522514"/>
                </a:cubicBezTo>
                <a:cubicBezTo>
                  <a:pt x="653265" y="617639"/>
                  <a:pt x="675667" y="514318"/>
                  <a:pt x="688769" y="475013"/>
                </a:cubicBezTo>
                <a:cubicBezTo>
                  <a:pt x="676894" y="467096"/>
                  <a:pt x="667366" y="452447"/>
                  <a:pt x="653143" y="451262"/>
                </a:cubicBezTo>
                <a:cubicBezTo>
                  <a:pt x="617422" y="448285"/>
                  <a:pt x="581040" y="454444"/>
                  <a:pt x="546265" y="463138"/>
                </a:cubicBezTo>
                <a:cubicBezTo>
                  <a:pt x="526598" y="468055"/>
                  <a:pt x="485509" y="509919"/>
                  <a:pt x="475013" y="522514"/>
                </a:cubicBezTo>
                <a:cubicBezTo>
                  <a:pt x="446120" y="557186"/>
                  <a:pt x="391886" y="629392"/>
                  <a:pt x="391886" y="629392"/>
                </a:cubicBezTo>
                <a:cubicBezTo>
                  <a:pt x="387927" y="653143"/>
                  <a:pt x="385055" y="677100"/>
                  <a:pt x="380010" y="700644"/>
                </a:cubicBezTo>
                <a:cubicBezTo>
                  <a:pt x="373171" y="732562"/>
                  <a:pt x="356260" y="795647"/>
                  <a:pt x="356260" y="795647"/>
                </a:cubicBezTo>
                <a:cubicBezTo>
                  <a:pt x="364177" y="823356"/>
                  <a:pt x="359633" y="858397"/>
                  <a:pt x="380010" y="878774"/>
                </a:cubicBezTo>
                <a:cubicBezTo>
                  <a:pt x="391551" y="890315"/>
                  <a:pt x="412230" y="872630"/>
                  <a:pt x="427512" y="866899"/>
                </a:cubicBezTo>
                <a:cubicBezTo>
                  <a:pt x="444088" y="860683"/>
                  <a:pt x="458742" y="850121"/>
                  <a:pt x="475013" y="843148"/>
                </a:cubicBezTo>
                <a:cubicBezTo>
                  <a:pt x="486519" y="838217"/>
                  <a:pt x="498764" y="835231"/>
                  <a:pt x="510639" y="831273"/>
                </a:cubicBezTo>
                <a:cubicBezTo>
                  <a:pt x="498764" y="823356"/>
                  <a:pt x="488377" y="812533"/>
                  <a:pt x="475013" y="807522"/>
                </a:cubicBezTo>
                <a:cubicBezTo>
                  <a:pt x="396307" y="778008"/>
                  <a:pt x="232347" y="805294"/>
                  <a:pt x="190005" y="807522"/>
                </a:cubicBezTo>
                <a:cubicBezTo>
                  <a:pt x="104758" y="892769"/>
                  <a:pt x="138906" y="851903"/>
                  <a:pt x="83127" y="926275"/>
                </a:cubicBezTo>
                <a:cubicBezTo>
                  <a:pt x="72821" y="957194"/>
                  <a:pt x="55975" y="988093"/>
                  <a:pt x="83127" y="1021278"/>
                </a:cubicBezTo>
                <a:cubicBezTo>
                  <a:pt x="108193" y="1051915"/>
                  <a:pt x="145194" y="1070573"/>
                  <a:pt x="178130" y="1092530"/>
                </a:cubicBezTo>
                <a:cubicBezTo>
                  <a:pt x="264112" y="1149851"/>
                  <a:pt x="223851" y="1127265"/>
                  <a:pt x="296883" y="1163782"/>
                </a:cubicBezTo>
                <a:cubicBezTo>
                  <a:pt x="277091" y="1171699"/>
                  <a:pt x="254268" y="1174363"/>
                  <a:pt x="237506" y="1187533"/>
                </a:cubicBezTo>
                <a:cubicBezTo>
                  <a:pt x="203337" y="1214380"/>
                  <a:pt x="126797" y="1291041"/>
                  <a:pt x="95003" y="1341912"/>
                </a:cubicBezTo>
                <a:cubicBezTo>
                  <a:pt x="85621" y="1356924"/>
                  <a:pt x="80360" y="1374233"/>
                  <a:pt x="71252" y="1389413"/>
                </a:cubicBezTo>
                <a:cubicBezTo>
                  <a:pt x="56566" y="1413890"/>
                  <a:pt x="23751" y="1460665"/>
                  <a:pt x="23751" y="1460665"/>
                </a:cubicBezTo>
                <a:cubicBezTo>
                  <a:pt x="47501" y="1626919"/>
                  <a:pt x="0" y="1492332"/>
                  <a:pt x="118753" y="1531917"/>
                </a:cubicBezTo>
                <a:cubicBezTo>
                  <a:pt x="130628" y="1535875"/>
                  <a:pt x="112476" y="1556347"/>
                  <a:pt x="106878" y="1567543"/>
                </a:cubicBezTo>
                <a:cubicBezTo>
                  <a:pt x="100495" y="1580309"/>
                  <a:pt x="90470" y="1590930"/>
                  <a:pt x="83127" y="1603169"/>
                </a:cubicBezTo>
                <a:cubicBezTo>
                  <a:pt x="78573" y="1610759"/>
                  <a:pt x="75210" y="1619003"/>
                  <a:pt x="71252" y="1626920"/>
                </a:cubicBezTo>
              </a:path>
            </a:pathLst>
          </a:cu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86827" y="4949481"/>
            <a:ext cx="8722044" cy="2066510"/>
            <a:chOff x="403306" y="4635582"/>
            <a:chExt cx="8722044" cy="2066510"/>
          </a:xfrm>
        </p:grpSpPr>
        <p:sp>
          <p:nvSpPr>
            <p:cNvPr id="8" name="TextBox 7"/>
            <p:cNvSpPr txBox="1"/>
            <p:nvPr/>
          </p:nvSpPr>
          <p:spPr>
            <a:xfrm>
              <a:off x="8067539" y="6332760"/>
              <a:ext cx="469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9E79BFED-6ECD-4563-B483-CEA192FFFCCF}" type="slidenum">
                <a:rPr lang="ru-RU" smtClean="0">
                  <a:solidFill>
                    <a:schemeClr val="bg1"/>
                  </a:solidFill>
                  <a:latin typeface="Elektra Medium Pro" panose="02000803000000020004" pitchFamily="50" charset="-52"/>
                </a:rPr>
                <a:pPr algn="ctr"/>
                <a:t>14</a:t>
              </a:fld>
              <a:endParaRPr lang="ru-RU" dirty="0">
                <a:solidFill>
                  <a:schemeClr val="bg1"/>
                </a:solidFill>
                <a:latin typeface="Elektra Medium Pro" panose="02000803000000020004" pitchFamily="50" charset="-5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03306" y="4635582"/>
              <a:ext cx="8407984" cy="203132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sz="1600" dirty="0"/>
                <a:t>С уменьшением степени расширения, скорости в РК и с выходной скоростью вначале уменьшаются, затем растут</a:t>
              </a:r>
            </a:p>
            <a:p>
              <a:pPr indent="-285750">
                <a:lnSpc>
                  <a:spcPct val="150000"/>
                </a:lnSpc>
                <a:buFont typeface="Wingdings" pitchFamily="2" charset="2"/>
                <a:buChar char="ü"/>
              </a:pPr>
              <a:endParaRPr lang="en-US" i="1" dirty="0">
                <a:sym typeface="Symbol"/>
              </a:endParaRPr>
            </a:p>
            <a:p>
              <a:pPr indent="-285750">
                <a:lnSpc>
                  <a:spcPct val="150000"/>
                </a:lnSpc>
                <a:buFont typeface="Wingdings" pitchFamily="2" charset="2"/>
                <a:buChar char="ü"/>
              </a:pPr>
              <a:endParaRPr lang="en-US" i="1" dirty="0">
                <a:sym typeface="Symbol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553350" y="4664960"/>
              <a:ext cx="4572000" cy="7927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ru-RU" sz="1600" dirty="0">
                  <a:sym typeface="Symbol"/>
                </a:rPr>
                <a:t>Потери в РК и с выходной скоростью имеют минимум</a:t>
              </a:r>
              <a:endParaRPr lang="en-US" sz="1600" dirty="0">
                <a:sym typeface="Symbol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40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6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турбины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5414" y="775920"/>
                <a:ext cx="8201025" cy="156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Как изменится </a:t>
                </a:r>
                <a:r>
                  <a:rPr lang="ru-RU" i="1" u="sng" dirty="0">
                    <a:solidFill>
                      <a:srgbClr val="FF0000"/>
                    </a:solidFill>
                    <a:sym typeface="Symbol"/>
                  </a:rPr>
                  <a:t>КПД </a:t>
                </a: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турбины при изменении степени расширения газа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т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? (при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г</m:t>
                                </m:r>
                              </m:sub>
                              <m:sup>
                                <m:r>
                                  <a:rPr lang="ru-RU" i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i="1" dirty="0">
                    <a:solidFill>
                      <a:srgbClr val="FF0000"/>
                    </a:solidFill>
                    <a:sym typeface="Symbol"/>
                  </a:rPr>
                  <a:t>const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)</a:t>
                </a:r>
                <a:endParaRPr lang="ru-RU" dirty="0">
                  <a:solidFill>
                    <a:srgbClr val="FF0000"/>
                  </a:solidFill>
                  <a:sym typeface="Symbol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4" y="775920"/>
                <a:ext cx="8201025" cy="15619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1642242" y="1962134"/>
            <a:ext cx="5862298" cy="3816424"/>
            <a:chOff x="755576" y="1484784"/>
            <a:chExt cx="5862298" cy="3816424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899592" y="1484784"/>
              <a:ext cx="5718282" cy="3776384"/>
              <a:chOff x="899592" y="1484784"/>
              <a:chExt cx="5718282" cy="3776384"/>
            </a:xfrm>
          </p:grpSpPr>
          <p:cxnSp>
            <p:nvCxnSpPr>
              <p:cNvPr id="107" name="Прямая со стрелкой 106"/>
              <p:cNvCxnSpPr/>
              <p:nvPr/>
            </p:nvCxnSpPr>
            <p:spPr>
              <a:xfrm flipV="1">
                <a:off x="1187624" y="1484784"/>
                <a:ext cx="0" cy="33843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 стрелкой 107"/>
              <p:cNvCxnSpPr/>
              <p:nvPr/>
            </p:nvCxnSpPr>
            <p:spPr>
              <a:xfrm>
                <a:off x="1187624" y="4869160"/>
                <a:ext cx="496855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3491880" y="1844824"/>
                <a:ext cx="0" cy="309634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68144" y="4941168"/>
                <a:ext cx="194286" cy="320000"/>
              </a:xfrm>
              <a:prstGeom prst="rect">
                <a:avLst/>
              </a:prstGeom>
              <a:noFill/>
            </p:spPr>
          </p:pic>
          <p:cxnSp>
            <p:nvCxnSpPr>
              <p:cNvPr id="111" name="Прямая со стрелкой 110"/>
              <p:cNvCxnSpPr>
                <a:cxnSpLocks/>
              </p:cNvCxnSpPr>
              <p:nvPr/>
            </p:nvCxnSpPr>
            <p:spPr>
              <a:xfrm>
                <a:off x="3252901" y="2383780"/>
                <a:ext cx="86486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Группа 111"/>
              <p:cNvGrpSpPr/>
              <p:nvPr/>
            </p:nvGrpSpPr>
            <p:grpSpPr>
              <a:xfrm>
                <a:off x="3347864" y="1844824"/>
                <a:ext cx="896064" cy="571429"/>
                <a:chOff x="3635896" y="3212976"/>
                <a:chExt cx="896064" cy="571429"/>
              </a:xfrm>
            </p:grpSpPr>
            <p:sp>
              <p:nvSpPr>
                <p:cNvPr id="120" name="Прямоугольник 119"/>
                <p:cNvSpPr/>
                <p:nvPr/>
              </p:nvSpPr>
              <p:spPr>
                <a:xfrm>
                  <a:off x="3635896" y="3212976"/>
                  <a:ext cx="6683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b="1" dirty="0">
                      <a:solidFill>
                        <a:sysClr val="windowText" lastClr="000000"/>
                      </a:solidFill>
                    </a:rPr>
                    <a:t>Рост </a:t>
                  </a:r>
                  <a:endParaRPr lang="ru-RU" dirty="0"/>
                </a:p>
              </p:txBody>
            </p:sp>
            <p:pic>
              <p:nvPicPr>
                <p:cNvPr id="121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11960" y="3212976"/>
                  <a:ext cx="320000" cy="57142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3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3501008"/>
                <a:ext cx="504825" cy="552450"/>
              </a:xfrm>
              <a:prstGeom prst="rect">
                <a:avLst/>
              </a:prstGeom>
              <a:noFill/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64088" y="3284984"/>
                <a:ext cx="605714" cy="662857"/>
              </a:xfrm>
              <a:prstGeom prst="rect">
                <a:avLst/>
              </a:prstGeom>
              <a:noFill/>
            </p:spPr>
          </p:pic>
          <p:pic>
            <p:nvPicPr>
              <p:cNvPr id="115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12160" y="2924944"/>
                <a:ext cx="605714" cy="662857"/>
              </a:xfrm>
              <a:prstGeom prst="rect">
                <a:avLst/>
              </a:prstGeom>
              <a:noFill/>
            </p:spPr>
          </p:pic>
          <p:sp>
            <p:nvSpPr>
              <p:cNvPr id="116" name="Полилиния 115"/>
              <p:cNvSpPr/>
              <p:nvPr/>
            </p:nvSpPr>
            <p:spPr>
              <a:xfrm>
                <a:off x="1966823" y="2620992"/>
                <a:ext cx="3312543" cy="907212"/>
              </a:xfrm>
              <a:custGeom>
                <a:avLst/>
                <a:gdLst>
                  <a:gd name="connsiteX0" fmla="*/ 0 w 3312543"/>
                  <a:gd name="connsiteY0" fmla="*/ 907212 h 907212"/>
                  <a:gd name="connsiteX1" fmla="*/ 1000664 w 3312543"/>
                  <a:gd name="connsiteY1" fmla="*/ 191219 h 907212"/>
                  <a:gd name="connsiteX2" fmla="*/ 1544128 w 3312543"/>
                  <a:gd name="connsiteY2" fmla="*/ 1438 h 907212"/>
                  <a:gd name="connsiteX3" fmla="*/ 2087592 w 3312543"/>
                  <a:gd name="connsiteY3" fmla="*/ 182593 h 907212"/>
                  <a:gd name="connsiteX4" fmla="*/ 3312543 w 3312543"/>
                  <a:gd name="connsiteY4" fmla="*/ 872706 h 9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543" h="907212">
                    <a:moveTo>
                      <a:pt x="0" y="907212"/>
                    </a:moveTo>
                    <a:cubicBezTo>
                      <a:pt x="371654" y="624696"/>
                      <a:pt x="743309" y="342181"/>
                      <a:pt x="1000664" y="191219"/>
                    </a:cubicBezTo>
                    <a:cubicBezTo>
                      <a:pt x="1258019" y="40257"/>
                      <a:pt x="1362973" y="2876"/>
                      <a:pt x="1544128" y="1438"/>
                    </a:cubicBezTo>
                    <a:cubicBezTo>
                      <a:pt x="1725283" y="0"/>
                      <a:pt x="1792856" y="37382"/>
                      <a:pt x="2087592" y="182593"/>
                    </a:cubicBezTo>
                    <a:cubicBezTo>
                      <a:pt x="2382328" y="327804"/>
                      <a:pt x="2847435" y="600255"/>
                      <a:pt x="3312543" y="872706"/>
                    </a:cubicBezTo>
                  </a:path>
                </a:pathLst>
              </a:custGeom>
              <a:ln w="381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2771800" y="2564904"/>
                <a:ext cx="3312543" cy="907212"/>
              </a:xfrm>
              <a:custGeom>
                <a:avLst/>
                <a:gdLst>
                  <a:gd name="connsiteX0" fmla="*/ 0 w 3312543"/>
                  <a:gd name="connsiteY0" fmla="*/ 907212 h 907212"/>
                  <a:gd name="connsiteX1" fmla="*/ 1000664 w 3312543"/>
                  <a:gd name="connsiteY1" fmla="*/ 191219 h 907212"/>
                  <a:gd name="connsiteX2" fmla="*/ 1544128 w 3312543"/>
                  <a:gd name="connsiteY2" fmla="*/ 1438 h 907212"/>
                  <a:gd name="connsiteX3" fmla="*/ 2087592 w 3312543"/>
                  <a:gd name="connsiteY3" fmla="*/ 182593 h 907212"/>
                  <a:gd name="connsiteX4" fmla="*/ 3312543 w 3312543"/>
                  <a:gd name="connsiteY4" fmla="*/ 872706 h 9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543" h="907212">
                    <a:moveTo>
                      <a:pt x="0" y="907212"/>
                    </a:moveTo>
                    <a:cubicBezTo>
                      <a:pt x="371654" y="624696"/>
                      <a:pt x="743309" y="342181"/>
                      <a:pt x="1000664" y="191219"/>
                    </a:cubicBezTo>
                    <a:cubicBezTo>
                      <a:pt x="1258019" y="40257"/>
                      <a:pt x="1362973" y="2876"/>
                      <a:pt x="1544128" y="1438"/>
                    </a:cubicBezTo>
                    <a:cubicBezTo>
                      <a:pt x="1725283" y="0"/>
                      <a:pt x="1792856" y="37382"/>
                      <a:pt x="2087592" y="182593"/>
                    </a:cubicBezTo>
                    <a:cubicBezTo>
                      <a:pt x="2382328" y="327804"/>
                      <a:pt x="2847435" y="600255"/>
                      <a:pt x="3312543" y="872706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lgDash"/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1187624" y="2708920"/>
                <a:ext cx="3312543" cy="907212"/>
              </a:xfrm>
              <a:custGeom>
                <a:avLst/>
                <a:gdLst>
                  <a:gd name="connsiteX0" fmla="*/ 0 w 3312543"/>
                  <a:gd name="connsiteY0" fmla="*/ 907212 h 907212"/>
                  <a:gd name="connsiteX1" fmla="*/ 1000664 w 3312543"/>
                  <a:gd name="connsiteY1" fmla="*/ 191219 h 907212"/>
                  <a:gd name="connsiteX2" fmla="*/ 1544128 w 3312543"/>
                  <a:gd name="connsiteY2" fmla="*/ 1438 h 907212"/>
                  <a:gd name="connsiteX3" fmla="*/ 2087592 w 3312543"/>
                  <a:gd name="connsiteY3" fmla="*/ 182593 h 907212"/>
                  <a:gd name="connsiteX4" fmla="*/ 3312543 w 3312543"/>
                  <a:gd name="connsiteY4" fmla="*/ 872706 h 9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2543" h="907212">
                    <a:moveTo>
                      <a:pt x="0" y="907212"/>
                    </a:moveTo>
                    <a:cubicBezTo>
                      <a:pt x="371654" y="624696"/>
                      <a:pt x="743309" y="342181"/>
                      <a:pt x="1000664" y="191219"/>
                    </a:cubicBezTo>
                    <a:cubicBezTo>
                      <a:pt x="1258019" y="40257"/>
                      <a:pt x="1362973" y="2876"/>
                      <a:pt x="1544128" y="1438"/>
                    </a:cubicBezTo>
                    <a:cubicBezTo>
                      <a:pt x="1725283" y="0"/>
                      <a:pt x="1792856" y="37382"/>
                      <a:pt x="2087592" y="182593"/>
                    </a:cubicBezTo>
                    <a:cubicBezTo>
                      <a:pt x="2382328" y="327804"/>
                      <a:pt x="2847435" y="600255"/>
                      <a:pt x="3312543" y="872706"/>
                    </a:cubicBezTo>
                  </a:path>
                </a:pathLst>
              </a:custGeom>
              <a:ln w="38100">
                <a:solidFill>
                  <a:schemeClr val="tx2"/>
                </a:solidFill>
                <a:prstDash val="lgDashDot"/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9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99592" y="1628800"/>
                <a:ext cx="178571" cy="333334"/>
              </a:xfrm>
              <a:prstGeom prst="rect">
                <a:avLst/>
              </a:prstGeom>
              <a:noFill/>
            </p:spPr>
          </p:pic>
        </p:grpSp>
        <p:sp>
          <p:nvSpPr>
            <p:cNvPr id="105" name="Прямоугольник 104"/>
            <p:cNvSpPr/>
            <p:nvPr/>
          </p:nvSpPr>
          <p:spPr>
            <a:xfrm>
              <a:off x="1115616" y="4869160"/>
              <a:ext cx="468052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cap="all" dirty="0">
                  <a:solidFill>
                    <a:sysClr val="windowText" lastClr="000000"/>
                  </a:solidFill>
                </a:rPr>
                <a:t>Степень расширения газа</a:t>
              </a:r>
              <a:endParaRPr lang="ru-RU" sz="1600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 rot="16200000">
              <a:off x="-468560" y="3212976"/>
              <a:ext cx="288032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cap="all" dirty="0">
                  <a:solidFill>
                    <a:sysClr val="windowText" lastClr="000000"/>
                  </a:solidFill>
                </a:rPr>
                <a:t>КПД</a:t>
              </a:r>
              <a:endParaRPr lang="ru-RU" sz="1600" b="1" i="1" cap="all" baseline="-250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21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Зависимость параметров, характеризующих работу компрессора </a:t>
            </a:r>
            <a:r>
              <a:rPr lang="ru-RU" i="1" dirty="0"/>
              <a:t>(</a:t>
            </a:r>
            <a:r>
              <a:rPr lang="ru-RU" i="1" dirty="0">
                <a:sym typeface="Symbol"/>
              </a:rPr>
              <a:t></a:t>
            </a:r>
            <a:r>
              <a:rPr lang="ru-RU" i="1" baseline="-25000" dirty="0">
                <a:sym typeface="Symbol"/>
              </a:rPr>
              <a:t>к</a:t>
            </a:r>
            <a:r>
              <a:rPr lang="ru-RU" i="1" baseline="30000" dirty="0">
                <a:sym typeface="Symbol"/>
              </a:rPr>
              <a:t>*</a:t>
            </a:r>
            <a:r>
              <a:rPr lang="ru-RU" i="1" dirty="0"/>
              <a:t>, </a:t>
            </a:r>
            <a:r>
              <a:rPr lang="ru-RU" i="1" dirty="0">
                <a:sym typeface="Symbol"/>
              </a:rPr>
              <a:t></a:t>
            </a:r>
            <a:r>
              <a:rPr lang="ru-RU" i="1" baseline="-25000" dirty="0">
                <a:sym typeface="Symbol"/>
              </a:rPr>
              <a:t>к</a:t>
            </a:r>
            <a:r>
              <a:rPr lang="ru-RU" i="1" dirty="0"/>
              <a:t>) </a:t>
            </a:r>
            <a:r>
              <a:rPr lang="ru-RU" dirty="0"/>
              <a:t>от параметров, характеризующих режим его работы </a:t>
            </a:r>
            <a:r>
              <a:rPr lang="ru-RU" i="1" dirty="0"/>
              <a:t>(</a:t>
            </a:r>
            <a:r>
              <a:rPr lang="en-US" i="1" dirty="0"/>
              <a:t>n, G</a:t>
            </a:r>
            <a:r>
              <a:rPr lang="ru-RU" i="1" baseline="-25000" dirty="0"/>
              <a:t>в</a:t>
            </a:r>
            <a:r>
              <a:rPr lang="ru-RU" i="1" dirty="0"/>
              <a:t> </a:t>
            </a:r>
            <a:r>
              <a:rPr lang="en-US" i="1" dirty="0"/>
              <a:t>[q(</a:t>
            </a:r>
            <a:r>
              <a:rPr lang="en-US" i="1" dirty="0">
                <a:sym typeface="Symbol"/>
              </a:rPr>
              <a:t></a:t>
            </a:r>
            <a:r>
              <a:rPr lang="ru-RU" i="1" baseline="-25000" dirty="0">
                <a:sym typeface="Symbol"/>
              </a:rPr>
              <a:t>в</a:t>
            </a:r>
            <a:r>
              <a:rPr lang="ru-RU" i="1" dirty="0"/>
              <a:t>)</a:t>
            </a:r>
            <a:r>
              <a:rPr lang="en-US" i="1" dirty="0"/>
              <a:t>]</a:t>
            </a:r>
            <a:r>
              <a:rPr lang="ru-RU" i="1" dirty="0"/>
              <a:t>), </a:t>
            </a:r>
            <a:r>
              <a:rPr lang="ru-RU" dirty="0"/>
              <a:t>- </a:t>
            </a:r>
            <a:r>
              <a:rPr lang="ru-RU" i="1" dirty="0"/>
              <a:t>характеристика компрессора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828A0C-5356-4635-8514-9CDC7336D9B0}"/>
              </a:ext>
            </a:extLst>
          </p:cNvPr>
          <p:cNvSpPr/>
          <p:nvPr/>
        </p:nvSpPr>
        <p:spPr>
          <a:xfrm>
            <a:off x="609599" y="2094581"/>
            <a:ext cx="81163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Характеристика применяется для: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Оценки работы компрессора на нерасчетных режимах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Выбора оптимальных условий работы компрессора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Выбора оптимального регулирования турбокомпрессора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Подбора существующих компрессоров к необходимом условиям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C1F645-6876-45AD-99EA-3B8B20CDEB72}"/>
              </a:ext>
            </a:extLst>
          </p:cNvPr>
          <p:cNvSpPr/>
          <p:nvPr/>
        </p:nvSpPr>
        <p:spPr>
          <a:xfrm>
            <a:off x="609599" y="4264406"/>
            <a:ext cx="81163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Рассмотрим процесс в ступени осевого компрессора. Для него на </a:t>
            </a:r>
            <a:r>
              <a:rPr lang="ru-RU" b="1" u="sng" dirty="0">
                <a:sym typeface="Symbol"/>
              </a:rPr>
              <a:t>проектном режиме </a:t>
            </a:r>
            <a:r>
              <a:rPr lang="ru-RU" dirty="0">
                <a:sym typeface="Symbol"/>
              </a:rPr>
              <a:t>известны :</a:t>
            </a:r>
          </a:p>
          <a:p>
            <a:pPr marL="118586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Газодинамические параметры (</a:t>
            </a:r>
            <a:r>
              <a:rPr lang="ru-RU" i="1" dirty="0">
                <a:sym typeface="Symbol"/>
              </a:rPr>
              <a:t></a:t>
            </a:r>
            <a:r>
              <a:rPr lang="ru-RU" i="1" baseline="-25000" dirty="0">
                <a:sym typeface="Symbol"/>
              </a:rPr>
              <a:t>к</a:t>
            </a:r>
            <a:r>
              <a:rPr lang="ru-RU" i="1" baseline="30000" dirty="0">
                <a:sym typeface="Symbol"/>
              </a:rPr>
              <a:t>*</a:t>
            </a:r>
            <a:r>
              <a:rPr lang="ru-RU" i="1" dirty="0"/>
              <a:t>, </a:t>
            </a:r>
            <a:r>
              <a:rPr lang="ru-RU" i="1" dirty="0">
                <a:sym typeface="Symbol"/>
              </a:rPr>
              <a:t></a:t>
            </a:r>
            <a:r>
              <a:rPr lang="ru-RU" i="1" baseline="-25000" dirty="0">
                <a:sym typeface="Symbol"/>
              </a:rPr>
              <a:t>к,</a:t>
            </a:r>
            <a:r>
              <a:rPr lang="en-US" i="1" dirty="0"/>
              <a:t> G</a:t>
            </a:r>
            <a:r>
              <a:rPr lang="ru-RU" i="1" baseline="-25000" dirty="0"/>
              <a:t>в</a:t>
            </a:r>
            <a:r>
              <a:rPr lang="ru-RU" i="1" dirty="0"/>
              <a:t>  </a:t>
            </a:r>
            <a:r>
              <a:rPr lang="ru-RU" dirty="0"/>
              <a:t>и др.</a:t>
            </a:r>
            <a:r>
              <a:rPr lang="ru-RU" dirty="0">
                <a:sym typeface="Symbol"/>
              </a:rPr>
              <a:t>) </a:t>
            </a:r>
          </a:p>
          <a:p>
            <a:pPr marL="118586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План скоростей </a:t>
            </a:r>
          </a:p>
          <a:p>
            <a:pPr marL="1185863" indent="-3810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Форма лопаток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89" y="4826439"/>
            <a:ext cx="122755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3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изменится рабочий процесс компрессора при </a:t>
            </a:r>
            <a:r>
              <a:rPr lang="en-US" i="1" dirty="0">
                <a:solidFill>
                  <a:srgbClr val="FF0000"/>
                </a:solidFill>
              </a:rPr>
              <a:t>n=const</a:t>
            </a:r>
            <a:r>
              <a:rPr lang="ru-RU" i="1" dirty="0">
                <a:solidFill>
                  <a:srgbClr val="FF0000"/>
                </a:solidFill>
              </a:rPr>
              <a:t>?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i="1" dirty="0">
                <a:sym typeface="Symbol"/>
              </a:rPr>
              <a:t>Случай 1. </a:t>
            </a:r>
            <a:r>
              <a:rPr lang="ru-RU" dirty="0">
                <a:sym typeface="Symbol"/>
              </a:rPr>
              <a:t>Расход </a:t>
            </a:r>
            <a:r>
              <a:rPr lang="en-US" i="1" dirty="0"/>
              <a:t>G</a:t>
            </a:r>
            <a:r>
              <a:rPr lang="ru-RU" i="1" baseline="-25000" dirty="0"/>
              <a:t>в</a:t>
            </a:r>
            <a:r>
              <a:rPr lang="ru-RU" i="1" dirty="0"/>
              <a:t> </a:t>
            </a:r>
            <a:r>
              <a:rPr lang="ru-RU" b="1" u="sng" dirty="0"/>
              <a:t>увеличивается</a:t>
            </a:r>
            <a:r>
              <a:rPr lang="ru-RU" dirty="0"/>
              <a:t> относительно проектного режима:</a:t>
            </a:r>
            <a:r>
              <a:rPr lang="ru-RU" dirty="0">
                <a:sym typeface="Symbol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sym typeface="Symbol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70082" y="1765702"/>
            <a:ext cx="2294086" cy="186707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64168" y="1765702"/>
            <a:ext cx="746912" cy="1867279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70082" y="3632775"/>
            <a:ext cx="3040998" cy="20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33541" y="2633717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670" y="2237540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3204" y="3298475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09748" y="1765702"/>
            <a:ext cx="1254422" cy="1852878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265612" y="2633717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409748" y="3618580"/>
            <a:ext cx="3040998" cy="208"/>
          </a:xfrm>
          <a:prstGeom prst="straightConnector1">
            <a:avLst/>
          </a:prstGeom>
          <a:ln w="15875">
            <a:solidFill>
              <a:schemeClr val="tx2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23675" y="3298475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664168" y="1765702"/>
            <a:ext cx="1786577" cy="1852878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23675" y="2764966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130641" y="3458527"/>
            <a:ext cx="130213" cy="17695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39355" y="3330349"/>
            <a:ext cx="241181" cy="30772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16186" y="3343561"/>
            <a:ext cx="160053" cy="28921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69800" y="3351826"/>
            <a:ext cx="148973" cy="26106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556134" y="3298474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7467" y="3259525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03045" y="3245124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0483" y="3245124"/>
            <a:ext cx="960315" cy="32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396081" y="3618580"/>
            <a:ext cx="0" cy="13871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10324" y="3618580"/>
            <a:ext cx="0" cy="6144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450745" y="3618580"/>
            <a:ext cx="0" cy="69348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36996" y="4205439"/>
            <a:ext cx="1013554" cy="0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744949" y="3886488"/>
            <a:ext cx="393356" cy="27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396081" y="4738948"/>
            <a:ext cx="1013554" cy="0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699618" y="4435547"/>
            <a:ext cx="454021" cy="27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5" name="Freeform 7"/>
          <p:cNvSpPr>
            <a:spLocks noChangeAspect="1"/>
          </p:cNvSpPr>
          <p:nvPr/>
        </p:nvSpPr>
        <p:spPr bwMode="auto">
          <a:xfrm>
            <a:off x="435766" y="3831983"/>
            <a:ext cx="867624" cy="800174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63495" y="1771559"/>
            <a:ext cx="826846" cy="20537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449433" y="3825339"/>
            <a:ext cx="3040998" cy="20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423008" y="1771559"/>
            <a:ext cx="2240735" cy="20537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249695" y="1804651"/>
            <a:ext cx="1387122" cy="202733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409748" y="3618580"/>
            <a:ext cx="0" cy="13871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49695" y="3831983"/>
            <a:ext cx="3040998" cy="208"/>
          </a:xfrm>
          <a:prstGeom prst="straightConnector1">
            <a:avLst/>
          </a:prstGeom>
          <a:ln w="317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690168" y="1804651"/>
            <a:ext cx="1600526" cy="2027331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49433" y="3831984"/>
            <a:ext cx="0" cy="6144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49695" y="3831985"/>
            <a:ext cx="0" cy="6144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449433" y="4365493"/>
            <a:ext cx="800263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672964" y="4002380"/>
            <a:ext cx="454021" cy="27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олилиния 46"/>
          <p:cNvSpPr>
            <a:spLocks noChangeAspect="1"/>
          </p:cNvSpPr>
          <p:nvPr/>
        </p:nvSpPr>
        <p:spPr>
          <a:xfrm>
            <a:off x="969274" y="3831986"/>
            <a:ext cx="350858" cy="730120"/>
          </a:xfrm>
          <a:custGeom>
            <a:avLst/>
            <a:gdLst>
              <a:gd name="connsiteX0" fmla="*/ 748145 w 781814"/>
              <a:gd name="connsiteY0" fmla="*/ 0 h 1626920"/>
              <a:gd name="connsiteX1" fmla="*/ 712519 w 781814"/>
              <a:gd name="connsiteY1" fmla="*/ 23751 h 1626920"/>
              <a:gd name="connsiteX2" fmla="*/ 665018 w 781814"/>
              <a:gd name="connsiteY2" fmla="*/ 95003 h 1626920"/>
              <a:gd name="connsiteX3" fmla="*/ 653143 w 781814"/>
              <a:gd name="connsiteY3" fmla="*/ 142504 h 1626920"/>
              <a:gd name="connsiteX4" fmla="*/ 653143 w 781814"/>
              <a:gd name="connsiteY4" fmla="*/ 213756 h 1626920"/>
              <a:gd name="connsiteX5" fmla="*/ 688769 w 781814"/>
              <a:gd name="connsiteY5" fmla="*/ 237507 h 1626920"/>
              <a:gd name="connsiteX6" fmla="*/ 724395 w 781814"/>
              <a:gd name="connsiteY6" fmla="*/ 190005 h 1626920"/>
              <a:gd name="connsiteX7" fmla="*/ 653143 w 781814"/>
              <a:gd name="connsiteY7" fmla="*/ 166255 h 1626920"/>
              <a:gd name="connsiteX8" fmla="*/ 617517 w 781814"/>
              <a:gd name="connsiteY8" fmla="*/ 178130 h 1626920"/>
              <a:gd name="connsiteX9" fmla="*/ 593766 w 781814"/>
              <a:gd name="connsiteY9" fmla="*/ 249382 h 1626920"/>
              <a:gd name="connsiteX10" fmla="*/ 570016 w 781814"/>
              <a:gd name="connsiteY10" fmla="*/ 296883 h 1626920"/>
              <a:gd name="connsiteX11" fmla="*/ 546265 w 781814"/>
              <a:gd name="connsiteY11" fmla="*/ 380010 h 1626920"/>
              <a:gd name="connsiteX12" fmla="*/ 558140 w 781814"/>
              <a:gd name="connsiteY12" fmla="*/ 522514 h 1626920"/>
              <a:gd name="connsiteX13" fmla="*/ 688769 w 781814"/>
              <a:gd name="connsiteY13" fmla="*/ 475013 h 1626920"/>
              <a:gd name="connsiteX14" fmla="*/ 653143 w 781814"/>
              <a:gd name="connsiteY14" fmla="*/ 451262 h 1626920"/>
              <a:gd name="connsiteX15" fmla="*/ 546265 w 781814"/>
              <a:gd name="connsiteY15" fmla="*/ 463138 h 1626920"/>
              <a:gd name="connsiteX16" fmla="*/ 475013 w 781814"/>
              <a:gd name="connsiteY16" fmla="*/ 522514 h 1626920"/>
              <a:gd name="connsiteX17" fmla="*/ 391886 w 781814"/>
              <a:gd name="connsiteY17" fmla="*/ 629392 h 1626920"/>
              <a:gd name="connsiteX18" fmla="*/ 380010 w 781814"/>
              <a:gd name="connsiteY18" fmla="*/ 700644 h 1626920"/>
              <a:gd name="connsiteX19" fmla="*/ 356260 w 781814"/>
              <a:gd name="connsiteY19" fmla="*/ 795647 h 1626920"/>
              <a:gd name="connsiteX20" fmla="*/ 380010 w 781814"/>
              <a:gd name="connsiteY20" fmla="*/ 878774 h 1626920"/>
              <a:gd name="connsiteX21" fmla="*/ 427512 w 781814"/>
              <a:gd name="connsiteY21" fmla="*/ 866899 h 1626920"/>
              <a:gd name="connsiteX22" fmla="*/ 475013 w 781814"/>
              <a:gd name="connsiteY22" fmla="*/ 843148 h 1626920"/>
              <a:gd name="connsiteX23" fmla="*/ 510639 w 781814"/>
              <a:gd name="connsiteY23" fmla="*/ 831273 h 1626920"/>
              <a:gd name="connsiteX24" fmla="*/ 475013 w 781814"/>
              <a:gd name="connsiteY24" fmla="*/ 807522 h 1626920"/>
              <a:gd name="connsiteX25" fmla="*/ 190005 w 781814"/>
              <a:gd name="connsiteY25" fmla="*/ 807522 h 1626920"/>
              <a:gd name="connsiteX26" fmla="*/ 83127 w 781814"/>
              <a:gd name="connsiteY26" fmla="*/ 926275 h 1626920"/>
              <a:gd name="connsiteX27" fmla="*/ 83127 w 781814"/>
              <a:gd name="connsiteY27" fmla="*/ 1021278 h 1626920"/>
              <a:gd name="connsiteX28" fmla="*/ 178130 w 781814"/>
              <a:gd name="connsiteY28" fmla="*/ 1092530 h 1626920"/>
              <a:gd name="connsiteX29" fmla="*/ 296883 w 781814"/>
              <a:gd name="connsiteY29" fmla="*/ 1163782 h 1626920"/>
              <a:gd name="connsiteX30" fmla="*/ 237506 w 781814"/>
              <a:gd name="connsiteY30" fmla="*/ 1187533 h 1626920"/>
              <a:gd name="connsiteX31" fmla="*/ 95003 w 781814"/>
              <a:gd name="connsiteY31" fmla="*/ 1341912 h 1626920"/>
              <a:gd name="connsiteX32" fmla="*/ 71252 w 781814"/>
              <a:gd name="connsiteY32" fmla="*/ 1389413 h 1626920"/>
              <a:gd name="connsiteX33" fmla="*/ 23751 w 781814"/>
              <a:gd name="connsiteY33" fmla="*/ 1460665 h 1626920"/>
              <a:gd name="connsiteX34" fmla="*/ 118753 w 781814"/>
              <a:gd name="connsiteY34" fmla="*/ 1531917 h 1626920"/>
              <a:gd name="connsiteX35" fmla="*/ 106878 w 781814"/>
              <a:gd name="connsiteY35" fmla="*/ 1567543 h 1626920"/>
              <a:gd name="connsiteX36" fmla="*/ 83127 w 781814"/>
              <a:gd name="connsiteY36" fmla="*/ 1603169 h 1626920"/>
              <a:gd name="connsiteX37" fmla="*/ 71252 w 781814"/>
              <a:gd name="connsiteY37" fmla="*/ 162692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1814" h="1626920">
                <a:moveTo>
                  <a:pt x="748145" y="0"/>
                </a:moveTo>
                <a:cubicBezTo>
                  <a:pt x="736270" y="7917"/>
                  <a:pt x="721917" y="13010"/>
                  <a:pt x="712519" y="23751"/>
                </a:cubicBezTo>
                <a:cubicBezTo>
                  <a:pt x="693722" y="45233"/>
                  <a:pt x="665018" y="95003"/>
                  <a:pt x="665018" y="95003"/>
                </a:cubicBezTo>
                <a:cubicBezTo>
                  <a:pt x="661060" y="110837"/>
                  <a:pt x="657627" y="126811"/>
                  <a:pt x="653143" y="142504"/>
                </a:cubicBezTo>
                <a:cubicBezTo>
                  <a:pt x="644809" y="171673"/>
                  <a:pt x="629808" y="184587"/>
                  <a:pt x="653143" y="213756"/>
                </a:cubicBezTo>
                <a:cubicBezTo>
                  <a:pt x="662059" y="224901"/>
                  <a:pt x="676894" y="229590"/>
                  <a:pt x="688769" y="237507"/>
                </a:cubicBezTo>
                <a:cubicBezTo>
                  <a:pt x="695761" y="235759"/>
                  <a:pt x="781814" y="231018"/>
                  <a:pt x="724395" y="190005"/>
                </a:cubicBezTo>
                <a:cubicBezTo>
                  <a:pt x="704023" y="175454"/>
                  <a:pt x="653143" y="166255"/>
                  <a:pt x="653143" y="166255"/>
                </a:cubicBezTo>
                <a:cubicBezTo>
                  <a:pt x="641268" y="170213"/>
                  <a:pt x="624793" y="167944"/>
                  <a:pt x="617517" y="178130"/>
                </a:cubicBezTo>
                <a:cubicBezTo>
                  <a:pt x="602965" y="198502"/>
                  <a:pt x="604962" y="226990"/>
                  <a:pt x="593766" y="249382"/>
                </a:cubicBezTo>
                <a:cubicBezTo>
                  <a:pt x="585849" y="265216"/>
                  <a:pt x="576989" y="280612"/>
                  <a:pt x="570016" y="296883"/>
                </a:cubicBezTo>
                <a:cubicBezTo>
                  <a:pt x="559792" y="320740"/>
                  <a:pt x="552293" y="355897"/>
                  <a:pt x="546265" y="380010"/>
                </a:cubicBezTo>
                <a:cubicBezTo>
                  <a:pt x="550223" y="427511"/>
                  <a:pt x="524435" y="488809"/>
                  <a:pt x="558140" y="522514"/>
                </a:cubicBezTo>
                <a:cubicBezTo>
                  <a:pt x="653265" y="617639"/>
                  <a:pt x="675667" y="514318"/>
                  <a:pt x="688769" y="475013"/>
                </a:cubicBezTo>
                <a:cubicBezTo>
                  <a:pt x="676894" y="467096"/>
                  <a:pt x="667366" y="452447"/>
                  <a:pt x="653143" y="451262"/>
                </a:cubicBezTo>
                <a:cubicBezTo>
                  <a:pt x="617422" y="448285"/>
                  <a:pt x="581040" y="454444"/>
                  <a:pt x="546265" y="463138"/>
                </a:cubicBezTo>
                <a:cubicBezTo>
                  <a:pt x="526598" y="468055"/>
                  <a:pt x="485509" y="509919"/>
                  <a:pt x="475013" y="522514"/>
                </a:cubicBezTo>
                <a:cubicBezTo>
                  <a:pt x="446120" y="557186"/>
                  <a:pt x="391886" y="629392"/>
                  <a:pt x="391886" y="629392"/>
                </a:cubicBezTo>
                <a:cubicBezTo>
                  <a:pt x="387927" y="653143"/>
                  <a:pt x="385055" y="677100"/>
                  <a:pt x="380010" y="700644"/>
                </a:cubicBezTo>
                <a:cubicBezTo>
                  <a:pt x="373171" y="732562"/>
                  <a:pt x="356260" y="795647"/>
                  <a:pt x="356260" y="795647"/>
                </a:cubicBezTo>
                <a:cubicBezTo>
                  <a:pt x="364177" y="823356"/>
                  <a:pt x="359633" y="858397"/>
                  <a:pt x="380010" y="878774"/>
                </a:cubicBezTo>
                <a:cubicBezTo>
                  <a:pt x="391551" y="890315"/>
                  <a:pt x="412230" y="872630"/>
                  <a:pt x="427512" y="866899"/>
                </a:cubicBezTo>
                <a:cubicBezTo>
                  <a:pt x="444088" y="860683"/>
                  <a:pt x="458742" y="850121"/>
                  <a:pt x="475013" y="843148"/>
                </a:cubicBezTo>
                <a:cubicBezTo>
                  <a:pt x="486519" y="838217"/>
                  <a:pt x="498764" y="835231"/>
                  <a:pt x="510639" y="831273"/>
                </a:cubicBezTo>
                <a:cubicBezTo>
                  <a:pt x="498764" y="823356"/>
                  <a:pt x="488377" y="812533"/>
                  <a:pt x="475013" y="807522"/>
                </a:cubicBezTo>
                <a:cubicBezTo>
                  <a:pt x="396307" y="778008"/>
                  <a:pt x="232347" y="805294"/>
                  <a:pt x="190005" y="807522"/>
                </a:cubicBezTo>
                <a:cubicBezTo>
                  <a:pt x="104758" y="892769"/>
                  <a:pt x="138906" y="851903"/>
                  <a:pt x="83127" y="926275"/>
                </a:cubicBezTo>
                <a:cubicBezTo>
                  <a:pt x="72821" y="957194"/>
                  <a:pt x="55975" y="988093"/>
                  <a:pt x="83127" y="1021278"/>
                </a:cubicBezTo>
                <a:cubicBezTo>
                  <a:pt x="108193" y="1051915"/>
                  <a:pt x="145194" y="1070573"/>
                  <a:pt x="178130" y="1092530"/>
                </a:cubicBezTo>
                <a:cubicBezTo>
                  <a:pt x="264112" y="1149851"/>
                  <a:pt x="223851" y="1127265"/>
                  <a:pt x="296883" y="1163782"/>
                </a:cubicBezTo>
                <a:cubicBezTo>
                  <a:pt x="277091" y="1171699"/>
                  <a:pt x="254268" y="1174363"/>
                  <a:pt x="237506" y="1187533"/>
                </a:cubicBezTo>
                <a:cubicBezTo>
                  <a:pt x="203337" y="1214380"/>
                  <a:pt x="126797" y="1291041"/>
                  <a:pt x="95003" y="1341912"/>
                </a:cubicBezTo>
                <a:cubicBezTo>
                  <a:pt x="85621" y="1356924"/>
                  <a:pt x="80360" y="1374233"/>
                  <a:pt x="71252" y="1389413"/>
                </a:cubicBezTo>
                <a:cubicBezTo>
                  <a:pt x="56566" y="1413890"/>
                  <a:pt x="23751" y="1460665"/>
                  <a:pt x="23751" y="1460665"/>
                </a:cubicBezTo>
                <a:cubicBezTo>
                  <a:pt x="47501" y="1626919"/>
                  <a:pt x="0" y="1492332"/>
                  <a:pt x="118753" y="1531917"/>
                </a:cubicBezTo>
                <a:cubicBezTo>
                  <a:pt x="130628" y="1535875"/>
                  <a:pt x="112476" y="1556347"/>
                  <a:pt x="106878" y="1567543"/>
                </a:cubicBezTo>
                <a:cubicBezTo>
                  <a:pt x="100495" y="1580309"/>
                  <a:pt x="90470" y="1590930"/>
                  <a:pt x="83127" y="1603169"/>
                </a:cubicBezTo>
                <a:cubicBezTo>
                  <a:pt x="78573" y="1610759"/>
                  <a:pt x="75210" y="1619003"/>
                  <a:pt x="71252" y="1626920"/>
                </a:cubicBezTo>
              </a:path>
            </a:pathLst>
          </a:cu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10796" y="1871470"/>
            <a:ext cx="3115191" cy="415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Угол </a:t>
            </a:r>
            <a:r>
              <a:rPr lang="ru-RU" sz="1600" i="1" dirty="0">
                <a:sym typeface="Symbol"/>
              </a:rPr>
              <a:t></a:t>
            </a:r>
            <a:r>
              <a:rPr lang="ru-RU" sz="1600" i="1" baseline="-25000" dirty="0">
                <a:sym typeface="Symbol"/>
              </a:rPr>
              <a:t>1</a:t>
            </a:r>
            <a:r>
              <a:rPr lang="ru-RU" sz="1600" dirty="0">
                <a:sym typeface="Symbol"/>
              </a:rPr>
              <a:t> увеличивается – отрыв у корытца лопатки РК</a:t>
            </a:r>
            <a:endParaRPr lang="ru-RU" sz="1600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Уменьшается эффективность ступени из-за отрыва и волновых потерь (при больших расходах)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Уменьшается затраченный напор</a:t>
            </a:r>
            <a:endParaRPr lang="en-US" sz="16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При больших расходах компрессор запирается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</a:t>
            </a:r>
            <a:r>
              <a:rPr lang="ru-RU" sz="1600" i="1" dirty="0">
                <a:sym typeface="Symbol"/>
              </a:rPr>
              <a:t></a:t>
            </a:r>
            <a:r>
              <a:rPr lang="ru-RU" sz="1600" i="1" baseline="-25000" dirty="0">
                <a:sym typeface="Symbol"/>
              </a:rPr>
              <a:t>к</a:t>
            </a:r>
            <a:r>
              <a:rPr lang="ru-RU" sz="1600" i="1" baseline="30000" dirty="0">
                <a:sym typeface="Symbol"/>
              </a:rPr>
              <a:t>*</a:t>
            </a:r>
            <a:r>
              <a:rPr lang="ru-RU" sz="1600" i="1" dirty="0"/>
              <a:t>, </a:t>
            </a:r>
            <a:r>
              <a:rPr lang="ru-RU" sz="1600" i="1" dirty="0">
                <a:sym typeface="Symbol"/>
              </a:rPr>
              <a:t></a:t>
            </a:r>
            <a:r>
              <a:rPr lang="ru-RU" sz="1600" i="1" baseline="-25000" dirty="0">
                <a:sym typeface="Symbol"/>
              </a:rPr>
              <a:t>к  </a:t>
            </a:r>
            <a:r>
              <a:rPr lang="ru-RU" sz="1600" dirty="0">
                <a:sym typeface="Symbol"/>
              </a:rPr>
              <a:t>снижаются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9" name="Рисунок 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20" y="5170650"/>
            <a:ext cx="539750" cy="153035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1206589" y="5093278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51" name="Рисунок 5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082" y="5177176"/>
            <a:ext cx="539750" cy="210185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3700442" y="5093278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Увеличенный расход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7" y="1681043"/>
            <a:ext cx="122755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262573" y="2557645"/>
            <a:ext cx="346104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3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изменится рабочий процесс компрессора при </a:t>
            </a:r>
            <a:r>
              <a:rPr lang="en-US" i="1" dirty="0">
                <a:solidFill>
                  <a:srgbClr val="FF0000"/>
                </a:solidFill>
              </a:rPr>
              <a:t>n=const</a:t>
            </a:r>
            <a:r>
              <a:rPr lang="ru-RU" i="1" dirty="0">
                <a:solidFill>
                  <a:srgbClr val="FF0000"/>
                </a:solidFill>
              </a:rPr>
              <a:t>?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i="1" dirty="0">
                <a:sym typeface="Symbol"/>
              </a:rPr>
              <a:t>Случай 2. </a:t>
            </a:r>
            <a:r>
              <a:rPr lang="ru-RU" dirty="0">
                <a:sym typeface="Symbol"/>
              </a:rPr>
              <a:t>Расход </a:t>
            </a:r>
            <a:r>
              <a:rPr lang="en-US" i="1" dirty="0"/>
              <a:t>G</a:t>
            </a:r>
            <a:r>
              <a:rPr lang="ru-RU" i="1" baseline="-25000" dirty="0"/>
              <a:t>в</a:t>
            </a:r>
            <a:r>
              <a:rPr lang="ru-RU" i="1" dirty="0"/>
              <a:t> </a:t>
            </a:r>
            <a:r>
              <a:rPr lang="ru-RU" b="1" u="sng" dirty="0"/>
              <a:t>уменьшается</a:t>
            </a:r>
            <a:r>
              <a:rPr lang="ru-RU" dirty="0"/>
              <a:t> относительно проектного режима:</a:t>
            </a:r>
            <a:r>
              <a:rPr lang="ru-RU" dirty="0">
                <a:sym typeface="Symbol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sym typeface="Symbo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0798" y="1664232"/>
            <a:ext cx="31151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Угол </a:t>
            </a:r>
            <a:r>
              <a:rPr lang="ru-RU" sz="1600" i="1" dirty="0">
                <a:sym typeface="Symbol"/>
              </a:rPr>
              <a:t></a:t>
            </a:r>
            <a:r>
              <a:rPr lang="ru-RU" sz="1600" i="1" baseline="-25000" dirty="0">
                <a:sym typeface="Symbol"/>
              </a:rPr>
              <a:t>1</a:t>
            </a:r>
            <a:r>
              <a:rPr lang="ru-RU" sz="1600" i="1" dirty="0">
                <a:sym typeface="Symbol"/>
              </a:rPr>
              <a:t> </a:t>
            </a:r>
            <a:r>
              <a:rPr lang="ru-RU" sz="1600" dirty="0">
                <a:sym typeface="Symbol"/>
              </a:rPr>
              <a:t>уменьшается – отрыв у спинки</a:t>
            </a:r>
            <a:endParaRPr lang="ru-RU" sz="1600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Уменьшается эффективность ступени (из-за интенсивного отрыва)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Увеличивается затраченный напор</a:t>
            </a:r>
            <a:endParaRPr lang="en-US" sz="16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При малых расходах компрессор не работает (из-за интенсивного отрыва)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i="1" dirty="0">
                <a:sym typeface="Symbol"/>
              </a:rPr>
              <a:t> </a:t>
            </a:r>
            <a:r>
              <a:rPr lang="ru-RU" sz="1600" i="1" baseline="-25000" dirty="0">
                <a:sym typeface="Symbol"/>
              </a:rPr>
              <a:t>к  </a:t>
            </a:r>
            <a:r>
              <a:rPr lang="ru-RU" sz="1600" dirty="0">
                <a:sym typeface="Symbol"/>
              </a:rPr>
              <a:t>снижается, </a:t>
            </a:r>
            <a:r>
              <a:rPr lang="ru-RU" sz="1600" i="1" dirty="0">
                <a:sym typeface="Symbol"/>
              </a:rPr>
              <a:t></a:t>
            </a:r>
            <a:r>
              <a:rPr lang="ru-RU" sz="1600" i="1" baseline="-25000" dirty="0">
                <a:sym typeface="Symbol"/>
              </a:rPr>
              <a:t>к</a:t>
            </a:r>
            <a:r>
              <a:rPr lang="ru-RU" sz="1600" i="1" baseline="30000" dirty="0">
                <a:sym typeface="Symbol"/>
              </a:rPr>
              <a:t>*</a:t>
            </a:r>
            <a:r>
              <a:rPr lang="ru-RU" sz="1600" i="1" dirty="0">
                <a:sym typeface="Symbol"/>
              </a:rPr>
              <a:t> - </a:t>
            </a:r>
            <a:r>
              <a:rPr lang="ru-RU" sz="1600" dirty="0">
                <a:sym typeface="Symbol"/>
              </a:rPr>
              <a:t>имеет максимум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9" name="Рисунок 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20" y="5170650"/>
            <a:ext cx="539750" cy="153035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1206589" y="5093278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51" name="Рисунок 5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082" y="5177176"/>
            <a:ext cx="539750" cy="210185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3730047" y="5128379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Сниженный расход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1189471" y="1816552"/>
            <a:ext cx="2413301" cy="1964096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602771" y="1816552"/>
            <a:ext cx="785726" cy="1964315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189471" y="3780648"/>
            <a:ext cx="3199026" cy="21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675749" y="2729674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02547" y="2194265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76026" y="3428977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>
            <a:off x="2283163" y="1816552"/>
            <a:ext cx="1319609" cy="1949165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058670" y="2699374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283163" y="3765717"/>
            <a:ext cx="3199026" cy="218"/>
          </a:xfrm>
          <a:prstGeom prst="straightConnector1">
            <a:avLst/>
          </a:prstGeom>
          <a:ln w="15875">
            <a:solidFill>
              <a:schemeClr val="tx2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191354" y="3428977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602771" y="1816552"/>
            <a:ext cx="1879418" cy="1949165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4191354" y="2867744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5145450" y="3597347"/>
            <a:ext cx="136980" cy="1861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997454" y="3462508"/>
            <a:ext cx="253714" cy="32372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53561" y="3476407"/>
            <a:ext cx="168370" cy="3042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451533" y="3485100"/>
            <a:ext cx="156715" cy="27462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1272944" y="3316730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73998" y="3260607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170916" y="3260607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71971" y="3260607"/>
            <a:ext cx="1010219" cy="33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1104574" y="3597347"/>
            <a:ext cx="0" cy="145920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387702" y="3765717"/>
            <a:ext cx="0" cy="64636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482189" y="3765717"/>
            <a:ext cx="0" cy="7295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415760" y="4383073"/>
            <a:ext cx="1066224" cy="0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4739716" y="4047547"/>
            <a:ext cx="413797" cy="28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216821" y="4326949"/>
            <a:ext cx="1066224" cy="0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609684" y="3990210"/>
            <a:ext cx="477614" cy="28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2" name="Freeform 7"/>
          <p:cNvSpPr>
            <a:spLocks noChangeAspect="1"/>
          </p:cNvSpPr>
          <p:nvPr/>
        </p:nvSpPr>
        <p:spPr bwMode="auto">
          <a:xfrm>
            <a:off x="206602" y="3990210"/>
            <a:ext cx="912711" cy="841756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3602063" y="1822714"/>
            <a:ext cx="701463" cy="17676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1104574" y="3597347"/>
            <a:ext cx="3199026" cy="21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1104574" y="1822714"/>
            <a:ext cx="2497751" cy="17746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2367488" y="1850772"/>
            <a:ext cx="1206516" cy="176768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2395410" y="3597347"/>
            <a:ext cx="0" cy="145920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395410" y="3597347"/>
            <a:ext cx="3199026" cy="218"/>
          </a:xfrm>
          <a:prstGeom prst="straightConnector1">
            <a:avLst/>
          </a:prstGeom>
          <a:ln w="317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3630122" y="1857525"/>
            <a:ext cx="1964314" cy="173982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216821" y="3765717"/>
            <a:ext cx="0" cy="64636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283163" y="3765717"/>
            <a:ext cx="0" cy="64636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1104574" y="4832059"/>
            <a:ext cx="1290835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497437" y="4495319"/>
            <a:ext cx="477614" cy="28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4" name="Полилиния 93"/>
          <p:cNvSpPr/>
          <p:nvPr/>
        </p:nvSpPr>
        <p:spPr>
          <a:xfrm>
            <a:off x="207569" y="3938468"/>
            <a:ext cx="853567" cy="464075"/>
          </a:xfrm>
          <a:custGeom>
            <a:avLst/>
            <a:gdLst>
              <a:gd name="connsiteX0" fmla="*/ 1095154 w 1095154"/>
              <a:gd name="connsiteY0" fmla="*/ 83288 h 595423"/>
              <a:gd name="connsiteX1" fmla="*/ 776177 w 1095154"/>
              <a:gd name="connsiteY1" fmla="*/ 8860 h 595423"/>
              <a:gd name="connsiteX2" fmla="*/ 659219 w 1095154"/>
              <a:gd name="connsiteY2" fmla="*/ 136451 h 595423"/>
              <a:gd name="connsiteX3" fmla="*/ 818707 w 1095154"/>
              <a:gd name="connsiteY3" fmla="*/ 115185 h 595423"/>
              <a:gd name="connsiteX4" fmla="*/ 584791 w 1095154"/>
              <a:gd name="connsiteY4" fmla="*/ 8860 h 595423"/>
              <a:gd name="connsiteX5" fmla="*/ 520996 w 1095154"/>
              <a:gd name="connsiteY5" fmla="*/ 104553 h 595423"/>
              <a:gd name="connsiteX6" fmla="*/ 637954 w 1095154"/>
              <a:gd name="connsiteY6" fmla="*/ 210878 h 595423"/>
              <a:gd name="connsiteX7" fmla="*/ 542261 w 1095154"/>
              <a:gd name="connsiteY7" fmla="*/ 83288 h 595423"/>
              <a:gd name="connsiteX8" fmla="*/ 340242 w 1095154"/>
              <a:gd name="connsiteY8" fmla="*/ 232144 h 595423"/>
              <a:gd name="connsiteX9" fmla="*/ 435935 w 1095154"/>
              <a:gd name="connsiteY9" fmla="*/ 359734 h 595423"/>
              <a:gd name="connsiteX10" fmla="*/ 584791 w 1095154"/>
              <a:gd name="connsiteY10" fmla="*/ 242776 h 595423"/>
              <a:gd name="connsiteX11" fmla="*/ 255182 w 1095154"/>
              <a:gd name="connsiteY11" fmla="*/ 210878 h 595423"/>
              <a:gd name="connsiteX12" fmla="*/ 202019 w 1095154"/>
              <a:gd name="connsiteY12" fmla="*/ 540488 h 595423"/>
              <a:gd name="connsiteX13" fmla="*/ 329610 w 1095154"/>
              <a:gd name="connsiteY13" fmla="*/ 540488 h 595423"/>
              <a:gd name="connsiteX14" fmla="*/ 308345 w 1095154"/>
              <a:gd name="connsiteY14" fmla="*/ 380999 h 595423"/>
              <a:gd name="connsiteX15" fmla="*/ 0 w 1095154"/>
              <a:gd name="connsiteY15" fmla="*/ 583018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5154" h="595423">
                <a:moveTo>
                  <a:pt x="1095154" y="83288"/>
                </a:moveTo>
                <a:cubicBezTo>
                  <a:pt x="971993" y="41644"/>
                  <a:pt x="848833" y="0"/>
                  <a:pt x="776177" y="8860"/>
                </a:cubicBezTo>
                <a:cubicBezTo>
                  <a:pt x="703521" y="17720"/>
                  <a:pt x="652131" y="118730"/>
                  <a:pt x="659219" y="136451"/>
                </a:cubicBezTo>
                <a:cubicBezTo>
                  <a:pt x="666307" y="154172"/>
                  <a:pt x="831112" y="136450"/>
                  <a:pt x="818707" y="115185"/>
                </a:cubicBezTo>
                <a:cubicBezTo>
                  <a:pt x="806302" y="93920"/>
                  <a:pt x="634410" y="10632"/>
                  <a:pt x="584791" y="8860"/>
                </a:cubicBezTo>
                <a:cubicBezTo>
                  <a:pt x="535173" y="7088"/>
                  <a:pt x="512136" y="70883"/>
                  <a:pt x="520996" y="104553"/>
                </a:cubicBezTo>
                <a:cubicBezTo>
                  <a:pt x="529856" y="138223"/>
                  <a:pt x="634410" y="214422"/>
                  <a:pt x="637954" y="210878"/>
                </a:cubicBezTo>
                <a:cubicBezTo>
                  <a:pt x="641498" y="207334"/>
                  <a:pt x="591880" y="79744"/>
                  <a:pt x="542261" y="83288"/>
                </a:cubicBezTo>
                <a:cubicBezTo>
                  <a:pt x="492642" y="86832"/>
                  <a:pt x="357963" y="186070"/>
                  <a:pt x="340242" y="232144"/>
                </a:cubicBezTo>
                <a:cubicBezTo>
                  <a:pt x="322521" y="278218"/>
                  <a:pt x="395177" y="357962"/>
                  <a:pt x="435935" y="359734"/>
                </a:cubicBezTo>
                <a:cubicBezTo>
                  <a:pt x="476693" y="361506"/>
                  <a:pt x="614916" y="267585"/>
                  <a:pt x="584791" y="242776"/>
                </a:cubicBezTo>
                <a:cubicBezTo>
                  <a:pt x="554666" y="217967"/>
                  <a:pt x="318977" y="161259"/>
                  <a:pt x="255182" y="210878"/>
                </a:cubicBezTo>
                <a:cubicBezTo>
                  <a:pt x="191387" y="260497"/>
                  <a:pt x="189614" y="485553"/>
                  <a:pt x="202019" y="540488"/>
                </a:cubicBezTo>
                <a:cubicBezTo>
                  <a:pt x="214424" y="595423"/>
                  <a:pt x="311889" y="567070"/>
                  <a:pt x="329610" y="540488"/>
                </a:cubicBezTo>
                <a:cubicBezTo>
                  <a:pt x="347331" y="513907"/>
                  <a:pt x="363280" y="373911"/>
                  <a:pt x="308345" y="380999"/>
                </a:cubicBezTo>
                <a:cubicBezTo>
                  <a:pt x="253410" y="388087"/>
                  <a:pt x="136451" y="549348"/>
                  <a:pt x="0" y="583018"/>
                </a:cubicBezTo>
              </a:path>
            </a:pathLst>
          </a:custGeom>
          <a:ln w="190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7" y="1681043"/>
            <a:ext cx="122755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Прямая со стрелкой 53"/>
          <p:cNvCxnSpPr/>
          <p:nvPr/>
        </p:nvCxnSpPr>
        <p:spPr>
          <a:xfrm flipH="1">
            <a:off x="590497" y="2362635"/>
            <a:ext cx="398378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93" grpId="0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Напорная характеристика (</a:t>
            </a:r>
            <a:r>
              <a:rPr lang="ru-RU" i="1" dirty="0" err="1"/>
              <a:t>изодрома</a:t>
            </a:r>
            <a:r>
              <a:rPr lang="ru-RU" dirty="0"/>
              <a:t>) компрессора – получена при </a:t>
            </a:r>
            <a:r>
              <a:rPr lang="en-US" i="1" dirty="0"/>
              <a:t>n=const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Напорной характеристики не достаточно для анализа процессов многорежимных компрессоров (при изменении частоты вращения)</a:t>
            </a:r>
            <a:endParaRPr lang="ru-RU" i="1" dirty="0">
              <a:sym typeface="Symbol"/>
            </a:endParaRPr>
          </a:p>
          <a:p>
            <a:pPr>
              <a:lnSpc>
                <a:spcPct val="150000"/>
              </a:lnSpc>
            </a:pPr>
            <a:endParaRPr lang="en-US" dirty="0">
              <a:sym typeface="Symbol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780481C-EF4F-40F9-9B21-48993B2459F5}"/>
              </a:ext>
            </a:extLst>
          </p:cNvPr>
          <p:cNvCxnSpPr/>
          <p:nvPr/>
        </p:nvCxnSpPr>
        <p:spPr>
          <a:xfrm flipV="1">
            <a:off x="3104946" y="1393313"/>
            <a:ext cx="0" cy="3384376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51CFC02-60FA-42BE-BEE6-15EC62F6BFD7}"/>
              </a:ext>
            </a:extLst>
          </p:cNvPr>
          <p:cNvCxnSpPr/>
          <p:nvPr/>
        </p:nvCxnSpPr>
        <p:spPr>
          <a:xfrm>
            <a:off x="3104946" y="4777689"/>
            <a:ext cx="295232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E985AE7-1F0A-4094-8E9C-1D95D97A6AE2}"/>
              </a:ext>
            </a:extLst>
          </p:cNvPr>
          <p:cNvCxnSpPr/>
          <p:nvPr/>
        </p:nvCxnSpPr>
        <p:spPr>
          <a:xfrm>
            <a:off x="4833138" y="1249297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05DFEE-56D6-4314-93C1-277EE54CA7CA}"/>
              </a:ext>
            </a:extLst>
          </p:cNvPr>
          <p:cNvSpPr/>
          <p:nvPr/>
        </p:nvSpPr>
        <p:spPr>
          <a:xfrm>
            <a:off x="3032938" y="4849697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Расход воздуха, 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G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3074C4D-908C-45AB-AA36-09C382272100}"/>
              </a:ext>
            </a:extLst>
          </p:cNvPr>
          <p:cNvSpPr/>
          <p:nvPr/>
        </p:nvSpPr>
        <p:spPr>
          <a:xfrm rot="16200000">
            <a:off x="3541639" y="3476900"/>
            <a:ext cx="223225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Расчетный режим</a:t>
            </a:r>
            <a:endParaRPr lang="ru-RU" i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AF4044B-5CA3-42A4-98C6-B6C1BDAD652E}"/>
              </a:ext>
            </a:extLst>
          </p:cNvPr>
          <p:cNvSpPr/>
          <p:nvPr/>
        </p:nvSpPr>
        <p:spPr>
          <a:xfrm>
            <a:off x="5298329" y="1351797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ym typeface="Symbol"/>
              </a:rPr>
              <a:t></a:t>
            </a:r>
            <a:r>
              <a:rPr lang="ru-RU" b="1" i="1" baseline="-25000" dirty="0" err="1">
                <a:sym typeface="Symbol"/>
              </a:rPr>
              <a:t>ст</a:t>
            </a:r>
            <a:r>
              <a:rPr lang="ru-RU" b="1" i="1" baseline="30000" dirty="0">
                <a:sym typeface="Symbol"/>
              </a:rPr>
              <a:t>*</a:t>
            </a:r>
            <a:endParaRPr lang="ru-RU" b="1" i="1" baseline="300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B91C89C-B798-4417-A097-E9642EE86F52}"/>
              </a:ext>
            </a:extLst>
          </p:cNvPr>
          <p:cNvSpPr/>
          <p:nvPr/>
        </p:nvSpPr>
        <p:spPr>
          <a:xfrm>
            <a:off x="3897034" y="196937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ym typeface="Symbol"/>
              </a:rPr>
              <a:t>КПД</a:t>
            </a:r>
            <a:endParaRPr lang="ru-RU" b="1" i="1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8290727-1301-4282-A064-B7266EA7A804}"/>
              </a:ext>
            </a:extLst>
          </p:cNvPr>
          <p:cNvCxnSpPr/>
          <p:nvPr/>
        </p:nvCxnSpPr>
        <p:spPr>
          <a:xfrm>
            <a:off x="5553218" y="2113393"/>
            <a:ext cx="0" cy="2664296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45987D6-70EF-4540-9F90-7F0D3A667631}"/>
              </a:ext>
            </a:extLst>
          </p:cNvPr>
          <p:cNvCxnSpPr>
            <a:cxnSpLocks/>
          </p:cNvCxnSpPr>
          <p:nvPr/>
        </p:nvCxnSpPr>
        <p:spPr>
          <a:xfrm>
            <a:off x="3647975" y="1465321"/>
            <a:ext cx="33035" cy="3312368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48">
            <a:extLst>
              <a:ext uri="{FF2B5EF4-FFF2-40B4-BE49-F238E27FC236}">
                <a16:creationId xmlns:a16="http://schemas.microsoft.com/office/drawing/2014/main" id="{D25AB060-9CDD-481E-BFC8-55E59F2AB2DF}"/>
              </a:ext>
            </a:extLst>
          </p:cNvPr>
          <p:cNvSpPr/>
          <p:nvPr/>
        </p:nvSpPr>
        <p:spPr>
          <a:xfrm>
            <a:off x="3680935" y="2596109"/>
            <a:ext cx="1860698" cy="1897911"/>
          </a:xfrm>
          <a:custGeom>
            <a:avLst/>
            <a:gdLst>
              <a:gd name="connsiteX0" fmla="*/ 0 w 1860698"/>
              <a:gd name="connsiteY0" fmla="*/ 1451344 h 1897911"/>
              <a:gd name="connsiteX1" fmla="*/ 489098 w 1860698"/>
              <a:gd name="connsiteY1" fmla="*/ 685800 h 1897911"/>
              <a:gd name="connsiteX2" fmla="*/ 850604 w 1860698"/>
              <a:gd name="connsiteY2" fmla="*/ 186069 h 1897911"/>
              <a:gd name="connsiteX3" fmla="*/ 1095153 w 1860698"/>
              <a:gd name="connsiteY3" fmla="*/ 15949 h 1897911"/>
              <a:gd name="connsiteX4" fmla="*/ 1318437 w 1860698"/>
              <a:gd name="connsiteY4" fmla="*/ 90376 h 1897911"/>
              <a:gd name="connsiteX5" fmla="*/ 1594884 w 1860698"/>
              <a:gd name="connsiteY5" fmla="*/ 547576 h 1897911"/>
              <a:gd name="connsiteX6" fmla="*/ 1765004 w 1860698"/>
              <a:gd name="connsiteY6" fmla="*/ 1291856 h 1897911"/>
              <a:gd name="connsiteX7" fmla="*/ 1860698 w 1860698"/>
              <a:gd name="connsiteY7" fmla="*/ 1897911 h 18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0698" h="1897911">
                <a:moveTo>
                  <a:pt x="0" y="1451344"/>
                </a:moveTo>
                <a:cubicBezTo>
                  <a:pt x="173665" y="1174011"/>
                  <a:pt x="347331" y="896679"/>
                  <a:pt x="489098" y="685800"/>
                </a:cubicBezTo>
                <a:cubicBezTo>
                  <a:pt x="630865" y="474921"/>
                  <a:pt x="749595" y="297711"/>
                  <a:pt x="850604" y="186069"/>
                </a:cubicBezTo>
                <a:cubicBezTo>
                  <a:pt x="951613" y="74427"/>
                  <a:pt x="1017181" y="31898"/>
                  <a:pt x="1095153" y="15949"/>
                </a:cubicBezTo>
                <a:cubicBezTo>
                  <a:pt x="1173125" y="0"/>
                  <a:pt x="1235149" y="1772"/>
                  <a:pt x="1318437" y="90376"/>
                </a:cubicBezTo>
                <a:cubicBezTo>
                  <a:pt x="1401725" y="178980"/>
                  <a:pt x="1520456" y="347329"/>
                  <a:pt x="1594884" y="547576"/>
                </a:cubicBezTo>
                <a:cubicBezTo>
                  <a:pt x="1669312" y="747823"/>
                  <a:pt x="1720702" y="1066800"/>
                  <a:pt x="1765004" y="1291856"/>
                </a:cubicBezTo>
                <a:cubicBezTo>
                  <a:pt x="1809306" y="1516912"/>
                  <a:pt x="1835002" y="1707411"/>
                  <a:pt x="1860698" y="1897911"/>
                </a:cubicBezTo>
              </a:path>
            </a:pathLst>
          </a:custGeom>
          <a:ln w="38100">
            <a:solidFill>
              <a:schemeClr val="tx2"/>
            </a:solidFill>
            <a:prstDash val="lgDashDot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6CAC63A-6686-421B-807D-83A2A6E65D51}"/>
              </a:ext>
            </a:extLst>
          </p:cNvPr>
          <p:cNvCxnSpPr/>
          <p:nvPr/>
        </p:nvCxnSpPr>
        <p:spPr>
          <a:xfrm flipH="1">
            <a:off x="5115964" y="1685103"/>
            <a:ext cx="263439" cy="21322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84D137C-0C14-4871-8484-A74B5C496460}"/>
              </a:ext>
            </a:extLst>
          </p:cNvPr>
          <p:cNvCxnSpPr>
            <a:endCxn id="34" idx="2"/>
          </p:cNvCxnSpPr>
          <p:nvPr/>
        </p:nvCxnSpPr>
        <p:spPr>
          <a:xfrm>
            <a:off x="4204972" y="2257409"/>
            <a:ext cx="326567" cy="52476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A261FF1-87AD-4A31-A2E8-10680EBE425B}"/>
              </a:ext>
            </a:extLst>
          </p:cNvPr>
          <p:cNvSpPr/>
          <p:nvPr/>
        </p:nvSpPr>
        <p:spPr>
          <a:xfrm rot="16200000">
            <a:off x="4703549" y="2587047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запирания</a:t>
            </a:r>
            <a:endParaRPr lang="ru-RU" i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6BC79A1-B045-4EF9-8980-0FC1171FA34C}"/>
              </a:ext>
            </a:extLst>
          </p:cNvPr>
          <p:cNvSpPr/>
          <p:nvPr/>
        </p:nvSpPr>
        <p:spPr>
          <a:xfrm rot="16200000">
            <a:off x="2709875" y="3779797"/>
            <a:ext cx="17355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 срыва</a:t>
            </a:r>
            <a:endParaRPr lang="ru-RU" i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2D9876-70F9-4E92-8EF6-0F198310A192}"/>
              </a:ext>
            </a:extLst>
          </p:cNvPr>
          <p:cNvSpPr/>
          <p:nvPr/>
        </p:nvSpPr>
        <p:spPr>
          <a:xfrm>
            <a:off x="4622328" y="204459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ym typeface="Symbol"/>
              </a:rPr>
              <a:t></a:t>
            </a:r>
            <a:r>
              <a:rPr lang="ru-RU" b="1" i="1" baseline="-25000" dirty="0" err="1">
                <a:sym typeface="Symbol"/>
              </a:rPr>
              <a:t>ст</a:t>
            </a:r>
            <a:r>
              <a:rPr lang="en-US" b="1" i="1" baseline="-25000" dirty="0">
                <a:sym typeface="Symbol"/>
              </a:rPr>
              <a:t>max</a:t>
            </a:r>
            <a:r>
              <a:rPr lang="ru-RU" b="1" i="1" baseline="30000" dirty="0">
                <a:sym typeface="Symbol"/>
              </a:rPr>
              <a:t>*</a:t>
            </a:r>
            <a:endParaRPr lang="ru-RU" b="1" i="1" baseline="30000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D5A8053-1714-472A-8DA2-D27C833F62BD}"/>
              </a:ext>
            </a:extLst>
          </p:cNvPr>
          <p:cNvSpPr/>
          <p:nvPr/>
        </p:nvSpPr>
        <p:spPr>
          <a:xfrm>
            <a:off x="4370293" y="1465321"/>
            <a:ext cx="180020" cy="180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6A2F1A0-58B7-498A-8F8D-5FCA662C7EA5}"/>
              </a:ext>
            </a:extLst>
          </p:cNvPr>
          <p:cNvCxnSpPr/>
          <p:nvPr/>
        </p:nvCxnSpPr>
        <p:spPr>
          <a:xfrm flipH="1" flipV="1">
            <a:off x="4479640" y="1645321"/>
            <a:ext cx="263438" cy="5330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AFC784F-45BB-443A-BA34-50DBD12F9B3C}"/>
              </a:ext>
            </a:extLst>
          </p:cNvPr>
          <p:cNvCxnSpPr/>
          <p:nvPr/>
        </p:nvCxnSpPr>
        <p:spPr>
          <a:xfrm>
            <a:off x="5394696" y="3887965"/>
            <a:ext cx="360000" cy="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DFCE031-6C4C-4772-97F2-E8BA50E39876}"/>
              </a:ext>
            </a:extLst>
          </p:cNvPr>
          <p:cNvCxnSpPr>
            <a:stCxn id="34" idx="6"/>
          </p:cNvCxnSpPr>
          <p:nvPr/>
        </p:nvCxnSpPr>
        <p:spPr>
          <a:xfrm>
            <a:off x="5445939" y="3887965"/>
            <a:ext cx="107279" cy="76497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E1612CD-54E3-4663-B705-8D50906FD9E6}"/>
              </a:ext>
            </a:extLst>
          </p:cNvPr>
          <p:cNvCxnSpPr/>
          <p:nvPr/>
        </p:nvCxnSpPr>
        <p:spPr>
          <a:xfrm>
            <a:off x="5656584" y="3887965"/>
            <a:ext cx="98112" cy="76497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01D4C1A-447E-4485-B7C9-E73368C9EA4C}"/>
              </a:ext>
            </a:extLst>
          </p:cNvPr>
          <p:cNvCxnSpPr/>
          <p:nvPr/>
        </p:nvCxnSpPr>
        <p:spPr>
          <a:xfrm>
            <a:off x="5361633" y="4408663"/>
            <a:ext cx="360000" cy="0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515C43A-F2E2-4F1C-985E-F9B871E2F05C}"/>
              </a:ext>
            </a:extLst>
          </p:cNvPr>
          <p:cNvCxnSpPr/>
          <p:nvPr/>
        </p:nvCxnSpPr>
        <p:spPr>
          <a:xfrm>
            <a:off x="5412876" y="4408663"/>
            <a:ext cx="107279" cy="76497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13136EF-44F4-48A5-B27D-C1DCA94ADE61}"/>
              </a:ext>
            </a:extLst>
          </p:cNvPr>
          <p:cNvCxnSpPr/>
          <p:nvPr/>
        </p:nvCxnSpPr>
        <p:spPr>
          <a:xfrm>
            <a:off x="5623521" y="4408663"/>
            <a:ext cx="98112" cy="76497"/>
          </a:xfrm>
          <a:prstGeom prst="line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08351174-4C3E-4E6F-A7F9-0F318B908A3F}"/>
              </a:ext>
            </a:extLst>
          </p:cNvPr>
          <p:cNvSpPr/>
          <p:nvPr/>
        </p:nvSpPr>
        <p:spPr>
          <a:xfrm>
            <a:off x="3647975" y="1520792"/>
            <a:ext cx="1905802" cy="2348564"/>
          </a:xfrm>
          <a:custGeom>
            <a:avLst/>
            <a:gdLst>
              <a:gd name="connsiteX0" fmla="*/ 0 w 1905802"/>
              <a:gd name="connsiteY0" fmla="*/ 48126 h 2348564"/>
              <a:gd name="connsiteX1" fmla="*/ 548640 w 1905802"/>
              <a:gd name="connsiteY1" fmla="*/ 0 h 2348564"/>
              <a:gd name="connsiteX2" fmla="*/ 866273 w 1905802"/>
              <a:gd name="connsiteY2" fmla="*/ 48126 h 2348564"/>
              <a:gd name="connsiteX3" fmla="*/ 1232033 w 1905802"/>
              <a:gd name="connsiteY3" fmla="*/ 231006 h 2348564"/>
              <a:gd name="connsiteX4" fmla="*/ 1549667 w 1905802"/>
              <a:gd name="connsiteY4" fmla="*/ 587141 h 2348564"/>
              <a:gd name="connsiteX5" fmla="*/ 1809549 w 1905802"/>
              <a:gd name="connsiteY5" fmla="*/ 1270534 h 2348564"/>
              <a:gd name="connsiteX6" fmla="*/ 1905802 w 1905802"/>
              <a:gd name="connsiteY6" fmla="*/ 2348564 h 23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802" h="2348564">
                <a:moveTo>
                  <a:pt x="0" y="48126"/>
                </a:moveTo>
                <a:cubicBezTo>
                  <a:pt x="202130" y="24063"/>
                  <a:pt x="404261" y="0"/>
                  <a:pt x="548640" y="0"/>
                </a:cubicBezTo>
                <a:cubicBezTo>
                  <a:pt x="693019" y="0"/>
                  <a:pt x="752374" y="9625"/>
                  <a:pt x="866273" y="48126"/>
                </a:cubicBezTo>
                <a:cubicBezTo>
                  <a:pt x="980172" y="86627"/>
                  <a:pt x="1118134" y="141170"/>
                  <a:pt x="1232033" y="231006"/>
                </a:cubicBezTo>
                <a:cubicBezTo>
                  <a:pt x="1345932" y="320842"/>
                  <a:pt x="1453414" y="413886"/>
                  <a:pt x="1549667" y="587141"/>
                </a:cubicBezTo>
                <a:cubicBezTo>
                  <a:pt x="1645920" y="760396"/>
                  <a:pt x="1750193" y="976964"/>
                  <a:pt x="1809549" y="1270534"/>
                </a:cubicBezTo>
                <a:cubicBezTo>
                  <a:pt x="1868905" y="1564104"/>
                  <a:pt x="1887353" y="1956334"/>
                  <a:pt x="1905802" y="234856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 (Версия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E38EF4-F30E-4687-A1F4-274CB1F79B91}"/>
              </a:ext>
            </a:extLst>
          </p:cNvPr>
          <p:cNvSpPr txBox="1"/>
          <p:nvPr/>
        </p:nvSpPr>
        <p:spPr>
          <a:xfrm>
            <a:off x="553399" y="776375"/>
            <a:ext cx="817259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Теоретический напор компрессора: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97EDD670-F219-4E44-B093-86A2DC7E2E3B}"/>
                  </a:ext>
                </a:extLst>
              </p:cNvPr>
              <p:cNvSpPr/>
              <p:nvPr/>
            </p:nvSpPr>
            <p:spPr>
              <a:xfrm>
                <a:off x="3334366" y="1231233"/>
                <a:ext cx="2255425" cy="396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97EDD670-F219-4E44-B093-86A2DC7E2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66" y="1231233"/>
                <a:ext cx="2255425" cy="396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A55546-9C26-4993-ADF2-F1A6E117E9D7}"/>
                  </a:ext>
                </a:extLst>
              </p:cNvPr>
              <p:cNvSpPr txBox="1"/>
              <p:nvPr/>
            </p:nvSpPr>
            <p:spPr>
              <a:xfrm>
                <a:off x="553399" y="1617419"/>
                <a:ext cx="817259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dirty="0"/>
                  <a:t>Допущение: нет входной закрутки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r>
                  <a:rPr lang="ru-RU" dirty="0"/>
                  <a:t>: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A55546-9C26-4993-ADF2-F1A6E117E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9" y="1617419"/>
                <a:ext cx="8172590" cy="464871"/>
              </a:xfrm>
              <a:prstGeom prst="rect">
                <a:avLst/>
              </a:prstGeom>
              <a:blipFill>
                <a:blip r:embed="rId4"/>
                <a:stretch>
                  <a:fillRect l="-522"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A7E4ECBC-92EC-483C-A30A-418FEF283A65}"/>
                  </a:ext>
                </a:extLst>
              </p:cNvPr>
              <p:cNvSpPr/>
              <p:nvPr/>
            </p:nvSpPr>
            <p:spPr>
              <a:xfrm>
                <a:off x="3804942" y="2089131"/>
                <a:ext cx="1314271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A7E4ECBC-92EC-483C-A30A-418FEF283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42" y="2089131"/>
                <a:ext cx="13142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2F60746-3902-4A76-833B-1B86F170B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762" y="865019"/>
            <a:ext cx="2187227" cy="216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1624ECF-3699-489F-BF61-CCC3B709488A}"/>
              </a:ext>
            </a:extLst>
          </p:cNvPr>
          <p:cNvSpPr txBox="1"/>
          <p:nvPr/>
        </p:nvSpPr>
        <p:spPr>
          <a:xfrm>
            <a:off x="553399" y="2430245"/>
            <a:ext cx="817259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 планов скоростей: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6459F97-8737-4544-92B6-6EB556268C76}"/>
                  </a:ext>
                </a:extLst>
              </p:cNvPr>
              <p:cNvSpPr/>
              <p:nvPr/>
            </p:nvSpPr>
            <p:spPr>
              <a:xfrm>
                <a:off x="2848306" y="3019306"/>
                <a:ext cx="3582776" cy="661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6459F97-8737-4544-92B6-6EB556268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06" y="3019306"/>
                <a:ext cx="3582776" cy="6613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DF8B99A-8F60-422A-9888-4BCA7CCC8D36}"/>
              </a:ext>
            </a:extLst>
          </p:cNvPr>
          <p:cNvSpPr txBox="1"/>
          <p:nvPr/>
        </p:nvSpPr>
        <p:spPr>
          <a:xfrm>
            <a:off x="553399" y="3479877"/>
            <a:ext cx="817259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Тогда: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44BB7F0B-AD20-4C83-9430-48EFE1B802C7}"/>
                  </a:ext>
                </a:extLst>
              </p:cNvPr>
              <p:cNvSpPr/>
              <p:nvPr/>
            </p:nvSpPr>
            <p:spPr>
              <a:xfrm>
                <a:off x="1419717" y="3944748"/>
                <a:ext cx="2201949" cy="661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44BB7F0B-AD20-4C83-9430-48EFE1B80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17" y="3944748"/>
                <a:ext cx="2201949" cy="661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982F01-8EDE-413E-A810-45080403D026}"/>
                  </a:ext>
                </a:extLst>
              </p:cNvPr>
              <p:cNvSpPr txBox="1"/>
              <p:nvPr/>
            </p:nvSpPr>
            <p:spPr>
              <a:xfrm>
                <a:off x="553399" y="4501003"/>
                <a:ext cx="4278483" cy="170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/>
                  <a:t>Вывод: Напор компрессора зависит от угла выхода потока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&lt;90</a:t>
                </a:r>
                <a:r>
                  <a:rPr lang="en-US" i="1" dirty="0">
                    <a:sym typeface="Symbol" panose="05050102010706020507" pitchFamily="18" charset="2"/>
                  </a:rPr>
                  <a:t> - </a:t>
                </a:r>
                <a:r>
                  <a:rPr lang="ru-RU" i="1" dirty="0">
                    <a:sym typeface="Symbol" panose="05050102010706020507" pitchFamily="18" charset="2"/>
                  </a:rPr>
                  <a:t>осевые компрессоры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=</a:t>
                </a:r>
                <a:r>
                  <a:rPr lang="en-US" i="1" dirty="0"/>
                  <a:t>90</a:t>
                </a:r>
                <a:r>
                  <a:rPr lang="en-US" i="1" dirty="0">
                    <a:sym typeface="Symbol" panose="05050102010706020507" pitchFamily="18" charset="2"/>
                  </a:rPr>
                  <a:t> - </a:t>
                </a:r>
                <a:r>
                  <a:rPr lang="ru-RU" i="1" dirty="0">
                    <a:sym typeface="Symbol" panose="05050102010706020507" pitchFamily="18" charset="2"/>
                  </a:rPr>
                  <a:t>характерно для ЦБК</a:t>
                </a:r>
                <a:endParaRPr lang="ru-RU" i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982F01-8EDE-413E-A810-45080403D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9" y="4501003"/>
                <a:ext cx="4278483" cy="1708994"/>
              </a:xfrm>
              <a:prstGeom prst="rect">
                <a:avLst/>
              </a:prstGeom>
              <a:blipFill>
                <a:blip r:embed="rId9"/>
                <a:stretch>
                  <a:fillRect l="-1282" b="-4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8C8CB33C-2030-46D6-A677-A3DACDE99A4A}"/>
              </a:ext>
            </a:extLst>
          </p:cNvPr>
          <p:cNvCxnSpPr>
            <a:cxnSpLocks/>
          </p:cNvCxnSpPr>
          <p:nvPr/>
        </p:nvCxnSpPr>
        <p:spPr>
          <a:xfrm flipV="1">
            <a:off x="4590748" y="3753853"/>
            <a:ext cx="0" cy="257890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A57D28F-36B4-48B3-84CE-802FC6210D67}"/>
              </a:ext>
            </a:extLst>
          </p:cNvPr>
          <p:cNvCxnSpPr>
            <a:cxnSpLocks/>
          </p:cNvCxnSpPr>
          <p:nvPr/>
        </p:nvCxnSpPr>
        <p:spPr>
          <a:xfrm>
            <a:off x="4590748" y="6332760"/>
            <a:ext cx="3472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6B305C2-B74D-4F91-9B73-7CC9C00002E4}"/>
              </a:ext>
            </a:extLst>
          </p:cNvPr>
          <p:cNvCxnSpPr>
            <a:cxnSpLocks/>
          </p:cNvCxnSpPr>
          <p:nvPr/>
        </p:nvCxnSpPr>
        <p:spPr>
          <a:xfrm>
            <a:off x="7558784" y="3944748"/>
            <a:ext cx="0" cy="2388012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665FB5D-D44A-4540-ACE5-4563FF4896A5}"/>
              </a:ext>
            </a:extLst>
          </p:cNvPr>
          <p:cNvCxnSpPr>
            <a:cxnSpLocks/>
          </p:cNvCxnSpPr>
          <p:nvPr/>
        </p:nvCxnSpPr>
        <p:spPr>
          <a:xfrm>
            <a:off x="5270816" y="3915417"/>
            <a:ext cx="0" cy="2388012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219ACA-A5AA-4ABB-9E84-1269BDFD2DB4}"/>
              </a:ext>
            </a:extLst>
          </p:cNvPr>
          <p:cNvSpPr/>
          <p:nvPr/>
        </p:nvSpPr>
        <p:spPr>
          <a:xfrm rot="16200000">
            <a:off x="6706871" y="5132028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запирания</a:t>
            </a:r>
            <a:endParaRPr lang="ru-RU" i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AFF0E0E-B776-4E7E-9CB5-4BAB30EAE821}"/>
              </a:ext>
            </a:extLst>
          </p:cNvPr>
          <p:cNvSpPr/>
          <p:nvPr/>
        </p:nvSpPr>
        <p:spPr>
          <a:xfrm rot="16200000">
            <a:off x="4299681" y="5305537"/>
            <a:ext cx="17355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 срыва</a:t>
            </a:r>
            <a:endParaRPr lang="ru-RU" i="1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C0C527-5200-4D9B-B1C2-18F11D688E20}"/>
              </a:ext>
            </a:extLst>
          </p:cNvPr>
          <p:cNvCxnSpPr>
            <a:cxnSpLocks/>
          </p:cNvCxnSpPr>
          <p:nvPr/>
        </p:nvCxnSpPr>
        <p:spPr>
          <a:xfrm>
            <a:off x="5270816" y="4275414"/>
            <a:ext cx="2287968" cy="0"/>
          </a:xfrm>
          <a:prstGeom prst="line">
            <a:avLst/>
          </a:prstGeom>
          <a:ln w="349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C86E916-0881-48D1-A29F-AA1EEA1BBB35}"/>
              </a:ext>
            </a:extLst>
          </p:cNvPr>
          <p:cNvCxnSpPr>
            <a:cxnSpLocks/>
          </p:cNvCxnSpPr>
          <p:nvPr/>
        </p:nvCxnSpPr>
        <p:spPr>
          <a:xfrm>
            <a:off x="5270816" y="4398290"/>
            <a:ext cx="2292668" cy="1170274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36F0FDE-05D5-470F-BDA9-04338A32C070}"/>
                  </a:ext>
                </a:extLst>
              </p:cNvPr>
              <p:cNvSpPr/>
              <p:nvPr/>
            </p:nvSpPr>
            <p:spPr>
              <a:xfrm>
                <a:off x="5275516" y="4967084"/>
                <a:ext cx="1434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&lt;90</a:t>
                </a:r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ru-RU" i="1" dirty="0">
                    <a:sym typeface="Symbol" panose="05050102010706020507" pitchFamily="18" charset="2"/>
                  </a:rPr>
                  <a:t> (ОК)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36F0FDE-05D5-470F-BDA9-04338A32C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516" y="4967084"/>
                <a:ext cx="1434688" cy="369332"/>
              </a:xfrm>
              <a:prstGeom prst="rect">
                <a:avLst/>
              </a:prstGeom>
              <a:blipFill>
                <a:blip r:embed="rId10"/>
                <a:stretch>
                  <a:fillRect l="-1271" t="-1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D14FE203-CA32-4437-8BE9-18264B1ECF8C}"/>
                  </a:ext>
                </a:extLst>
              </p:cNvPr>
              <p:cNvSpPr/>
              <p:nvPr/>
            </p:nvSpPr>
            <p:spPr>
              <a:xfrm>
                <a:off x="5709751" y="3896070"/>
                <a:ext cx="1554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=</a:t>
                </a:r>
                <a:r>
                  <a:rPr lang="en-US" i="1" dirty="0"/>
                  <a:t>90</a:t>
                </a:r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ru-RU" i="1" dirty="0">
                    <a:sym typeface="Symbol" panose="05050102010706020507" pitchFamily="18" charset="2"/>
                  </a:rPr>
                  <a:t> (ЦБК)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D14FE203-CA32-4437-8BE9-18264B1EC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51" y="3896070"/>
                <a:ext cx="1554913" cy="369332"/>
              </a:xfrm>
              <a:prstGeom prst="rect">
                <a:avLst/>
              </a:prstGeom>
              <a:blipFill>
                <a:blip r:embed="rId11"/>
                <a:stretch>
                  <a:fillRect l="-1176" t="-114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6C7AB82-AAD9-452F-B02D-8629259892F9}"/>
              </a:ext>
            </a:extLst>
          </p:cNvPr>
          <p:cNvSpPr/>
          <p:nvPr/>
        </p:nvSpPr>
        <p:spPr>
          <a:xfrm>
            <a:off x="4918914" y="6270044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Расход воздуха, 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G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3" grpId="0"/>
      <p:bldP spid="54" grpId="0" animBg="1"/>
      <p:bldP spid="55" grpId="0"/>
      <p:bldP spid="56" grpId="0" animBg="1"/>
      <p:bldP spid="57" grpId="0"/>
      <p:bldP spid="62" grpId="0"/>
      <p:bldP spid="63" grpId="0"/>
      <p:bldP spid="14" grpId="0"/>
      <p:bldP spid="6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 (Версия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E38EF4-F30E-4687-A1F4-274CB1F79B91}"/>
              </a:ext>
            </a:extLst>
          </p:cNvPr>
          <p:cNvSpPr txBox="1"/>
          <p:nvPr/>
        </p:nvSpPr>
        <p:spPr>
          <a:xfrm>
            <a:off x="553399" y="670864"/>
            <a:ext cx="817259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Затраченная работа компрессора:</a:t>
            </a:r>
            <a:endParaRPr lang="ru-RU" i="1" dirty="0"/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8C8CB33C-2030-46D6-A677-A3DACDE99A4A}"/>
              </a:ext>
            </a:extLst>
          </p:cNvPr>
          <p:cNvCxnSpPr>
            <a:cxnSpLocks/>
          </p:cNvCxnSpPr>
          <p:nvPr/>
        </p:nvCxnSpPr>
        <p:spPr>
          <a:xfrm flipV="1">
            <a:off x="993262" y="2495369"/>
            <a:ext cx="0" cy="326530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A57D28F-36B4-48B3-84CE-802FC6210D67}"/>
              </a:ext>
            </a:extLst>
          </p:cNvPr>
          <p:cNvCxnSpPr>
            <a:cxnSpLocks/>
          </p:cNvCxnSpPr>
          <p:nvPr/>
        </p:nvCxnSpPr>
        <p:spPr>
          <a:xfrm>
            <a:off x="993262" y="5760670"/>
            <a:ext cx="3472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6B305C2-B74D-4F91-9B73-7CC9C00002E4}"/>
              </a:ext>
            </a:extLst>
          </p:cNvPr>
          <p:cNvCxnSpPr>
            <a:cxnSpLocks/>
          </p:cNvCxnSpPr>
          <p:nvPr/>
        </p:nvCxnSpPr>
        <p:spPr>
          <a:xfrm>
            <a:off x="3961298" y="2495369"/>
            <a:ext cx="0" cy="326530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665FB5D-D44A-4540-ACE5-4563FF4896A5}"/>
              </a:ext>
            </a:extLst>
          </p:cNvPr>
          <p:cNvCxnSpPr>
            <a:cxnSpLocks/>
          </p:cNvCxnSpPr>
          <p:nvPr/>
        </p:nvCxnSpPr>
        <p:spPr>
          <a:xfrm>
            <a:off x="1673330" y="2495369"/>
            <a:ext cx="0" cy="323597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219ACA-A5AA-4ABB-9E84-1269BDFD2DB4}"/>
              </a:ext>
            </a:extLst>
          </p:cNvPr>
          <p:cNvSpPr/>
          <p:nvPr/>
        </p:nvSpPr>
        <p:spPr>
          <a:xfrm rot="16200000">
            <a:off x="3109385" y="4559938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запирания</a:t>
            </a:r>
            <a:endParaRPr lang="ru-RU" i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AFF0E0E-B776-4E7E-9CB5-4BAB30EAE821}"/>
              </a:ext>
            </a:extLst>
          </p:cNvPr>
          <p:cNvSpPr/>
          <p:nvPr/>
        </p:nvSpPr>
        <p:spPr>
          <a:xfrm rot="16200000">
            <a:off x="702195" y="4733447"/>
            <a:ext cx="17355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 срыва</a:t>
            </a:r>
            <a:endParaRPr lang="ru-RU" i="1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C0C527-5200-4D9B-B1C2-18F11D688E20}"/>
              </a:ext>
            </a:extLst>
          </p:cNvPr>
          <p:cNvCxnSpPr>
            <a:cxnSpLocks/>
          </p:cNvCxnSpPr>
          <p:nvPr/>
        </p:nvCxnSpPr>
        <p:spPr>
          <a:xfrm>
            <a:off x="1673330" y="3717746"/>
            <a:ext cx="2287968" cy="0"/>
          </a:xfrm>
          <a:prstGeom prst="line">
            <a:avLst/>
          </a:prstGeom>
          <a:ln w="349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36F0FDE-05D5-470F-BDA9-04338A32C070}"/>
                  </a:ext>
                </a:extLst>
              </p:cNvPr>
              <p:cNvSpPr/>
              <p:nvPr/>
            </p:nvSpPr>
            <p:spPr>
              <a:xfrm>
                <a:off x="6432910" y="2372259"/>
                <a:ext cx="912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</a:t>
                </a:r>
                <a:r>
                  <a:rPr lang="en-US" i="1" dirty="0"/>
                  <a:t>&lt;90</a:t>
                </a:r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endParaRPr lang="ru-RU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36F0FDE-05D5-470F-BDA9-04338A32C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910" y="2372259"/>
                <a:ext cx="912109" cy="369332"/>
              </a:xfrm>
              <a:prstGeom prst="rect">
                <a:avLst/>
              </a:prstGeom>
              <a:blipFill>
                <a:blip r:embed="rId3"/>
                <a:stretch>
                  <a:fillRect l="-2000" t="-11475" r="-5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D14FE203-CA32-4437-8BE9-18264B1ECF8C}"/>
                  </a:ext>
                </a:extLst>
              </p:cNvPr>
              <p:cNvSpPr/>
              <p:nvPr/>
            </p:nvSpPr>
            <p:spPr>
              <a:xfrm>
                <a:off x="2166961" y="2372259"/>
                <a:ext cx="965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i="1" dirty="0"/>
                  <a:t> =</a:t>
                </a:r>
                <a:r>
                  <a:rPr lang="en-US" i="1" dirty="0"/>
                  <a:t>90</a:t>
                </a:r>
                <a:r>
                  <a:rPr lang="en-US" i="1" dirty="0">
                    <a:sym typeface="Symbol" panose="05050102010706020507" pitchFamily="18" charset="2"/>
                  </a:rPr>
                  <a:t> </a:t>
                </a:r>
                <a:endParaRPr lang="ru-RU" dirty="0"/>
              </a:p>
            </p:txBody>
          </p:sp>
        </mc:Choice>
        <mc:Fallback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D14FE203-CA32-4437-8BE9-18264B1EC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1" y="2372259"/>
                <a:ext cx="965008" cy="369332"/>
              </a:xfrm>
              <a:prstGeom prst="rect">
                <a:avLst/>
              </a:prstGeom>
              <a:blipFill>
                <a:blip r:embed="rId4"/>
                <a:stretch>
                  <a:fillRect l="-1887" t="-114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CE9690C-8793-4747-A61A-2BFC5FC2A5E4}"/>
                  </a:ext>
                </a:extLst>
              </p:cNvPr>
              <p:cNvSpPr/>
              <p:nvPr/>
            </p:nvSpPr>
            <p:spPr>
              <a:xfrm>
                <a:off x="3324254" y="1122975"/>
                <a:ext cx="2527935" cy="3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ут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CE9690C-8793-4747-A61A-2BFC5FC2A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54" y="1122975"/>
                <a:ext cx="2527935" cy="394852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D4DEF427-7CCF-49A3-B4EF-DA4AEA463954}"/>
                  </a:ext>
                </a:extLst>
              </p:cNvPr>
              <p:cNvSpPr/>
              <p:nvPr/>
            </p:nvSpPr>
            <p:spPr>
              <a:xfrm>
                <a:off x="930910" y="1557302"/>
                <a:ext cx="1539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к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D4DEF427-7CCF-49A3-B4EF-DA4AEA463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10" y="1557302"/>
                <a:ext cx="15390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7316EA45-8D52-4661-951A-10CAA52DCA6C}"/>
                  </a:ext>
                </a:extLst>
              </p:cNvPr>
              <p:cNvSpPr/>
              <p:nvPr/>
            </p:nvSpPr>
            <p:spPr>
              <a:xfrm>
                <a:off x="3184894" y="1466401"/>
                <a:ext cx="2524857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к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ст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7316EA45-8D52-4661-951A-10CAA52D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94" y="1466401"/>
                <a:ext cx="2524857" cy="528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1D0ECC7-6681-4C55-A311-DB5D4A2EAABA}"/>
                  </a:ext>
                </a:extLst>
              </p:cNvPr>
              <p:cNvSpPr/>
              <p:nvPr/>
            </p:nvSpPr>
            <p:spPr>
              <a:xfrm>
                <a:off x="6627461" y="1622789"/>
                <a:ext cx="1494640" cy="544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81D0ECC7-6681-4C55-A311-DB5D4A2EA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61" y="1622789"/>
                <a:ext cx="1494640" cy="544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0328555-74F6-4C05-B3A3-1AC996EB7F80}"/>
              </a:ext>
            </a:extLst>
          </p:cNvPr>
          <p:cNvSpPr/>
          <p:nvPr/>
        </p:nvSpPr>
        <p:spPr>
          <a:xfrm>
            <a:off x="679473" y="2095546"/>
            <a:ext cx="394161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Центробежный 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A08BD92-3FB1-4BF3-8821-7591DB40D9AD}"/>
              </a:ext>
            </a:extLst>
          </p:cNvPr>
          <p:cNvSpPr/>
          <p:nvPr/>
        </p:nvSpPr>
        <p:spPr>
          <a:xfrm>
            <a:off x="4741088" y="2097157"/>
            <a:ext cx="417477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>
                <a:solidFill>
                  <a:sysClr val="windowText" lastClr="000000"/>
                </a:solidFill>
              </a:rPr>
              <a:t>Осевой компрессор</a:t>
            </a:r>
            <a:endParaRPr lang="ru-RU" sz="1400" i="1" cap="all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966E28D-4317-4ADA-A96E-E25AE596986D}"/>
                  </a:ext>
                </a:extLst>
              </p:cNvPr>
              <p:cNvSpPr/>
              <p:nvPr/>
            </p:nvSpPr>
            <p:spPr>
              <a:xfrm>
                <a:off x="2844394" y="3348414"/>
                <a:ext cx="457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966E28D-4317-4ADA-A96E-E25AE5969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94" y="3348414"/>
                <a:ext cx="4571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A9970E7-32F8-457B-90C6-4A51F0D49115}"/>
              </a:ext>
            </a:extLst>
          </p:cNvPr>
          <p:cNvCxnSpPr>
            <a:cxnSpLocks/>
          </p:cNvCxnSpPr>
          <p:nvPr/>
        </p:nvCxnSpPr>
        <p:spPr>
          <a:xfrm>
            <a:off x="2766161" y="2495369"/>
            <a:ext cx="0" cy="326530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4BE236A-2945-44C7-B351-3ABE471D8639}"/>
              </a:ext>
            </a:extLst>
          </p:cNvPr>
          <p:cNvSpPr/>
          <p:nvPr/>
        </p:nvSpPr>
        <p:spPr>
          <a:xfrm rot="16200000">
            <a:off x="1470284" y="4516883"/>
            <a:ext cx="223225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Расчетный режим</a:t>
            </a:r>
            <a:endParaRPr lang="ru-RU" i="1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60E97F8-D3EF-46C4-9C03-91BCB17523DB}"/>
              </a:ext>
            </a:extLst>
          </p:cNvPr>
          <p:cNvSpPr/>
          <p:nvPr/>
        </p:nvSpPr>
        <p:spPr>
          <a:xfrm>
            <a:off x="1685319" y="4872809"/>
            <a:ext cx="2281187" cy="587141"/>
          </a:xfrm>
          <a:custGeom>
            <a:avLst/>
            <a:gdLst>
              <a:gd name="connsiteX0" fmla="*/ 0 w 2281187"/>
              <a:gd name="connsiteY0" fmla="*/ 0 h 587141"/>
              <a:gd name="connsiteX1" fmla="*/ 616016 w 2281187"/>
              <a:gd name="connsiteY1" fmla="*/ 462013 h 587141"/>
              <a:gd name="connsiteX2" fmla="*/ 1078029 w 2281187"/>
              <a:gd name="connsiteY2" fmla="*/ 587141 h 587141"/>
              <a:gd name="connsiteX3" fmla="*/ 1674795 w 2281187"/>
              <a:gd name="connsiteY3" fmla="*/ 462013 h 587141"/>
              <a:gd name="connsiteX4" fmla="*/ 2281187 w 2281187"/>
              <a:gd name="connsiteY4" fmla="*/ 105878 h 5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187" h="587141">
                <a:moveTo>
                  <a:pt x="0" y="0"/>
                </a:moveTo>
                <a:cubicBezTo>
                  <a:pt x="218172" y="182078"/>
                  <a:pt x="436345" y="364156"/>
                  <a:pt x="616016" y="462013"/>
                </a:cubicBezTo>
                <a:cubicBezTo>
                  <a:pt x="795687" y="559870"/>
                  <a:pt x="901566" y="587141"/>
                  <a:pt x="1078029" y="587141"/>
                </a:cubicBezTo>
                <a:cubicBezTo>
                  <a:pt x="1254492" y="587141"/>
                  <a:pt x="1474269" y="542224"/>
                  <a:pt x="1674795" y="462013"/>
                </a:cubicBezTo>
                <a:cubicBezTo>
                  <a:pt x="1875321" y="381802"/>
                  <a:pt x="2281187" y="105878"/>
                  <a:pt x="2281187" y="10587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DA34514-513B-49BA-A7FF-A7DFAD64E213}"/>
                  </a:ext>
                </a:extLst>
              </p:cNvPr>
              <p:cNvSpPr/>
              <p:nvPr/>
            </p:nvSpPr>
            <p:spPr>
              <a:xfrm>
                <a:off x="3273316" y="5240978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DA34514-513B-49BA-A7FF-A7DFAD64E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16" y="5240978"/>
                <a:ext cx="501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CA939E8-1BB2-45EB-9B4B-B70B52EA8514}"/>
              </a:ext>
            </a:extLst>
          </p:cNvPr>
          <p:cNvCxnSpPr>
            <a:cxnSpLocks/>
          </p:cNvCxnSpPr>
          <p:nvPr/>
        </p:nvCxnSpPr>
        <p:spPr>
          <a:xfrm flipV="1">
            <a:off x="5064554" y="2495369"/>
            <a:ext cx="0" cy="3265302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632F647-A5BC-44D8-9203-C68EC6077858}"/>
              </a:ext>
            </a:extLst>
          </p:cNvPr>
          <p:cNvCxnSpPr>
            <a:cxnSpLocks/>
          </p:cNvCxnSpPr>
          <p:nvPr/>
        </p:nvCxnSpPr>
        <p:spPr>
          <a:xfrm>
            <a:off x="5064554" y="5760670"/>
            <a:ext cx="34720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42363BB-C2D1-4078-8ECA-D747DBA5824C}"/>
              </a:ext>
            </a:extLst>
          </p:cNvPr>
          <p:cNvCxnSpPr>
            <a:cxnSpLocks/>
          </p:cNvCxnSpPr>
          <p:nvPr/>
        </p:nvCxnSpPr>
        <p:spPr>
          <a:xfrm>
            <a:off x="8032590" y="2495369"/>
            <a:ext cx="0" cy="326530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AB30AD1-E610-45E9-B806-CB76C998A10C}"/>
              </a:ext>
            </a:extLst>
          </p:cNvPr>
          <p:cNvCxnSpPr>
            <a:cxnSpLocks/>
          </p:cNvCxnSpPr>
          <p:nvPr/>
        </p:nvCxnSpPr>
        <p:spPr>
          <a:xfrm>
            <a:off x="5744622" y="2495369"/>
            <a:ext cx="0" cy="323597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64C7584-9635-4710-AA76-0C3BC95B4305}"/>
              </a:ext>
            </a:extLst>
          </p:cNvPr>
          <p:cNvSpPr/>
          <p:nvPr/>
        </p:nvSpPr>
        <p:spPr>
          <a:xfrm rot="16200000">
            <a:off x="7180677" y="4559938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запирания</a:t>
            </a:r>
            <a:endParaRPr lang="ru-RU" i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75D6F22-95C4-4119-B650-9DFC0A1C1D9D}"/>
              </a:ext>
            </a:extLst>
          </p:cNvPr>
          <p:cNvSpPr/>
          <p:nvPr/>
        </p:nvSpPr>
        <p:spPr>
          <a:xfrm rot="16200000">
            <a:off x="4773487" y="4733447"/>
            <a:ext cx="17355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Граница  срыва</a:t>
            </a:r>
            <a:endParaRPr lang="ru-RU" i="1" dirty="0"/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45B77B53-2F7E-40FF-ABF7-4BD9E215F63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5744622" y="3149887"/>
            <a:ext cx="2292668" cy="1594717"/>
          </a:xfrm>
          <a:prstGeom prst="line">
            <a:avLst/>
          </a:prstGeom>
          <a:ln w="349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BB2A39D3-09F2-4027-84ED-DE3D9C5AB1EE}"/>
                  </a:ext>
                </a:extLst>
              </p:cNvPr>
              <p:cNvSpPr/>
              <p:nvPr/>
            </p:nvSpPr>
            <p:spPr>
              <a:xfrm flipH="1">
                <a:off x="5917100" y="3073505"/>
                <a:ext cx="7478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BB2A39D3-09F2-4027-84ED-DE3D9C5AB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7100" y="3073505"/>
                <a:ext cx="74787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7FDCE21E-11B4-4587-9E68-5C83933EABB3}"/>
              </a:ext>
            </a:extLst>
          </p:cNvPr>
          <p:cNvCxnSpPr>
            <a:cxnSpLocks/>
          </p:cNvCxnSpPr>
          <p:nvPr/>
        </p:nvCxnSpPr>
        <p:spPr>
          <a:xfrm>
            <a:off x="6837453" y="2495369"/>
            <a:ext cx="0" cy="326530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D6EE64D-8B2F-4B3E-9789-4AADD901B0E3}"/>
              </a:ext>
            </a:extLst>
          </p:cNvPr>
          <p:cNvSpPr/>
          <p:nvPr/>
        </p:nvSpPr>
        <p:spPr>
          <a:xfrm rot="16200000">
            <a:off x="5541576" y="4516883"/>
            <a:ext cx="223225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ysClr val="windowText" lastClr="000000"/>
                </a:solidFill>
                <a:sym typeface="Symbol"/>
              </a:rPr>
              <a:t>Расчетный режим</a:t>
            </a:r>
            <a:endParaRPr lang="ru-RU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09656EE1-0521-402C-849C-81BDECB07E11}"/>
                  </a:ext>
                </a:extLst>
              </p:cNvPr>
              <p:cNvSpPr/>
              <p:nvPr/>
            </p:nvSpPr>
            <p:spPr>
              <a:xfrm>
                <a:off x="7344608" y="5240978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09656EE1-0521-402C-849C-81BDECB07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08" y="5240978"/>
                <a:ext cx="5019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A303C627-49ED-4AA4-80BF-FE1F46813B6B}"/>
              </a:ext>
            </a:extLst>
          </p:cNvPr>
          <p:cNvSpPr/>
          <p:nvPr/>
        </p:nvSpPr>
        <p:spPr>
          <a:xfrm>
            <a:off x="5744622" y="4909752"/>
            <a:ext cx="2281187" cy="587141"/>
          </a:xfrm>
          <a:custGeom>
            <a:avLst/>
            <a:gdLst>
              <a:gd name="connsiteX0" fmla="*/ 0 w 2281187"/>
              <a:gd name="connsiteY0" fmla="*/ 0 h 587141"/>
              <a:gd name="connsiteX1" fmla="*/ 616016 w 2281187"/>
              <a:gd name="connsiteY1" fmla="*/ 462013 h 587141"/>
              <a:gd name="connsiteX2" fmla="*/ 1078029 w 2281187"/>
              <a:gd name="connsiteY2" fmla="*/ 587141 h 587141"/>
              <a:gd name="connsiteX3" fmla="*/ 1674795 w 2281187"/>
              <a:gd name="connsiteY3" fmla="*/ 462013 h 587141"/>
              <a:gd name="connsiteX4" fmla="*/ 2281187 w 2281187"/>
              <a:gd name="connsiteY4" fmla="*/ 105878 h 5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187" h="587141">
                <a:moveTo>
                  <a:pt x="0" y="0"/>
                </a:moveTo>
                <a:cubicBezTo>
                  <a:pt x="218172" y="182078"/>
                  <a:pt x="436345" y="364156"/>
                  <a:pt x="616016" y="462013"/>
                </a:cubicBezTo>
                <a:cubicBezTo>
                  <a:pt x="795687" y="559870"/>
                  <a:pt x="901566" y="587141"/>
                  <a:pt x="1078029" y="587141"/>
                </a:cubicBezTo>
                <a:cubicBezTo>
                  <a:pt x="1254492" y="587141"/>
                  <a:pt x="1474269" y="542224"/>
                  <a:pt x="1674795" y="462013"/>
                </a:cubicBezTo>
                <a:cubicBezTo>
                  <a:pt x="1875321" y="381802"/>
                  <a:pt x="2281187" y="105878"/>
                  <a:pt x="2281187" y="10587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10275C5C-4104-486B-B4F6-363455EB59DA}"/>
              </a:ext>
            </a:extLst>
          </p:cNvPr>
          <p:cNvSpPr/>
          <p:nvPr/>
        </p:nvSpPr>
        <p:spPr>
          <a:xfrm>
            <a:off x="1665171" y="3913893"/>
            <a:ext cx="2310063" cy="610348"/>
          </a:xfrm>
          <a:custGeom>
            <a:avLst/>
            <a:gdLst>
              <a:gd name="connsiteX0" fmla="*/ 0 w 2310063"/>
              <a:gd name="connsiteY0" fmla="*/ 542971 h 610348"/>
              <a:gd name="connsiteX1" fmla="*/ 625642 w 2310063"/>
              <a:gd name="connsiteY1" fmla="*/ 157960 h 610348"/>
              <a:gd name="connsiteX2" fmla="*/ 1087654 w 2310063"/>
              <a:gd name="connsiteY2" fmla="*/ 3956 h 610348"/>
              <a:gd name="connsiteX3" fmla="*/ 1472665 w 2310063"/>
              <a:gd name="connsiteY3" fmla="*/ 71333 h 610348"/>
              <a:gd name="connsiteX4" fmla="*/ 1944303 w 2310063"/>
              <a:gd name="connsiteY4" fmla="*/ 340840 h 610348"/>
              <a:gd name="connsiteX5" fmla="*/ 2310063 w 2310063"/>
              <a:gd name="connsiteY5" fmla="*/ 610348 h 6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063" h="610348">
                <a:moveTo>
                  <a:pt x="0" y="542971"/>
                </a:moveTo>
                <a:cubicBezTo>
                  <a:pt x="222183" y="395383"/>
                  <a:pt x="444366" y="247796"/>
                  <a:pt x="625642" y="157960"/>
                </a:cubicBezTo>
                <a:cubicBezTo>
                  <a:pt x="806918" y="68124"/>
                  <a:pt x="946484" y="18394"/>
                  <a:pt x="1087654" y="3956"/>
                </a:cubicBezTo>
                <a:cubicBezTo>
                  <a:pt x="1228824" y="-10482"/>
                  <a:pt x="1329890" y="15186"/>
                  <a:pt x="1472665" y="71333"/>
                </a:cubicBezTo>
                <a:cubicBezTo>
                  <a:pt x="1615440" y="127480"/>
                  <a:pt x="1804737" y="251004"/>
                  <a:pt x="1944303" y="340840"/>
                </a:cubicBezTo>
                <a:cubicBezTo>
                  <a:pt x="2083869" y="430676"/>
                  <a:pt x="2196966" y="520512"/>
                  <a:pt x="2310063" y="61034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C23F625D-5AD0-451D-90B0-DB818A624FA3}"/>
                  </a:ext>
                </a:extLst>
              </p:cNvPr>
              <p:cNvSpPr/>
              <p:nvPr/>
            </p:nvSpPr>
            <p:spPr>
              <a:xfrm>
                <a:off x="2985989" y="3696982"/>
                <a:ext cx="989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к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ru-RU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ст</m:t>
                        </m:r>
                      </m:sub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C23F625D-5AD0-451D-90B0-DB818A624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89" y="3696982"/>
                <a:ext cx="989245" cy="369332"/>
              </a:xfrm>
              <a:prstGeom prst="rect">
                <a:avLst/>
              </a:prstGeom>
              <a:blipFill>
                <a:blip r:embed="rId13"/>
                <a:stretch>
                  <a:fillRect t="-8197" r="-49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D7ED84E0-FA66-447B-A58F-B12265E247F3}"/>
              </a:ext>
            </a:extLst>
          </p:cNvPr>
          <p:cNvSpPr/>
          <p:nvPr/>
        </p:nvSpPr>
        <p:spPr>
          <a:xfrm>
            <a:off x="1662282" y="2824087"/>
            <a:ext cx="2310063" cy="610348"/>
          </a:xfrm>
          <a:custGeom>
            <a:avLst/>
            <a:gdLst>
              <a:gd name="connsiteX0" fmla="*/ 0 w 2310063"/>
              <a:gd name="connsiteY0" fmla="*/ 542971 h 610348"/>
              <a:gd name="connsiteX1" fmla="*/ 625642 w 2310063"/>
              <a:gd name="connsiteY1" fmla="*/ 157960 h 610348"/>
              <a:gd name="connsiteX2" fmla="*/ 1087654 w 2310063"/>
              <a:gd name="connsiteY2" fmla="*/ 3956 h 610348"/>
              <a:gd name="connsiteX3" fmla="*/ 1472665 w 2310063"/>
              <a:gd name="connsiteY3" fmla="*/ 71333 h 610348"/>
              <a:gd name="connsiteX4" fmla="*/ 1944303 w 2310063"/>
              <a:gd name="connsiteY4" fmla="*/ 340840 h 610348"/>
              <a:gd name="connsiteX5" fmla="*/ 2310063 w 2310063"/>
              <a:gd name="connsiteY5" fmla="*/ 610348 h 6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063" h="610348">
                <a:moveTo>
                  <a:pt x="0" y="542971"/>
                </a:moveTo>
                <a:cubicBezTo>
                  <a:pt x="222183" y="395383"/>
                  <a:pt x="444366" y="247796"/>
                  <a:pt x="625642" y="157960"/>
                </a:cubicBezTo>
                <a:cubicBezTo>
                  <a:pt x="806918" y="68124"/>
                  <a:pt x="946484" y="18394"/>
                  <a:pt x="1087654" y="3956"/>
                </a:cubicBezTo>
                <a:cubicBezTo>
                  <a:pt x="1228824" y="-10482"/>
                  <a:pt x="1329890" y="15186"/>
                  <a:pt x="1472665" y="71333"/>
                </a:cubicBezTo>
                <a:cubicBezTo>
                  <a:pt x="1615440" y="127480"/>
                  <a:pt x="1804737" y="251004"/>
                  <a:pt x="1944303" y="340840"/>
                </a:cubicBezTo>
                <a:cubicBezTo>
                  <a:pt x="2083869" y="430676"/>
                  <a:pt x="2196966" y="520512"/>
                  <a:pt x="2310063" y="610348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7E08F132-1FD4-4497-B053-5339E9BE541E}"/>
                  </a:ext>
                </a:extLst>
              </p:cNvPr>
              <p:cNvSpPr/>
              <p:nvPr/>
            </p:nvSpPr>
            <p:spPr>
              <a:xfrm>
                <a:off x="3312345" y="2685902"/>
                <a:ext cx="476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7E08F132-1FD4-4497-B053-5339E9BE5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345" y="2685902"/>
                <a:ext cx="476476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80F214EE-51B3-4F67-8B7A-5C87517E227D}"/>
              </a:ext>
            </a:extLst>
          </p:cNvPr>
          <p:cNvSpPr/>
          <p:nvPr/>
        </p:nvSpPr>
        <p:spPr>
          <a:xfrm>
            <a:off x="5722527" y="2774465"/>
            <a:ext cx="2310063" cy="610348"/>
          </a:xfrm>
          <a:custGeom>
            <a:avLst/>
            <a:gdLst>
              <a:gd name="connsiteX0" fmla="*/ 0 w 2310063"/>
              <a:gd name="connsiteY0" fmla="*/ 542971 h 610348"/>
              <a:gd name="connsiteX1" fmla="*/ 625642 w 2310063"/>
              <a:gd name="connsiteY1" fmla="*/ 157960 h 610348"/>
              <a:gd name="connsiteX2" fmla="*/ 1087654 w 2310063"/>
              <a:gd name="connsiteY2" fmla="*/ 3956 h 610348"/>
              <a:gd name="connsiteX3" fmla="*/ 1472665 w 2310063"/>
              <a:gd name="connsiteY3" fmla="*/ 71333 h 610348"/>
              <a:gd name="connsiteX4" fmla="*/ 1944303 w 2310063"/>
              <a:gd name="connsiteY4" fmla="*/ 340840 h 610348"/>
              <a:gd name="connsiteX5" fmla="*/ 2310063 w 2310063"/>
              <a:gd name="connsiteY5" fmla="*/ 610348 h 61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063" h="610348">
                <a:moveTo>
                  <a:pt x="0" y="542971"/>
                </a:moveTo>
                <a:cubicBezTo>
                  <a:pt x="222183" y="395383"/>
                  <a:pt x="444366" y="247796"/>
                  <a:pt x="625642" y="157960"/>
                </a:cubicBezTo>
                <a:cubicBezTo>
                  <a:pt x="806918" y="68124"/>
                  <a:pt x="946484" y="18394"/>
                  <a:pt x="1087654" y="3956"/>
                </a:cubicBezTo>
                <a:cubicBezTo>
                  <a:pt x="1228824" y="-10482"/>
                  <a:pt x="1329890" y="15186"/>
                  <a:pt x="1472665" y="71333"/>
                </a:cubicBezTo>
                <a:cubicBezTo>
                  <a:pt x="1615440" y="127480"/>
                  <a:pt x="1804737" y="251004"/>
                  <a:pt x="1944303" y="340840"/>
                </a:cubicBezTo>
                <a:cubicBezTo>
                  <a:pt x="2083869" y="430676"/>
                  <a:pt x="2196966" y="520512"/>
                  <a:pt x="2310063" y="610348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E872C7AB-847F-4CA7-A320-922DA0231F1C}"/>
                  </a:ext>
                </a:extLst>
              </p:cNvPr>
              <p:cNvSpPr/>
              <p:nvPr/>
            </p:nvSpPr>
            <p:spPr>
              <a:xfrm>
                <a:off x="7372590" y="2636280"/>
                <a:ext cx="476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E872C7AB-847F-4CA7-A320-922DA0231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90" y="2636280"/>
                <a:ext cx="476476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111A5A9-0504-48B7-ADA4-72869832D297}"/>
              </a:ext>
            </a:extLst>
          </p:cNvPr>
          <p:cNvSpPr/>
          <p:nvPr/>
        </p:nvSpPr>
        <p:spPr>
          <a:xfrm>
            <a:off x="5736657" y="3873569"/>
            <a:ext cx="2338939" cy="1844204"/>
          </a:xfrm>
          <a:custGeom>
            <a:avLst/>
            <a:gdLst>
              <a:gd name="connsiteX0" fmla="*/ 0 w 2338939"/>
              <a:gd name="connsiteY0" fmla="*/ 44280 h 1844204"/>
              <a:gd name="connsiteX1" fmla="*/ 529389 w 2338939"/>
              <a:gd name="connsiteY1" fmla="*/ 15404 h 1844204"/>
              <a:gd name="connsiteX2" fmla="*/ 1097280 w 2338939"/>
              <a:gd name="connsiteY2" fmla="*/ 256036 h 1844204"/>
              <a:gd name="connsiteX3" fmla="*/ 1617044 w 2338939"/>
              <a:gd name="connsiteY3" fmla="*/ 737299 h 1844204"/>
              <a:gd name="connsiteX4" fmla="*/ 2175309 w 2338939"/>
              <a:gd name="connsiteY4" fmla="*/ 1507320 h 1844204"/>
              <a:gd name="connsiteX5" fmla="*/ 2338939 w 2338939"/>
              <a:gd name="connsiteY5" fmla="*/ 1844204 h 18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939" h="1844204">
                <a:moveTo>
                  <a:pt x="0" y="44280"/>
                </a:moveTo>
                <a:cubicBezTo>
                  <a:pt x="173254" y="12195"/>
                  <a:pt x="346509" y="-19889"/>
                  <a:pt x="529389" y="15404"/>
                </a:cubicBezTo>
                <a:cubicBezTo>
                  <a:pt x="712269" y="50697"/>
                  <a:pt x="916004" y="135720"/>
                  <a:pt x="1097280" y="256036"/>
                </a:cubicBezTo>
                <a:cubicBezTo>
                  <a:pt x="1278556" y="376352"/>
                  <a:pt x="1437372" y="528752"/>
                  <a:pt x="1617044" y="737299"/>
                </a:cubicBezTo>
                <a:cubicBezTo>
                  <a:pt x="1796716" y="945846"/>
                  <a:pt x="2054993" y="1322836"/>
                  <a:pt x="2175309" y="1507320"/>
                </a:cubicBezTo>
                <a:cubicBezTo>
                  <a:pt x="2295625" y="1691804"/>
                  <a:pt x="2317282" y="1768004"/>
                  <a:pt x="2338939" y="1844204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BAB51EE8-0B3E-4E50-A087-DABEAAA4F82C}"/>
                  </a:ext>
                </a:extLst>
              </p:cNvPr>
              <p:cNvSpPr/>
              <p:nvPr/>
            </p:nvSpPr>
            <p:spPr>
              <a:xfrm>
                <a:off x="6676200" y="4725085"/>
                <a:ext cx="989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к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ru-RU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ст</m:t>
                        </m:r>
                      </m:sub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BAB51EE8-0B3E-4E50-A087-DABEAAA4F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200" y="4725085"/>
                <a:ext cx="989245" cy="369332"/>
              </a:xfrm>
              <a:prstGeom prst="rect">
                <a:avLst/>
              </a:prstGeom>
              <a:blipFill>
                <a:blip r:embed="rId16"/>
                <a:stretch>
                  <a:fillRect t="-8197" r="-55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4A1E6B0-940D-4511-B273-CC0516729E6B}"/>
              </a:ext>
            </a:extLst>
          </p:cNvPr>
          <p:cNvSpPr/>
          <p:nvPr/>
        </p:nvSpPr>
        <p:spPr>
          <a:xfrm>
            <a:off x="320448" y="6092265"/>
            <a:ext cx="4658033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Максимум КПД и степени сжатия совпадает</a:t>
            </a:r>
            <a:endParaRPr lang="ru-RU" sz="1600" baseline="-25000" dirty="0">
              <a:sym typeface="Symbol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685D0E9-50D3-4A78-A41D-73C248E6DEF1}"/>
              </a:ext>
            </a:extLst>
          </p:cNvPr>
          <p:cNvSpPr/>
          <p:nvPr/>
        </p:nvSpPr>
        <p:spPr>
          <a:xfrm>
            <a:off x="4741088" y="5998080"/>
            <a:ext cx="4658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Максимум КПД степени сжатия при меньших расходах чем максимум КПД</a:t>
            </a:r>
            <a:endParaRPr lang="ru-RU" sz="1600" baseline="-25000" dirty="0">
              <a:sym typeface="Symbol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0053240-32B3-4550-A717-448C6E57D1F7}"/>
              </a:ext>
            </a:extLst>
          </p:cNvPr>
          <p:cNvSpPr/>
          <p:nvPr/>
        </p:nvSpPr>
        <p:spPr>
          <a:xfrm>
            <a:off x="1298653" y="5716147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Расход воздуха, 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G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B9065A7-F4A1-413F-9AD3-D1869DA78AF4}"/>
              </a:ext>
            </a:extLst>
          </p:cNvPr>
          <p:cNvSpPr/>
          <p:nvPr/>
        </p:nvSpPr>
        <p:spPr>
          <a:xfrm>
            <a:off x="5373047" y="5725052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Расход воздуха, </a:t>
            </a:r>
            <a:r>
              <a:rPr lang="en-US" sz="1600" b="1" cap="all" dirty="0">
                <a:solidFill>
                  <a:sysClr val="windowText" lastClr="000000"/>
                </a:solidFill>
              </a:rPr>
              <a:t>G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14" grpId="0"/>
      <p:bldP spid="64" grpId="0"/>
      <p:bldP spid="26" grpId="0"/>
      <p:bldP spid="27" grpId="0"/>
      <p:bldP spid="28" grpId="0"/>
      <p:bldP spid="29" grpId="0"/>
      <p:bldP spid="30" grpId="0"/>
      <p:bldP spid="5" grpId="0"/>
      <p:bldP spid="38" grpId="0"/>
      <p:bldP spid="12" grpId="0" animBg="1"/>
      <p:bldP spid="15" grpId="0"/>
      <p:bldP spid="46" grpId="0"/>
      <p:bldP spid="47" grpId="0"/>
      <p:bldP spid="67" grpId="0"/>
      <p:bldP spid="69" grpId="0"/>
      <p:bldP spid="71" grpId="0"/>
      <p:bldP spid="72" grpId="0" animBg="1"/>
      <p:bldP spid="19" grpId="0" animBg="1"/>
      <p:bldP spid="20" grpId="0"/>
      <p:bldP spid="73" grpId="0" animBg="1"/>
      <p:bldP spid="21" grpId="0"/>
      <p:bldP spid="74" grpId="0" animBg="1"/>
      <p:bldP spid="75" grpId="0"/>
      <p:bldP spid="22" grpId="0" animBg="1"/>
      <p:bldP spid="76" grpId="0"/>
      <p:bldP spid="77" grpId="0"/>
      <p:bldP spid="7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03" y="786557"/>
            <a:ext cx="82010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/>
              <a:t>Характеристика компрессора </a:t>
            </a:r>
            <a:r>
              <a:rPr lang="ru-RU" dirty="0"/>
              <a:t>– семейство напорных линий, полученных при разных частотах вращения </a:t>
            </a:r>
            <a:r>
              <a:rPr lang="en-US" i="1" dirty="0"/>
              <a:t>n</a:t>
            </a: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изменится рабочий процесс компрессора при увеличении частоты вращения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при сохранении осевой скорости </a:t>
            </a:r>
            <a:r>
              <a:rPr lang="en-US" i="1" dirty="0" err="1">
                <a:solidFill>
                  <a:srgbClr val="FF0000"/>
                </a:solidFill>
              </a:rPr>
              <a:t>c</a:t>
            </a:r>
            <a:r>
              <a:rPr lang="en-US" i="1" baseline="-25000" dirty="0" err="1">
                <a:solidFill>
                  <a:srgbClr val="FF0000"/>
                </a:solidFill>
              </a:rPr>
              <a:t>a</a:t>
            </a:r>
            <a:r>
              <a:rPr lang="en-US" i="1" dirty="0">
                <a:solidFill>
                  <a:srgbClr val="FF0000"/>
                </a:solidFill>
              </a:rPr>
              <a:t> (</a:t>
            </a:r>
            <a:r>
              <a:rPr lang="ru-RU" dirty="0">
                <a:solidFill>
                  <a:srgbClr val="FF0000"/>
                </a:solidFill>
              </a:rPr>
              <a:t>расхода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r>
              <a:rPr lang="ru-RU" i="1" dirty="0">
                <a:solidFill>
                  <a:srgbClr val="FF0000"/>
                </a:solidFill>
              </a:rPr>
              <a:t>?</a:t>
            </a:r>
            <a:endParaRPr lang="en-US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ym typeface="Symbol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36748" y="2723420"/>
            <a:ext cx="4058052" cy="2865835"/>
            <a:chOff x="1440000" y="352094"/>
            <a:chExt cx="5580272" cy="3940842"/>
          </a:xfrm>
        </p:grpSpPr>
        <p:cxnSp>
          <p:nvCxnSpPr>
            <p:cNvPr id="36" name="Прямая со стрелкой 35"/>
            <p:cNvCxnSpPr/>
            <p:nvPr/>
          </p:nvCxnSpPr>
          <p:spPr>
            <a:xfrm flipH="1">
              <a:off x="1440565" y="352094"/>
              <a:ext cx="3096344" cy="252000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4536909" y="352094"/>
              <a:ext cx="1008112" cy="252028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440565" y="2872094"/>
              <a:ext cx="4104456" cy="28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lg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4630542" y="1523660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С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304096" y="856150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W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907704" y="2420888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U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2843808" y="352094"/>
              <a:ext cx="1693102" cy="2500842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2649267" y="1523660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W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2843808" y="2852936"/>
              <a:ext cx="4104456" cy="28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5292080" y="2420888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U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4536909" y="352094"/>
              <a:ext cx="2411355" cy="2500842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5508104" y="1484784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С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6516216" y="2636912"/>
              <a:ext cx="175750" cy="23883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043300" y="2463909"/>
              <a:ext cx="325524" cy="41534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907704" y="2481742"/>
              <a:ext cx="216024" cy="39035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059832" y="2492896"/>
              <a:ext cx="201070" cy="35235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1547664" y="2398081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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392893" y="2368318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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99792" y="2348880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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724128" y="2348880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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843808" y="2852936"/>
              <a:ext cx="0" cy="144000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1440000" y="2852936"/>
              <a:ext cx="0" cy="92697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1449398" y="3629667"/>
              <a:ext cx="1394410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lgDash"/>
              <a:headEnd type="stealth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1859083" y="3220165"/>
              <a:ext cx="6127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</a:t>
              </a:r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W</a:t>
              </a:r>
              <a:r>
                <a:rPr lang="en-US" b="1" baseline="-25000" dirty="0">
                  <a:solidFill>
                    <a:sysClr val="windowText" lastClr="000000"/>
                  </a:solidFill>
                </a:rPr>
                <a:t>u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Freeform 7"/>
          <p:cNvSpPr>
            <a:spLocks noChangeAspect="1"/>
          </p:cNvSpPr>
          <p:nvPr/>
        </p:nvSpPr>
        <p:spPr bwMode="auto">
          <a:xfrm>
            <a:off x="165791" y="4818029"/>
            <a:ext cx="851595" cy="78539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988453" y="2723420"/>
            <a:ext cx="733113" cy="183278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56256" y="4549710"/>
            <a:ext cx="366515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056000" y="2723420"/>
            <a:ext cx="2932453" cy="183278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731687" y="2723420"/>
            <a:ext cx="1256765" cy="183278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31687" y="4556203"/>
            <a:ext cx="3665159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88453" y="2723420"/>
            <a:ext cx="2408800" cy="183278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166693" y="4769752"/>
            <a:ext cx="796411" cy="433000"/>
          </a:xfrm>
          <a:custGeom>
            <a:avLst/>
            <a:gdLst>
              <a:gd name="connsiteX0" fmla="*/ 1095154 w 1095154"/>
              <a:gd name="connsiteY0" fmla="*/ 83288 h 595423"/>
              <a:gd name="connsiteX1" fmla="*/ 776177 w 1095154"/>
              <a:gd name="connsiteY1" fmla="*/ 8860 h 595423"/>
              <a:gd name="connsiteX2" fmla="*/ 659219 w 1095154"/>
              <a:gd name="connsiteY2" fmla="*/ 136451 h 595423"/>
              <a:gd name="connsiteX3" fmla="*/ 818707 w 1095154"/>
              <a:gd name="connsiteY3" fmla="*/ 115185 h 595423"/>
              <a:gd name="connsiteX4" fmla="*/ 584791 w 1095154"/>
              <a:gd name="connsiteY4" fmla="*/ 8860 h 595423"/>
              <a:gd name="connsiteX5" fmla="*/ 520996 w 1095154"/>
              <a:gd name="connsiteY5" fmla="*/ 104553 h 595423"/>
              <a:gd name="connsiteX6" fmla="*/ 637954 w 1095154"/>
              <a:gd name="connsiteY6" fmla="*/ 210878 h 595423"/>
              <a:gd name="connsiteX7" fmla="*/ 542261 w 1095154"/>
              <a:gd name="connsiteY7" fmla="*/ 83288 h 595423"/>
              <a:gd name="connsiteX8" fmla="*/ 340242 w 1095154"/>
              <a:gd name="connsiteY8" fmla="*/ 232144 h 595423"/>
              <a:gd name="connsiteX9" fmla="*/ 435935 w 1095154"/>
              <a:gd name="connsiteY9" fmla="*/ 359734 h 595423"/>
              <a:gd name="connsiteX10" fmla="*/ 584791 w 1095154"/>
              <a:gd name="connsiteY10" fmla="*/ 242776 h 595423"/>
              <a:gd name="connsiteX11" fmla="*/ 255182 w 1095154"/>
              <a:gd name="connsiteY11" fmla="*/ 210878 h 595423"/>
              <a:gd name="connsiteX12" fmla="*/ 202019 w 1095154"/>
              <a:gd name="connsiteY12" fmla="*/ 540488 h 595423"/>
              <a:gd name="connsiteX13" fmla="*/ 329610 w 1095154"/>
              <a:gd name="connsiteY13" fmla="*/ 540488 h 595423"/>
              <a:gd name="connsiteX14" fmla="*/ 308345 w 1095154"/>
              <a:gd name="connsiteY14" fmla="*/ 380999 h 595423"/>
              <a:gd name="connsiteX15" fmla="*/ 0 w 1095154"/>
              <a:gd name="connsiteY15" fmla="*/ 583018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5154" h="595423">
                <a:moveTo>
                  <a:pt x="1095154" y="83288"/>
                </a:moveTo>
                <a:cubicBezTo>
                  <a:pt x="971993" y="41644"/>
                  <a:pt x="848833" y="0"/>
                  <a:pt x="776177" y="8860"/>
                </a:cubicBezTo>
                <a:cubicBezTo>
                  <a:pt x="703521" y="17720"/>
                  <a:pt x="652131" y="118730"/>
                  <a:pt x="659219" y="136451"/>
                </a:cubicBezTo>
                <a:cubicBezTo>
                  <a:pt x="666307" y="154172"/>
                  <a:pt x="831112" y="136450"/>
                  <a:pt x="818707" y="115185"/>
                </a:cubicBezTo>
                <a:cubicBezTo>
                  <a:pt x="806302" y="93920"/>
                  <a:pt x="634410" y="10632"/>
                  <a:pt x="584791" y="8860"/>
                </a:cubicBezTo>
                <a:cubicBezTo>
                  <a:pt x="535173" y="7088"/>
                  <a:pt x="512136" y="70883"/>
                  <a:pt x="520996" y="104553"/>
                </a:cubicBezTo>
                <a:cubicBezTo>
                  <a:pt x="529856" y="138223"/>
                  <a:pt x="634410" y="214422"/>
                  <a:pt x="637954" y="210878"/>
                </a:cubicBezTo>
                <a:cubicBezTo>
                  <a:pt x="641498" y="207334"/>
                  <a:pt x="591880" y="79744"/>
                  <a:pt x="542261" y="83288"/>
                </a:cubicBezTo>
                <a:cubicBezTo>
                  <a:pt x="492642" y="86832"/>
                  <a:pt x="357963" y="186070"/>
                  <a:pt x="340242" y="232144"/>
                </a:cubicBezTo>
                <a:cubicBezTo>
                  <a:pt x="322521" y="278218"/>
                  <a:pt x="395177" y="357962"/>
                  <a:pt x="435935" y="359734"/>
                </a:cubicBezTo>
                <a:cubicBezTo>
                  <a:pt x="476693" y="361506"/>
                  <a:pt x="614916" y="267585"/>
                  <a:pt x="584791" y="242776"/>
                </a:cubicBezTo>
                <a:cubicBezTo>
                  <a:pt x="554666" y="217967"/>
                  <a:pt x="318977" y="161259"/>
                  <a:pt x="255182" y="210878"/>
                </a:cubicBezTo>
                <a:cubicBezTo>
                  <a:pt x="191387" y="260497"/>
                  <a:pt x="189614" y="485553"/>
                  <a:pt x="202019" y="540488"/>
                </a:cubicBezTo>
                <a:cubicBezTo>
                  <a:pt x="214424" y="595423"/>
                  <a:pt x="311889" y="567070"/>
                  <a:pt x="329610" y="540488"/>
                </a:cubicBezTo>
                <a:cubicBezTo>
                  <a:pt x="347331" y="513907"/>
                  <a:pt x="363280" y="373911"/>
                  <a:pt x="308345" y="380999"/>
                </a:cubicBezTo>
                <a:cubicBezTo>
                  <a:pt x="253410" y="388087"/>
                  <a:pt x="136451" y="549348"/>
                  <a:pt x="0" y="583018"/>
                </a:cubicBezTo>
              </a:path>
            </a:pathLst>
          </a:custGeom>
          <a:ln w="190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56000" y="4556203"/>
            <a:ext cx="0" cy="10471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56000" y="5551142"/>
            <a:ext cx="1701681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84383" y="5216174"/>
            <a:ext cx="445633" cy="268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97253" y="2338768"/>
            <a:ext cx="2681447" cy="452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Увеличивается затраченный напор</a:t>
            </a:r>
            <a:endParaRPr lang="ru-RU" sz="1600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 Увеличивается степень повышения давления и плотность рабочего тела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Граница запирания смещается в сторону больших 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 Максимальный КПД достигается при большем расходе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1" name="Рисунок 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22" y="5802968"/>
            <a:ext cx="539750" cy="153035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1275091" y="572559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63" name="Рисунок 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584" y="5809494"/>
            <a:ext cx="539750" cy="210185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3812021" y="5771386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Увеличенная частота 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22511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60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Характеристика ступени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Характеристика компрессора</a:t>
            </a:r>
            <a:endParaRPr lang="en-US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90526" y="1263584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25079" y="1263584"/>
            <a:ext cx="4500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Вариант 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13414" y="4551070"/>
            <a:ext cx="429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Более удобный, и часто применяемый вариант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30725" y="3226279"/>
            <a:ext cx="1268083" cy="86264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9521619">
            <a:off x="-40959" y="3506913"/>
            <a:ext cx="5400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FF0000"/>
                </a:solidFill>
              </a:rPr>
              <a:t>Увеличение частоты</a:t>
            </a:r>
          </a:p>
          <a:p>
            <a:pPr algn="ctr"/>
            <a:r>
              <a:rPr lang="ru-RU" sz="1400" b="1" cap="all" dirty="0">
                <a:solidFill>
                  <a:srgbClr val="FF0000"/>
                </a:solidFill>
              </a:rPr>
              <a:t> вращения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97401"/>
            <a:ext cx="361548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79" y="1597401"/>
            <a:ext cx="461119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chemeClr val="tx1"/>
          </a:solidFill>
          <a:headEnd type="none" w="lg" len="lg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4925">
          <a:solidFill>
            <a:schemeClr val="accent5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4012</TotalTime>
  <Words>1090</Words>
  <Application>Microsoft Office PowerPoint</Application>
  <PresentationFormat>Экран (4:3)</PresentationFormat>
  <Paragraphs>261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Elektra Medium Pro</vt:lpstr>
      <vt:lpstr>Elektra Text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Олег Батурин</cp:lastModifiedBy>
  <cp:revision>1020</cp:revision>
  <dcterms:created xsi:type="dcterms:W3CDTF">2016-03-09T10:31:39Z</dcterms:created>
  <dcterms:modified xsi:type="dcterms:W3CDTF">2020-01-21T13:14:50Z</dcterms:modified>
</cp:coreProperties>
</file>