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561" r:id="rId4"/>
    <p:sldId id="563" r:id="rId5"/>
    <p:sldId id="564" r:id="rId6"/>
    <p:sldId id="565" r:id="rId7"/>
    <p:sldId id="567" r:id="rId8"/>
    <p:sldId id="560" r:id="rId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г Батурин" initials="ОБ" lastIdx="0" clrIdx="0">
    <p:extLst>
      <p:ext uri="{19B8F6BF-5375-455C-9EA6-DF929625EA0E}">
        <p15:presenceInfo xmlns:p15="http://schemas.microsoft.com/office/powerpoint/2012/main" userId="cc479cfdcd957b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90857-96EB-4317-B77A-C32A00DD9BE0}" v="32" dt="2020-09-16T07:01:26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ег Батурин" userId="cc479cfdcd957b6a" providerId="LiveId" clId="{5921F36D-C80A-44B4-BB4D-2EE78BC8FA88}"/>
    <pc:docChg chg="addSld modSld">
      <pc:chgData name="Олег Батурин" userId="cc479cfdcd957b6a" providerId="LiveId" clId="{5921F36D-C80A-44B4-BB4D-2EE78BC8FA88}" dt="2020-09-16T07:01:26.012" v="45" actId="20577"/>
      <pc:docMkLst>
        <pc:docMk/>
      </pc:docMkLst>
      <pc:sldChg chg="modSp modAnim">
        <pc:chgData name="Олег Батурин" userId="cc479cfdcd957b6a" providerId="LiveId" clId="{5921F36D-C80A-44B4-BB4D-2EE78BC8FA88}" dt="2020-09-16T07:01:26.012" v="45" actId="20577"/>
        <pc:sldMkLst>
          <pc:docMk/>
          <pc:sldMk cId="3482473584" sldId="256"/>
        </pc:sldMkLst>
        <pc:spChg chg="mod">
          <ac:chgData name="Олег Батурин" userId="cc479cfdcd957b6a" providerId="LiveId" clId="{5921F36D-C80A-44B4-BB4D-2EE78BC8FA88}" dt="2020-09-16T07:01:26.012" v="45" actId="20577"/>
          <ac:spMkLst>
            <pc:docMk/>
            <pc:sldMk cId="3482473584" sldId="256"/>
            <ac:spMk id="7" creationId="{00000000-0000-0000-0000-000000000000}"/>
          </ac:spMkLst>
        </pc:spChg>
      </pc:sldChg>
      <pc:sldChg chg="addSp modSp modAnim">
        <pc:chgData name="Олег Батурин" userId="cc479cfdcd957b6a" providerId="LiveId" clId="{5921F36D-C80A-44B4-BB4D-2EE78BC8FA88}" dt="2020-09-16T07:01:05.623" v="28"/>
        <pc:sldMkLst>
          <pc:docMk/>
          <pc:sldMk cId="1806022529" sldId="258"/>
        </pc:sldMkLst>
        <pc:spChg chg="add mod">
          <ac:chgData name="Олег Батурин" userId="cc479cfdcd957b6a" providerId="LiveId" clId="{5921F36D-C80A-44B4-BB4D-2EE78BC8FA88}" dt="2020-09-16T07:00:34.717" v="17" actId="14100"/>
          <ac:spMkLst>
            <pc:docMk/>
            <pc:sldMk cId="1806022529" sldId="258"/>
            <ac:spMk id="11" creationId="{5EF15C83-76A2-4198-9E97-BC0687B0C531}"/>
          </ac:spMkLst>
        </pc:spChg>
      </pc:sldChg>
      <pc:sldChg chg="addSp delSp modSp">
        <pc:chgData name="Олег Батурин" userId="cc479cfdcd957b6a" providerId="LiveId" clId="{5921F36D-C80A-44B4-BB4D-2EE78BC8FA88}" dt="2020-09-16T06:59:42.605" v="13" actId="692"/>
        <pc:sldMkLst>
          <pc:docMk/>
          <pc:sldMk cId="252073761" sldId="565"/>
        </pc:sldMkLst>
        <pc:spChg chg="add del mod">
          <ac:chgData name="Олег Батурин" userId="cc479cfdcd957b6a" providerId="LiveId" clId="{5921F36D-C80A-44B4-BB4D-2EE78BC8FA88}" dt="2020-09-16T06:59:23.988" v="2"/>
          <ac:spMkLst>
            <pc:docMk/>
            <pc:sldMk cId="252073761" sldId="565"/>
            <ac:spMk id="14" creationId="{461FE219-5C59-49FE-ABEB-D6B0095C7431}"/>
          </ac:spMkLst>
        </pc:spChg>
        <pc:spChg chg="add mod">
          <ac:chgData name="Олег Батурин" userId="cc479cfdcd957b6a" providerId="LiveId" clId="{5921F36D-C80A-44B4-BB4D-2EE78BC8FA88}" dt="2020-09-16T06:59:42.605" v="13" actId="692"/>
          <ac:spMkLst>
            <pc:docMk/>
            <pc:sldMk cId="252073761" sldId="565"/>
            <ac:spMk id="16" creationId="{61235767-331D-4A72-9C23-72C291457FCD}"/>
          </ac:spMkLst>
        </pc:spChg>
      </pc:sldChg>
      <pc:sldChg chg="add">
        <pc:chgData name="Олег Батурин" userId="cc479cfdcd957b6a" providerId="LiveId" clId="{5921F36D-C80A-44B4-BB4D-2EE78BC8FA88}" dt="2020-09-16T07:01:12.022" v="29"/>
        <pc:sldMkLst>
          <pc:docMk/>
          <pc:sldMk cId="3468136122" sldId="580"/>
        </pc:sldMkLst>
      </pc:sldChg>
    </pc:docChg>
  </pc:docChgLst>
  <pc:docChgLst>
    <pc:chgData name="Олег Батурин" userId="cc479cfdcd957b6a" providerId="LiveId" clId="{45690857-96EB-4317-B77A-C32A00DD9BE0}"/>
    <pc:docChg chg="delSld">
      <pc:chgData name="Олег Батурин" userId="cc479cfdcd957b6a" providerId="LiveId" clId="{45690857-96EB-4317-B77A-C32A00DD9BE0}" dt="2020-09-16T07:03:08.776" v="14" actId="2696"/>
      <pc:docMkLst>
        <pc:docMk/>
      </pc:docMkLst>
      <pc:sldChg chg="del">
        <pc:chgData name="Олег Батурин" userId="cc479cfdcd957b6a" providerId="LiveId" clId="{45690857-96EB-4317-B77A-C32A00DD9BE0}" dt="2020-09-16T07:03:08.776" v="14" actId="2696"/>
        <pc:sldMkLst>
          <pc:docMk/>
          <pc:sldMk cId="1488905799" sldId="275"/>
        </pc:sldMkLst>
      </pc:sldChg>
      <pc:sldChg chg="del">
        <pc:chgData name="Олег Батурин" userId="cc479cfdcd957b6a" providerId="LiveId" clId="{45690857-96EB-4317-B77A-C32A00DD9BE0}" dt="2020-09-16T07:03:06.106" v="1" actId="2696"/>
        <pc:sldMkLst>
          <pc:docMk/>
          <pc:sldMk cId="3460705650" sldId="566"/>
        </pc:sldMkLst>
      </pc:sldChg>
      <pc:sldChg chg="del">
        <pc:chgData name="Олег Батурин" userId="cc479cfdcd957b6a" providerId="LiveId" clId="{45690857-96EB-4317-B77A-C32A00DD9BE0}" dt="2020-09-16T07:03:06.132" v="2" actId="2696"/>
        <pc:sldMkLst>
          <pc:docMk/>
          <pc:sldMk cId="1785980071" sldId="568"/>
        </pc:sldMkLst>
      </pc:sldChg>
      <pc:sldChg chg="del">
        <pc:chgData name="Олег Батурин" userId="cc479cfdcd957b6a" providerId="LiveId" clId="{45690857-96EB-4317-B77A-C32A00DD9BE0}" dt="2020-09-16T07:03:06.152" v="3" actId="2696"/>
        <pc:sldMkLst>
          <pc:docMk/>
          <pc:sldMk cId="174967598" sldId="569"/>
        </pc:sldMkLst>
      </pc:sldChg>
      <pc:sldChg chg="del">
        <pc:chgData name="Олег Батурин" userId="cc479cfdcd957b6a" providerId="LiveId" clId="{45690857-96EB-4317-B77A-C32A00DD9BE0}" dt="2020-09-16T07:03:06.161" v="4" actId="2696"/>
        <pc:sldMkLst>
          <pc:docMk/>
          <pc:sldMk cId="121677421" sldId="570"/>
        </pc:sldMkLst>
      </pc:sldChg>
      <pc:sldChg chg="del">
        <pc:chgData name="Олег Батурин" userId="cc479cfdcd957b6a" providerId="LiveId" clId="{45690857-96EB-4317-B77A-C32A00DD9BE0}" dt="2020-09-16T07:03:06.214" v="6" actId="2696"/>
        <pc:sldMkLst>
          <pc:docMk/>
          <pc:sldMk cId="3868919718" sldId="571"/>
        </pc:sldMkLst>
      </pc:sldChg>
      <pc:sldChg chg="del">
        <pc:chgData name="Олег Батурин" userId="cc479cfdcd957b6a" providerId="LiveId" clId="{45690857-96EB-4317-B77A-C32A00DD9BE0}" dt="2020-09-16T07:03:06.242" v="7" actId="2696"/>
        <pc:sldMkLst>
          <pc:docMk/>
          <pc:sldMk cId="886218536" sldId="572"/>
        </pc:sldMkLst>
      </pc:sldChg>
      <pc:sldChg chg="del">
        <pc:chgData name="Олег Батурин" userId="cc479cfdcd957b6a" providerId="LiveId" clId="{45690857-96EB-4317-B77A-C32A00DD9BE0}" dt="2020-09-16T07:03:06.283" v="8" actId="2696"/>
        <pc:sldMkLst>
          <pc:docMk/>
          <pc:sldMk cId="2916241816" sldId="573"/>
        </pc:sldMkLst>
      </pc:sldChg>
      <pc:sldChg chg="del">
        <pc:chgData name="Олег Батурин" userId="cc479cfdcd957b6a" providerId="LiveId" clId="{45690857-96EB-4317-B77A-C32A00DD9BE0}" dt="2020-09-16T07:03:06.306" v="9" actId="2696"/>
        <pc:sldMkLst>
          <pc:docMk/>
          <pc:sldMk cId="4045070141" sldId="574"/>
        </pc:sldMkLst>
      </pc:sldChg>
      <pc:sldChg chg="del">
        <pc:chgData name="Олег Батурин" userId="cc479cfdcd957b6a" providerId="LiveId" clId="{45690857-96EB-4317-B77A-C32A00DD9BE0}" dt="2020-09-16T07:03:06.319" v="10" actId="2696"/>
        <pc:sldMkLst>
          <pc:docMk/>
          <pc:sldMk cId="1338661568" sldId="575"/>
        </pc:sldMkLst>
      </pc:sldChg>
      <pc:sldChg chg="del">
        <pc:chgData name="Олег Батурин" userId="cc479cfdcd957b6a" providerId="LiveId" clId="{45690857-96EB-4317-B77A-C32A00DD9BE0}" dt="2020-09-16T07:03:06.187" v="5" actId="2696"/>
        <pc:sldMkLst>
          <pc:docMk/>
          <pc:sldMk cId="947887933" sldId="576"/>
        </pc:sldMkLst>
      </pc:sldChg>
      <pc:sldChg chg="del">
        <pc:chgData name="Олег Батурин" userId="cc479cfdcd957b6a" providerId="LiveId" clId="{45690857-96EB-4317-B77A-C32A00DD9BE0}" dt="2020-09-16T07:03:06.337" v="11" actId="2696"/>
        <pc:sldMkLst>
          <pc:docMk/>
          <pc:sldMk cId="2852598196" sldId="577"/>
        </pc:sldMkLst>
      </pc:sldChg>
      <pc:sldChg chg="del">
        <pc:chgData name="Олег Батурин" userId="cc479cfdcd957b6a" providerId="LiveId" clId="{45690857-96EB-4317-B77A-C32A00DD9BE0}" dt="2020-09-16T07:03:06.371" v="13" actId="2696"/>
        <pc:sldMkLst>
          <pc:docMk/>
          <pc:sldMk cId="2397470028" sldId="578"/>
        </pc:sldMkLst>
      </pc:sldChg>
      <pc:sldChg chg="del">
        <pc:chgData name="Олег Батурин" userId="cc479cfdcd957b6a" providerId="LiveId" clId="{45690857-96EB-4317-B77A-C32A00DD9BE0}" dt="2020-09-16T07:03:06.361" v="12" actId="2696"/>
        <pc:sldMkLst>
          <pc:docMk/>
          <pc:sldMk cId="2412305777" sldId="579"/>
        </pc:sldMkLst>
      </pc:sldChg>
      <pc:sldChg chg="del">
        <pc:chgData name="Олег Батурин" userId="cc479cfdcd957b6a" providerId="LiveId" clId="{45690857-96EB-4317-B77A-C32A00DD9BE0}" dt="2020-09-16T07:03:06.079" v="0" actId="2696"/>
        <pc:sldMkLst>
          <pc:docMk/>
          <pc:sldMk cId="3468136122" sldId="5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36C68-DDAB-4D09-8E72-8E937BD7768C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289E-2F4B-4BDB-9E3D-307BE649A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7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3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5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5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9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5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06A-6BE7-43E8-8AD6-C09FC266B36F}" type="datetime1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85EE-4AB9-42CD-8126-E74FE77A9ED8}" type="datetime1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9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916C-83BE-4CC1-8A21-D05CD30C43DB}" type="datetime1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3183-B2A1-4784-80CE-65A33D52CB0B}" type="datetime1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88E9-D2C3-4436-BFEE-5F0C2E0896FE}" type="datetime1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9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5BC7-66CE-44BA-84C4-ADF5D358A8E5}" type="datetime1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F641-8A7B-48BB-9924-29525D09D843}" type="datetime1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CC1A-CDB1-4CBC-83A8-3EB958439194}" type="datetime1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5F1-78C0-4305-B0EC-8CEF047F6C93}" type="datetime1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70FB-17C0-4434-90C8-A4668EF13565}" type="datetime1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D1FD-3FC4-47EA-B2EB-FF46800F6009}" type="datetime1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9404-ED28-47FE-9DC5-C6BCEA110D1D}" type="datetime1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8VERrv7aANY&amp;list=PLthfp5exSWEq-opIoWq273YIXKWMJrvl_" TargetMode="External"/><Relationship Id="rId3" Type="http://schemas.openxmlformats.org/officeDocument/2006/relationships/hyperlink" Target="https://www.youtube.com/playlist?list=PL7D2DA4F69A7FE4E8" TargetMode="External"/><Relationship Id="rId7" Type="http://schemas.openxmlformats.org/officeDocument/2006/relationships/hyperlink" Target="https://www.youtube.com/channel/UCLnRRJGgYbZNaVjLd6Dwga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4mMwac-EaK7N2BTFeSerBQ" TargetMode="External"/><Relationship Id="rId5" Type="http://schemas.openxmlformats.org/officeDocument/2006/relationships/hyperlink" Target="https://www.youtube.com/watch?v=AZknqweSR9w&amp;list=PLSGws_74K01_MJCe1UTFZYGDiZ2VKyU7f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channel/UCcqQi9LT0ETkRoUu8eYaEkg" TargetMode="External"/><Relationship Id="rId9" Type="http://schemas.openxmlformats.org/officeDocument/2006/relationships/hyperlink" Target="https://www.youtube.com/channel/UC_DWmQXoxLelkRMGttaU2rA/video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6527" y="2933092"/>
            <a:ext cx="3831772" cy="110799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200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Механика сплошной среды </a:t>
            </a:r>
          </a:p>
          <a:p>
            <a:pPr algn="ctr"/>
            <a:r>
              <a:rPr lang="ru-RU" sz="2200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ПОСТРОЕНИЕ КУРСА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9270" y="4359128"/>
            <a:ext cx="3846286" cy="160043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Доцент каф. ТДЛА Самарского университета,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Батурин Олег Витальевич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443086 г. Самара, Московское шоссе 34, комн. 336-5 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Tel: (846)267-45-94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oleg.v.baturin@gmail.com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270" y="6093311"/>
            <a:ext cx="384628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Самара 2020</a:t>
            </a:r>
          </a:p>
        </p:txBody>
      </p:sp>
    </p:spTree>
    <p:extLst>
      <p:ext uri="{BB962C8B-B14F-4D97-AF65-F5344CB8AC3E}">
        <p14:creationId xmlns:p14="http://schemas.microsoft.com/office/powerpoint/2010/main" val="348247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396" y="711809"/>
            <a:ext cx="8233593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 </a:t>
            </a:r>
            <a:r>
              <a:rPr lang="ru-RU" b="1" i="1" dirty="0"/>
              <a:t>Механика сплошной среды – </a:t>
            </a:r>
            <a:r>
              <a:rPr lang="ru-RU" dirty="0"/>
              <a:t>раздел механики, физики сплошных сред и физики конденсированного состояния, посвящённый движению газообразных, жидких и деформируемых твёрдых тел, а также силовым взаимодействиям в таких телах.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О ЧЕМ ЭТОТ КУРС?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E3E63A6-A5F2-4E3B-8043-4C5569689C0B}"/>
              </a:ext>
            </a:extLst>
          </p:cNvPr>
          <p:cNvGrpSpPr/>
          <p:nvPr/>
        </p:nvGrpSpPr>
        <p:grpSpPr>
          <a:xfrm>
            <a:off x="571860" y="2078193"/>
            <a:ext cx="8118635" cy="2007238"/>
            <a:chOff x="607354" y="2178696"/>
            <a:chExt cx="8118635" cy="20072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85E6F3-4FC7-4908-A24D-AEF25DE5550D}"/>
                </a:ext>
              </a:extLst>
            </p:cNvPr>
            <p:cNvSpPr txBox="1"/>
            <p:nvPr/>
          </p:nvSpPr>
          <p:spPr>
            <a:xfrm>
              <a:off x="607354" y="2178696"/>
              <a:ext cx="8118635" cy="1980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EA3C981-CBFB-49FA-92FE-20B15C690A34}"/>
                </a:ext>
              </a:extLst>
            </p:cNvPr>
            <p:cNvSpPr/>
            <p:nvPr/>
          </p:nvSpPr>
          <p:spPr>
            <a:xfrm>
              <a:off x="2342815" y="2178696"/>
              <a:ext cx="6383174" cy="1900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/>
                <a:t>Механика сплошной среды - Обширная и очень разветвлённая наука, включающую теорию упругости, </a:t>
              </a:r>
              <a:r>
                <a:rPr lang="ru-RU" sz="1600" dirty="0" err="1"/>
                <a:t>вязкоупругости</a:t>
              </a:r>
              <a:r>
                <a:rPr lang="ru-RU" sz="1600" dirty="0"/>
                <a:t>, пластичности и ползучести, гидродинамику, аэродинамику и газовую динамику с теорией плазмы, динамику сред с неравновесными процессами изменения структуры и фазовыми переходами</a:t>
              </a:r>
            </a:p>
          </p:txBody>
        </p:sp>
        <p:pic>
          <p:nvPicPr>
            <p:cNvPr id="14" name="Рисунок 13" descr="Изображение выглядит как мужчина, человек, галстук, костюм&#10;&#10;Автоматически созданное описание">
              <a:extLst>
                <a:ext uri="{FF2B5EF4-FFF2-40B4-BE49-F238E27FC236}">
                  <a16:creationId xmlns:a16="http://schemas.microsoft.com/office/drawing/2014/main" id="{6FF91AC5-0106-403D-941C-4068BF09B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24" y="2185461"/>
              <a:ext cx="1228313" cy="1692000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36EA272-EA8F-4008-9DE1-B0DB776648D9}"/>
                </a:ext>
              </a:extLst>
            </p:cNvPr>
            <p:cNvSpPr/>
            <p:nvPr/>
          </p:nvSpPr>
          <p:spPr>
            <a:xfrm>
              <a:off x="607354" y="3816602"/>
              <a:ext cx="19090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А. А. Ильюшин 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275D675-FC61-46A2-A649-3F4B896812C8}"/>
              </a:ext>
            </a:extLst>
          </p:cNvPr>
          <p:cNvSpPr/>
          <p:nvPr/>
        </p:nvSpPr>
        <p:spPr>
          <a:xfrm>
            <a:off x="571860" y="4039775"/>
            <a:ext cx="8233592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Кроме материальных тел (воды, воздуха, железа) в механике сплошных сред рассматриваются также поля (электромагнитное, гравитационное и </a:t>
            </a:r>
            <a:r>
              <a:rPr lang="ru-RU" dirty="0" err="1"/>
              <a:t>др</a:t>
            </a:r>
            <a:r>
              <a:rPr lang="ru-RU" dirty="0"/>
              <a:t>,) Механика сплошных сред делится на такие основные разделы: механика деформируемого твёрдого тела, гидромеханика, газовая динамика. Каждая из этих дисциплин также делится на более узкие (теория упругости, теория пластичности, теория трещин и т. д.)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F15C83-76A2-4198-9E97-BC0687B0C531}"/>
              </a:ext>
            </a:extLst>
          </p:cNvPr>
          <p:cNvSpPr/>
          <p:nvPr/>
        </p:nvSpPr>
        <p:spPr>
          <a:xfrm>
            <a:off x="3759669" y="5392012"/>
            <a:ext cx="3574004" cy="3622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cap="all" dirty="0">
              <a:solidFill>
                <a:schemeClr val="tx1"/>
              </a:solidFill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О ЧЕМ ЭТОТ КУРС?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309" y="824213"/>
            <a:ext cx="808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/>
              <a:t>Простыми словами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25D5D8-BD95-42C3-9E88-AF7C9AFC9B2E}"/>
              </a:ext>
            </a:extLst>
          </p:cNvPr>
          <p:cNvSpPr txBox="1"/>
          <p:nvPr/>
        </p:nvSpPr>
        <p:spPr>
          <a:xfrm>
            <a:off x="637309" y="1267558"/>
            <a:ext cx="404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Высшая математика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0B2FE-8BBD-4253-9F1A-B85120459736}"/>
              </a:ext>
            </a:extLst>
          </p:cNvPr>
          <p:cNvSpPr txBox="1"/>
          <p:nvPr/>
        </p:nvSpPr>
        <p:spPr>
          <a:xfrm>
            <a:off x="4520294" y="1267558"/>
            <a:ext cx="420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Физика</a:t>
            </a:r>
          </a:p>
        </p:txBody>
      </p:sp>
      <p:pic>
        <p:nvPicPr>
          <p:cNvPr id="16" name="Рисунок 15" descr="Изображение выглядит как дыня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1C1F5614-1CA6-41F7-8CB8-D55E5607A3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b="10776"/>
          <a:stretch/>
        </p:blipFill>
        <p:spPr>
          <a:xfrm>
            <a:off x="1628179" y="1629000"/>
            <a:ext cx="2062600" cy="1800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04C41EE-C24B-49B3-A4E4-94F7C17AE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3"/>
          <a:stretch/>
        </p:blipFill>
        <p:spPr>
          <a:xfrm>
            <a:off x="5453223" y="1629000"/>
            <a:ext cx="2321175" cy="1800000"/>
          </a:xfrm>
          <a:prstGeom prst="rect">
            <a:avLst/>
          </a:prstGeom>
        </p:spPr>
      </p:pic>
      <p:sp>
        <p:nvSpPr>
          <p:cNvPr id="19" name="Крест 18">
            <a:extLst>
              <a:ext uri="{FF2B5EF4-FFF2-40B4-BE49-F238E27FC236}">
                <a16:creationId xmlns:a16="http://schemas.microsoft.com/office/drawing/2014/main" id="{721BB3DD-2E4D-403C-984D-D63121831F14}"/>
              </a:ext>
            </a:extLst>
          </p:cNvPr>
          <p:cNvSpPr/>
          <p:nvPr/>
        </p:nvSpPr>
        <p:spPr>
          <a:xfrm>
            <a:off x="4086759" y="2082945"/>
            <a:ext cx="900000" cy="900000"/>
          </a:xfrm>
          <a:prstGeom prst="plus">
            <a:avLst>
              <a:gd name="adj" fmla="val 4134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cap="all" dirty="0">
              <a:solidFill>
                <a:schemeClr val="tx1"/>
              </a:solidFill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8394E15-5A22-4B8C-B822-26B6E0CB45B7}"/>
              </a:ext>
            </a:extLst>
          </p:cNvPr>
          <p:cNvCxnSpPr/>
          <p:nvPr/>
        </p:nvCxnSpPr>
        <p:spPr>
          <a:xfrm>
            <a:off x="1274618" y="3500582"/>
            <a:ext cx="7027474" cy="0"/>
          </a:xfrm>
          <a:prstGeom prst="line">
            <a:avLst/>
          </a:prstGeom>
          <a:ln w="34925">
            <a:solidFill>
              <a:schemeClr val="accent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Изображение выглядит как человек, мужчина, костюм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27E07E8-A4B2-44D4-9790-1E175294A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7" y="3572165"/>
            <a:ext cx="2160000" cy="216000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37833A8-6A51-4899-9B9F-BF213AF38B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98" y="3530014"/>
            <a:ext cx="3551397" cy="3240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800ED66-5C04-4E19-9F87-AF96C2CFC711}"/>
              </a:ext>
            </a:extLst>
          </p:cNvPr>
          <p:cNvSpPr txBox="1"/>
          <p:nvPr/>
        </p:nvSpPr>
        <p:spPr>
          <a:xfrm>
            <a:off x="6398595" y="3572165"/>
            <a:ext cx="247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cap="all" dirty="0"/>
              <a:t>Проблемы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0CB507-5515-4C06-AD9D-EDBE6EC9BC14}"/>
              </a:ext>
            </a:extLst>
          </p:cNvPr>
          <p:cNvSpPr txBox="1"/>
          <p:nvPr/>
        </p:nvSpPr>
        <p:spPr>
          <a:xfrm>
            <a:off x="6398595" y="3941497"/>
            <a:ext cx="247755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Обширный предмет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Сложная математика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Нет продолжения в учебном плане</a:t>
            </a:r>
          </a:p>
        </p:txBody>
      </p:sp>
    </p:spTree>
    <p:extLst>
      <p:ext uri="{BB962C8B-B14F-4D97-AF65-F5344CB8AC3E}">
        <p14:creationId xmlns:p14="http://schemas.microsoft.com/office/powerpoint/2010/main" val="24186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О ЧЕМ ЭТОТ КУРС?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0B2FE-8BBD-4253-9F1A-B85120459736}"/>
              </a:ext>
            </a:extLst>
          </p:cNvPr>
          <p:cNvSpPr txBox="1"/>
          <p:nvPr/>
        </p:nvSpPr>
        <p:spPr>
          <a:xfrm>
            <a:off x="570956" y="824212"/>
            <a:ext cx="815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/>
              <a:t>Цель предмета (МОЕ видение)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268CF-7BDA-47D3-AE50-5AE058225582}"/>
              </a:ext>
            </a:extLst>
          </p:cNvPr>
          <p:cNvSpPr txBox="1"/>
          <p:nvPr/>
        </p:nvSpPr>
        <p:spPr>
          <a:xfrm>
            <a:off x="492396" y="1092006"/>
            <a:ext cx="8233593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 Изучение базовых основ МСС, вывод основных уравнений механики жидкости и газа в дифференциальной и интегральной формах (они основа </a:t>
            </a:r>
            <a:r>
              <a:rPr lang="en-US" dirty="0"/>
              <a:t>CFD</a:t>
            </a:r>
            <a:r>
              <a:rPr lang="ru-RU" dirty="0"/>
              <a:t> программ), объяснение алгоритма их решения в </a:t>
            </a:r>
            <a:r>
              <a:rPr lang="en-US" dirty="0"/>
              <a:t>CFD</a:t>
            </a:r>
            <a:r>
              <a:rPr lang="ru-RU" dirty="0"/>
              <a:t>  программах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7EDDD-EE26-46F6-A402-9E161031219F}"/>
              </a:ext>
            </a:extLst>
          </p:cNvPr>
          <p:cNvSpPr txBox="1"/>
          <p:nvPr/>
        </p:nvSpPr>
        <p:spPr>
          <a:xfrm>
            <a:off x="494483" y="2406483"/>
            <a:ext cx="815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/>
              <a:t>Объем предмета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F5C234-28E9-4249-8CD1-CEA3C99A9EB6}"/>
              </a:ext>
            </a:extLst>
          </p:cNvPr>
          <p:cNvSpPr txBox="1"/>
          <p:nvPr/>
        </p:nvSpPr>
        <p:spPr>
          <a:xfrm>
            <a:off x="570956" y="2714074"/>
            <a:ext cx="400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1 семестр: 14 лекций (9 практик)</a:t>
            </a:r>
          </a:p>
          <a:p>
            <a:pPr algn="ctr"/>
            <a:r>
              <a:rPr lang="ru-RU" cap="all" dirty="0"/>
              <a:t>Зачет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B43AC7-62A2-41AF-9A0B-B9229A3171EF}"/>
              </a:ext>
            </a:extLst>
          </p:cNvPr>
          <p:cNvSpPr txBox="1"/>
          <p:nvPr/>
        </p:nvSpPr>
        <p:spPr>
          <a:xfrm>
            <a:off x="4535602" y="2730915"/>
            <a:ext cx="400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2 семестр: 10 лекций (6 практик)</a:t>
            </a:r>
          </a:p>
          <a:p>
            <a:pPr algn="ctr"/>
            <a:r>
              <a:rPr lang="ru-RU" cap="all" dirty="0"/>
              <a:t>Зачет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05641F-592A-443B-A52B-ABA29CEBBAA4}"/>
              </a:ext>
            </a:extLst>
          </p:cNvPr>
          <p:cNvSpPr txBox="1"/>
          <p:nvPr/>
        </p:nvSpPr>
        <p:spPr>
          <a:xfrm>
            <a:off x="570955" y="3347433"/>
            <a:ext cx="815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/>
              <a:t>Форма проведения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7BA028-3842-4A22-A380-7A21EE5EF693}"/>
              </a:ext>
            </a:extLst>
          </p:cNvPr>
          <p:cNvSpPr txBox="1"/>
          <p:nvPr/>
        </p:nvSpPr>
        <p:spPr>
          <a:xfrm>
            <a:off x="534558" y="3712074"/>
            <a:ext cx="257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Лекции: Видео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A13D75-D419-4212-8CBB-CFE21D5A2965}"/>
              </a:ext>
            </a:extLst>
          </p:cNvPr>
          <p:cNvSpPr txBox="1"/>
          <p:nvPr/>
        </p:nvSpPr>
        <p:spPr>
          <a:xfrm>
            <a:off x="557317" y="5647788"/>
            <a:ext cx="815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Связь: через беседу</a:t>
            </a:r>
            <a:r>
              <a:rPr lang="en-US" cap="all" dirty="0"/>
              <a:t> VK</a:t>
            </a:r>
            <a:r>
              <a:rPr lang="ru-RU" cap="all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BEFBA6-D097-4ECF-A86A-A9675321AA07}"/>
              </a:ext>
            </a:extLst>
          </p:cNvPr>
          <p:cNvSpPr txBox="1"/>
          <p:nvPr/>
        </p:nvSpPr>
        <p:spPr>
          <a:xfrm>
            <a:off x="2684348" y="3735374"/>
            <a:ext cx="400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Контроль: тесты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637410-1D5F-4F90-A77C-A92682E72E33}"/>
              </a:ext>
            </a:extLst>
          </p:cNvPr>
          <p:cNvSpPr txBox="1"/>
          <p:nvPr/>
        </p:nvSpPr>
        <p:spPr>
          <a:xfrm>
            <a:off x="5387669" y="3712074"/>
            <a:ext cx="400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Практика: ПАУЗА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F91908-A68C-4B34-A228-6167D48473C9}"/>
              </a:ext>
            </a:extLst>
          </p:cNvPr>
          <p:cNvSpPr txBox="1"/>
          <p:nvPr/>
        </p:nvSpPr>
        <p:spPr>
          <a:xfrm>
            <a:off x="520920" y="5964911"/>
            <a:ext cx="815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Вопросы, замечания и исправления приветствуются</a:t>
            </a:r>
          </a:p>
        </p:txBody>
      </p:sp>
      <p:pic>
        <p:nvPicPr>
          <p:cNvPr id="31" name="Рисунок 8">
            <a:extLst>
              <a:ext uri="{FF2B5EF4-FFF2-40B4-BE49-F238E27FC236}">
                <a16:creationId xmlns:a16="http://schemas.microsoft.com/office/drawing/2014/main" id="{E283CAB8-E290-43AD-81DD-7C7A370B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9" y="4064659"/>
            <a:ext cx="223835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">
            <a:extLst>
              <a:ext uri="{FF2B5EF4-FFF2-40B4-BE49-F238E27FC236}">
                <a16:creationId xmlns:a16="http://schemas.microsoft.com/office/drawing/2014/main" id="{56B6D737-CDD1-4B9D-9EFB-68962E41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6"/>
          <a:stretch>
            <a:fillRect/>
          </a:stretch>
        </p:blipFill>
        <p:spPr bwMode="auto">
          <a:xfrm>
            <a:off x="6482192" y="4034345"/>
            <a:ext cx="181199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4">
            <a:extLst>
              <a:ext uri="{FF2B5EF4-FFF2-40B4-BE49-F238E27FC236}">
                <a16:creationId xmlns:a16="http://schemas.microsoft.com/office/drawing/2014/main" id="{BACDD19F-9F21-4CE4-9A2D-8AD6375B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r="15932"/>
          <a:stretch>
            <a:fillRect/>
          </a:stretch>
        </p:blipFill>
        <p:spPr bwMode="auto">
          <a:xfrm>
            <a:off x="3841749" y="4024621"/>
            <a:ext cx="172832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5AC5D4F-1756-4948-B4FF-8094993E2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427" y="5172565"/>
            <a:ext cx="1080000" cy="4220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A9CB646-644D-41A0-9612-DB3461C68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3650" y="5176502"/>
            <a:ext cx="1493754" cy="468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5B7D66B-2BD8-4537-9039-4F533C02EF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7539" y="5760396"/>
            <a:ext cx="900000" cy="540000"/>
          </a:xfrm>
          <a:prstGeom prst="rect">
            <a:avLst/>
          </a:prstGeom>
        </p:spPr>
      </p:pic>
      <p:pic>
        <p:nvPicPr>
          <p:cNvPr id="2050" name="Picture 2" descr="Видео кнопка паузы | Бесплатно значок">
            <a:extLst>
              <a:ext uri="{FF2B5EF4-FFF2-40B4-BE49-F238E27FC236}">
                <a16:creationId xmlns:a16="http://schemas.microsoft.com/office/drawing/2014/main" id="{9653DB6D-2338-4623-B2E9-337EFB9E4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953" y="486949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1CBA8FC-49A2-4430-8B3F-43708EBBE88D}"/>
              </a:ext>
            </a:extLst>
          </p:cNvPr>
          <p:cNvSpPr txBox="1"/>
          <p:nvPr/>
        </p:nvSpPr>
        <p:spPr>
          <a:xfrm rot="2380818">
            <a:off x="-220425" y="5191891"/>
            <a:ext cx="3450933" cy="461665"/>
          </a:xfrm>
          <a:prstGeom prst="rect">
            <a:avLst/>
          </a:prstGeom>
          <a:noFill/>
          <a:ln w="317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>
                <a:solidFill>
                  <a:schemeClr val="accent1"/>
                </a:solidFill>
              </a:rPr>
              <a:t>Учимся вместе</a:t>
            </a:r>
          </a:p>
        </p:txBody>
      </p:sp>
    </p:spTree>
    <p:extLst>
      <p:ext uri="{BB962C8B-B14F-4D97-AF65-F5344CB8AC3E}">
        <p14:creationId xmlns:p14="http://schemas.microsoft.com/office/powerpoint/2010/main" val="10174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3" grpId="0"/>
      <p:bldP spid="24" grpId="0"/>
      <p:bldP spid="25" grpId="0"/>
      <p:bldP spid="26" grpId="0"/>
      <p:bldP spid="28" grpId="0"/>
      <p:bldP spid="30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О ЧЕМ ЭТОТ КУРС?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0B2FE-8BBD-4253-9F1A-B85120459736}"/>
              </a:ext>
            </a:extLst>
          </p:cNvPr>
          <p:cNvSpPr txBox="1"/>
          <p:nvPr/>
        </p:nvSpPr>
        <p:spPr>
          <a:xfrm>
            <a:off x="570956" y="824212"/>
            <a:ext cx="815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Содержание курса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157EB6-609B-4F04-A075-916BB3E2BFBF}"/>
              </a:ext>
            </a:extLst>
          </p:cNvPr>
          <p:cNvSpPr/>
          <p:nvPr/>
        </p:nvSpPr>
        <p:spPr>
          <a:xfrm>
            <a:off x="570956" y="1008878"/>
            <a:ext cx="8155032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Вводная часть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Физические и математические основы МСС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Напряжения в жидкости и основные закономерности связанные с ними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Основные уравнения МСС </a:t>
            </a:r>
            <a:r>
              <a:rPr lang="ru-RU" dirty="0" err="1"/>
              <a:t>гидрогазодинамики</a:t>
            </a:r>
            <a:r>
              <a:rPr lang="ru-RU" dirty="0"/>
              <a:t>.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Уравнение неразрывности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Уравнение Навье Стокса и следствия из него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Уравнение Энергии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Обобщенный вид уравнений </a:t>
            </a:r>
            <a:r>
              <a:rPr lang="ru-RU" dirty="0" err="1"/>
              <a:t>гидрогазодинамики</a:t>
            </a:r>
            <a:endParaRPr lang="ru-RU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Методы численного решения уравнений МСС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Турбулентность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Методы оптимизации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Пути уменьшения погрешности численного моделирования</a:t>
            </a:r>
          </a:p>
        </p:txBody>
      </p:sp>
      <p:pic>
        <p:nvPicPr>
          <p:cNvPr id="4" name="Рисунок 3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id="{665DA6F1-C873-4D76-BA26-4B43771B0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44" y="3429000"/>
            <a:ext cx="2403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6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О ЧЕМ ЭТОТ КУРС?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0B2FE-8BBD-4253-9F1A-B85120459736}"/>
              </a:ext>
            </a:extLst>
          </p:cNvPr>
          <p:cNvSpPr txBox="1"/>
          <p:nvPr/>
        </p:nvSpPr>
        <p:spPr>
          <a:xfrm>
            <a:off x="570956" y="824212"/>
            <a:ext cx="815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ИСПОЛЬЗУЕМАЯ (РЕКОМЕНДУЕМАЯ) ЛИТЕРАТУРА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023F05-2D8C-454C-BB02-CE571EA9F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81" y="3717870"/>
            <a:ext cx="1470859" cy="234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523DCD-F5F2-4AE3-B3A2-16EA1D000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210" y="1183304"/>
            <a:ext cx="1473428" cy="234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79CA7F-32F8-49BB-9AC4-2A8C0EE4D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421" y="1186860"/>
            <a:ext cx="1503915" cy="234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4CF80D-116C-4036-B2CD-C85F79112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563" y="1174093"/>
            <a:ext cx="1536026" cy="23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1D874D-A3D6-44F9-9DA8-5829616295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77" y="3699870"/>
            <a:ext cx="1671427" cy="23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EA50B2-8686-4EEE-9699-5ADF75B88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013" y="1174093"/>
            <a:ext cx="1500986" cy="234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7C2B0D-C22E-4C25-81C2-773DB60D8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515" y="3699870"/>
            <a:ext cx="1701692" cy="237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F50828-C037-46B5-B648-32B44D5E52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6538" y="1174093"/>
            <a:ext cx="1792449" cy="23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C5DA6B-DD8D-43C6-937B-BD37167BDA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7591" y="3693788"/>
            <a:ext cx="1718398" cy="234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4C7603-3E4E-40AF-8DC7-88BB0D91F7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4194" y="3699870"/>
            <a:ext cx="1659977" cy="2340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1235767-331D-4A72-9C23-72C291457FCD}"/>
              </a:ext>
            </a:extLst>
          </p:cNvPr>
          <p:cNvSpPr/>
          <p:nvPr/>
        </p:nvSpPr>
        <p:spPr>
          <a:xfrm>
            <a:off x="221673" y="1043709"/>
            <a:ext cx="1743016" cy="26201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cap="all" dirty="0">
              <a:solidFill>
                <a:schemeClr val="tx1"/>
              </a:solidFill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О ЧЕМ ЭТОТ КУРС?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0B2FE-8BBD-4253-9F1A-B85120459736}"/>
              </a:ext>
            </a:extLst>
          </p:cNvPr>
          <p:cNvSpPr txBox="1"/>
          <p:nvPr/>
        </p:nvSpPr>
        <p:spPr>
          <a:xfrm>
            <a:off x="570956" y="824212"/>
            <a:ext cx="815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/>
              <a:t>Ссылки на </a:t>
            </a:r>
            <a:r>
              <a:rPr lang="ru-RU" cap="all" dirty="0" err="1"/>
              <a:t>видеоКУРСЫ</a:t>
            </a:r>
            <a:endParaRPr lang="ru-RU" cap="all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DB2620-4D73-4214-909A-E511A342ADED}"/>
              </a:ext>
            </a:extLst>
          </p:cNvPr>
          <p:cNvSpPr/>
          <p:nvPr/>
        </p:nvSpPr>
        <p:spPr>
          <a:xfrm>
            <a:off x="715818" y="1081521"/>
            <a:ext cx="8010171" cy="490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1"/>
                </a:solidFill>
              </a:rPr>
              <a:t>CFD lessons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https://www.youtube.com/playlist?list=PL7D2DA4F69A7FE4E8</a:t>
            </a:r>
            <a:endParaRPr lang="ru-RU" sz="15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500" dirty="0">
                <a:solidFill>
                  <a:schemeClr val="accent1"/>
                </a:solidFill>
              </a:rPr>
              <a:t>Fluid Mechanics 101</a:t>
            </a:r>
            <a:endParaRPr lang="ru-RU" sz="1500" dirty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https://www.youtube.com/channel/UCcqQi9LT0ETkRoUu8eYaEkg</a:t>
            </a:r>
            <a:endParaRPr lang="ru-RU" sz="1500" dirty="0"/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1"/>
                </a:solidFill>
              </a:rPr>
              <a:t>Foundation of Computational Fluid Dynamics</a:t>
            </a:r>
            <a:endParaRPr lang="ru-RU" sz="1500" dirty="0">
              <a:solidFill>
                <a:schemeClr val="accent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https://www.youtube.com/watch?v=AZknqweSR9w&amp;list=PLSGws_74K01_MJCe1UTFZYGDiZ2VKyU7f</a:t>
            </a:r>
            <a:endParaRPr lang="ru-RU" sz="15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solidFill>
                  <a:schemeClr val="accent1"/>
                </a:solidFill>
              </a:rPr>
              <a:t>Канал Александра Молчанова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https://www.youtube.com/channel/UC4mMwac-EaK7N2BTFeSerBQ</a:t>
            </a:r>
            <a:endParaRPr lang="ru-RU" sz="15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500" dirty="0" err="1">
                <a:solidFill>
                  <a:schemeClr val="accent1"/>
                </a:solidFill>
              </a:rPr>
              <a:t>AB_Education</a:t>
            </a:r>
            <a:r>
              <a:rPr lang="ru-RU" sz="1500" dirty="0">
                <a:solidFill>
                  <a:schemeClr val="accent1"/>
                </a:solidFill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https://www.youtube.com/channel/UCLnRRJGgYbZNaVjLd6DwgaQ</a:t>
            </a:r>
            <a:endParaRPr lang="ru-RU" sz="15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solidFill>
                  <a:schemeClr val="accent1"/>
                </a:solidFill>
              </a:rPr>
              <a:t>Курс </a:t>
            </a:r>
            <a:r>
              <a:rPr lang="ru-RU" sz="1500" dirty="0" err="1">
                <a:solidFill>
                  <a:schemeClr val="accent1"/>
                </a:solidFill>
              </a:rPr>
              <a:t>Рыжака</a:t>
            </a:r>
            <a:r>
              <a:rPr lang="ru-RU" sz="1500" dirty="0">
                <a:solidFill>
                  <a:schemeClr val="accent1"/>
                </a:solidFill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https://www.youtube.com/watch?v=8VERrv7aANY&amp;list=PLthfp5exSWEq-opIoWq273YIXKWMJrvl_</a:t>
            </a:r>
            <a:endParaRPr lang="ru-RU" sz="15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solidFill>
                  <a:schemeClr val="accent1"/>
                </a:solidFill>
              </a:rPr>
              <a:t>Канал Виктории </a:t>
            </a:r>
            <a:r>
              <a:rPr lang="ru-RU" sz="1500" dirty="0" err="1">
                <a:solidFill>
                  <a:schemeClr val="accent1"/>
                </a:solidFill>
              </a:rPr>
              <a:t>Клочковой</a:t>
            </a:r>
            <a:endParaRPr lang="ru-RU" sz="1500" dirty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https://www.youtube.com/channel/UC_DWmQXoxLelkRMGttaU2rA/videos</a:t>
            </a:r>
            <a:endParaRPr lang="ru-RU" sz="15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83AE0F-F951-4216-B3A7-14C1E1DB1E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7539" y="1156112"/>
            <a:ext cx="1080000" cy="4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4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6692" y="6345239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Medium Pro" panose="02000803000000020004" pitchFamily="50" charset="-52"/>
              </a:rPr>
              <a:t>10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6527" y="2613392"/>
            <a:ext cx="3831772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БЛАГОДАРЮ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ЗА ВНИМАНИЕ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9270" y="4348147"/>
            <a:ext cx="3846286" cy="116955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Батурин Олег Витальевич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443086 г. Самара, Московское шоссе 34, комн. 336-5 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Tel: (846)267-45-94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oleg.v.baturin@gmail.com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50469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cap="all" dirty="0" smtClean="0">
            <a:solidFill>
              <a:schemeClr val="tx1"/>
            </a:solidFill>
            <a:ea typeface="Arial Unicode MS" pitchFamily="34" charset="-128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6423</TotalTime>
  <Words>540</Words>
  <Application>Microsoft Office PowerPoint</Application>
  <PresentationFormat>Экран (4:3)</PresentationFormat>
  <Paragraphs>88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Elektra Medium Pro</vt:lpstr>
      <vt:lpstr>Elektra Text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Степанов</dc:creator>
  <cp:lastModifiedBy>Олег Батурин</cp:lastModifiedBy>
  <cp:revision>527</cp:revision>
  <dcterms:created xsi:type="dcterms:W3CDTF">2016-03-09T10:31:39Z</dcterms:created>
  <dcterms:modified xsi:type="dcterms:W3CDTF">2020-09-16T07:03:12Z</dcterms:modified>
</cp:coreProperties>
</file>