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1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png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3A797-4946-4026-AF7D-425EBB81DA9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BF1FD-BBDB-454C-9E84-A209873426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85728"/>
            <a:ext cx="8786874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6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Лекция 2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Влияние величин углов резца на процесс резания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/>
              <a:t> </a:t>
            </a:r>
            <a:endParaRPr lang="ru-RU" dirty="0" smtClean="0"/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Главный передний угол  оказывает влияние на силы резания и на прочность режущего лезвия. Установлено, что увеличение переднего угла (  &gt; 0) приводит к снижению сил резания и уменьшению прочности режущей кромки. Значения главного переднего угла  могут изменяться от +30 град до -20 град (см. рис. 4). Увеличение главного заднего угла  оказывает аналогичное влияние на характер изменения сил резания и прочность режущего клина, однако, в меньшей степени. Величина главного заднего угла  находится в диапазоне от 4 град до 20 град 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Изменение величины углов  и  оказывает влияние на прочность резца, его стойкость, величину и соотношение составляющих сил резания. Особенно их значения влияют на высоту шероховатости обработанной поверхности. Уменьшение величины этих углов (см. рис. 4) приводит к увеличению прочности и стойкости резца, снижает высоту шероховатости обработанной поверхности и увеличивает величину радиальной составляющей силы резания. При слишком малом значении угла  резко возрастает отжим резца от заготовки и часто наблюдаются вибрации, в результате чего ухудшается качество обработанной поверхности и увеличивается износ инструмента. Обычно угол  выбирают в пределах от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30 град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90 град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(через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15 град)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зависимости от вида обработки, типа резца, жесткости заготовки и резца и способа их крепления. Угол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составляет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обычно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10-30 град.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3357554" y="3357562"/>
          <a:ext cx="241790" cy="285752"/>
        </p:xfrm>
        <a:graphic>
          <a:graphicData uri="http://schemas.openxmlformats.org/presentationml/2006/ole">
            <p:oleObj spid="_x0000_s44033" name="Формула" r:id="rId3" imgW="139680" imgH="164880" progId="Equation.3">
              <p:embed/>
            </p:oleObj>
          </a:graphicData>
        </a:graphic>
      </p:graphicFrame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714744" y="3286124"/>
          <a:ext cx="285752" cy="373676"/>
        </p:xfrm>
        <a:graphic>
          <a:graphicData uri="http://schemas.openxmlformats.org/presentationml/2006/ole">
            <p:oleObj spid="_x0000_s44034" name="Формула" r:id="rId4" imgW="164880" imgH="215640" progId="Equation.3">
              <p:embed/>
            </p:oleObj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7286644" y="1500174"/>
          <a:ext cx="181952" cy="236538"/>
        </p:xfrm>
        <a:graphic>
          <a:graphicData uri="http://schemas.openxmlformats.org/presentationml/2006/ole">
            <p:oleObj spid="_x0000_s44036" name="Формула" r:id="rId5" imgW="126720" imgH="164880" progId="Equation.3">
              <p:embed/>
            </p:oleObj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785786" y="6357958"/>
          <a:ext cx="285750" cy="373063"/>
        </p:xfrm>
        <a:graphic>
          <a:graphicData uri="http://schemas.openxmlformats.org/presentationml/2006/ole">
            <p:oleObj spid="_x0000_s44037" name="Формула" r:id="rId6" imgW="1648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17693"/>
            <a:ext cx="878687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Углы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наклона режущей кромки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влияют на прочность вершины резца. При положительных значениях этих углов прочность вершины резца выше, чем при отрицательных. Величины углов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колеблются в пределах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-15…+15 град.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Если угол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имеет положительное значение, то стружка отводится в сторону обработанной поверхности заготовки, поэтому такое расположение режущей кромки применяют при черновых и получистовых операциях. При чистовых операциях угол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должен быть отрицательным, так как в этом случае стружка отводится вперед по направлению движения резца, в сторону необработанной поверхности заготовки.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процессе точения значения углов  изменяются в зависимости от установки резца относительно оси вращения заготовки (выше или ниже). </a:t>
            </a: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Влияние установки резцов на их геометрические параметры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Установить вершину резца точно по центру обрабатываемой детали практически невозможно, и поэтому она может располагаться выше или ниже центра. В зависимости от этого будут изменяться передний и задний углы резца, так как при установке резца выше или ниже центра заготовки изменяется положение основной плоскости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связанной с ней плоскости резания.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рис. 5 показаны геометрические параметры резца в зависимости от положения его вершины относительно оси центров при наружном точении (см. рис. 5,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а-в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и при внутреннем растачивании (см. рис. 5, </a:t>
            </a:r>
            <a:r>
              <a:rPr lang="ru-RU" i="1" dirty="0" err="1" smtClean="0">
                <a:latin typeface="Arial" pitchFamily="34" charset="0"/>
                <a:cs typeface="Arial" pitchFamily="34" charset="0"/>
              </a:rPr>
              <a:t>г-е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Как видно из рис. 5, в условиях наружного точения установка резца выше оси центров приводит к увеличению переднего  угла  и уменьшение заднего угла 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3786182" y="714356"/>
          <a:ext cx="223837" cy="285750"/>
        </p:xfrm>
        <a:graphic>
          <a:graphicData uri="http://schemas.openxmlformats.org/presentationml/2006/ole">
            <p:oleObj spid="_x0000_s59393" name="Формула" r:id="rId3" imgW="139680" imgH="177480" progId="Equation.3">
              <p:embed/>
            </p:oleObj>
          </a:graphicData>
        </a:graphic>
      </p:graphicFrame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4214810" y="642918"/>
          <a:ext cx="285752" cy="374651"/>
        </p:xfrm>
        <a:graphic>
          <a:graphicData uri="http://schemas.openxmlformats.org/presentationml/2006/ole">
            <p:oleObj spid="_x0000_s59394" name="Формула" r:id="rId4" imgW="164880" imgH="21564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428728" y="1000108"/>
          <a:ext cx="223837" cy="284147"/>
        </p:xfrm>
        <a:graphic>
          <a:graphicData uri="http://schemas.openxmlformats.org/presentationml/2006/ole">
            <p:oleObj spid="_x0000_s59395" name="Формула" r:id="rId5" imgW="139680" imgH="1774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2000232" y="1785926"/>
          <a:ext cx="223837" cy="285750"/>
        </p:xfrm>
        <a:graphic>
          <a:graphicData uri="http://schemas.openxmlformats.org/presentationml/2006/ole">
            <p:oleObj spid="_x0000_s59396" name="Формула" r:id="rId6" imgW="1396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2143108" y="0"/>
          <a:ext cx="4714875" cy="5924550"/>
        </p:xfrm>
        <a:graphic>
          <a:graphicData uri="http://schemas.openxmlformats.org/presentationml/2006/ole">
            <p:oleObj spid="_x0000_s41987" r:id="rId3" imgW="3338949" imgH="4196927" progId="">
              <p:embed/>
            </p:oleObj>
          </a:graphicData>
        </a:graphic>
      </p:graphicFrame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14414" y="6000768"/>
            <a:ext cx="6572296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5. Геометрические параметры резца в зависимости от положения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его вершины относительно оси центров:</a:t>
            </a:r>
            <a:endParaRPr kumimoji="0" lang="ru-RU" sz="15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а-в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при наружном точении; </a:t>
            </a:r>
            <a:r>
              <a:rPr kumimoji="0" lang="ru-RU" sz="15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г-е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при растачивании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7154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случае установки резца ниже оси центров действительный передний угол уменьшается, а задний увеличивается. Обратная картина наблюдается при растачивании заготовок. Как видно из рис. 5, Установка  резца  выше  оси  центров  приводит  к  уменьшению  угла   и увеличению угла , а при установке резца ниже оси центров действительный угол  увеличивается, в то время как угол  уменьшается.</a:t>
            </a:r>
          </a:p>
          <a:p>
            <a:pPr algn="just"/>
            <a:r>
              <a:rPr lang="ru-RU" dirty="0" smtClean="0"/>
              <a:t>Главный  и вспомогательный  углы в плане могут быть различными в зависимости от установки резца по отношению к оси обрабатываемой заготовки. Указанное изменение углов  и  показано на рис. 6.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2857488" y="2643182"/>
          <a:ext cx="3089010" cy="2149387"/>
        </p:xfrm>
        <a:graphic>
          <a:graphicData uri="http://schemas.openxmlformats.org/presentationml/2006/ole">
            <p:oleObj spid="_x0000_s40968" r:id="rId3" imgW="1141188" imgH="801354" progId="">
              <p:embed/>
            </p:oleObj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643174" y="5072074"/>
          <a:ext cx="3571900" cy="1097280"/>
        </p:xfrm>
        <a:graphic>
          <a:graphicData uri="http://schemas.openxmlformats.org/drawingml/2006/table">
            <a:tbl>
              <a:tblPr/>
              <a:tblGrid>
                <a:gridCol w="3571900"/>
              </a:tblGrid>
              <a:tr h="1071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latin typeface="Times New Roman"/>
                          <a:ea typeface="Times New Roman"/>
                        </a:rPr>
                        <a:t>Рис. 6.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Схема изменения углов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  и 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   в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плане  в  зависимости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 от установки резца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относительно оси детали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886075" y="5372100"/>
          <a:ext cx="182563" cy="215900"/>
        </p:xfrm>
        <a:graphic>
          <a:graphicData uri="http://schemas.openxmlformats.org/presentationml/2006/ole">
            <p:oleObj spid="_x0000_s40969" name="Формула" r:id="rId4" imgW="139680" imgH="164880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302000" y="5276850"/>
          <a:ext cx="227013" cy="304800"/>
        </p:xfrm>
        <a:graphic>
          <a:graphicData uri="http://schemas.openxmlformats.org/presentationml/2006/ole">
            <p:oleObj spid="_x0000_s40970" name="Формула" r:id="rId5" imgW="1648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142852"/>
            <a:ext cx="878687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Геометрия среза и её влияние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на формирование шероховатости поверхности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Пусть в процессе точения за один оборот заготовки инструмент переместится из положения I в положение II. При этом с заготовки будет срезан слой материала с поперечным сечением АВСD (рис. 7,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Это поперечное сечение называется номинальным сечением среза.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937" name="Object 1"/>
          <p:cNvGraphicFramePr>
            <a:graphicFrameLocks noChangeAspect="1"/>
          </p:cNvGraphicFramePr>
          <p:nvPr/>
        </p:nvGraphicFramePr>
        <p:xfrm>
          <a:off x="1279974" y="2000239"/>
          <a:ext cx="6435298" cy="3829669"/>
        </p:xfrm>
        <a:graphic>
          <a:graphicData uri="http://schemas.openxmlformats.org/presentationml/2006/ole">
            <p:oleObj spid="_x0000_s39939" r:id="rId3" imgW="4657353" imgH="2761143" progId="">
              <p:embed/>
            </p:oleObj>
          </a:graphicData>
        </a:graphic>
      </p:graphicFrame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428728" y="5857892"/>
            <a:ext cx="62151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7.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Элементы режима резания при токарной обработке: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–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номинальное сечение среза;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 -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параметры среза;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I, II – положения резца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71414"/>
            <a:ext cx="88583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3500430" y="285728"/>
          <a:ext cx="214314" cy="227709"/>
        </p:xfrm>
        <a:graphic>
          <a:graphicData uri="http://schemas.openxmlformats.org/presentationml/2006/ole">
            <p:oleObj spid="_x0000_s57361" name="Формула" r:id="rId3" imgW="152268" imgH="164957" progId="Equation.3">
              <p:embed/>
            </p:oleObj>
          </a:graphicData>
        </a:graphic>
      </p:graphicFrame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786446" y="1000108"/>
          <a:ext cx="981075" cy="276225"/>
        </p:xfrm>
        <a:graphic>
          <a:graphicData uri="http://schemas.openxmlformats.org/presentationml/2006/ole">
            <p:oleObj spid="_x0000_s57362" name="Формула" r:id="rId4" imgW="977900" imgH="279400" progId="Equation.3">
              <p:embed/>
            </p:oleObj>
          </a:graphicData>
        </a:graphic>
      </p:graphicFrame>
      <p:graphicFrame>
        <p:nvGraphicFramePr>
          <p:cNvPr id="57345" name="Object 1"/>
          <p:cNvGraphicFramePr>
            <a:graphicFrameLocks noChangeAspect="1"/>
          </p:cNvGraphicFramePr>
          <p:nvPr/>
        </p:nvGraphicFramePr>
        <p:xfrm>
          <a:off x="4357686" y="1618938"/>
          <a:ext cx="1000132" cy="281287"/>
        </p:xfrm>
        <a:graphic>
          <a:graphicData uri="http://schemas.openxmlformats.org/presentationml/2006/ole">
            <p:oleObj spid="_x0000_s57363" name="Формула" r:id="rId5" imgW="914400" imgH="254000" progId="Equation.3">
              <p:embed/>
            </p:oleObj>
          </a:graphicData>
        </a:graphic>
      </p:graphicFrame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42844" y="0"/>
            <a:ext cx="90011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количественной оценки срезаемого слоя вводится два параметра: толщина срезаемого слоя (или среза) –    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; ширина срезаемого слоя (среза)</a:t>
            </a: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   (рис. 7, </a:t>
            </a:r>
            <a:r>
              <a:rPr lang="ru-RU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ru-RU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619125"/>
            <a:ext cx="242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142844" y="642918"/>
            <a:ext cx="90011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Толщина срезаемого слоя – это расстояние по сечению среза, измеренное нормально к главной режущей кромке инструмента                 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142844" y="1285860"/>
            <a:ext cx="90011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Ширина срезаемого слоя – это расстояние по сечению среза, измеренное вдоль главной режущей кромки инструмента                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214250" y="2000240"/>
            <a:ext cx="89297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После перемещения резца из положения I в положение II на обработанной поверхности заготовки остается часть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несрезанного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материала с поперечным сечением ВСЕ (рис. 8). Это обусловлено тем, что вершина резца в процессе обработки заготовки движется по винтовой линии. Данное сечение называется остаточным сечением среза.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572396" y="285728"/>
          <a:ext cx="212697" cy="326135"/>
        </p:xfrm>
        <a:graphic>
          <a:graphicData uri="http://schemas.openxmlformats.org/presentationml/2006/ole">
            <p:oleObj spid="_x0000_s57364" name="Формула" r:id="rId6" imgW="139579" imgH="215713" progId="Equation.3">
              <p:embed/>
            </p:oleObj>
          </a:graphicData>
        </a:graphic>
      </p:graphicFrame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714348" y="3429000"/>
          <a:ext cx="3194264" cy="2916054"/>
        </p:xfrm>
        <a:graphic>
          <a:graphicData uri="http://schemas.openxmlformats.org/presentationml/2006/ole">
            <p:oleObj spid="_x0000_s57365" r:id="rId7" imgW="2720115" imgH="2482601" progId="">
              <p:embed/>
            </p:oleObj>
          </a:graphicData>
        </a:graphic>
      </p:graphicFrame>
      <p:sp>
        <p:nvSpPr>
          <p:cNvPr id="57357" name="Rectangle 13"/>
          <p:cNvSpPr>
            <a:spLocks noChangeArrowheads="1"/>
          </p:cNvSpPr>
          <p:nvPr/>
        </p:nvSpPr>
        <p:spPr bwMode="auto">
          <a:xfrm>
            <a:off x="357158" y="6273225"/>
            <a:ext cx="35004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spc="100" dirty="0" smtClean="0">
                <a:latin typeface="Arial" pitchFamily="34" charset="0"/>
                <a:ea typeface="Times New Roman"/>
                <a:cs typeface="Arial" pitchFamily="34" charset="0"/>
              </a:rPr>
              <a:t>Рис. 8.</a:t>
            </a:r>
            <a:r>
              <a:rPr lang="ru-RU" sz="1600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/>
                <a:cs typeface="Arial" pitchFamily="34" charset="0"/>
              </a:rPr>
              <a:t>Схема образования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остаточного среза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736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7366" name="Object 22"/>
          <p:cNvGraphicFramePr>
            <a:graphicFrameLocks noChangeAspect="1"/>
          </p:cNvGraphicFramePr>
          <p:nvPr/>
        </p:nvGraphicFramePr>
        <p:xfrm>
          <a:off x="4948354" y="3400358"/>
          <a:ext cx="3338422" cy="1957468"/>
        </p:xfrm>
        <a:graphic>
          <a:graphicData uri="http://schemas.openxmlformats.org/presentationml/2006/ole">
            <p:oleObj spid="_x0000_s57366" r:id="rId8" imgW="2316289" imgH="1351447" progId="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072066" y="5500702"/>
            <a:ext cx="3157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spc="100" dirty="0" smtClean="0">
                <a:latin typeface="Arial" pitchFamily="34" charset="0"/>
                <a:ea typeface="Times New Roman"/>
                <a:cs typeface="Arial" pitchFamily="34" charset="0"/>
              </a:rPr>
              <a:t>Рис. 9.</a:t>
            </a:r>
            <a:r>
              <a:rPr lang="ru-RU" sz="1600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/>
                <a:cs typeface="Arial" pitchFamily="34" charset="0"/>
              </a:rPr>
              <a:t>Величина остаточного </a:t>
            </a:r>
          </a:p>
          <a:p>
            <a:pPr algn="ctr"/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среза после обточки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000760" y="428604"/>
          <a:ext cx="202096" cy="290513"/>
        </p:xfrm>
        <a:graphic>
          <a:graphicData uri="http://schemas.openxmlformats.org/presentationml/2006/ole">
            <p:oleObj spid="_x0000_s19488" name="Формула" r:id="rId3" imgW="152268" imgH="215713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143240" y="785794"/>
          <a:ext cx="366713" cy="261938"/>
        </p:xfrm>
        <a:graphic>
          <a:graphicData uri="http://schemas.openxmlformats.org/presentationml/2006/ole">
            <p:oleObj spid="_x0000_s19489" name="Формула" r:id="rId4" imgW="266469" imgH="190335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285852" y="1071546"/>
          <a:ext cx="1000132" cy="604476"/>
        </p:xfrm>
        <a:graphic>
          <a:graphicData uri="http://schemas.openxmlformats.org/presentationml/2006/ole">
            <p:oleObj spid="_x0000_s19490" name="Формула" r:id="rId5" imgW="863225" imgH="520474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714612" y="1071546"/>
          <a:ext cx="924195" cy="576263"/>
        </p:xfrm>
        <a:graphic>
          <a:graphicData uri="http://schemas.openxmlformats.org/presentationml/2006/ole">
            <p:oleObj spid="_x0000_s19491" name="Формула" r:id="rId6" imgW="812447" imgH="50778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71472" y="2214554"/>
          <a:ext cx="1576563" cy="357190"/>
        </p:xfrm>
        <a:graphic>
          <a:graphicData uri="http://schemas.openxmlformats.org/presentationml/2006/ole">
            <p:oleObj spid="_x0000_s19492" name="Формула" r:id="rId7" imgW="1219200" imgH="279400" progId="Equation.3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071802" y="1928802"/>
          <a:ext cx="3071834" cy="685168"/>
        </p:xfrm>
        <a:graphic>
          <a:graphicData uri="http://schemas.openxmlformats.org/presentationml/2006/ole">
            <p:oleObj spid="_x0000_s19493" name="Формула" r:id="rId8" imgW="2565400" imgH="571500" progId="Equation.3">
              <p:embed/>
            </p:oleObj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642910" y="2786058"/>
          <a:ext cx="1893107" cy="714380"/>
        </p:xfrm>
        <a:graphic>
          <a:graphicData uri="http://schemas.openxmlformats.org/presentationml/2006/ole">
            <p:oleObj spid="_x0000_s19494" name="Формула" r:id="rId9" imgW="1511300" imgH="571500" progId="Equation.3">
              <p:embed/>
            </p:oleObj>
          </a:graphicData>
        </a:graphic>
      </p:graphicFrame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14282" y="142852"/>
            <a:ext cx="8858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рис. 9 представлена величина остаточного среза после обточки заготовки. Как видно из рис. 9, высота остаточного среза  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будет пропорциональна параметру шероховатости       и может быть определена  из  треугольников ВКЕ и СКЕ: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214282" y="1714488"/>
            <a:ext cx="11430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 как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2214546" y="2214554"/>
            <a:ext cx="92869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тогда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6215074" y="2214554"/>
            <a:ext cx="10001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откуда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7715272" y="3857628"/>
          <a:ext cx="500066" cy="233364"/>
        </p:xfrm>
        <a:graphic>
          <a:graphicData uri="http://schemas.openxmlformats.org/presentationml/2006/ole">
            <p:oleObj spid="_x0000_s19495" name="Формула" r:id="rId10" imgW="431613" imgH="203112" progId="Equation.3">
              <p:embed/>
            </p:oleObj>
          </a:graphicData>
        </a:graphic>
      </p:graphicFrame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357158" y="4286256"/>
          <a:ext cx="500066" cy="233364"/>
        </p:xfrm>
        <a:graphic>
          <a:graphicData uri="http://schemas.openxmlformats.org/presentationml/2006/ole">
            <p:oleObj spid="_x0000_s19496" name="Формула" r:id="rId11" imgW="431613" imgH="203112" progId="Equation.3">
              <p:embed/>
            </p:oleObj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2214546" y="4214818"/>
          <a:ext cx="627971" cy="338138"/>
        </p:xfrm>
        <a:graphic>
          <a:graphicData uri="http://schemas.openxmlformats.org/presentationml/2006/ole">
            <p:oleObj spid="_x0000_s19497" name="Формула" r:id="rId12" imgW="494870" imgH="266469" progId="Equation.3">
              <p:embed/>
            </p:oleObj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2786050" y="4786322"/>
          <a:ext cx="4160950" cy="714380"/>
        </p:xfrm>
        <a:graphic>
          <a:graphicData uri="http://schemas.openxmlformats.org/presentationml/2006/ole">
            <p:oleObj spid="_x0000_s19498" name="Формула" r:id="rId13" imgW="3162300" imgH="546100" progId="Equation.3">
              <p:embed/>
            </p:oleObj>
          </a:graphicData>
        </a:graphic>
      </p:graphicFrame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285720" y="3786190"/>
            <a:ext cx="75655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Данная зависимость справедлива, когда радиус при вершине резца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8143900" y="3786190"/>
            <a:ext cx="8572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При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928662" y="421481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величину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2928926" y="4214818"/>
            <a:ext cx="44291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можно определить по формуле: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9" name="Object 11"/>
          <p:cNvGraphicFramePr>
            <a:graphicFrameLocks noChangeAspect="1"/>
          </p:cNvGraphicFramePr>
          <p:nvPr/>
        </p:nvGraphicFramePr>
        <p:xfrm>
          <a:off x="1428728" y="142852"/>
          <a:ext cx="530682" cy="285752"/>
        </p:xfrm>
        <a:graphic>
          <a:graphicData uri="http://schemas.openxmlformats.org/presentationml/2006/ole">
            <p:oleObj spid="_x0000_s58424" name="Формула" r:id="rId3" imgW="494870" imgH="266469" progId="Equation.3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2786050" y="214290"/>
          <a:ext cx="161925" cy="200025"/>
        </p:xfrm>
        <a:graphic>
          <a:graphicData uri="http://schemas.openxmlformats.org/presentationml/2006/ole">
            <p:oleObj spid="_x0000_s58425" name="Формула" r:id="rId4" imgW="164957" imgH="203024" progId="Equation.3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3000364" y="142852"/>
          <a:ext cx="214314" cy="285752"/>
        </p:xfrm>
        <a:graphic>
          <a:graphicData uri="http://schemas.openxmlformats.org/presentationml/2006/ole">
            <p:oleObj spid="_x0000_s58426" name="Формула" r:id="rId5" imgW="203024" imgH="266469" progId="Equation.3">
              <p:embed/>
            </p:oleObj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3286116" y="214290"/>
          <a:ext cx="142875" cy="152400"/>
        </p:xfrm>
        <a:graphic>
          <a:graphicData uri="http://schemas.openxmlformats.org/presentationml/2006/ole">
            <p:oleObj spid="_x0000_s58427" name="Формула" r:id="rId6" imgW="139639" imgH="152334" progId="Equation.3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643306" y="142852"/>
          <a:ext cx="228600" cy="276225"/>
        </p:xfrm>
        <a:graphic>
          <a:graphicData uri="http://schemas.openxmlformats.org/presentationml/2006/ole">
            <p:oleObj spid="_x0000_s58428" name="Формула" r:id="rId7" imgW="228600" imgH="279400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5072066" y="214290"/>
          <a:ext cx="161925" cy="200025"/>
        </p:xfrm>
        <a:graphic>
          <a:graphicData uri="http://schemas.openxmlformats.org/presentationml/2006/ole">
            <p:oleObj spid="_x0000_s58429" name="Формула" r:id="rId8" imgW="164957" imgH="203024" progId="Equation.3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5286380" y="142852"/>
          <a:ext cx="200025" cy="266700"/>
        </p:xfrm>
        <a:graphic>
          <a:graphicData uri="http://schemas.openxmlformats.org/presentationml/2006/ole">
            <p:oleObj spid="_x0000_s58430" name="Формула" r:id="rId9" imgW="203024" imgH="266469" progId="Equation.3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5715008" y="142852"/>
          <a:ext cx="228600" cy="276225"/>
        </p:xfrm>
        <a:graphic>
          <a:graphicData uri="http://schemas.openxmlformats.org/presentationml/2006/ole">
            <p:oleObj spid="_x0000_s58431" name="Формула" r:id="rId10" imgW="228600" imgH="27940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8286776" y="142852"/>
          <a:ext cx="495300" cy="266700"/>
        </p:xfrm>
        <a:graphic>
          <a:graphicData uri="http://schemas.openxmlformats.org/presentationml/2006/ole">
            <p:oleObj spid="_x0000_s58432" name="Формула" r:id="rId11" imgW="494870" imgH="266469" progId="Equation.3">
              <p:embed/>
            </p:oleObj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000364" y="500042"/>
          <a:ext cx="142875" cy="152400"/>
        </p:xfrm>
        <a:graphic>
          <a:graphicData uri="http://schemas.openxmlformats.org/presentationml/2006/ole">
            <p:oleObj spid="_x0000_s58433" name="Формула" r:id="rId12" imgW="139639" imgH="152334" progId="Equation.3">
              <p:embed/>
            </p:oleObj>
          </a:graphicData>
        </a:graphic>
      </p:graphicFrame>
      <p:graphicFrame>
        <p:nvGraphicFramePr>
          <p:cNvPr id="58369" name="Object 1"/>
          <p:cNvGraphicFramePr>
            <a:graphicFrameLocks noChangeAspect="1"/>
          </p:cNvGraphicFramePr>
          <p:nvPr/>
        </p:nvGraphicFramePr>
        <p:xfrm>
          <a:off x="6143636" y="428604"/>
          <a:ext cx="495300" cy="266700"/>
        </p:xfrm>
        <a:graphic>
          <a:graphicData uri="http://schemas.openxmlformats.org/presentationml/2006/ole">
            <p:oleObj spid="_x0000_s58434" name="Формула" r:id="rId13" imgW="494870" imgH="266469" progId="Equation.3">
              <p:embed/>
            </p:oleObj>
          </a:graphicData>
        </a:graphic>
      </p:graphicFrame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214282" y="142852"/>
            <a:ext cx="87868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величину 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влияют    ,    ,   и    . Увеличение         и     приводит к увеличению          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то же время увеличение          ведет к снижению значений           . Вышеизложенное видно из рис. 10.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89" name="Rectangle 21"/>
          <p:cNvSpPr>
            <a:spLocks noChangeArrowheads="1"/>
          </p:cNvSpPr>
          <p:nvPr/>
        </p:nvSpPr>
        <p:spPr bwMode="auto">
          <a:xfrm>
            <a:off x="571472" y="4214818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90" name="Rectangle 22"/>
          <p:cNvSpPr>
            <a:spLocks noChangeArrowheads="1"/>
          </p:cNvSpPr>
          <p:nvPr/>
        </p:nvSpPr>
        <p:spPr bwMode="auto">
          <a:xfrm>
            <a:off x="0" y="2214554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9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8392" name="Object 24"/>
          <p:cNvGraphicFramePr>
            <a:graphicFrameLocks noChangeAspect="1"/>
          </p:cNvGraphicFramePr>
          <p:nvPr/>
        </p:nvGraphicFramePr>
        <p:xfrm>
          <a:off x="923941" y="1142984"/>
          <a:ext cx="7562280" cy="2214578"/>
        </p:xfrm>
        <a:graphic>
          <a:graphicData uri="http://schemas.openxmlformats.org/presentationml/2006/ole">
            <p:oleObj spid="_x0000_s58435" r:id="rId14" imgW="5998222" imgH="1767619" progId="">
              <p:embed/>
            </p:oleObj>
          </a:graphicData>
        </a:graphic>
      </p:graphicFrame>
      <p:sp>
        <p:nvSpPr>
          <p:cNvPr id="58394" name="Rectangle 26"/>
          <p:cNvSpPr>
            <a:spLocks noChangeArrowheads="1"/>
          </p:cNvSpPr>
          <p:nvPr/>
        </p:nvSpPr>
        <p:spPr bwMode="auto">
          <a:xfrm>
            <a:off x="928662" y="3429000"/>
            <a:ext cx="764393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а                                      б                                     в                            г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95" name="Rectangle 27"/>
          <p:cNvSpPr>
            <a:spLocks noChangeArrowheads="1"/>
          </p:cNvSpPr>
          <p:nvPr/>
        </p:nvSpPr>
        <p:spPr bwMode="auto">
          <a:xfrm>
            <a:off x="285720" y="3857628"/>
            <a:ext cx="87154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10.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Влияние главного и вспомогательного углов в плане, подачи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радиуса при вершине резца на высоту остаточного среза:</a:t>
            </a:r>
            <a:endParaRPr kumimoji="0" 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–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исходное состояние;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 –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влияние главного и вспомогательного углов в плане;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–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влияние подачи;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 –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влияние радиуса при вершине резца; I, II – положение резца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58396" name="Object 28"/>
          <p:cNvGraphicFramePr>
            <a:graphicFrameLocks noChangeAspect="1"/>
          </p:cNvGraphicFramePr>
          <p:nvPr/>
        </p:nvGraphicFramePr>
        <p:xfrm>
          <a:off x="2786050" y="5500702"/>
          <a:ext cx="228600" cy="276225"/>
        </p:xfrm>
        <a:graphic>
          <a:graphicData uri="http://schemas.openxmlformats.org/presentationml/2006/ole">
            <p:oleObj spid="_x0000_s58436" name="Формула" r:id="rId15" imgW="228600" imgH="279400" progId="Equation.3">
              <p:embed/>
            </p:oleObj>
          </a:graphicData>
        </a:graphic>
      </p:graphicFrame>
      <p:sp>
        <p:nvSpPr>
          <p:cNvPr id="58400" name="Rectangle 32"/>
          <p:cNvSpPr>
            <a:spLocks noChangeArrowheads="1"/>
          </p:cNvSpPr>
          <p:nvPr/>
        </p:nvSpPr>
        <p:spPr bwMode="auto">
          <a:xfrm>
            <a:off x="214282" y="5000636"/>
            <a:ext cx="8786874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уменьшения шероховатости поверхности заготовки в первую очередь необходимо уменьшить    и    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или увеличить радиус при вершине    и только в последнюю очередь можно уменьшить подачу    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т.к. величина подачи в значительной мере влияет на производительность обработки.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8405" name="Object 37"/>
          <p:cNvGraphicFramePr>
            <a:graphicFrameLocks noChangeAspect="1"/>
          </p:cNvGraphicFramePr>
          <p:nvPr/>
        </p:nvGraphicFramePr>
        <p:xfrm>
          <a:off x="1357290" y="5286388"/>
          <a:ext cx="212726" cy="251403"/>
        </p:xfrm>
        <a:graphic>
          <a:graphicData uri="http://schemas.openxmlformats.org/presentationml/2006/ole">
            <p:oleObj spid="_x0000_s58437" name="Формула" r:id="rId16" imgW="139579" imgH="164957" progId="Equation.3">
              <p:embed/>
            </p:oleObj>
          </a:graphicData>
        </a:graphic>
      </p:graphicFrame>
      <p:graphicFrame>
        <p:nvGraphicFramePr>
          <p:cNvPr id="58406" name="Object 38"/>
          <p:cNvGraphicFramePr>
            <a:graphicFrameLocks noChangeAspect="1"/>
          </p:cNvGraphicFramePr>
          <p:nvPr/>
        </p:nvGraphicFramePr>
        <p:xfrm>
          <a:off x="1714480" y="5214950"/>
          <a:ext cx="246437" cy="322264"/>
        </p:xfrm>
        <a:graphic>
          <a:graphicData uri="http://schemas.openxmlformats.org/presentationml/2006/ole">
            <p:oleObj spid="_x0000_s58438" name="Формула" r:id="rId17" imgW="164885" imgH="215619" progId="Equation.3">
              <p:embed/>
            </p:oleObj>
          </a:graphicData>
        </a:graphic>
      </p:graphicFrame>
      <p:graphicFrame>
        <p:nvGraphicFramePr>
          <p:cNvPr id="58407" name="Object 39"/>
          <p:cNvGraphicFramePr>
            <a:graphicFrameLocks noChangeAspect="1"/>
          </p:cNvGraphicFramePr>
          <p:nvPr/>
        </p:nvGraphicFramePr>
        <p:xfrm>
          <a:off x="5357818" y="5286388"/>
          <a:ext cx="200026" cy="236143"/>
        </p:xfrm>
        <a:graphic>
          <a:graphicData uri="http://schemas.openxmlformats.org/presentationml/2006/ole">
            <p:oleObj spid="_x0000_s58439" name="Формула" r:id="rId18" imgW="114102" imgH="1267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42852"/>
            <a:ext cx="87154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Полученные выше зависимости для расчета шероховатости поверхности заготовки не учитывают физико-механические свойства обрабатываемого материала, реальное состояние режущей кромки, возможности возникновения вибраций, явление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наростообразования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В связи с этим реальная величина шероховатости поверхности будет отличаться от полученной расчетным путем. Поэтому на практике пользуются эмпирическими зависимостями вида:</a:t>
            </a: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3286116" y="1857364"/>
          <a:ext cx="2613025" cy="684212"/>
        </p:xfrm>
        <a:graphic>
          <a:graphicData uri="http://schemas.openxmlformats.org/presentationml/2006/ole">
            <p:oleObj spid="_x0000_s21539" name="Формула" r:id="rId3" imgW="1651000" imgH="431800" progId="Equation.3">
              <p:embed/>
            </p:oleObj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285720" y="2571744"/>
            <a:ext cx="86439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где        – коэффициент, учитывающий конкретные условия обработки (геометрию инструмента, свойства обрабатываемого и инструментального материалов, смазывающе-охлаждающую жидкость и т.д.); 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глубина резания, мм;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подача на один оборот заготовки, мм/об;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 скорость резания, м/мин;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/>
              <a:t>    </a:t>
            </a:r>
            <a:r>
              <a:rPr lang="ru-RU" dirty="0" smtClean="0"/>
              <a:t>и</a:t>
            </a:r>
            <a:r>
              <a:rPr lang="en-US" dirty="0" smtClean="0"/>
              <a:t>      </a:t>
            </a:r>
            <a:r>
              <a:rPr lang="ru-RU" dirty="0" smtClean="0"/>
              <a:t>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главный и вспомогательный углы в плане, град;</a:t>
            </a:r>
          </a:p>
          <a:p>
            <a:r>
              <a:rPr lang="en-US" i="1" dirty="0" smtClean="0"/>
              <a:t>r</a:t>
            </a:r>
            <a:r>
              <a:rPr lang="en-US" dirty="0" smtClean="0"/>
              <a:t> </a:t>
            </a:r>
            <a:r>
              <a:rPr lang="ru-RU" dirty="0" smtClean="0"/>
              <a:t>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радиус при вершине резца, мм;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показатели степеней.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532" name="Object 28"/>
          <p:cNvGraphicFramePr>
            <a:graphicFrameLocks noChangeAspect="1"/>
          </p:cNvGraphicFramePr>
          <p:nvPr/>
        </p:nvGraphicFramePr>
        <p:xfrm>
          <a:off x="785786" y="2571744"/>
          <a:ext cx="285752" cy="342902"/>
        </p:xfrm>
        <a:graphic>
          <a:graphicData uri="http://schemas.openxmlformats.org/presentationml/2006/ole">
            <p:oleObj spid="_x0000_s21540" name="Формула" r:id="rId4" imgW="190500" imgH="228600" progId="Equation.3">
              <p:embed/>
            </p:oleObj>
          </a:graphicData>
        </a:graphic>
      </p:graphicFrame>
      <p:graphicFrame>
        <p:nvGraphicFramePr>
          <p:cNvPr id="21533" name="Object 29"/>
          <p:cNvGraphicFramePr>
            <a:graphicFrameLocks noChangeAspect="1"/>
          </p:cNvGraphicFramePr>
          <p:nvPr/>
        </p:nvGraphicFramePr>
        <p:xfrm>
          <a:off x="285720" y="4286256"/>
          <a:ext cx="200148" cy="236538"/>
        </p:xfrm>
        <a:graphic>
          <a:graphicData uri="http://schemas.openxmlformats.org/presentationml/2006/ole">
            <p:oleObj spid="_x0000_s21541" name="Формула" r:id="rId5" imgW="139579" imgH="164957" progId="Equation.3">
              <p:embed/>
            </p:oleObj>
          </a:graphicData>
        </a:graphic>
      </p:graphicFrame>
      <p:graphicFrame>
        <p:nvGraphicFramePr>
          <p:cNvPr id="21534" name="Object 30"/>
          <p:cNvGraphicFramePr>
            <a:graphicFrameLocks noChangeAspect="1"/>
          </p:cNvGraphicFramePr>
          <p:nvPr/>
        </p:nvGraphicFramePr>
        <p:xfrm>
          <a:off x="785786" y="4214818"/>
          <a:ext cx="218517" cy="285753"/>
        </p:xfrm>
        <a:graphic>
          <a:graphicData uri="http://schemas.openxmlformats.org/presentationml/2006/ole">
            <p:oleObj spid="_x0000_s21542" name="Формула" r:id="rId6" imgW="164885" imgH="215619" progId="Equation.3">
              <p:embed/>
            </p:oleObj>
          </a:graphicData>
        </a:graphic>
      </p:graphicFrame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285720" y="5214950"/>
            <a:ext cx="871543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Глубина резания в значительной мере влияет на вибрации в технологической системе. С ростом глубины резания вибрации возрастают. Скорость резания влияет на износ режущего инструмента и, следовательно, на шероховатость поверхности. С увеличением износа режущего инструмента шероховатость поверхности увеличивается.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925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Alex</cp:lastModifiedBy>
  <cp:revision>66</cp:revision>
  <dcterms:created xsi:type="dcterms:W3CDTF">2021-09-01T04:14:35Z</dcterms:created>
  <dcterms:modified xsi:type="dcterms:W3CDTF">2021-09-10T11:24:29Z</dcterms:modified>
</cp:coreProperties>
</file>