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4"/>
  </p:notesMasterIdLst>
  <p:handoutMasterIdLst>
    <p:handoutMasterId r:id="rId35"/>
  </p:handoutMasterIdLst>
  <p:sldIdLst>
    <p:sldId id="256" r:id="rId2"/>
    <p:sldId id="386" r:id="rId3"/>
    <p:sldId id="384" r:id="rId4"/>
    <p:sldId id="354" r:id="rId5"/>
    <p:sldId id="355" r:id="rId6"/>
    <p:sldId id="353" r:id="rId7"/>
    <p:sldId id="358" r:id="rId8"/>
    <p:sldId id="387" r:id="rId9"/>
    <p:sldId id="390" r:id="rId10"/>
    <p:sldId id="391" r:id="rId11"/>
    <p:sldId id="392" r:id="rId12"/>
    <p:sldId id="393" r:id="rId13"/>
    <p:sldId id="394" r:id="rId14"/>
    <p:sldId id="356" r:id="rId15"/>
    <p:sldId id="357" r:id="rId16"/>
    <p:sldId id="359" r:id="rId17"/>
    <p:sldId id="361" r:id="rId18"/>
    <p:sldId id="362" r:id="rId19"/>
    <p:sldId id="360" r:id="rId20"/>
    <p:sldId id="363" r:id="rId21"/>
    <p:sldId id="365" r:id="rId22"/>
    <p:sldId id="364" r:id="rId23"/>
    <p:sldId id="367" r:id="rId24"/>
    <p:sldId id="371" r:id="rId25"/>
    <p:sldId id="372" r:id="rId26"/>
    <p:sldId id="375" r:id="rId27"/>
    <p:sldId id="376" r:id="rId28"/>
    <p:sldId id="370" r:id="rId29"/>
    <p:sldId id="381" r:id="rId30"/>
    <p:sldId id="383" r:id="rId31"/>
    <p:sldId id="388" r:id="rId32"/>
    <p:sldId id="26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54EC3-87D7-4BA0-BF50-C39CB7A91574}" v="1" dt="2018-11-19T12:15:54.30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60" autoAdjust="0"/>
  </p:normalViewPr>
  <p:slideViewPr>
    <p:cSldViewPr snapToGrid="0">
      <p:cViewPr>
        <p:scale>
          <a:sx n="60" d="100"/>
          <a:sy n="60" d="100"/>
        </p:scale>
        <p:origin x="124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г Батурин" userId="cc479cfdcd957b6a" providerId="LiveId" clId="{2FA54EC3-87D7-4BA0-BF50-C39CB7A91574}"/>
    <pc:docChg chg="modSld">
      <pc:chgData name="Олег Батурин" userId="cc479cfdcd957b6a" providerId="LiveId" clId="{2FA54EC3-87D7-4BA0-BF50-C39CB7A91574}" dt="2018-11-19T12:15:54.304" v="0"/>
      <pc:docMkLst>
        <pc:docMk/>
      </pc:docMkLst>
      <pc:sldChg chg="modAnim">
        <pc:chgData name="Олег Батурин" userId="cc479cfdcd957b6a" providerId="LiveId" clId="{2FA54EC3-87D7-4BA0-BF50-C39CB7A91574}" dt="2018-11-19T12:15:54.304" v="0"/>
        <pc:sldMkLst>
          <pc:docMk/>
          <pc:sldMk cId="1611516197" sldId="36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B2E642-C75A-4942-A11B-C70C82A66F9D}" type="datetimeFigureOut">
              <a:rPr lang="ru-RU" smtClean="0"/>
              <a:pPr/>
              <a:t>21.10.2020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962F0E-0342-430C-9EC6-801AD333BA23}" type="slidenum">
              <a:rPr lang="ru-RU" smtClean="0"/>
              <a:pPr/>
              <a:t>‹#›</a:t>
            </a:fld>
            <a:endParaRPr lang="ru-RU"/>
          </a:p>
        </p:txBody>
      </p:sp>
    </p:spTree>
    <p:extLst>
      <p:ext uri="{BB962C8B-B14F-4D97-AF65-F5344CB8AC3E}">
        <p14:creationId xmlns:p14="http://schemas.microsoft.com/office/powerpoint/2010/main" val="149791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36C68-DDAB-4D09-8E72-8E937BD7768C}" type="datetimeFigureOut">
              <a:rPr lang="ru-RU" smtClean="0"/>
              <a:pPr/>
              <a:t>21.10.2020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8289E-2F4B-4BDB-9E3D-307BE649A8BF}" type="slidenum">
              <a:rPr lang="ru-RU" smtClean="0"/>
              <a:pPr/>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a:t>
            </a:fld>
            <a:endParaRPr lang="ru-RU"/>
          </a:p>
        </p:txBody>
      </p:sp>
    </p:spTree>
    <p:extLst>
      <p:ext uri="{BB962C8B-B14F-4D97-AF65-F5344CB8AC3E}">
        <p14:creationId xmlns:p14="http://schemas.microsoft.com/office/powerpoint/2010/main" val="237133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10</a:t>
            </a:fld>
            <a:endParaRPr lang="ru-RU"/>
          </a:p>
        </p:txBody>
      </p:sp>
    </p:spTree>
    <p:extLst>
      <p:ext uri="{BB962C8B-B14F-4D97-AF65-F5344CB8AC3E}">
        <p14:creationId xmlns:p14="http://schemas.microsoft.com/office/powerpoint/2010/main" val="41069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11</a:t>
            </a:fld>
            <a:endParaRPr lang="ru-RU"/>
          </a:p>
        </p:txBody>
      </p:sp>
    </p:spTree>
    <p:extLst>
      <p:ext uri="{BB962C8B-B14F-4D97-AF65-F5344CB8AC3E}">
        <p14:creationId xmlns:p14="http://schemas.microsoft.com/office/powerpoint/2010/main" val="23562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=1</m:t>
                    </m:r>
                  </m:oMath>
                </a14:m>
                <a:r>
                  <a:rPr lang="en-US" sz="1200" kern="1200" dirty="0">
                    <a:solidFill>
                      <a:schemeClr val="tx1"/>
                    </a:solidFill>
                    <a:effectLst/>
                    <a:latin typeface="+mn-lt"/>
                    <a:ea typeface="+mn-ea"/>
                    <a:cs typeface="+mn-cs"/>
                  </a:rPr>
                  <a:t>, the work on the turbine shaft is zero, i.e.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𝜉</m:t>
                            </m:r>
                          </m:e>
                          <m:sub>
                            <m:r>
                              <a:rPr lang="ru-RU" sz="1200" i="1" kern="1200">
                                <a:solidFill>
                                  <a:schemeClr val="tx1"/>
                                </a:solidFill>
                                <a:effectLst/>
                                <a:latin typeface="Cambria Math"/>
                                <a:ea typeface="+mn-ea"/>
                                <a:cs typeface="+mn-cs"/>
                              </a:rPr>
                              <m:t>𝑛𝑏</m:t>
                            </m:r>
                          </m:sub>
                        </m:sSub>
                        <m:r>
                          <a:rPr lang="en-US" sz="1200" kern="1200">
                            <a:solidFill>
                              <a:schemeClr val="tx1"/>
                            </a:solidFill>
                            <a:effectLst/>
                            <a:latin typeface="Cambria Math"/>
                            <a:ea typeface="+mn-ea"/>
                            <a:cs typeface="+mn-cs"/>
                          </a:rPr>
                          <m:t>+</m:t>
                        </m:r>
                        <m:r>
                          <m:rPr>
                            <m:sty m:val="p"/>
                          </m:rPr>
                          <a:rPr lang="ru-RU" sz="1200" kern="1200">
                            <a:solidFill>
                              <a:schemeClr val="tx1"/>
                            </a:solidFill>
                            <a:effectLst/>
                            <a:latin typeface="Cambria Math"/>
                            <a:ea typeface="+mn-ea"/>
                            <a:cs typeface="+mn-cs"/>
                          </a:rPr>
                          <m:t>ξ</m:t>
                        </m:r>
                      </m:e>
                      <m:sub>
                        <m:r>
                          <a:rPr lang="ru-RU" sz="1200" i="1" kern="1200">
                            <a:solidFill>
                              <a:schemeClr val="tx1"/>
                            </a:solidFill>
                            <a:effectLst/>
                            <a:latin typeface="Cambria Math"/>
                            <a:ea typeface="+mn-ea"/>
                            <a:cs typeface="+mn-cs"/>
                          </a:rPr>
                          <m:t>𝑟𝑤</m:t>
                        </m:r>
                      </m:sub>
                    </m:sSub>
                    <m:r>
                      <a:rPr lang="en-US" sz="1200" i="1" kern="1200">
                        <a:solidFill>
                          <a:schemeClr val="tx1"/>
                        </a:solidFill>
                        <a:effectLst/>
                        <a:latin typeface="Cambria Math"/>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m:rPr>
                            <m:sty m:val="p"/>
                          </m:rPr>
                          <a:rPr lang="ru-RU" sz="1200" kern="1200">
                            <a:solidFill>
                              <a:schemeClr val="tx1"/>
                            </a:solidFill>
                            <a:effectLst/>
                            <a:latin typeface="Cambria Math"/>
                            <a:ea typeface="+mn-ea"/>
                            <a:cs typeface="+mn-cs"/>
                          </a:rPr>
                          <m:t>ξ</m:t>
                        </m:r>
                      </m:e>
                      <m:sub>
                        <m:r>
                          <m:rPr>
                            <m:sty m:val="p"/>
                          </m:rPr>
                          <a:rPr lang="en-US" sz="1200" kern="1200">
                            <a:solidFill>
                              <a:schemeClr val="tx1"/>
                            </a:solidFill>
                            <a:effectLst/>
                            <a:latin typeface="Cambria Math"/>
                            <a:ea typeface="+mn-ea"/>
                            <a:cs typeface="+mn-cs"/>
                          </a:rPr>
                          <m:t>res</m:t>
                        </m:r>
                      </m:sub>
                    </m:sSub>
                    <m:r>
                      <a:rPr lang="en-US" sz="1200" kern="1200">
                        <a:solidFill>
                          <a:schemeClr val="tx1"/>
                        </a:solidFill>
                        <a:effectLst/>
                        <a:latin typeface="Cambria Math"/>
                        <a:ea typeface="+mn-ea"/>
                        <a:cs typeface="+mn-cs"/>
                      </a:rPr>
                      <m:t>=1</m:t>
                    </m:r>
                  </m:oMath>
                </a14:m>
                <a:r>
                  <a:rPr lang="en-US" sz="1200" kern="1200" dirty="0">
                    <a:solidFill>
                      <a:schemeClr val="tx1"/>
                    </a:solidFill>
                    <a:effectLst/>
                    <a:latin typeface="+mn-lt"/>
                    <a:ea typeface="+mn-ea"/>
                    <a:cs typeface="+mn-cs"/>
                  </a:rPr>
                  <a:t> and the turbine efficiency is zero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since no useful work is performed (the turbine does not rotate).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Thus, the curve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𝑓</m:t>
                    </m:r>
                    <m:d>
                      <m:dPr>
                        <m:ctrlPr>
                          <a:rPr lang="ru-RU" sz="1200" i="1" kern="1200">
                            <a:solidFill>
                              <a:schemeClr val="tx1"/>
                            </a:solidFill>
                            <a:effectLst/>
                            <a:latin typeface="Cambria Math" panose="02040503050406030204" pitchFamily="18" charset="0"/>
                            <a:ea typeface="+mn-ea"/>
                            <a:cs typeface="+mn-cs"/>
                          </a:rPr>
                        </m:ctrlPr>
                      </m:dPr>
                      <m:e>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e>
                    </m:d>
                  </m:oMath>
                </a14:m>
                <a:r>
                  <a:rPr lang="en-US" sz="1200" kern="1200" dirty="0">
                    <a:solidFill>
                      <a:schemeClr val="tx1"/>
                    </a:solidFill>
                    <a:effectLst/>
                    <a:latin typeface="+mn-lt"/>
                    <a:ea typeface="+mn-ea"/>
                    <a:cs typeface="+mn-cs"/>
                  </a:rPr>
                  <a:t> outgoing from the point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at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and reaches a maximum at the optimal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d>
                          <m:dPr>
                            <m:ctrlPr>
                              <a:rPr lang="ru-RU" sz="1200" i="1" kern="1200">
                                <a:solidFill>
                                  <a:schemeClr val="tx1"/>
                                </a:solidFill>
                                <a:effectLst/>
                                <a:latin typeface="Cambria Math" panose="02040503050406030204" pitchFamily="18" charset="0"/>
                                <a:ea typeface="+mn-ea"/>
                                <a:cs typeface="+mn-cs"/>
                              </a:rPr>
                            </m:ctrlPr>
                          </m:dPr>
                          <m:e>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e>
                        </m:d>
                      </m:e>
                      <m:sub>
                        <m:r>
                          <a:rPr lang="en-US" sz="1200" i="1" kern="1200">
                            <a:solidFill>
                              <a:schemeClr val="tx1"/>
                            </a:solidFill>
                            <a:effectLst/>
                            <a:latin typeface="Cambria Math"/>
                            <a:ea typeface="+mn-ea"/>
                            <a:cs typeface="+mn-cs"/>
                          </a:rPr>
                          <m:t>𝑜𝑝𝑡</m:t>
                        </m:r>
                      </m:sub>
                    </m:sSub>
                  </m:oMath>
                </a14:m>
                <a:r>
                  <a:rPr lang="en-US" sz="1200" kern="1200" dirty="0">
                    <a:solidFill>
                      <a:schemeClr val="tx1"/>
                    </a:solidFill>
                    <a:effectLst/>
                    <a:latin typeface="+mn-lt"/>
                    <a:ea typeface="+mn-ea"/>
                    <a:cs typeface="+mn-cs"/>
                  </a:rPr>
                  <a:t>, the value of which corresponds to the exit of the gas flow from the stage at an angle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𝛼</m:t>
                        </m:r>
                      </m:e>
                      <m:sub>
                        <m:r>
                          <a:rPr lang="en-US" sz="1200" i="1" kern="1200">
                            <a:solidFill>
                              <a:schemeClr val="tx1"/>
                            </a:solidFill>
                            <a:effectLst/>
                            <a:latin typeface="Cambria Math"/>
                            <a:ea typeface="+mn-ea"/>
                            <a:cs typeface="+mn-cs"/>
                          </a:rPr>
                          <m:t>2</m:t>
                        </m:r>
                      </m:sub>
                    </m:sSub>
                  </m:oMath>
                </a14:m>
                <a:r>
                  <a:rPr lang="en-US" sz="1200" kern="1200" dirty="0">
                    <a:solidFill>
                      <a:schemeClr val="tx1"/>
                    </a:solidFill>
                    <a:effectLst/>
                    <a:latin typeface="+mn-lt"/>
                    <a:ea typeface="+mn-ea"/>
                    <a:cs typeface="+mn-cs"/>
                  </a:rPr>
                  <a:t>, several times exceeding </a:t>
                </a:r>
                <a:r>
                  <a:rPr lang="en-US" sz="1200" i="1" kern="1200" dirty="0">
                    <a:solidFill>
                      <a:schemeClr val="tx1"/>
                    </a:solidFill>
                    <a:effectLst/>
                    <a:latin typeface="+mn-lt"/>
                    <a:ea typeface="+mn-ea"/>
                    <a:cs typeface="+mn-cs"/>
                  </a:rPr>
                  <a:t>90</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Moreover, in the axial stages, the maximum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is reached, practically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𝛼</m:t>
                        </m:r>
                      </m:e>
                      <m:sub>
                        <m:r>
                          <a:rPr lang="en-US" sz="1200" i="1"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≈90°</m:t>
                    </m:r>
                  </m:oMath>
                </a14:m>
                <a:r>
                  <a:rPr lang="en-US" sz="1200" kern="1200" dirty="0">
                    <a:solidFill>
                      <a:schemeClr val="tx1"/>
                    </a:solidFill>
                    <a:effectLst/>
                    <a:latin typeface="+mn-lt"/>
                    <a:ea typeface="+mn-ea"/>
                    <a:cs typeface="+mn-cs"/>
                  </a:rPr>
                  <a:t>. In the centripetal stages,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d>
                          <m:dPr>
                            <m:ctrlPr>
                              <a:rPr lang="ru-RU" sz="1200" i="1" kern="1200">
                                <a:solidFill>
                                  <a:schemeClr val="tx1"/>
                                </a:solidFill>
                                <a:effectLst/>
                                <a:latin typeface="Cambria Math" panose="02040503050406030204" pitchFamily="18" charset="0"/>
                                <a:ea typeface="+mn-ea"/>
                                <a:cs typeface="+mn-cs"/>
                              </a:rPr>
                            </m:ctrlPr>
                          </m:dPr>
                          <m:e>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e>
                        </m:d>
                      </m:e>
                      <m:sub>
                        <m:r>
                          <a:rPr lang="en-US" sz="1200" i="1" kern="1200">
                            <a:solidFill>
                              <a:schemeClr val="tx1"/>
                            </a:solidFill>
                            <a:effectLst/>
                            <a:latin typeface="Cambria Math"/>
                            <a:ea typeface="+mn-ea"/>
                            <a:cs typeface="+mn-cs"/>
                          </a:rPr>
                          <m:t>𝑜𝑝𝑡</m:t>
                        </m:r>
                      </m:sub>
                    </m:sSub>
                  </m:oMath>
                </a14:m>
                <a:r>
                  <a:rPr lang="en-US" sz="1200" kern="1200" dirty="0">
                    <a:solidFill>
                      <a:schemeClr val="tx1"/>
                    </a:solidFill>
                    <a:effectLst/>
                    <a:latin typeface="+mn-lt"/>
                    <a:ea typeface="+mn-ea"/>
                    <a:cs typeface="+mn-cs"/>
                  </a:rPr>
                  <a:t> corresponds to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𝛼</m:t>
                        </m:r>
                      </m:e>
                      <m:sub>
                        <m:r>
                          <a:rPr lang="en-US" sz="1200" i="1"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&gt;90°</m:t>
                    </m:r>
                  </m:oMath>
                </a14:m>
                <a:r>
                  <a:rPr lang="en-US" sz="1200" kern="1200" dirty="0">
                    <a:solidFill>
                      <a:schemeClr val="tx1"/>
                    </a:solidFill>
                    <a:effectLst/>
                    <a:latin typeface="+mn-lt"/>
                    <a:ea typeface="+mn-ea"/>
                    <a:cs typeface="+mn-cs"/>
                  </a:rPr>
                  <a:t> and cases are possible when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r>
                          <a:rPr lang="ru-RU" sz="1200" i="1" kern="1200">
                            <a:solidFill>
                              <a:schemeClr val="tx1"/>
                            </a:solidFill>
                            <a:effectLst/>
                            <a:latin typeface="Cambria Math"/>
                            <a:ea typeface="+mn-ea"/>
                            <a:cs typeface="+mn-cs"/>
                          </a:rPr>
                          <m:t>𝑚𝑎𝑥</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reached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𝛼</m:t>
                        </m:r>
                      </m:e>
                      <m:sub>
                        <m:r>
                          <a:rPr lang="en-US" sz="1200" i="1"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=120…140°</m:t>
                    </m:r>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Optimum in terms of achieving maximum efficiency, the loading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i="1" kern="1200">
                            <a:solidFill>
                              <a:schemeClr val="tx1"/>
                            </a:solidFill>
                            <a:effectLst/>
                            <a:latin typeface="Cambria Math"/>
                            <a:ea typeface="+mn-ea"/>
                            <a:cs typeface="+mn-cs"/>
                          </a:rPr>
                          <m:t>т</m:t>
                        </m:r>
                      </m:sub>
                    </m:sSub>
                    <m:r>
                      <a:rPr lang="en-US" sz="1200" i="1" kern="1200">
                        <a:solidFill>
                          <a:schemeClr val="tx1"/>
                        </a:solidFill>
                        <a:effectLst/>
                        <a:latin typeface="Cambria Math"/>
                        <a:ea typeface="+mn-ea"/>
                        <a:cs typeface="+mn-cs"/>
                      </a:rPr>
                      <m:t>=</m:t>
                    </m:r>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ru-RU" sz="1200" i="1" kern="1200">
                                <a:solidFill>
                                  <a:schemeClr val="tx1"/>
                                </a:solidFill>
                                <a:effectLst/>
                                <a:latin typeface="Cambria Math"/>
                                <a:ea typeface="+mn-ea"/>
                                <a:cs typeface="+mn-cs"/>
                              </a:rPr>
                              <m:t>𝑚𝑖𝑑</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ru-RU" sz="1200" i="1" kern="1200">
                                <a:solidFill>
                                  <a:schemeClr val="tx1"/>
                                </a:solidFill>
                                <a:effectLst/>
                                <a:latin typeface="Cambria Math"/>
                                <a:ea typeface="+mn-ea"/>
                                <a:cs typeface="+mn-cs"/>
                              </a:rPr>
                              <m:t>𝑠</m:t>
                            </m:r>
                            <m:r>
                              <a:rPr lang="ru-RU" sz="1200" i="1" kern="1200">
                                <a:solidFill>
                                  <a:schemeClr val="tx1"/>
                                </a:solidFill>
                                <a:effectLst/>
                                <a:latin typeface="Cambria Math"/>
                                <a:ea typeface="+mn-ea"/>
                                <a:cs typeface="+mn-cs"/>
                              </a:rPr>
                              <m:t> </m:t>
                            </m:r>
                            <m:r>
                              <a:rPr lang="ru-RU" sz="1200" i="1" kern="1200">
                                <a:solidFill>
                                  <a:schemeClr val="tx1"/>
                                </a:solidFill>
                                <a:effectLst/>
                                <a:latin typeface="Cambria Math"/>
                                <a:ea typeface="+mn-ea"/>
                                <a:cs typeface="+mn-cs"/>
                              </a:rPr>
                              <m:t>𝑠𝑡</m:t>
                            </m:r>
                          </m:sub>
                        </m:sSub>
                      </m:den>
                    </m:f>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axial turbines is 0.5...0.6.</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value of the loading parameter in the domestic practice of turbine design is one of the most important key parameters that determine its working process.</a:t>
                </a:r>
                <a:endParaRPr lang="ru-RU" sz="1200" kern="1200" dirty="0">
                  <a:solidFill>
                    <a:schemeClr val="tx1"/>
                  </a:solidFill>
                  <a:effectLst/>
                  <a:latin typeface="+mn-lt"/>
                  <a:ea typeface="+mn-ea"/>
                  <a:cs typeface="+mn-cs"/>
                </a:endParaRPr>
              </a:p>
              <a:p>
                <a:endParaRPr lang="ru-RU" dirty="0"/>
              </a:p>
              <a:p>
                <a:endParaRPr lang="ru-RU" dirty="0"/>
              </a:p>
            </p:txBody>
          </p:sp>
        </mc:Choice>
        <mc:Fallback xmlns="">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At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1=1</a:t>
                </a:r>
                <a:r>
                  <a:rPr lang="en-US" sz="1200" kern="1200" dirty="0">
                    <a:solidFill>
                      <a:schemeClr val="tx1"/>
                    </a:solidFill>
                    <a:effectLst/>
                    <a:latin typeface="+mn-lt"/>
                    <a:ea typeface="+mn-ea"/>
                    <a:cs typeface="+mn-cs"/>
                  </a:rPr>
                  <a:t>, the work on the turbine shaft is zero, i.e. </a:t>
                </a:r>
                <a:r>
                  <a:rPr lang="ru-RU" sz="1200" i="0" kern="1200">
                    <a:solidFill>
                      <a:schemeClr val="tx1"/>
                    </a:solidFill>
                    <a:effectLst/>
                    <a:latin typeface="+mn-lt"/>
                    <a:ea typeface="+mn-ea"/>
                    <a:cs typeface="+mn-cs"/>
                  </a:rPr>
                  <a:t>〖𝜉_𝑛𝑏</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ξ〗_𝑟𝑤</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ξ_</a:t>
                </a:r>
                <a:r>
                  <a:rPr lang="en-US" sz="1200" i="0" kern="1200">
                    <a:solidFill>
                      <a:schemeClr val="tx1"/>
                    </a:solidFill>
                    <a:effectLst/>
                    <a:latin typeface="+mn-lt"/>
                    <a:ea typeface="+mn-ea"/>
                    <a:cs typeface="+mn-cs"/>
                  </a:rPr>
                  <a:t>res=1</a:t>
                </a:r>
                <a:r>
                  <a:rPr lang="en-US" sz="1200" kern="1200" dirty="0">
                    <a:solidFill>
                      <a:schemeClr val="tx1"/>
                    </a:solidFill>
                    <a:effectLst/>
                    <a:latin typeface="+mn-lt"/>
                    <a:ea typeface="+mn-ea"/>
                    <a:cs typeface="+mn-cs"/>
                  </a:rPr>
                  <a:t> and the turbine efficiency is zero </a:t>
                </a:r>
                <a:r>
                  <a:rPr lang="ru-RU" sz="1200" i="0" kern="1200">
                    <a:solidFill>
                      <a:schemeClr val="tx1"/>
                    </a:solidFill>
                    <a:effectLst/>
                    <a:latin typeface="+mn-lt"/>
                    <a:ea typeface="+mn-ea"/>
                    <a:cs typeface="+mn-cs"/>
                  </a:rPr>
                  <a:t>𝜂_т</a:t>
                </a:r>
                <a:r>
                  <a:rPr lang="en-US" sz="1200" i="0" kern="1200">
                    <a:solidFill>
                      <a:schemeClr val="tx1"/>
                    </a:solidFill>
                    <a:effectLst/>
                    <a:latin typeface="+mn-lt"/>
                    <a:ea typeface="+mn-ea"/>
                    <a:cs typeface="+mn-cs"/>
                  </a:rPr>
                  <a:t>=0</a:t>
                </a:r>
                <a:r>
                  <a:rPr lang="en-US" sz="1200" kern="1200" dirty="0">
                    <a:solidFill>
                      <a:schemeClr val="tx1"/>
                    </a:solidFill>
                    <a:effectLst/>
                    <a:latin typeface="+mn-lt"/>
                    <a:ea typeface="+mn-ea"/>
                    <a:cs typeface="+mn-cs"/>
                  </a:rPr>
                  <a:t>, since no useful work is performed (the turbine does not rotate).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Thus, the curve </a:t>
                </a:r>
                <a:r>
                  <a:rPr lang="ru-RU" sz="1200" i="0" kern="1200">
                    <a:solidFill>
                      <a:schemeClr val="tx1"/>
                    </a:solidFill>
                    <a:effectLst/>
                    <a:latin typeface="+mn-lt"/>
                    <a:ea typeface="+mn-ea"/>
                    <a:cs typeface="+mn-cs"/>
                  </a:rPr>
                  <a:t>𝜂_т</a:t>
                </a:r>
                <a:r>
                  <a:rPr lang="en-US" sz="1200" i="0" kern="1200">
                    <a:solidFill>
                      <a:schemeClr val="tx1"/>
                    </a:solidFill>
                    <a:effectLst/>
                    <a:latin typeface="+mn-lt"/>
                    <a:ea typeface="+mn-ea"/>
                    <a:cs typeface="+mn-cs"/>
                  </a:rPr>
                  <a:t>=𝑓</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outgoing from the point </a:t>
                </a:r>
                <a:r>
                  <a:rPr lang="ru-RU" sz="1200" i="0" kern="1200">
                    <a:solidFill>
                      <a:schemeClr val="tx1"/>
                    </a:solidFill>
                    <a:effectLst/>
                    <a:latin typeface="+mn-lt"/>
                    <a:ea typeface="+mn-ea"/>
                    <a:cs typeface="+mn-cs"/>
                  </a:rPr>
                  <a:t>𝜂_т</a:t>
                </a:r>
                <a:r>
                  <a:rPr lang="en-US" sz="1200" i="0" kern="1200">
                    <a:solidFill>
                      <a:schemeClr val="tx1"/>
                    </a:solidFill>
                    <a:effectLst/>
                    <a:latin typeface="+mn-lt"/>
                    <a:ea typeface="+mn-ea"/>
                    <a:cs typeface="+mn-cs"/>
                  </a:rPr>
                  <a:t>=0</a:t>
                </a:r>
                <a:r>
                  <a:rPr lang="en-US" sz="1200" kern="1200" dirty="0">
                    <a:solidFill>
                      <a:schemeClr val="tx1"/>
                    </a:solidFill>
                    <a:effectLst/>
                    <a:latin typeface="+mn-lt"/>
                    <a:ea typeface="+mn-ea"/>
                    <a:cs typeface="+mn-cs"/>
                  </a:rPr>
                  <a:t> at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=0</a:t>
                </a:r>
                <a:r>
                  <a:rPr lang="en-US" sz="1200" kern="1200" dirty="0">
                    <a:solidFill>
                      <a:schemeClr val="tx1"/>
                    </a:solidFill>
                    <a:effectLst/>
                    <a:latin typeface="+mn-lt"/>
                    <a:ea typeface="+mn-ea"/>
                    <a:cs typeface="+mn-cs"/>
                  </a:rPr>
                  <a:t> and reaches a maximum at the optimal parameter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𝑜𝑝𝑡</a:t>
                </a:r>
                <a:r>
                  <a:rPr lang="en-US" sz="1200" kern="1200" dirty="0">
                    <a:solidFill>
                      <a:schemeClr val="tx1"/>
                    </a:solidFill>
                    <a:effectLst/>
                    <a:latin typeface="+mn-lt"/>
                    <a:ea typeface="+mn-ea"/>
                    <a:cs typeface="+mn-cs"/>
                  </a:rPr>
                  <a:t>, the value of which corresponds to the exit of the gas flow from the stage at an angle </a:t>
                </a:r>
                <a:r>
                  <a:rPr lang="ru-RU" sz="1200" i="0" kern="1200">
                    <a:solidFill>
                      <a:schemeClr val="tx1"/>
                    </a:solidFill>
                    <a:effectLst/>
                    <a:latin typeface="+mn-lt"/>
                    <a:ea typeface="+mn-ea"/>
                    <a:cs typeface="+mn-cs"/>
                  </a:rPr>
                  <a:t>𝛼_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several times exceeding </a:t>
                </a:r>
                <a:r>
                  <a:rPr lang="en-US" sz="1200" i="1" kern="1200" dirty="0">
                    <a:solidFill>
                      <a:schemeClr val="tx1"/>
                    </a:solidFill>
                    <a:effectLst/>
                    <a:latin typeface="+mn-lt"/>
                    <a:ea typeface="+mn-ea"/>
                    <a:cs typeface="+mn-cs"/>
                  </a:rPr>
                  <a:t>90</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Moreover, in the axial stages, the maximum </a:t>
                </a:r>
                <a:r>
                  <a:rPr lang="ru-RU" sz="1200" i="0" kern="1200">
                    <a:solidFill>
                      <a:schemeClr val="tx1"/>
                    </a:solidFill>
                    <a:effectLst/>
                    <a:latin typeface="+mn-lt"/>
                    <a:ea typeface="+mn-ea"/>
                    <a:cs typeface="+mn-cs"/>
                  </a:rPr>
                  <a:t>𝜂_т</a:t>
                </a:r>
                <a:r>
                  <a:rPr lang="en-US" sz="1200" kern="1200" dirty="0">
                    <a:solidFill>
                      <a:schemeClr val="tx1"/>
                    </a:solidFill>
                    <a:effectLst/>
                    <a:latin typeface="+mn-lt"/>
                    <a:ea typeface="+mn-ea"/>
                    <a:cs typeface="+mn-cs"/>
                  </a:rPr>
                  <a:t> is reached, practically at </a:t>
                </a:r>
                <a:r>
                  <a:rPr lang="ru-RU" sz="1200" i="0" kern="1200">
                    <a:solidFill>
                      <a:schemeClr val="tx1"/>
                    </a:solidFill>
                    <a:effectLst/>
                    <a:latin typeface="+mn-lt"/>
                    <a:ea typeface="+mn-ea"/>
                    <a:cs typeface="+mn-cs"/>
                  </a:rPr>
                  <a:t>𝛼_</a:t>
                </a:r>
                <a:r>
                  <a:rPr lang="en-US" sz="1200" i="0" kern="1200">
                    <a:solidFill>
                      <a:schemeClr val="tx1"/>
                    </a:solidFill>
                    <a:effectLst/>
                    <a:latin typeface="+mn-lt"/>
                    <a:ea typeface="+mn-ea"/>
                    <a:cs typeface="+mn-cs"/>
                  </a:rPr>
                  <a:t>2≈90°</a:t>
                </a:r>
                <a:r>
                  <a:rPr lang="en-US" sz="1200" kern="1200" dirty="0">
                    <a:solidFill>
                      <a:schemeClr val="tx1"/>
                    </a:solidFill>
                    <a:effectLst/>
                    <a:latin typeface="+mn-lt"/>
                    <a:ea typeface="+mn-ea"/>
                    <a:cs typeface="+mn-cs"/>
                  </a:rPr>
                  <a:t>. In the centripetal stages,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𝑜𝑝𝑡</a:t>
                </a:r>
                <a:r>
                  <a:rPr lang="en-US" sz="1200" kern="1200" dirty="0">
                    <a:solidFill>
                      <a:schemeClr val="tx1"/>
                    </a:solidFill>
                    <a:effectLst/>
                    <a:latin typeface="+mn-lt"/>
                    <a:ea typeface="+mn-ea"/>
                    <a:cs typeface="+mn-cs"/>
                  </a:rPr>
                  <a:t> corresponds to </a:t>
                </a:r>
                <a:r>
                  <a:rPr lang="ru-RU" sz="1200" i="0" kern="1200">
                    <a:solidFill>
                      <a:schemeClr val="tx1"/>
                    </a:solidFill>
                    <a:effectLst/>
                    <a:latin typeface="+mn-lt"/>
                    <a:ea typeface="+mn-ea"/>
                    <a:cs typeface="+mn-cs"/>
                  </a:rPr>
                  <a:t>𝛼_</a:t>
                </a:r>
                <a:r>
                  <a:rPr lang="en-US" sz="1200" i="0" kern="1200">
                    <a:solidFill>
                      <a:schemeClr val="tx1"/>
                    </a:solidFill>
                    <a:effectLst/>
                    <a:latin typeface="+mn-lt"/>
                    <a:ea typeface="+mn-ea"/>
                    <a:cs typeface="+mn-cs"/>
                  </a:rPr>
                  <a:t>2&gt;90°</a:t>
                </a:r>
                <a:r>
                  <a:rPr lang="en-US" sz="1200" kern="1200" dirty="0">
                    <a:solidFill>
                      <a:schemeClr val="tx1"/>
                    </a:solidFill>
                    <a:effectLst/>
                    <a:latin typeface="+mn-lt"/>
                    <a:ea typeface="+mn-ea"/>
                    <a:cs typeface="+mn-cs"/>
                  </a:rPr>
                  <a:t> and cases are possible when </a:t>
                </a:r>
                <a:r>
                  <a:rPr lang="ru-RU" sz="1200" i="0" kern="1200">
                    <a:solidFill>
                      <a:schemeClr val="tx1"/>
                    </a:solidFill>
                    <a:effectLst/>
                    <a:latin typeface="+mn-lt"/>
                    <a:ea typeface="+mn-ea"/>
                    <a:cs typeface="+mn-cs"/>
                  </a:rPr>
                  <a:t>𝜂_т𝑚𝑎𝑥</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reached at </a:t>
                </a:r>
                <a:r>
                  <a:rPr lang="ru-RU" sz="1200" i="0" kern="1200">
                    <a:solidFill>
                      <a:schemeClr val="tx1"/>
                    </a:solidFill>
                    <a:effectLst/>
                    <a:latin typeface="+mn-lt"/>
                    <a:ea typeface="+mn-ea"/>
                    <a:cs typeface="+mn-cs"/>
                  </a:rPr>
                  <a:t>𝛼_</a:t>
                </a:r>
                <a:r>
                  <a:rPr lang="en-US" sz="1200" i="0" kern="1200">
                    <a:solidFill>
                      <a:schemeClr val="tx1"/>
                    </a:solidFill>
                    <a:effectLst/>
                    <a:latin typeface="+mn-lt"/>
                    <a:ea typeface="+mn-ea"/>
                    <a:cs typeface="+mn-cs"/>
                  </a:rPr>
                  <a:t>2=120…140°</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Optimum in terms of achieving maximum efficiency, the loading parameter </a:t>
                </a:r>
                <a:r>
                  <a:rPr lang="ru-RU" sz="1200" i="0" kern="1200">
                    <a:solidFill>
                      <a:schemeClr val="tx1"/>
                    </a:solidFill>
                    <a:effectLst/>
                    <a:latin typeface="+mn-lt"/>
                    <a:ea typeface="+mn-ea"/>
                    <a:cs typeface="+mn-cs"/>
                  </a:rPr>
                  <a:t>𝑌_т</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𝑢_𝑚𝑖𝑑⁄𝑐_(𝑠 𝑠𝑡) </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axial turbines is 0.5...0.6.</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value of the loading parameter in the domestic practice of turbine design is one of the most important key parameters that determine its working process.</a:t>
                </a:r>
                <a:endParaRPr lang="ru-RU" sz="1200" kern="1200" dirty="0">
                  <a:solidFill>
                    <a:schemeClr val="tx1"/>
                  </a:solidFill>
                  <a:effectLst/>
                  <a:latin typeface="+mn-lt"/>
                  <a:ea typeface="+mn-ea"/>
                  <a:cs typeface="+mn-cs"/>
                </a:endParaRPr>
              </a:p>
              <a:p>
                <a:endParaRPr lang="ru-RU" dirty="0"/>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12</a:t>
            </a:fld>
            <a:endParaRPr lang="ru-RU"/>
          </a:p>
        </p:txBody>
      </p:sp>
    </p:spTree>
    <p:extLst>
      <p:ext uri="{BB962C8B-B14F-4D97-AF65-F5344CB8AC3E}">
        <p14:creationId xmlns:p14="http://schemas.microsoft.com/office/powerpoint/2010/main" val="138680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us estimate the influence of the value of the real reaction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a:rPr lang="ru-RU" sz="1200" i="1" kern="1200">
                            <a:solidFill>
                              <a:schemeClr val="tx1"/>
                            </a:solidFill>
                            <a:effectLst/>
                            <a:latin typeface="Cambria Math" panose="02040503050406030204" pitchFamily="18" charset="0"/>
                            <a:ea typeface="+mn-ea"/>
                            <a:cs typeface="+mn-cs"/>
                          </a:rPr>
                          <m:t>𝑠𝑡</m:t>
                        </m:r>
                      </m:sub>
                    </m:sSub>
                  </m:oMath>
                </a14:m>
                <a:r>
                  <a:rPr lang="en-US" sz="1200" kern="1200" dirty="0">
                    <a:solidFill>
                      <a:schemeClr val="tx1"/>
                    </a:solidFill>
                    <a:effectLst/>
                    <a:latin typeface="+mn-lt"/>
                    <a:ea typeface="+mn-ea"/>
                    <a:cs typeface="+mn-cs"/>
                  </a:rPr>
                  <a:t> on the efficiency of the turbine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𝜂</m:t>
                        </m:r>
                      </m:e>
                      <m:sub>
                        <m:r>
                          <a:rPr lang="ru-RU" sz="1200" i="1" kern="1200">
                            <a:solidFill>
                              <a:schemeClr val="tx1"/>
                            </a:solidFill>
                            <a:effectLst/>
                            <a:latin typeface="Cambria Math" panose="02040503050406030204" pitchFamily="18" charset="0"/>
                            <a:ea typeface="+mn-ea"/>
                            <a:cs typeface="+mn-cs"/>
                          </a:rPr>
                          <m:t>т</m:t>
                        </m:r>
                      </m:sub>
                    </m:sSub>
                    <m:r>
                      <a:rPr lang="en-US" sz="1200" i="1" kern="1200">
                        <a:solidFill>
                          <a:schemeClr val="tx1"/>
                        </a:solidFill>
                        <a:effectLst/>
                        <a:latin typeface="Cambria Math" panose="02040503050406030204" pitchFamily="18" charset="0"/>
                        <a:ea typeface="+mn-ea"/>
                        <a:cs typeface="+mn-cs"/>
                      </a:rPr>
                      <m:t>.</m:t>
                    </m:r>
                  </m:oMath>
                </a14:m>
                <a:r>
                  <a:rPr lang="ru-RU"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do this, we first consider the cascades of the stage NB and RW with a small reaction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m:rPr>
                            <m:sty m:val="p"/>
                          </m:rPr>
                          <a:rPr lang="en-US" sz="1200" kern="1200">
                            <a:solidFill>
                              <a:schemeClr val="tx1"/>
                            </a:solidFill>
                            <a:effectLst/>
                            <a:latin typeface="Cambria Math" panose="02040503050406030204" pitchFamily="18" charset="0"/>
                            <a:ea typeface="+mn-ea"/>
                            <a:cs typeface="+mn-cs"/>
                          </a:rPr>
                          <m:t>st</m:t>
                        </m:r>
                        <m:r>
                          <a:rPr lang="en-US" sz="1200" kern="1200">
                            <a:solidFill>
                              <a:schemeClr val="tx1"/>
                            </a:solidFill>
                            <a:effectLst/>
                            <a:latin typeface="Cambria Math" panose="02040503050406030204" pitchFamily="18" charset="0"/>
                            <a:ea typeface="+mn-ea"/>
                            <a:cs typeface="+mn-cs"/>
                          </a:rPr>
                          <m:t>1</m:t>
                        </m:r>
                      </m:sub>
                    </m:sSub>
                    <m:r>
                      <a:rPr lang="en-US" sz="1200" kern="1200">
                        <a:solidFill>
                          <a:schemeClr val="tx1"/>
                        </a:solidFill>
                        <a:effectLst/>
                        <a:latin typeface="Cambria Math" panose="02040503050406030204" pitchFamily="18" charset="0"/>
                        <a:ea typeface="+mn-ea"/>
                        <a:cs typeface="+mn-cs"/>
                      </a:rPr>
                      <m:t>≈0.2</m:t>
                    </m:r>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velocity diagram of this stage, corresponding to the optimal loading parameter </a:t>
                </a:r>
                <a14:m>
                  <m:oMath xmlns:m="http://schemas.openxmlformats.org/officeDocument/2006/math">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den>
                    </m:f>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d>
                          <m:dPr>
                            <m:ctrlPr>
                              <a:rPr lang="ru-RU" sz="1200" i="1" kern="1200">
                                <a:solidFill>
                                  <a:schemeClr val="tx1"/>
                                </a:solidFill>
                                <a:effectLst/>
                                <a:latin typeface="Cambria Math" panose="02040503050406030204" pitchFamily="18" charset="0"/>
                                <a:ea typeface="+mn-ea"/>
                                <a:cs typeface="+mn-cs"/>
                              </a:rPr>
                            </m:ctrlPr>
                          </m:dPr>
                          <m:e>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den>
                            </m:f>
                          </m:e>
                        </m:d>
                      </m:e>
                      <m:sub>
                        <m:r>
                          <a:rPr lang="en-US" sz="1200" i="1" kern="1200">
                            <a:solidFill>
                              <a:schemeClr val="tx1"/>
                            </a:solidFill>
                            <a:effectLst/>
                            <a:latin typeface="Cambria Math" panose="02040503050406030204" pitchFamily="18" charset="0"/>
                            <a:ea typeface="+mn-ea"/>
                            <a:cs typeface="+mn-cs"/>
                          </a:rPr>
                          <m:t>𝑜𝑝𝑡</m:t>
                        </m:r>
                      </m:sub>
                    </m:sSub>
                  </m:oMath>
                </a14:m>
                <a:r>
                  <a:rPr lang="en-US" sz="1200" kern="1200" dirty="0">
                    <a:solidFill>
                      <a:schemeClr val="tx1"/>
                    </a:solidFill>
                    <a:effectLst/>
                    <a:latin typeface="+mn-lt"/>
                    <a:ea typeface="+mn-ea"/>
                    <a:cs typeface="+mn-cs"/>
                  </a:rPr>
                  <a:t>, is shown in Figure 7.1.13 by solid lines.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From this figure, it follows that the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slightly exceeds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and the value of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𝛼</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as noted above,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d>
                          <m:dPr>
                            <m:ctrlPr>
                              <a:rPr lang="ru-RU" sz="1200" i="1" kern="1200">
                                <a:solidFill>
                                  <a:schemeClr val="tx1"/>
                                </a:solidFill>
                                <a:effectLst/>
                                <a:latin typeface="Cambria Math" panose="02040503050406030204" pitchFamily="18" charset="0"/>
                                <a:ea typeface="+mn-ea"/>
                                <a:cs typeface="+mn-cs"/>
                              </a:rPr>
                            </m:ctrlPr>
                          </m:dPr>
                          <m:e>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den>
                            </m:f>
                          </m:e>
                        </m:d>
                      </m:e>
                      <m:sub>
                        <m:r>
                          <a:rPr lang="en-US" sz="1200" i="1" kern="1200">
                            <a:solidFill>
                              <a:schemeClr val="tx1"/>
                            </a:solidFill>
                            <a:effectLst/>
                            <a:latin typeface="Cambria Math" panose="02040503050406030204" pitchFamily="18" charset="0"/>
                            <a:ea typeface="+mn-ea"/>
                            <a:cs typeface="+mn-cs"/>
                          </a:rPr>
                          <m:t>𝑜𝑝𝑡</m:t>
                        </m:r>
                      </m:sub>
                    </m:sSub>
                  </m:oMath>
                </a14:m>
                <a:r>
                  <a:rPr lang="en-US" sz="1200" kern="1200" dirty="0">
                    <a:solidFill>
                      <a:schemeClr val="tx1"/>
                    </a:solidFill>
                    <a:effectLst/>
                    <a:latin typeface="+mn-lt"/>
                    <a:ea typeface="+mn-ea"/>
                    <a:cs typeface="+mn-cs"/>
                  </a:rPr>
                  <a:t> is slightly higher than </a:t>
                </a:r>
                <a:r>
                  <a:rPr lang="en-US" sz="1200" i="1" kern="1200" dirty="0">
                    <a:solidFill>
                      <a:schemeClr val="tx1"/>
                    </a:solidFill>
                    <a:effectLst/>
                    <a:latin typeface="+mn-lt"/>
                    <a:ea typeface="+mn-ea"/>
                    <a:cs typeface="+mn-cs"/>
                  </a:rPr>
                  <a:t>90</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 increase in reaction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m:rPr>
                            <m:sty m:val="p"/>
                          </m:rPr>
                          <a:rPr lang="en-US" sz="1200" kern="1200">
                            <a:solidFill>
                              <a:schemeClr val="tx1"/>
                            </a:solidFill>
                            <a:effectLst/>
                            <a:latin typeface="Cambria Math" panose="02040503050406030204" pitchFamily="18" charset="0"/>
                            <a:ea typeface="+mn-ea"/>
                            <a:cs typeface="+mn-cs"/>
                          </a:rPr>
                          <m:t>st</m:t>
                        </m:r>
                        <m:r>
                          <a:rPr lang="en-US" sz="1200" kern="1200">
                            <a:solidFill>
                              <a:schemeClr val="tx1"/>
                            </a:solidFill>
                            <a:effectLst/>
                            <a:latin typeface="Cambria Math" panose="02040503050406030204" pitchFamily="18" charset="0"/>
                            <a:ea typeface="+mn-ea"/>
                            <a:cs typeface="+mn-cs"/>
                          </a:rPr>
                          <m:t>2</m:t>
                        </m:r>
                      </m:sub>
                    </m:sSub>
                    <m:r>
                      <a:rPr lang="en-US" sz="1200"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m:rPr>
                            <m:sty m:val="p"/>
                          </m:rPr>
                          <a:rPr lang="en-US" sz="1200" kern="1200">
                            <a:solidFill>
                              <a:schemeClr val="tx1"/>
                            </a:solidFill>
                            <a:effectLst/>
                            <a:latin typeface="Cambria Math" panose="02040503050406030204" pitchFamily="18" charset="0"/>
                            <a:ea typeface="+mn-ea"/>
                            <a:cs typeface="+mn-cs"/>
                          </a:rPr>
                          <m:t>st</m:t>
                        </m:r>
                        <m:r>
                          <a:rPr lang="en-US" sz="1200"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the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(dashed lines in Figure 7.1.13) becomes much larger than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higher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is required to achieve an angle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𝛼</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providing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𝜂</m:t>
                        </m:r>
                      </m:e>
                      <m:sub>
                        <m:r>
                          <a:rPr lang="ru-RU" sz="1200" i="1" kern="1200">
                            <a:solidFill>
                              <a:schemeClr val="tx1"/>
                            </a:solidFill>
                            <a:effectLst/>
                            <a:latin typeface="Cambria Math" panose="02040503050406030204" pitchFamily="18" charset="0"/>
                            <a:ea typeface="+mn-ea"/>
                            <a:cs typeface="+mn-cs"/>
                          </a:rPr>
                          <m:t>т</m:t>
                        </m:r>
                        <m:r>
                          <a:rPr lang="ru-RU" sz="1200" i="1" kern="1200">
                            <a:solidFill>
                              <a:schemeClr val="tx1"/>
                            </a:solidFill>
                            <a:effectLst/>
                            <a:latin typeface="Cambria Math" panose="02040503050406030204" pitchFamily="18" charset="0"/>
                            <a:ea typeface="+mn-ea"/>
                            <a:cs typeface="+mn-cs"/>
                          </a:rPr>
                          <m:t>𝑚𝑎𝑥</m:t>
                        </m:r>
                      </m:sub>
                    </m:sSub>
                  </m:oMath>
                </a14:m>
                <a:r>
                  <a:rPr lang="en-US" sz="1200" kern="1200" dirty="0">
                    <a:solidFill>
                      <a:schemeClr val="tx1"/>
                    </a:solidFill>
                    <a:effectLst/>
                    <a:latin typeface="+mn-lt"/>
                    <a:ea typeface="+mn-ea"/>
                    <a:cs typeface="+mn-cs"/>
                  </a:rPr>
                  <a:t>, and therefore a larger value of parameter </a:t>
                </a:r>
                <a14:m>
                  <m:oMath xmlns:m="http://schemas.openxmlformats.org/officeDocument/2006/math">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den>
                    </m:f>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Thus, the value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d>
                          <m:dPr>
                            <m:ctrlPr>
                              <a:rPr lang="ru-RU" sz="1200" i="1" kern="1200">
                                <a:solidFill>
                                  <a:schemeClr val="tx1"/>
                                </a:solidFill>
                                <a:effectLst/>
                                <a:latin typeface="Cambria Math" panose="02040503050406030204" pitchFamily="18" charset="0"/>
                                <a:ea typeface="+mn-ea"/>
                                <a:cs typeface="+mn-cs"/>
                              </a:rPr>
                            </m:ctrlPr>
                          </m:dPr>
                          <m:e>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den>
                            </m:f>
                          </m:e>
                        </m:d>
                      </m:e>
                      <m:sub>
                        <m:r>
                          <a:rPr lang="en-US" sz="1200" i="1" kern="1200">
                            <a:solidFill>
                              <a:schemeClr val="tx1"/>
                            </a:solidFill>
                            <a:effectLst/>
                            <a:latin typeface="Cambria Math" panose="02040503050406030204" pitchFamily="18" charset="0"/>
                            <a:ea typeface="+mn-ea"/>
                            <a:cs typeface="+mn-cs"/>
                          </a:rPr>
                          <m:t>𝑜𝑝𝑡</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increases with increasing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a:rPr lang="ru-RU" sz="1200" i="1" kern="1200">
                            <a:solidFill>
                              <a:schemeClr val="tx1"/>
                            </a:solidFill>
                            <a:effectLst/>
                            <a:latin typeface="Cambria Math" panose="02040503050406030204" pitchFamily="18" charset="0"/>
                            <a:ea typeface="+mn-ea"/>
                            <a:cs typeface="+mn-cs"/>
                          </a:rPr>
                          <m:t>𝑠𝑡</m:t>
                        </m:r>
                      </m:sub>
                    </m:sSub>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dependencies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𝑓</m:t>
                    </m:r>
                    <m:d>
                      <m:dPr>
                        <m:ctrlPr>
                          <a:rPr lang="ru-RU" sz="1200" i="1" kern="1200">
                            <a:solidFill>
                              <a:schemeClr val="tx1"/>
                            </a:solidFill>
                            <a:effectLst/>
                            <a:latin typeface="Cambria Math" panose="02040503050406030204" pitchFamily="18" charset="0"/>
                            <a:ea typeface="+mn-ea"/>
                            <a:cs typeface="+mn-cs"/>
                          </a:rPr>
                        </m:ctrlPr>
                      </m:dPr>
                      <m:e>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e>
                    </m:d>
                  </m:oMath>
                </a14:m>
                <a:r>
                  <a:rPr lang="en-US" sz="1200" kern="1200" dirty="0">
                    <a:solidFill>
                      <a:schemeClr val="tx1"/>
                    </a:solidFill>
                    <a:effectLst/>
                    <a:latin typeface="+mn-lt"/>
                    <a:ea typeface="+mn-ea"/>
                    <a:cs typeface="+mn-cs"/>
                  </a:rPr>
                  <a:t>for various values of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𝜌</m:t>
                        </m:r>
                      </m:e>
                      <m:sub>
                        <m:r>
                          <a:rPr lang="ru-RU" sz="1200" i="1" kern="1200">
                            <a:solidFill>
                              <a:schemeClr val="tx1"/>
                            </a:solidFill>
                            <a:effectLst/>
                            <a:latin typeface="Cambria Math"/>
                            <a:ea typeface="+mn-ea"/>
                            <a:cs typeface="+mn-cs"/>
                          </a:rPr>
                          <m:t>𝑠𝑡</m:t>
                        </m:r>
                      </m:sub>
                    </m:sSub>
                  </m:oMath>
                </a14:m>
                <a:r>
                  <a:rPr lang="en-US" sz="1200" kern="1200" dirty="0">
                    <a:solidFill>
                      <a:schemeClr val="tx1"/>
                    </a:solidFill>
                    <a:effectLst/>
                    <a:latin typeface="+mn-lt"/>
                    <a:ea typeface="+mn-ea"/>
                    <a:cs typeface="+mn-cs"/>
                  </a:rPr>
                  <a:t> for full-scale turbine stages is shown in Figure 7.1.14.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stages with an increased degree of reaction allows a slight increase in their efficiency.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explained by the fact that the growth of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𝜌</m:t>
                        </m:r>
                      </m:e>
                      <m:sub>
                        <m:r>
                          <a:rPr lang="ru-RU" sz="1200" i="1" kern="1200">
                            <a:solidFill>
                              <a:schemeClr val="tx1"/>
                            </a:solidFill>
                            <a:effectLst/>
                            <a:latin typeface="Cambria Math"/>
                            <a:ea typeface="+mn-ea"/>
                            <a:cs typeface="+mn-cs"/>
                          </a:rPr>
                          <m:t>𝑠𝑡</m:t>
                        </m:r>
                      </m:sub>
                    </m:sSub>
                  </m:oMath>
                </a14:m>
                <a:r>
                  <a:rPr lang="en-US" sz="1200" kern="1200" dirty="0">
                    <a:solidFill>
                      <a:schemeClr val="tx1"/>
                    </a:solidFill>
                    <a:effectLst/>
                    <a:latin typeface="+mn-lt"/>
                    <a:ea typeface="+mn-ea"/>
                    <a:cs typeface="+mn-cs"/>
                  </a:rPr>
                  <a:t> increases the degree of confusion of gas flow in the RW cascade.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latter circumstance leads to a decrease in losses in the RW and a decrease in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𝜁</m:t>
                        </m:r>
                      </m:e>
                      <m:sub>
                        <m:r>
                          <a:rPr lang="ru-RU" sz="1200" i="1" kern="1200">
                            <a:solidFill>
                              <a:schemeClr val="tx1"/>
                            </a:solidFill>
                            <a:effectLst/>
                            <a:latin typeface="Cambria Math"/>
                            <a:ea typeface="+mn-ea"/>
                            <a:cs typeface="+mn-cs"/>
                          </a:rPr>
                          <m:t>𝑟𝑤</m:t>
                        </m:r>
                      </m:sub>
                    </m:sSub>
                  </m:oMath>
                </a14:m>
                <a:r>
                  <a:rPr lang="en-US" sz="1200" kern="1200" dirty="0">
                    <a:solidFill>
                      <a:schemeClr val="tx1"/>
                    </a:solidFill>
                    <a:effectLst/>
                    <a:latin typeface="+mn-lt"/>
                    <a:ea typeface="+mn-ea"/>
                    <a:cs typeface="+mn-cs"/>
                  </a:rPr>
                  <a:t>. Figure 7.1.14 shows an approximate character of the dependence (dotted line) of the efficiency of the stage from the degree of reaction (for the values of </a:t>
                </a:r>
                <a14:m>
                  <m:oMath xmlns:m="http://schemas.openxmlformats.org/officeDocument/2006/math">
                    <m:f>
                      <m:fPr>
                        <m:type m:val="lin"/>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 optimal for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an increase in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𝜌</m:t>
                        </m:r>
                      </m:e>
                      <m:sub>
                        <m:r>
                          <a:rPr lang="ru-RU" sz="1200" i="1" kern="1200">
                            <a:solidFill>
                              <a:schemeClr val="tx1"/>
                            </a:solidFill>
                            <a:effectLst/>
                            <a:latin typeface="Cambria Math"/>
                            <a:ea typeface="+mn-ea"/>
                            <a:cs typeface="+mn-cs"/>
                          </a:rPr>
                          <m:t>𝑠𝑡</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should be accompanied by an increase in the circumferential velocity, which leads to an increase in the level of stresses acting in the disk and the RW blades.</a:t>
                </a:r>
                <a:endParaRPr lang="ru-RU" sz="1200" kern="1200" dirty="0">
                  <a:solidFill>
                    <a:schemeClr val="tx1"/>
                  </a:solidFill>
                  <a:effectLst/>
                  <a:latin typeface="+mn-lt"/>
                  <a:ea typeface="+mn-ea"/>
                  <a:cs typeface="+mn-cs"/>
                </a:endParaRPr>
              </a:p>
              <a:p>
                <a:endParaRPr lang="ru-R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relatively small-sized stages, an increase in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𝜌</m:t>
                        </m:r>
                      </m:e>
                      <m:sub>
                        <m:r>
                          <a:rPr lang="ru-RU" sz="1200" i="1" kern="1200">
                            <a:solidFill>
                              <a:schemeClr val="tx1"/>
                            </a:solidFill>
                            <a:effectLst/>
                            <a:latin typeface="Cambria Math"/>
                            <a:ea typeface="+mn-ea"/>
                            <a:cs typeface="+mn-cs"/>
                          </a:rPr>
                          <m:t>𝑠𝑡</m:t>
                        </m:r>
                      </m:sub>
                    </m:sSub>
                  </m:oMath>
                </a14:m>
                <a:r>
                  <a:rPr lang="en-US" sz="1200" kern="1200" dirty="0">
                    <a:solidFill>
                      <a:schemeClr val="tx1"/>
                    </a:solidFill>
                    <a:effectLst/>
                    <a:latin typeface="+mn-lt"/>
                    <a:ea typeface="+mn-ea"/>
                    <a:cs typeface="+mn-cs"/>
                  </a:rPr>
                  <a:t> is accompanied by a significant increase in losses due to the leakage of the working fluid through the radial gap.</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us estimate the influence of the value of the real reaction </a:t>
                </a:r>
                <a:r>
                  <a:rPr lang="ru-RU" sz="1200" i="0" kern="1200">
                    <a:solidFill>
                      <a:schemeClr val="tx1"/>
                    </a:solidFill>
                    <a:effectLst/>
                    <a:latin typeface="Cambria Math" panose="02040503050406030204" pitchFamily="18" charset="0"/>
                    <a:ea typeface="+mn-ea"/>
                    <a:cs typeface="+mn-cs"/>
                  </a:rPr>
                  <a:t>𝜌_𝑠𝑡</a:t>
                </a:r>
                <a:r>
                  <a:rPr lang="en-US" sz="1200" kern="1200" dirty="0">
                    <a:solidFill>
                      <a:schemeClr val="tx1"/>
                    </a:solidFill>
                    <a:effectLst/>
                    <a:latin typeface="+mn-lt"/>
                    <a:ea typeface="+mn-ea"/>
                    <a:cs typeface="+mn-cs"/>
                  </a:rPr>
                  <a:t> on the efficiency of the turbine </a:t>
                </a:r>
                <a:r>
                  <a:rPr lang="ru-RU" sz="1200" i="0" kern="1200">
                    <a:solidFill>
                      <a:schemeClr val="tx1"/>
                    </a:solidFill>
                    <a:effectLst/>
                    <a:latin typeface="Cambria Math" panose="02040503050406030204" pitchFamily="18" charset="0"/>
                    <a:ea typeface="+mn-ea"/>
                    <a:cs typeface="+mn-cs"/>
                  </a:rPr>
                  <a:t>𝜂_т</a:t>
                </a:r>
                <a:r>
                  <a:rPr lang="en-US" sz="1200" i="0" kern="1200">
                    <a:solidFill>
                      <a:schemeClr val="tx1"/>
                    </a:solidFill>
                    <a:effectLst/>
                    <a:latin typeface="Cambria Math" panose="02040503050406030204" pitchFamily="18" charset="0"/>
                    <a:ea typeface="+mn-ea"/>
                    <a:cs typeface="+mn-cs"/>
                  </a:rPr>
                  <a:t>.</a:t>
                </a:r>
                <a:r>
                  <a:rPr lang="ru-RU"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do this, we first consider the cascades of the stage NB and RW with a small reaction </a:t>
                </a:r>
                <a:r>
                  <a:rPr lang="ru-RU" sz="1200" i="0" kern="1200">
                    <a:solidFill>
                      <a:schemeClr val="tx1"/>
                    </a:solidFill>
                    <a:effectLst/>
                    <a:latin typeface="Cambria Math" panose="02040503050406030204" pitchFamily="18" charset="0"/>
                    <a:ea typeface="+mn-ea"/>
                    <a:cs typeface="+mn-cs"/>
                  </a:rPr>
                  <a:t>𝜌_</a:t>
                </a:r>
                <a:r>
                  <a:rPr lang="en-US" sz="1200" i="0" kern="1200">
                    <a:solidFill>
                      <a:schemeClr val="tx1"/>
                    </a:solidFill>
                    <a:effectLst/>
                    <a:latin typeface="Cambria Math" panose="02040503050406030204" pitchFamily="18" charset="0"/>
                    <a:ea typeface="+mn-ea"/>
                    <a:cs typeface="+mn-cs"/>
                  </a:rPr>
                  <a:t>st1≈0.2</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velocity diagram of this stage, corresponding to the optimal loading parameter </a:t>
                </a:r>
                <a:r>
                  <a:rPr lang="en-US" sz="1200" i="0" kern="1200">
                    <a:solidFill>
                      <a:schemeClr val="tx1"/>
                    </a:solidFill>
                    <a:effectLst/>
                    <a:latin typeface="Cambria Math" panose="02040503050406030204" pitchFamily="18" charset="0"/>
                    <a:ea typeface="+mn-ea"/>
                    <a:cs typeface="+mn-cs"/>
                  </a:rPr>
                  <a:t>𝑢</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i="0" kern="1200">
                    <a:solidFill>
                      <a:schemeClr val="tx1"/>
                    </a:solidFill>
                    <a:effectLst/>
                    <a:latin typeface="Cambria Math" panose="02040503050406030204" pitchFamily="18" charset="0"/>
                    <a:ea typeface="+mn-ea"/>
                    <a:cs typeface="+mn-cs"/>
                  </a:rPr>
                  <a:t>∕𝑐_</a:t>
                </a:r>
                <a:r>
                  <a:rPr lang="en-US" sz="1200" i="0" kern="1200">
                    <a:solidFill>
                      <a:schemeClr val="tx1"/>
                    </a:solidFill>
                    <a:effectLst/>
                    <a:latin typeface="Cambria Math" panose="02040503050406030204" pitchFamily="18" charset="0"/>
                    <a:ea typeface="+mn-ea"/>
                    <a:cs typeface="+mn-cs"/>
                  </a:rPr>
                  <a:t>1 =</a:t>
                </a:r>
                <a:r>
                  <a:rPr lang="ru-RU" sz="1200" i="0" kern="120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Cambria Math" panose="02040503050406030204" pitchFamily="18" charset="0"/>
                    <a:ea typeface="+mn-ea"/>
                    <a:cs typeface="+mn-cs"/>
                  </a:rPr>
                  <a:t>𝑢</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i="0" kern="1200">
                    <a:solidFill>
                      <a:schemeClr val="tx1"/>
                    </a:solidFill>
                    <a:effectLst/>
                    <a:latin typeface="Cambria Math" panose="02040503050406030204" pitchFamily="18" charset="0"/>
                    <a:ea typeface="+mn-ea"/>
                    <a:cs typeface="+mn-cs"/>
                  </a:rPr>
                  <a:t>∕𝑐_</a:t>
                </a:r>
                <a:r>
                  <a:rPr lang="en-US" sz="1200" i="0" kern="1200">
                    <a:solidFill>
                      <a:schemeClr val="tx1"/>
                    </a:solidFill>
                    <a:effectLst/>
                    <a:latin typeface="Cambria Math" panose="02040503050406030204" pitchFamily="18" charset="0"/>
                    <a:ea typeface="+mn-ea"/>
                    <a:cs typeface="+mn-cs"/>
                  </a:rPr>
                  <a:t>1 )</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𝑜𝑝𝑡</a:t>
                </a:r>
                <a:r>
                  <a:rPr lang="en-US" sz="1200" kern="1200" dirty="0">
                    <a:solidFill>
                      <a:schemeClr val="tx1"/>
                    </a:solidFill>
                    <a:effectLst/>
                    <a:latin typeface="+mn-lt"/>
                    <a:ea typeface="+mn-ea"/>
                    <a:cs typeface="+mn-cs"/>
                  </a:rPr>
                  <a:t>, is shown in Figure 7.1.13 by solid lines.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From this figure, it follows that the velocity </a:t>
                </a:r>
                <a:r>
                  <a:rPr lang="en-US" sz="1200" i="0" kern="1200">
                    <a:solidFill>
                      <a:schemeClr val="tx1"/>
                    </a:solidFill>
                    <a:effectLst/>
                    <a:latin typeface="Cambria Math" panose="02040503050406030204" pitchFamily="18" charset="0"/>
                    <a:ea typeface="+mn-ea"/>
                    <a:cs typeface="+mn-cs"/>
                  </a:rPr>
                  <a:t>𝑤</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2</a:t>
                </a:r>
                <a:r>
                  <a:rPr lang="en-US" sz="1200" kern="1200" dirty="0">
                    <a:solidFill>
                      <a:schemeClr val="tx1"/>
                    </a:solidFill>
                    <a:effectLst/>
                    <a:latin typeface="+mn-lt"/>
                    <a:ea typeface="+mn-ea"/>
                    <a:cs typeface="+mn-cs"/>
                  </a:rPr>
                  <a:t>slightly exceeds </a:t>
                </a:r>
                <a:r>
                  <a:rPr lang="en-US" sz="1200" i="0" kern="1200">
                    <a:solidFill>
                      <a:schemeClr val="tx1"/>
                    </a:solidFill>
                    <a:effectLst/>
                    <a:latin typeface="Cambria Math" panose="02040503050406030204" pitchFamily="18" charset="0"/>
                    <a:ea typeface="+mn-ea"/>
                    <a:cs typeface="+mn-cs"/>
                  </a:rPr>
                  <a:t>𝑤</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en-US" sz="1200" kern="1200" dirty="0">
                    <a:solidFill>
                      <a:schemeClr val="tx1"/>
                    </a:solidFill>
                    <a:effectLst/>
                    <a:latin typeface="+mn-lt"/>
                    <a:ea typeface="+mn-ea"/>
                    <a:cs typeface="+mn-cs"/>
                  </a:rPr>
                  <a:t> and the value of </a:t>
                </a:r>
                <a:r>
                  <a:rPr lang="en-US" sz="1200" i="0" kern="1200">
                    <a:solidFill>
                      <a:schemeClr val="tx1"/>
                    </a:solidFill>
                    <a:effectLst/>
                    <a:latin typeface="Cambria Math" panose="02040503050406030204" pitchFamily="18" charset="0"/>
                    <a:ea typeface="+mn-ea"/>
                    <a:cs typeface="+mn-cs"/>
                  </a:rPr>
                  <a:t>𝛼</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2</a:t>
                </a:r>
                <a:r>
                  <a:rPr lang="en-US" sz="1200" kern="1200" dirty="0">
                    <a:solidFill>
                      <a:schemeClr val="tx1"/>
                    </a:solidFill>
                    <a:effectLst/>
                    <a:latin typeface="+mn-lt"/>
                    <a:ea typeface="+mn-ea"/>
                    <a:cs typeface="+mn-cs"/>
                  </a:rPr>
                  <a:t>, as noted above, at </a:t>
                </a:r>
                <a:r>
                  <a:rPr lang="ru-RU" sz="1200" i="0" kern="120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Cambria Math" panose="02040503050406030204" pitchFamily="18" charset="0"/>
                    <a:ea typeface="+mn-ea"/>
                    <a:cs typeface="+mn-cs"/>
                  </a:rPr>
                  <a:t>𝑢</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i="0" kern="1200">
                    <a:solidFill>
                      <a:schemeClr val="tx1"/>
                    </a:solidFill>
                    <a:effectLst/>
                    <a:latin typeface="Cambria Math" panose="02040503050406030204" pitchFamily="18" charset="0"/>
                    <a:ea typeface="+mn-ea"/>
                    <a:cs typeface="+mn-cs"/>
                  </a:rPr>
                  <a:t>∕𝑐_</a:t>
                </a:r>
                <a:r>
                  <a:rPr lang="en-US" sz="1200" i="0" kern="1200">
                    <a:solidFill>
                      <a:schemeClr val="tx1"/>
                    </a:solidFill>
                    <a:effectLst/>
                    <a:latin typeface="Cambria Math" panose="02040503050406030204" pitchFamily="18" charset="0"/>
                    <a:ea typeface="+mn-ea"/>
                    <a:cs typeface="+mn-cs"/>
                  </a:rPr>
                  <a:t>1 )</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𝑜𝑝𝑡</a:t>
                </a:r>
                <a:r>
                  <a:rPr lang="en-US" sz="1200" kern="1200" dirty="0">
                    <a:solidFill>
                      <a:schemeClr val="tx1"/>
                    </a:solidFill>
                    <a:effectLst/>
                    <a:latin typeface="+mn-lt"/>
                    <a:ea typeface="+mn-ea"/>
                    <a:cs typeface="+mn-cs"/>
                  </a:rPr>
                  <a:t> is slightly higher than </a:t>
                </a:r>
                <a:r>
                  <a:rPr lang="en-US" sz="1200" i="1" kern="1200" dirty="0">
                    <a:solidFill>
                      <a:schemeClr val="tx1"/>
                    </a:solidFill>
                    <a:effectLst/>
                    <a:latin typeface="+mn-lt"/>
                    <a:ea typeface="+mn-ea"/>
                    <a:cs typeface="+mn-cs"/>
                  </a:rPr>
                  <a:t>90</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 increase in reaction </a:t>
                </a:r>
                <a:r>
                  <a:rPr lang="ru-RU" sz="1200" i="0" kern="1200">
                    <a:solidFill>
                      <a:schemeClr val="tx1"/>
                    </a:solidFill>
                    <a:effectLst/>
                    <a:latin typeface="Cambria Math" panose="02040503050406030204" pitchFamily="18" charset="0"/>
                    <a:ea typeface="+mn-ea"/>
                    <a:cs typeface="+mn-cs"/>
                  </a:rPr>
                  <a:t>𝜌_</a:t>
                </a:r>
                <a:r>
                  <a:rPr lang="en-US" sz="1200" i="0" kern="1200">
                    <a:solidFill>
                      <a:schemeClr val="tx1"/>
                    </a:solidFill>
                    <a:effectLst/>
                    <a:latin typeface="Cambria Math" panose="02040503050406030204" pitchFamily="18" charset="0"/>
                    <a:ea typeface="+mn-ea"/>
                    <a:cs typeface="+mn-cs"/>
                  </a:rPr>
                  <a:t>st2&gt;</a:t>
                </a:r>
                <a:r>
                  <a:rPr lang="ru-RU" sz="1200" i="0" kern="1200">
                    <a:solidFill>
                      <a:schemeClr val="tx1"/>
                    </a:solidFill>
                    <a:effectLst/>
                    <a:latin typeface="Cambria Math" panose="02040503050406030204" pitchFamily="18" charset="0"/>
                    <a:ea typeface="+mn-ea"/>
                    <a:cs typeface="+mn-cs"/>
                  </a:rPr>
                  <a:t>𝜌_</a:t>
                </a:r>
                <a:r>
                  <a:rPr lang="en-US" sz="1200" i="0" kern="1200">
                    <a:solidFill>
                      <a:schemeClr val="tx1"/>
                    </a:solidFill>
                    <a:effectLst/>
                    <a:latin typeface="Cambria Math" panose="02040503050406030204" pitchFamily="18" charset="0"/>
                    <a:ea typeface="+mn-ea"/>
                    <a:cs typeface="+mn-cs"/>
                  </a:rPr>
                  <a:t>st1</a:t>
                </a:r>
                <a:r>
                  <a:rPr lang="en-US" sz="1200" kern="1200" dirty="0">
                    <a:solidFill>
                      <a:schemeClr val="tx1"/>
                    </a:solidFill>
                    <a:effectLst/>
                    <a:latin typeface="+mn-lt"/>
                    <a:ea typeface="+mn-ea"/>
                    <a:cs typeface="+mn-cs"/>
                  </a:rPr>
                  <a:t>, the velocity </a:t>
                </a:r>
                <a:r>
                  <a:rPr lang="en-US" sz="1200" i="0" kern="1200">
                    <a:solidFill>
                      <a:schemeClr val="tx1"/>
                    </a:solidFill>
                    <a:effectLst/>
                    <a:latin typeface="Cambria Math" panose="02040503050406030204" pitchFamily="18" charset="0"/>
                    <a:ea typeface="+mn-ea"/>
                    <a:cs typeface="+mn-cs"/>
                  </a:rPr>
                  <a:t>𝑤</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2</a:t>
                </a:r>
                <a:r>
                  <a:rPr lang="en-US" sz="1200" kern="1200" dirty="0">
                    <a:solidFill>
                      <a:schemeClr val="tx1"/>
                    </a:solidFill>
                    <a:effectLst/>
                    <a:latin typeface="+mn-lt"/>
                    <a:ea typeface="+mn-ea"/>
                    <a:cs typeface="+mn-cs"/>
                  </a:rPr>
                  <a:t> (dashed lines in Figure 7.1.13) becomes much larger than </a:t>
                </a:r>
                <a:r>
                  <a:rPr lang="en-US" sz="1200" i="0" kern="1200">
                    <a:solidFill>
                      <a:schemeClr val="tx1"/>
                    </a:solidFill>
                    <a:effectLst/>
                    <a:latin typeface="Cambria Math" panose="02040503050406030204" pitchFamily="18" charset="0"/>
                    <a:ea typeface="+mn-ea"/>
                    <a:cs typeface="+mn-cs"/>
                  </a:rPr>
                  <a:t>𝑤</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higher velocity </a:t>
                </a:r>
                <a:r>
                  <a:rPr lang="ru-RU" sz="1200" i="0" kern="1200">
                    <a:solidFill>
                      <a:schemeClr val="tx1"/>
                    </a:solidFill>
                    <a:effectLst/>
                    <a:latin typeface="Cambria Math" panose="02040503050406030204" pitchFamily="18" charset="0"/>
                    <a:ea typeface="+mn-ea"/>
                    <a:cs typeface="+mn-cs"/>
                  </a:rPr>
                  <a:t>𝑢_</a:t>
                </a:r>
                <a:r>
                  <a:rPr lang="en-US" sz="1200" i="0" kern="1200">
                    <a:solidFill>
                      <a:schemeClr val="tx1"/>
                    </a:solidFill>
                    <a:effectLst/>
                    <a:latin typeface="Cambria Math" panose="02040503050406030204" pitchFamily="18" charset="0"/>
                    <a:ea typeface="+mn-ea"/>
                    <a:cs typeface="+mn-cs"/>
                  </a:rPr>
                  <a:t>2</a:t>
                </a:r>
                <a:r>
                  <a:rPr lang="en-US" sz="1200" kern="1200" dirty="0">
                    <a:solidFill>
                      <a:schemeClr val="tx1"/>
                    </a:solidFill>
                    <a:effectLst/>
                    <a:latin typeface="+mn-lt"/>
                    <a:ea typeface="+mn-ea"/>
                    <a:cs typeface="+mn-cs"/>
                  </a:rPr>
                  <a:t> is required to achieve an angle </a:t>
                </a:r>
                <a:r>
                  <a:rPr lang="en-US" sz="1200" i="0" kern="1200">
                    <a:solidFill>
                      <a:schemeClr val="tx1"/>
                    </a:solidFill>
                    <a:effectLst/>
                    <a:latin typeface="Cambria Math" panose="02040503050406030204" pitchFamily="18" charset="0"/>
                    <a:ea typeface="+mn-ea"/>
                    <a:cs typeface="+mn-cs"/>
                  </a:rPr>
                  <a:t>𝛼</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2</a:t>
                </a:r>
                <a:r>
                  <a:rPr lang="en-US" sz="1200" kern="1200" dirty="0">
                    <a:solidFill>
                      <a:schemeClr val="tx1"/>
                    </a:solidFill>
                    <a:effectLst/>
                    <a:latin typeface="+mn-lt"/>
                    <a:ea typeface="+mn-ea"/>
                    <a:cs typeface="+mn-cs"/>
                  </a:rPr>
                  <a:t>, providing </a:t>
                </a:r>
                <a:r>
                  <a:rPr lang="ru-RU" sz="1200" i="0" kern="1200">
                    <a:solidFill>
                      <a:schemeClr val="tx1"/>
                    </a:solidFill>
                    <a:effectLst/>
                    <a:latin typeface="Cambria Math" panose="02040503050406030204" pitchFamily="18" charset="0"/>
                    <a:ea typeface="+mn-ea"/>
                    <a:cs typeface="+mn-cs"/>
                  </a:rPr>
                  <a:t>𝜂_т𝑚𝑎𝑥</a:t>
                </a:r>
                <a:r>
                  <a:rPr lang="en-US" sz="1200" kern="1200" dirty="0">
                    <a:solidFill>
                      <a:schemeClr val="tx1"/>
                    </a:solidFill>
                    <a:effectLst/>
                    <a:latin typeface="+mn-lt"/>
                    <a:ea typeface="+mn-ea"/>
                    <a:cs typeface="+mn-cs"/>
                  </a:rPr>
                  <a:t>, and therefore a larger value of parameter </a:t>
                </a:r>
                <a:r>
                  <a:rPr lang="en-US" sz="1200" i="0" kern="1200">
                    <a:solidFill>
                      <a:schemeClr val="tx1"/>
                    </a:solidFill>
                    <a:effectLst/>
                    <a:latin typeface="Cambria Math" panose="02040503050406030204" pitchFamily="18" charset="0"/>
                    <a:ea typeface="+mn-ea"/>
                    <a:cs typeface="+mn-cs"/>
                  </a:rPr>
                  <a:t>𝑢</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i="0" kern="1200">
                    <a:solidFill>
                      <a:schemeClr val="tx1"/>
                    </a:solidFill>
                    <a:effectLst/>
                    <a:latin typeface="Cambria Math" panose="02040503050406030204" pitchFamily="18" charset="0"/>
                    <a:ea typeface="+mn-ea"/>
                    <a:cs typeface="+mn-cs"/>
                  </a:rPr>
                  <a:t>∕𝑐_</a:t>
                </a:r>
                <a:r>
                  <a:rPr lang="en-US" sz="1200" i="0" kern="1200">
                    <a:solidFill>
                      <a:schemeClr val="tx1"/>
                    </a:solidFill>
                    <a:effectLst/>
                    <a:latin typeface="Cambria Math" panose="02040503050406030204" pitchFamily="18" charset="0"/>
                    <a:ea typeface="+mn-ea"/>
                    <a:cs typeface="+mn-cs"/>
                  </a:rPr>
                  <a:t>1 </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Thus, the value </a:t>
                </a:r>
                <a:r>
                  <a:rPr lang="ru-RU" sz="1200" i="0" kern="120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Cambria Math" panose="02040503050406030204" pitchFamily="18" charset="0"/>
                    <a:ea typeface="+mn-ea"/>
                    <a:cs typeface="+mn-cs"/>
                  </a:rPr>
                  <a:t>𝑢</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1</a:t>
                </a:r>
                <a:r>
                  <a:rPr lang="ru-RU" sz="1200" i="0" kern="1200">
                    <a:solidFill>
                      <a:schemeClr val="tx1"/>
                    </a:solidFill>
                    <a:effectLst/>
                    <a:latin typeface="Cambria Math" panose="02040503050406030204" pitchFamily="18" charset="0"/>
                    <a:ea typeface="+mn-ea"/>
                    <a:cs typeface="+mn-cs"/>
                  </a:rPr>
                  <a:t>∕𝑐_</a:t>
                </a:r>
                <a:r>
                  <a:rPr lang="en-US" sz="1200" i="0" kern="1200">
                    <a:solidFill>
                      <a:schemeClr val="tx1"/>
                    </a:solidFill>
                    <a:effectLst/>
                    <a:latin typeface="Cambria Math" panose="02040503050406030204" pitchFamily="18" charset="0"/>
                    <a:ea typeface="+mn-ea"/>
                    <a:cs typeface="+mn-cs"/>
                  </a:rPr>
                  <a:t>1 )</a:t>
                </a:r>
                <a:r>
                  <a:rPr lang="ru-RU"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𝑜𝑝𝑡</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increases with increasing </a:t>
                </a:r>
                <a:r>
                  <a:rPr lang="ru-RU" sz="1200" i="0" kern="1200">
                    <a:solidFill>
                      <a:schemeClr val="tx1"/>
                    </a:solidFill>
                    <a:effectLst/>
                    <a:latin typeface="Cambria Math" panose="02040503050406030204" pitchFamily="18" charset="0"/>
                    <a:ea typeface="+mn-ea"/>
                    <a:cs typeface="+mn-cs"/>
                  </a:rPr>
                  <a:t>𝜌_𝑠𝑡</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dependencies </a:t>
                </a:r>
                <a:r>
                  <a:rPr lang="ru-RU" sz="1200" i="0" kern="1200">
                    <a:solidFill>
                      <a:schemeClr val="tx1"/>
                    </a:solidFill>
                    <a:effectLst/>
                    <a:latin typeface="+mn-lt"/>
                    <a:ea typeface="+mn-ea"/>
                    <a:cs typeface="+mn-cs"/>
                  </a:rPr>
                  <a:t>𝜂_т</a:t>
                </a:r>
                <a:r>
                  <a:rPr lang="en-US" sz="1200" i="0" kern="1200">
                    <a:solidFill>
                      <a:schemeClr val="tx1"/>
                    </a:solidFill>
                    <a:effectLst/>
                    <a:latin typeface="+mn-lt"/>
                    <a:ea typeface="+mn-ea"/>
                    <a:cs typeface="+mn-cs"/>
                  </a:rPr>
                  <a:t>=𝑓</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for various values of </a:t>
                </a:r>
                <a:r>
                  <a:rPr lang="ru-RU" sz="1200" i="0" kern="1200">
                    <a:solidFill>
                      <a:schemeClr val="tx1"/>
                    </a:solidFill>
                    <a:effectLst/>
                    <a:latin typeface="+mn-lt"/>
                    <a:ea typeface="+mn-ea"/>
                    <a:cs typeface="+mn-cs"/>
                  </a:rPr>
                  <a:t>𝜌_𝑠𝑡</a:t>
                </a:r>
                <a:r>
                  <a:rPr lang="en-US" sz="1200" kern="1200" dirty="0">
                    <a:solidFill>
                      <a:schemeClr val="tx1"/>
                    </a:solidFill>
                    <a:effectLst/>
                    <a:latin typeface="+mn-lt"/>
                    <a:ea typeface="+mn-ea"/>
                    <a:cs typeface="+mn-cs"/>
                  </a:rPr>
                  <a:t> for full-scale turbine stages is shown in Figure 7.1.14.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stages with an increased degree of reaction allows a slight increase in their efficiency.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explained by the fact that the growth of </a:t>
                </a:r>
                <a:r>
                  <a:rPr lang="ru-RU" sz="1200" i="0" kern="1200">
                    <a:solidFill>
                      <a:schemeClr val="tx1"/>
                    </a:solidFill>
                    <a:effectLst/>
                    <a:latin typeface="+mn-lt"/>
                    <a:ea typeface="+mn-ea"/>
                    <a:cs typeface="+mn-cs"/>
                  </a:rPr>
                  <a:t>𝜌_𝑠𝑡</a:t>
                </a:r>
                <a:r>
                  <a:rPr lang="en-US" sz="1200" kern="1200" dirty="0">
                    <a:solidFill>
                      <a:schemeClr val="tx1"/>
                    </a:solidFill>
                    <a:effectLst/>
                    <a:latin typeface="+mn-lt"/>
                    <a:ea typeface="+mn-ea"/>
                    <a:cs typeface="+mn-cs"/>
                  </a:rPr>
                  <a:t> increases the degree of confusion of gas flow in the RW cascade.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latter circumstance leads to a decrease in losses in the RW and a decrease in </a:t>
                </a:r>
                <a:r>
                  <a:rPr lang="ru-RU" sz="1200" i="0" kern="1200">
                    <a:solidFill>
                      <a:schemeClr val="tx1"/>
                    </a:solidFill>
                    <a:effectLst/>
                    <a:latin typeface="+mn-lt"/>
                    <a:ea typeface="+mn-ea"/>
                    <a:cs typeface="+mn-cs"/>
                  </a:rPr>
                  <a:t>𝜁_𝑟𝑤</a:t>
                </a:r>
                <a:r>
                  <a:rPr lang="en-US" sz="1200" kern="1200" dirty="0">
                    <a:solidFill>
                      <a:schemeClr val="tx1"/>
                    </a:solidFill>
                    <a:effectLst/>
                    <a:latin typeface="+mn-lt"/>
                    <a:ea typeface="+mn-ea"/>
                    <a:cs typeface="+mn-cs"/>
                  </a:rPr>
                  <a:t>. Figure 7.1.14 shows an approximate character of the dependence (dotted line) of the efficiency of the stage from the degree of reaction (for the values of </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optimal for </a:t>
                </a:r>
                <a:r>
                  <a:rPr lang="ru-RU" sz="1200" i="0" kern="1200">
                    <a:solidFill>
                      <a:schemeClr val="tx1"/>
                    </a:solidFill>
                    <a:effectLst/>
                    <a:latin typeface="+mn-lt"/>
                    <a:ea typeface="+mn-ea"/>
                    <a:cs typeface="+mn-cs"/>
                  </a:rPr>
                  <a:t>𝜂_т</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an increase in </a:t>
                </a:r>
                <a:r>
                  <a:rPr lang="ru-RU" sz="1200" i="0" kern="1200">
                    <a:solidFill>
                      <a:schemeClr val="tx1"/>
                    </a:solidFill>
                    <a:effectLst/>
                    <a:latin typeface="+mn-lt"/>
                    <a:ea typeface="+mn-ea"/>
                    <a:cs typeface="+mn-cs"/>
                  </a:rPr>
                  <a:t>𝜌_𝑠𝑡</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should be accompanied by an increase in the circumferential velocity, which leads to an increase in the level of stresses acting in the disk and the RW blades.</a:t>
                </a:r>
                <a:endParaRPr lang="ru-RU" sz="1200" kern="1200" dirty="0">
                  <a:solidFill>
                    <a:schemeClr val="tx1"/>
                  </a:solidFill>
                  <a:effectLst/>
                  <a:latin typeface="+mn-lt"/>
                  <a:ea typeface="+mn-ea"/>
                  <a:cs typeface="+mn-cs"/>
                </a:endParaRPr>
              </a:p>
              <a:p>
                <a:endParaRPr lang="ru-R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relatively small-sized stages, an increase in </a:t>
                </a:r>
                <a:r>
                  <a:rPr lang="ru-RU" sz="1200" i="0" kern="1200">
                    <a:solidFill>
                      <a:schemeClr val="tx1"/>
                    </a:solidFill>
                    <a:effectLst/>
                    <a:latin typeface="+mn-lt"/>
                    <a:ea typeface="+mn-ea"/>
                    <a:cs typeface="+mn-cs"/>
                  </a:rPr>
                  <a:t>𝜌_𝑠𝑡</a:t>
                </a:r>
                <a:r>
                  <a:rPr lang="en-US" sz="1200" kern="1200" dirty="0">
                    <a:solidFill>
                      <a:schemeClr val="tx1"/>
                    </a:solidFill>
                    <a:effectLst/>
                    <a:latin typeface="+mn-lt"/>
                    <a:ea typeface="+mn-ea"/>
                    <a:cs typeface="+mn-cs"/>
                  </a:rPr>
                  <a:t> is accompanied by a significant increase in losses due to the leakage of the working fluid through the radial gap.</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13</a:t>
            </a:fld>
            <a:endParaRPr lang="ru-RU"/>
          </a:p>
        </p:txBody>
      </p:sp>
    </p:spTree>
    <p:extLst>
      <p:ext uri="{BB962C8B-B14F-4D97-AF65-F5344CB8AC3E}">
        <p14:creationId xmlns:p14="http://schemas.microsoft.com/office/powerpoint/2010/main" val="87184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Flow acceleration occurs in turbine blade rows.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In fact, its blade passages are nozzles.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However, flow in the blade passages has a number of important features unlike the commonly used conical nozzles or Laval nozzle:</a:t>
            </a:r>
            <a:endParaRPr lang="ru-RU" sz="1200" kern="1200" dirty="0">
              <a:solidFill>
                <a:schemeClr val="tx1"/>
              </a:solidFill>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blade passage is </a:t>
            </a:r>
            <a:r>
              <a:rPr lang="en-US" sz="1200" b="1" kern="1200" dirty="0">
                <a:solidFill>
                  <a:schemeClr val="tx1"/>
                </a:solidFill>
                <a:latin typeface="+mn-lt"/>
                <a:ea typeface="+mn-ea"/>
                <a:cs typeface="+mn-cs"/>
              </a:rPr>
              <a:t>curvilinear</a:t>
            </a:r>
            <a:r>
              <a:rPr lang="en-US" sz="1200" kern="1200" dirty="0">
                <a:solidFill>
                  <a:schemeClr val="tx1"/>
                </a:solidFill>
                <a:latin typeface="+mn-lt"/>
                <a:ea typeface="+mn-ea"/>
                <a:cs typeface="+mn-cs"/>
              </a:rPr>
              <a:t>, which is caused by the necessity of flow turning;</a:t>
            </a:r>
            <a:endParaRPr lang="ru-RU"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blades have a finite thickness and their wakes have an effect on the exhausting process;</a:t>
            </a:r>
            <a:endParaRPr lang="ru-RU"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geometric parameters of cascade of turbine profiles can vary over a wide range;</a:t>
            </a:r>
            <a:endParaRPr lang="ru-RU"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geometry of exit part of blade passage is designed as wedge cut.</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Presence of wedge cut gives the turbine cascade some unique features that are not found in conventional nozzles.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It is possible to obtain supersonic flow velocity at the outlet in wedge cut.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This is due to the fact that if the pressure drop in the cascade is more than critical, then expansion will not stop in the throat and will continue in wedge cut.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Wherein, blade with wedge cut allows obtaining subsonic, sonic and supersonic velocities with rather high efficiency, whereas the Laval nozzle has a good efficiency only at the design mode.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Another important feature of the cascade with wedge cut is that the outlet flow angle in it varies with the pressure drop variation that must be considered during design process</a:t>
            </a:r>
            <a:r>
              <a:rPr lang="ru-RU"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the exhausting process from turbine cascade on the example of NB.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do this we draw expansion process in </a:t>
            </a:r>
            <a:r>
              <a:rPr lang="en-US" sz="1200" i="1" kern="1200" dirty="0">
                <a:solidFill>
                  <a:schemeClr val="tx1"/>
                </a:solidFill>
                <a:latin typeface="+mn-lt"/>
                <a:ea typeface="+mn-ea"/>
                <a:cs typeface="+mn-cs"/>
              </a:rPr>
              <a:t>i-s</a:t>
            </a:r>
            <a:r>
              <a:rPr lang="en-US" sz="1200" kern="1200" dirty="0">
                <a:solidFill>
                  <a:schemeClr val="tx1"/>
                </a:solidFill>
                <a:latin typeface="+mn-lt"/>
                <a:ea typeface="+mn-ea"/>
                <a:cs typeface="+mn-cs"/>
              </a:rPr>
              <a:t> diagram</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According to the energy equation, potential energy of compressed and heated gas coverts in NB into kinetic energy, i.e. , from where it follows that ideal velocity of gas exhausting from NB is equal:</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value of can be calculated by the known thermodynamic parameters of the stage: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Real velocity </a:t>
            </a:r>
            <a:r>
              <a:rPr lang="en-US" sz="1200" i="1" kern="1200" dirty="0">
                <a:solidFill>
                  <a:schemeClr val="tx1"/>
                </a:solidFill>
                <a:latin typeface="+mn-lt"/>
                <a:ea typeface="+mn-ea"/>
                <a:cs typeface="+mn-cs"/>
              </a:rPr>
              <a:t>c</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is lower than isentropic, because of presence of energy losses Usually, in calculations velocity </a:t>
            </a:r>
            <a:r>
              <a:rPr lang="en-US" sz="1200" i="1" kern="1200" dirty="0">
                <a:solidFill>
                  <a:schemeClr val="tx1"/>
                </a:solidFill>
                <a:latin typeface="+mn-lt"/>
                <a:ea typeface="+mn-ea"/>
                <a:cs typeface="+mn-cs"/>
              </a:rPr>
              <a:t>c</a:t>
            </a:r>
            <a:r>
              <a:rPr lang="en-US" sz="1200"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is found from the formula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value of for modern turbines is usually in the range of </a:t>
            </a:r>
            <a:r>
              <a:rPr lang="en-US" sz="1200" i="1" kern="1200" dirty="0">
                <a:solidFill>
                  <a:schemeClr val="tx1"/>
                </a:solidFill>
                <a:latin typeface="+mn-lt"/>
                <a:ea typeface="+mn-ea"/>
                <a:cs typeface="+mn-cs"/>
              </a:rPr>
              <a:t>0.96...0.98 </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Velocity can be calculated also by means of coefficient of energy losses , which is usually calculated with the formula:</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interesting to note that the velocity coefficient in the RW, in spite of the complete physical analogy with the NB velocity coefficient, is traditionally denoted by other symbols.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Knowing the value of loss coefficient </a:t>
            </a:r>
            <a:r>
              <a:rPr lang="ru-RU" sz="1200" i="1" kern="1200" dirty="0">
                <a:solidFill>
                  <a:schemeClr val="tx1"/>
                </a:solidFill>
                <a:latin typeface="+mn-lt"/>
                <a:ea typeface="+mn-ea"/>
                <a:cs typeface="+mn-cs"/>
                <a:sym typeface="Symbol"/>
              </a:rPr>
              <a: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it is possible to find total pressure losses </a:t>
            </a:r>
            <a:r>
              <a:rPr lang="ru-RU" sz="1200" i="1" kern="1200" dirty="0">
                <a:solidFill>
                  <a:schemeClr val="tx1"/>
                </a:solidFill>
                <a:latin typeface="+mn-lt"/>
                <a:ea typeface="+mn-ea"/>
                <a:cs typeface="+mn-cs"/>
                <a:sym typeface="Symbol"/>
              </a:rPr>
              <a:t></a:t>
            </a:r>
            <a:r>
              <a:rPr lang="en-US" sz="1200" i="1" kern="1200" dirty="0">
                <a:solidFill>
                  <a:schemeClr val="tx1"/>
                </a:solidFill>
                <a:latin typeface="+mn-lt"/>
                <a:ea typeface="+mn-ea"/>
                <a:cs typeface="+mn-cs"/>
              </a:rPr>
              <a:t> and </a:t>
            </a:r>
            <a:r>
              <a:rPr lang="en-US" sz="1200" kern="1200" dirty="0">
                <a:solidFill>
                  <a:schemeClr val="tx1"/>
                </a:solidFill>
                <a:latin typeface="+mn-lt"/>
                <a:ea typeface="+mn-ea"/>
                <a:cs typeface="+mn-cs"/>
              </a:rPr>
              <a:t>velocity coefficient velocity coefficient and vice versa. </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The value of loss coefficient </a:t>
            </a:r>
            <a:r>
              <a:rPr lang="ru-RU" sz="1200" i="1" kern="1200" dirty="0">
                <a:solidFill>
                  <a:schemeClr val="tx1"/>
                </a:solidFill>
                <a:latin typeface="+mn-lt"/>
                <a:ea typeface="+mn-ea"/>
                <a:cs typeface="+mn-cs"/>
                <a:sym typeface="Symbol"/>
              </a:rPr>
              <a:t></a:t>
            </a:r>
            <a:r>
              <a:rPr lang="ru-RU" sz="1200" i="1" kern="1200" dirty="0">
                <a:solidFill>
                  <a:schemeClr val="tx1"/>
                </a:solidFill>
                <a:latin typeface="+mn-lt"/>
                <a:ea typeface="+mn-ea"/>
                <a:cs typeface="+mn-cs"/>
              </a:rPr>
              <a:t> </a:t>
            </a:r>
            <a:r>
              <a:rPr lang="en-US" sz="1200" kern="1200" dirty="0">
                <a:solidFill>
                  <a:schemeClr val="tx1"/>
                </a:solidFill>
                <a:latin typeface="+mn-lt"/>
                <a:ea typeface="+mn-ea"/>
                <a:cs typeface="+mn-cs"/>
              </a:rPr>
              <a:t>is calculated using loss models.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is the complexes of empirical formulas obtained on the basis of analysis of experimental data describing the change of the various components of energy losses in blade row.</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Currently, more than ten complex models are known, allowing the calculation of the losses in axial turbines, as well as dozens of equations that allow calculating of the individual loss components.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These models and loss equations have been obtained over the last 70 years by different researchers in different countries.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Below, as an illustration, model for the loss calculation (for example, losses in the RW), developed by the Central Institute of Aviation Motors (CIAM) is shown.</a:t>
            </a:r>
            <a:endParaRPr lang="ru-RU" sz="1200" kern="1200" dirty="0">
              <a:solidFill>
                <a:schemeClr val="tx1"/>
              </a:solidFill>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Static pressure </a:t>
            </a:r>
            <a:r>
              <a:rPr lang="en-US" sz="1200" i="1" kern="1200" dirty="0">
                <a:solidFill>
                  <a:schemeClr val="tx1"/>
                </a:solidFill>
                <a:latin typeface="+mn-lt"/>
                <a:ea typeface="+mn-ea"/>
                <a:cs typeface="+mn-cs"/>
              </a:rPr>
              <a:t>p </a:t>
            </a:r>
            <a:r>
              <a:rPr lang="en-US" sz="1200" kern="1200" dirty="0">
                <a:solidFill>
                  <a:schemeClr val="tx1"/>
                </a:solidFill>
                <a:latin typeface="+mn-lt"/>
                <a:ea typeface="+mn-ea"/>
                <a:cs typeface="+mn-cs"/>
              </a:rPr>
              <a:t>and other parameters change in blade passage of the turbine not only in the direction of movement of the working fluid, but also in circumferential direction.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Field of pressure distribution in the blade passage is shown in Figure 5.5.1.</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can be seen from the figure, the pressure on the blade pressure side is greater than pressure on the suction side.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is due to several factors.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On the one hand, blade has a wing profile, while flowing which the back discharge is formed at the suction side.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On the other hand, the flow is pressed by centrifugal forces to the pressure side and is pushed away from the suction side while flow turning in the blade passage.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pressure difference on the blade surface leads to unbalanced force P directed toward the suction side.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Circumferential component of this force </a:t>
            </a:r>
            <a:r>
              <a:rPr lang="en-US" sz="1200" i="1" kern="1200" dirty="0" err="1">
                <a:solidFill>
                  <a:schemeClr val="tx1"/>
                </a:solidFill>
                <a:latin typeface="+mn-lt"/>
                <a:ea typeface="+mn-ea"/>
                <a:cs typeface="+mn-cs"/>
              </a:rPr>
              <a:t>P</a:t>
            </a:r>
            <a:r>
              <a:rPr lang="en-US" sz="1200" i="1" kern="1200" baseline="-25000" dirty="0" err="1">
                <a:solidFill>
                  <a:schemeClr val="tx1"/>
                </a:solidFill>
                <a:latin typeface="+mn-lt"/>
                <a:ea typeface="+mn-ea"/>
                <a:cs typeface="+mn-cs"/>
              </a:rPr>
              <a:t>u</a:t>
            </a:r>
            <a:r>
              <a:rPr lang="en-US" sz="1200" kern="1200" dirty="0">
                <a:solidFill>
                  <a:schemeClr val="tx1"/>
                </a:solidFill>
                <a:latin typeface="+mn-lt"/>
                <a:ea typeface="+mn-ea"/>
                <a:cs typeface="+mn-cs"/>
              </a:rPr>
              <a:t> forced the turbine to rotate around the axis.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Obviously, the higher the circumferential component of the lift force is, with all other conditions being equal, the greater the torque and power will be created by the turbine.</a:t>
            </a:r>
            <a:endParaRPr lang="ru-RU" sz="1200" kern="1200" dirty="0">
              <a:solidFill>
                <a:schemeClr val="tx1"/>
              </a:solidFill>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Figure 5.5.2 shows the load diagram of the pressure distribution along the axial chord along the suction side and pressure side of axial turbine blade.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chart allows calculating the force at the profile as the sum of forces acting from the pressure on suction and pressure sides.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resultant circumferential force </a:t>
            </a:r>
            <a:r>
              <a:rPr lang="en-US" sz="1200" i="1" kern="1200" dirty="0" err="1">
                <a:solidFill>
                  <a:schemeClr val="tx1"/>
                </a:solidFill>
                <a:latin typeface="+mn-lt"/>
                <a:ea typeface="+mn-ea"/>
                <a:cs typeface="+mn-cs"/>
              </a:rPr>
              <a:t>P</a:t>
            </a:r>
            <a:r>
              <a:rPr lang="en-US" sz="1200" i="1" kern="1200" baseline="-25000" dirty="0" err="1">
                <a:solidFill>
                  <a:schemeClr val="tx1"/>
                </a:solidFill>
                <a:latin typeface="+mn-lt"/>
                <a:ea typeface="+mn-ea"/>
                <a:cs typeface="+mn-cs"/>
              </a:rPr>
              <a:t>u</a:t>
            </a:r>
            <a:r>
              <a:rPr lang="en-US" sz="1200" kern="1200" dirty="0">
                <a:solidFill>
                  <a:schemeClr val="tx1"/>
                </a:solidFill>
                <a:latin typeface="+mn-lt"/>
                <a:ea typeface="+mn-ea"/>
                <a:cs typeface="+mn-cs"/>
              </a:rPr>
              <a:t> acting on pressure side is square to the area of the figure under the pressure curve (</a:t>
            </a:r>
            <a:r>
              <a:rPr lang="en-US" sz="1200" i="1" kern="1200" dirty="0">
                <a:solidFill>
                  <a:schemeClr val="tx1"/>
                </a:solidFill>
                <a:latin typeface="+mn-lt"/>
                <a:ea typeface="+mn-ea"/>
                <a:cs typeface="+mn-cs"/>
              </a:rPr>
              <a:t>p</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-2-p</a:t>
            </a:r>
            <a:r>
              <a:rPr lang="en-US" sz="1200" i="1" kern="1200" baseline="-25000" dirty="0">
                <a:solidFill>
                  <a:schemeClr val="tx1"/>
                </a:solidFill>
                <a:latin typeface="+mn-lt"/>
                <a:ea typeface="+mn-ea"/>
                <a:cs typeface="+mn-cs"/>
              </a:rPr>
              <a:t>2</a:t>
            </a:r>
            <a:r>
              <a:rPr lang="en-US" sz="1200" i="1" kern="1200" dirty="0">
                <a:solidFill>
                  <a:schemeClr val="tx1"/>
                </a:solidFill>
                <a:latin typeface="+mn-lt"/>
                <a:ea typeface="+mn-ea"/>
                <a:cs typeface="+mn-cs"/>
              </a:rPr>
              <a:t>-4-3</a:t>
            </a: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practice, the load diagram is often constructed as the dependence of the conditional specific velocity </a:t>
            </a:r>
            <a:r>
              <a:rPr lang="ru-RU" sz="1200" kern="1200" dirty="0">
                <a:solidFill>
                  <a:schemeClr val="tx1"/>
                </a:solidFill>
                <a:latin typeface="+mn-lt"/>
                <a:ea typeface="+mn-ea"/>
                <a:cs typeface="+mn-cs"/>
              </a:rPr>
              <a:t>λ</a:t>
            </a:r>
            <a:r>
              <a:rPr lang="en-US" sz="1200" kern="1200" dirty="0">
                <a:solidFill>
                  <a:schemeClr val="tx1"/>
                </a:solidFill>
                <a:latin typeface="+mn-lt"/>
                <a:ea typeface="+mn-ea"/>
                <a:cs typeface="+mn-cs"/>
              </a:rPr>
              <a:t> (in Russian practice) or of Mach number </a:t>
            </a:r>
            <a:r>
              <a:rPr lang="ru-RU" sz="1200" i="1" kern="1200" dirty="0">
                <a:solidFill>
                  <a:schemeClr val="tx1"/>
                </a:solidFill>
                <a:latin typeface="+mn-lt"/>
                <a:ea typeface="+mn-ea"/>
                <a:cs typeface="+mn-cs"/>
              </a:rPr>
              <a:t>М</a:t>
            </a:r>
            <a:r>
              <a:rPr lang="en-US" sz="1200" kern="1200" dirty="0">
                <a:solidFill>
                  <a:schemeClr val="tx1"/>
                </a:solidFill>
                <a:latin typeface="+mn-lt"/>
                <a:ea typeface="+mn-ea"/>
                <a:cs typeface="+mn-cs"/>
              </a:rPr>
              <a:t> (in international practice) on the profile surface from the axial chord or along the perimeter.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Since flow in RW is </a:t>
            </a:r>
            <a:r>
              <a:rPr lang="en-US" sz="1200" kern="1200" dirty="0" err="1">
                <a:solidFill>
                  <a:schemeClr val="tx1"/>
                </a:solidFill>
                <a:latin typeface="+mn-lt"/>
                <a:ea typeface="+mn-ea"/>
                <a:cs typeface="+mn-cs"/>
              </a:rPr>
              <a:t>isoenergetic</a:t>
            </a:r>
            <a:r>
              <a:rPr lang="en-US" sz="1200" kern="1200" dirty="0">
                <a:solidFill>
                  <a:schemeClr val="tx1"/>
                </a:solidFill>
                <a:latin typeface="+mn-lt"/>
                <a:ea typeface="+mn-ea"/>
                <a:cs typeface="+mn-cs"/>
              </a:rPr>
              <a:t>, velocity changing is opposite to pressure changing, and previous conclusions are valid for the charts constructed by the velocity.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I.e. area of the figure between curves of velocity changing on suction side and pressure side in Figure 5.5.4 is also a measure of the load of profile.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larger the area, the greater pressure difference between suction and pressure sides occurs, and the greater the circumferential force </a:t>
            </a:r>
            <a:r>
              <a:rPr lang="en-US" sz="1200" i="1" kern="1200" dirty="0" err="1">
                <a:solidFill>
                  <a:schemeClr val="tx1"/>
                </a:solidFill>
                <a:latin typeface="+mn-lt"/>
                <a:ea typeface="+mn-ea"/>
                <a:cs typeface="+mn-cs"/>
              </a:rPr>
              <a:t>P</a:t>
            </a:r>
            <a:r>
              <a:rPr lang="en-US" sz="1200" i="1" kern="1200" baseline="-25000" dirty="0" err="1">
                <a:solidFill>
                  <a:schemeClr val="tx1"/>
                </a:solidFill>
                <a:latin typeface="+mn-lt"/>
                <a:ea typeface="+mn-ea"/>
                <a:cs typeface="+mn-cs"/>
              </a:rPr>
              <a:t>u</a:t>
            </a:r>
            <a:r>
              <a:rPr lang="en-US" sz="1200" kern="1200" dirty="0">
                <a:solidFill>
                  <a:schemeClr val="tx1"/>
                </a:solidFill>
                <a:latin typeface="+mn-lt"/>
                <a:ea typeface="+mn-ea"/>
                <a:cs typeface="+mn-cs"/>
              </a:rPr>
              <a:t> and torque </a:t>
            </a:r>
            <a:r>
              <a:rPr lang="ru-RU" sz="1200" i="1" kern="1200" dirty="0">
                <a:solidFill>
                  <a:schemeClr val="tx1"/>
                </a:solidFill>
                <a:latin typeface="+mn-lt"/>
                <a:ea typeface="+mn-ea"/>
                <a:cs typeface="+mn-cs"/>
              </a:rPr>
              <a:t>М</a:t>
            </a:r>
            <a:r>
              <a:rPr lang="en-US" sz="1200" i="1" kern="1200" baseline="-25000" dirty="0" err="1">
                <a:solidFill>
                  <a:schemeClr val="tx1"/>
                </a:solidFill>
                <a:latin typeface="+mn-lt"/>
                <a:ea typeface="+mn-ea"/>
                <a:cs typeface="+mn-cs"/>
              </a:rPr>
              <a:t>ru</a:t>
            </a:r>
            <a:r>
              <a:rPr lang="en-US" sz="1200" kern="1200" dirty="0">
                <a:solidFill>
                  <a:schemeClr val="tx1"/>
                </a:solidFill>
                <a:latin typeface="+mn-lt"/>
                <a:ea typeface="+mn-ea"/>
                <a:cs typeface="+mn-cs"/>
              </a:rPr>
              <a:t> can be obtained with this profile.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Increase in torque allows obtaining large turbine work </a:t>
            </a:r>
            <a:r>
              <a:rPr lang="en-US" sz="1200" i="1" kern="1200" dirty="0">
                <a:solidFill>
                  <a:schemeClr val="tx1"/>
                </a:solidFill>
                <a:latin typeface="+mn-lt"/>
                <a:ea typeface="+mn-ea"/>
                <a:cs typeface="+mn-cs"/>
              </a:rPr>
              <a:t>L</a:t>
            </a:r>
            <a:r>
              <a:rPr lang="en-US" sz="1200" i="1" kern="1200" baseline="-25000" dirty="0">
                <a:solidFill>
                  <a:schemeClr val="tx1"/>
                </a:solidFill>
                <a:latin typeface="+mn-lt"/>
                <a:ea typeface="+mn-ea"/>
                <a:cs typeface="+mn-cs"/>
              </a:rPr>
              <a:t>t</a:t>
            </a:r>
            <a:r>
              <a:rPr lang="en-US" sz="1200" kern="1200" dirty="0">
                <a:solidFill>
                  <a:schemeClr val="tx1"/>
                </a:solidFill>
                <a:latin typeface="+mn-lt"/>
                <a:ea typeface="+mn-ea"/>
                <a:cs typeface="+mn-cs"/>
              </a:rPr>
              <a:t>, or reducing the number of its blades </a:t>
            </a:r>
            <a:r>
              <a:rPr lang="en-US" sz="1200" i="1" kern="1200" dirty="0">
                <a:solidFill>
                  <a:schemeClr val="tx1"/>
                </a:solidFill>
                <a:latin typeface="+mn-lt"/>
                <a:ea typeface="+mn-ea"/>
                <a:cs typeface="+mn-cs"/>
              </a:rPr>
              <a:t>z</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Analyzing load charts, it can be concluded that it is necessary to accelerate the flow on the suction side to the maximum value as fast as possible, and on the pressure side as late as possible in order to obtain increased load on the profile.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Implementation of this is complicated by the fact that there are large gradients of pressure that might lead to additional losses during this process. Therefore, this option is, in practice, is rarely applicable.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possible to solve the problem of increase in circumferential force </a:t>
            </a:r>
            <a:r>
              <a:rPr lang="en-US" sz="1200" i="1" kern="1200" dirty="0" err="1">
                <a:solidFill>
                  <a:schemeClr val="tx1"/>
                </a:solidFill>
                <a:latin typeface="+mn-lt"/>
                <a:ea typeface="+mn-ea"/>
                <a:cs typeface="+mn-cs"/>
              </a:rPr>
              <a:t>P</a:t>
            </a:r>
            <a:r>
              <a:rPr lang="en-US" sz="1200" i="1" kern="1200" baseline="-25000" dirty="0" err="1">
                <a:solidFill>
                  <a:schemeClr val="tx1"/>
                </a:solidFill>
                <a:latin typeface="+mn-lt"/>
                <a:ea typeface="+mn-ea"/>
                <a:cs typeface="+mn-cs"/>
              </a:rPr>
              <a:t>u</a:t>
            </a:r>
            <a:r>
              <a:rPr lang="en-US" sz="1200" i="1" kern="1200" baseline="-25000" dirty="0">
                <a:solidFill>
                  <a:schemeClr val="tx1"/>
                </a:solidFill>
                <a:latin typeface="+mn-lt"/>
                <a:ea typeface="+mn-ea"/>
                <a:cs typeface="+mn-cs"/>
              </a:rPr>
              <a:t> </a:t>
            </a:r>
            <a:r>
              <a:rPr lang="en-US" sz="1200" kern="1200" dirty="0">
                <a:solidFill>
                  <a:schemeClr val="tx1"/>
                </a:solidFill>
                <a:latin typeface="+mn-lt"/>
                <a:ea typeface="+mn-ea"/>
                <a:cs typeface="+mn-cs"/>
              </a:rPr>
              <a:t>by using divergent sections on the profile (on the pressure side near the leading edge and on the suction side in the wedge cut)</a:t>
            </a:r>
            <a:r>
              <a:rPr lang="ru-RU" sz="1200" kern="1200" dirty="0">
                <a:solidFill>
                  <a:schemeClr val="tx1"/>
                </a:solidFill>
                <a:latin typeface="+mn-lt"/>
                <a:ea typeface="+mn-ea"/>
                <a:cs typeface="+mn-cs"/>
              </a:rPr>
              <a:t>.</a:t>
            </a:r>
            <a:r>
              <a:rPr lang="ru-RU" sz="1200" kern="1200" baseline="0" dirty="0">
                <a:solidFill>
                  <a:schemeClr val="tx1"/>
                </a:solidFill>
                <a:latin typeface="+mn-lt"/>
                <a:ea typeface="+mn-ea"/>
                <a:cs typeface="+mn-cs"/>
              </a:rPr>
              <a:t> </a:t>
            </a:r>
          </a:p>
          <a:p>
            <a:endParaRPr lang="ru-RU"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However, since the divergent flow tends to the separations, excessive deceleration on the pressure and suction sides can lead to separation of the boundary layer, which significantly increases the losses.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Divergence degree of indicated sections is estimated by means of </a:t>
            </a:r>
            <a:r>
              <a:rPr lang="en-US" sz="1200" b="1" kern="1200" dirty="0">
                <a:solidFill>
                  <a:schemeClr val="tx1"/>
                </a:solidFill>
                <a:latin typeface="+mn-lt"/>
                <a:ea typeface="+mn-ea"/>
                <a:cs typeface="+mn-cs"/>
              </a:rPr>
              <a:t>divergence coefficient </a:t>
            </a:r>
            <a:endParaRPr lang="ru-RU" sz="1200" b="1"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Selection of the limit value of divergence coefficient is mainly determined by the experience of design company, however, generally it does not exceed 0.2.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Investigation of the structure and nature of the flow using CFD methods allows assuming an increase of this magnitude by the results of research in each case.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However, it is too early to talk about refusing to use the divergence coefficient, as CFD has not reached such level of development to predict flow separation with great accuracy.</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process of gas exhaust on the suction side is more important to ensure the gas dynamic efficiency of profile.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the flow detaches from the suction side because of excessive divergence, the separation cannot be localized before the exit of the row due to the convex shape of suction side and the small distance to the exit.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the result, the losses will be significant, and flow angle at the outlet will be greater than it is required (the flow is insufficient turned) and turbine work will be less than the calculated value.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addition, the separation will adversely affect the operation of subsequent stage.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Separation of the boundary layer on the pressure side near the leading edge will have time to be localized, and the negative impact will be less.</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a:t>
            </a:fld>
            <a:endParaRPr lang="ru-RU"/>
          </a:p>
        </p:txBody>
      </p:sp>
    </p:spTree>
    <p:extLst>
      <p:ext uri="{BB962C8B-B14F-4D97-AF65-F5344CB8AC3E}">
        <p14:creationId xmlns:p14="http://schemas.microsoft.com/office/powerpoint/2010/main" val="69782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Design of the blades with the maximum possible load is not optimal solution.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Because obtaining large load is achieved through the large flow deflection angles (causing increased secondary losses and leakages in radial gap) and local divergent areas, which can lead to increased losses.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On the other hand, reduction of gas-dynamic load on the blade while maintaining stage work </a:t>
            </a:r>
            <a:r>
              <a:rPr lang="en-US" sz="1200" i="1" kern="1200" dirty="0">
                <a:solidFill>
                  <a:schemeClr val="tx1"/>
                </a:solidFill>
                <a:latin typeface="+mn-lt"/>
                <a:ea typeface="+mn-ea"/>
                <a:cs typeface="+mn-cs"/>
              </a:rPr>
              <a:t>L</a:t>
            </a:r>
            <a:r>
              <a:rPr lang="en-US" sz="1200" i="1" kern="1200" baseline="-25000" dirty="0">
                <a:solidFill>
                  <a:schemeClr val="tx1"/>
                </a:solidFill>
                <a:latin typeface="+mn-lt"/>
                <a:ea typeface="+mn-ea"/>
                <a:cs typeface="+mn-cs"/>
              </a:rPr>
              <a:t>t</a:t>
            </a:r>
            <a:r>
              <a:rPr lang="en-US" sz="1200" kern="1200" dirty="0">
                <a:solidFill>
                  <a:schemeClr val="tx1"/>
                </a:solidFill>
                <a:latin typeface="+mn-lt"/>
                <a:ea typeface="+mn-ea"/>
                <a:cs typeface="+mn-cs"/>
              </a:rPr>
              <a:t> is also not a good solution, because this will lead to increased edge and friction losses (due to increase of friction area and number of trailing edge vortexes) in addition to increasing weight and cost of turbine.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there is an optimum load on the profile at which the level of total losses will be minimal (Figure 5.5.5).</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In world practice, load on the profile is usually estimated using the </a:t>
            </a:r>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(1945).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the ratio of specific circumferential force acting on the blade to the ideal circumferential force. Circumferential force on the blade that would arise if the pressure equal to the outlet pressure would occur all over the suction side, and the pressure equal to the inlet would occur all over the pressure side is meant as deal [43].</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is used to evaluate and further the number of blades z.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the selection of blade number is interconnected with blade aerodynamic load. The larger the number of blades, the less gas dynamic load on profile is required.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Selection of blade number is a complex problem. It is associated not only with gas dynamics, but also with the strength, technology and design (setting in the disc and shroud platform) aspects.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allows finding the optimal number of blades in terms of aerodynamics.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Based on the test results of the various stages, </a:t>
            </a:r>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believed that the optimum value of parameter is in the range of 0.75...0.85.</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1. </a:t>
            </a:r>
            <a:r>
              <a:rPr lang="en-US" sz="1200" kern="1200" dirty="0">
                <a:solidFill>
                  <a:schemeClr val="tx1"/>
                </a:solidFill>
                <a:latin typeface="+mn-lt"/>
                <a:ea typeface="+mn-ea"/>
                <a:cs typeface="+mn-cs"/>
              </a:rPr>
              <a:t>The value of </a:t>
            </a:r>
            <a:r>
              <a:rPr lang="en-US" sz="1200" i="1" kern="1200" dirty="0">
                <a:solidFill>
                  <a:schemeClr val="tx1"/>
                </a:solidFill>
                <a:latin typeface="+mn-lt"/>
                <a:ea typeface="+mn-ea"/>
                <a:cs typeface="+mn-cs"/>
              </a:rPr>
              <a:t>relative pitch</a:t>
            </a:r>
            <a:r>
              <a:rPr lang="en-US" sz="1200" kern="1200" dirty="0">
                <a:solidFill>
                  <a:schemeClr val="tx1"/>
                </a:solidFill>
                <a:latin typeface="+mn-lt"/>
                <a:ea typeface="+mn-ea"/>
                <a:cs typeface="+mn-cs"/>
              </a:rPr>
              <a:t> is used in Russian practice for estimation of blade number </a:t>
            </a:r>
            <a:r>
              <a:rPr lang="en-US" sz="1200" i="1" kern="1200" dirty="0">
                <a:solidFill>
                  <a:schemeClr val="tx1"/>
                </a:solidFill>
                <a:latin typeface="+mn-lt"/>
                <a:ea typeface="+mn-ea"/>
                <a:cs typeface="+mn-cs"/>
              </a:rPr>
              <a:t>z</a:t>
            </a:r>
            <a:r>
              <a:rPr lang="en-US" sz="1200" kern="1200" dirty="0">
                <a:solidFill>
                  <a:schemeClr val="tx1"/>
                </a:solidFill>
                <a:latin typeface="+mn-lt"/>
                <a:ea typeface="+mn-ea"/>
                <a:cs typeface="+mn-cs"/>
              </a:rPr>
              <a:t> of axial turbine:</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2. </a:t>
            </a:r>
            <a:r>
              <a:rPr lang="en-US" sz="1200" kern="1200" dirty="0">
                <a:solidFill>
                  <a:schemeClr val="tx1"/>
                </a:solidFill>
                <a:latin typeface="+mn-lt"/>
                <a:ea typeface="+mn-ea"/>
                <a:cs typeface="+mn-cs"/>
              </a:rPr>
              <a:t>The same factors influence variation of relative pitch as the </a:t>
            </a:r>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3. </a:t>
            </a:r>
            <a:r>
              <a:rPr lang="en-US" sz="1200" kern="1200" dirty="0">
                <a:solidFill>
                  <a:schemeClr val="tx1"/>
                </a:solidFill>
                <a:latin typeface="+mn-lt"/>
                <a:ea typeface="+mn-ea"/>
                <a:cs typeface="+mn-cs"/>
              </a:rPr>
              <a:t>The number of blades in high at low value of , friction area and number of trailing edge vortexes are significant.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4. </a:t>
            </a:r>
            <a:r>
              <a:rPr lang="en-US" sz="1200" kern="1200" dirty="0">
                <a:solidFill>
                  <a:schemeClr val="tx1"/>
                </a:solidFill>
                <a:latin typeface="+mn-lt"/>
                <a:ea typeface="+mn-ea"/>
                <a:cs typeface="+mn-cs"/>
              </a:rPr>
              <a:t>The load on profile increases with the growth of (at </a:t>
            </a:r>
            <a:r>
              <a:rPr lang="en-US" sz="1200" i="1" kern="1200" dirty="0">
                <a:solidFill>
                  <a:schemeClr val="tx1"/>
                </a:solidFill>
                <a:latin typeface="+mn-lt"/>
                <a:ea typeface="+mn-ea"/>
                <a:cs typeface="+mn-cs"/>
              </a:rPr>
              <a:t>Lt=</a:t>
            </a:r>
            <a:r>
              <a:rPr lang="en-US" sz="1200" i="1" kern="1200" dirty="0" err="1">
                <a:solidFill>
                  <a:schemeClr val="tx1"/>
                </a:solidFill>
                <a:latin typeface="+mn-lt"/>
                <a:ea typeface="+mn-ea"/>
                <a:cs typeface="+mn-cs"/>
              </a:rPr>
              <a:t>const</a:t>
            </a:r>
            <a:r>
              <a:rPr lang="en-US" sz="1200" kern="1200" dirty="0">
                <a:solidFill>
                  <a:schemeClr val="tx1"/>
                </a:solidFill>
                <a:latin typeface="+mn-lt"/>
                <a:ea typeface="+mn-ea"/>
                <a:cs typeface="+mn-cs"/>
              </a:rPr>
              <a:t>), which leads to the local flow separation in the area of local divergence, growth of secondary losses and growth of leakage in radial gap.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 </a:t>
            </a:r>
            <a:r>
              <a:rPr lang="en-US" sz="1200" kern="1200" dirty="0">
                <a:solidFill>
                  <a:schemeClr val="tx1"/>
                </a:solidFill>
                <a:latin typeface="+mn-lt"/>
                <a:ea typeface="+mn-ea"/>
                <a:cs typeface="+mn-cs"/>
              </a:rPr>
              <a:t>Because of indicated reasons, there is an optimal value of relative pitch in terms of minimization of losses (Figure 5.5.7). In particular, modern axial turbines of GTE have for NB cascades and for RW cascades.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6. </a:t>
            </a:r>
            <a:r>
              <a:rPr lang="en-US" sz="1200" kern="1200" dirty="0">
                <a:solidFill>
                  <a:schemeClr val="tx1"/>
                </a:solidFill>
                <a:latin typeface="+mn-lt"/>
                <a:ea typeface="+mn-ea"/>
                <a:cs typeface="+mn-cs"/>
              </a:rPr>
              <a:t>The value of depends on the fluid deflection angle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in cascade, on degree of convergence </a:t>
            </a:r>
            <a:r>
              <a:rPr lang="en-US" sz="1200" i="1" kern="1200" dirty="0">
                <a:solidFill>
                  <a:schemeClr val="tx1"/>
                </a:solidFill>
                <a:latin typeface="+mn-lt"/>
                <a:ea typeface="+mn-ea"/>
                <a:cs typeface="+mn-cs"/>
              </a:rPr>
              <a:t>K</a:t>
            </a:r>
            <a:r>
              <a:rPr lang="en-US" sz="1200" kern="1200" dirty="0">
                <a:solidFill>
                  <a:schemeClr val="tx1"/>
                </a:solidFill>
                <a:latin typeface="+mn-lt"/>
                <a:ea typeface="+mn-ea"/>
                <a:cs typeface="+mn-cs"/>
              </a:rPr>
              <a:t>, relative profile thickness and on the other parameters.</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7. </a:t>
            </a:r>
            <a:r>
              <a:rPr lang="en-US" sz="1200" kern="1200" dirty="0">
                <a:solidFill>
                  <a:schemeClr val="tx1"/>
                </a:solidFill>
                <a:latin typeface="+mn-lt"/>
                <a:ea typeface="+mn-ea"/>
                <a:cs typeface="+mn-cs"/>
              </a:rPr>
              <a:t>As can be seen, relative pitch and the </a:t>
            </a:r>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are similar values, and their change is determined by the same factors.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8 </a:t>
            </a:r>
            <a:r>
              <a:rPr lang="en-US" sz="1200" kern="1200" dirty="0">
                <a:solidFill>
                  <a:schemeClr val="tx1"/>
                </a:solidFill>
                <a:latin typeface="+mn-lt"/>
                <a:ea typeface="+mn-ea"/>
                <a:cs typeface="+mn-cs"/>
              </a:rPr>
              <a:t>However, the use of the </a:t>
            </a:r>
            <a:r>
              <a:rPr lang="en-US" sz="1200" kern="1200" dirty="0" err="1">
                <a:solidFill>
                  <a:schemeClr val="tx1"/>
                </a:solidFill>
                <a:latin typeface="+mn-lt"/>
                <a:ea typeface="+mn-ea"/>
                <a:cs typeface="+mn-cs"/>
              </a:rPr>
              <a:t>Zweifel</a:t>
            </a:r>
            <a:r>
              <a:rPr lang="en-US" sz="1200" kern="1200" dirty="0">
                <a:solidFill>
                  <a:schemeClr val="tx1"/>
                </a:solidFill>
                <a:latin typeface="+mn-lt"/>
                <a:ea typeface="+mn-ea"/>
                <a:cs typeface="+mn-cs"/>
              </a:rPr>
              <a:t> parameter seems more preferable, because it is associated with a peripheral force </a:t>
            </a:r>
            <a:r>
              <a:rPr lang="en-US" sz="1200" i="1" kern="1200" dirty="0" err="1">
                <a:solidFill>
                  <a:schemeClr val="tx1"/>
                </a:solidFill>
                <a:latin typeface="+mn-lt"/>
                <a:ea typeface="+mn-ea"/>
                <a:cs typeface="+mn-cs"/>
              </a:rPr>
              <a:t>P</a:t>
            </a:r>
            <a:r>
              <a:rPr lang="en-US" sz="1200" i="1" kern="1200" baseline="-25000" dirty="0" err="1">
                <a:solidFill>
                  <a:schemeClr val="tx1"/>
                </a:solidFill>
                <a:latin typeface="+mn-lt"/>
                <a:ea typeface="+mn-ea"/>
                <a:cs typeface="+mn-cs"/>
              </a:rPr>
              <a:t>u</a:t>
            </a:r>
            <a:r>
              <a:rPr lang="en-US" sz="1200" kern="1200" dirty="0">
                <a:solidFill>
                  <a:schemeClr val="tx1"/>
                </a:solidFill>
                <a:latin typeface="+mn-lt"/>
                <a:ea typeface="+mn-ea"/>
                <a:cs typeface="+mn-cs"/>
              </a:rPr>
              <a:t>, generating torque (in other words with the physics of the process), and is largely a statistical parameter.</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As noted in Section 5.4, because of the presence of wedge cut, outlet flow angle of blade row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2</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will vary with change of the pressure drop.</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makes difficult the selection of outlet flow angle of cascade, because its wrong choice will lead to a shortfall in stage work. </a:t>
            </a:r>
            <a:br>
              <a:rPr lang="ru-RU" sz="1200" kern="1200" dirty="0">
                <a:solidFill>
                  <a:schemeClr val="tx1"/>
                </a:solidFill>
                <a:latin typeface="+mn-lt"/>
                <a:ea typeface="+mn-ea"/>
                <a:cs typeface="+mn-cs"/>
              </a:rPr>
            </a:b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what determines outlet flow angle of cascade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2</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Consideration will be conducted on the example of the nozzle vane cascade. These conclusions are fully applicable to the rotor wheels.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determine the nature of the change in the outlet flow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depending on the pressure drop, let us consider the flow of gas at the area </a:t>
            </a:r>
            <a:r>
              <a:rPr lang="en-US" sz="1200" i="1" kern="1200" dirty="0">
                <a:solidFill>
                  <a:schemeClr val="tx1"/>
                </a:solidFill>
                <a:latin typeface="+mn-lt"/>
                <a:ea typeface="+mn-ea"/>
                <a:cs typeface="+mn-cs"/>
              </a:rPr>
              <a:t>ABC</a:t>
            </a:r>
            <a:r>
              <a:rPr lang="en-US" sz="1200" kern="1200" dirty="0">
                <a:solidFill>
                  <a:schemeClr val="tx1"/>
                </a:solidFill>
                <a:latin typeface="+mn-lt"/>
                <a:ea typeface="+mn-ea"/>
                <a:cs typeface="+mn-cs"/>
              </a:rPr>
              <a:t> of wedge cut and </a:t>
            </a:r>
            <a:r>
              <a:rPr lang="en-US" sz="1200" i="1" kern="1200" dirty="0">
                <a:solidFill>
                  <a:schemeClr val="tx1"/>
                </a:solidFill>
                <a:latin typeface="+mn-lt"/>
                <a:ea typeface="+mn-ea"/>
                <a:cs typeface="+mn-cs"/>
              </a:rPr>
              <a:t>ACDF</a:t>
            </a:r>
            <a:r>
              <a:rPr lang="en-US" sz="1200" kern="1200" dirty="0">
                <a:solidFill>
                  <a:schemeClr val="tx1"/>
                </a:solidFill>
                <a:latin typeface="+mn-lt"/>
                <a:ea typeface="+mn-ea"/>
                <a:cs typeface="+mn-cs"/>
              </a:rPr>
              <a:t> (Figure 5.6.2).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ratio shows that the direction of gas flow behind the cascade depends on the main geometric ratio of wedge cut </a:t>
            </a:r>
            <a:r>
              <a:rPr lang="en-US" sz="1200" i="1" kern="1200" dirty="0" err="1">
                <a:solidFill>
                  <a:schemeClr val="tx1"/>
                </a:solidFill>
                <a:latin typeface="+mn-lt"/>
                <a:ea typeface="+mn-ea"/>
                <a:cs typeface="+mn-cs"/>
              </a:rPr>
              <a:t>a</a:t>
            </a:r>
            <a:r>
              <a:rPr lang="en-US" sz="1200" i="1" kern="1200" baseline="-25000" dirty="0" err="1">
                <a:solidFill>
                  <a:schemeClr val="tx1"/>
                </a:solidFill>
                <a:latin typeface="+mn-lt"/>
                <a:ea typeface="+mn-ea"/>
                <a:cs typeface="+mn-cs"/>
              </a:rPr>
              <a:t>th</a:t>
            </a:r>
            <a:r>
              <a:rPr lang="en-US" sz="1200" i="1" kern="1200" dirty="0">
                <a:solidFill>
                  <a:schemeClr val="tx1"/>
                </a:solidFill>
                <a:latin typeface="+mn-lt"/>
                <a:ea typeface="+mn-ea"/>
                <a:cs typeface="+mn-cs"/>
              </a:rPr>
              <a:t>/t</a:t>
            </a:r>
            <a:r>
              <a:rPr lang="en-US" sz="1200" kern="1200" dirty="0">
                <a:solidFill>
                  <a:schemeClr val="tx1"/>
                </a:solidFill>
                <a:latin typeface="+mn-lt"/>
                <a:ea typeface="+mn-ea"/>
                <a:cs typeface="+mn-cs"/>
              </a:rPr>
              <a:t> and the relationship of flux density , characterizing the mode of gas flow. The value is called effective angle of NB cascade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1 </a:t>
            </a:r>
            <a:r>
              <a:rPr lang="en-US" sz="1200" i="1" kern="1200" baseline="-25000" dirty="0" err="1">
                <a:solidFill>
                  <a:schemeClr val="tx1"/>
                </a:solidFill>
                <a:latin typeface="+mn-lt"/>
                <a:ea typeface="+mn-ea"/>
                <a:cs typeface="+mn-cs"/>
              </a:rPr>
              <a:t>eff</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1 </a:t>
            </a:r>
            <a:r>
              <a:rPr lang="en-US" sz="1200" i="1" kern="1200" baseline="-25000" dirty="0" err="1">
                <a:solidFill>
                  <a:schemeClr val="tx1"/>
                </a:solidFill>
                <a:latin typeface="+mn-lt"/>
                <a:ea typeface="+mn-ea"/>
                <a:cs typeface="+mn-cs"/>
              </a:rPr>
              <a:t>eff</a:t>
            </a:r>
            <a:r>
              <a:rPr lang="en-US" sz="1200" kern="1200" dirty="0">
                <a:solidFill>
                  <a:schemeClr val="tx1"/>
                </a:solidFill>
                <a:latin typeface="+mn-lt"/>
                <a:ea typeface="+mn-ea"/>
                <a:cs typeface="+mn-cs"/>
              </a:rPr>
              <a:t> is approximately equal to the blade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1b</a:t>
            </a:r>
            <a:r>
              <a:rPr lang="en-US" sz="1200" i="1" kern="1200" dirty="0">
                <a:solidFill>
                  <a:schemeClr val="tx1"/>
                </a:solidFill>
                <a:latin typeface="+mn-lt"/>
                <a:ea typeface="+mn-ea"/>
                <a:cs typeface="+mn-cs"/>
              </a:rPr>
              <a:t>. </a:t>
            </a:r>
            <a:endParaRPr lang="ru-RU" sz="1200" i="1" kern="1200" dirty="0">
              <a:solidFill>
                <a:schemeClr val="tx1"/>
              </a:solidFill>
              <a:latin typeface="+mn-lt"/>
              <a:ea typeface="+mn-ea"/>
              <a:cs typeface="+mn-cs"/>
            </a:endParaRPr>
          </a:p>
          <a:p>
            <a:endParaRPr lang="ru-RU" sz="1200" i="1" kern="1200" dirty="0">
              <a:solidFill>
                <a:schemeClr val="tx1"/>
              </a:solidFill>
              <a:latin typeface="+mn-lt"/>
              <a:ea typeface="+mn-ea"/>
              <a:cs typeface="+mn-cs"/>
            </a:endParaRPr>
          </a:p>
          <a:p>
            <a:r>
              <a:rPr lang="en-US" sz="1200" kern="1200" dirty="0">
                <a:solidFill>
                  <a:schemeClr val="tx1"/>
                </a:solidFill>
                <a:latin typeface="+mn-lt"/>
                <a:ea typeface="+mn-ea"/>
                <a:cs typeface="+mn-cs"/>
              </a:rPr>
              <a:t>Obviously, the value of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 </a:t>
            </a:r>
            <a:r>
              <a:rPr lang="en-US" sz="1200" kern="1200" dirty="0">
                <a:solidFill>
                  <a:schemeClr val="tx1"/>
                </a:solidFill>
                <a:latin typeface="+mn-lt"/>
                <a:ea typeface="+mn-ea"/>
                <a:cs typeface="+mn-cs"/>
              </a:rPr>
              <a:t>is increases with the growth of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1 </a:t>
            </a:r>
            <a:r>
              <a:rPr lang="en-US" sz="1200" i="1" kern="1200" baseline="-25000" dirty="0" err="1">
                <a:solidFill>
                  <a:schemeClr val="tx1"/>
                </a:solidFill>
                <a:latin typeface="+mn-lt"/>
                <a:ea typeface="+mn-ea"/>
                <a:cs typeface="+mn-cs"/>
              </a:rPr>
              <a:t>eff</a:t>
            </a:r>
            <a:r>
              <a:rPr lang="en-US" sz="1200" i="1" kern="1200" dirty="0">
                <a:solidFill>
                  <a:schemeClr val="tx1"/>
                </a:solidFill>
                <a:latin typeface="+mn-lt"/>
                <a:ea typeface="+mn-ea"/>
                <a:cs typeface="+mn-cs"/>
              </a:rPr>
              <a:t>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 b</a:t>
            </a:r>
            <a:r>
              <a:rPr lang="en-US" sz="1200" i="1"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how the expansion mode (subcritical, supercritical, critical) affects the value of outlet flow angle of cascade.</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1. Pressure drop in NB is subcritical.</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In this case, the entire flow is subsonic, absolute velocity is less than critical at any point of the flow (). Consequently, the flow velocity increases and will be the largest in the throat of duct when gas flows from the section </a:t>
            </a:r>
            <a:r>
              <a:rPr lang="en-US" sz="1200" i="1" kern="1200" dirty="0">
                <a:solidFill>
                  <a:schemeClr val="tx1"/>
                </a:solidFill>
                <a:latin typeface="+mn-lt"/>
                <a:ea typeface="+mn-ea"/>
                <a:cs typeface="+mn-cs"/>
              </a:rPr>
              <a:t>0-0</a:t>
            </a:r>
            <a:r>
              <a:rPr lang="en-US" sz="1200" kern="1200" dirty="0">
                <a:solidFill>
                  <a:schemeClr val="tx1"/>
                </a:solidFill>
                <a:latin typeface="+mn-lt"/>
                <a:ea typeface="+mn-ea"/>
                <a:cs typeface="+mn-cs"/>
              </a:rPr>
              <a:t> to section </a:t>
            </a:r>
            <a:r>
              <a:rPr lang="en-US" sz="1200" i="1" kern="1200" dirty="0" err="1">
                <a:solidFill>
                  <a:schemeClr val="tx1"/>
                </a:solidFill>
                <a:latin typeface="+mn-lt"/>
                <a:ea typeface="+mn-ea"/>
                <a:cs typeface="+mn-cs"/>
              </a:rPr>
              <a:t>Th</a:t>
            </a:r>
            <a:r>
              <a:rPr lang="en-US" sz="1200" i="1" kern="1200" dirty="0">
                <a:solidFill>
                  <a:schemeClr val="tx1"/>
                </a:solidFill>
                <a:latin typeface="+mn-lt"/>
                <a:ea typeface="+mn-ea"/>
                <a:cs typeface="+mn-cs"/>
              </a:rPr>
              <a:t>-Th.</a:t>
            </a:r>
            <a:r>
              <a:rPr lang="en-US" sz="1200" kern="1200" dirty="0">
                <a:solidFill>
                  <a:schemeClr val="tx1"/>
                </a:solidFill>
                <a:latin typeface="+mn-lt"/>
                <a:ea typeface="+mn-ea"/>
                <a:cs typeface="+mn-cs"/>
              </a:rPr>
              <a:t> Further, flow velocity decreases, because cross-sectional area of the jet increases. Flow velocity changes more intensively than its density at the values of specific velocity . Consequently, the change in flux density will be determined by the change of velocity. As velocity is maximum in the section </a:t>
            </a:r>
            <a:r>
              <a:rPr lang="en-US" sz="1200" i="1" kern="1200" dirty="0" err="1">
                <a:solidFill>
                  <a:schemeClr val="tx1"/>
                </a:solidFill>
                <a:latin typeface="+mn-lt"/>
                <a:ea typeface="+mn-ea"/>
                <a:cs typeface="+mn-cs"/>
              </a:rPr>
              <a:t>Th-Th</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then , consequently, . The difference in the intensity of change of velocity and density of the gas increases with the decrease of pressure drop </a:t>
            </a:r>
            <a:r>
              <a:rPr lang="en-US" sz="1200" i="1" kern="1200" dirty="0">
                <a:solidFill>
                  <a:schemeClr val="tx1"/>
                </a:solidFill>
                <a:latin typeface="+mn-lt"/>
                <a:ea typeface="+mn-ea"/>
                <a:cs typeface="+mn-cs"/>
              </a:rPr>
              <a:t>p</a:t>
            </a:r>
            <a:r>
              <a:rPr lang="en-US" sz="1200" kern="1200" baseline="-25000" dirty="0">
                <a:solidFill>
                  <a:schemeClr val="tx1"/>
                </a:solidFill>
                <a:latin typeface="+mn-lt"/>
                <a:ea typeface="+mn-ea"/>
                <a:cs typeface="+mn-cs"/>
              </a:rPr>
              <a:t>0</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specific velocity </a:t>
            </a:r>
            <a:r>
              <a:rPr lang="ru-RU" sz="1200" i="1" kern="1200" dirty="0">
                <a:solidFill>
                  <a:schemeClr val="tx1"/>
                </a:solidFill>
                <a:latin typeface="+mn-lt"/>
                <a:ea typeface="+mn-ea"/>
                <a:cs typeface="+mn-cs"/>
                <a:sym typeface="Symbol"/>
              </a:rPr>
              <a:t></a:t>
            </a:r>
            <a:r>
              <a:rPr lang="en-US" sz="1200" i="1" kern="1200" baseline="-25000" dirty="0" err="1">
                <a:solidFill>
                  <a:schemeClr val="tx1"/>
                </a:solidFill>
                <a:latin typeface="+mn-lt"/>
                <a:ea typeface="+mn-ea"/>
                <a:cs typeface="+mn-cs"/>
              </a:rPr>
              <a:t>th</a:t>
            </a:r>
            <a:r>
              <a:rPr lang="en-US" sz="1200" kern="1200" dirty="0">
                <a:solidFill>
                  <a:schemeClr val="tx1"/>
                </a:solidFill>
                <a:latin typeface="+mn-lt"/>
                <a:ea typeface="+mn-ea"/>
                <a:cs typeface="+mn-cs"/>
              </a:rPr>
              <a:t>, which leads to the increase in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The last is represented as the sum: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5.6.11</a:t>
            </a:r>
          </a:p>
          <a:p>
            <a:r>
              <a:rPr lang="en-US" sz="1200" kern="1200" dirty="0">
                <a:solidFill>
                  <a:schemeClr val="tx1"/>
                </a:solidFill>
                <a:latin typeface="+mn-lt"/>
                <a:ea typeface="+mn-ea"/>
                <a:cs typeface="+mn-cs"/>
              </a:rPr>
              <a:t>where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 flow deviation angle in wedge cut.</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2. Pressure drop in NB will be approximately critical. In this case, near the section </a:t>
            </a:r>
            <a:r>
              <a:rPr lang="en-US" sz="1200" i="1" kern="1200" dirty="0" err="1">
                <a:solidFill>
                  <a:schemeClr val="tx1"/>
                </a:solidFill>
                <a:latin typeface="+mn-lt"/>
                <a:ea typeface="+mn-ea"/>
                <a:cs typeface="+mn-cs"/>
              </a:rPr>
              <a:t>Th</a:t>
            </a:r>
            <a:r>
              <a:rPr lang="en-US" sz="1200" i="1" kern="1200" dirty="0">
                <a:solidFill>
                  <a:schemeClr val="tx1"/>
                </a:solidFill>
                <a:latin typeface="+mn-lt"/>
                <a:ea typeface="+mn-ea"/>
                <a:cs typeface="+mn-cs"/>
              </a:rPr>
              <a:t>-Th</a:t>
            </a:r>
            <a:r>
              <a:rPr lang="en-US" sz="1200" kern="1200" dirty="0">
                <a:solidFill>
                  <a:schemeClr val="tx1"/>
                </a:solidFill>
                <a:latin typeface="+mn-lt"/>
                <a:ea typeface="+mn-ea"/>
                <a:cs typeface="+mn-cs"/>
              </a:rPr>
              <a:t>. The intensity of change of density and velocity is approximately equal for such modes. For this reason , consequently,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3. Pressure drop in NB is supercritical. In this case, velocity from the section </a:t>
            </a:r>
            <a:r>
              <a:rPr lang="en-US" sz="1200" i="1" kern="1200" dirty="0">
                <a:solidFill>
                  <a:schemeClr val="tx1"/>
                </a:solidFill>
                <a:latin typeface="+mn-lt"/>
                <a:ea typeface="+mn-ea"/>
                <a:cs typeface="+mn-cs"/>
              </a:rPr>
              <a:t>0-0</a:t>
            </a:r>
            <a:r>
              <a:rPr lang="en-US" sz="1200" kern="1200" dirty="0">
                <a:solidFill>
                  <a:schemeClr val="tx1"/>
                </a:solidFill>
                <a:latin typeface="+mn-lt"/>
                <a:ea typeface="+mn-ea"/>
                <a:cs typeface="+mn-cs"/>
              </a:rPr>
              <a:t> and </a:t>
            </a:r>
            <a:r>
              <a:rPr lang="en-US" sz="1200" i="1" kern="1200" dirty="0" err="1">
                <a:solidFill>
                  <a:schemeClr val="tx1"/>
                </a:solidFill>
                <a:latin typeface="+mn-lt"/>
                <a:ea typeface="+mn-ea"/>
                <a:cs typeface="+mn-cs"/>
              </a:rPr>
              <a:t>Th-Th</a:t>
            </a:r>
            <a:r>
              <a:rPr lang="en-US" sz="1200" kern="1200" dirty="0">
                <a:solidFill>
                  <a:schemeClr val="tx1"/>
                </a:solidFill>
                <a:latin typeface="+mn-lt"/>
                <a:ea typeface="+mn-ea"/>
                <a:cs typeface="+mn-cs"/>
              </a:rPr>
              <a:t> and in the throat of blade passage is . Since pressure drop further remains very large, jet cross-sectional area increases, the flow velocity increases and becomes supersonic. In the region of supersonic flows, flux density varies intensely than velocity, so change of the flux density is determined by the change in the gas density . It follows from this that GDF </a:t>
            </a:r>
            <a:r>
              <a:rPr lang="en-US" sz="1200" i="1" kern="1200" dirty="0">
                <a:solidFill>
                  <a:schemeClr val="tx1"/>
                </a:solidFill>
                <a:latin typeface="+mn-lt"/>
                <a:ea typeface="+mn-ea"/>
                <a:cs typeface="+mn-cs"/>
              </a:rPr>
              <a:t>q(</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decreases and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increase with the increase of </a:t>
            </a:r>
            <a:r>
              <a:rPr lang="en-US" sz="1200" i="1" kern="1200" dirty="0">
                <a:solidFill>
                  <a:schemeClr val="tx1"/>
                </a:solidFill>
                <a:latin typeface="+mn-lt"/>
                <a:ea typeface="+mn-ea"/>
                <a:cs typeface="+mn-cs"/>
              </a:rPr>
              <a:t>p</a:t>
            </a:r>
            <a:r>
              <a:rPr lang="en-US" sz="1200" kern="1200" baseline="-25000" dirty="0">
                <a:solidFill>
                  <a:schemeClr val="tx1"/>
                </a:solidFill>
                <a:latin typeface="+mn-lt"/>
                <a:ea typeface="+mn-ea"/>
                <a:cs typeface="+mn-cs"/>
              </a:rPr>
              <a:t>0</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consequently, of supersonic specific velocity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Dependence of the flow deflection angle in wedge cut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from specific velocity at the outlet of turbine cascade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is shown in Figure 5.6.3.</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1. Pressure drop in NB is subcritical.</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In this case, the entire flow is subsonic, absolute velocity is less than critical at any point of the flow (). Consequently, the flow velocity increases and will be the largest in the throat of duct when gas flows from the section </a:t>
            </a:r>
            <a:r>
              <a:rPr lang="en-US" sz="1200" i="1" kern="1200" dirty="0">
                <a:solidFill>
                  <a:schemeClr val="tx1"/>
                </a:solidFill>
                <a:latin typeface="+mn-lt"/>
                <a:ea typeface="+mn-ea"/>
                <a:cs typeface="+mn-cs"/>
              </a:rPr>
              <a:t>0-0</a:t>
            </a:r>
            <a:r>
              <a:rPr lang="en-US" sz="1200" kern="1200" dirty="0">
                <a:solidFill>
                  <a:schemeClr val="tx1"/>
                </a:solidFill>
                <a:latin typeface="+mn-lt"/>
                <a:ea typeface="+mn-ea"/>
                <a:cs typeface="+mn-cs"/>
              </a:rPr>
              <a:t> to section </a:t>
            </a:r>
            <a:r>
              <a:rPr lang="en-US" sz="1200" i="1" kern="1200" dirty="0" err="1">
                <a:solidFill>
                  <a:schemeClr val="tx1"/>
                </a:solidFill>
                <a:latin typeface="+mn-lt"/>
                <a:ea typeface="+mn-ea"/>
                <a:cs typeface="+mn-cs"/>
              </a:rPr>
              <a:t>Th</a:t>
            </a:r>
            <a:r>
              <a:rPr lang="en-US" sz="1200" i="1" kern="1200" dirty="0">
                <a:solidFill>
                  <a:schemeClr val="tx1"/>
                </a:solidFill>
                <a:latin typeface="+mn-lt"/>
                <a:ea typeface="+mn-ea"/>
                <a:cs typeface="+mn-cs"/>
              </a:rPr>
              <a:t>-Th.</a:t>
            </a:r>
            <a:r>
              <a:rPr lang="en-US" sz="1200" kern="1200" dirty="0">
                <a:solidFill>
                  <a:schemeClr val="tx1"/>
                </a:solidFill>
                <a:latin typeface="+mn-lt"/>
                <a:ea typeface="+mn-ea"/>
                <a:cs typeface="+mn-cs"/>
              </a:rPr>
              <a:t> Further, flow velocity decreases, because cross-sectional area of the jet increases. Flow velocity changes more intensively than its density at the values of specific velocity . Consequently, the change in flux density will be determined by the change of velocity. As velocity is maximum in the section </a:t>
            </a:r>
            <a:r>
              <a:rPr lang="en-US" sz="1200" i="1" kern="1200" dirty="0" err="1">
                <a:solidFill>
                  <a:schemeClr val="tx1"/>
                </a:solidFill>
                <a:latin typeface="+mn-lt"/>
                <a:ea typeface="+mn-ea"/>
                <a:cs typeface="+mn-cs"/>
              </a:rPr>
              <a:t>Th-Th</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then , consequently, . The difference in the intensity of change of velocity and density of the gas increases with the decrease of pressure drop </a:t>
            </a:r>
            <a:r>
              <a:rPr lang="en-US" sz="1200" i="1" kern="1200" dirty="0">
                <a:solidFill>
                  <a:schemeClr val="tx1"/>
                </a:solidFill>
                <a:latin typeface="+mn-lt"/>
                <a:ea typeface="+mn-ea"/>
                <a:cs typeface="+mn-cs"/>
              </a:rPr>
              <a:t>p</a:t>
            </a:r>
            <a:r>
              <a:rPr lang="en-US" sz="1200" kern="1200" baseline="-25000" dirty="0">
                <a:solidFill>
                  <a:schemeClr val="tx1"/>
                </a:solidFill>
                <a:latin typeface="+mn-lt"/>
                <a:ea typeface="+mn-ea"/>
                <a:cs typeface="+mn-cs"/>
              </a:rPr>
              <a:t>0</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specific velocity </a:t>
            </a:r>
            <a:r>
              <a:rPr lang="ru-RU" sz="1200" i="1" kern="1200" dirty="0">
                <a:solidFill>
                  <a:schemeClr val="tx1"/>
                </a:solidFill>
                <a:latin typeface="+mn-lt"/>
                <a:ea typeface="+mn-ea"/>
                <a:cs typeface="+mn-cs"/>
                <a:sym typeface="Symbol"/>
              </a:rPr>
              <a:t></a:t>
            </a:r>
            <a:r>
              <a:rPr lang="en-US" sz="1200" i="1" kern="1200" baseline="-25000" dirty="0" err="1">
                <a:solidFill>
                  <a:schemeClr val="tx1"/>
                </a:solidFill>
                <a:latin typeface="+mn-lt"/>
                <a:ea typeface="+mn-ea"/>
                <a:cs typeface="+mn-cs"/>
              </a:rPr>
              <a:t>th</a:t>
            </a:r>
            <a:r>
              <a:rPr lang="en-US" sz="1200" kern="1200" dirty="0">
                <a:solidFill>
                  <a:schemeClr val="tx1"/>
                </a:solidFill>
                <a:latin typeface="+mn-lt"/>
                <a:ea typeface="+mn-ea"/>
                <a:cs typeface="+mn-cs"/>
              </a:rPr>
              <a:t>, which leads to the increase in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The last is represented as the sum: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5.6.11</a:t>
            </a:r>
          </a:p>
          <a:p>
            <a:r>
              <a:rPr lang="en-US" sz="1200" kern="1200" dirty="0">
                <a:solidFill>
                  <a:schemeClr val="tx1"/>
                </a:solidFill>
                <a:latin typeface="+mn-lt"/>
                <a:ea typeface="+mn-ea"/>
                <a:cs typeface="+mn-cs"/>
              </a:rPr>
              <a:t>where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 flow deviation angle in wedge cut.</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2. Pressure drop in NB will be approximately critical. In this case, near the section </a:t>
            </a:r>
            <a:r>
              <a:rPr lang="en-US" sz="1200" i="1" kern="1200" dirty="0" err="1">
                <a:solidFill>
                  <a:schemeClr val="tx1"/>
                </a:solidFill>
                <a:latin typeface="+mn-lt"/>
                <a:ea typeface="+mn-ea"/>
                <a:cs typeface="+mn-cs"/>
              </a:rPr>
              <a:t>Th</a:t>
            </a:r>
            <a:r>
              <a:rPr lang="en-US" sz="1200" i="1" kern="1200" dirty="0">
                <a:solidFill>
                  <a:schemeClr val="tx1"/>
                </a:solidFill>
                <a:latin typeface="+mn-lt"/>
                <a:ea typeface="+mn-ea"/>
                <a:cs typeface="+mn-cs"/>
              </a:rPr>
              <a:t>-Th</a:t>
            </a:r>
            <a:r>
              <a:rPr lang="en-US" sz="1200" kern="1200" dirty="0">
                <a:solidFill>
                  <a:schemeClr val="tx1"/>
                </a:solidFill>
                <a:latin typeface="+mn-lt"/>
                <a:ea typeface="+mn-ea"/>
                <a:cs typeface="+mn-cs"/>
              </a:rPr>
              <a:t>. The intensity of change of density and velocity is approximately equal for such modes. For this reason , consequently,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3. Pressure drop in NB is supercritical. In this case, velocity from the section </a:t>
            </a:r>
            <a:r>
              <a:rPr lang="en-US" sz="1200" i="1" kern="1200" dirty="0">
                <a:solidFill>
                  <a:schemeClr val="tx1"/>
                </a:solidFill>
                <a:latin typeface="+mn-lt"/>
                <a:ea typeface="+mn-ea"/>
                <a:cs typeface="+mn-cs"/>
              </a:rPr>
              <a:t>0-0</a:t>
            </a:r>
            <a:r>
              <a:rPr lang="en-US" sz="1200" kern="1200" dirty="0">
                <a:solidFill>
                  <a:schemeClr val="tx1"/>
                </a:solidFill>
                <a:latin typeface="+mn-lt"/>
                <a:ea typeface="+mn-ea"/>
                <a:cs typeface="+mn-cs"/>
              </a:rPr>
              <a:t> and </a:t>
            </a:r>
            <a:r>
              <a:rPr lang="en-US" sz="1200" i="1" kern="1200" dirty="0" err="1">
                <a:solidFill>
                  <a:schemeClr val="tx1"/>
                </a:solidFill>
                <a:latin typeface="+mn-lt"/>
                <a:ea typeface="+mn-ea"/>
                <a:cs typeface="+mn-cs"/>
              </a:rPr>
              <a:t>Th-Th</a:t>
            </a:r>
            <a:r>
              <a:rPr lang="en-US" sz="1200" kern="1200" dirty="0">
                <a:solidFill>
                  <a:schemeClr val="tx1"/>
                </a:solidFill>
                <a:latin typeface="+mn-lt"/>
                <a:ea typeface="+mn-ea"/>
                <a:cs typeface="+mn-cs"/>
              </a:rPr>
              <a:t> and in the throat of blade passage is . Since pressure drop further remains very large, jet cross-sectional area increases, the flow velocity increases and becomes supersonic. In the region of supersonic flows, flux density varies intensely than velocity, so change of the flux density is determined by the change in the gas density . It follows from this that GDF </a:t>
            </a:r>
            <a:r>
              <a:rPr lang="en-US" sz="1200" i="1" kern="1200" dirty="0">
                <a:solidFill>
                  <a:schemeClr val="tx1"/>
                </a:solidFill>
                <a:latin typeface="+mn-lt"/>
                <a:ea typeface="+mn-ea"/>
                <a:cs typeface="+mn-cs"/>
              </a:rPr>
              <a:t>q(</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decreases and angle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increase with the increase of </a:t>
            </a:r>
            <a:r>
              <a:rPr lang="en-US" sz="1200" i="1" kern="1200" dirty="0">
                <a:solidFill>
                  <a:schemeClr val="tx1"/>
                </a:solidFill>
                <a:latin typeface="+mn-lt"/>
                <a:ea typeface="+mn-ea"/>
                <a:cs typeface="+mn-cs"/>
              </a:rPr>
              <a:t>p</a:t>
            </a:r>
            <a:r>
              <a:rPr lang="en-US" sz="1200" kern="1200" baseline="-25000" dirty="0">
                <a:solidFill>
                  <a:schemeClr val="tx1"/>
                </a:solidFill>
                <a:latin typeface="+mn-lt"/>
                <a:ea typeface="+mn-ea"/>
                <a:cs typeface="+mn-cs"/>
              </a:rPr>
              <a:t>0</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and, consequently, of supersonic specific velocity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Dependence of the flow deflection angle in wedge cut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from specific velocity at the outlet of turbine cascade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is shown in Figure 5.6.3.</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To determine the parameters along the blade height, calculation of radial distribution of the flow parameters is carried out on the basis of equations of three-dimensional model.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assumed that the stream lines are straight and their energy (total enthalpy </a:t>
            </a:r>
            <a:r>
              <a:rPr lang="en-US" sz="1200" i="1" kern="1200" dirty="0">
                <a:solidFill>
                  <a:schemeClr val="tx1"/>
                </a:solidFill>
                <a:latin typeface="+mn-lt"/>
                <a:ea typeface="+mn-ea"/>
                <a:cs typeface="+mn-cs"/>
              </a:rPr>
              <a:t>i*</a:t>
            </a:r>
            <a:r>
              <a:rPr lang="en-US" sz="1200" kern="1200" dirty="0">
                <a:solidFill>
                  <a:schemeClr val="tx1"/>
                </a:solidFill>
                <a:latin typeface="+mn-lt"/>
                <a:ea typeface="+mn-ea"/>
                <a:cs typeface="+mn-cs"/>
              </a:rPr>
              <a:t>) is constant.</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Since this equation cannot determine the laws of variation of two variables in it </a:t>
            </a:r>
            <a:r>
              <a:rPr lang="en-US" sz="1200" i="1" kern="1200" dirty="0">
                <a:solidFill>
                  <a:schemeClr val="tx1"/>
                </a:solidFill>
                <a:latin typeface="+mn-lt"/>
                <a:ea typeface="+mn-ea"/>
                <a:cs typeface="+mn-cs"/>
              </a:rPr>
              <a:t>c</a:t>
            </a:r>
            <a:r>
              <a:rPr lang="en-US" sz="1200" i="1" kern="1200" baseline="-25000" dirty="0">
                <a:solidFill>
                  <a:schemeClr val="tx1"/>
                </a:solidFill>
                <a:latin typeface="+mn-lt"/>
                <a:ea typeface="+mn-ea"/>
                <a:cs typeface="+mn-cs"/>
              </a:rPr>
              <a:t>u</a:t>
            </a:r>
            <a:r>
              <a:rPr lang="en-US" sz="1200" kern="1200" dirty="0">
                <a:solidFill>
                  <a:schemeClr val="tx1"/>
                </a:solidFill>
                <a:latin typeface="+mn-lt"/>
                <a:ea typeface="+mn-ea"/>
                <a:cs typeface="+mn-cs"/>
              </a:rPr>
              <a:t> and </a:t>
            </a:r>
            <a:r>
              <a:rPr lang="en-US" sz="1200" i="1" kern="1200" dirty="0" err="1">
                <a:solidFill>
                  <a:schemeClr val="tx1"/>
                </a:solidFill>
                <a:latin typeface="+mn-lt"/>
                <a:ea typeface="+mn-ea"/>
                <a:cs typeface="+mn-cs"/>
              </a:rPr>
              <a:t>c</a:t>
            </a:r>
            <a:r>
              <a:rPr lang="en-US" sz="1200" i="1" kern="1200" baseline="-25000" dirty="0" err="1">
                <a:solidFill>
                  <a:schemeClr val="tx1"/>
                </a:solidFill>
                <a:latin typeface="+mn-lt"/>
                <a:ea typeface="+mn-ea"/>
                <a:cs typeface="+mn-cs"/>
              </a:rPr>
              <a:t>a</a:t>
            </a:r>
            <a:r>
              <a:rPr lang="en-US" sz="1200" kern="1200" dirty="0">
                <a:solidFill>
                  <a:schemeClr val="tx1"/>
                </a:solidFill>
                <a:latin typeface="+mn-lt"/>
                <a:ea typeface="+mn-ea"/>
                <a:cs typeface="+mn-cs"/>
              </a:rPr>
              <a:t>, one of them is selected arbitrarily.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dependence is usually chosen as the law which is called law as swirl.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Selection of the law of swirl is based on various criteria, which include: the nature of change of parameters along the blade height in accordance with the design requirements; providing </a:t>
            </a:r>
            <a:r>
              <a:rPr lang="en-US" sz="1200" kern="1200" dirty="0" err="1">
                <a:solidFill>
                  <a:schemeClr val="tx1"/>
                </a:solidFill>
                <a:latin typeface="+mn-lt"/>
                <a:ea typeface="+mn-ea"/>
                <a:cs typeface="+mn-cs"/>
              </a:rPr>
              <a:t>throughflow</a:t>
            </a:r>
            <a:r>
              <a:rPr lang="en-US" sz="1200" kern="1200" dirty="0">
                <a:solidFill>
                  <a:schemeClr val="tx1"/>
                </a:solidFill>
                <a:latin typeface="+mn-lt"/>
                <a:ea typeface="+mn-ea"/>
                <a:cs typeface="+mn-cs"/>
              </a:rPr>
              <a:t> capacity of stage; efficiency of stage; technological quality of blades, etc. and technological quality of blades are defining criteria for modern turbines of GTE.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figure 5.7.2 shows a section of airfoil of cooled turbine vane.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can be seen from the figure, the cooled blades have developed internal cavities, comprising a large number of turns and cooling intensifiers.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Complex shape of the airfoil complicates the arrangement of all the necessary elements of the cooling system inside the cavities and leads to technological difficulties in casting the blades.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this point of view, the most expedient law of swirl is , i.e. and . Indeed, the application of this law allows you to perform the nozzle rows with . The law can improve manufacturability of the nozzle row of the next stage.</a:t>
            </a:r>
            <a:endParaRPr lang="ru-RU" sz="1200" kern="1200" dirty="0">
              <a:solidFill>
                <a:schemeClr val="tx1"/>
              </a:solidFill>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Let us consider the change of the flow parameters along the stage radius under the law and .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Apparently, unfavorable flowing of curve takes place.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particular, the risk of negative values of degree of reactivity () on the hub and increased values () on the periphery appears for relatively long blades (, resulting in the increased losses in radial gap and "early" flow separation in the hub section.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Dependence behaves similarly (Figure 5.7.3) that can cause supersonic flows in relative motion at the periphery for long blades.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the same time, the virtual absence of the swirl of the NB blades and weak swirl of the RW blade airfoil are responsible for the preferential application of the law of swirl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 </a:t>
            </a:r>
            <a:r>
              <a:rPr lang="en-US" sz="1200" i="1" kern="1200" dirty="0" err="1">
                <a:solidFill>
                  <a:schemeClr val="tx1"/>
                </a:solidFill>
                <a:latin typeface="+mn-lt"/>
                <a:ea typeface="+mn-ea"/>
                <a:cs typeface="+mn-cs"/>
              </a:rPr>
              <a:t>const</a:t>
            </a:r>
            <a:r>
              <a:rPr lang="en-US" sz="1200" kern="1200" dirty="0">
                <a:solidFill>
                  <a:schemeClr val="tx1"/>
                </a:solidFill>
                <a:latin typeface="+mn-lt"/>
                <a:ea typeface="+mn-ea"/>
                <a:cs typeface="+mn-cs"/>
              </a:rPr>
              <a:t> in cooled stages.</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400" kern="1200" dirty="0">
                <a:solidFill>
                  <a:schemeClr val="tx1"/>
                </a:solidFill>
                <a:latin typeface="+mn-lt"/>
                <a:ea typeface="+mn-ea"/>
                <a:cs typeface="+mn-cs"/>
              </a:rPr>
              <a:t>As has been noted before, to achieve high turbine efficiency, it is necessary that the value of head coefficient tends to 1. </a:t>
            </a:r>
            <a:endParaRPr lang="ru-RU" sz="1400" kern="1200" dirty="0">
              <a:solidFill>
                <a:schemeClr val="tx1"/>
              </a:solidFill>
              <a:latin typeface="+mn-lt"/>
              <a:ea typeface="+mn-ea"/>
              <a:cs typeface="+mn-cs"/>
            </a:endParaRPr>
          </a:p>
          <a:p>
            <a:endParaRPr lang="ru-RU" sz="1400" kern="1200" dirty="0">
              <a:solidFill>
                <a:schemeClr val="tx1"/>
              </a:solidFill>
              <a:latin typeface="+mn-lt"/>
              <a:ea typeface="+mn-ea"/>
              <a:cs typeface="+mn-cs"/>
            </a:endParaRPr>
          </a:p>
          <a:p>
            <a:r>
              <a:rPr lang="en-US" sz="1400" kern="1200" dirty="0">
                <a:solidFill>
                  <a:schemeClr val="tx1"/>
                </a:solidFill>
                <a:latin typeface="+mn-lt"/>
                <a:ea typeface="+mn-ea"/>
                <a:cs typeface="+mn-cs"/>
              </a:rPr>
              <a:t>In case turbine should produce great work, this leads to the fact that circumferential velocity </a:t>
            </a:r>
            <a:r>
              <a:rPr lang="en-US" sz="1400" i="1" kern="1200" dirty="0">
                <a:solidFill>
                  <a:schemeClr val="tx1"/>
                </a:solidFill>
                <a:latin typeface="+mn-lt"/>
                <a:ea typeface="+mn-ea"/>
                <a:cs typeface="+mn-cs"/>
              </a:rPr>
              <a:t>u</a:t>
            </a:r>
            <a:r>
              <a:rPr lang="en-US" sz="1400" kern="1200" dirty="0">
                <a:solidFill>
                  <a:schemeClr val="tx1"/>
                </a:solidFill>
                <a:latin typeface="+mn-lt"/>
                <a:ea typeface="+mn-ea"/>
                <a:cs typeface="+mn-cs"/>
              </a:rPr>
              <a:t> will exceed the values which construction is able to withstand. </a:t>
            </a:r>
            <a:endParaRPr lang="ru-RU" sz="1400" kern="1200" dirty="0">
              <a:solidFill>
                <a:schemeClr val="tx1"/>
              </a:solidFill>
              <a:latin typeface="+mn-lt"/>
              <a:ea typeface="+mn-ea"/>
              <a:cs typeface="+mn-cs"/>
            </a:endParaRPr>
          </a:p>
          <a:p>
            <a:endParaRPr lang="ru-RU" sz="1400" kern="1200" dirty="0">
              <a:solidFill>
                <a:schemeClr val="tx1"/>
              </a:solidFill>
              <a:latin typeface="+mn-lt"/>
              <a:ea typeface="+mn-ea"/>
              <a:cs typeface="+mn-cs"/>
            </a:endParaRPr>
          </a:p>
          <a:p>
            <a:r>
              <a:rPr lang="en-US" sz="1400" kern="1200" dirty="0">
                <a:solidFill>
                  <a:schemeClr val="tx1"/>
                </a:solidFill>
                <a:latin typeface="+mn-lt"/>
                <a:ea typeface="+mn-ea"/>
                <a:cs typeface="+mn-cs"/>
              </a:rPr>
              <a:t>In such cases, the circumferential velocity must be reduced in order to ensure the turbine functionality, which increases head coefficient and leads to its efficiency decrease. </a:t>
            </a:r>
            <a:endParaRPr lang="ru-RU" sz="1400" kern="1200" dirty="0">
              <a:solidFill>
                <a:schemeClr val="tx1"/>
              </a:solidFill>
              <a:latin typeface="+mn-lt"/>
              <a:ea typeface="+mn-ea"/>
              <a:cs typeface="+mn-cs"/>
            </a:endParaRPr>
          </a:p>
          <a:p>
            <a:endParaRPr lang="ru-RU" sz="1400" kern="1200" dirty="0">
              <a:solidFill>
                <a:schemeClr val="tx1"/>
              </a:solidFill>
              <a:latin typeface="+mn-lt"/>
              <a:ea typeface="+mn-ea"/>
              <a:cs typeface="+mn-cs"/>
            </a:endParaRPr>
          </a:p>
          <a:p>
            <a:r>
              <a:rPr lang="en-US" sz="1400" kern="1200" dirty="0">
                <a:solidFill>
                  <a:schemeClr val="tx1"/>
                </a:solidFill>
                <a:latin typeface="+mn-lt"/>
                <a:ea typeface="+mn-ea"/>
                <a:cs typeface="+mn-cs"/>
              </a:rPr>
              <a:t>Thus, it is possible to obtain large turbine work (higher than </a:t>
            </a:r>
            <a:r>
              <a:rPr lang="en-US" sz="1400" i="1" kern="1200" dirty="0">
                <a:solidFill>
                  <a:schemeClr val="tx1"/>
                </a:solidFill>
                <a:latin typeface="+mn-lt"/>
                <a:ea typeface="+mn-ea"/>
                <a:cs typeface="+mn-cs"/>
              </a:rPr>
              <a:t>250...300</a:t>
            </a:r>
            <a:r>
              <a:rPr lang="en-US" sz="1400" kern="1200" dirty="0">
                <a:solidFill>
                  <a:schemeClr val="tx1"/>
                </a:solidFill>
                <a:latin typeface="+mn-lt"/>
                <a:ea typeface="+mn-ea"/>
                <a:cs typeface="+mn-cs"/>
              </a:rPr>
              <a:t> KJ/kg) [1] without the threat of loss of reliability only with low efficiency.</a:t>
            </a:r>
            <a:endParaRPr lang="ru-RU" sz="1400" kern="1200" dirty="0">
              <a:solidFill>
                <a:schemeClr val="tx1"/>
              </a:solidFill>
              <a:latin typeface="+mn-lt"/>
              <a:ea typeface="+mn-ea"/>
              <a:cs typeface="+mn-cs"/>
            </a:endParaRPr>
          </a:p>
          <a:p>
            <a:endParaRPr lang="ru-RU" sz="1400" kern="1200" dirty="0">
              <a:solidFill>
                <a:schemeClr val="tx1"/>
              </a:solidFill>
              <a:latin typeface="+mn-lt"/>
              <a:ea typeface="+mn-ea"/>
              <a:cs typeface="+mn-cs"/>
            </a:endParaRPr>
          </a:p>
          <a:p>
            <a:r>
              <a:rPr lang="en-US" sz="1400" kern="1200" dirty="0">
                <a:solidFill>
                  <a:schemeClr val="tx1"/>
                </a:solidFill>
                <a:latin typeface="+mn-lt"/>
                <a:ea typeface="+mn-ea"/>
                <a:cs typeface="+mn-cs"/>
              </a:rPr>
              <a:t>The large work is obtained in several successive stages in order to preserve efficiency at high level.</a:t>
            </a:r>
            <a:endParaRPr lang="ru-RU" sz="14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The transition to the multistage turbine makes it possible to reduce the work of the individual stages, and to bring the value of head coefficient to the optimum for each of them, which will favorably affect their performance.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Other advantages of multistage turbines include the following:</a:t>
            </a:r>
            <a:endParaRPr lang="ru-RU"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kinetic energy of outlet velocity, which is the loss for the stage, can be converted into useful work in subsequent stages (except the last);</a:t>
            </a:r>
            <a:endParaRPr lang="ru-RU" sz="1200" kern="1200" dirty="0">
              <a:solidFill>
                <a:schemeClr val="tx1"/>
              </a:solidFill>
              <a:latin typeface="+mn-lt"/>
              <a:ea typeface="+mn-ea"/>
              <a:cs typeface="+mn-cs"/>
            </a:endParaRPr>
          </a:p>
          <a:p>
            <a:pPr lvl="0"/>
            <a:endParaRPr lang="ru-RU"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gas heating, occurring due to internal losses in the stage, increases the work of the subsequent stages.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latter circumstance is the reason that the multistage turbine efficiency is greater than the average efficiency of stages, of which it is consist.</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main disadvantages of multistage turbine are as follows.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presence of several of stages complicates the design, increases the complexity of manufacturing and cost;</a:t>
            </a:r>
            <a:endParaRPr lang="ru-RU" sz="1200" kern="1200" dirty="0">
              <a:solidFill>
                <a:schemeClr val="tx1"/>
              </a:solidFill>
              <a:latin typeface="+mn-lt"/>
              <a:ea typeface="+mn-ea"/>
              <a:cs typeface="+mn-cs"/>
            </a:endParaRPr>
          </a:p>
          <a:p>
            <a:pPr lvl="0"/>
            <a:endParaRPr lang="ru-RU"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preservation of high temperature of the gas in several stages due to the "slow" response of heat drop. In the case of high-temperature turbines, latter circumstance complicates the cooling system, making to do cooled 2...3 stages.</a:t>
            </a:r>
            <a:endParaRPr lang="ru-RU" sz="1200" kern="1200" dirty="0">
              <a:solidFill>
                <a:schemeClr val="tx1"/>
              </a:solidFill>
              <a:latin typeface="+mn-lt"/>
              <a:ea typeface="+mn-ea"/>
              <a:cs typeface="+mn-cs"/>
            </a:endParaRPr>
          </a:p>
          <a:p>
            <a:pPr lvl="0"/>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However, despite these disadvantages, multistage turbines are widely used in GTE where the requirements of obtaining high </a:t>
            </a:r>
            <a:r>
              <a:rPr lang="en-US"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 come to the fore.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ru-RU" dirty="0"/>
              <a:t>Поток</a:t>
            </a:r>
            <a:r>
              <a:rPr lang="ru-RU" baseline="0" dirty="0"/>
              <a:t> направляется на следующий венец под конструктивным углом</a:t>
            </a:r>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As noted earlier, the most important task of turbine stage design is to determine the velocity diagram.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Knowing velocity diagram allows determining shape of the blades, to calculate flow parameters in all control sections, dimensions of meridian section and to </a:t>
            </a:r>
            <a:r>
              <a:rPr lang="en-US" sz="1200" b="1" kern="1200" dirty="0">
                <a:solidFill>
                  <a:schemeClr val="tx1"/>
                </a:solidFill>
                <a:latin typeface="+mn-lt"/>
                <a:ea typeface="+mn-ea"/>
                <a:cs typeface="+mn-cs"/>
              </a:rPr>
              <a:t>evaluate </a:t>
            </a:r>
            <a:r>
              <a:rPr lang="en-US" sz="1200" kern="1200" dirty="0">
                <a:solidFill>
                  <a:schemeClr val="tx1"/>
                </a:solidFill>
                <a:latin typeface="+mn-lt"/>
                <a:ea typeface="+mn-ea"/>
                <a:cs typeface="+mn-cs"/>
              </a:rPr>
              <a:t>efficiency.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was shown in Section 2.11 that velocity diagram is determined by three dimensionless parameters (, , ) for the stage with constant mean diameter (; ) and constant axial velocity ().</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which values of head coefficient, </a:t>
            </a:r>
            <a:r>
              <a:rPr lang="en-GB" sz="1200" kern="1200" dirty="0">
                <a:solidFill>
                  <a:schemeClr val="tx1"/>
                </a:solidFill>
                <a:latin typeface="+mn-lt"/>
                <a:ea typeface="+mn-ea"/>
                <a:cs typeface="+mn-cs"/>
              </a:rPr>
              <a:t>flow coefficient </a:t>
            </a:r>
            <a:r>
              <a:rPr lang="en-US" sz="1200" kern="1200" dirty="0">
                <a:solidFill>
                  <a:schemeClr val="tx1"/>
                </a:solidFill>
                <a:latin typeface="+mn-lt"/>
                <a:ea typeface="+mn-ea"/>
                <a:cs typeface="+mn-cs"/>
              </a:rPr>
              <a:t>and degree of reaction should be selected to obtain high efficiency of the turbine stage.</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energy balance in turbine stage for this analysis: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follows from this that work of gas expansion in turbine is used for creation of useful mechanical work and overcoming losses in blade rows NB and RW , as well as it for </a:t>
            </a:r>
            <a:r>
              <a:rPr lang="en-US" sz="1200" b="1" kern="1200" dirty="0">
                <a:solidFill>
                  <a:schemeClr val="tx1"/>
                </a:solidFill>
                <a:latin typeface="+mn-lt"/>
                <a:ea typeface="+mn-ea"/>
                <a:cs typeface="+mn-cs"/>
              </a:rPr>
              <a:t>residual velocity losses</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Dividing both parts of the equation by isentropic work, we obtain:</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Ratio of useful mechanical work or turbine to the work of expansion is efficiency. Then, relationship between power efficiency of stage and loss coefficients can be written as following:</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last dependence allows to analyze the effect of main parameters of turbine operation on its efficiency.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do this, it is necessary to realize which affects the loss coefficients. </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Losses in NB are determined by the level of velocity </a:t>
            </a:r>
            <a:r>
              <a:rPr lang="ru-RU" sz="1200" i="1" kern="1200" dirty="0">
                <a:solidFill>
                  <a:schemeClr val="tx1"/>
                </a:solidFill>
                <a:latin typeface="+mn-lt"/>
                <a:ea typeface="+mn-ea"/>
                <a:cs typeface="+mn-cs"/>
              </a:rPr>
              <a:t>с</a:t>
            </a:r>
            <a:r>
              <a:rPr lang="en-US" sz="1200" i="1" kern="1200" baseline="-25000" dirty="0">
                <a:solidFill>
                  <a:schemeClr val="tx1"/>
                </a:solidFill>
                <a:latin typeface="+mn-lt"/>
                <a:ea typeface="+mn-ea"/>
                <a:cs typeface="+mn-cs"/>
              </a:rPr>
              <a:t>1</a:t>
            </a:r>
            <a:r>
              <a:rPr lang="en-US" sz="1200" kern="1200" dirty="0">
                <a:solidFill>
                  <a:schemeClr val="tx1"/>
                </a:solidFill>
                <a:latin typeface="+mn-lt"/>
                <a:ea typeface="+mn-ea"/>
                <a:cs typeface="+mn-cs"/>
              </a:rPr>
              <a:t> in it (it determinate the value of friction losses) and by the flow deflection angle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(it determinate the secondary losses).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Increase in the level of velocities and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leads to an increase of energy losses in the NB.</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Losses in RW are determined by the level of velocity in relative motion and , as well as by the flow deflection angle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Growth in velocities and </a:t>
            </a:r>
            <a:r>
              <a:rPr lang="ru-RU" sz="1200" i="1" kern="1200" dirty="0">
                <a:solidFill>
                  <a:schemeClr val="tx1"/>
                </a:solidFill>
                <a:latin typeface="+mn-lt"/>
                <a:ea typeface="+mn-ea"/>
                <a:cs typeface="+mn-cs"/>
                <a:sym typeface="Symbol"/>
              </a:rPr>
              <a:t></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leads to an increase of energy losses in the RW.</a:t>
            </a: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Residual velocity losses are kinetic energy of the flow exiting turbine.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Their value is determined by the absolute velocity at the exit of RW . Residual velocity losses will increase with the growth in this velocity. </a:t>
            </a:r>
            <a:endParaRPr lang="ru-RU" sz="1200" kern="1200" dirty="0">
              <a:solidFill>
                <a:schemeClr val="tx1"/>
              </a:solidFill>
              <a:latin typeface="+mn-lt"/>
              <a:ea typeface="+mn-ea"/>
              <a:cs typeface="+mn-cs"/>
            </a:endParaRP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a:t>
            </a:fld>
            <a:endParaRPr lang="ru-RU"/>
          </a:p>
        </p:txBody>
      </p:sp>
    </p:spTree>
    <p:extLst>
      <p:ext uri="{BB962C8B-B14F-4D97-AF65-F5344CB8AC3E}">
        <p14:creationId xmlns:p14="http://schemas.microsoft.com/office/powerpoint/2010/main" val="3755605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r>
              <a:rPr lang="en-US" sz="1200" kern="1200" dirty="0">
                <a:solidFill>
                  <a:schemeClr val="tx1"/>
                </a:solidFill>
                <a:latin typeface="+mn-lt"/>
                <a:ea typeface="+mn-ea"/>
                <a:cs typeface="+mn-cs"/>
              </a:rPr>
              <a:t>Multi-stage turbine can be characterized with the same parameters as one stage, or similar items.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consider these options and establish its connection with the parameters of separate stages.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Thermodynamic parameters are of particular interest</a:t>
            </a:r>
            <a:endParaRPr lang="ru-RU"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Expansion ratio in the turbine</a:t>
            </a:r>
            <a:r>
              <a:rPr lang="en-US" sz="1200" kern="1200" dirty="0">
                <a:solidFill>
                  <a:schemeClr val="tx1"/>
                </a:solidFill>
                <a:latin typeface="+mn-lt"/>
                <a:ea typeface="+mn-ea"/>
                <a:cs typeface="+mn-cs"/>
              </a:rPr>
              <a:t> is determined either by the static pressure at the outlet , or by the total pressure (is more often used in thermodynamic </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the expansion ratio of multistage turbine is a product of expansion ratios of stages, from which it is composed.</a:t>
            </a:r>
            <a:endParaRPr lang="ru-RU" sz="1200" kern="1200" dirty="0">
              <a:solidFill>
                <a:schemeClr val="tx1"/>
              </a:solidFill>
              <a:latin typeface="+mn-lt"/>
              <a:ea typeface="+mn-ea"/>
              <a:cs typeface="+mn-cs"/>
            </a:endParaRPr>
          </a:p>
          <a:p>
            <a:endParaRPr lang="ru-RU"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Work of on the turbine shaft</a:t>
            </a:r>
            <a:r>
              <a:rPr lang="en-US" sz="1200" kern="1200" dirty="0">
                <a:solidFill>
                  <a:schemeClr val="tx1"/>
                </a:solidFill>
                <a:latin typeface="+mn-lt"/>
                <a:ea typeface="+mn-ea"/>
                <a:cs typeface="+mn-cs"/>
              </a:rPr>
              <a:t> in accordance with energy equation is equal to the sum of the work of stages (Figure 5.8.3):</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work on the shaft of multistage turbine is a sum works of stages, from which it is composed.</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work as well as </a:t>
            </a:r>
            <a:r>
              <a:rPr lang="ru-RU"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 is used in the thermodynamic calculations of GTE as the whole.</a:t>
            </a:r>
            <a:endParaRPr lang="ru-RU"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Available heat drop in the turbine</a:t>
            </a:r>
            <a:r>
              <a:rPr lang="en-US" sz="1200" kern="1200" dirty="0">
                <a:solidFill>
                  <a:schemeClr val="tx1"/>
                </a:solidFill>
                <a:latin typeface="+mn-lt"/>
                <a:ea typeface="+mn-ea"/>
                <a:cs typeface="+mn-cs"/>
              </a:rPr>
              <a:t> is determined in the same way as in stage. It can be determined (see. Fig. 5.5) from expression</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5.8.5</a:t>
            </a:r>
          </a:p>
          <a:p>
            <a:r>
              <a:rPr lang="en-US" sz="1200" kern="1200" dirty="0">
                <a:solidFill>
                  <a:schemeClr val="tx1"/>
                </a:solidFill>
                <a:latin typeface="+mn-lt"/>
                <a:ea typeface="+mn-ea"/>
                <a:cs typeface="+mn-cs"/>
              </a:rPr>
              <a:t>On the other hand, it is expedient to take into account the fact that the gas exiting the turbine rotor blades, has a velocity </a:t>
            </a:r>
            <a:r>
              <a:rPr lang="ru-RU" sz="1200" i="1" kern="1200" dirty="0" err="1">
                <a:solidFill>
                  <a:schemeClr val="tx1"/>
                </a:solidFill>
                <a:latin typeface="+mn-lt"/>
                <a:ea typeface="+mn-ea"/>
                <a:cs typeface="+mn-cs"/>
              </a:rPr>
              <a:t>с</a:t>
            </a:r>
            <a:r>
              <a:rPr lang="ru-RU" sz="1200" kern="1200" baseline="-25000" dirty="0" err="1">
                <a:solidFill>
                  <a:schemeClr val="tx1"/>
                </a:solidFill>
                <a:latin typeface="+mn-lt"/>
                <a:ea typeface="+mn-ea"/>
                <a:cs typeface="+mn-cs"/>
              </a:rPr>
              <a:t>т</a:t>
            </a:r>
            <a:r>
              <a:rPr lang="en-US" sz="1200" kern="1200" dirty="0">
                <a:solidFill>
                  <a:schemeClr val="tx1"/>
                </a:solidFill>
                <a:latin typeface="+mn-lt"/>
                <a:ea typeface="+mn-ea"/>
                <a:cs typeface="+mn-cs"/>
              </a:rPr>
              <a:t>; the kinetic energy of the gas may be effectively used in jet engine nozzle. Therefore, available heat drop can be considered as: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5.8.6</a:t>
            </a:r>
          </a:p>
          <a:p>
            <a:r>
              <a:rPr lang="en-US" sz="1200" kern="1200" dirty="0">
                <a:solidFill>
                  <a:schemeClr val="tx1"/>
                </a:solidFill>
                <a:latin typeface="+mn-lt"/>
                <a:ea typeface="+mn-ea"/>
                <a:cs typeface="+mn-cs"/>
              </a:rPr>
              <a:t>Available heat drop in the turbine as a whole is not equal to the sum of available heat drops in its stages. Due to the fact that the temperature (and enthalpy, respectively) of the gas at the inlet of each subsequent stage in the real process is higher than in the ideal (see. Fig. 5.5), available heat drop respectively increases in them. Indeed,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since , then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From which it follows: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5.8.7</a:t>
            </a:r>
          </a:p>
          <a:p>
            <a:r>
              <a:rPr lang="en-US" sz="1200" kern="1200" dirty="0">
                <a:solidFill>
                  <a:schemeClr val="tx1"/>
                </a:solidFill>
                <a:latin typeface="+mn-lt"/>
                <a:ea typeface="+mn-ea"/>
                <a:cs typeface="+mn-cs"/>
              </a:rPr>
              <a:t>The difference</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p>
          <a:p>
            <a:r>
              <a:rPr lang="ru-RU" sz="1200" kern="1200" dirty="0">
                <a:solidFill>
                  <a:schemeClr val="tx1"/>
                </a:solidFill>
                <a:latin typeface="+mn-lt"/>
                <a:ea typeface="+mn-ea"/>
                <a:cs typeface="+mn-cs"/>
              </a:rPr>
              <a:t>5.8.8</a:t>
            </a:r>
          </a:p>
          <a:p>
            <a:r>
              <a:rPr lang="en-US" sz="1200" kern="1200" dirty="0">
                <a:solidFill>
                  <a:schemeClr val="tx1"/>
                </a:solidFill>
                <a:latin typeface="+mn-lt"/>
                <a:ea typeface="+mn-ea"/>
                <a:cs typeface="+mn-cs"/>
              </a:rPr>
              <a:t>is called recovered heat. Then expression (5.8.8) can be written as follows: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5.8.</a:t>
            </a:r>
            <a:r>
              <a:rPr lang="en-US" sz="1200" kern="1200" dirty="0">
                <a:solidFill>
                  <a:schemeClr val="tx1"/>
                </a:solidFill>
                <a:latin typeface="+mn-lt"/>
                <a:ea typeface="+mn-ea"/>
                <a:cs typeface="+mn-cs"/>
              </a:rPr>
              <a:t>9</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or in more convenient form:</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5.8.</a:t>
            </a:r>
            <a:r>
              <a:rPr lang="en-US" sz="1200" kern="1200" dirty="0">
                <a:solidFill>
                  <a:schemeClr val="tx1"/>
                </a:solidFill>
                <a:latin typeface="+mn-lt"/>
                <a:ea typeface="+mn-ea"/>
                <a:cs typeface="+mn-cs"/>
              </a:rPr>
              <a:t>10</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where - reheat factor. For turbines of modern GTE,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is </a:t>
            </a:r>
            <a:r>
              <a:rPr lang="en-US" sz="1200" i="1" kern="1200" dirty="0">
                <a:solidFill>
                  <a:schemeClr val="tx1"/>
                </a:solidFill>
                <a:latin typeface="+mn-lt"/>
                <a:ea typeface="+mn-ea"/>
                <a:cs typeface="+mn-cs"/>
              </a:rPr>
              <a:t>2...4%</a:t>
            </a:r>
            <a:r>
              <a:rPr lang="en-US" sz="1200" kern="1200" dirty="0">
                <a:solidFill>
                  <a:schemeClr val="tx1"/>
                </a:solidFill>
                <a:latin typeface="+mn-lt"/>
                <a:ea typeface="+mn-ea"/>
                <a:cs typeface="+mn-cs"/>
              </a:rPr>
              <a:t> and depends on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and </a:t>
            </a:r>
            <a:r>
              <a:rPr lang="ru-RU"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 [1].</a:t>
            </a:r>
            <a:endParaRPr lang="ru-RU"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Connection of multistage turbine efficiency</a:t>
            </a:r>
            <a:r>
              <a:rPr lang="en-US" sz="1200" kern="1200" dirty="0">
                <a:solidFill>
                  <a:schemeClr val="tx1"/>
                </a:solidFill>
                <a:latin typeface="+mn-lt"/>
                <a:ea typeface="+mn-ea"/>
                <a:cs typeface="+mn-cs"/>
              </a:rPr>
              <a:t> with efficiency of stages can be found using reheat factor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We note first used effective (power) which is determined by the ratio </a:t>
            </a:r>
            <a:r>
              <a:rPr lang="en-US" sz="1200" i="1" kern="1200" dirty="0">
                <a:solidFill>
                  <a:schemeClr val="tx1"/>
                </a:solidFill>
                <a:latin typeface="+mn-lt"/>
                <a:ea typeface="+mn-ea"/>
                <a:cs typeface="+mn-cs"/>
              </a:rPr>
              <a:t>L</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 </a:t>
            </a:r>
            <a:r>
              <a:rPr lang="en-US" sz="1200" kern="1200" dirty="0">
                <a:solidFill>
                  <a:schemeClr val="tx1"/>
                </a:solidFill>
                <a:latin typeface="+mn-lt"/>
                <a:ea typeface="+mn-ea"/>
                <a:cs typeface="+mn-cs"/>
              </a:rPr>
              <a:t>/</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is most commonly that in the calculation of multistage turbines.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Consequently,</a:t>
            </a:r>
            <a:r>
              <a:rPr lang="en-US"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 is approximately (1+</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times higher than the average efficiency of stages because of heat recovery and depends (similar to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on values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and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en-US" sz="1200" kern="1200" baseline="-25000" dirty="0">
                <a:solidFill>
                  <a:schemeClr val="tx1"/>
                </a:solidFill>
                <a:latin typeface="+mn-lt"/>
                <a:ea typeface="+mn-ea"/>
                <a:cs typeface="+mn-cs"/>
              </a:rPr>
              <a:t>0</a:t>
            </a:r>
            <a:r>
              <a:rPr lang="en-US" sz="1200" kern="1200" dirty="0">
                <a:solidFill>
                  <a:schemeClr val="tx1"/>
                </a:solidFill>
                <a:latin typeface="+mn-lt"/>
                <a:ea typeface="+mn-ea"/>
                <a:cs typeface="+mn-cs"/>
              </a:rPr>
              <a:t>. The approximate view of dependence </a:t>
            </a:r>
            <a:r>
              <a:rPr lang="en-US"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 = </a:t>
            </a:r>
            <a:r>
              <a:rPr lang="en-US" sz="1200" i="1" kern="1200" dirty="0">
                <a:solidFill>
                  <a:schemeClr val="tx1"/>
                </a:solidFill>
                <a:latin typeface="+mn-lt"/>
                <a:ea typeface="+mn-ea"/>
                <a:cs typeface="+mn-cs"/>
              </a:rPr>
              <a:t>f</a:t>
            </a:r>
            <a:r>
              <a:rPr lang="en-US" sz="1200" kern="1200" dirty="0">
                <a:solidFill>
                  <a:schemeClr val="tx1"/>
                </a:solidFill>
                <a:latin typeface="+mn-lt"/>
                <a:ea typeface="+mn-ea"/>
                <a:cs typeface="+mn-cs"/>
              </a:rPr>
              <a:t>(</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en-US" sz="1200" kern="1200" baseline="-25000" dirty="0" err="1">
                <a:solidFill>
                  <a:schemeClr val="tx1"/>
                </a:solidFill>
                <a:latin typeface="+mn-lt"/>
                <a:ea typeface="+mn-ea"/>
                <a:cs typeface="+mn-cs"/>
              </a:rPr>
              <a:t>st</a:t>
            </a:r>
            <a:r>
              <a:rPr lang="en-US" sz="1200" kern="1200" dirty="0">
                <a:solidFill>
                  <a:schemeClr val="tx1"/>
                </a:solidFill>
                <a:latin typeface="+mn-lt"/>
                <a:ea typeface="+mn-ea"/>
                <a:cs typeface="+mn-cs"/>
              </a:rPr>
              <a:t>,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is shown in Figure 5.8.4. Apparently, difference between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increases with increasing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This is easily explained by the fact that with increasing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ru-RU" sz="1200" kern="1200" baseline="-25000" dirty="0">
                <a:solidFill>
                  <a:schemeClr val="tx1"/>
                </a:solidFill>
                <a:latin typeface="+mn-lt"/>
                <a:ea typeface="+mn-ea"/>
                <a:cs typeface="+mn-cs"/>
              </a:rPr>
              <a:t>т</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z</a:t>
            </a:r>
            <a:r>
              <a:rPr lang="ru-RU" sz="1200" kern="1200" baseline="-25000" dirty="0">
                <a:solidFill>
                  <a:schemeClr val="tx1"/>
                </a:solidFill>
                <a:latin typeface="+mn-lt"/>
                <a:ea typeface="+mn-ea"/>
                <a:cs typeface="+mn-cs"/>
              </a:rPr>
              <a:t>т</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reheat factor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increases and, consequently, </a:t>
            </a:r>
            <a:r>
              <a:rPr lang="en-US" sz="1200" kern="1200" dirty="0">
                <a:solidFill>
                  <a:schemeClr val="tx1"/>
                </a:solidFill>
                <a:latin typeface="+mn-lt"/>
                <a:ea typeface="+mn-ea"/>
                <a:cs typeface="+mn-cs"/>
                <a:sym typeface="Symbol"/>
              </a:rPr>
              <a:t></a:t>
            </a:r>
            <a:r>
              <a:rPr lang="ru-RU" sz="1200" kern="1200" baseline="-25000" dirty="0">
                <a:solidFill>
                  <a:schemeClr val="tx1"/>
                </a:solidFill>
                <a:latin typeface="+mn-lt"/>
                <a:ea typeface="+mn-ea"/>
                <a:cs typeface="+mn-cs"/>
              </a:rPr>
              <a:t>т</a:t>
            </a:r>
            <a:r>
              <a:rPr lang="en-US" sz="1200" kern="1200" baseline="30000" dirty="0">
                <a:solidFill>
                  <a:schemeClr val="tx1"/>
                </a:solidFill>
                <a:latin typeface="+mn-lt"/>
                <a:ea typeface="+mn-ea"/>
                <a:cs typeface="+mn-cs"/>
              </a:rPr>
              <a:t>*</a:t>
            </a:r>
            <a:r>
              <a:rPr lang="en-US" sz="1200" kern="1200" dirty="0">
                <a:solidFill>
                  <a:schemeClr val="tx1"/>
                </a:solidFill>
                <a:latin typeface="+mn-lt"/>
                <a:ea typeface="+mn-ea"/>
                <a:cs typeface="+mn-cs"/>
              </a:rPr>
              <a:t>compared to </a:t>
            </a:r>
            <a:r>
              <a:rPr lang="en-US" sz="1200" kern="1200" dirty="0">
                <a:solidFill>
                  <a:schemeClr val="tx1"/>
                </a:solidFill>
                <a:latin typeface="+mn-lt"/>
                <a:ea typeface="+mn-ea"/>
                <a:cs typeface="+mn-cs"/>
                <a:sym typeface="Symbol"/>
              </a:rPr>
              <a:t></a:t>
            </a:r>
            <a:r>
              <a:rPr lang="en-US" sz="1200" kern="1200" baseline="30000" dirty="0">
                <a:solidFill>
                  <a:schemeClr val="tx1"/>
                </a:solidFill>
                <a:latin typeface="+mn-lt"/>
                <a:ea typeface="+mn-ea"/>
                <a:cs typeface="+mn-cs"/>
              </a:rPr>
              <a:t>*</a:t>
            </a:r>
            <a:r>
              <a:rPr lang="en-US" sz="1200" kern="1200" baseline="-25000" dirty="0" err="1">
                <a:solidFill>
                  <a:schemeClr val="tx1"/>
                </a:solidFill>
                <a:latin typeface="+mn-lt"/>
                <a:ea typeface="+mn-ea"/>
                <a:cs typeface="+mn-cs"/>
              </a:rPr>
              <a:t>st</a:t>
            </a:r>
            <a:r>
              <a:rPr lang="en-US" sz="1200" kern="1200" dirty="0" err="1">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4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31</a:t>
            </a:fld>
            <a:endParaRPr lang="ru-RU"/>
          </a:p>
        </p:txBody>
      </p:sp>
    </p:spTree>
    <p:extLst>
      <p:ext uri="{BB962C8B-B14F-4D97-AF65-F5344CB8AC3E}">
        <p14:creationId xmlns:p14="http://schemas.microsoft.com/office/powerpoint/2010/main" val="297812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 us consider arbitrary turbine with constant mean diameter () and constant axial velocities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velocity diagram is shown in Figure 5.3.1.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consider how its operation will change with variation in flow coefficient with constant head coefficient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simplify the analysis it is assumed that circumferential velocity value does not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I.e. changing in flow coefficient </a:t>
            </a:r>
            <a:r>
              <a:rPr lang="en-US" sz="1200" b="1" kern="1200" dirty="0">
                <a:solidFill>
                  <a:schemeClr val="tx1"/>
                </a:solidFill>
                <a:latin typeface="+mn-lt"/>
                <a:ea typeface="+mn-ea"/>
                <a:cs typeface="+mn-cs"/>
              </a:rPr>
              <a:t>occurs</a:t>
            </a:r>
            <a:r>
              <a:rPr lang="en-US" sz="1200" kern="1200" dirty="0">
                <a:solidFill>
                  <a:schemeClr val="tx1"/>
                </a:solidFill>
                <a:latin typeface="+mn-lt"/>
                <a:ea typeface="+mn-ea"/>
                <a:cs typeface="+mn-cs"/>
              </a:rPr>
              <a:t> only by varying the axial velocity </a:t>
            </a:r>
            <a:r>
              <a:rPr lang="en-US" sz="1200" i="1" kern="1200" dirty="0">
                <a:solidFill>
                  <a:schemeClr val="tx1"/>
                </a:solidFill>
                <a:latin typeface="+mn-lt"/>
                <a:ea typeface="+mn-ea"/>
                <a:cs typeface="+mn-cs"/>
              </a:rPr>
              <a:t>c</a:t>
            </a:r>
            <a:r>
              <a:rPr lang="en-US" sz="1200" i="1" kern="1200" baseline="-25000" dirty="0">
                <a:solidFill>
                  <a:schemeClr val="tx1"/>
                </a:solidFill>
                <a:latin typeface="+mn-lt"/>
                <a:ea typeface="+mn-ea"/>
                <a:cs typeface="+mn-cs"/>
              </a:rPr>
              <a:t>a</a:t>
            </a:r>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Comparison of the velocity diagrams with increased and decreased values of flow coefficient and with the initial diagram is shown in Figures 5.3.2 and 5.3.3.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From the analysis of velocity diagrams, it is clear that the decrease in flow coefficient leads to a decrease in the level of velocities in the NB, which will reduce the losses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Level of velocities </a:t>
            </a:r>
            <a:r>
              <a:rPr lang="en-US" sz="1200" i="1" kern="1200" dirty="0">
                <a:solidFill>
                  <a:schemeClr val="tx1"/>
                </a:solidFill>
                <a:latin typeface="+mn-lt"/>
                <a:ea typeface="+mn-ea"/>
                <a:cs typeface="+mn-cs"/>
              </a:rPr>
              <a:t>w</a:t>
            </a:r>
            <a:r>
              <a:rPr lang="en-US" sz="1200" kern="1200" dirty="0">
                <a:solidFill>
                  <a:schemeClr val="tx1"/>
                </a:solidFill>
                <a:latin typeface="+mn-lt"/>
                <a:ea typeface="+mn-ea"/>
                <a:cs typeface="+mn-cs"/>
              </a:rPr>
              <a:t> in RW will be decreased as well, but there is a significant increase in flow deflection angle, which leads to the increase of losses in RW.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Outlet velocity decreases with the drop in flow coefficient, which will reduce residual velocity losses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opposite situation takes place with the increase in.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Thus, two opposite factors affect the loss value and turbine efficiency with change in coefficient.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Losses in </a:t>
            </a:r>
            <a:r>
              <a:rPr lang="en-US" sz="1200" b="1" kern="1200" dirty="0">
                <a:solidFill>
                  <a:schemeClr val="tx1"/>
                </a:solidFill>
                <a:latin typeface="+mn-lt"/>
                <a:ea typeface="+mn-ea"/>
                <a:cs typeface="+mn-cs"/>
              </a:rPr>
              <a:t>NB and residual velocity losses </a:t>
            </a:r>
            <a:r>
              <a:rPr lang="en-US" sz="1200" kern="1200" dirty="0">
                <a:solidFill>
                  <a:schemeClr val="tx1"/>
                </a:solidFill>
                <a:latin typeface="+mn-lt"/>
                <a:ea typeface="+mn-ea"/>
                <a:cs typeface="+mn-cs"/>
              </a:rPr>
              <a:t>increase with growth of flow coefficient, but losses in </a:t>
            </a:r>
            <a:r>
              <a:rPr lang="en-US" sz="1200" b="1" kern="1200" dirty="0">
                <a:solidFill>
                  <a:schemeClr val="tx1"/>
                </a:solidFill>
                <a:latin typeface="+mn-lt"/>
                <a:ea typeface="+mn-ea"/>
                <a:cs typeface="+mn-cs"/>
              </a:rPr>
              <a:t>RW</a:t>
            </a:r>
            <a:r>
              <a:rPr lang="en-US" sz="1200" kern="1200" dirty="0">
                <a:solidFill>
                  <a:schemeClr val="tx1"/>
                </a:solidFill>
                <a:latin typeface="+mn-lt"/>
                <a:ea typeface="+mn-ea"/>
                <a:cs typeface="+mn-cs"/>
              </a:rPr>
              <a:t> decrease.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Because of this, dependence of turbine efficiency on has maximum.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 us consider how turbine stage operation will change with variation of head coefficient with constant flow coefficient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simplify the analysis it is assumed that circumferential velocity value does not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I.e. changing in head coefficient occurs only by varying the difference in swirls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Comparison of the velocity diagrams with increased and decreased values of head coefficient and with the initial diagram is shown in Figures 5.3.5 and 5.3.6.</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analysis of velocity diagrams, it is clear that the increase in head coefficient leads to an increase in the level of velocities in all elements of turbine.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Moreover, deflection flow angle increase both in NB and RW. All these factors clearly increase losses in the turbine and reduce its efficiency (Figure 5.3.7).</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opposite situation takes place with the decrease in head coefficient . Velocity level and flow deflection angles </a:t>
            </a:r>
            <a:r>
              <a:rPr lang="ru-RU"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decrease with the drop in , which is the factor increasing turbine efficiency.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However, when become less than circumferential velocity u, the tendency will be changed.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Further decrease of head coefficient leads to the increase in residual velocity losses.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level of velocities in RW will be increased and convergence degree will be decreased there, which leads to the growth in losses in RW.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dependence of turbine efficiency on head coefficient has maximum which occurs at (Figure 5.3.7).</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If we construct the set of dependencies at different values of head coefficient, and a set of dependencies for different values of flow coefficient, combine them on the same graph, and connect the dots with the same efficiency, we will obtain a picture, known as Smith chart.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named after the English engineer Smith, who experimentally received it in 1967.</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Smith reviewed the results of experimental investigations of 70 axial turbines of various types and application.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Smith put the results on the chat and found that lines of constant efficiency on the diagram form divergent concentric closed figures that are close to the oval form, clearly indicating the area of high efficiency.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Smith proposed to use obtained chart for selection of the parameters that define turbine operation at preliminary design.</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Since the leakages in radial gap were not considered by Smith in the construction of chart, the level of efficiency that is displayed at diagram is by 1...2% more than real.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However, experience of diagram usage has shown that its application allows achieving good results even in the design of turbines parameters</a:t>
            </a: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best turbine efficiency is observed at values of flow coefficient tending to 0.6...0.7 and head coefficient tending to 1.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head coefficient can be reduced by increasing the circumferential velocity which will lead to the increase of the tensile stress in the rotor parts.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Decrease of flow coefficient due to the reduction of the axial component of the velocity leads to an increase in the blade height and growth of stresses in blades and disk.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the choice of parameters from the Smith chart is </a:t>
            </a:r>
            <a:r>
              <a:rPr lang="en-US" sz="1200" b="1" kern="1200" dirty="0">
                <a:solidFill>
                  <a:schemeClr val="tx1"/>
                </a:solidFill>
                <a:latin typeface="+mn-lt"/>
                <a:ea typeface="+mn-ea"/>
                <a:cs typeface="+mn-cs"/>
              </a:rPr>
              <a:t>closely related </a:t>
            </a:r>
            <a:r>
              <a:rPr lang="en-US" sz="1200" kern="1200" dirty="0">
                <a:solidFill>
                  <a:schemeClr val="tx1"/>
                </a:solidFill>
                <a:latin typeface="+mn-lt"/>
                <a:ea typeface="+mn-ea"/>
                <a:cs typeface="+mn-cs"/>
              </a:rPr>
              <a:t>to the strength of turbines and cannot be performed.</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Let us consider how turbine operation changes with variation of degree of reaction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do this, we consider how velocity diagram of turbine changes with an increase of degree of reaction relatively to some initial value, shown in Figure 5.3.1 with constant values of head coefficient and flow coefficient . </a:t>
            </a: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With the increase of degree of reaction, expansion of working fluid in NB decreases, which leads to the drop of level of velocity at its outlet.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the same time, expansion in RW rises, which increases flow acceleration in relative motion and flow deflection angle </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in 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can be seen from Figure 5.3.9., increase in increased degree of reaction decreases level of velocities and flow deflection in NB, which leads to the reduction of losses in it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Relative velocities in RW increase, which leads to the rise of losses in RW at slight change in flow deflection angle.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Flow acceleration in relative motion at turbine outlet causes growth of absolute velocity at turbine outlet , which increases residual velocity losses .</a:t>
            </a:r>
            <a:endParaRPr lang="ru-RU"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two opposite factors affect loss value in turbine stage and its efficiency with increase in degree of reaction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 the one hand, decrease of losses in NB occurs, on the other hand, losses in RW and residual velocity losses increases because of the growth in the velocity level. </a:t>
            </a: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dependence at constant values of head and flow coefficients has maximum (Figure 5.3.9).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practice, the value of degree of reaction is selected from the range of </a:t>
            </a:r>
            <a:r>
              <a:rPr lang="en-US" sz="1200" i="1" kern="1200" dirty="0">
                <a:solidFill>
                  <a:schemeClr val="tx1"/>
                </a:solidFill>
                <a:latin typeface="+mn-lt"/>
                <a:ea typeface="+mn-ea"/>
                <a:cs typeface="+mn-cs"/>
              </a:rPr>
              <a:t>0.25…0.5 </a:t>
            </a:r>
            <a:r>
              <a:rPr lang="en-US" sz="1200" kern="1200" dirty="0">
                <a:solidFill>
                  <a:schemeClr val="tx1"/>
                </a:solidFill>
                <a:latin typeface="+mn-lt"/>
                <a:ea typeface="+mn-ea"/>
                <a:cs typeface="+mn-cs"/>
              </a:rPr>
              <a:t>in the designing process of turbines of aviation GTE. </a:t>
            </a:r>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Russian and several foreign firms, an approach somewhat different from that described above is used to select the optimal velocity diagram.</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another approach, the </a:t>
                </a:r>
                <a:r>
                  <a:rPr lang="en-US" sz="1200" i="1" kern="1200" dirty="0">
                    <a:solidFill>
                      <a:schemeClr val="tx1"/>
                    </a:solidFill>
                    <a:effectLst/>
                    <a:latin typeface="+mn-lt"/>
                    <a:ea typeface="+mn-ea"/>
                    <a:cs typeface="+mn-cs"/>
                  </a:rPr>
                  <a:t>stage loading parameter</a:t>
                </a:r>
                <a:r>
                  <a:rPr lang="en-US" sz="1200" kern="1200" dirty="0">
                    <a:solidFill>
                      <a:schemeClr val="tx1"/>
                    </a:solidFill>
                    <a:effectLst/>
                    <a:latin typeface="+mn-lt"/>
                    <a:ea typeface="+mn-ea"/>
                    <a:cs typeface="+mn-cs"/>
                  </a:rPr>
                  <a:t> is used to describe the working process of turbine:</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ru-RU" sz="1200" i="1" kern="1200">
                            <a:solidFill>
                              <a:schemeClr val="tx1"/>
                            </a:solidFill>
                            <a:effectLst/>
                            <a:latin typeface="Cambria Math"/>
                            <a:ea typeface="+mn-ea"/>
                            <a:cs typeface="+mn-cs"/>
                          </a:rPr>
                          <m:t>𝑠</m:t>
                        </m:r>
                      </m:sub>
                    </m:sSub>
                  </m:oMath>
                </a14:m>
                <a:r>
                  <a:rPr lang="en-US" sz="1200" kern="1200" dirty="0">
                    <a:solidFill>
                      <a:schemeClr val="tx1"/>
                    </a:solidFill>
                    <a:effectLst/>
                    <a:latin typeface="+mn-lt"/>
                    <a:ea typeface="+mn-ea"/>
                    <a:cs typeface="+mn-cs"/>
                  </a:rPr>
                  <a:t> – conditional isentropic velocity is the flowing velocity from the hypothetical nozzle, the expansion ratio and gas temperature in which are equal to those of the turbine:</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one hand,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characterizes the kinematics of the flow in the stage.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other hand, the loading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kern="1200">
                            <a:solidFill>
                              <a:schemeClr val="tx1"/>
                            </a:solidFill>
                            <a:effectLst/>
                            <a:latin typeface="Cambria Math"/>
                            <a:ea typeface="+mn-ea"/>
                            <a:cs typeface="+mn-cs"/>
                          </a:rPr>
                          <m:t>т</m:t>
                        </m:r>
                      </m:sub>
                    </m:sSub>
                    <m:r>
                      <a:rPr lang="en-US" sz="1200" kern="1200">
                        <a:solidFill>
                          <a:schemeClr val="tx1"/>
                        </a:solidFill>
                        <a:effectLst/>
                        <a:latin typeface="Cambria Math"/>
                        <a:ea typeface="+mn-ea"/>
                        <a:cs typeface="+mn-cs"/>
                      </a:rPr>
                      <m:t>=</m:t>
                    </m:r>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ru-RU" sz="1200" i="1" kern="1200">
                                <a:solidFill>
                                  <a:schemeClr val="tx1"/>
                                </a:solidFill>
                                <a:effectLst/>
                                <a:latin typeface="Cambria Math"/>
                                <a:ea typeface="+mn-ea"/>
                                <a:cs typeface="+mn-cs"/>
                              </a:rPr>
                              <m:t>𝑚𝑖𝑑</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ru-RU" sz="1200" i="1" kern="1200">
                                <a:solidFill>
                                  <a:schemeClr val="tx1"/>
                                </a:solidFill>
                                <a:effectLst/>
                                <a:latin typeface="Cambria Math"/>
                                <a:ea typeface="+mn-ea"/>
                                <a:cs typeface="+mn-cs"/>
                              </a:rPr>
                              <m:t>𝑠</m:t>
                            </m:r>
                            <m:r>
                              <a:rPr lang="ru-RU" sz="1200" i="1" kern="1200">
                                <a:solidFill>
                                  <a:schemeClr val="tx1"/>
                                </a:solidFill>
                                <a:effectLst/>
                                <a:latin typeface="Cambria Math"/>
                                <a:ea typeface="+mn-ea"/>
                                <a:cs typeface="+mn-cs"/>
                              </a:rPr>
                              <m:t> </m:t>
                            </m:r>
                            <m:r>
                              <a:rPr lang="ru-RU" sz="1200" i="1" kern="1200">
                                <a:solidFill>
                                  <a:schemeClr val="tx1"/>
                                </a:solidFill>
                                <a:effectLst/>
                                <a:latin typeface="Cambria Math"/>
                                <a:ea typeface="+mn-ea"/>
                                <a:cs typeface="+mn-cs"/>
                              </a:rPr>
                              <m:t>𝑠𝑡</m:t>
                            </m:r>
                          </m:sub>
                        </m:sSub>
                      </m:den>
                    </m:f>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uniquely determines the whole complex of dimensional parameters (</a:t>
                </a:r>
                <a:r>
                  <a:rPr lang="en-US" sz="1200" i="1" kern="1200" dirty="0">
                    <a:solidFill>
                      <a:schemeClr val="tx1"/>
                    </a:solidFill>
                    <a:effectLst/>
                    <a:latin typeface="+mn-lt"/>
                    <a:ea typeface="+mn-ea"/>
                    <a:cs typeface="+mn-cs"/>
                  </a:rPr>
                  <a:t>p</a:t>
                </a:r>
                <a:r>
                  <a:rPr lang="en-US" sz="1200" kern="1200" baseline="-25000" dirty="0">
                    <a:solidFill>
                      <a:schemeClr val="tx1"/>
                    </a:solidFill>
                    <a:effectLst/>
                    <a:latin typeface="+mn-lt"/>
                    <a:ea typeface="+mn-ea"/>
                    <a:cs typeface="+mn-cs"/>
                  </a:rPr>
                  <a:t>0</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t>
                </a:r>
                <a:r>
                  <a:rPr lang="en-US" sz="1200" kern="1200" baseline="-25000" dirty="0">
                    <a:solidFill>
                      <a:schemeClr val="tx1"/>
                    </a:solidFill>
                    <a:effectLst/>
                    <a:latin typeface="+mn-lt"/>
                    <a:ea typeface="+mn-ea"/>
                    <a:cs typeface="+mn-cs"/>
                  </a:rPr>
                  <a:t>0</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),characterizing the stage operation mode.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Therefore, it is often used as a universal mode parameter when displaying characteristics of turbines (or turbine stages).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absence of loss, the range of variation of the loading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Y</m:t>
                        </m:r>
                      </m:e>
                      <m:sub>
                        <m:r>
                          <a:rPr lang="ru-RU" sz="1200"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0...1.</a:t>
                </a:r>
                <a:r>
                  <a:rPr lang="en-US" sz="1200" kern="1200" dirty="0">
                    <a:solidFill>
                      <a:schemeClr val="tx1"/>
                    </a:solidFill>
                    <a:effectLst/>
                    <a:latin typeface="+mn-lt"/>
                    <a:ea typeface="+mn-ea"/>
                    <a:cs typeface="+mn-cs"/>
                  </a:rPr>
                  <a:t>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Y</m:t>
                        </m:r>
                      </m:e>
                      <m:sub>
                        <m:r>
                          <a:rPr lang="ru-RU" sz="1200" kern="1200">
                            <a:solidFill>
                              <a:schemeClr val="tx1"/>
                            </a:solidFill>
                            <a:effectLst/>
                            <a:latin typeface="Cambria Math"/>
                            <a:ea typeface="+mn-ea"/>
                            <a:cs typeface="+mn-cs"/>
                          </a:rPr>
                          <m:t>т</m:t>
                        </m:r>
                      </m:sub>
                    </m:sSub>
                    <m:r>
                      <a:rPr lang="en-US" sz="1200"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the turbine is extremely loaded and does not rotate, although the gas expansion in it occurs.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Reduction of the load causes an increase in the rotational speed and an increase in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Y</m:t>
                        </m:r>
                      </m:e>
                      <m:sub>
                        <m:r>
                          <a:rPr lang="ru-RU" sz="1200"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However, it is impossible to achieve</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Y</m:t>
                        </m:r>
                      </m:e>
                      <m:sub>
                        <m:r>
                          <a:rPr lang="ru-RU" sz="1200" kern="1200">
                            <a:solidFill>
                              <a:schemeClr val="tx1"/>
                            </a:solidFill>
                            <a:effectLst/>
                            <a:latin typeface="Cambria Math"/>
                            <a:ea typeface="+mn-ea"/>
                            <a:cs typeface="+mn-cs"/>
                          </a:rPr>
                          <m:t>т</m:t>
                        </m:r>
                      </m:sub>
                    </m:sSub>
                  </m:oMath>
                </a14:m>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1.0 in the case of a real working fluid, since all types of losses in the turbine must be absent for this.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Russian and several foreign firms, an approach somewhat different from that described above is used to select the optimal velocity diagram.</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another approach, the </a:t>
                </a:r>
                <a:r>
                  <a:rPr lang="en-US" sz="1200" i="1" kern="1200" dirty="0">
                    <a:solidFill>
                      <a:schemeClr val="tx1"/>
                    </a:solidFill>
                    <a:effectLst/>
                    <a:latin typeface="+mn-lt"/>
                    <a:ea typeface="+mn-ea"/>
                    <a:cs typeface="+mn-cs"/>
                  </a:rPr>
                  <a:t>stage loading parameter</a:t>
                </a:r>
                <a:r>
                  <a:rPr lang="en-US" sz="1200" kern="1200" dirty="0">
                    <a:solidFill>
                      <a:schemeClr val="tx1"/>
                    </a:solidFill>
                    <a:effectLst/>
                    <a:latin typeface="+mn-lt"/>
                    <a:ea typeface="+mn-ea"/>
                    <a:cs typeface="+mn-cs"/>
                  </a:rPr>
                  <a:t> is used to describe the working process of turbine:</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a:t>
                </a:r>
                <a:r>
                  <a:rPr lang="ru-RU" sz="1200" i="0" kern="1200">
                    <a:solidFill>
                      <a:schemeClr val="tx1"/>
                    </a:solidFill>
                    <a:effectLst/>
                    <a:latin typeface="+mn-lt"/>
                    <a:ea typeface="+mn-ea"/>
                    <a:cs typeface="+mn-cs"/>
                  </a:rPr>
                  <a:t>𝑐_𝑠</a:t>
                </a:r>
                <a:r>
                  <a:rPr lang="en-US" sz="1200" kern="1200" dirty="0">
                    <a:solidFill>
                      <a:schemeClr val="tx1"/>
                    </a:solidFill>
                    <a:effectLst/>
                    <a:latin typeface="+mn-lt"/>
                    <a:ea typeface="+mn-ea"/>
                    <a:cs typeface="+mn-cs"/>
                  </a:rPr>
                  <a:t> – conditional isentropic velocity is the flowing velocity from the hypothetical nozzle, the expansion ratio and gas temperature in which are equal to those of the turbine:</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one hand, </a:t>
                </a:r>
                <a:r>
                  <a:rPr lang="ru-RU" sz="1200" i="0" kern="1200">
                    <a:solidFill>
                      <a:schemeClr val="tx1"/>
                    </a:solidFill>
                    <a:effectLst/>
                    <a:latin typeface="+mn-lt"/>
                    <a:ea typeface="+mn-ea"/>
                    <a:cs typeface="+mn-cs"/>
                  </a:rPr>
                  <a:t>𝑌_т</a:t>
                </a:r>
                <a:r>
                  <a:rPr lang="en-US" sz="1200" kern="1200" dirty="0">
                    <a:solidFill>
                      <a:schemeClr val="tx1"/>
                    </a:solidFill>
                    <a:effectLst/>
                    <a:latin typeface="+mn-lt"/>
                    <a:ea typeface="+mn-ea"/>
                    <a:cs typeface="+mn-cs"/>
                  </a:rPr>
                  <a:t> characterizes the kinematics of the flow in the stage.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other hand, the loading parameter </a:t>
                </a:r>
                <a:r>
                  <a:rPr lang="ru-RU" sz="1200" i="0" kern="1200">
                    <a:solidFill>
                      <a:schemeClr val="tx1"/>
                    </a:solidFill>
                    <a:effectLst/>
                    <a:latin typeface="+mn-lt"/>
                    <a:ea typeface="+mn-ea"/>
                    <a:cs typeface="+mn-cs"/>
                  </a:rPr>
                  <a:t>𝑌_т</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𝑢_𝑚𝑖𝑑⁄𝑐_(𝑠 𝑠𝑡) </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uniquely determines the whole complex of dimensional parameters (</a:t>
                </a:r>
                <a:r>
                  <a:rPr lang="en-US" sz="1200" i="1" kern="1200" dirty="0">
                    <a:solidFill>
                      <a:schemeClr val="tx1"/>
                    </a:solidFill>
                    <a:effectLst/>
                    <a:latin typeface="+mn-lt"/>
                    <a:ea typeface="+mn-ea"/>
                    <a:cs typeface="+mn-cs"/>
                  </a:rPr>
                  <a:t>p</a:t>
                </a:r>
                <a:r>
                  <a:rPr lang="en-US" sz="1200" kern="1200" baseline="-25000" dirty="0">
                    <a:solidFill>
                      <a:schemeClr val="tx1"/>
                    </a:solidFill>
                    <a:effectLst/>
                    <a:latin typeface="+mn-lt"/>
                    <a:ea typeface="+mn-ea"/>
                    <a:cs typeface="+mn-cs"/>
                  </a:rPr>
                  <a:t>0</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t>
                </a:r>
                <a:r>
                  <a:rPr lang="en-US" sz="1200" kern="1200" baseline="-25000" dirty="0">
                    <a:solidFill>
                      <a:schemeClr val="tx1"/>
                    </a:solidFill>
                    <a:effectLst/>
                    <a:latin typeface="+mn-lt"/>
                    <a:ea typeface="+mn-ea"/>
                    <a:cs typeface="+mn-cs"/>
                  </a:rPr>
                  <a:t>0</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),characterizing the stage operation mode.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Therefore, it is often used as a universal mode parameter when displaying characteristics of turbines (or turbine stages).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absence of loss, the range of variation of the loading parameter </a:t>
                </a:r>
                <a:r>
                  <a:rPr lang="en-US" sz="1200" i="0" kern="1200">
                    <a:solidFill>
                      <a:schemeClr val="tx1"/>
                    </a:solidFill>
                    <a:effectLst/>
                    <a:latin typeface="+mn-lt"/>
                    <a:ea typeface="+mn-ea"/>
                    <a:cs typeface="+mn-cs"/>
                  </a:rPr>
                  <a:t>Y</a:t>
                </a:r>
                <a:r>
                  <a:rPr lang="ru-RU" sz="1200" i="0" kern="1200">
                    <a:solidFill>
                      <a:schemeClr val="tx1"/>
                    </a:solidFill>
                    <a:effectLst/>
                    <a:latin typeface="+mn-lt"/>
                    <a:ea typeface="+mn-ea"/>
                    <a:cs typeface="+mn-cs"/>
                  </a:rPr>
                  <a:t>_т</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0...1.</a:t>
                </a:r>
                <a:r>
                  <a:rPr lang="en-US" sz="1200" kern="1200" dirty="0">
                    <a:solidFill>
                      <a:schemeClr val="tx1"/>
                    </a:solidFill>
                    <a:effectLst/>
                    <a:latin typeface="+mn-lt"/>
                    <a:ea typeface="+mn-ea"/>
                    <a:cs typeface="+mn-cs"/>
                  </a:rPr>
                  <a:t> At </a:t>
                </a:r>
                <a:r>
                  <a:rPr lang="en-US" sz="1200" i="0" kern="1200">
                    <a:solidFill>
                      <a:schemeClr val="tx1"/>
                    </a:solidFill>
                    <a:effectLst/>
                    <a:latin typeface="+mn-lt"/>
                    <a:ea typeface="+mn-ea"/>
                    <a:cs typeface="+mn-cs"/>
                  </a:rPr>
                  <a:t>Y</a:t>
                </a:r>
                <a:r>
                  <a:rPr lang="ru-RU" sz="1200" i="0" kern="1200">
                    <a:solidFill>
                      <a:schemeClr val="tx1"/>
                    </a:solidFill>
                    <a:effectLst/>
                    <a:latin typeface="+mn-lt"/>
                    <a:ea typeface="+mn-ea"/>
                    <a:cs typeface="+mn-cs"/>
                  </a:rPr>
                  <a:t>_т</a:t>
                </a:r>
                <a:r>
                  <a:rPr lang="en-US" sz="1200" i="0" kern="1200">
                    <a:solidFill>
                      <a:schemeClr val="tx1"/>
                    </a:solidFill>
                    <a:effectLst/>
                    <a:latin typeface="+mn-lt"/>
                    <a:ea typeface="+mn-ea"/>
                    <a:cs typeface="+mn-cs"/>
                  </a:rPr>
                  <a:t>=0</a:t>
                </a:r>
                <a:r>
                  <a:rPr lang="en-US" sz="1200" kern="1200" dirty="0">
                    <a:solidFill>
                      <a:schemeClr val="tx1"/>
                    </a:solidFill>
                    <a:effectLst/>
                    <a:latin typeface="+mn-lt"/>
                    <a:ea typeface="+mn-ea"/>
                    <a:cs typeface="+mn-cs"/>
                  </a:rPr>
                  <a:t>, the turbine is extremely loaded and does not rotate, although the gas expansion in it occurs.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Reduction of the load causes an increase in the rotational speed and an increase in </a:t>
                </a:r>
                <a:r>
                  <a:rPr lang="en-US" sz="1200" i="0" kern="1200">
                    <a:solidFill>
                      <a:schemeClr val="tx1"/>
                    </a:solidFill>
                    <a:effectLst/>
                    <a:latin typeface="+mn-lt"/>
                    <a:ea typeface="+mn-ea"/>
                    <a:cs typeface="+mn-cs"/>
                  </a:rPr>
                  <a:t>Y</a:t>
                </a:r>
                <a:r>
                  <a:rPr lang="ru-RU" sz="1200" i="0" kern="1200">
                    <a:solidFill>
                      <a:schemeClr val="tx1"/>
                    </a:solidFill>
                    <a:effectLst/>
                    <a:latin typeface="+mn-lt"/>
                    <a:ea typeface="+mn-ea"/>
                    <a:cs typeface="+mn-cs"/>
                  </a:rPr>
                  <a:t>_т</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However, it is impossible to achieve</a:t>
                </a:r>
                <a:r>
                  <a:rPr lang="en-US" sz="1200" i="0" kern="1200">
                    <a:solidFill>
                      <a:schemeClr val="tx1"/>
                    </a:solidFill>
                    <a:effectLst/>
                    <a:latin typeface="+mn-lt"/>
                    <a:ea typeface="+mn-ea"/>
                    <a:cs typeface="+mn-cs"/>
                  </a:rPr>
                  <a:t>Y</a:t>
                </a:r>
                <a:r>
                  <a:rPr lang="ru-RU" sz="1200" i="0" kern="1200">
                    <a:solidFill>
                      <a:schemeClr val="tx1"/>
                    </a:solidFill>
                    <a:effectLst/>
                    <a:latin typeface="+mn-lt"/>
                    <a:ea typeface="+mn-ea"/>
                    <a:cs typeface="+mn-cs"/>
                  </a:rPr>
                  <a:t>_т</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1.0 in the case of a real working fluid, since all types of losses in the turbine must be absent for this.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8</a:t>
            </a:fld>
            <a:endParaRPr lang="ru-RU"/>
          </a:p>
        </p:txBody>
      </p:sp>
    </p:spTree>
    <p:extLst>
      <p:ext uri="{BB962C8B-B14F-4D97-AF65-F5344CB8AC3E}">
        <p14:creationId xmlns:p14="http://schemas.microsoft.com/office/powerpoint/2010/main" val="214229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loading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kern="1200">
                            <a:solidFill>
                              <a:schemeClr val="tx1"/>
                            </a:solidFill>
                            <a:effectLst/>
                            <a:latin typeface="Cambria Math"/>
                            <a:ea typeface="+mn-ea"/>
                            <a:cs typeface="+mn-cs"/>
                          </a:rPr>
                          <m:t>т</m:t>
                        </m:r>
                      </m:sub>
                    </m:sSub>
                    <m:r>
                      <a:rPr lang="en-US" sz="1200" kern="1200">
                        <a:solidFill>
                          <a:schemeClr val="tx1"/>
                        </a:solidFill>
                        <a:effectLst/>
                        <a:latin typeface="Cambria Math"/>
                        <a:ea typeface="+mn-ea"/>
                        <a:cs typeface="+mn-cs"/>
                      </a:rPr>
                      <m:t>=</m:t>
                    </m:r>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ru-RU" sz="1200" i="1" kern="1200">
                                <a:solidFill>
                                  <a:schemeClr val="tx1"/>
                                </a:solidFill>
                                <a:effectLst/>
                                <a:latin typeface="Cambria Math"/>
                                <a:ea typeface="+mn-ea"/>
                                <a:cs typeface="+mn-cs"/>
                              </a:rPr>
                              <m:t>𝑚𝑖𝑑</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ru-RU" sz="1200" i="1" kern="1200">
                                <a:solidFill>
                                  <a:schemeClr val="tx1"/>
                                </a:solidFill>
                                <a:effectLst/>
                                <a:latin typeface="Cambria Math"/>
                                <a:ea typeface="+mn-ea"/>
                                <a:cs typeface="+mn-cs"/>
                              </a:rPr>
                              <m:t>𝑠</m:t>
                            </m:r>
                            <m:r>
                              <a:rPr lang="ru-RU" sz="1200" i="1" kern="1200">
                                <a:solidFill>
                                  <a:schemeClr val="tx1"/>
                                </a:solidFill>
                                <a:effectLst/>
                                <a:latin typeface="Cambria Math"/>
                                <a:ea typeface="+mn-ea"/>
                                <a:cs typeface="+mn-cs"/>
                              </a:rPr>
                              <m:t> </m:t>
                            </m:r>
                            <m:r>
                              <a:rPr lang="ru-RU" sz="1200" i="1" kern="1200">
                                <a:solidFill>
                                  <a:schemeClr val="tx1"/>
                                </a:solidFill>
                                <a:effectLst/>
                                <a:latin typeface="Cambria Math"/>
                                <a:ea typeface="+mn-ea"/>
                                <a:cs typeface="+mn-cs"/>
                              </a:rPr>
                              <m:t>𝑠𝑡</m:t>
                            </m:r>
                          </m:sub>
                        </m:sSub>
                      </m:den>
                    </m:f>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determines the stage efficiency. Let us prove this. To do this, we start from equation 7.1.3.</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above relationships, it is possible to analyze the change in the energy loss coefficients, and, consequently,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𝜂</m:t>
                        </m:r>
                      </m:e>
                      <m:sub>
                        <m:r>
                          <a:rPr lang="ru-RU" sz="1200" i="1" kern="1200">
                            <a:solidFill>
                              <a:schemeClr val="tx1"/>
                            </a:solidFill>
                            <a:effectLst/>
                            <a:latin typeface="Cambria Math"/>
                            <a:ea typeface="+mn-ea"/>
                            <a:cs typeface="+mn-cs"/>
                          </a:rPr>
                          <m:t>т</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as the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i="1"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ru-RU" sz="1200" kern="1200">
                            <a:solidFill>
                              <a:schemeClr val="tx1"/>
                            </a:solidFill>
                            <a:effectLst/>
                            <a:latin typeface="Cambria Math"/>
                            <a:ea typeface="+mn-ea"/>
                            <a:cs typeface="+mn-cs"/>
                          </a:rPr>
                          <m:t>ρ</m:t>
                        </m:r>
                      </m:e>
                      <m:sub>
                        <m:r>
                          <a:rPr lang="ru-RU" sz="1200" i="1" kern="1200">
                            <a:solidFill>
                              <a:schemeClr val="tx1"/>
                            </a:solidFill>
                            <a:effectLst/>
                            <a:latin typeface="Cambria Math"/>
                            <a:ea typeface="+mn-ea"/>
                            <a:cs typeface="+mn-cs"/>
                          </a:rPr>
                          <m:t>𝑠𝑡</m:t>
                        </m:r>
                      </m:sub>
                    </m:sSub>
                  </m:oMath>
                </a14:m>
                <a:r>
                  <a:rPr lang="en-US" sz="1200" kern="1200" dirty="0">
                    <a:solidFill>
                      <a:schemeClr val="tx1"/>
                    </a:solidFill>
                    <a:effectLst/>
                    <a:latin typeface="+mn-lt"/>
                    <a:ea typeface="+mn-ea"/>
                    <a:cs typeface="+mn-cs"/>
                  </a:rPr>
                  <a:t> change. The analysis itself is advisable to carry out not by the parameter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i="1" kern="1200">
                            <a:solidFill>
                              <a:schemeClr val="tx1"/>
                            </a:solidFill>
                            <a:effectLst/>
                            <a:latin typeface="Cambria Math"/>
                            <a:ea typeface="+mn-ea"/>
                            <a:cs typeface="+mn-cs"/>
                          </a:rPr>
                          <m:t>т</m:t>
                        </m:r>
                      </m:sub>
                    </m:sSub>
                  </m:oMath>
                </a14:m>
                <a:r>
                  <a:rPr lang="en-US" sz="1200" kern="1200" dirty="0">
                    <a:solidFill>
                      <a:schemeClr val="tx1"/>
                    </a:solidFill>
                    <a:effectLst/>
                    <a:latin typeface="+mn-lt"/>
                    <a:ea typeface="+mn-ea"/>
                    <a:cs typeface="+mn-cs"/>
                  </a:rPr>
                  <a:t>, but by the value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 which is related to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𝑌</m:t>
                        </m:r>
                      </m:e>
                      <m:sub>
                        <m:r>
                          <a:rPr lang="ru-RU" sz="1200" i="1" kern="1200">
                            <a:solidFill>
                              <a:schemeClr val="tx1"/>
                            </a:solidFill>
                            <a:effectLst/>
                            <a:latin typeface="Cambria Math"/>
                            <a:ea typeface="+mn-ea"/>
                            <a:cs typeface="+mn-cs"/>
                          </a:rPr>
                          <m:t>т</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following relation: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7.1.11 shows a diagram of the change in the energy loss components with increasing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ru-RU" sz="1200" kern="1200">
                            <a:solidFill>
                              <a:schemeClr val="tx1"/>
                            </a:solidFill>
                            <a:effectLst/>
                            <a:latin typeface="Cambria Math"/>
                            <a:ea typeface="+mn-ea"/>
                            <a:cs typeface="+mn-cs"/>
                          </a:rPr>
                          <m:t>ρ</m:t>
                        </m:r>
                      </m:e>
                      <m:sub>
                        <m:r>
                          <a:rPr lang="ru-RU" sz="1200" i="1" kern="1200">
                            <a:solidFill>
                              <a:schemeClr val="tx1"/>
                            </a:solidFill>
                            <a:effectLst/>
                            <a:latin typeface="Cambria Math"/>
                            <a:ea typeface="+mn-ea"/>
                            <a:cs typeface="+mn-cs"/>
                          </a:rPr>
                          <m:t>𝑠𝑡</m:t>
                        </m:r>
                      </m:sub>
                    </m:sSub>
                    <m:r>
                      <a:rPr lang="en-US" sz="1200"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𝑐𝑜𝑛𝑠𝑡</m:t>
                    </m:r>
                  </m:oMath>
                </a14:m>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horizontal line with an ordinate of 1.0 corresponds (in relative units) to the available heat drop. The quantity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𝜉</m:t>
                        </m:r>
                      </m:e>
                      <m:sub>
                        <m:r>
                          <a:rPr lang="ru-RU" sz="1200" i="1" kern="1200">
                            <a:solidFill>
                              <a:schemeClr val="tx1"/>
                            </a:solidFill>
                            <a:effectLst/>
                            <a:latin typeface="Cambria Math"/>
                            <a:ea typeface="+mn-ea"/>
                            <a:cs typeface="+mn-cs"/>
                          </a:rPr>
                          <m:t>𝑛𝑏</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does not depend on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 [1]. Therefore, the same relative loss value is subtracted from the horizontal line with an ordinate of 1.0 in Figure 7.1.11 for different values of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dirty="0">
                    <a:effectLst/>
                  </a:rPr>
                  <a:t>The dependence of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ru-RU" sz="1200" kern="1200">
                            <a:solidFill>
                              <a:schemeClr val="tx1"/>
                            </a:solidFill>
                            <a:effectLst/>
                            <a:latin typeface="Cambria Math"/>
                            <a:ea typeface="+mn-ea"/>
                            <a:cs typeface="+mn-cs"/>
                          </a:rPr>
                          <m:t>ξ</m:t>
                        </m:r>
                      </m:e>
                      <m:sub>
                        <m:r>
                          <a:rPr lang="ru-RU" sz="1200" i="1" kern="1200">
                            <a:solidFill>
                              <a:schemeClr val="tx1"/>
                            </a:solidFill>
                            <a:effectLst/>
                            <a:latin typeface="Cambria Math"/>
                            <a:ea typeface="+mn-ea"/>
                            <a:cs typeface="+mn-cs"/>
                          </a:rPr>
                          <m:t>𝑟𝑤</m:t>
                        </m:r>
                      </m:sub>
                    </m:sSub>
                  </m:oMath>
                </a14:m>
                <a:r>
                  <a:rPr lang="en-US" dirty="0">
                    <a:effectLst/>
                  </a:rPr>
                  <a:t> from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dirty="0">
                    <a:effectLst/>
                  </a:rPr>
                  <a:t>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ru-RU" sz="1200" kern="1200">
                            <a:solidFill>
                              <a:schemeClr val="tx1"/>
                            </a:solidFill>
                            <a:effectLst/>
                            <a:latin typeface="Cambria Math"/>
                            <a:ea typeface="+mn-ea"/>
                            <a:cs typeface="+mn-cs"/>
                          </a:rPr>
                          <m:t>ρ</m:t>
                        </m:r>
                      </m:e>
                      <m:sub>
                        <m:r>
                          <a:rPr lang="ru-RU" sz="1200" i="1" kern="1200">
                            <a:solidFill>
                              <a:schemeClr val="tx1"/>
                            </a:solidFill>
                            <a:effectLst/>
                            <a:latin typeface="Cambria Math"/>
                            <a:ea typeface="+mn-ea"/>
                            <a:cs typeface="+mn-cs"/>
                          </a:rPr>
                          <m:t>𝑠𝑡</m:t>
                        </m:r>
                      </m:sub>
                    </m:sSub>
                    <m:r>
                      <a:rPr lang="en-US" sz="1200"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𝑐𝑜𝑛𝑠𝑡</m:t>
                    </m:r>
                  </m:oMath>
                </a14:m>
                <a:r>
                  <a:rPr lang="en-US" sz="1200" kern="1200" dirty="0">
                    <a:solidFill>
                      <a:schemeClr val="tx1"/>
                    </a:solidFill>
                    <a:effectLst/>
                    <a:latin typeface="+mn-lt"/>
                    <a:ea typeface="+mn-ea"/>
                    <a:cs typeface="+mn-cs"/>
                  </a:rPr>
                  <a:t> </a:t>
                </a:r>
                <a:r>
                  <a:rPr lang="en-US" dirty="0">
                    <a:effectLst/>
                  </a:rPr>
                  <a:t>is determined by changing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2</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dirty="0">
                    <a:effectLst/>
                  </a:rPr>
                  <a:t>. To establish the connection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ru-RU" sz="1200" kern="1200" dirty="0">
                    <a:solidFill>
                      <a:schemeClr val="tx1"/>
                    </a:solidFill>
                    <a:effectLst/>
                    <a:latin typeface="+mn-lt"/>
                    <a:ea typeface="+mn-ea"/>
                    <a:cs typeface="+mn-cs"/>
                  </a:rPr>
                  <a:t> </a:t>
                </a:r>
                <a:r>
                  <a:rPr lang="en-US" dirty="0">
                    <a:effectLst/>
                  </a:rPr>
                  <a:t>with the values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2</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dirty="0">
                    <a:effectLst/>
                  </a:rPr>
                  <a:t> and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с</m:t>
                            </m:r>
                          </m:e>
                          <m:sub>
                            <m:r>
                              <a:rPr lang="en-US" sz="1200" kern="1200">
                                <a:solidFill>
                                  <a:schemeClr val="tx1"/>
                                </a:solidFill>
                                <a:effectLst/>
                                <a:latin typeface="Cambria Math"/>
                                <a:ea typeface="+mn-ea"/>
                                <a:cs typeface="+mn-cs"/>
                              </a:rPr>
                              <m:t>2</m:t>
                            </m:r>
                          </m:sub>
                        </m:sSub>
                      </m:num>
                      <m:den>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c</m:t>
                            </m:r>
                          </m:e>
                          <m:sub>
                            <m:r>
                              <a:rPr lang="en-US" sz="1200" kern="1200">
                                <a:solidFill>
                                  <a:schemeClr val="tx1"/>
                                </a:solidFill>
                                <a:effectLst/>
                                <a:latin typeface="Cambria Math"/>
                                <a:ea typeface="+mn-ea"/>
                                <a:cs typeface="+mn-cs"/>
                              </a:rPr>
                              <m:t>1</m:t>
                            </m:r>
                          </m:sub>
                        </m:sSub>
                      </m:den>
                    </m:f>
                  </m:oMath>
                </a14:m>
                <a:r>
                  <a:rPr lang="en-US" dirty="0">
                    <a:effectLst/>
                  </a:rPr>
                  <a:t>, we consider the velocity diagrams of stages having the same values  and  at different  (see Figure 7.1.12)/</a:t>
                </a:r>
                <a:r>
                  <a:rPr lang="ru-RU" dirty="0">
                    <a:effectLst/>
                  </a:rPr>
                  <a:t> </a:t>
                </a:r>
                <a:r>
                  <a:rPr lang="en-US" sz="1200" kern="1200" dirty="0">
                    <a:solidFill>
                      <a:schemeClr val="tx1"/>
                    </a:solidFill>
                    <a:effectLst/>
                    <a:latin typeface="+mn-lt"/>
                    <a:ea typeface="+mn-ea"/>
                    <a:cs typeface="+mn-cs"/>
                  </a:rPr>
                  <a:t>The velocity diagram is in Figure 7.1.12, a) corresponds to the small value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𝑐</m:t>
                            </m:r>
                          </m:e>
                          <m:sub>
                            <m:r>
                              <a:rPr lang="en-US" sz="1200" i="1" kern="1200">
                                <a:solidFill>
                                  <a:schemeClr val="tx1"/>
                                </a:solidFill>
                                <a:effectLst/>
                                <a:latin typeface="Cambria Math"/>
                                <a:ea typeface="+mn-ea"/>
                                <a:cs typeface="+mn-cs"/>
                              </a:rPr>
                              <m:t>1</m:t>
                            </m:r>
                          </m:sub>
                        </m:sSub>
                      </m:den>
                    </m:f>
                  </m:oMath>
                </a14:m>
                <a:r>
                  <a:rPr lang="en-US" sz="1200" kern="1200" dirty="0">
                    <a:solidFill>
                      <a:schemeClr val="tx1"/>
                    </a:solidFill>
                    <a:effectLst/>
                    <a:latin typeface="+mn-lt"/>
                    <a:ea typeface="+mn-ea"/>
                    <a:cs typeface="+mn-cs"/>
                  </a:rPr>
                  <a:t>. The value of</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𝑤</m:t>
                        </m:r>
                      </m:e>
                      <m:sub>
                        <m:r>
                          <a:rPr lang="en-US" sz="1200" kern="1200">
                            <a:solidFill>
                              <a:schemeClr val="tx1"/>
                            </a:solidFill>
                            <a:effectLst/>
                            <a:latin typeface="Cambria Math"/>
                            <a:ea typeface="+mn-ea"/>
                            <a:cs typeface="+mn-cs"/>
                          </a:rPr>
                          <m:t>1</m:t>
                        </m:r>
                      </m:sub>
                    </m:sSub>
                  </m:oMath>
                </a14:m>
                <a:r>
                  <a:rPr lang="en-US" sz="1200" kern="1200" dirty="0">
                    <a:solidFill>
                      <a:schemeClr val="tx1"/>
                    </a:solidFill>
                    <a:effectLst/>
                    <a:latin typeface="+mn-lt"/>
                    <a:ea typeface="+mn-ea"/>
                    <a:cs typeface="+mn-cs"/>
                  </a:rPr>
                  <a:t> in this case is close to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c</m:t>
                        </m:r>
                      </m:e>
                      <m:sub>
                        <m:r>
                          <a:rPr lang="en-US" sz="1200" kern="1200">
                            <a:solidFill>
                              <a:schemeClr val="tx1"/>
                            </a:solidFill>
                            <a:effectLst/>
                            <a:latin typeface="Cambria Math"/>
                            <a:ea typeface="+mn-ea"/>
                            <a:cs typeface="+mn-cs"/>
                          </a:rPr>
                          <m:t>1</m:t>
                        </m:r>
                      </m:sub>
                    </m:sSub>
                  </m:oMath>
                </a14:m>
                <a:r>
                  <a:rPr lang="en-US" sz="1200" kern="1200" dirty="0">
                    <a:solidFill>
                      <a:schemeClr val="tx1"/>
                    </a:solidFill>
                    <a:effectLst/>
                    <a:latin typeface="+mn-lt"/>
                    <a:ea typeface="+mn-ea"/>
                    <a:cs typeface="+mn-cs"/>
                  </a:rPr>
                  <a:t>. Since the value of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𝑤</m:t>
                        </m:r>
                      </m:e>
                      <m:sub>
                        <m:r>
                          <a:rPr lang="en-US" sz="1200" kern="1200">
                            <a:solidFill>
                              <a:schemeClr val="tx1"/>
                            </a:solidFill>
                            <a:effectLst/>
                            <a:latin typeface="Cambria Math"/>
                            <a:ea typeface="+mn-ea"/>
                            <a:cs typeface="+mn-cs"/>
                          </a:rPr>
                          <m:t>2</m:t>
                        </m:r>
                      </m:sub>
                    </m:sSub>
                  </m:oMath>
                </a14:m>
                <a:r>
                  <a:rPr lang="en-US" sz="1200" kern="1200" dirty="0">
                    <a:solidFill>
                      <a:schemeClr val="tx1"/>
                    </a:solidFill>
                    <a:effectLst/>
                    <a:latin typeface="+mn-lt"/>
                    <a:ea typeface="+mn-ea"/>
                    <a:cs typeface="+mn-cs"/>
                  </a:rPr>
                  <a:t> is determined from the expression:</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loading parameter </a:t>
                </a:r>
                <a:r>
                  <a:rPr lang="ru-RU" sz="1200" i="0" kern="1200">
                    <a:solidFill>
                      <a:schemeClr val="tx1"/>
                    </a:solidFill>
                    <a:effectLst/>
                    <a:latin typeface="+mn-lt"/>
                    <a:ea typeface="+mn-ea"/>
                    <a:cs typeface="+mn-cs"/>
                  </a:rPr>
                  <a:t>𝑌_т</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𝑢_𝑚𝑖𝑑⁄𝑐_(𝑠 𝑠𝑡) </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determines the stage efficiency. Let us prove this. To do this, we start from equation 7.1.3.</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above relationships, it is possible to analyze the change in the energy loss coefficients, and, consequently, </a:t>
                </a:r>
                <a:r>
                  <a:rPr lang="ru-RU" sz="1200" i="0" kern="1200">
                    <a:solidFill>
                      <a:schemeClr val="tx1"/>
                    </a:solidFill>
                    <a:effectLst/>
                    <a:latin typeface="+mn-lt"/>
                    <a:ea typeface="+mn-ea"/>
                    <a:cs typeface="+mn-cs"/>
                  </a:rPr>
                  <a:t>𝜂_т</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as the </a:t>
                </a:r>
                <a:r>
                  <a:rPr lang="ru-RU" sz="1200" i="0" kern="1200">
                    <a:solidFill>
                      <a:schemeClr val="tx1"/>
                    </a:solidFill>
                    <a:effectLst/>
                    <a:latin typeface="+mn-lt"/>
                    <a:ea typeface="+mn-ea"/>
                    <a:cs typeface="+mn-cs"/>
                  </a:rPr>
                  <a:t>𝑌_т</a:t>
                </a:r>
                <a:r>
                  <a:rPr lang="en-US" sz="1200" kern="1200" dirty="0">
                    <a:solidFill>
                      <a:schemeClr val="tx1"/>
                    </a:solidFill>
                    <a:effectLst/>
                    <a:latin typeface="+mn-lt"/>
                    <a:ea typeface="+mn-ea"/>
                    <a:cs typeface="+mn-cs"/>
                  </a:rPr>
                  <a:t> and </a:t>
                </a:r>
                <a:r>
                  <a:rPr lang="ru-RU" sz="1200" i="0" kern="1200">
                    <a:solidFill>
                      <a:schemeClr val="tx1"/>
                    </a:solidFill>
                    <a:effectLst/>
                    <a:latin typeface="+mn-lt"/>
                    <a:ea typeface="+mn-ea"/>
                    <a:cs typeface="+mn-cs"/>
                  </a:rPr>
                  <a:t>ρ_𝑠𝑡</a:t>
                </a:r>
                <a:r>
                  <a:rPr lang="en-US" sz="1200" kern="1200" dirty="0">
                    <a:solidFill>
                      <a:schemeClr val="tx1"/>
                    </a:solidFill>
                    <a:effectLst/>
                    <a:latin typeface="+mn-lt"/>
                    <a:ea typeface="+mn-ea"/>
                    <a:cs typeface="+mn-cs"/>
                  </a:rPr>
                  <a:t> change. The analysis itself is advisable to carry out not by the parameter </a:t>
                </a:r>
                <a:r>
                  <a:rPr lang="ru-RU" sz="1200" i="0" kern="1200">
                    <a:solidFill>
                      <a:schemeClr val="tx1"/>
                    </a:solidFill>
                    <a:effectLst/>
                    <a:latin typeface="+mn-lt"/>
                    <a:ea typeface="+mn-ea"/>
                    <a:cs typeface="+mn-cs"/>
                  </a:rPr>
                  <a:t>𝑌_т</a:t>
                </a:r>
                <a:r>
                  <a:rPr lang="en-US" sz="1200" kern="1200" dirty="0">
                    <a:solidFill>
                      <a:schemeClr val="tx1"/>
                    </a:solidFill>
                    <a:effectLst/>
                    <a:latin typeface="+mn-lt"/>
                    <a:ea typeface="+mn-ea"/>
                    <a:cs typeface="+mn-cs"/>
                  </a:rPr>
                  <a:t>, but by the value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which is related to </a:t>
                </a:r>
                <a:r>
                  <a:rPr lang="ru-RU" sz="1200" i="0" kern="1200">
                    <a:solidFill>
                      <a:schemeClr val="tx1"/>
                    </a:solidFill>
                    <a:effectLst/>
                    <a:latin typeface="+mn-lt"/>
                    <a:ea typeface="+mn-ea"/>
                    <a:cs typeface="+mn-cs"/>
                  </a:rPr>
                  <a:t>𝑌_т</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following relation: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7.1.11 shows a diagram of the change in the energy loss components with increasing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at </a:t>
                </a:r>
                <a:r>
                  <a:rPr lang="ru-RU" sz="1200" i="0" kern="1200">
                    <a:solidFill>
                      <a:schemeClr val="tx1"/>
                    </a:solidFill>
                    <a:effectLst/>
                    <a:latin typeface="+mn-lt"/>
                    <a:ea typeface="+mn-ea"/>
                    <a:cs typeface="+mn-cs"/>
                  </a:rPr>
                  <a:t>ρ_𝑠𝑡</a:t>
                </a:r>
                <a:r>
                  <a:rPr lang="en-US" sz="1200" i="0" kern="1200">
                    <a:solidFill>
                      <a:schemeClr val="tx1"/>
                    </a:solidFill>
                    <a:effectLst/>
                    <a:latin typeface="+mn-lt"/>
                    <a:ea typeface="+mn-ea"/>
                    <a:cs typeface="+mn-cs"/>
                  </a:rPr>
                  <a:t>=𝑐𝑜𝑛𝑠𝑡</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horizontal line with an ordinate of 1.0 corresponds (in relative units) to the available heat drop. The quantity </a:t>
                </a:r>
                <a:r>
                  <a:rPr lang="ru-RU" sz="1200" i="0" kern="1200">
                    <a:solidFill>
                      <a:schemeClr val="tx1"/>
                    </a:solidFill>
                    <a:effectLst/>
                    <a:latin typeface="+mn-lt"/>
                    <a:ea typeface="+mn-ea"/>
                    <a:cs typeface="+mn-cs"/>
                  </a:rPr>
                  <a:t>𝜉_𝑛𝑏</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does not depend on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[1]. Therefore, the same relative loss value is subtracted from the horizontal line with an ordinate of 1.0 in Figure 7.1.11 for different values of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dirty="0">
                    <a:effectLst/>
                  </a:rPr>
                  <a:t>The dependence of </a:t>
                </a:r>
                <a:r>
                  <a:rPr lang="ru-RU" sz="1200" i="0" kern="1200">
                    <a:solidFill>
                      <a:schemeClr val="tx1"/>
                    </a:solidFill>
                    <a:effectLst/>
                    <a:latin typeface="+mn-lt"/>
                    <a:ea typeface="+mn-ea"/>
                    <a:cs typeface="+mn-cs"/>
                  </a:rPr>
                  <a:t>ξ_𝑟𝑤</a:t>
                </a:r>
                <a:r>
                  <a:rPr lang="en-US" dirty="0">
                    <a:effectLst/>
                  </a:rPr>
                  <a:t> from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dirty="0">
                    <a:effectLst/>
                  </a:rPr>
                  <a:t> at </a:t>
                </a:r>
                <a:r>
                  <a:rPr lang="ru-RU" sz="1200" i="0" kern="1200">
                    <a:solidFill>
                      <a:schemeClr val="tx1"/>
                    </a:solidFill>
                    <a:effectLst/>
                    <a:latin typeface="+mn-lt"/>
                    <a:ea typeface="+mn-ea"/>
                    <a:cs typeface="+mn-cs"/>
                  </a:rPr>
                  <a:t>ρ_𝑠𝑡</a:t>
                </a:r>
                <a:r>
                  <a:rPr lang="en-US" sz="1200" i="0" kern="1200">
                    <a:solidFill>
                      <a:schemeClr val="tx1"/>
                    </a:solidFill>
                    <a:effectLst/>
                    <a:latin typeface="+mn-lt"/>
                    <a:ea typeface="+mn-ea"/>
                    <a:cs typeface="+mn-cs"/>
                  </a:rPr>
                  <a:t>=𝑐𝑜𝑛𝑠𝑡</a:t>
                </a:r>
                <a:r>
                  <a:rPr lang="en-US" sz="1200" kern="1200" dirty="0">
                    <a:solidFill>
                      <a:schemeClr val="tx1"/>
                    </a:solidFill>
                    <a:effectLst/>
                    <a:latin typeface="+mn-lt"/>
                    <a:ea typeface="+mn-ea"/>
                    <a:cs typeface="+mn-cs"/>
                  </a:rPr>
                  <a:t> </a:t>
                </a:r>
                <a:r>
                  <a:rPr lang="en-US" dirty="0">
                    <a:effectLst/>
                  </a:rPr>
                  <a:t>is determined by changing </a:t>
                </a:r>
                <a:r>
                  <a:rPr lang="ru-RU" sz="1200" i="0" kern="1200">
                    <a:solidFill>
                      <a:schemeClr val="tx1"/>
                    </a:solidFill>
                    <a:effectLst/>
                    <a:latin typeface="+mn-lt"/>
                    <a:ea typeface="+mn-ea"/>
                    <a:cs typeface="+mn-cs"/>
                  </a:rPr>
                  <a:t>𝑤_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US" dirty="0">
                    <a:effectLst/>
                  </a:rPr>
                  <a:t>. To establish the connection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ru-RU" sz="1200" kern="1200" dirty="0">
                    <a:solidFill>
                      <a:schemeClr val="tx1"/>
                    </a:solidFill>
                    <a:effectLst/>
                    <a:latin typeface="+mn-lt"/>
                    <a:ea typeface="+mn-ea"/>
                    <a:cs typeface="+mn-cs"/>
                  </a:rPr>
                  <a:t> </a:t>
                </a:r>
                <a:r>
                  <a:rPr lang="en-US" dirty="0">
                    <a:effectLst/>
                  </a:rPr>
                  <a:t>with the values </a:t>
                </a:r>
                <a:r>
                  <a:rPr lang="ru-RU" sz="1200" i="0" kern="1200">
                    <a:solidFill>
                      <a:schemeClr val="tx1"/>
                    </a:solidFill>
                    <a:effectLst/>
                    <a:latin typeface="+mn-lt"/>
                    <a:ea typeface="+mn-ea"/>
                    <a:cs typeface="+mn-cs"/>
                  </a:rPr>
                  <a:t>𝑤_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US" dirty="0">
                    <a:effectLst/>
                  </a:rPr>
                  <a:t> and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c</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US" dirty="0">
                    <a:effectLst/>
                  </a:rPr>
                  <a:t>, we consider the velocity diagrams of stages having the same values  and  at different  (see Figure 7.1.12)/</a:t>
                </a:r>
                <a:r>
                  <a:rPr lang="ru-RU" dirty="0">
                    <a:effectLst/>
                  </a:rPr>
                  <a:t> </a:t>
                </a:r>
                <a:r>
                  <a:rPr lang="en-US" sz="1200" kern="1200" dirty="0">
                    <a:solidFill>
                      <a:schemeClr val="tx1"/>
                    </a:solidFill>
                    <a:effectLst/>
                    <a:latin typeface="+mn-lt"/>
                    <a:ea typeface="+mn-ea"/>
                    <a:cs typeface="+mn-cs"/>
                  </a:rPr>
                  <a:t>The velocity diagram is in Figure 7.1.12, a) corresponds to the small value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The value of</a:t>
                </a:r>
                <a:r>
                  <a:rPr lang="en-US" sz="1200" i="0" kern="1200">
                    <a:solidFill>
                      <a:schemeClr val="tx1"/>
                    </a:solidFill>
                    <a:effectLst/>
                    <a:latin typeface="+mn-lt"/>
                    <a:ea typeface="+mn-ea"/>
                    <a:cs typeface="+mn-cs"/>
                  </a:rPr>
                  <a:t>𝑤</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in this case is close to </a:t>
                </a:r>
                <a:r>
                  <a:rPr lang="en-US" sz="1200" i="0" kern="1200">
                    <a:solidFill>
                      <a:schemeClr val="tx1"/>
                    </a:solidFill>
                    <a:effectLst/>
                    <a:latin typeface="+mn-lt"/>
                    <a:ea typeface="+mn-ea"/>
                    <a:cs typeface="+mn-cs"/>
                  </a:rPr>
                  <a:t>c</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Since the value of </a:t>
                </a:r>
                <a:r>
                  <a:rPr lang="en-US" sz="1200" i="0" kern="1200">
                    <a:solidFill>
                      <a:schemeClr val="tx1"/>
                    </a:solidFill>
                    <a:effectLst/>
                    <a:latin typeface="+mn-lt"/>
                    <a:ea typeface="+mn-ea"/>
                    <a:cs typeface="+mn-cs"/>
                  </a:rPr>
                  <a:t>𝑤</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is determined from the expression:</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9</a:t>
            </a:fld>
            <a:endParaRPr lang="ru-RU"/>
          </a:p>
        </p:txBody>
      </p:sp>
    </p:spTree>
    <p:extLst>
      <p:ext uri="{BB962C8B-B14F-4D97-AF65-F5344CB8AC3E}">
        <p14:creationId xmlns:p14="http://schemas.microsoft.com/office/powerpoint/2010/main" val="344815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pPr/>
              <a:t>21.10.2020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336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pPr/>
              <a:t>21.10.2020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07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pPr/>
              <a:t>21.10.2020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533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pPr/>
              <a:t>21.10.2020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1963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pPr/>
              <a:t>21.10.2020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42403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pPr/>
              <a:t>21.10.2020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2092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pPr/>
              <a:t>21.10.2020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674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pPr/>
              <a:t>21.10.2020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57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pPr/>
              <a:t>21.10.2020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2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pPr/>
              <a:t>21.10.2020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550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pPr/>
              <a:t>21.10.2020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515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pPr/>
              <a:t>21.10.2020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pPr/>
              <a:t>‹#›</a:t>
            </a:fld>
            <a:endParaRPr lang="ru-RU"/>
          </a:p>
        </p:txBody>
      </p:sp>
    </p:spTree>
    <p:extLst>
      <p:ext uri="{BB962C8B-B14F-4D97-AF65-F5344CB8AC3E}">
        <p14:creationId xmlns:p14="http://schemas.microsoft.com/office/powerpoint/2010/main" val="147901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1.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oleObject" Target="../embeddings/oleObject2.bin"/><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6.png"/><Relationship Id="rId2" Type="http://schemas.openxmlformats.org/officeDocument/2006/relationships/notesSlide" Target="../notesSlides/notesSlide15.xml"/><Relationship Id="rId1" Type="http://schemas.openxmlformats.org/officeDocument/2006/relationships/slideLayout" Target="../slideLayouts/slideLayout1.xml"/><Relationship Id="rId11" Type="http://schemas.openxmlformats.org/officeDocument/2006/relationships/image" Target="../media/image67.png"/><Relationship Id="rId5" Type="http://schemas.openxmlformats.org/officeDocument/2006/relationships/image" Target="../media/image123.png"/><Relationship Id="rId10" Type="http://schemas.openxmlformats.org/officeDocument/2006/relationships/image" Target="../media/image66.png"/><Relationship Id="rId4" Type="http://schemas.openxmlformats.org/officeDocument/2006/relationships/image" Target="../media/image122.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66.emf"/><Relationship Id="rId4" Type="http://schemas.openxmlformats.org/officeDocument/2006/relationships/image" Target="../media/image128.png"/><Relationship Id="rId9" Type="http://schemas.openxmlformats.org/officeDocument/2006/relationships/image" Target="../media/image65.emf"/></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79.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16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24.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6.png"/><Relationship Id="rId3" Type="http://schemas.openxmlformats.org/officeDocument/2006/relationships/notesSlide" Target="../notesSlides/notesSlide24.xml"/><Relationship Id="rId7" Type="http://schemas.openxmlformats.org/officeDocument/2006/relationships/oleObject" Target="../embeddings/oleObject3.bin"/><Relationship Id="rId12" Type="http://schemas.openxmlformats.org/officeDocument/2006/relationships/oleObject" Target="../embeddings/oleObject5.bin"/><Relationship Id="rId17" Type="http://schemas.openxmlformats.org/officeDocument/2006/relationships/image" Target="../media/image87.jpeg"/><Relationship Id="rId2" Type="http://schemas.openxmlformats.org/officeDocument/2006/relationships/slideLayout" Target="../slideLayouts/slideLayout1.xml"/><Relationship Id="rId16" Type="http://schemas.openxmlformats.org/officeDocument/2006/relationships/image" Target="../media/image173.png"/><Relationship Id="rId1" Type="http://schemas.openxmlformats.org/officeDocument/2006/relationships/vmlDrawing" Target="../drawings/vmlDrawing3.vml"/><Relationship Id="rId6" Type="http://schemas.openxmlformats.org/officeDocument/2006/relationships/image" Target="../media/image170.png"/><Relationship Id="rId11" Type="http://schemas.openxmlformats.org/officeDocument/2006/relationships/image" Target="../media/image171.png"/><Relationship Id="rId5" Type="http://schemas.openxmlformats.org/officeDocument/2006/relationships/image" Target="../media/image85.png"/><Relationship Id="rId15" Type="http://schemas.openxmlformats.org/officeDocument/2006/relationships/image" Target="../media/image83.wmf"/><Relationship Id="rId10" Type="http://schemas.openxmlformats.org/officeDocument/2006/relationships/image" Target="../media/image82.wmf"/><Relationship Id="rId4" Type="http://schemas.openxmlformats.org/officeDocument/2006/relationships/image" Target="../media/image84.png"/><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jpeg"/></Relationships>
</file>

<file path=ppt/slides/_rels/slide2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png"/><Relationship Id="rId7" Type="http://schemas.openxmlformats.org/officeDocument/2006/relationships/image" Target="../media/image1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26.png"/><Relationship Id="rId12"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646527" y="2933092"/>
            <a:ext cx="3831772" cy="1107996"/>
          </a:xfrm>
          <a:prstGeom prst="rect">
            <a:avLst/>
          </a:prstGeom>
          <a:noFill/>
        </p:spPr>
        <p:txBody>
          <a:bodyPr wrap="square" rtlCol="0" anchor="ctr" anchorCtr="1">
            <a:spAutoFit/>
          </a:bodyPr>
          <a:lstStyle/>
          <a:p>
            <a:pPr algn="ctr"/>
            <a:r>
              <a:rPr lang="ru-RU" sz="2200" b="1" cap="all" dirty="0">
                <a:solidFill>
                  <a:schemeClr val="bg1"/>
                </a:solidFill>
                <a:latin typeface="Elektra Text Pro" panose="02000503030000020004" pitchFamily="50" charset="-52"/>
              </a:rPr>
              <a:t>Рабочий процесс осевой газовой турбины</a:t>
            </a:r>
          </a:p>
        </p:txBody>
      </p:sp>
      <p:sp>
        <p:nvSpPr>
          <p:cNvPr id="8" name="TextBox 7"/>
          <p:cNvSpPr txBox="1"/>
          <p:nvPr/>
        </p:nvSpPr>
        <p:spPr>
          <a:xfrm>
            <a:off x="4639270" y="4359128"/>
            <a:ext cx="3846286" cy="1600438"/>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Доцент каф. ТДЛА Самарского университета,</a:t>
            </a:r>
          </a:p>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
        <p:nvSpPr>
          <p:cNvPr id="6" name="TextBox 5"/>
          <p:cNvSpPr txBox="1"/>
          <p:nvPr/>
        </p:nvSpPr>
        <p:spPr>
          <a:xfrm>
            <a:off x="4639270" y="6093311"/>
            <a:ext cx="3846286" cy="307777"/>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Самара 2017</a:t>
            </a:r>
          </a:p>
        </p:txBody>
      </p:sp>
    </p:spTree>
    <p:extLst>
      <p:ext uri="{BB962C8B-B14F-4D97-AF65-F5344CB8AC3E}">
        <p14:creationId xmlns:p14="http://schemas.microsoft.com/office/powerpoint/2010/main" val="348247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10</a:t>
            </a:fld>
            <a:endParaRPr lang="ru-RU" dirty="0">
              <a:solidFill>
                <a:schemeClr val="bg1"/>
              </a:solidFill>
              <a:latin typeface="Elektra Medium Pro" panose="02000803000000020004" pitchFamily="50" charset="-52"/>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TextBox 42">
            <a:extLst>
              <a:ext uri="{FF2B5EF4-FFF2-40B4-BE49-F238E27FC236}">
                <a16:creationId xmlns:a16="http://schemas.microsoft.com/office/drawing/2014/main" id="{369171A4-6D97-40C9-8EA2-03868ABDF74E}"/>
              </a:ext>
            </a:extLst>
          </p:cNvPr>
          <p:cNvSpPr txBox="1"/>
          <p:nvPr/>
        </p:nvSpPr>
        <p:spPr>
          <a:xfrm>
            <a:off x="793755" y="315385"/>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p:pic>
        <p:nvPicPr>
          <p:cNvPr id="2" name="Рисунок 1">
            <a:extLst>
              <a:ext uri="{FF2B5EF4-FFF2-40B4-BE49-F238E27FC236}">
                <a16:creationId xmlns:a16="http://schemas.microsoft.com/office/drawing/2014/main" id="{821066B3-4A90-482D-811D-2A57FD8864F5}"/>
              </a:ext>
            </a:extLst>
          </p:cNvPr>
          <p:cNvPicPr>
            <a:picLocks noChangeAspect="1"/>
          </p:cNvPicPr>
          <p:nvPr/>
        </p:nvPicPr>
        <p:blipFill>
          <a:blip r:embed="rId4"/>
          <a:stretch>
            <a:fillRect/>
          </a:stretch>
        </p:blipFill>
        <p:spPr>
          <a:xfrm>
            <a:off x="611999" y="1278721"/>
            <a:ext cx="3960000" cy="1442959"/>
          </a:xfrm>
          <a:prstGeom prst="rect">
            <a:avLst/>
          </a:prstGeom>
        </p:spPr>
      </p:pic>
      <mc:AlternateContent xmlns:mc="http://schemas.openxmlformats.org/markup-compatibility/2006" xmlns:a14="http://schemas.microsoft.com/office/drawing/2010/main">
        <mc:Choice Requires="a14">
          <p:sp>
            <p:nvSpPr>
              <p:cNvPr id="51" name="Прямоугольник 50">
                <a:extLst>
                  <a:ext uri="{FF2B5EF4-FFF2-40B4-BE49-F238E27FC236}">
                    <a16:creationId xmlns:a16="http://schemas.microsoft.com/office/drawing/2014/main" id="{22FB905C-4849-4478-807A-B165BF3BF592}"/>
                  </a:ext>
                </a:extLst>
              </p:cNvPr>
              <p:cNvSpPr/>
              <p:nvPr/>
            </p:nvSpPr>
            <p:spPr>
              <a:xfrm>
                <a:off x="571282" y="830824"/>
                <a:ext cx="4000717" cy="33855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ru-RU" sz="1600" b="0" i="1" smtClean="0">
                              <a:latin typeface="Cambria Math" panose="02040503050406030204" pitchFamily="18" charset="0"/>
                            </a:rPr>
                            <m:t>1</m:t>
                          </m:r>
                        </m:sub>
                      </m:sSub>
                    </m:oMath>
                  </m:oMathPara>
                </a14:m>
                <a:endParaRPr lang="ru-RU" sz="1600" b="1" cap="small" dirty="0"/>
              </a:p>
            </p:txBody>
          </p:sp>
        </mc:Choice>
        <mc:Fallback xmlns="">
          <p:sp>
            <p:nvSpPr>
              <p:cNvPr id="51" name="Прямоугольник 50">
                <a:extLst>
                  <a:ext uri="{FF2B5EF4-FFF2-40B4-BE49-F238E27FC236}">
                    <a16:creationId xmlns:a16="http://schemas.microsoft.com/office/drawing/2014/main" id="{22FB905C-4849-4478-807A-B165BF3BF592}"/>
                  </a:ext>
                </a:extLst>
              </p:cNvPr>
              <p:cNvSpPr>
                <a:spLocks noRot="1" noChangeAspect="1" noMove="1" noResize="1" noEditPoints="1" noAdjustHandles="1" noChangeArrowheads="1" noChangeShapeType="1" noTextEdit="1"/>
              </p:cNvSpPr>
              <p:nvPr/>
            </p:nvSpPr>
            <p:spPr>
              <a:xfrm>
                <a:off x="571282" y="830824"/>
                <a:ext cx="4000717" cy="338554"/>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Прямоугольник 51">
                <a:extLst>
                  <a:ext uri="{FF2B5EF4-FFF2-40B4-BE49-F238E27FC236}">
                    <a16:creationId xmlns:a16="http://schemas.microsoft.com/office/drawing/2014/main" id="{693CCAD7-E654-484E-A6ED-E85BED90397F}"/>
                  </a:ext>
                </a:extLst>
              </p:cNvPr>
              <p:cNvSpPr/>
              <p:nvPr/>
            </p:nvSpPr>
            <p:spPr>
              <a:xfrm>
                <a:off x="457867" y="2746384"/>
                <a:ext cx="4000717" cy="338554"/>
              </a:xfrm>
              <a:prstGeom prst="rect">
                <a:avLst/>
              </a:prstGeom>
            </p:spPr>
            <p:txBody>
              <a:bodyPr wrap="square">
                <a:spAutoFit/>
              </a:bodyPr>
              <a:lstStyle/>
              <a:p>
                <a:pPr algn="ct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en-US" sz="1600" b="0" i="1" smtClean="0">
                            <a:latin typeface="Cambria Math" panose="02040503050406030204" pitchFamily="18" charset="0"/>
                          </a:rPr>
                          <m:t>2</m:t>
                        </m:r>
                      </m:sub>
                    </m:sSub>
                    <m:r>
                      <a:rPr lang="en-US" sz="1600" b="1" i="0" smtClean="0">
                        <a:latin typeface="Cambria Math" panose="02040503050406030204" pitchFamily="18" charset="0"/>
                      </a:rPr>
                      <m:t>&gt;</m:t>
                    </m:r>
                  </m:oMath>
                </a14:m>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ru-RU" sz="1600" i="1">
                            <a:latin typeface="Cambria Math" panose="02040503050406030204" pitchFamily="18" charset="0"/>
                          </a:rPr>
                          <m:t>1</m:t>
                        </m:r>
                      </m:sub>
                    </m:sSub>
                  </m:oMath>
                </a14:m>
                <a:endParaRPr lang="ru-RU" sz="1600" b="1" cap="small" dirty="0"/>
              </a:p>
            </p:txBody>
          </p:sp>
        </mc:Choice>
        <mc:Fallback xmlns="">
          <p:sp>
            <p:nvSpPr>
              <p:cNvPr id="52" name="Прямоугольник 51">
                <a:extLst>
                  <a:ext uri="{FF2B5EF4-FFF2-40B4-BE49-F238E27FC236}">
                    <a16:creationId xmlns:a16="http://schemas.microsoft.com/office/drawing/2014/main" id="{693CCAD7-E654-484E-A6ED-E85BED90397F}"/>
                  </a:ext>
                </a:extLst>
              </p:cNvPr>
              <p:cNvSpPr>
                <a:spLocks noRot="1" noChangeAspect="1" noMove="1" noResize="1" noEditPoints="1" noAdjustHandles="1" noChangeArrowheads="1" noChangeShapeType="1" noTextEdit="1"/>
              </p:cNvSpPr>
              <p:nvPr/>
            </p:nvSpPr>
            <p:spPr>
              <a:xfrm>
                <a:off x="457867" y="2746384"/>
                <a:ext cx="4000717" cy="338554"/>
              </a:xfrm>
              <a:prstGeom prst="rect">
                <a:avLst/>
              </a:prstGeom>
              <a:blipFill>
                <a:blip r:embed="rId6"/>
                <a:stretch>
                  <a:fillRect/>
                </a:stretch>
              </a:blipFill>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0423CF56-B453-4862-8009-0DDBDD9CF022}"/>
              </a:ext>
            </a:extLst>
          </p:cNvPr>
          <p:cNvPicPr>
            <a:picLocks noChangeAspect="1"/>
          </p:cNvPicPr>
          <p:nvPr/>
        </p:nvPicPr>
        <p:blipFill>
          <a:blip r:embed="rId7"/>
          <a:stretch>
            <a:fillRect/>
          </a:stretch>
        </p:blipFill>
        <p:spPr>
          <a:xfrm>
            <a:off x="611999" y="3151962"/>
            <a:ext cx="3960000" cy="1442959"/>
          </a:xfrm>
          <a:prstGeom prst="rect">
            <a:avLst/>
          </a:prstGeom>
        </p:spPr>
      </p:pic>
      <mc:AlternateContent xmlns:mc="http://schemas.openxmlformats.org/markup-compatibility/2006" xmlns:a14="http://schemas.microsoft.com/office/drawing/2010/main">
        <mc:Choice Requires="a14">
          <p:sp>
            <p:nvSpPr>
              <p:cNvPr id="56" name="Прямоугольник 55">
                <a:extLst>
                  <a:ext uri="{FF2B5EF4-FFF2-40B4-BE49-F238E27FC236}">
                    <a16:creationId xmlns:a16="http://schemas.microsoft.com/office/drawing/2014/main" id="{0E8C89D7-1941-4B0E-807D-A8B89C518A8D}"/>
                  </a:ext>
                </a:extLst>
              </p:cNvPr>
              <p:cNvSpPr/>
              <p:nvPr/>
            </p:nvSpPr>
            <p:spPr>
              <a:xfrm>
                <a:off x="457867" y="4594921"/>
                <a:ext cx="4000717" cy="338554"/>
              </a:xfrm>
              <a:prstGeom prst="rect">
                <a:avLst/>
              </a:prstGeom>
            </p:spPr>
            <p:txBody>
              <a:bodyPr wrap="square">
                <a:spAutoFit/>
              </a:bodyPr>
              <a:lstStyle/>
              <a:p>
                <a:pPr algn="ct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en-US" sz="1600" b="0" i="1" smtClean="0">
                            <a:latin typeface="Cambria Math" panose="02040503050406030204" pitchFamily="18" charset="0"/>
                          </a:rPr>
                          <m:t>3</m:t>
                        </m:r>
                      </m:sub>
                    </m:sSub>
                    <m:r>
                      <a:rPr lang="en-US" sz="1600" b="1" i="0" smtClean="0">
                        <a:latin typeface="Cambria Math" panose="02040503050406030204" pitchFamily="18" charset="0"/>
                      </a:rPr>
                      <m:t>&gt;</m:t>
                    </m:r>
                  </m:oMath>
                </a14:m>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en-US" sz="1600" b="0" i="0" smtClean="0">
                            <a:latin typeface="Cambria Math" panose="02040503050406030204" pitchFamily="18" charset="0"/>
                          </a:rPr>
                          <m:t>2</m:t>
                        </m:r>
                      </m:sub>
                    </m:sSub>
                  </m:oMath>
                </a14:m>
                <a:endParaRPr lang="ru-RU" sz="1600" b="1" cap="small" dirty="0"/>
              </a:p>
            </p:txBody>
          </p:sp>
        </mc:Choice>
        <mc:Fallback xmlns="">
          <p:sp>
            <p:nvSpPr>
              <p:cNvPr id="56" name="Прямоугольник 55">
                <a:extLst>
                  <a:ext uri="{FF2B5EF4-FFF2-40B4-BE49-F238E27FC236}">
                    <a16:creationId xmlns:a16="http://schemas.microsoft.com/office/drawing/2014/main" id="{0E8C89D7-1941-4B0E-807D-A8B89C518A8D}"/>
                  </a:ext>
                </a:extLst>
              </p:cNvPr>
              <p:cNvSpPr>
                <a:spLocks noRot="1" noChangeAspect="1" noMove="1" noResize="1" noEditPoints="1" noAdjustHandles="1" noChangeArrowheads="1" noChangeShapeType="1" noTextEdit="1"/>
              </p:cNvSpPr>
              <p:nvPr/>
            </p:nvSpPr>
            <p:spPr>
              <a:xfrm>
                <a:off x="457867" y="4594921"/>
                <a:ext cx="4000717" cy="338554"/>
              </a:xfrm>
              <a:prstGeom prst="rect">
                <a:avLst/>
              </a:prstGeom>
              <a:blipFill>
                <a:blip r:embed="rId8"/>
                <a:stretch>
                  <a:fillRect/>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A669F81F-CF96-4A1D-ABF4-522F10655A8C}"/>
              </a:ext>
            </a:extLst>
          </p:cNvPr>
          <p:cNvPicPr>
            <a:picLocks noChangeAspect="1"/>
          </p:cNvPicPr>
          <p:nvPr/>
        </p:nvPicPr>
        <p:blipFill>
          <a:blip r:embed="rId9"/>
          <a:stretch>
            <a:fillRect/>
          </a:stretch>
        </p:blipFill>
        <p:spPr>
          <a:xfrm>
            <a:off x="611999" y="5025203"/>
            <a:ext cx="3960000" cy="1467616"/>
          </a:xfrm>
          <a:prstGeom prst="rect">
            <a:avLst/>
          </a:prstGeom>
        </p:spPr>
      </p:pic>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D171720D-9F17-4727-BC50-679765014949}"/>
                  </a:ext>
                </a:extLst>
              </p:cNvPr>
              <p:cNvSpPr/>
              <p:nvPr/>
            </p:nvSpPr>
            <p:spPr>
              <a:xfrm>
                <a:off x="4691713" y="830621"/>
                <a:ext cx="4000717" cy="338554"/>
              </a:xfrm>
              <a:prstGeom prst="rect">
                <a:avLst/>
              </a:prstGeom>
            </p:spPr>
            <p:txBody>
              <a:bodyPr wrap="square">
                <a:spAutoFit/>
              </a:bodyPr>
              <a:lstStyle/>
              <a:p>
                <a:pPr algn="ct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en-US" sz="1600" b="0" i="1" smtClean="0">
                            <a:latin typeface="Cambria Math" panose="02040503050406030204" pitchFamily="18" charset="0"/>
                          </a:rPr>
                          <m:t>4</m:t>
                        </m:r>
                      </m:sub>
                    </m:sSub>
                    <m:r>
                      <a:rPr lang="en-US" sz="1600" b="1" i="0" smtClean="0">
                        <a:latin typeface="Cambria Math" panose="02040503050406030204" pitchFamily="18" charset="0"/>
                      </a:rPr>
                      <m:t>&gt;</m:t>
                    </m:r>
                  </m:oMath>
                </a14:m>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𝑌</m:t>
                        </m:r>
                      </m:e>
                      <m:sub>
                        <m:r>
                          <a:rPr lang="ru-RU" sz="1600">
                            <a:latin typeface="Cambria Math" panose="02040503050406030204" pitchFamily="18" charset="0"/>
                          </a:rPr>
                          <m:t>т</m:t>
                        </m:r>
                        <m:r>
                          <a:rPr lang="en-US" sz="1600" b="0" i="0" smtClean="0">
                            <a:latin typeface="Cambria Math" panose="02040503050406030204" pitchFamily="18" charset="0"/>
                          </a:rPr>
                          <m:t>3</m:t>
                        </m:r>
                      </m:sub>
                    </m:sSub>
                  </m:oMath>
                </a14:m>
                <a:endParaRPr lang="ru-RU" sz="1600" b="1" cap="small" dirty="0"/>
              </a:p>
            </p:txBody>
          </p:sp>
        </mc:Choice>
        <mc:Fallback xmlns="">
          <p:sp>
            <p:nvSpPr>
              <p:cNvPr id="57" name="Прямоугольник 56">
                <a:extLst>
                  <a:ext uri="{FF2B5EF4-FFF2-40B4-BE49-F238E27FC236}">
                    <a16:creationId xmlns:a16="http://schemas.microsoft.com/office/drawing/2014/main" id="{D171720D-9F17-4727-BC50-679765014949}"/>
                  </a:ext>
                </a:extLst>
              </p:cNvPr>
              <p:cNvSpPr>
                <a:spLocks noRot="1" noChangeAspect="1" noMove="1" noResize="1" noEditPoints="1" noAdjustHandles="1" noChangeArrowheads="1" noChangeShapeType="1" noTextEdit="1"/>
              </p:cNvSpPr>
              <p:nvPr/>
            </p:nvSpPr>
            <p:spPr>
              <a:xfrm>
                <a:off x="4691713" y="830621"/>
                <a:ext cx="4000717" cy="338554"/>
              </a:xfrm>
              <a:prstGeom prst="rect">
                <a:avLst/>
              </a:prstGeom>
              <a:blipFill>
                <a:blip r:embed="rId10"/>
                <a:stretch>
                  <a:fillRect/>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C7D29927-3B72-4D15-8D51-781730E4273B}"/>
              </a:ext>
            </a:extLst>
          </p:cNvPr>
          <p:cNvPicPr>
            <a:picLocks noChangeAspect="1"/>
          </p:cNvPicPr>
          <p:nvPr/>
        </p:nvPicPr>
        <p:blipFill>
          <a:blip r:embed="rId11"/>
          <a:stretch>
            <a:fillRect/>
          </a:stretch>
        </p:blipFill>
        <p:spPr>
          <a:xfrm>
            <a:off x="4859853" y="1278721"/>
            <a:ext cx="3960000" cy="1442959"/>
          </a:xfrm>
          <a:prstGeom prst="rect">
            <a:avLst/>
          </a:prstGeom>
        </p:spPr>
      </p:pic>
      <p:sp>
        <p:nvSpPr>
          <p:cNvPr id="58" name="Прямоугольник 57">
            <a:extLst>
              <a:ext uri="{FF2B5EF4-FFF2-40B4-BE49-F238E27FC236}">
                <a16:creationId xmlns:a16="http://schemas.microsoft.com/office/drawing/2014/main" id="{D2FB9F15-6B39-49DA-8F52-5FD136CAF249}"/>
              </a:ext>
            </a:extLst>
          </p:cNvPr>
          <p:cNvSpPr/>
          <p:nvPr/>
        </p:nvSpPr>
        <p:spPr>
          <a:xfrm>
            <a:off x="4743092" y="2721680"/>
            <a:ext cx="3961539" cy="646331"/>
          </a:xfrm>
          <a:prstGeom prst="rect">
            <a:avLst/>
          </a:prstGeom>
        </p:spPr>
        <p:txBody>
          <a:bodyPr wrap="square">
            <a:spAutoFit/>
          </a:bodyPr>
          <a:lstStyle/>
          <a:p>
            <a:pPr algn="ctr"/>
            <a:r>
              <a:rPr lang="ru-RU" cap="small" dirty="0">
                <a:solidFill>
                  <a:srgbClr val="FF0000"/>
                </a:solidFill>
              </a:rPr>
              <a:t>Как меняются потери в СА, РК и с выходной скоростью</a:t>
            </a:r>
          </a:p>
        </p:txBody>
      </p:sp>
      <p:pic>
        <p:nvPicPr>
          <p:cNvPr id="7" name="Рисунок 6">
            <a:extLst>
              <a:ext uri="{FF2B5EF4-FFF2-40B4-BE49-F238E27FC236}">
                <a16:creationId xmlns:a16="http://schemas.microsoft.com/office/drawing/2014/main" id="{12BE9071-C790-46C0-9802-C1EAAB47DBEF}"/>
              </a:ext>
            </a:extLst>
          </p:cNvPr>
          <p:cNvPicPr>
            <a:picLocks noChangeAspect="1"/>
          </p:cNvPicPr>
          <p:nvPr/>
        </p:nvPicPr>
        <p:blipFill>
          <a:blip r:embed="rId12"/>
          <a:stretch>
            <a:fillRect/>
          </a:stretch>
        </p:blipFill>
        <p:spPr>
          <a:xfrm>
            <a:off x="6692071" y="3264639"/>
            <a:ext cx="2077208" cy="1800000"/>
          </a:xfrm>
          <a:prstGeom prst="rect">
            <a:avLst/>
          </a:prstGeom>
        </p:spPr>
      </p:pic>
      <p:pic>
        <p:nvPicPr>
          <p:cNvPr id="9" name="Рисунок 8">
            <a:extLst>
              <a:ext uri="{FF2B5EF4-FFF2-40B4-BE49-F238E27FC236}">
                <a16:creationId xmlns:a16="http://schemas.microsoft.com/office/drawing/2014/main" id="{339C7F00-928E-4AA3-A462-AF8EA44FB0DC}"/>
              </a:ext>
            </a:extLst>
          </p:cNvPr>
          <p:cNvPicPr>
            <a:picLocks noChangeAspect="1"/>
          </p:cNvPicPr>
          <p:nvPr/>
        </p:nvPicPr>
        <p:blipFill>
          <a:blip r:embed="rId13"/>
          <a:stretch>
            <a:fillRect/>
          </a:stretch>
        </p:blipFill>
        <p:spPr>
          <a:xfrm>
            <a:off x="5501606" y="4794455"/>
            <a:ext cx="2154099" cy="1800000"/>
          </a:xfrm>
          <a:prstGeom prst="rect">
            <a:avLst/>
          </a:prstGeom>
        </p:spPr>
      </p:pic>
      <p:pic>
        <p:nvPicPr>
          <p:cNvPr id="12" name="Рисунок 11">
            <a:extLst>
              <a:ext uri="{FF2B5EF4-FFF2-40B4-BE49-F238E27FC236}">
                <a16:creationId xmlns:a16="http://schemas.microsoft.com/office/drawing/2014/main" id="{397618A1-0D30-41D5-A1FA-9901D665C604}"/>
              </a:ext>
            </a:extLst>
          </p:cNvPr>
          <p:cNvPicPr>
            <a:picLocks noChangeAspect="1"/>
          </p:cNvPicPr>
          <p:nvPr/>
        </p:nvPicPr>
        <p:blipFill>
          <a:blip r:embed="rId14"/>
          <a:stretch>
            <a:fillRect/>
          </a:stretch>
        </p:blipFill>
        <p:spPr>
          <a:xfrm>
            <a:off x="4691713" y="3232919"/>
            <a:ext cx="2072951" cy="1800000"/>
          </a:xfrm>
          <a:prstGeom prst="rect">
            <a:avLst/>
          </a:prstGeom>
        </p:spPr>
      </p:pic>
      <p:graphicFrame>
        <p:nvGraphicFramePr>
          <p:cNvPr id="22" name="Объект 21">
            <a:extLst>
              <a:ext uri="{FF2B5EF4-FFF2-40B4-BE49-F238E27FC236}">
                <a16:creationId xmlns:a16="http://schemas.microsoft.com/office/drawing/2014/main" id="{C15217EB-2754-4F73-B008-33AB5D6F3AFA}"/>
              </a:ext>
            </a:extLst>
          </p:cNvPr>
          <p:cNvGraphicFramePr>
            <a:graphicFrameLocks noChangeAspect="1"/>
          </p:cNvGraphicFramePr>
          <p:nvPr>
            <p:extLst>
              <p:ext uri="{D42A27DB-BD31-4B8C-83A1-F6EECF244321}">
                <p14:modId xmlns:p14="http://schemas.microsoft.com/office/powerpoint/2010/main" val="4207322831"/>
              </p:ext>
            </p:extLst>
          </p:nvPr>
        </p:nvGraphicFramePr>
        <p:xfrm>
          <a:off x="7027759" y="3290620"/>
          <a:ext cx="2009775" cy="371475"/>
        </p:xfrm>
        <a:graphic>
          <a:graphicData uri="http://schemas.openxmlformats.org/presentationml/2006/ole">
            <mc:AlternateContent xmlns:mc="http://schemas.openxmlformats.org/markup-compatibility/2006">
              <mc:Choice xmlns:v="urn:schemas-microsoft-com:vml" Requires="v">
                <p:oleObj spid="_x0000_s3075" name="Equation" r:id="rId15" imgW="2006600" imgH="342900" progId="Equation.DSMT4">
                  <p:embed/>
                </p:oleObj>
              </mc:Choice>
              <mc:Fallback>
                <p:oleObj name="Equation" r:id="rId15" imgW="2006600" imgH="342900" progId="Equation.DSMT4">
                  <p:embed/>
                  <p:pic>
                    <p:nvPicPr>
                      <p:cNvPr id="3" name="Объект 2">
                        <a:extLst>
                          <a:ext uri="{FF2B5EF4-FFF2-40B4-BE49-F238E27FC236}">
                            <a16:creationId xmlns:a16="http://schemas.microsoft.com/office/drawing/2014/main" id="{E4E84C62-676B-42D8-8FA1-0BC5D1B460E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7759" y="3290620"/>
                        <a:ext cx="2009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3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11</a:t>
            </a:fld>
            <a:endParaRPr lang="ru-RU" dirty="0">
              <a:solidFill>
                <a:schemeClr val="bg1"/>
              </a:solidFill>
              <a:latin typeface="Elektra Medium Pro" panose="02000803000000020004" pitchFamily="50" charset="-52"/>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TextBox 42">
            <a:extLst>
              <a:ext uri="{FF2B5EF4-FFF2-40B4-BE49-F238E27FC236}">
                <a16:creationId xmlns:a16="http://schemas.microsoft.com/office/drawing/2014/main" id="{369171A4-6D97-40C9-8EA2-03868ABDF74E}"/>
              </a:ext>
            </a:extLst>
          </p:cNvPr>
          <p:cNvSpPr txBox="1"/>
          <p:nvPr/>
        </p:nvSpPr>
        <p:spPr>
          <a:xfrm>
            <a:off x="793755" y="315385"/>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p:sp>
        <p:nvSpPr>
          <p:cNvPr id="58" name="Прямоугольник 57">
            <a:extLst>
              <a:ext uri="{FF2B5EF4-FFF2-40B4-BE49-F238E27FC236}">
                <a16:creationId xmlns:a16="http://schemas.microsoft.com/office/drawing/2014/main" id="{D2FB9F15-6B39-49DA-8F52-5FD136CAF249}"/>
              </a:ext>
            </a:extLst>
          </p:cNvPr>
          <p:cNvSpPr/>
          <p:nvPr/>
        </p:nvSpPr>
        <p:spPr>
          <a:xfrm>
            <a:off x="628292" y="766764"/>
            <a:ext cx="3961539" cy="646331"/>
          </a:xfrm>
          <a:prstGeom prst="rect">
            <a:avLst/>
          </a:prstGeom>
        </p:spPr>
        <p:txBody>
          <a:bodyPr wrap="square">
            <a:spAutoFit/>
          </a:bodyPr>
          <a:lstStyle/>
          <a:p>
            <a:pPr algn="ctr"/>
            <a:r>
              <a:rPr lang="ru-RU" cap="small" dirty="0"/>
              <a:t>Изменение основных потерь ступени турбины</a:t>
            </a:r>
          </a:p>
        </p:txBody>
      </p:sp>
      <p:pic>
        <p:nvPicPr>
          <p:cNvPr id="7" name="Рисунок 6">
            <a:extLst>
              <a:ext uri="{FF2B5EF4-FFF2-40B4-BE49-F238E27FC236}">
                <a16:creationId xmlns:a16="http://schemas.microsoft.com/office/drawing/2014/main" id="{12BE9071-C790-46C0-9802-C1EAAB47DBEF}"/>
              </a:ext>
            </a:extLst>
          </p:cNvPr>
          <p:cNvPicPr>
            <a:picLocks noChangeAspect="1"/>
          </p:cNvPicPr>
          <p:nvPr/>
        </p:nvPicPr>
        <p:blipFill>
          <a:blip r:embed="rId3"/>
          <a:stretch>
            <a:fillRect/>
          </a:stretch>
        </p:blipFill>
        <p:spPr>
          <a:xfrm>
            <a:off x="2577271" y="1309723"/>
            <a:ext cx="2077208" cy="1800000"/>
          </a:xfrm>
          <a:prstGeom prst="rect">
            <a:avLst/>
          </a:prstGeom>
        </p:spPr>
      </p:pic>
      <p:pic>
        <p:nvPicPr>
          <p:cNvPr id="9" name="Рисунок 8">
            <a:extLst>
              <a:ext uri="{FF2B5EF4-FFF2-40B4-BE49-F238E27FC236}">
                <a16:creationId xmlns:a16="http://schemas.microsoft.com/office/drawing/2014/main" id="{339C7F00-928E-4AA3-A462-AF8EA44FB0DC}"/>
              </a:ext>
            </a:extLst>
          </p:cNvPr>
          <p:cNvPicPr>
            <a:picLocks noChangeAspect="1"/>
          </p:cNvPicPr>
          <p:nvPr/>
        </p:nvPicPr>
        <p:blipFill>
          <a:blip r:embed="rId4"/>
          <a:stretch>
            <a:fillRect/>
          </a:stretch>
        </p:blipFill>
        <p:spPr>
          <a:xfrm>
            <a:off x="1386806" y="2839539"/>
            <a:ext cx="2154099" cy="1800000"/>
          </a:xfrm>
          <a:prstGeom prst="rect">
            <a:avLst/>
          </a:prstGeom>
        </p:spPr>
      </p:pic>
      <p:pic>
        <p:nvPicPr>
          <p:cNvPr id="12" name="Рисунок 11">
            <a:extLst>
              <a:ext uri="{FF2B5EF4-FFF2-40B4-BE49-F238E27FC236}">
                <a16:creationId xmlns:a16="http://schemas.microsoft.com/office/drawing/2014/main" id="{397618A1-0D30-41D5-A1FA-9901D665C604}"/>
              </a:ext>
            </a:extLst>
          </p:cNvPr>
          <p:cNvPicPr>
            <a:picLocks noChangeAspect="1"/>
          </p:cNvPicPr>
          <p:nvPr/>
        </p:nvPicPr>
        <p:blipFill>
          <a:blip r:embed="rId5"/>
          <a:stretch>
            <a:fillRect/>
          </a:stretch>
        </p:blipFill>
        <p:spPr>
          <a:xfrm>
            <a:off x="576913" y="1278003"/>
            <a:ext cx="2072951" cy="1800000"/>
          </a:xfrm>
          <a:prstGeom prst="rect">
            <a:avLst/>
          </a:prstGeom>
        </p:spPr>
      </p:pic>
      <p:sp>
        <p:nvSpPr>
          <p:cNvPr id="22" name="Прямоугольник 21">
            <a:extLst>
              <a:ext uri="{FF2B5EF4-FFF2-40B4-BE49-F238E27FC236}">
                <a16:creationId xmlns:a16="http://schemas.microsoft.com/office/drawing/2014/main" id="{A115DF23-BDED-4CF7-9EEF-FD2F1C73EF8F}"/>
              </a:ext>
            </a:extLst>
          </p:cNvPr>
          <p:cNvSpPr/>
          <p:nvPr/>
        </p:nvSpPr>
        <p:spPr>
          <a:xfrm>
            <a:off x="4730891" y="766449"/>
            <a:ext cx="3961539" cy="369332"/>
          </a:xfrm>
          <a:prstGeom prst="rect">
            <a:avLst/>
          </a:prstGeom>
        </p:spPr>
        <p:txBody>
          <a:bodyPr wrap="square">
            <a:spAutoFit/>
          </a:bodyPr>
          <a:lstStyle/>
          <a:p>
            <a:pPr algn="ctr"/>
            <a:r>
              <a:rPr lang="ru-RU" cap="small" dirty="0"/>
              <a:t>Изменение основных потерь турбины</a:t>
            </a:r>
          </a:p>
        </p:txBody>
      </p:sp>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62F9E9F7-3520-47A7-B5D8-4DAA4A2598A2}"/>
                  </a:ext>
                </a:extLst>
              </p:cNvPr>
              <p:cNvSpPr/>
              <p:nvPr/>
            </p:nvSpPr>
            <p:spPr>
              <a:xfrm>
                <a:off x="5811596" y="1053974"/>
                <a:ext cx="2107820" cy="327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т</m:t>
                          </m:r>
                        </m:sub>
                      </m:sSub>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𝜁</m:t>
                          </m:r>
                        </m:e>
                        <m:sub>
                          <m:r>
                            <a:rPr lang="ru-RU" sz="1400" i="0">
                              <a:latin typeface="Cambria Math" panose="02040503050406030204" pitchFamily="18" charset="0"/>
                            </a:rPr>
                            <m:t>са</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рк</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вых</m:t>
                          </m:r>
                        </m:sub>
                      </m:sSub>
                    </m:oMath>
                  </m:oMathPara>
                </a14:m>
                <a:endParaRPr lang="ru-RU" sz="1400" dirty="0"/>
              </a:p>
            </p:txBody>
          </p:sp>
        </mc:Choice>
        <mc:Fallback xmlns="">
          <p:sp>
            <p:nvSpPr>
              <p:cNvPr id="23" name="Прямоугольник 22">
                <a:extLst>
                  <a:ext uri="{FF2B5EF4-FFF2-40B4-BE49-F238E27FC236}">
                    <a16:creationId xmlns:a16="http://schemas.microsoft.com/office/drawing/2014/main" id="{62F9E9F7-3520-47A7-B5D8-4DAA4A2598A2}"/>
                  </a:ext>
                </a:extLst>
              </p:cNvPr>
              <p:cNvSpPr>
                <a:spLocks noRot="1" noChangeAspect="1" noMove="1" noResize="1" noEditPoints="1" noAdjustHandles="1" noChangeArrowheads="1" noChangeShapeType="1" noTextEdit="1"/>
              </p:cNvSpPr>
              <p:nvPr/>
            </p:nvSpPr>
            <p:spPr>
              <a:xfrm>
                <a:off x="5811596" y="1053974"/>
                <a:ext cx="2107820" cy="327077"/>
              </a:xfrm>
              <a:prstGeom prst="rect">
                <a:avLst/>
              </a:prstGeom>
              <a:blipFill>
                <a:blip r:embed="rId6"/>
                <a:stretch>
                  <a:fillRect b="-1852"/>
                </a:stretch>
              </a:blipFill>
            </p:spPr>
            <p:txBody>
              <a:bodyPr/>
              <a:lstStyle/>
              <a:p>
                <a:r>
                  <a:rPr lang="ru-RU">
                    <a:noFill/>
                  </a:rPr>
                  <a:t> </a:t>
                </a:r>
              </a:p>
            </p:txBody>
          </p:sp>
        </mc:Fallback>
      </mc:AlternateContent>
      <p:sp>
        <p:nvSpPr>
          <p:cNvPr id="24" name="Прямоугольник 23">
            <a:extLst>
              <a:ext uri="{FF2B5EF4-FFF2-40B4-BE49-F238E27FC236}">
                <a16:creationId xmlns:a16="http://schemas.microsoft.com/office/drawing/2014/main" id="{191BEF0B-600A-4D47-9B7B-ABB12ABB2C60}"/>
              </a:ext>
            </a:extLst>
          </p:cNvPr>
          <p:cNvSpPr/>
          <p:nvPr/>
        </p:nvSpPr>
        <p:spPr>
          <a:xfrm rot="5400000" flipH="1" flipV="1">
            <a:off x="3578718" y="2803751"/>
            <a:ext cx="245427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cap="all" dirty="0">
                <a:solidFill>
                  <a:sysClr val="windowText" lastClr="000000"/>
                </a:solidFill>
              </a:rPr>
              <a:t>КПД</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1C50ACF1-6259-4067-ADE5-6543FE6BAD9E}"/>
                  </a:ext>
                </a:extLst>
              </p:cNvPr>
              <p:cNvSpPr/>
              <p:nvPr/>
            </p:nvSpPr>
            <p:spPr>
              <a:xfrm>
                <a:off x="7971008" y="4891983"/>
                <a:ext cx="435247"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sub>
                      </m:sSub>
                    </m:oMath>
                  </m:oMathPara>
                </a14:m>
                <a:endParaRPr lang="ru-RU" dirty="0"/>
              </a:p>
            </p:txBody>
          </p:sp>
        </mc:Choice>
        <mc:Fallback xmlns="">
          <p:sp>
            <p:nvSpPr>
              <p:cNvPr id="25" name="Прямоугольник 24">
                <a:extLst>
                  <a:ext uri="{FF2B5EF4-FFF2-40B4-BE49-F238E27FC236}">
                    <a16:creationId xmlns:a16="http://schemas.microsoft.com/office/drawing/2014/main" id="{1C50ACF1-6259-4067-ADE5-6543FE6BAD9E}"/>
                  </a:ext>
                </a:extLst>
              </p:cNvPr>
              <p:cNvSpPr>
                <a:spLocks noRot="1" noChangeAspect="1" noMove="1" noResize="1" noEditPoints="1" noAdjustHandles="1" noChangeArrowheads="1" noChangeShapeType="1" noTextEdit="1"/>
              </p:cNvSpPr>
              <p:nvPr/>
            </p:nvSpPr>
            <p:spPr>
              <a:xfrm>
                <a:off x="7971008" y="4891983"/>
                <a:ext cx="435247" cy="369332"/>
              </a:xfrm>
              <a:prstGeom prst="rect">
                <a:avLst/>
              </a:prstGeom>
              <a:blipFill>
                <a:blip r:embed="rId7"/>
                <a:stretch>
                  <a:fillRect/>
                </a:stretch>
              </a:blipFill>
            </p:spPr>
            <p:txBody>
              <a:bodyPr/>
              <a:lstStyle/>
              <a:p>
                <a:r>
                  <a:rPr lang="ru-RU">
                    <a:noFill/>
                  </a:rPr>
                  <a:t> </a:t>
                </a:r>
              </a:p>
            </p:txBody>
          </p:sp>
        </mc:Fallback>
      </mc:AlternateContent>
      <p:cxnSp>
        <p:nvCxnSpPr>
          <p:cNvPr id="26" name="Прямая со стрелкой 25">
            <a:extLst>
              <a:ext uri="{FF2B5EF4-FFF2-40B4-BE49-F238E27FC236}">
                <a16:creationId xmlns:a16="http://schemas.microsoft.com/office/drawing/2014/main" id="{A1CFC810-3331-4952-BEA7-5855E105EA3C}"/>
              </a:ext>
            </a:extLst>
          </p:cNvPr>
          <p:cNvCxnSpPr/>
          <p:nvPr/>
        </p:nvCxnSpPr>
        <p:spPr>
          <a:xfrm>
            <a:off x="5021879" y="4891983"/>
            <a:ext cx="3384376"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2DCA76BE-EE46-4F6D-B087-20A7A95E1113}"/>
              </a:ext>
            </a:extLst>
          </p:cNvPr>
          <p:cNvCxnSpPr/>
          <p:nvPr/>
        </p:nvCxnSpPr>
        <p:spPr>
          <a:xfrm flipV="1">
            <a:off x="5021879" y="1423306"/>
            <a:ext cx="15322" cy="3468677"/>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62E63F8A-342E-471F-8CA4-BC7A2E893AAC}"/>
              </a:ext>
            </a:extLst>
          </p:cNvPr>
          <p:cNvCxnSpPr/>
          <p:nvPr/>
        </p:nvCxnSpPr>
        <p:spPr>
          <a:xfrm>
            <a:off x="5021879" y="1792638"/>
            <a:ext cx="331236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Прямоугольник 28">
            <a:extLst>
              <a:ext uri="{FF2B5EF4-FFF2-40B4-BE49-F238E27FC236}">
                <a16:creationId xmlns:a16="http://schemas.microsoft.com/office/drawing/2014/main" id="{D65C90D1-6C1C-46DF-85AE-A20433BCD26C}"/>
              </a:ext>
            </a:extLst>
          </p:cNvPr>
          <p:cNvSpPr/>
          <p:nvPr/>
        </p:nvSpPr>
        <p:spPr>
          <a:xfrm>
            <a:off x="5021879" y="1423306"/>
            <a:ext cx="704040"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cap="all" dirty="0">
                <a:solidFill>
                  <a:sysClr val="windowText" lastClr="000000"/>
                </a:solidFill>
              </a:rPr>
              <a:t>100%</a:t>
            </a:r>
            <a:endParaRPr lang="ru-RU" b="1" i="1" cap="all" baseline="-25000" dirty="0">
              <a:solidFill>
                <a:sysClr val="windowText" lastClr="000000"/>
              </a:solidFill>
            </a:endParaRPr>
          </a:p>
        </p:txBody>
      </p:sp>
      <p:cxnSp>
        <p:nvCxnSpPr>
          <p:cNvPr id="30" name="Прямая соединительная линия 29">
            <a:extLst>
              <a:ext uri="{FF2B5EF4-FFF2-40B4-BE49-F238E27FC236}">
                <a16:creationId xmlns:a16="http://schemas.microsoft.com/office/drawing/2014/main" id="{A48C696C-BC2C-4F13-B635-B5143D232A77}"/>
              </a:ext>
            </a:extLst>
          </p:cNvPr>
          <p:cNvCxnSpPr/>
          <p:nvPr/>
        </p:nvCxnSpPr>
        <p:spPr>
          <a:xfrm>
            <a:off x="5021879" y="2227687"/>
            <a:ext cx="3384376" cy="0"/>
          </a:xfrm>
          <a:prstGeom prst="line">
            <a:avLst/>
          </a:prstGeom>
          <a:ln w="31750" cmpd="sng">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1" name="Полилиния 18">
            <a:extLst>
              <a:ext uri="{FF2B5EF4-FFF2-40B4-BE49-F238E27FC236}">
                <a16:creationId xmlns:a16="http://schemas.microsoft.com/office/drawing/2014/main" id="{28CE50AA-63AC-457A-9DF1-39F1CD3EFF2F}"/>
              </a:ext>
            </a:extLst>
          </p:cNvPr>
          <p:cNvSpPr/>
          <p:nvPr/>
        </p:nvSpPr>
        <p:spPr>
          <a:xfrm>
            <a:off x="5037201" y="2683430"/>
            <a:ext cx="3349256" cy="951604"/>
          </a:xfrm>
          <a:custGeom>
            <a:avLst/>
            <a:gdLst>
              <a:gd name="connsiteX0" fmla="*/ 0 w 3349256"/>
              <a:gd name="connsiteY0" fmla="*/ 951604 h 951604"/>
              <a:gd name="connsiteX1" fmla="*/ 1275907 w 3349256"/>
              <a:gd name="connsiteY1" fmla="*/ 196692 h 951604"/>
              <a:gd name="connsiteX2" fmla="*/ 2115879 w 3349256"/>
              <a:gd name="connsiteY2" fmla="*/ 15939 h 951604"/>
              <a:gd name="connsiteX3" fmla="*/ 3349256 w 3349256"/>
              <a:gd name="connsiteY3" fmla="*/ 505037 h 951604"/>
            </a:gdLst>
            <a:ahLst/>
            <a:cxnLst>
              <a:cxn ang="0">
                <a:pos x="connsiteX0" y="connsiteY0"/>
              </a:cxn>
              <a:cxn ang="0">
                <a:pos x="connsiteX1" y="connsiteY1"/>
              </a:cxn>
              <a:cxn ang="0">
                <a:pos x="connsiteX2" y="connsiteY2"/>
              </a:cxn>
              <a:cxn ang="0">
                <a:pos x="connsiteX3" y="connsiteY3"/>
              </a:cxn>
            </a:cxnLst>
            <a:rect l="l" t="t" r="r" b="b"/>
            <a:pathLst>
              <a:path w="3349256" h="951604">
                <a:moveTo>
                  <a:pt x="0" y="951604"/>
                </a:moveTo>
                <a:cubicBezTo>
                  <a:pt x="461630" y="652120"/>
                  <a:pt x="923261" y="352636"/>
                  <a:pt x="1275907" y="196692"/>
                </a:cubicBezTo>
                <a:cubicBezTo>
                  <a:pt x="1628554" y="40748"/>
                  <a:pt x="1770321" y="-35452"/>
                  <a:pt x="2115879" y="15939"/>
                </a:cubicBezTo>
                <a:cubicBezTo>
                  <a:pt x="2461437" y="67330"/>
                  <a:pt x="3138377" y="418205"/>
                  <a:pt x="3349256" y="505037"/>
                </a:cubicBezTo>
              </a:path>
            </a:pathLst>
          </a:custGeom>
          <a:noFill/>
          <a:ln w="31750">
            <a:solidFill>
              <a:schemeClr val="accent3">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a:p>
        </p:txBody>
      </p:sp>
      <p:sp>
        <p:nvSpPr>
          <p:cNvPr id="32" name="Полилиния 19">
            <a:extLst>
              <a:ext uri="{FF2B5EF4-FFF2-40B4-BE49-F238E27FC236}">
                <a16:creationId xmlns:a16="http://schemas.microsoft.com/office/drawing/2014/main" id="{7C56781C-D630-4A5B-957D-E65DEAA1DC6F}"/>
              </a:ext>
            </a:extLst>
          </p:cNvPr>
          <p:cNvSpPr/>
          <p:nvPr/>
        </p:nvSpPr>
        <p:spPr>
          <a:xfrm>
            <a:off x="5037201" y="3337201"/>
            <a:ext cx="3349256" cy="1552475"/>
          </a:xfrm>
          <a:custGeom>
            <a:avLst/>
            <a:gdLst>
              <a:gd name="connsiteX0" fmla="*/ 0 w 3349256"/>
              <a:gd name="connsiteY0" fmla="*/ 1552475 h 1552475"/>
              <a:gd name="connsiteX1" fmla="*/ 754912 w 3349256"/>
              <a:gd name="connsiteY1" fmla="*/ 808196 h 1552475"/>
              <a:gd name="connsiteX2" fmla="*/ 1531088 w 3349256"/>
              <a:gd name="connsiteY2" fmla="*/ 170242 h 1552475"/>
              <a:gd name="connsiteX3" fmla="*/ 1988288 w 3349256"/>
              <a:gd name="connsiteY3" fmla="*/ 121 h 1552475"/>
              <a:gd name="connsiteX4" fmla="*/ 2636874 w 3349256"/>
              <a:gd name="connsiteY4" fmla="*/ 159610 h 1552475"/>
              <a:gd name="connsiteX5" fmla="*/ 3349256 w 3349256"/>
              <a:gd name="connsiteY5" fmla="*/ 871991 h 15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6" h="1552475">
                <a:moveTo>
                  <a:pt x="0" y="1552475"/>
                </a:moveTo>
                <a:cubicBezTo>
                  <a:pt x="249865" y="1295521"/>
                  <a:pt x="499731" y="1038568"/>
                  <a:pt x="754912" y="808196"/>
                </a:cubicBezTo>
                <a:cubicBezTo>
                  <a:pt x="1010093" y="577824"/>
                  <a:pt x="1325525" y="304921"/>
                  <a:pt x="1531088" y="170242"/>
                </a:cubicBezTo>
                <a:cubicBezTo>
                  <a:pt x="1736651" y="35563"/>
                  <a:pt x="1803990" y="1893"/>
                  <a:pt x="1988288" y="121"/>
                </a:cubicBezTo>
                <a:cubicBezTo>
                  <a:pt x="2172586" y="-1651"/>
                  <a:pt x="2410046" y="14298"/>
                  <a:pt x="2636874" y="159610"/>
                </a:cubicBezTo>
                <a:cubicBezTo>
                  <a:pt x="2863702" y="304922"/>
                  <a:pt x="3106479" y="588456"/>
                  <a:pt x="3349256" y="871991"/>
                </a:cubicBezTo>
              </a:path>
            </a:pathLst>
          </a:custGeom>
          <a:noFill/>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a:p>
        </p:txBody>
      </p:sp>
      <p:cxnSp>
        <p:nvCxnSpPr>
          <p:cNvPr id="33" name="Прямая соединительная линия 32">
            <a:extLst>
              <a:ext uri="{FF2B5EF4-FFF2-40B4-BE49-F238E27FC236}">
                <a16:creationId xmlns:a16="http://schemas.microsoft.com/office/drawing/2014/main" id="{EBA615AD-FDE8-474D-8635-BBA425F8DD6B}"/>
              </a:ext>
            </a:extLst>
          </p:cNvPr>
          <p:cNvCxnSpPr/>
          <p:nvPr/>
        </p:nvCxnSpPr>
        <p:spPr>
          <a:xfrm>
            <a:off x="6174007" y="2227687"/>
            <a:ext cx="0" cy="720080"/>
          </a:xfrm>
          <a:prstGeom prst="line">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AD3508AB-8B3F-4EF0-BB16-BE0EA6359352}"/>
              </a:ext>
            </a:extLst>
          </p:cNvPr>
          <p:cNvCxnSpPr/>
          <p:nvPr/>
        </p:nvCxnSpPr>
        <p:spPr>
          <a:xfrm>
            <a:off x="6174007" y="2953279"/>
            <a:ext cx="0" cy="864096"/>
          </a:xfrm>
          <a:prstGeom prst="straightConnector1">
            <a:avLst/>
          </a:prstGeom>
          <a:ln w="12700">
            <a:solidFill>
              <a:schemeClr val="tx1"/>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1A772E62-85CE-4148-BF7A-39F2FCBAAA86}"/>
              </a:ext>
            </a:extLst>
          </p:cNvPr>
          <p:cNvCxnSpPr/>
          <p:nvPr/>
        </p:nvCxnSpPr>
        <p:spPr>
          <a:xfrm>
            <a:off x="5728228" y="1801100"/>
            <a:ext cx="0" cy="435049"/>
          </a:xfrm>
          <a:prstGeom prst="straightConnector1">
            <a:avLst/>
          </a:prstGeom>
          <a:ln w="12700">
            <a:solidFill>
              <a:schemeClr val="tx1"/>
            </a:solidFill>
            <a:headEnd type="stealt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Прямоугольник 35">
                <a:extLst>
                  <a:ext uri="{FF2B5EF4-FFF2-40B4-BE49-F238E27FC236}">
                    <a16:creationId xmlns:a16="http://schemas.microsoft.com/office/drawing/2014/main" id="{6A9C7FF4-5D88-4E24-A620-8690AE01E0F5}"/>
                  </a:ext>
                </a:extLst>
              </p:cNvPr>
              <p:cNvSpPr/>
              <p:nvPr/>
            </p:nvSpPr>
            <p:spPr>
              <a:xfrm>
                <a:off x="5760751" y="1820300"/>
                <a:ext cx="511614" cy="39664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𝜁</m:t>
                          </m:r>
                        </m:e>
                        <m:sub>
                          <m:r>
                            <a:rPr lang="ru-RU">
                              <a:latin typeface="Cambria Math" panose="02040503050406030204" pitchFamily="18" charset="0"/>
                            </a:rPr>
                            <m:t>са</m:t>
                          </m:r>
                        </m:sub>
                      </m:sSub>
                    </m:oMath>
                  </m:oMathPara>
                </a14:m>
                <a:endParaRPr lang="ru-RU" dirty="0"/>
              </a:p>
            </p:txBody>
          </p:sp>
        </mc:Choice>
        <mc:Fallback xmlns="">
          <p:sp>
            <p:nvSpPr>
              <p:cNvPr id="36" name="Прямоугольник 35">
                <a:extLst>
                  <a:ext uri="{FF2B5EF4-FFF2-40B4-BE49-F238E27FC236}">
                    <a16:creationId xmlns:a16="http://schemas.microsoft.com/office/drawing/2014/main" id="{6A9C7FF4-5D88-4E24-A620-8690AE01E0F5}"/>
                  </a:ext>
                </a:extLst>
              </p:cNvPr>
              <p:cNvSpPr>
                <a:spLocks noRot="1" noChangeAspect="1" noMove="1" noResize="1" noEditPoints="1" noAdjustHandles="1" noChangeArrowheads="1" noChangeShapeType="1" noTextEdit="1"/>
              </p:cNvSpPr>
              <p:nvPr/>
            </p:nvSpPr>
            <p:spPr>
              <a:xfrm>
                <a:off x="5760751" y="1820300"/>
                <a:ext cx="511614" cy="396647"/>
              </a:xfrm>
              <a:prstGeom prst="rect">
                <a:avLst/>
              </a:prstGeom>
              <a:blipFill>
                <a:blip r:embed="rId8"/>
                <a:stretch>
                  <a:fillRect b="-4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7" name="Прямоугольник 36">
                <a:extLst>
                  <a:ext uri="{FF2B5EF4-FFF2-40B4-BE49-F238E27FC236}">
                    <a16:creationId xmlns:a16="http://schemas.microsoft.com/office/drawing/2014/main" id="{244EE107-5DD2-4181-8FFD-F31C31C13A7D}"/>
                  </a:ext>
                </a:extLst>
              </p:cNvPr>
              <p:cNvSpPr/>
              <p:nvPr/>
            </p:nvSpPr>
            <p:spPr>
              <a:xfrm>
                <a:off x="6174007" y="2281564"/>
                <a:ext cx="524438" cy="431593"/>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m:rPr>
                              <m:sty m:val="p"/>
                            </m:rPr>
                            <a:rPr lang="ru-RU">
                              <a:latin typeface="Cambria Math" panose="02040503050406030204" pitchFamily="18" charset="0"/>
                            </a:rPr>
                            <m:t>ζ</m:t>
                          </m:r>
                        </m:e>
                        <m:sub>
                          <m:r>
                            <a:rPr lang="ru-RU">
                              <a:latin typeface="Cambria Math" panose="02040503050406030204" pitchFamily="18" charset="0"/>
                            </a:rPr>
                            <m:t>рк</m:t>
                          </m:r>
                        </m:sub>
                      </m:sSub>
                    </m:oMath>
                  </m:oMathPara>
                </a14:m>
                <a:endParaRPr lang="ru-RU" dirty="0"/>
              </a:p>
            </p:txBody>
          </p:sp>
        </mc:Choice>
        <mc:Fallback xmlns="">
          <p:sp>
            <p:nvSpPr>
              <p:cNvPr id="37" name="Прямоугольник 36">
                <a:extLst>
                  <a:ext uri="{FF2B5EF4-FFF2-40B4-BE49-F238E27FC236}">
                    <a16:creationId xmlns:a16="http://schemas.microsoft.com/office/drawing/2014/main" id="{244EE107-5DD2-4181-8FFD-F31C31C13A7D}"/>
                  </a:ext>
                </a:extLst>
              </p:cNvPr>
              <p:cNvSpPr>
                <a:spLocks noRot="1" noChangeAspect="1" noMove="1" noResize="1" noEditPoints="1" noAdjustHandles="1" noChangeArrowheads="1" noChangeShapeType="1" noTextEdit="1"/>
              </p:cNvSpPr>
              <p:nvPr/>
            </p:nvSpPr>
            <p:spPr>
              <a:xfrm>
                <a:off x="6174007" y="2281564"/>
                <a:ext cx="524438" cy="431593"/>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Прямоугольник 37">
                <a:extLst>
                  <a:ext uri="{FF2B5EF4-FFF2-40B4-BE49-F238E27FC236}">
                    <a16:creationId xmlns:a16="http://schemas.microsoft.com/office/drawing/2014/main" id="{3DB38554-0DA6-408B-A3DE-AC56B724EB67}"/>
                  </a:ext>
                </a:extLst>
              </p:cNvPr>
              <p:cNvSpPr/>
              <p:nvPr/>
            </p:nvSpPr>
            <p:spPr>
              <a:xfrm>
                <a:off x="6174007" y="3019775"/>
                <a:ext cx="636649" cy="396199"/>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m:rPr>
                              <m:sty m:val="p"/>
                            </m:rPr>
                            <a:rPr lang="ru-RU">
                              <a:latin typeface="Cambria Math" panose="02040503050406030204" pitchFamily="18" charset="0"/>
                            </a:rPr>
                            <m:t>ζ</m:t>
                          </m:r>
                        </m:e>
                        <m:sub>
                          <m:r>
                            <a:rPr lang="ru-RU">
                              <a:latin typeface="Cambria Math" panose="02040503050406030204" pitchFamily="18" charset="0"/>
                            </a:rPr>
                            <m:t>вых</m:t>
                          </m:r>
                        </m:sub>
                      </m:sSub>
                    </m:oMath>
                  </m:oMathPara>
                </a14:m>
                <a:endParaRPr lang="ru-RU" dirty="0"/>
              </a:p>
            </p:txBody>
          </p:sp>
        </mc:Choice>
        <mc:Fallback xmlns="">
          <p:sp>
            <p:nvSpPr>
              <p:cNvPr id="38" name="Прямоугольник 37">
                <a:extLst>
                  <a:ext uri="{FF2B5EF4-FFF2-40B4-BE49-F238E27FC236}">
                    <a16:creationId xmlns:a16="http://schemas.microsoft.com/office/drawing/2014/main" id="{3DB38554-0DA6-408B-A3DE-AC56B724EB67}"/>
                  </a:ext>
                </a:extLst>
              </p:cNvPr>
              <p:cNvSpPr>
                <a:spLocks noRot="1" noChangeAspect="1" noMove="1" noResize="1" noEditPoints="1" noAdjustHandles="1" noChangeArrowheads="1" noChangeShapeType="1" noTextEdit="1"/>
              </p:cNvSpPr>
              <p:nvPr/>
            </p:nvSpPr>
            <p:spPr>
              <a:xfrm>
                <a:off x="6174007" y="3019775"/>
                <a:ext cx="636649" cy="396199"/>
              </a:xfrm>
              <a:prstGeom prst="rect">
                <a:avLst/>
              </a:prstGeom>
              <a:blipFill>
                <a:blip r:embed="rId10"/>
                <a:stretch>
                  <a:fillRect b="-4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Прямоугольник 38">
                <a:extLst>
                  <a:ext uri="{FF2B5EF4-FFF2-40B4-BE49-F238E27FC236}">
                    <a16:creationId xmlns:a16="http://schemas.microsoft.com/office/drawing/2014/main" id="{A310340D-791D-4B4C-AD52-03CE4F8606EC}"/>
                  </a:ext>
                </a:extLst>
              </p:cNvPr>
              <p:cNvSpPr/>
              <p:nvPr/>
            </p:nvSpPr>
            <p:spPr>
              <a:xfrm>
                <a:off x="6924958" y="1839502"/>
                <a:ext cx="1434880" cy="39664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𝜂</m:t>
                          </m:r>
                        </m:e>
                        <m:sub>
                          <m:r>
                            <a:rPr lang="ru-RU">
                              <a:latin typeface="Cambria Math" panose="02040503050406030204" pitchFamily="18" charset="0"/>
                            </a:rPr>
                            <m:t>т</m:t>
                          </m:r>
                        </m:sub>
                      </m:sSub>
                      <m:r>
                        <a:rPr lang="ru-RU">
                          <a:latin typeface="Cambria Math" panose="02040503050406030204" pitchFamily="18" charset="0"/>
                        </a:rPr>
                        <m:t>=1</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𝜁</m:t>
                          </m:r>
                        </m:e>
                        <m:sub>
                          <m:r>
                            <a:rPr lang="ru-RU">
                              <a:latin typeface="Cambria Math" panose="02040503050406030204" pitchFamily="18" charset="0"/>
                            </a:rPr>
                            <m:t>са</m:t>
                          </m:r>
                        </m:sub>
                      </m:sSub>
                    </m:oMath>
                  </m:oMathPara>
                </a14:m>
                <a:endParaRPr lang="ru-RU" dirty="0"/>
              </a:p>
            </p:txBody>
          </p:sp>
        </mc:Choice>
        <mc:Fallback xmlns="">
          <p:sp>
            <p:nvSpPr>
              <p:cNvPr id="39" name="Прямоугольник 38">
                <a:extLst>
                  <a:ext uri="{FF2B5EF4-FFF2-40B4-BE49-F238E27FC236}">
                    <a16:creationId xmlns:a16="http://schemas.microsoft.com/office/drawing/2014/main" id="{A310340D-791D-4B4C-AD52-03CE4F8606EC}"/>
                  </a:ext>
                </a:extLst>
              </p:cNvPr>
              <p:cNvSpPr>
                <a:spLocks noRot="1" noChangeAspect="1" noMove="1" noResize="1" noEditPoints="1" noAdjustHandles="1" noChangeArrowheads="1" noChangeShapeType="1" noTextEdit="1"/>
              </p:cNvSpPr>
              <p:nvPr/>
            </p:nvSpPr>
            <p:spPr>
              <a:xfrm>
                <a:off x="6924958" y="1839502"/>
                <a:ext cx="1434880" cy="396647"/>
              </a:xfrm>
              <a:prstGeom prst="rect">
                <a:avLst/>
              </a:prstGeom>
              <a:blipFill>
                <a:blip r:embed="rId11"/>
                <a:stretch>
                  <a:fillRect b="-4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Прямоугольник 39">
                <a:extLst>
                  <a:ext uri="{FF2B5EF4-FFF2-40B4-BE49-F238E27FC236}">
                    <a16:creationId xmlns:a16="http://schemas.microsoft.com/office/drawing/2014/main" id="{B89BE066-A671-4A38-920A-F619F1FA1551}"/>
                  </a:ext>
                </a:extLst>
              </p:cNvPr>
              <p:cNvSpPr/>
              <p:nvPr/>
            </p:nvSpPr>
            <p:spPr>
              <a:xfrm>
                <a:off x="7083569" y="2395813"/>
                <a:ext cx="1997470" cy="431593"/>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𝜂</m:t>
                          </m:r>
                        </m:e>
                        <m:sub>
                          <m:r>
                            <a:rPr lang="ru-RU">
                              <a:latin typeface="Cambria Math" panose="02040503050406030204" pitchFamily="18" charset="0"/>
                            </a:rPr>
                            <m:t>т</m:t>
                          </m:r>
                        </m:sub>
                      </m:sSub>
                      <m:r>
                        <a:rPr lang="ru-RU">
                          <a:latin typeface="Cambria Math" panose="02040503050406030204" pitchFamily="18" charset="0"/>
                        </a:rPr>
                        <m:t>=1</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𝜁</m:t>
                          </m:r>
                        </m:e>
                        <m:sub>
                          <m:r>
                            <a:rPr lang="ru-RU">
                              <a:latin typeface="Cambria Math" panose="02040503050406030204" pitchFamily="18" charset="0"/>
                            </a:rPr>
                            <m:t>са</m:t>
                          </m:r>
                        </m:sub>
                      </m:sSub>
                      <m:r>
                        <a:rPr lang="ru-RU" i="1">
                          <a:latin typeface="Cambria Math" panose="02040503050406030204" pitchFamily="18" charset="0"/>
                        </a:rPr>
                        <m:t>−</m:t>
                      </m:r>
                      <m:sSub>
                        <m:sSubPr>
                          <m:ctrlPr>
                            <a:rPr lang="ru-RU" i="1">
                              <a:latin typeface="Cambria Math" panose="02040503050406030204" pitchFamily="18" charset="0"/>
                            </a:rPr>
                          </m:ctrlPr>
                        </m:sSubPr>
                        <m:e>
                          <m:r>
                            <m:rPr>
                              <m:sty m:val="p"/>
                            </m:rPr>
                            <a:rPr lang="ru-RU">
                              <a:latin typeface="Cambria Math" panose="02040503050406030204" pitchFamily="18" charset="0"/>
                            </a:rPr>
                            <m:t>ζ</m:t>
                          </m:r>
                        </m:e>
                        <m:sub>
                          <m:r>
                            <a:rPr lang="ru-RU">
                              <a:latin typeface="Cambria Math" panose="02040503050406030204" pitchFamily="18" charset="0"/>
                            </a:rPr>
                            <m:t>рк</m:t>
                          </m:r>
                        </m:sub>
                      </m:sSub>
                    </m:oMath>
                  </m:oMathPara>
                </a14:m>
                <a:endParaRPr lang="ru-RU" dirty="0"/>
              </a:p>
            </p:txBody>
          </p:sp>
        </mc:Choice>
        <mc:Fallback xmlns="">
          <p:sp>
            <p:nvSpPr>
              <p:cNvPr id="40" name="Прямоугольник 39">
                <a:extLst>
                  <a:ext uri="{FF2B5EF4-FFF2-40B4-BE49-F238E27FC236}">
                    <a16:creationId xmlns:a16="http://schemas.microsoft.com/office/drawing/2014/main" id="{B89BE066-A671-4A38-920A-F619F1FA1551}"/>
                  </a:ext>
                </a:extLst>
              </p:cNvPr>
              <p:cNvSpPr>
                <a:spLocks noRot="1" noChangeAspect="1" noMove="1" noResize="1" noEditPoints="1" noAdjustHandles="1" noChangeArrowheads="1" noChangeShapeType="1" noTextEdit="1"/>
              </p:cNvSpPr>
              <p:nvPr/>
            </p:nvSpPr>
            <p:spPr>
              <a:xfrm>
                <a:off x="7083569" y="2395813"/>
                <a:ext cx="1997470" cy="431593"/>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Прямоугольник 40">
                <a:extLst>
                  <a:ext uri="{FF2B5EF4-FFF2-40B4-BE49-F238E27FC236}">
                    <a16:creationId xmlns:a16="http://schemas.microsoft.com/office/drawing/2014/main" id="{75D5E7A0-ADE7-46ED-8C13-1063284879F3}"/>
                  </a:ext>
                </a:extLst>
              </p:cNvPr>
              <p:cNvSpPr/>
              <p:nvPr/>
            </p:nvSpPr>
            <p:spPr>
              <a:xfrm>
                <a:off x="8082304" y="3636438"/>
                <a:ext cx="455509"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𝜂</m:t>
                          </m:r>
                        </m:e>
                        <m:sub>
                          <m:r>
                            <a:rPr lang="ru-RU">
                              <a:latin typeface="Cambria Math"/>
                            </a:rPr>
                            <m:t>т</m:t>
                          </m:r>
                        </m:sub>
                      </m:sSub>
                    </m:oMath>
                  </m:oMathPara>
                </a14:m>
                <a:endParaRPr lang="ru-RU" dirty="0"/>
              </a:p>
            </p:txBody>
          </p:sp>
        </mc:Choice>
        <mc:Fallback xmlns="">
          <p:sp>
            <p:nvSpPr>
              <p:cNvPr id="41" name="Прямоугольник 40">
                <a:extLst>
                  <a:ext uri="{FF2B5EF4-FFF2-40B4-BE49-F238E27FC236}">
                    <a16:creationId xmlns:a16="http://schemas.microsoft.com/office/drawing/2014/main" id="{75D5E7A0-ADE7-46ED-8C13-1063284879F3}"/>
                  </a:ext>
                </a:extLst>
              </p:cNvPr>
              <p:cNvSpPr>
                <a:spLocks noRot="1" noChangeAspect="1" noMove="1" noResize="1" noEditPoints="1" noAdjustHandles="1" noChangeArrowheads="1" noChangeShapeType="1" noTextEdit="1"/>
              </p:cNvSpPr>
              <p:nvPr/>
            </p:nvSpPr>
            <p:spPr>
              <a:xfrm>
                <a:off x="8082304" y="3636438"/>
                <a:ext cx="455509" cy="369332"/>
              </a:xfrm>
              <a:prstGeom prst="rect">
                <a:avLst/>
              </a:prstGeom>
              <a:blipFill>
                <a:blip r:embed="rId13"/>
                <a:stretch>
                  <a:fillRect b="-6667"/>
                </a:stretch>
              </a:blipFill>
            </p:spPr>
            <p:txBody>
              <a:bodyPr/>
              <a:lstStyle/>
              <a:p>
                <a:r>
                  <a:rPr lang="ru-RU">
                    <a:noFill/>
                  </a:rPr>
                  <a:t> </a:t>
                </a:r>
              </a:p>
            </p:txBody>
          </p:sp>
        </mc:Fallback>
      </mc:AlternateContent>
      <p:cxnSp>
        <p:nvCxnSpPr>
          <p:cNvPr id="10" name="Прямая соединительная линия 9">
            <a:extLst>
              <a:ext uri="{FF2B5EF4-FFF2-40B4-BE49-F238E27FC236}">
                <a16:creationId xmlns:a16="http://schemas.microsoft.com/office/drawing/2014/main" id="{13230E6F-ED1D-4FF8-A00D-43571B8BD095}"/>
              </a:ext>
            </a:extLst>
          </p:cNvPr>
          <p:cNvCxnSpPr>
            <a:cxnSpLocks/>
          </p:cNvCxnSpPr>
          <p:nvPr/>
        </p:nvCxnSpPr>
        <p:spPr>
          <a:xfrm>
            <a:off x="7163090" y="3361361"/>
            <a:ext cx="0" cy="1528315"/>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13481AAE-8420-4E6C-8332-F2AEB0130A1F}"/>
                  </a:ext>
                </a:extLst>
              </p:cNvPr>
              <p:cNvSpPr/>
              <p:nvPr/>
            </p:nvSpPr>
            <p:spPr>
              <a:xfrm>
                <a:off x="6945466" y="4904266"/>
                <a:ext cx="707758" cy="394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r>
                            <m:rPr>
                              <m:sty m:val="p"/>
                            </m:rPr>
                            <a:rPr lang="en-US" b="0" i="0" smtClean="0">
                              <a:latin typeface="Cambria Math" panose="02040503050406030204" pitchFamily="18" charset="0"/>
                            </a:rPr>
                            <m:t>opt</m:t>
                          </m:r>
                        </m:sub>
                      </m:sSub>
                    </m:oMath>
                  </m:oMathPara>
                </a14:m>
                <a:endParaRPr lang="ru-RU" dirty="0"/>
              </a:p>
            </p:txBody>
          </p:sp>
        </mc:Choice>
        <mc:Fallback xmlns="">
          <p:sp>
            <p:nvSpPr>
              <p:cNvPr id="13" name="Прямоугольник 12">
                <a:extLst>
                  <a:ext uri="{FF2B5EF4-FFF2-40B4-BE49-F238E27FC236}">
                    <a16:creationId xmlns:a16="http://schemas.microsoft.com/office/drawing/2014/main" id="{13481AAE-8420-4E6C-8332-F2AEB0130A1F}"/>
                  </a:ext>
                </a:extLst>
              </p:cNvPr>
              <p:cNvSpPr>
                <a:spLocks noRot="1" noChangeAspect="1" noMove="1" noResize="1" noEditPoints="1" noAdjustHandles="1" noChangeArrowheads="1" noChangeShapeType="1" noTextEdit="1"/>
              </p:cNvSpPr>
              <p:nvPr/>
            </p:nvSpPr>
            <p:spPr>
              <a:xfrm>
                <a:off x="6945466" y="4904266"/>
                <a:ext cx="707758" cy="394019"/>
              </a:xfrm>
              <a:prstGeom prst="rect">
                <a:avLst/>
              </a:prstGeom>
              <a:blipFill>
                <a:blip r:embed="rId14"/>
                <a:stretch>
                  <a:fillRect b="-78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Прямоугольник 45">
                <a:extLst>
                  <a:ext uri="{FF2B5EF4-FFF2-40B4-BE49-F238E27FC236}">
                    <a16:creationId xmlns:a16="http://schemas.microsoft.com/office/drawing/2014/main" id="{D20371A3-1E63-4C17-B879-4F60122DF23E}"/>
                  </a:ext>
                </a:extLst>
              </p:cNvPr>
              <p:cNvSpPr/>
              <p:nvPr/>
            </p:nvSpPr>
            <p:spPr>
              <a:xfrm>
                <a:off x="4743092" y="5299652"/>
                <a:ext cx="3961539" cy="369332"/>
              </a:xfrm>
              <a:prstGeom prst="rect">
                <a:avLst/>
              </a:prstGeom>
            </p:spPr>
            <p:txBody>
              <a:bodyPr wrap="square">
                <a:spAutoFit/>
              </a:bodyPr>
              <a:lstStyle/>
              <a:p>
                <a:pPr algn="ctr"/>
                <a:r>
                  <a:rPr lang="ru-RU" cap="small" dirty="0"/>
                  <a:t>Почему при больших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sub>
                    </m:sSub>
                  </m:oMath>
                </a14:m>
                <a:r>
                  <a:rPr lang="ru-RU" cap="small" dirty="0"/>
                  <a:t> КПД равен 0? </a:t>
                </a:r>
              </a:p>
            </p:txBody>
          </p:sp>
        </mc:Choice>
        <mc:Fallback xmlns="">
          <p:sp>
            <p:nvSpPr>
              <p:cNvPr id="46" name="Прямоугольник 45">
                <a:extLst>
                  <a:ext uri="{FF2B5EF4-FFF2-40B4-BE49-F238E27FC236}">
                    <a16:creationId xmlns:a16="http://schemas.microsoft.com/office/drawing/2014/main" id="{D20371A3-1E63-4C17-B879-4F60122DF23E}"/>
                  </a:ext>
                </a:extLst>
              </p:cNvPr>
              <p:cNvSpPr>
                <a:spLocks noRot="1" noChangeAspect="1" noMove="1" noResize="1" noEditPoints="1" noAdjustHandles="1" noChangeArrowheads="1" noChangeShapeType="1" noTextEdit="1"/>
              </p:cNvSpPr>
              <p:nvPr/>
            </p:nvSpPr>
            <p:spPr>
              <a:xfrm>
                <a:off x="4743092" y="5299652"/>
                <a:ext cx="3961539" cy="369332"/>
              </a:xfrm>
              <a:prstGeom prst="rect">
                <a:avLst/>
              </a:prstGeom>
              <a:blipFill>
                <a:blip r:embed="rId15"/>
                <a:stretch>
                  <a:fillRect t="-8197" b="-24590"/>
                </a:stretch>
              </a:blipFill>
            </p:spPr>
            <p:txBody>
              <a:bodyPr/>
              <a:lstStyle/>
              <a:p>
                <a:r>
                  <a:rPr lang="ru-RU">
                    <a:noFill/>
                  </a:rPr>
                  <a:t> </a:t>
                </a:r>
              </a:p>
            </p:txBody>
          </p:sp>
        </mc:Fallback>
      </mc:AlternateContent>
    </p:spTree>
    <p:extLst>
      <p:ext uri="{BB962C8B-B14F-4D97-AF65-F5344CB8AC3E}">
        <p14:creationId xmlns:p14="http://schemas.microsoft.com/office/powerpoint/2010/main" val="26170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6" grpId="0"/>
      <p:bldP spid="37" grpId="0"/>
      <p:bldP spid="38" grpId="0"/>
      <p:bldP spid="39" grpId="0"/>
      <p:bldP spid="40" grpId="0"/>
      <p:bldP spid="41" grpId="0"/>
      <p:bldP spid="13"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12</a:t>
            </a:fld>
            <a:endParaRPr lang="ru-RU" dirty="0">
              <a:solidFill>
                <a:schemeClr val="bg1"/>
              </a:solidFill>
              <a:latin typeface="Elektra Medium Pro" panose="02000803000000020004" pitchFamily="50" charset="-52"/>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TextBox 42">
            <a:extLst>
              <a:ext uri="{FF2B5EF4-FFF2-40B4-BE49-F238E27FC236}">
                <a16:creationId xmlns:a16="http://schemas.microsoft.com/office/drawing/2014/main" id="{369171A4-6D97-40C9-8EA2-03868ABDF74E}"/>
              </a:ext>
            </a:extLst>
          </p:cNvPr>
          <p:cNvSpPr txBox="1"/>
          <p:nvPr/>
        </p:nvSpPr>
        <p:spPr>
          <a:xfrm>
            <a:off x="793755" y="315385"/>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p:sp>
        <p:nvSpPr>
          <p:cNvPr id="42" name="Прямоугольник 41">
            <a:extLst>
              <a:ext uri="{FF2B5EF4-FFF2-40B4-BE49-F238E27FC236}">
                <a16:creationId xmlns:a16="http://schemas.microsoft.com/office/drawing/2014/main" id="{9E58EDD5-263C-4B35-A8E5-DA8B23FB974D}"/>
              </a:ext>
            </a:extLst>
          </p:cNvPr>
          <p:cNvSpPr/>
          <p:nvPr/>
        </p:nvSpPr>
        <p:spPr>
          <a:xfrm rot="5400000" flipH="1" flipV="1">
            <a:off x="-1135460" y="2165919"/>
            <a:ext cx="30970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cap="all" dirty="0">
                <a:solidFill>
                  <a:sysClr val="windowText" lastClr="000000"/>
                </a:solidFill>
              </a:rPr>
              <a:t>КПД</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44" name="Прямоугольник 43">
                <a:extLst>
                  <a:ext uri="{FF2B5EF4-FFF2-40B4-BE49-F238E27FC236}">
                    <a16:creationId xmlns:a16="http://schemas.microsoft.com/office/drawing/2014/main" id="{5F495CDE-8095-444E-9B0A-6C18FD8E7F9F}"/>
                  </a:ext>
                </a:extLst>
              </p:cNvPr>
              <p:cNvSpPr/>
              <p:nvPr/>
            </p:nvSpPr>
            <p:spPr>
              <a:xfrm>
                <a:off x="3578212" y="3932769"/>
                <a:ext cx="435247"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sub>
                      </m:sSub>
                    </m:oMath>
                  </m:oMathPara>
                </a14:m>
                <a:endParaRPr lang="ru-RU" dirty="0"/>
              </a:p>
            </p:txBody>
          </p:sp>
        </mc:Choice>
        <mc:Fallback xmlns="">
          <p:sp>
            <p:nvSpPr>
              <p:cNvPr id="44" name="Прямоугольник 43">
                <a:extLst>
                  <a:ext uri="{FF2B5EF4-FFF2-40B4-BE49-F238E27FC236}">
                    <a16:creationId xmlns:a16="http://schemas.microsoft.com/office/drawing/2014/main" id="{5F495CDE-8095-444E-9B0A-6C18FD8E7F9F}"/>
                  </a:ext>
                </a:extLst>
              </p:cNvPr>
              <p:cNvSpPr>
                <a:spLocks noRot="1" noChangeAspect="1" noMove="1" noResize="1" noEditPoints="1" noAdjustHandles="1" noChangeArrowheads="1" noChangeShapeType="1" noTextEdit="1"/>
              </p:cNvSpPr>
              <p:nvPr/>
            </p:nvSpPr>
            <p:spPr>
              <a:xfrm>
                <a:off x="3578212" y="3932769"/>
                <a:ext cx="435247" cy="369332"/>
              </a:xfrm>
              <a:prstGeom prst="rect">
                <a:avLst/>
              </a:prstGeom>
              <a:blipFill>
                <a:blip r:embed="rId3"/>
                <a:stretch>
                  <a:fillRect/>
                </a:stretch>
              </a:blipFill>
            </p:spPr>
            <p:txBody>
              <a:bodyPr/>
              <a:lstStyle/>
              <a:p>
                <a:r>
                  <a:rPr lang="ru-RU">
                    <a:noFill/>
                  </a:rPr>
                  <a:t> </a:t>
                </a:r>
              </a:p>
            </p:txBody>
          </p:sp>
        </mc:Fallback>
      </mc:AlternateContent>
      <p:cxnSp>
        <p:nvCxnSpPr>
          <p:cNvPr id="45" name="Прямая со стрелкой 44">
            <a:extLst>
              <a:ext uri="{FF2B5EF4-FFF2-40B4-BE49-F238E27FC236}">
                <a16:creationId xmlns:a16="http://schemas.microsoft.com/office/drawing/2014/main" id="{E7D2B631-6B29-48E0-9891-DE39D9C3C0C9}"/>
              </a:ext>
            </a:extLst>
          </p:cNvPr>
          <p:cNvCxnSpPr/>
          <p:nvPr/>
        </p:nvCxnSpPr>
        <p:spPr>
          <a:xfrm>
            <a:off x="629083" y="3932769"/>
            <a:ext cx="3384376"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a16="http://schemas.microsoft.com/office/drawing/2014/main" id="{BE86E2F1-F9BF-46DA-A29C-BBDAACD72B99}"/>
              </a:ext>
            </a:extLst>
          </p:cNvPr>
          <p:cNvCxnSpPr/>
          <p:nvPr/>
        </p:nvCxnSpPr>
        <p:spPr>
          <a:xfrm flipV="1">
            <a:off x="629083" y="833424"/>
            <a:ext cx="15322" cy="3099346"/>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Прямоугольник 47">
                <a:extLst>
                  <a:ext uri="{FF2B5EF4-FFF2-40B4-BE49-F238E27FC236}">
                    <a16:creationId xmlns:a16="http://schemas.microsoft.com/office/drawing/2014/main" id="{4CD83872-198F-49D9-82A9-7F13D7AC9F7F}"/>
                  </a:ext>
                </a:extLst>
              </p:cNvPr>
              <p:cNvSpPr/>
              <p:nvPr/>
            </p:nvSpPr>
            <p:spPr>
              <a:xfrm>
                <a:off x="3340326" y="1300517"/>
                <a:ext cx="455509"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𝜂</m:t>
                          </m:r>
                        </m:e>
                        <m:sub>
                          <m:r>
                            <a:rPr lang="ru-RU">
                              <a:latin typeface="Cambria Math"/>
                            </a:rPr>
                            <m:t>т</m:t>
                          </m:r>
                        </m:sub>
                      </m:sSub>
                    </m:oMath>
                  </m:oMathPara>
                </a14:m>
                <a:endParaRPr lang="ru-RU" dirty="0"/>
              </a:p>
            </p:txBody>
          </p:sp>
        </mc:Choice>
        <mc:Fallback xmlns="">
          <p:sp>
            <p:nvSpPr>
              <p:cNvPr id="48" name="Прямоугольник 47">
                <a:extLst>
                  <a:ext uri="{FF2B5EF4-FFF2-40B4-BE49-F238E27FC236}">
                    <a16:creationId xmlns:a16="http://schemas.microsoft.com/office/drawing/2014/main" id="{4CD83872-198F-49D9-82A9-7F13D7AC9F7F}"/>
                  </a:ext>
                </a:extLst>
              </p:cNvPr>
              <p:cNvSpPr>
                <a:spLocks noRot="1" noChangeAspect="1" noMove="1" noResize="1" noEditPoints="1" noAdjustHandles="1" noChangeArrowheads="1" noChangeShapeType="1" noTextEdit="1"/>
              </p:cNvSpPr>
              <p:nvPr/>
            </p:nvSpPr>
            <p:spPr>
              <a:xfrm>
                <a:off x="3340326" y="1300517"/>
                <a:ext cx="455509" cy="369332"/>
              </a:xfrm>
              <a:prstGeom prst="rect">
                <a:avLst/>
              </a:prstGeom>
              <a:blipFill>
                <a:blip r:embed="rId4"/>
                <a:stretch>
                  <a:fillRect b="-6557"/>
                </a:stretch>
              </a:blipFill>
            </p:spPr>
            <p:txBody>
              <a:bodyPr/>
              <a:lstStyle/>
              <a:p>
                <a:r>
                  <a:rPr lang="ru-RU">
                    <a:noFill/>
                  </a:rPr>
                  <a:t> </a:t>
                </a:r>
              </a:p>
            </p:txBody>
          </p:sp>
        </mc:Fallback>
      </mc:AlternateContent>
      <p:sp>
        <p:nvSpPr>
          <p:cNvPr id="49" name="Полилиния 1">
            <a:extLst>
              <a:ext uri="{FF2B5EF4-FFF2-40B4-BE49-F238E27FC236}">
                <a16:creationId xmlns:a16="http://schemas.microsoft.com/office/drawing/2014/main" id="{53816884-B09F-464F-98EC-FB27CC5CB7F9}"/>
              </a:ext>
            </a:extLst>
          </p:cNvPr>
          <p:cNvSpPr/>
          <p:nvPr/>
        </p:nvSpPr>
        <p:spPr>
          <a:xfrm>
            <a:off x="633772" y="1300517"/>
            <a:ext cx="3264196" cy="2629945"/>
          </a:xfrm>
          <a:custGeom>
            <a:avLst/>
            <a:gdLst>
              <a:gd name="connsiteX0" fmla="*/ 0 w 3264196"/>
              <a:gd name="connsiteY0" fmla="*/ 2629945 h 2629945"/>
              <a:gd name="connsiteX1" fmla="*/ 967563 w 3264196"/>
              <a:gd name="connsiteY1" fmla="*/ 1141387 h 2629945"/>
              <a:gd name="connsiteX2" fmla="*/ 1743740 w 3264196"/>
              <a:gd name="connsiteY2" fmla="*/ 216354 h 2629945"/>
              <a:gd name="connsiteX3" fmla="*/ 2445489 w 3264196"/>
              <a:gd name="connsiteY3" fmla="*/ 67498 h 2629945"/>
              <a:gd name="connsiteX4" fmla="*/ 3264196 w 3264196"/>
              <a:gd name="connsiteY4" fmla="*/ 1109489 h 262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196" h="2629945">
                <a:moveTo>
                  <a:pt x="0" y="2629945"/>
                </a:moveTo>
                <a:cubicBezTo>
                  <a:pt x="338470" y="2086798"/>
                  <a:pt x="676940" y="1543652"/>
                  <a:pt x="967563" y="1141387"/>
                </a:cubicBezTo>
                <a:cubicBezTo>
                  <a:pt x="1258186" y="739122"/>
                  <a:pt x="1497419" y="395335"/>
                  <a:pt x="1743740" y="216354"/>
                </a:cubicBezTo>
                <a:cubicBezTo>
                  <a:pt x="1990061" y="37373"/>
                  <a:pt x="2192080" y="-81358"/>
                  <a:pt x="2445489" y="67498"/>
                </a:cubicBezTo>
                <a:cubicBezTo>
                  <a:pt x="2698898" y="216354"/>
                  <a:pt x="3127745" y="928736"/>
                  <a:pt x="3264196" y="1109489"/>
                </a:cubicBezTo>
              </a:path>
            </a:pathLst>
          </a:custGeom>
          <a:noFill/>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a:p>
        </p:txBody>
      </p:sp>
      <p:pic>
        <p:nvPicPr>
          <p:cNvPr id="50" name="Рисунок 49">
            <a:extLst>
              <a:ext uri="{FF2B5EF4-FFF2-40B4-BE49-F238E27FC236}">
                <a16:creationId xmlns:a16="http://schemas.microsoft.com/office/drawing/2014/main" id="{41F3E7F3-479E-41A8-9594-C42697134212}"/>
              </a:ext>
            </a:extLst>
          </p:cNvPr>
          <p:cNvPicPr>
            <a:picLocks noChangeAspect="1"/>
          </p:cNvPicPr>
          <p:nvPr/>
        </p:nvPicPr>
        <p:blipFill>
          <a:blip r:embed="rId5"/>
          <a:stretch>
            <a:fillRect/>
          </a:stretch>
        </p:blipFill>
        <p:spPr>
          <a:xfrm>
            <a:off x="4732430" y="2774930"/>
            <a:ext cx="3960000" cy="1467616"/>
          </a:xfrm>
          <a:prstGeom prst="rect">
            <a:avLst/>
          </a:prstGeom>
        </p:spPr>
      </p:pic>
      <p:pic>
        <p:nvPicPr>
          <p:cNvPr id="51" name="Рисунок 50">
            <a:extLst>
              <a:ext uri="{FF2B5EF4-FFF2-40B4-BE49-F238E27FC236}">
                <a16:creationId xmlns:a16="http://schemas.microsoft.com/office/drawing/2014/main" id="{AA2A9B08-305F-42D4-B9E6-C9CAD087B9A6}"/>
              </a:ext>
            </a:extLst>
          </p:cNvPr>
          <p:cNvPicPr>
            <a:picLocks noChangeAspect="1"/>
          </p:cNvPicPr>
          <p:nvPr/>
        </p:nvPicPr>
        <p:blipFill>
          <a:blip r:embed="rId6"/>
          <a:stretch>
            <a:fillRect/>
          </a:stretch>
        </p:blipFill>
        <p:spPr>
          <a:xfrm>
            <a:off x="4743092" y="938984"/>
            <a:ext cx="3960000" cy="1442959"/>
          </a:xfrm>
          <a:prstGeom prst="rect">
            <a:avLst/>
          </a:prstGeom>
        </p:spPr>
      </p:pic>
      <p:sp>
        <p:nvSpPr>
          <p:cNvPr id="2" name="Овал 1">
            <a:extLst>
              <a:ext uri="{FF2B5EF4-FFF2-40B4-BE49-F238E27FC236}">
                <a16:creationId xmlns:a16="http://schemas.microsoft.com/office/drawing/2014/main" id="{9B975A43-811E-4007-93AE-83A0F18DDD4B}"/>
              </a:ext>
            </a:extLst>
          </p:cNvPr>
          <p:cNvSpPr/>
          <p:nvPr/>
        </p:nvSpPr>
        <p:spPr>
          <a:xfrm>
            <a:off x="2775098" y="1222744"/>
            <a:ext cx="180753" cy="17012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a:extLst>
              <a:ext uri="{FF2B5EF4-FFF2-40B4-BE49-F238E27FC236}">
                <a16:creationId xmlns:a16="http://schemas.microsoft.com/office/drawing/2014/main" id="{59C37883-F1D8-4E7A-9512-2C2C072586FC}"/>
              </a:ext>
            </a:extLst>
          </p:cNvPr>
          <p:cNvSpPr/>
          <p:nvPr/>
        </p:nvSpPr>
        <p:spPr>
          <a:xfrm>
            <a:off x="3477703" y="1839722"/>
            <a:ext cx="180753" cy="17012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extLst>
              <a:ext uri="{FF2B5EF4-FFF2-40B4-BE49-F238E27FC236}">
                <a16:creationId xmlns:a16="http://schemas.microsoft.com/office/drawing/2014/main" id="{75522889-8F19-4026-9E87-887433624882}"/>
              </a:ext>
            </a:extLst>
          </p:cNvPr>
          <p:cNvSpPr/>
          <p:nvPr/>
        </p:nvSpPr>
        <p:spPr>
          <a:xfrm>
            <a:off x="1705914" y="2127915"/>
            <a:ext cx="180753" cy="17012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319E0CFA-88DC-4F24-9259-B15B803DC262}"/>
              </a:ext>
            </a:extLst>
          </p:cNvPr>
          <p:cNvPicPr>
            <a:picLocks noChangeAspect="1"/>
          </p:cNvPicPr>
          <p:nvPr/>
        </p:nvPicPr>
        <p:blipFill>
          <a:blip r:embed="rId7"/>
          <a:stretch>
            <a:fillRect/>
          </a:stretch>
        </p:blipFill>
        <p:spPr>
          <a:xfrm>
            <a:off x="4748764" y="4566173"/>
            <a:ext cx="3960000" cy="1442959"/>
          </a:xfrm>
          <a:prstGeom prst="rect">
            <a:avLst/>
          </a:prstGeom>
        </p:spPr>
      </p:pic>
      <p:cxnSp>
        <p:nvCxnSpPr>
          <p:cNvPr id="4" name="Прямая со стрелкой 3">
            <a:extLst>
              <a:ext uri="{FF2B5EF4-FFF2-40B4-BE49-F238E27FC236}">
                <a16:creationId xmlns:a16="http://schemas.microsoft.com/office/drawing/2014/main" id="{802BCC8B-0A55-4081-A8B1-87D86C353E7E}"/>
              </a:ext>
            </a:extLst>
          </p:cNvPr>
          <p:cNvCxnSpPr>
            <a:stCxn id="50" idx="1"/>
            <a:endCxn id="2" idx="5"/>
          </p:cNvCxnSpPr>
          <p:nvPr/>
        </p:nvCxnSpPr>
        <p:spPr>
          <a:xfrm flipH="1" flipV="1">
            <a:off x="2929380" y="1367951"/>
            <a:ext cx="1803050" cy="2140787"/>
          </a:xfrm>
          <a:prstGeom prst="straightConnector1">
            <a:avLst/>
          </a:prstGeom>
          <a:ln w="19050">
            <a:solidFill>
              <a:schemeClr val="tx1"/>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471E85FC-1C2A-4A89-9F8F-9C02962D08FC}"/>
              </a:ext>
            </a:extLst>
          </p:cNvPr>
          <p:cNvCxnSpPr>
            <a:endCxn id="52" idx="7"/>
          </p:cNvCxnSpPr>
          <p:nvPr/>
        </p:nvCxnSpPr>
        <p:spPr>
          <a:xfrm flipH="1">
            <a:off x="3631985" y="1591270"/>
            <a:ext cx="1454559" cy="273366"/>
          </a:xfrm>
          <a:prstGeom prst="straightConnector1">
            <a:avLst/>
          </a:prstGeom>
          <a:ln w="19050">
            <a:solidFill>
              <a:schemeClr val="tx1"/>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1C49FC93-201A-44B4-8FAF-C71895A9DCC7}"/>
              </a:ext>
            </a:extLst>
          </p:cNvPr>
          <p:cNvCxnSpPr>
            <a:stCxn id="54" idx="1"/>
            <a:endCxn id="53" idx="5"/>
          </p:cNvCxnSpPr>
          <p:nvPr/>
        </p:nvCxnSpPr>
        <p:spPr>
          <a:xfrm flipH="1" flipV="1">
            <a:off x="1860196" y="2273122"/>
            <a:ext cx="2888568" cy="3014531"/>
          </a:xfrm>
          <a:prstGeom prst="straightConnector1">
            <a:avLst/>
          </a:prstGeom>
          <a:ln w="19050">
            <a:solidFill>
              <a:schemeClr val="tx1"/>
            </a:solidFill>
            <a:headEnd type="none"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81010EC4-AB01-4027-B983-8DC9F58228BD}"/>
                  </a:ext>
                </a:extLst>
              </p:cNvPr>
              <p:cNvSpPr/>
              <p:nvPr/>
            </p:nvSpPr>
            <p:spPr>
              <a:xfrm>
                <a:off x="636744" y="4309151"/>
                <a:ext cx="3874432" cy="923330"/>
              </a:xfrm>
              <a:prstGeom prst="rect">
                <a:avLst/>
              </a:prstGeom>
            </p:spPr>
            <p:txBody>
              <a:bodyPr wrap="square">
                <a:spAutoFit/>
              </a:bodyPr>
              <a:lstStyle/>
              <a:p>
                <a:pPr>
                  <a:lnSpc>
                    <a:spcPct val="150000"/>
                  </a:lnSpc>
                </a:pPr>
                <a:r>
                  <a:rPr lang="ru-RU" cap="small" dirty="0"/>
                  <a:t>В </a:t>
                </a:r>
                <a:r>
                  <a:rPr lang="ru-RU" u="sng" cap="small" dirty="0"/>
                  <a:t>осевых </a:t>
                </a:r>
                <a:r>
                  <a:rPr lang="ru-RU" cap="small" dirty="0"/>
                  <a:t>ступенях макси­мум </a:t>
                </a:r>
                <a14:m>
                  <m:oMath xmlns:m="http://schemas.openxmlformats.org/officeDocument/2006/math">
                    <m:sSub>
                      <m:sSubPr>
                        <m:ctrlPr>
                          <a:rPr lang="ru-RU" i="1" cap="small">
                            <a:latin typeface="Cambria Math" panose="02040503050406030204" pitchFamily="18" charset="0"/>
                          </a:rPr>
                        </m:ctrlPr>
                      </m:sSubPr>
                      <m:e>
                        <m:r>
                          <a:rPr lang="ru-RU" cap="small">
                            <a:latin typeface="Cambria Math"/>
                          </a:rPr>
                          <m:t>𝜂</m:t>
                        </m:r>
                      </m:e>
                      <m:sub>
                        <m:r>
                          <a:rPr lang="ru-RU" cap="small">
                            <a:latin typeface="Cambria Math"/>
                          </a:rPr>
                          <m:t>т</m:t>
                        </m:r>
                      </m:sub>
                    </m:sSub>
                  </m:oMath>
                </a14:m>
                <a:r>
                  <a:rPr lang="ru-RU" cap="small" dirty="0"/>
                  <a:t>, достигается практически при </a:t>
                </a:r>
                <a14:m>
                  <m:oMath xmlns:m="http://schemas.openxmlformats.org/officeDocument/2006/math">
                    <m:sSub>
                      <m:sSubPr>
                        <m:ctrlPr>
                          <a:rPr lang="ru-RU" i="1" cap="small">
                            <a:latin typeface="Cambria Math" panose="02040503050406030204" pitchFamily="18" charset="0"/>
                          </a:rPr>
                        </m:ctrlPr>
                      </m:sSubPr>
                      <m:e>
                        <m:r>
                          <a:rPr lang="ru-RU" cap="small">
                            <a:latin typeface="Cambria Math"/>
                          </a:rPr>
                          <m:t>𝛼</m:t>
                        </m:r>
                      </m:e>
                      <m:sub>
                        <m:r>
                          <a:rPr lang="ru-RU" cap="small">
                            <a:latin typeface="Cambria Math"/>
                          </a:rPr>
                          <m:t>2</m:t>
                        </m:r>
                      </m:sub>
                    </m:sSub>
                    <m:r>
                      <a:rPr lang="ru-RU" cap="small">
                        <a:latin typeface="Cambria Math"/>
                      </a:rPr>
                      <m:t>≈90</m:t>
                    </m:r>
                  </m:oMath>
                </a14:m>
                <a:endParaRPr lang="ru-RU" cap="small" dirty="0"/>
              </a:p>
            </p:txBody>
          </p:sp>
        </mc:Choice>
        <mc:Fallback xmlns="">
          <p:sp>
            <p:nvSpPr>
              <p:cNvPr id="15" name="Прямоугольник 14">
                <a:extLst>
                  <a:ext uri="{FF2B5EF4-FFF2-40B4-BE49-F238E27FC236}">
                    <a16:creationId xmlns:a16="http://schemas.microsoft.com/office/drawing/2014/main" id="{81010EC4-AB01-4027-B983-8DC9F58228BD}"/>
                  </a:ext>
                </a:extLst>
              </p:cNvPr>
              <p:cNvSpPr>
                <a:spLocks noRot="1" noChangeAspect="1" noMove="1" noResize="1" noEditPoints="1" noAdjustHandles="1" noChangeArrowheads="1" noChangeShapeType="1" noTextEdit="1"/>
              </p:cNvSpPr>
              <p:nvPr/>
            </p:nvSpPr>
            <p:spPr>
              <a:xfrm>
                <a:off x="636744" y="4309151"/>
                <a:ext cx="3874432" cy="923330"/>
              </a:xfrm>
              <a:prstGeom prst="rect">
                <a:avLst/>
              </a:prstGeom>
              <a:blipFill>
                <a:blip r:embed="rId8"/>
                <a:stretch>
                  <a:fillRect l="-1258" b="-662"/>
                </a:stretch>
              </a:blipFill>
            </p:spPr>
            <p:txBody>
              <a:bodyPr/>
              <a:lstStyle/>
              <a:p>
                <a:r>
                  <a:rPr lang="ru-RU">
                    <a:noFill/>
                  </a:rPr>
                  <a:t> </a:t>
                </a:r>
              </a:p>
            </p:txBody>
          </p:sp>
        </mc:Fallback>
      </mc:AlternateContent>
    </p:spTree>
    <p:extLst>
      <p:ext uri="{BB962C8B-B14F-4D97-AF65-F5344CB8AC3E}">
        <p14:creationId xmlns:p14="http://schemas.microsoft.com/office/powerpoint/2010/main" val="154102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13</a:t>
            </a:fld>
            <a:endParaRPr lang="ru-RU" dirty="0">
              <a:solidFill>
                <a:schemeClr val="bg1"/>
              </a:solidFill>
              <a:latin typeface="Elektra Medium Pro" panose="02000803000000020004" pitchFamily="50" charset="-52"/>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TextBox 42">
            <a:extLst>
              <a:ext uri="{FF2B5EF4-FFF2-40B4-BE49-F238E27FC236}">
                <a16:creationId xmlns:a16="http://schemas.microsoft.com/office/drawing/2014/main" id="{369171A4-6D97-40C9-8EA2-03868ABDF74E}"/>
              </a:ext>
            </a:extLst>
          </p:cNvPr>
          <p:cNvSpPr txBox="1"/>
          <p:nvPr/>
        </p:nvSpPr>
        <p:spPr>
          <a:xfrm>
            <a:off x="793755" y="315385"/>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mc:AlternateContent xmlns:mc="http://schemas.openxmlformats.org/markup-compatibility/2006">
        <mc:Choice xmlns:a14="http://schemas.microsoft.com/office/drawing/2010/main" Requires="a14">
          <p:sp>
            <p:nvSpPr>
              <p:cNvPr id="26" name="Прямоугольник 25">
                <a:extLst>
                  <a:ext uri="{FF2B5EF4-FFF2-40B4-BE49-F238E27FC236}">
                    <a16:creationId xmlns:a16="http://schemas.microsoft.com/office/drawing/2014/main" id="{DA3F3331-F005-464C-BA5C-4CB0A098C0E5}"/>
                  </a:ext>
                </a:extLst>
              </p:cNvPr>
              <p:cNvSpPr/>
              <p:nvPr/>
            </p:nvSpPr>
            <p:spPr>
              <a:xfrm>
                <a:off x="628292" y="766764"/>
                <a:ext cx="3961539" cy="646331"/>
              </a:xfrm>
              <a:prstGeom prst="rect">
                <a:avLst/>
              </a:prstGeom>
            </p:spPr>
            <p:txBody>
              <a:bodyPr wrap="square">
                <a:spAutoFit/>
              </a:bodyPr>
              <a:lstStyle/>
              <a:p>
                <a:pPr algn="ctr"/>
                <a:r>
                  <a:rPr lang="ru-RU" cap="small" dirty="0"/>
                  <a:t>Влияние степени реактивности на</a:t>
                </a:r>
                <a:endParaRPr lang="en-US" cap="small" dirty="0"/>
              </a:p>
              <a:p>
                <a:pPr algn="ct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𝜂</m:t>
                          </m:r>
                        </m:e>
                        <m:sub>
                          <m:r>
                            <a:rPr lang="ru-RU" i="1">
                              <a:latin typeface="Cambria Math"/>
                            </a:rPr>
                            <m:t>т</m:t>
                          </m:r>
                        </m:sub>
                      </m:sSub>
                      <m:r>
                        <a:rPr lang="ru-RU" i="1">
                          <a:latin typeface="Cambria Math"/>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т</m:t>
                          </m:r>
                        </m:sub>
                      </m:sSub>
                      <m:r>
                        <a:rPr lang="en-US" b="0" i="1" smtClean="0">
                          <a:latin typeface="Cambria Math" panose="02040503050406030204" pitchFamily="18" charset="0"/>
                        </a:rPr>
                        <m:t>)</m:t>
                      </m:r>
                    </m:oMath>
                  </m:oMathPara>
                </a14:m>
                <a:endParaRPr lang="ru-RU" i="1" cap="small" dirty="0"/>
              </a:p>
            </p:txBody>
          </p:sp>
        </mc:Choice>
        <mc:Fallback>
          <p:sp>
            <p:nvSpPr>
              <p:cNvPr id="26" name="Прямоугольник 25">
                <a:extLst>
                  <a:ext uri="{FF2B5EF4-FFF2-40B4-BE49-F238E27FC236}">
                    <a16:creationId xmlns:a16="http://schemas.microsoft.com/office/drawing/2014/main" id="{DA3F3331-F005-464C-BA5C-4CB0A098C0E5}"/>
                  </a:ext>
                </a:extLst>
              </p:cNvPr>
              <p:cNvSpPr>
                <a:spLocks noRot="1" noChangeAspect="1" noMove="1" noResize="1" noEditPoints="1" noAdjustHandles="1" noChangeArrowheads="1" noChangeShapeType="1" noTextEdit="1"/>
              </p:cNvSpPr>
              <p:nvPr/>
            </p:nvSpPr>
            <p:spPr>
              <a:xfrm>
                <a:off x="628292" y="766764"/>
                <a:ext cx="3961539" cy="646331"/>
              </a:xfrm>
              <a:prstGeom prst="rect">
                <a:avLst/>
              </a:prstGeom>
              <a:blipFill>
                <a:blip r:embed="rId3"/>
                <a:stretch>
                  <a:fillRect t="-5660" b="-6604"/>
                </a:stretch>
              </a:blipFill>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7F6C8CD1-882F-4D21-9316-0BC2C53169C8}"/>
              </a:ext>
            </a:extLst>
          </p:cNvPr>
          <p:cNvPicPr>
            <a:picLocks noChangeAspect="1"/>
          </p:cNvPicPr>
          <p:nvPr/>
        </p:nvPicPr>
        <p:blipFill>
          <a:blip r:embed="rId4"/>
          <a:stretch>
            <a:fillRect/>
          </a:stretch>
        </p:blipFill>
        <p:spPr>
          <a:xfrm>
            <a:off x="629831" y="1838469"/>
            <a:ext cx="3960000" cy="1255342"/>
          </a:xfrm>
          <a:prstGeom prst="rect">
            <a:avLst/>
          </a:prstGeom>
        </p:spPr>
      </p:pic>
      <p:pic>
        <p:nvPicPr>
          <p:cNvPr id="5" name="Рисунок 4">
            <a:extLst>
              <a:ext uri="{FF2B5EF4-FFF2-40B4-BE49-F238E27FC236}">
                <a16:creationId xmlns:a16="http://schemas.microsoft.com/office/drawing/2014/main" id="{BF28F181-5351-4652-B0C4-A6D4942A7DFC}"/>
              </a:ext>
            </a:extLst>
          </p:cNvPr>
          <p:cNvPicPr>
            <a:picLocks noChangeAspect="1"/>
          </p:cNvPicPr>
          <p:nvPr/>
        </p:nvPicPr>
        <p:blipFill>
          <a:blip r:embed="rId5"/>
          <a:stretch>
            <a:fillRect/>
          </a:stretch>
        </p:blipFill>
        <p:spPr>
          <a:xfrm>
            <a:off x="449069" y="1833434"/>
            <a:ext cx="4140762" cy="1466825"/>
          </a:xfrm>
          <a:prstGeom prst="rect">
            <a:avLst/>
          </a:prstGeom>
          <a:solidFill>
            <a:schemeClr val="bg1"/>
          </a:solidFill>
        </p:spPr>
      </p:pic>
      <mc:AlternateContent xmlns:mc="http://schemas.openxmlformats.org/markup-compatibility/2006" xmlns:a14="http://schemas.microsoft.com/office/drawing/2010/main">
        <mc:Choice Requires="a14">
          <p:sp>
            <p:nvSpPr>
              <p:cNvPr id="29" name="Прямоугольник 28">
                <a:extLst>
                  <a:ext uri="{FF2B5EF4-FFF2-40B4-BE49-F238E27FC236}">
                    <a16:creationId xmlns:a16="http://schemas.microsoft.com/office/drawing/2014/main" id="{DDD6C1B7-0731-41EC-8DD2-C19152288B36}"/>
                  </a:ext>
                </a:extLst>
              </p:cNvPr>
              <p:cNvSpPr/>
              <p:nvPr/>
            </p:nvSpPr>
            <p:spPr>
              <a:xfrm>
                <a:off x="519091" y="1417975"/>
                <a:ext cx="4000717" cy="338554"/>
              </a:xfrm>
              <a:prstGeom prst="rect">
                <a:avLst/>
              </a:prstGeom>
            </p:spPr>
            <p:txBody>
              <a:bodyPr wrap="square">
                <a:spAutoFit/>
              </a:bodyPr>
              <a:lstStyle/>
              <a:p>
                <a:pPr algn="ctr"/>
                <a14:m>
                  <m:oMath xmlns:m="http://schemas.openxmlformats.org/officeDocument/2006/math">
                    <m:sSub>
                      <m:sSubPr>
                        <m:ctrlPr>
                          <a:rPr lang="ru-RU" sz="1600" b="1" i="1">
                            <a:latin typeface="Cambria Math" panose="02040503050406030204" pitchFamily="18" charset="0"/>
                          </a:rPr>
                        </m:ctrlPr>
                      </m:sSubPr>
                      <m:e>
                        <m:r>
                          <a:rPr lang="ru-RU" sz="1600" b="1" i="1">
                            <a:latin typeface="Cambria Math"/>
                          </a:rPr>
                          <m:t>𝝆</m:t>
                        </m:r>
                      </m:e>
                      <m:sub>
                        <m:r>
                          <a:rPr lang="ru-RU" sz="1600" b="1" i="1">
                            <a:latin typeface="Cambria Math"/>
                          </a:rPr>
                          <m:t>ст</m:t>
                        </m:r>
                      </m:sub>
                    </m:sSub>
                  </m:oMath>
                </a14:m>
                <a:r>
                  <a:rPr lang="ru-RU" sz="1600" b="1" cap="small" dirty="0">
                    <a:sym typeface="Symbol"/>
                  </a:rPr>
                  <a:t></a:t>
                </a:r>
                <a:endParaRPr lang="ru-RU" sz="1600" b="1" cap="small" dirty="0"/>
              </a:p>
            </p:txBody>
          </p:sp>
        </mc:Choice>
        <mc:Fallback xmlns="">
          <p:sp>
            <p:nvSpPr>
              <p:cNvPr id="29" name="Прямоугольник 28">
                <a:extLst>
                  <a:ext uri="{FF2B5EF4-FFF2-40B4-BE49-F238E27FC236}">
                    <a16:creationId xmlns:a16="http://schemas.microsoft.com/office/drawing/2014/main" id="{DDD6C1B7-0731-41EC-8DD2-C19152288B36}"/>
                  </a:ext>
                </a:extLst>
              </p:cNvPr>
              <p:cNvSpPr>
                <a:spLocks noRot="1" noChangeAspect="1" noMove="1" noResize="1" noEditPoints="1" noAdjustHandles="1" noChangeArrowheads="1" noChangeShapeType="1" noTextEdit="1"/>
              </p:cNvSpPr>
              <p:nvPr/>
            </p:nvSpPr>
            <p:spPr>
              <a:xfrm>
                <a:off x="519091" y="1417975"/>
                <a:ext cx="4000717" cy="338554"/>
              </a:xfrm>
              <a:prstGeom prst="rect">
                <a:avLst/>
              </a:prstGeom>
              <a:blipFill>
                <a:blip r:embed="rId6"/>
                <a:stretch>
                  <a:fillRect t="-7273" b="-2181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Прямоугольник 29">
                <a:extLst>
                  <a:ext uri="{FF2B5EF4-FFF2-40B4-BE49-F238E27FC236}">
                    <a16:creationId xmlns:a16="http://schemas.microsoft.com/office/drawing/2014/main" id="{5FDE1D9C-D174-4CBB-953A-66E498AD034A}"/>
                  </a:ext>
                </a:extLst>
              </p:cNvPr>
              <p:cNvSpPr/>
              <p:nvPr/>
            </p:nvSpPr>
            <p:spPr>
              <a:xfrm>
                <a:off x="441632" y="3703029"/>
                <a:ext cx="4070739" cy="2585323"/>
              </a:xfrm>
              <a:prstGeom prst="rect">
                <a:avLst/>
              </a:prstGeom>
            </p:spPr>
            <p:txBody>
              <a:bodyPr wrap="square" numCol="1">
                <a:spAutoFit/>
              </a:bodyPr>
              <a:lstStyle/>
              <a:p>
                <a:pPr>
                  <a:lnSpc>
                    <a:spcPct val="150000"/>
                  </a:lnSpc>
                </a:pPr>
                <a:r>
                  <a:rPr lang="ru-RU" dirty="0"/>
                  <a:t>С увеличением степени реактивности:</a:t>
                </a:r>
              </a:p>
              <a:p>
                <a:pPr marL="285750" indent="-285750">
                  <a:lnSpc>
                    <a:spcPct val="150000"/>
                  </a:lnSpc>
                  <a:buFont typeface="Wingdings" pitchFamily="2" charset="2"/>
                  <a:buChar char="ü"/>
                </a:pPr>
                <a:r>
                  <a:rPr lang="ru-RU" dirty="0"/>
                  <a:t>Турбина уходит с «оптимального» режима</a:t>
                </a:r>
              </a:p>
              <a:p>
                <a:pPr marL="285750" indent="-285750">
                  <a:lnSpc>
                    <a:spcPct val="150000"/>
                  </a:lnSpc>
                  <a:buFont typeface="Wingdings" pitchFamily="2" charset="2"/>
                  <a:buChar char="ü"/>
                </a:pPr>
                <a:r>
                  <a:rPr lang="ru-RU" dirty="0"/>
                  <a:t>КПД снижается</a:t>
                </a:r>
              </a:p>
              <a:p>
                <a:pPr marL="285750" indent="-285750">
                  <a:lnSpc>
                    <a:spcPct val="150000"/>
                  </a:lnSpc>
                  <a:buFont typeface="Wingdings" pitchFamily="2" charset="2"/>
                  <a:buChar char="ü"/>
                </a:pPr>
                <a:r>
                  <a:rPr lang="ru-RU" dirty="0"/>
                  <a:t>Для «возвращения» следует увеличить окружную скорость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т</m:t>
                        </m:r>
                      </m:sub>
                    </m:sSub>
                  </m:oMath>
                </a14:m>
                <a:r>
                  <a:rPr lang="ru-RU" dirty="0"/>
                  <a:t>)</a:t>
                </a:r>
              </a:p>
            </p:txBody>
          </p:sp>
        </mc:Choice>
        <mc:Fallback xmlns="">
          <p:sp>
            <p:nvSpPr>
              <p:cNvPr id="30" name="Прямоугольник 29">
                <a:extLst>
                  <a:ext uri="{FF2B5EF4-FFF2-40B4-BE49-F238E27FC236}">
                    <a16:creationId xmlns:a16="http://schemas.microsoft.com/office/drawing/2014/main" id="{5FDE1D9C-D174-4CBB-953A-66E498AD034A}"/>
                  </a:ext>
                </a:extLst>
              </p:cNvPr>
              <p:cNvSpPr>
                <a:spLocks noRot="1" noChangeAspect="1" noMove="1" noResize="1" noEditPoints="1" noAdjustHandles="1" noChangeArrowheads="1" noChangeShapeType="1" noTextEdit="1"/>
              </p:cNvSpPr>
              <p:nvPr/>
            </p:nvSpPr>
            <p:spPr>
              <a:xfrm>
                <a:off x="441632" y="3703029"/>
                <a:ext cx="4070739" cy="2585323"/>
              </a:xfrm>
              <a:prstGeom prst="rect">
                <a:avLst/>
              </a:prstGeom>
              <a:blipFill>
                <a:blip r:embed="rId7"/>
                <a:stretch>
                  <a:fillRect l="-1198" b="-941"/>
                </a:stretch>
              </a:blipFill>
            </p:spPr>
            <p:txBody>
              <a:bodyPr/>
              <a:lstStyle/>
              <a:p>
                <a:r>
                  <a:rPr lang="ru-RU">
                    <a:noFill/>
                  </a:rPr>
                  <a:t> </a:t>
                </a:r>
              </a:p>
            </p:txBody>
          </p:sp>
        </mc:Fallback>
      </mc:AlternateContent>
      <p:sp>
        <p:nvSpPr>
          <p:cNvPr id="31" name="Прямоугольник 30">
            <a:extLst>
              <a:ext uri="{FF2B5EF4-FFF2-40B4-BE49-F238E27FC236}">
                <a16:creationId xmlns:a16="http://schemas.microsoft.com/office/drawing/2014/main" id="{365EFFFA-C7BE-4945-9A37-4067F55DF8A9}"/>
              </a:ext>
            </a:extLst>
          </p:cNvPr>
          <p:cNvSpPr/>
          <p:nvPr/>
        </p:nvSpPr>
        <p:spPr>
          <a:xfrm rot="5400000" flipH="1" flipV="1">
            <a:off x="3387727" y="2332596"/>
            <a:ext cx="30970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cap="all" dirty="0">
                <a:solidFill>
                  <a:sysClr val="windowText" lastClr="000000"/>
                </a:solidFill>
              </a:rPr>
              <a:t>КПД</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32" name="Прямоугольник 31">
                <a:extLst>
                  <a:ext uri="{FF2B5EF4-FFF2-40B4-BE49-F238E27FC236}">
                    <a16:creationId xmlns:a16="http://schemas.microsoft.com/office/drawing/2014/main" id="{79E5C9DC-ED18-4D46-9074-E182B77B1486}"/>
                  </a:ext>
                </a:extLst>
              </p:cNvPr>
              <p:cNvSpPr/>
              <p:nvPr/>
            </p:nvSpPr>
            <p:spPr>
              <a:xfrm>
                <a:off x="8101399" y="4099446"/>
                <a:ext cx="435247" cy="369332"/>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sub>
                      </m:sSub>
                    </m:oMath>
                  </m:oMathPara>
                </a14:m>
                <a:endParaRPr lang="ru-RU" dirty="0"/>
              </a:p>
            </p:txBody>
          </p:sp>
        </mc:Choice>
        <mc:Fallback xmlns="">
          <p:sp>
            <p:nvSpPr>
              <p:cNvPr id="32" name="Прямоугольник 31">
                <a:extLst>
                  <a:ext uri="{FF2B5EF4-FFF2-40B4-BE49-F238E27FC236}">
                    <a16:creationId xmlns:a16="http://schemas.microsoft.com/office/drawing/2014/main" id="{79E5C9DC-ED18-4D46-9074-E182B77B1486}"/>
                  </a:ext>
                </a:extLst>
              </p:cNvPr>
              <p:cNvSpPr>
                <a:spLocks noRot="1" noChangeAspect="1" noMove="1" noResize="1" noEditPoints="1" noAdjustHandles="1" noChangeArrowheads="1" noChangeShapeType="1" noTextEdit="1"/>
              </p:cNvSpPr>
              <p:nvPr/>
            </p:nvSpPr>
            <p:spPr>
              <a:xfrm>
                <a:off x="8101399" y="4099446"/>
                <a:ext cx="435247" cy="369332"/>
              </a:xfrm>
              <a:prstGeom prst="rect">
                <a:avLst/>
              </a:prstGeom>
              <a:blipFill>
                <a:blip r:embed="rId8"/>
                <a:stretch>
                  <a:fillRect/>
                </a:stretch>
              </a:blipFill>
            </p:spPr>
            <p:txBody>
              <a:bodyPr/>
              <a:lstStyle/>
              <a:p>
                <a:r>
                  <a:rPr lang="ru-RU">
                    <a:noFill/>
                  </a:rPr>
                  <a:t> </a:t>
                </a:r>
              </a:p>
            </p:txBody>
          </p:sp>
        </mc:Fallback>
      </mc:AlternateContent>
      <p:cxnSp>
        <p:nvCxnSpPr>
          <p:cNvPr id="33" name="Прямая со стрелкой 32">
            <a:extLst>
              <a:ext uri="{FF2B5EF4-FFF2-40B4-BE49-F238E27FC236}">
                <a16:creationId xmlns:a16="http://schemas.microsoft.com/office/drawing/2014/main" id="{7CB3ED4F-38D0-421E-B3BD-5C2154B1E91B}"/>
              </a:ext>
            </a:extLst>
          </p:cNvPr>
          <p:cNvCxnSpPr/>
          <p:nvPr/>
        </p:nvCxnSpPr>
        <p:spPr>
          <a:xfrm>
            <a:off x="5152270" y="4099446"/>
            <a:ext cx="3384376"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5C9436C5-90AE-4DA2-91BC-C0A7F45CADFF}"/>
              </a:ext>
            </a:extLst>
          </p:cNvPr>
          <p:cNvCxnSpPr/>
          <p:nvPr/>
        </p:nvCxnSpPr>
        <p:spPr>
          <a:xfrm flipV="1">
            <a:off x="5152270" y="1000101"/>
            <a:ext cx="15322" cy="3099346"/>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6" name="Полилиния 1">
            <a:extLst>
              <a:ext uri="{FF2B5EF4-FFF2-40B4-BE49-F238E27FC236}">
                <a16:creationId xmlns:a16="http://schemas.microsoft.com/office/drawing/2014/main" id="{2394420C-A48C-49F8-9C72-839F32B0AF53}"/>
              </a:ext>
            </a:extLst>
          </p:cNvPr>
          <p:cNvSpPr/>
          <p:nvPr/>
        </p:nvSpPr>
        <p:spPr>
          <a:xfrm>
            <a:off x="5156959" y="1467194"/>
            <a:ext cx="3264196" cy="2629945"/>
          </a:xfrm>
          <a:custGeom>
            <a:avLst/>
            <a:gdLst>
              <a:gd name="connsiteX0" fmla="*/ 0 w 3264196"/>
              <a:gd name="connsiteY0" fmla="*/ 2629945 h 2629945"/>
              <a:gd name="connsiteX1" fmla="*/ 967563 w 3264196"/>
              <a:gd name="connsiteY1" fmla="*/ 1141387 h 2629945"/>
              <a:gd name="connsiteX2" fmla="*/ 1743740 w 3264196"/>
              <a:gd name="connsiteY2" fmla="*/ 216354 h 2629945"/>
              <a:gd name="connsiteX3" fmla="*/ 2445489 w 3264196"/>
              <a:gd name="connsiteY3" fmla="*/ 67498 h 2629945"/>
              <a:gd name="connsiteX4" fmla="*/ 3264196 w 3264196"/>
              <a:gd name="connsiteY4" fmla="*/ 1109489 h 262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196" h="2629945">
                <a:moveTo>
                  <a:pt x="0" y="2629945"/>
                </a:moveTo>
                <a:cubicBezTo>
                  <a:pt x="338470" y="2086798"/>
                  <a:pt x="676940" y="1543652"/>
                  <a:pt x="967563" y="1141387"/>
                </a:cubicBezTo>
                <a:cubicBezTo>
                  <a:pt x="1258186" y="739122"/>
                  <a:pt x="1497419" y="395335"/>
                  <a:pt x="1743740" y="216354"/>
                </a:cubicBezTo>
                <a:cubicBezTo>
                  <a:pt x="1990061" y="37373"/>
                  <a:pt x="2192080" y="-81358"/>
                  <a:pt x="2445489" y="67498"/>
                </a:cubicBezTo>
                <a:cubicBezTo>
                  <a:pt x="2698898" y="216354"/>
                  <a:pt x="3127745" y="928736"/>
                  <a:pt x="3264196" y="1109489"/>
                </a:cubicBezTo>
              </a:path>
            </a:pathLst>
          </a:custGeom>
          <a:noFill/>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a:p>
        </p:txBody>
      </p:sp>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9017FCB6-D1C6-4B5A-AA85-53BA7CC26542}"/>
                  </a:ext>
                </a:extLst>
              </p:cNvPr>
              <p:cNvSpPr/>
              <p:nvPr/>
            </p:nvSpPr>
            <p:spPr>
              <a:xfrm>
                <a:off x="7739822" y="2158500"/>
                <a:ext cx="651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panose="02040503050406030204" pitchFamily="18" charset="0"/>
                            </a:rPr>
                          </m:ctrlPr>
                        </m:sSubPr>
                        <m:e>
                          <m:r>
                            <a:rPr lang="ru-RU" b="1" i="1">
                              <a:latin typeface="Cambria Math"/>
                            </a:rPr>
                            <m:t>𝝆</m:t>
                          </m:r>
                        </m:e>
                        <m:sub>
                          <m:r>
                            <a:rPr lang="ru-RU" b="1" i="1">
                              <a:latin typeface="Cambria Math"/>
                            </a:rPr>
                            <m:t>ст</m:t>
                          </m:r>
                          <m:r>
                            <a:rPr lang="ru-RU" b="1" i="1" smtClean="0">
                              <a:latin typeface="Cambria Math" panose="02040503050406030204" pitchFamily="18" charset="0"/>
                            </a:rPr>
                            <m:t>𝟏</m:t>
                          </m:r>
                        </m:sub>
                      </m:sSub>
                    </m:oMath>
                  </m:oMathPara>
                </a14:m>
                <a:endParaRPr lang="ru-RU" dirty="0"/>
              </a:p>
            </p:txBody>
          </p:sp>
        </mc:Choice>
        <mc:Fallback xmlns="">
          <p:sp>
            <p:nvSpPr>
              <p:cNvPr id="7" name="Прямоугольник 6">
                <a:extLst>
                  <a:ext uri="{FF2B5EF4-FFF2-40B4-BE49-F238E27FC236}">
                    <a16:creationId xmlns:a16="http://schemas.microsoft.com/office/drawing/2014/main" id="{9017FCB6-D1C6-4B5A-AA85-53BA7CC26542}"/>
                  </a:ext>
                </a:extLst>
              </p:cNvPr>
              <p:cNvSpPr>
                <a:spLocks noRot="1" noChangeAspect="1" noMove="1" noResize="1" noEditPoints="1" noAdjustHandles="1" noChangeArrowheads="1" noChangeShapeType="1" noTextEdit="1"/>
              </p:cNvSpPr>
              <p:nvPr/>
            </p:nvSpPr>
            <p:spPr>
              <a:xfrm>
                <a:off x="7739822" y="2158500"/>
                <a:ext cx="651076" cy="369332"/>
              </a:xfrm>
              <a:prstGeom prst="rect">
                <a:avLst/>
              </a:prstGeom>
              <a:blipFill>
                <a:blip r:embed="rId9"/>
                <a:stretch>
                  <a:fillRect b="-6557"/>
                </a:stretch>
              </a:blipFill>
            </p:spPr>
            <p:txBody>
              <a:bodyPr/>
              <a:lstStyle/>
              <a:p>
                <a:r>
                  <a:rPr lang="ru-RU">
                    <a:noFill/>
                  </a:rPr>
                  <a:t> </a:t>
                </a:r>
              </a:p>
            </p:txBody>
          </p:sp>
        </mc:Fallback>
      </mc:AlternateContent>
      <p:sp>
        <p:nvSpPr>
          <p:cNvPr id="9" name="Полилиния: фигура 8">
            <a:extLst>
              <a:ext uri="{FF2B5EF4-FFF2-40B4-BE49-F238E27FC236}">
                <a16:creationId xmlns:a16="http://schemas.microsoft.com/office/drawing/2014/main" id="{5C49155E-2EFC-45C1-9BCD-53BEE8ADB83B}"/>
              </a:ext>
            </a:extLst>
          </p:cNvPr>
          <p:cNvSpPr/>
          <p:nvPr/>
        </p:nvSpPr>
        <p:spPr>
          <a:xfrm>
            <a:off x="5156791" y="1413095"/>
            <a:ext cx="3444949" cy="2680440"/>
          </a:xfrm>
          <a:custGeom>
            <a:avLst/>
            <a:gdLst>
              <a:gd name="connsiteX0" fmla="*/ 0 w 3444949"/>
              <a:gd name="connsiteY0" fmla="*/ 2725405 h 2725405"/>
              <a:gd name="connsiteX1" fmla="*/ 765544 w 3444949"/>
              <a:gd name="connsiteY1" fmla="*/ 1704679 h 2725405"/>
              <a:gd name="connsiteX2" fmla="*/ 1488558 w 3444949"/>
              <a:gd name="connsiteY2" fmla="*/ 790279 h 2725405"/>
              <a:gd name="connsiteX3" fmla="*/ 2009553 w 3444949"/>
              <a:gd name="connsiteY3" fmla="*/ 279917 h 2725405"/>
              <a:gd name="connsiteX4" fmla="*/ 2392325 w 3444949"/>
              <a:gd name="connsiteY4" fmla="*/ 46000 h 2725405"/>
              <a:gd name="connsiteX5" fmla="*/ 2679404 w 3444949"/>
              <a:gd name="connsiteY5" fmla="*/ 24735 h 2725405"/>
              <a:gd name="connsiteX6" fmla="*/ 3115339 w 3444949"/>
              <a:gd name="connsiteY6" fmla="*/ 322447 h 2725405"/>
              <a:gd name="connsiteX7" fmla="*/ 3444949 w 3444949"/>
              <a:gd name="connsiteY7" fmla="*/ 811544 h 272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949" h="2725405">
                <a:moveTo>
                  <a:pt x="0" y="2725405"/>
                </a:moveTo>
                <a:cubicBezTo>
                  <a:pt x="258725" y="2376302"/>
                  <a:pt x="517451" y="2027200"/>
                  <a:pt x="765544" y="1704679"/>
                </a:cubicBezTo>
                <a:cubicBezTo>
                  <a:pt x="1013637" y="1382158"/>
                  <a:pt x="1281223" y="1027739"/>
                  <a:pt x="1488558" y="790279"/>
                </a:cubicBezTo>
                <a:cubicBezTo>
                  <a:pt x="1695893" y="552819"/>
                  <a:pt x="1858925" y="403963"/>
                  <a:pt x="2009553" y="279917"/>
                </a:cubicBezTo>
                <a:cubicBezTo>
                  <a:pt x="2160181" y="155871"/>
                  <a:pt x="2280683" y="88530"/>
                  <a:pt x="2392325" y="46000"/>
                </a:cubicBezTo>
                <a:cubicBezTo>
                  <a:pt x="2503967" y="3470"/>
                  <a:pt x="2558902" y="-21340"/>
                  <a:pt x="2679404" y="24735"/>
                </a:cubicBezTo>
                <a:cubicBezTo>
                  <a:pt x="2799906" y="70809"/>
                  <a:pt x="2987748" y="191312"/>
                  <a:pt x="3115339" y="322447"/>
                </a:cubicBezTo>
                <a:cubicBezTo>
                  <a:pt x="3242930" y="453582"/>
                  <a:pt x="3343939" y="632563"/>
                  <a:pt x="3444949" y="811544"/>
                </a:cubicBezTo>
              </a:path>
            </a:pathLst>
          </a:custGeom>
          <a:noFill/>
          <a:ln w="317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9" name="Прямоугольник 38">
                <a:extLst>
                  <a:ext uri="{FF2B5EF4-FFF2-40B4-BE49-F238E27FC236}">
                    <a16:creationId xmlns:a16="http://schemas.microsoft.com/office/drawing/2014/main" id="{8E65FFE7-D98C-455E-98C6-59BC212FDA7B}"/>
                  </a:ext>
                </a:extLst>
              </p:cNvPr>
              <p:cNvSpPr/>
              <p:nvPr/>
            </p:nvSpPr>
            <p:spPr>
              <a:xfrm>
                <a:off x="7326479" y="1022117"/>
                <a:ext cx="1365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panose="02040503050406030204" pitchFamily="18" charset="0"/>
                            </a:rPr>
                          </m:ctrlPr>
                        </m:sSubPr>
                        <m:e>
                          <m:r>
                            <a:rPr lang="ru-RU" b="1" i="1">
                              <a:latin typeface="Cambria Math"/>
                            </a:rPr>
                            <m:t>𝝆</m:t>
                          </m:r>
                        </m:e>
                        <m:sub>
                          <m:r>
                            <a:rPr lang="ru-RU" b="1" i="1">
                              <a:latin typeface="Cambria Math"/>
                            </a:rPr>
                            <m:t>ст</m:t>
                          </m:r>
                          <m:r>
                            <a:rPr lang="ru-RU" b="1" i="1" smtClean="0">
                              <a:latin typeface="Cambria Math" panose="02040503050406030204" pitchFamily="18" charset="0"/>
                            </a:rPr>
                            <m:t>𝟐</m:t>
                          </m:r>
                        </m:sub>
                      </m:sSub>
                      <m:r>
                        <a:rPr lang="en-US" b="1" i="1" smtClean="0">
                          <a:latin typeface="Cambria Math" panose="02040503050406030204" pitchFamily="18" charset="0"/>
                        </a:rPr>
                        <m:t>&gt;</m:t>
                      </m:r>
                      <m:sSub>
                        <m:sSubPr>
                          <m:ctrlPr>
                            <a:rPr lang="ru-RU" b="1" i="1">
                              <a:latin typeface="Cambria Math" panose="02040503050406030204" pitchFamily="18" charset="0"/>
                            </a:rPr>
                          </m:ctrlPr>
                        </m:sSubPr>
                        <m:e>
                          <m:r>
                            <a:rPr lang="ru-RU" b="1" i="1">
                              <a:latin typeface="Cambria Math"/>
                            </a:rPr>
                            <m:t>𝝆</m:t>
                          </m:r>
                        </m:e>
                        <m:sub>
                          <m:r>
                            <a:rPr lang="ru-RU" b="1" i="1">
                              <a:latin typeface="Cambria Math"/>
                            </a:rPr>
                            <m:t>ст</m:t>
                          </m:r>
                          <m:r>
                            <a:rPr lang="ru-RU" b="1" i="1">
                              <a:latin typeface="Cambria Math" panose="02040503050406030204" pitchFamily="18" charset="0"/>
                            </a:rPr>
                            <m:t>𝟏</m:t>
                          </m:r>
                        </m:sub>
                      </m:sSub>
                    </m:oMath>
                  </m:oMathPara>
                </a14:m>
                <a:endParaRPr lang="ru-RU" dirty="0"/>
              </a:p>
            </p:txBody>
          </p:sp>
        </mc:Choice>
        <mc:Fallback xmlns="">
          <p:sp>
            <p:nvSpPr>
              <p:cNvPr id="39" name="Прямоугольник 38">
                <a:extLst>
                  <a:ext uri="{FF2B5EF4-FFF2-40B4-BE49-F238E27FC236}">
                    <a16:creationId xmlns:a16="http://schemas.microsoft.com/office/drawing/2014/main" id="{8E65FFE7-D98C-455E-98C6-59BC212FDA7B}"/>
                  </a:ext>
                </a:extLst>
              </p:cNvPr>
              <p:cNvSpPr>
                <a:spLocks noRot="1" noChangeAspect="1" noMove="1" noResize="1" noEditPoints="1" noAdjustHandles="1" noChangeArrowheads="1" noChangeShapeType="1" noTextEdit="1"/>
              </p:cNvSpPr>
              <p:nvPr/>
            </p:nvSpPr>
            <p:spPr>
              <a:xfrm>
                <a:off x="7326479" y="1022117"/>
                <a:ext cx="1365951" cy="369332"/>
              </a:xfrm>
              <a:prstGeom prst="rect">
                <a:avLst/>
              </a:prstGeom>
              <a:blipFill>
                <a:blip r:embed="rId10"/>
                <a:stretch>
                  <a:fillRect b="-6667"/>
                </a:stretch>
              </a:blipFill>
            </p:spPr>
            <p:txBody>
              <a:bodyPr/>
              <a:lstStyle/>
              <a:p>
                <a:r>
                  <a:rPr lang="ru-RU">
                    <a:noFill/>
                  </a:rPr>
                  <a:t> </a:t>
                </a:r>
              </a:p>
            </p:txBody>
          </p:sp>
        </mc:Fallback>
      </mc:AlternateContent>
      <p:cxnSp>
        <p:nvCxnSpPr>
          <p:cNvPr id="41" name="Прямая соединительная линия 40">
            <a:extLst>
              <a:ext uri="{FF2B5EF4-FFF2-40B4-BE49-F238E27FC236}">
                <a16:creationId xmlns:a16="http://schemas.microsoft.com/office/drawing/2014/main" id="{5C8E46EB-5E44-4367-8CE9-301B013269C2}"/>
              </a:ext>
            </a:extLst>
          </p:cNvPr>
          <p:cNvCxnSpPr>
            <a:cxnSpLocks/>
          </p:cNvCxnSpPr>
          <p:nvPr/>
        </p:nvCxnSpPr>
        <p:spPr>
          <a:xfrm>
            <a:off x="7326479" y="1467194"/>
            <a:ext cx="0" cy="2626341"/>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Прямоугольник 45">
                <a:extLst>
                  <a:ext uri="{FF2B5EF4-FFF2-40B4-BE49-F238E27FC236}">
                    <a16:creationId xmlns:a16="http://schemas.microsoft.com/office/drawing/2014/main" id="{5830D94A-19D6-448F-AC6F-4B1A1F836691}"/>
                  </a:ext>
                </a:extLst>
              </p:cNvPr>
              <p:cNvSpPr/>
              <p:nvPr/>
            </p:nvSpPr>
            <p:spPr>
              <a:xfrm rot="16200000">
                <a:off x="6737523" y="3506020"/>
                <a:ext cx="805542" cy="394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r>
                            <m:rPr>
                              <m:sty m:val="p"/>
                            </m:rPr>
                            <a:rPr lang="en-US" b="0" i="0" smtClean="0">
                              <a:latin typeface="Cambria Math" panose="02040503050406030204" pitchFamily="18" charset="0"/>
                            </a:rPr>
                            <m:t>opt</m:t>
                          </m:r>
                          <m:r>
                            <a:rPr lang="en-US" b="0" i="0" smtClean="0">
                              <a:latin typeface="Cambria Math" panose="02040503050406030204" pitchFamily="18" charset="0"/>
                            </a:rPr>
                            <m:t>1</m:t>
                          </m:r>
                        </m:sub>
                      </m:sSub>
                    </m:oMath>
                  </m:oMathPara>
                </a14:m>
                <a:endParaRPr lang="ru-RU" dirty="0"/>
              </a:p>
            </p:txBody>
          </p:sp>
        </mc:Choice>
        <mc:Fallback xmlns="">
          <p:sp>
            <p:nvSpPr>
              <p:cNvPr id="46" name="Прямоугольник 45">
                <a:extLst>
                  <a:ext uri="{FF2B5EF4-FFF2-40B4-BE49-F238E27FC236}">
                    <a16:creationId xmlns:a16="http://schemas.microsoft.com/office/drawing/2014/main" id="{5830D94A-19D6-448F-AC6F-4B1A1F836691}"/>
                  </a:ext>
                </a:extLst>
              </p:cNvPr>
              <p:cNvSpPr>
                <a:spLocks noRot="1" noChangeAspect="1" noMove="1" noResize="1" noEditPoints="1" noAdjustHandles="1" noChangeArrowheads="1" noChangeShapeType="1" noTextEdit="1"/>
              </p:cNvSpPr>
              <p:nvPr/>
            </p:nvSpPr>
            <p:spPr>
              <a:xfrm rot="16200000">
                <a:off x="6737523" y="3506020"/>
                <a:ext cx="805542" cy="394019"/>
              </a:xfrm>
              <a:prstGeom prst="rect">
                <a:avLst/>
              </a:prstGeom>
              <a:blipFill>
                <a:blip r:embed="rId11"/>
                <a:stretch>
                  <a:fillRect r="-7692"/>
                </a:stretch>
              </a:blipFill>
            </p:spPr>
            <p:txBody>
              <a:bodyPr/>
              <a:lstStyle/>
              <a:p>
                <a:r>
                  <a:rPr lang="ru-RU">
                    <a:noFill/>
                  </a:rPr>
                  <a:t> </a:t>
                </a:r>
              </a:p>
            </p:txBody>
          </p:sp>
        </mc:Fallback>
      </mc:AlternateContent>
      <p:cxnSp>
        <p:nvCxnSpPr>
          <p:cNvPr id="55" name="Прямая соединительная линия 54">
            <a:extLst>
              <a:ext uri="{FF2B5EF4-FFF2-40B4-BE49-F238E27FC236}">
                <a16:creationId xmlns:a16="http://schemas.microsoft.com/office/drawing/2014/main" id="{2E3189AB-87C6-481E-AEE9-E6D79B77DEF1}"/>
              </a:ext>
            </a:extLst>
          </p:cNvPr>
          <p:cNvCxnSpPr>
            <a:cxnSpLocks/>
          </p:cNvCxnSpPr>
          <p:nvPr/>
        </p:nvCxnSpPr>
        <p:spPr>
          <a:xfrm>
            <a:off x="7723428" y="1413095"/>
            <a:ext cx="0" cy="268044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Прямоугольник 55">
                <a:extLst>
                  <a:ext uri="{FF2B5EF4-FFF2-40B4-BE49-F238E27FC236}">
                    <a16:creationId xmlns:a16="http://schemas.microsoft.com/office/drawing/2014/main" id="{C43544AA-C8AD-45F7-BC29-42014AE44726}"/>
                  </a:ext>
                </a:extLst>
              </p:cNvPr>
              <p:cNvSpPr/>
              <p:nvPr/>
            </p:nvSpPr>
            <p:spPr>
              <a:xfrm rot="16200000">
                <a:off x="7136064" y="3299572"/>
                <a:ext cx="805542" cy="394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𝑌</m:t>
                          </m:r>
                        </m:e>
                        <m:sub>
                          <m:r>
                            <a:rPr lang="ru-RU">
                              <a:latin typeface="Cambria Math" panose="02040503050406030204" pitchFamily="18" charset="0"/>
                            </a:rPr>
                            <m:t>т</m:t>
                          </m:r>
                          <m:r>
                            <m:rPr>
                              <m:sty m:val="p"/>
                            </m:rPr>
                            <a:rPr lang="en-US" b="0" i="0" smtClean="0">
                              <a:latin typeface="Cambria Math" panose="02040503050406030204" pitchFamily="18" charset="0"/>
                            </a:rPr>
                            <m:t>opt</m:t>
                          </m:r>
                          <m:r>
                            <a:rPr lang="en-US" b="0" i="1" smtClean="0">
                              <a:latin typeface="Cambria Math" panose="02040503050406030204" pitchFamily="18" charset="0"/>
                            </a:rPr>
                            <m:t>2</m:t>
                          </m:r>
                        </m:sub>
                      </m:sSub>
                    </m:oMath>
                  </m:oMathPara>
                </a14:m>
                <a:endParaRPr lang="ru-RU" dirty="0"/>
              </a:p>
            </p:txBody>
          </p:sp>
        </mc:Choice>
        <mc:Fallback xmlns="">
          <p:sp>
            <p:nvSpPr>
              <p:cNvPr id="56" name="Прямоугольник 55">
                <a:extLst>
                  <a:ext uri="{FF2B5EF4-FFF2-40B4-BE49-F238E27FC236}">
                    <a16:creationId xmlns:a16="http://schemas.microsoft.com/office/drawing/2014/main" id="{C43544AA-C8AD-45F7-BC29-42014AE44726}"/>
                  </a:ext>
                </a:extLst>
              </p:cNvPr>
              <p:cNvSpPr>
                <a:spLocks noRot="1" noChangeAspect="1" noMove="1" noResize="1" noEditPoints="1" noAdjustHandles="1" noChangeArrowheads="1" noChangeShapeType="1" noTextEdit="1"/>
              </p:cNvSpPr>
              <p:nvPr/>
            </p:nvSpPr>
            <p:spPr>
              <a:xfrm rot="16200000">
                <a:off x="7136064" y="3299572"/>
                <a:ext cx="805542" cy="394019"/>
              </a:xfrm>
              <a:prstGeom prst="rect">
                <a:avLst/>
              </a:prstGeom>
              <a:blipFill>
                <a:blip r:embed="rId12"/>
                <a:stretch>
                  <a:fillRect r="-76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42A7CBC6-D46C-41FC-B529-116993E3D19A}"/>
                  </a:ext>
                </a:extLst>
              </p:cNvPr>
              <p:cNvSpPr/>
              <p:nvPr/>
            </p:nvSpPr>
            <p:spPr>
              <a:xfrm>
                <a:off x="4898495" y="4494675"/>
                <a:ext cx="3961539" cy="646331"/>
              </a:xfrm>
              <a:prstGeom prst="rect">
                <a:avLst/>
              </a:prstGeom>
            </p:spPr>
            <p:txBody>
              <a:bodyPr wrap="square">
                <a:spAutoFit/>
              </a:bodyPr>
              <a:lstStyle/>
              <a:p>
                <a:pPr algn="ctr"/>
                <a:r>
                  <a:rPr lang="ru-RU" cap="small" dirty="0">
                    <a:solidFill>
                      <a:schemeClr val="tx1"/>
                    </a:solidFill>
                  </a:rPr>
                  <a:t>С увеличением реактивности оптимальный </a:t>
                </a:r>
                <a14:m>
                  <m:oMath xmlns:m="http://schemas.openxmlformats.org/officeDocument/2006/math">
                    <m:sSub>
                      <m:sSubPr>
                        <m:ctrlPr>
                          <a:rPr lang="ru-RU"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𝑌</m:t>
                        </m:r>
                      </m:e>
                      <m:sub>
                        <m:r>
                          <a:rPr lang="ru-RU" i="1">
                            <a:solidFill>
                              <a:schemeClr val="tx1"/>
                            </a:solidFill>
                            <a:latin typeface="Cambria Math" panose="02040503050406030204" pitchFamily="18" charset="0"/>
                          </a:rPr>
                          <m:t>т</m:t>
                        </m:r>
                      </m:sub>
                    </m:sSub>
                  </m:oMath>
                </a14:m>
                <a:r>
                  <a:rPr lang="ru-RU" cap="small" dirty="0">
                    <a:solidFill>
                      <a:schemeClr val="tx1"/>
                    </a:solidFill>
                  </a:rPr>
                  <a:t> увеличивается</a:t>
                </a:r>
              </a:p>
            </p:txBody>
          </p:sp>
        </mc:Choice>
        <mc:Fallback xmlns="">
          <p:sp>
            <p:nvSpPr>
              <p:cNvPr id="57" name="Прямоугольник 56">
                <a:extLst>
                  <a:ext uri="{FF2B5EF4-FFF2-40B4-BE49-F238E27FC236}">
                    <a16:creationId xmlns:a16="http://schemas.microsoft.com/office/drawing/2014/main" id="{42A7CBC6-D46C-41FC-B529-116993E3D19A}"/>
                  </a:ext>
                </a:extLst>
              </p:cNvPr>
              <p:cNvSpPr>
                <a:spLocks noRot="1" noChangeAspect="1" noMove="1" noResize="1" noEditPoints="1" noAdjustHandles="1" noChangeArrowheads="1" noChangeShapeType="1" noTextEdit="1"/>
              </p:cNvSpPr>
              <p:nvPr/>
            </p:nvSpPr>
            <p:spPr>
              <a:xfrm>
                <a:off x="4898495" y="4494675"/>
                <a:ext cx="3961539" cy="646331"/>
              </a:xfrm>
              <a:prstGeom prst="rect">
                <a:avLst/>
              </a:prstGeom>
              <a:blipFill>
                <a:blip r:embed="rId13"/>
                <a:stretch>
                  <a:fillRect t="-4717" b="-7547"/>
                </a:stretch>
              </a:blipFill>
            </p:spPr>
            <p:txBody>
              <a:bodyPr/>
              <a:lstStyle/>
              <a:p>
                <a:r>
                  <a:rPr lang="ru-RU">
                    <a:noFill/>
                  </a:rPr>
                  <a:t> </a:t>
                </a:r>
              </a:p>
            </p:txBody>
          </p:sp>
        </mc:Fallback>
      </mc:AlternateContent>
      <p:cxnSp>
        <p:nvCxnSpPr>
          <p:cNvPr id="58" name="Прямая со стрелкой 57">
            <a:extLst>
              <a:ext uri="{FF2B5EF4-FFF2-40B4-BE49-F238E27FC236}">
                <a16:creationId xmlns:a16="http://schemas.microsoft.com/office/drawing/2014/main" id="{77722F47-5F88-4BA5-9E3B-1802D26C1A38}"/>
              </a:ext>
            </a:extLst>
          </p:cNvPr>
          <p:cNvCxnSpPr/>
          <p:nvPr/>
        </p:nvCxnSpPr>
        <p:spPr>
          <a:xfrm>
            <a:off x="711504" y="3452584"/>
            <a:ext cx="504000"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a:extLst>
              <a:ext uri="{FF2B5EF4-FFF2-40B4-BE49-F238E27FC236}">
                <a16:creationId xmlns:a16="http://schemas.microsoft.com/office/drawing/2014/main" id="{E0D805DB-2466-4D11-8AC4-EBF718D177FC}"/>
              </a:ext>
            </a:extLst>
          </p:cNvPr>
          <p:cNvCxnSpPr>
            <a:cxnSpLocks/>
          </p:cNvCxnSpPr>
          <p:nvPr/>
        </p:nvCxnSpPr>
        <p:spPr>
          <a:xfrm>
            <a:off x="675504" y="3703029"/>
            <a:ext cx="540000" cy="0"/>
          </a:xfrm>
          <a:prstGeom prst="straightConnector1">
            <a:avLst/>
          </a:prstGeom>
          <a:ln w="317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0" name="Прямоугольник 59">
            <a:extLst>
              <a:ext uri="{FF2B5EF4-FFF2-40B4-BE49-F238E27FC236}">
                <a16:creationId xmlns:a16="http://schemas.microsoft.com/office/drawing/2014/main" id="{E4B55A62-7421-4D53-AB71-7A6150D33968}"/>
              </a:ext>
            </a:extLst>
          </p:cNvPr>
          <p:cNvSpPr/>
          <p:nvPr/>
        </p:nvSpPr>
        <p:spPr>
          <a:xfrm>
            <a:off x="585681" y="3258932"/>
            <a:ext cx="2877150" cy="307777"/>
          </a:xfrm>
          <a:prstGeom prst="rect">
            <a:avLst/>
          </a:prstGeom>
        </p:spPr>
        <p:txBody>
          <a:bodyPr wrap="square">
            <a:spAutoFit/>
          </a:bodyPr>
          <a:lstStyle/>
          <a:p>
            <a:pPr algn="ctr"/>
            <a:r>
              <a:rPr lang="ru-RU" sz="1400" cap="small" dirty="0"/>
              <a:t>Исходный план</a:t>
            </a:r>
          </a:p>
        </p:txBody>
      </p:sp>
      <p:sp>
        <p:nvSpPr>
          <p:cNvPr id="61" name="Прямоугольник 60">
            <a:extLst>
              <a:ext uri="{FF2B5EF4-FFF2-40B4-BE49-F238E27FC236}">
                <a16:creationId xmlns:a16="http://schemas.microsoft.com/office/drawing/2014/main" id="{1DE02735-51AB-4482-9282-E3149F8C46B0}"/>
              </a:ext>
            </a:extLst>
          </p:cNvPr>
          <p:cNvSpPr/>
          <p:nvPr/>
        </p:nvSpPr>
        <p:spPr>
          <a:xfrm>
            <a:off x="597397" y="3566709"/>
            <a:ext cx="2877150" cy="307777"/>
          </a:xfrm>
          <a:prstGeom prst="rect">
            <a:avLst/>
          </a:prstGeom>
        </p:spPr>
        <p:txBody>
          <a:bodyPr wrap="square">
            <a:spAutoFit/>
          </a:bodyPr>
          <a:lstStyle/>
          <a:p>
            <a:pPr algn="ctr"/>
            <a:r>
              <a:rPr lang="ru-RU" sz="1400" cap="small" dirty="0"/>
              <a:t>Измененный план</a:t>
            </a:r>
          </a:p>
        </p:txBody>
      </p:sp>
      <p:sp>
        <p:nvSpPr>
          <p:cNvPr id="6" name="Полилиния 5"/>
          <p:cNvSpPr/>
          <p:nvPr/>
        </p:nvSpPr>
        <p:spPr>
          <a:xfrm>
            <a:off x="6504317" y="1404688"/>
            <a:ext cx="1906438" cy="208452"/>
          </a:xfrm>
          <a:custGeom>
            <a:avLst/>
            <a:gdLst>
              <a:gd name="connsiteX0" fmla="*/ 1906438 w 1906438"/>
              <a:gd name="connsiteY0" fmla="*/ 61803 h 208452"/>
              <a:gd name="connsiteX1" fmla="*/ 1570008 w 1906438"/>
              <a:gd name="connsiteY1" fmla="*/ 18670 h 208452"/>
              <a:gd name="connsiteX2" fmla="*/ 1250830 w 1906438"/>
              <a:gd name="connsiteY2" fmla="*/ 1418 h 208452"/>
              <a:gd name="connsiteX3" fmla="*/ 690113 w 1906438"/>
              <a:gd name="connsiteY3" fmla="*/ 53176 h 208452"/>
              <a:gd name="connsiteX4" fmla="*/ 0 w 1906438"/>
              <a:gd name="connsiteY4" fmla="*/ 208452 h 208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438" h="208452">
                <a:moveTo>
                  <a:pt x="1906438" y="61803"/>
                </a:moveTo>
                <a:cubicBezTo>
                  <a:pt x="1792857" y="45268"/>
                  <a:pt x="1679276" y="28734"/>
                  <a:pt x="1570008" y="18670"/>
                </a:cubicBezTo>
                <a:cubicBezTo>
                  <a:pt x="1460740" y="8606"/>
                  <a:pt x="1397479" y="-4333"/>
                  <a:pt x="1250830" y="1418"/>
                </a:cubicBezTo>
                <a:cubicBezTo>
                  <a:pt x="1104181" y="7169"/>
                  <a:pt x="898585" y="18670"/>
                  <a:pt x="690113" y="53176"/>
                </a:cubicBezTo>
                <a:cubicBezTo>
                  <a:pt x="481641" y="87682"/>
                  <a:pt x="107830" y="179697"/>
                  <a:pt x="0" y="208452"/>
                </a:cubicBezTo>
              </a:path>
            </a:pathLst>
          </a:custGeom>
          <a:noFill/>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8230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P spid="39" grpId="0"/>
      <p:bldP spid="56"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4964" y="1128322"/>
            <a:ext cx="8201025" cy="3000821"/>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Межлопаточный канал турбины – сопло</a:t>
            </a:r>
          </a:p>
          <a:p>
            <a:pPr marL="285750" indent="-285750">
              <a:lnSpc>
                <a:spcPct val="150000"/>
              </a:lnSpc>
              <a:buFont typeface="Wingdings" pitchFamily="2" charset="2"/>
              <a:buChar char="ü"/>
            </a:pPr>
            <a:r>
              <a:rPr lang="ru-RU" dirty="0"/>
              <a:t>Это изогнутое сопло </a:t>
            </a:r>
            <a:r>
              <a:rPr lang="ru-RU" dirty="0" err="1"/>
              <a:t>Лаваля</a:t>
            </a:r>
            <a:r>
              <a:rPr lang="ru-RU" dirty="0"/>
              <a:t> с обрезанной выходной частью (с косым срезом)</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Особенности процесса в турбинной решетке</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14</a:t>
            </a:fld>
            <a:endParaRPr lang="ru-RU" dirty="0">
              <a:solidFill>
                <a:schemeClr val="bg1"/>
              </a:solidFill>
              <a:latin typeface="Elektra Medium Pro" panose="02000803000000020004" pitchFamily="50" charset="-52"/>
            </a:endParaRPr>
          </a:p>
        </p:txBody>
      </p:sp>
      <p:grpSp>
        <p:nvGrpSpPr>
          <p:cNvPr id="32" name="Группа 31"/>
          <p:cNvGrpSpPr/>
          <p:nvPr/>
        </p:nvGrpSpPr>
        <p:grpSpPr>
          <a:xfrm>
            <a:off x="562748" y="2003898"/>
            <a:ext cx="5508788" cy="1935125"/>
            <a:chOff x="1804278" y="1711842"/>
            <a:chExt cx="5508788" cy="1935125"/>
          </a:xfrm>
        </p:grpSpPr>
        <p:cxnSp>
          <p:nvCxnSpPr>
            <p:cNvPr id="4" name="Прямая соединительная линия 3"/>
            <p:cNvCxnSpPr/>
            <p:nvPr/>
          </p:nvCxnSpPr>
          <p:spPr>
            <a:xfrm>
              <a:off x="1836171" y="18860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804278" y="305434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9"/>
            <p:cNvSpPr>
              <a:spLocks noChangeAspect="1"/>
            </p:cNvSpPr>
            <p:nvPr/>
          </p:nvSpPr>
          <p:spPr bwMode="auto">
            <a:xfrm flipH="1">
              <a:off x="2290349" y="1974342"/>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10" name="Freeform 9"/>
            <p:cNvSpPr>
              <a:spLocks noChangeAspect="1"/>
            </p:cNvSpPr>
            <p:nvPr/>
          </p:nvSpPr>
          <p:spPr bwMode="auto">
            <a:xfrm flipH="1">
              <a:off x="3533296" y="1974342"/>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11" name="Freeform 9"/>
            <p:cNvSpPr>
              <a:spLocks noChangeAspect="1"/>
            </p:cNvSpPr>
            <p:nvPr/>
          </p:nvSpPr>
          <p:spPr bwMode="auto">
            <a:xfrm flipH="1">
              <a:off x="4773273" y="1964645"/>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16" name="Прямая соединительная линия 15"/>
            <p:cNvCxnSpPr>
              <a:stCxn id="10" idx="8"/>
              <a:endCxn id="11" idx="11"/>
            </p:cNvCxnSpPr>
            <p:nvPr/>
          </p:nvCxnSpPr>
          <p:spPr>
            <a:xfrm flipV="1">
              <a:off x="4346425" y="2613062"/>
              <a:ext cx="547775" cy="376647"/>
            </a:xfrm>
            <a:prstGeom prst="line">
              <a:avLst/>
            </a:prstGeom>
            <a:ln w="15875">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0" idx="8"/>
            </p:cNvCxnSpPr>
            <p:nvPr/>
          </p:nvCxnSpPr>
          <p:spPr>
            <a:xfrm>
              <a:off x="4346425" y="2989709"/>
              <a:ext cx="363686" cy="657258"/>
            </a:xfrm>
            <a:prstGeom prst="line">
              <a:avLst/>
            </a:prstGeom>
            <a:ln w="15875">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11" idx="8"/>
            </p:cNvCxnSpPr>
            <p:nvPr/>
          </p:nvCxnSpPr>
          <p:spPr>
            <a:xfrm flipV="1">
              <a:off x="4710111" y="2980012"/>
              <a:ext cx="876291" cy="666955"/>
            </a:xfrm>
            <a:prstGeom prst="line">
              <a:avLst/>
            </a:prstGeom>
            <a:ln w="15875">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4381869" y="1711842"/>
              <a:ext cx="146399" cy="54226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528268" y="2613062"/>
              <a:ext cx="365932" cy="37664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Полилиния 26"/>
            <p:cNvSpPr/>
            <p:nvPr/>
          </p:nvSpPr>
          <p:spPr>
            <a:xfrm>
              <a:off x="4380614" y="2636874"/>
              <a:ext cx="1169581" cy="414670"/>
            </a:xfrm>
            <a:custGeom>
              <a:avLst/>
              <a:gdLst>
                <a:gd name="connsiteX0" fmla="*/ 0 w 1169581"/>
                <a:gd name="connsiteY0" fmla="*/ 372140 h 414670"/>
                <a:gd name="connsiteX1" fmla="*/ 531628 w 1169581"/>
                <a:gd name="connsiteY1" fmla="*/ 0 h 414670"/>
                <a:gd name="connsiteX2" fmla="*/ 1169581 w 1169581"/>
                <a:gd name="connsiteY2" fmla="*/ 414670 h 414670"/>
                <a:gd name="connsiteX3" fmla="*/ 0 w 1169581"/>
                <a:gd name="connsiteY3" fmla="*/ 372140 h 414670"/>
              </a:gdLst>
              <a:ahLst/>
              <a:cxnLst>
                <a:cxn ang="0">
                  <a:pos x="connsiteX0" y="connsiteY0"/>
                </a:cxn>
                <a:cxn ang="0">
                  <a:pos x="connsiteX1" y="connsiteY1"/>
                </a:cxn>
                <a:cxn ang="0">
                  <a:pos x="connsiteX2" y="connsiteY2"/>
                </a:cxn>
                <a:cxn ang="0">
                  <a:pos x="connsiteX3" y="connsiteY3"/>
                </a:cxn>
              </a:cxnLst>
              <a:rect l="l" t="t" r="r" b="b"/>
              <a:pathLst>
                <a:path w="1169581" h="414670">
                  <a:moveTo>
                    <a:pt x="0" y="372140"/>
                  </a:moveTo>
                  <a:lnTo>
                    <a:pt x="531628" y="0"/>
                  </a:lnTo>
                  <a:lnTo>
                    <a:pt x="1169581" y="414670"/>
                  </a:lnTo>
                  <a:lnTo>
                    <a:pt x="0" y="372140"/>
                  </a:lnTo>
                  <a:close/>
                </a:path>
              </a:pathLst>
            </a:cu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6124278" y="2581275"/>
              <a:ext cx="1188788" cy="369332"/>
            </a:xfrm>
            <a:prstGeom prst="rect">
              <a:avLst/>
            </a:prstGeom>
          </p:spPr>
          <p:txBody>
            <a:bodyPr wrap="none">
              <a:spAutoFit/>
            </a:bodyPr>
            <a:lstStyle/>
            <a:p>
              <a:pPr algn="ctr"/>
              <a:r>
                <a:rPr lang="ru-RU" cap="small" dirty="0"/>
                <a:t>Косой срез</a:t>
              </a:r>
            </a:p>
          </p:txBody>
        </p:sp>
        <p:cxnSp>
          <p:nvCxnSpPr>
            <p:cNvPr id="29" name="Прямая со стрелкой 28"/>
            <p:cNvCxnSpPr/>
            <p:nvPr/>
          </p:nvCxnSpPr>
          <p:spPr>
            <a:xfrm flipH="1">
              <a:off x="5061098" y="2765941"/>
              <a:ext cx="1095073" cy="184666"/>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33" name="Рисунок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714" y="2153331"/>
            <a:ext cx="1707020" cy="1440000"/>
          </a:xfrm>
          <a:prstGeom prst="rect">
            <a:avLst/>
          </a:prstGeom>
        </p:spPr>
      </p:pic>
      <p:sp>
        <p:nvSpPr>
          <p:cNvPr id="34" name="Прямоугольник 33"/>
          <p:cNvSpPr/>
          <p:nvPr/>
        </p:nvSpPr>
        <p:spPr>
          <a:xfrm>
            <a:off x="6515713" y="3690562"/>
            <a:ext cx="1852535" cy="369332"/>
          </a:xfrm>
          <a:prstGeom prst="rect">
            <a:avLst/>
          </a:prstGeom>
        </p:spPr>
        <p:txBody>
          <a:bodyPr wrap="square">
            <a:spAutoFit/>
          </a:bodyPr>
          <a:lstStyle/>
          <a:p>
            <a:pPr algn="ctr"/>
            <a:r>
              <a:rPr lang="ru-RU" cap="small" dirty="0"/>
              <a:t>Сопло </a:t>
            </a:r>
            <a:r>
              <a:rPr lang="ru-RU" cap="small" dirty="0" err="1"/>
              <a:t>Лаваля</a:t>
            </a:r>
            <a:endParaRPr lang="ru-RU" cap="small" dirty="0"/>
          </a:p>
        </p:txBody>
      </p:sp>
      <p:cxnSp>
        <p:nvCxnSpPr>
          <p:cNvPr id="36" name="Прямая со стрелкой 35"/>
          <p:cNvCxnSpPr/>
          <p:nvPr/>
        </p:nvCxnSpPr>
        <p:spPr>
          <a:xfrm>
            <a:off x="6241737" y="2360428"/>
            <a:ext cx="499730" cy="27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7982904" y="3136265"/>
            <a:ext cx="658450" cy="20043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44315702-5C8E-4DD0-8333-D5B729FE7EE2}"/>
              </a:ext>
            </a:extLst>
          </p:cNvPr>
          <p:cNvSpPr/>
          <p:nvPr/>
        </p:nvSpPr>
        <p:spPr>
          <a:xfrm>
            <a:off x="594640" y="4083061"/>
            <a:ext cx="8046713" cy="2169825"/>
          </a:xfrm>
          <a:prstGeom prst="rect">
            <a:avLst/>
          </a:prstGeom>
        </p:spPr>
        <p:txBody>
          <a:bodyPr wrap="square">
            <a:spAutoFit/>
          </a:bodyPr>
          <a:lstStyle/>
          <a:p>
            <a:pPr marL="285750" indent="-285750">
              <a:lnSpc>
                <a:spcPct val="150000"/>
              </a:lnSpc>
              <a:buFont typeface="Wingdings" pitchFamily="2" charset="2"/>
              <a:buChar char="ü"/>
            </a:pPr>
            <a:r>
              <a:rPr lang="ru-RU" dirty="0"/>
              <a:t>Особенности течения в сопле с косым срезом:</a:t>
            </a:r>
          </a:p>
          <a:p>
            <a:pPr marL="1179513" lvl="0" indent="-285750">
              <a:lnSpc>
                <a:spcPct val="150000"/>
              </a:lnSpc>
              <a:buFont typeface="Arial" pitchFamily="34" charset="0"/>
              <a:buChar char="•"/>
            </a:pPr>
            <a:r>
              <a:rPr lang="ru-RU" dirty="0"/>
              <a:t>Канал «сопла» криволинеен</a:t>
            </a:r>
          </a:p>
          <a:p>
            <a:pPr marL="1179513" lvl="0" indent="-285750">
              <a:lnSpc>
                <a:spcPct val="150000"/>
              </a:lnSpc>
              <a:buFont typeface="Arial" pitchFamily="34" charset="0"/>
              <a:buChar char="•"/>
            </a:pPr>
            <a:r>
              <a:rPr lang="ru-RU" dirty="0"/>
              <a:t>Следы лопаток оказывают влияние на процесс истечения</a:t>
            </a:r>
          </a:p>
          <a:p>
            <a:pPr marL="1179513" lvl="0" indent="-285750">
              <a:lnSpc>
                <a:spcPct val="150000"/>
              </a:lnSpc>
              <a:buFont typeface="Arial" pitchFamily="34" charset="0"/>
              <a:buChar char="•"/>
            </a:pPr>
            <a:r>
              <a:rPr lang="ru-RU" dirty="0"/>
              <a:t>Турбинная решетка работает в широком диапазоне параметров</a:t>
            </a:r>
          </a:p>
          <a:p>
            <a:pPr marL="1179513" lvl="0" indent="-285750">
              <a:lnSpc>
                <a:spcPct val="150000"/>
              </a:lnSpc>
              <a:buFont typeface="Arial" pitchFamily="34" charset="0"/>
              <a:buChar char="•"/>
            </a:pPr>
            <a:r>
              <a:rPr lang="ru-RU" dirty="0"/>
              <a:t>Можно получить сверхзвуковую скорость с малыми потерями</a:t>
            </a:r>
          </a:p>
        </p:txBody>
      </p:sp>
      <p:sp>
        <p:nvSpPr>
          <p:cNvPr id="24" name="Прямоугольник 23">
            <a:extLst>
              <a:ext uri="{FF2B5EF4-FFF2-40B4-BE49-F238E27FC236}">
                <a16:creationId xmlns:a16="http://schemas.microsoft.com/office/drawing/2014/main" id="{B0177E67-C859-477A-850C-28994BFFE183}"/>
              </a:ext>
            </a:extLst>
          </p:cNvPr>
          <p:cNvSpPr/>
          <p:nvPr/>
        </p:nvSpPr>
        <p:spPr>
          <a:xfrm>
            <a:off x="609601" y="795751"/>
            <a:ext cx="8116388" cy="369332"/>
          </a:xfrm>
          <a:prstGeom prst="rect">
            <a:avLst/>
          </a:prstGeom>
        </p:spPr>
        <p:txBody>
          <a:bodyPr wrap="square">
            <a:spAutoFit/>
          </a:bodyPr>
          <a:lstStyle/>
          <a:p>
            <a:pPr algn="ctr"/>
            <a:r>
              <a:rPr lang="ru-RU" cap="small" dirty="0">
                <a:solidFill>
                  <a:srgbClr val="FF0000"/>
                </a:solidFill>
              </a:rPr>
              <a:t>На что похож межлопаточный канал турбины?</a:t>
            </a:r>
          </a:p>
        </p:txBody>
      </p:sp>
    </p:spTree>
    <p:extLst>
      <p:ext uri="{BB962C8B-B14F-4D97-AF65-F5344CB8AC3E}">
        <p14:creationId xmlns:p14="http://schemas.microsoft.com/office/powerpoint/2010/main" val="153743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Потери энергии в лопаточном венце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15</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609601" y="795751"/>
            <a:ext cx="2880000" cy="646331"/>
          </a:xfrm>
          <a:prstGeom prst="rect">
            <a:avLst/>
          </a:prstGeom>
        </p:spPr>
        <p:txBody>
          <a:bodyPr wrap="square">
            <a:spAutoFit/>
          </a:bodyPr>
          <a:lstStyle/>
          <a:p>
            <a:pPr algn="ctr"/>
            <a:r>
              <a:rPr lang="en-US" cap="small" dirty="0"/>
              <a:t>I-S </a:t>
            </a:r>
            <a:r>
              <a:rPr lang="ru-RU" cap="small" dirty="0"/>
              <a:t>диаграмма процесса расширения в сопле</a:t>
            </a:r>
          </a:p>
        </p:txBody>
      </p:sp>
      <p:sp>
        <p:nvSpPr>
          <p:cNvPr id="35" name="Прямоугольник 34"/>
          <p:cNvSpPr/>
          <p:nvPr/>
        </p:nvSpPr>
        <p:spPr>
          <a:xfrm>
            <a:off x="3336651" y="790257"/>
            <a:ext cx="2880000" cy="646331"/>
          </a:xfrm>
          <a:prstGeom prst="rect">
            <a:avLst/>
          </a:prstGeom>
        </p:spPr>
        <p:txBody>
          <a:bodyPr wrap="square">
            <a:spAutoFit/>
          </a:bodyPr>
          <a:lstStyle/>
          <a:p>
            <a:pPr algn="ctr"/>
            <a:r>
              <a:rPr lang="ru-RU" cap="small" dirty="0"/>
              <a:t>Идеальная скорость истечения из сопла</a:t>
            </a:r>
          </a:p>
        </p:txBody>
      </p:sp>
      <mc:AlternateContent xmlns:mc="http://schemas.openxmlformats.org/markup-compatibility/2006" xmlns:a14="http://schemas.microsoft.com/office/drawing/2010/main">
        <mc:Choice Requires="a14">
          <p:sp>
            <p:nvSpPr>
              <p:cNvPr id="2" name="Прямоугольник 1"/>
              <p:cNvSpPr/>
              <p:nvPr/>
            </p:nvSpPr>
            <p:spPr>
              <a:xfrm>
                <a:off x="3397866" y="1436588"/>
                <a:ext cx="2818785" cy="930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a:rPr>
                            <m:t>𝑐</m:t>
                          </m:r>
                        </m:e>
                        <m:sub>
                          <m:r>
                            <a:rPr lang="ru-RU" sz="1400" i="1">
                              <a:latin typeface="Cambria Math"/>
                            </a:rPr>
                            <m:t>1</m:t>
                          </m:r>
                          <m:r>
                            <a:rPr lang="en-US" sz="1400" i="1">
                              <a:latin typeface="Cambria Math"/>
                            </a:rPr>
                            <m:t>𝑠</m:t>
                          </m:r>
                        </m:sub>
                      </m:sSub>
                      <m:r>
                        <a:rPr lang="ru-RU" sz="1400" i="1">
                          <a:latin typeface="Cambria Math"/>
                        </a:rPr>
                        <m:t>=</m:t>
                      </m:r>
                      <m:rad>
                        <m:radPr>
                          <m:degHide m:val="on"/>
                          <m:ctrlPr>
                            <a:rPr lang="ru-RU" sz="1400" i="1">
                              <a:latin typeface="Cambria Math" panose="02040503050406030204" pitchFamily="18" charset="0"/>
                            </a:rPr>
                          </m:ctrlPr>
                        </m:radPr>
                        <m:deg/>
                        <m:e>
                          <m:r>
                            <a:rPr lang="ru-RU" sz="1400" i="1">
                              <a:latin typeface="Cambria Math"/>
                            </a:rPr>
                            <m:t>2</m:t>
                          </m:r>
                          <m:f>
                            <m:fPr>
                              <m:ctrlPr>
                                <a:rPr lang="ru-RU" sz="1400" i="1">
                                  <a:latin typeface="Cambria Math" panose="02040503050406030204" pitchFamily="18" charset="0"/>
                                </a:rPr>
                              </m:ctrlPr>
                            </m:fPr>
                            <m:num>
                              <m:r>
                                <a:rPr lang="ru-RU" sz="1400" i="1">
                                  <a:latin typeface="Cambria Math"/>
                                </a:rPr>
                                <m:t>𝑘</m:t>
                              </m:r>
                            </m:num>
                            <m:den>
                              <m:r>
                                <a:rPr lang="ru-RU" sz="1400" i="1">
                                  <a:latin typeface="Cambria Math"/>
                                </a:rPr>
                                <m:t>𝑘</m:t>
                              </m:r>
                              <m:r>
                                <a:rPr lang="ru-RU" sz="1400" i="1">
                                  <a:latin typeface="Cambria Math"/>
                                </a:rPr>
                                <m:t>−</m:t>
                              </m:r>
                              <m:r>
                                <a:rPr lang="ru-RU" sz="1400">
                                  <a:latin typeface="Cambria Math"/>
                                </a:rPr>
                                <m:t>1</m:t>
                              </m:r>
                            </m:den>
                          </m:f>
                          <m:r>
                            <a:rPr lang="ru-RU" sz="1400" i="1">
                              <a:latin typeface="Cambria Math"/>
                            </a:rPr>
                            <m:t>𝑅</m:t>
                          </m:r>
                          <m:sSubSup>
                            <m:sSubSupPr>
                              <m:ctrlPr>
                                <a:rPr lang="ru-RU" sz="1400" i="1">
                                  <a:latin typeface="Cambria Math" panose="02040503050406030204" pitchFamily="18" charset="0"/>
                                </a:rPr>
                              </m:ctrlPr>
                            </m:sSubSupPr>
                            <m:e>
                              <m:r>
                                <a:rPr lang="ru-RU" sz="1400" i="1">
                                  <a:latin typeface="Cambria Math"/>
                                </a:rPr>
                                <m:t>𝑇</m:t>
                              </m:r>
                            </m:e>
                            <m:sub>
                              <m:r>
                                <a:rPr lang="ru-RU" sz="1400">
                                  <a:latin typeface="Cambria Math"/>
                                </a:rPr>
                                <m:t>0</m:t>
                              </m:r>
                            </m:sub>
                            <m:sup>
                              <m:r>
                                <a:rPr lang="ru-RU" sz="1400" i="1">
                                  <a:latin typeface="Cambria Math"/>
                                </a:rPr>
                                <m:t>∗</m:t>
                              </m:r>
                            </m:sup>
                          </m:sSubSup>
                          <m:d>
                            <m:dPr>
                              <m:begChr m:val="["/>
                              <m:endChr m:val="]"/>
                              <m:ctrlPr>
                                <a:rPr lang="ru-RU" sz="1400" i="1">
                                  <a:latin typeface="Cambria Math" panose="02040503050406030204" pitchFamily="18" charset="0"/>
                                </a:rPr>
                              </m:ctrlPr>
                            </m:dPr>
                            <m:e>
                              <m:r>
                                <a:rPr lang="ru-RU" sz="1400">
                                  <a:latin typeface="Cambria Math"/>
                                </a:rPr>
                                <m:t>1</m:t>
                              </m:r>
                              <m:r>
                                <a:rPr lang="ru-RU" sz="1400" i="1">
                                  <a:latin typeface="Cambria Math"/>
                                </a:rPr>
                                <m:t>−</m:t>
                              </m:r>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𝑝</m:t>
                                              </m:r>
                                            </m:e>
                                            <m:sub>
                                              <m:r>
                                                <a:rPr lang="ru-RU" sz="1400">
                                                  <a:latin typeface="Cambria Math"/>
                                                </a:rPr>
                                                <m:t>1</m:t>
                                              </m:r>
                                            </m:sub>
                                          </m:sSub>
                                        </m:num>
                                        <m:den>
                                          <m:sSubSup>
                                            <m:sSubSupPr>
                                              <m:ctrlPr>
                                                <a:rPr lang="ru-RU" sz="1400" i="1">
                                                  <a:latin typeface="Cambria Math" panose="02040503050406030204" pitchFamily="18" charset="0"/>
                                                </a:rPr>
                                              </m:ctrlPr>
                                            </m:sSubSupPr>
                                            <m:e>
                                              <m:r>
                                                <a:rPr lang="ru-RU" sz="1400" i="1">
                                                  <a:latin typeface="Cambria Math"/>
                                                </a:rPr>
                                                <m:t>𝑝</m:t>
                                              </m:r>
                                            </m:e>
                                            <m:sub>
                                              <m:r>
                                                <a:rPr lang="ru-RU" sz="1400">
                                                  <a:latin typeface="Cambria Math"/>
                                                </a:rPr>
                                                <m:t>0</m:t>
                                              </m:r>
                                            </m:sub>
                                            <m:sup>
                                              <m:r>
                                                <a:rPr lang="ru-RU" sz="1400" i="1">
                                                  <a:latin typeface="Cambria Math"/>
                                                </a:rPr>
                                                <m:t>∗</m:t>
                                              </m:r>
                                            </m:sup>
                                          </m:sSubSup>
                                        </m:den>
                                      </m:f>
                                    </m:e>
                                  </m:d>
                                </m:e>
                                <m:sup>
                                  <m:f>
                                    <m:fPr>
                                      <m:ctrlPr>
                                        <a:rPr lang="ru-RU" sz="1400" i="1">
                                          <a:latin typeface="Cambria Math" panose="02040503050406030204" pitchFamily="18" charset="0"/>
                                        </a:rPr>
                                      </m:ctrlPr>
                                    </m:fPr>
                                    <m:num>
                                      <m:r>
                                        <a:rPr lang="ru-RU" sz="1400" i="1">
                                          <a:latin typeface="Cambria Math"/>
                                        </a:rPr>
                                        <m:t>𝑘</m:t>
                                      </m:r>
                                      <m:r>
                                        <a:rPr lang="ru-RU" sz="1400" i="1">
                                          <a:latin typeface="Cambria Math"/>
                                        </a:rPr>
                                        <m:t>−</m:t>
                                      </m:r>
                                      <m:r>
                                        <a:rPr lang="ru-RU" sz="1400">
                                          <a:latin typeface="Cambria Math"/>
                                        </a:rPr>
                                        <m:t>1</m:t>
                                      </m:r>
                                    </m:num>
                                    <m:den>
                                      <m:r>
                                        <a:rPr lang="ru-RU" sz="1400" i="1">
                                          <a:latin typeface="Cambria Math"/>
                                        </a:rPr>
                                        <m:t>𝑘</m:t>
                                      </m:r>
                                    </m:den>
                                  </m:f>
                                </m:sup>
                              </m:sSup>
                            </m:e>
                          </m:d>
                        </m:e>
                      </m:rad>
                    </m:oMath>
                  </m:oMathPara>
                </a14:m>
                <a:endParaRPr lang="ru-RU" sz="14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397866" y="1436588"/>
                <a:ext cx="2818785" cy="930511"/>
              </a:xfrm>
              <a:prstGeom prst="rect">
                <a:avLst/>
              </a:prstGeom>
              <a:blipFill rotWithShape="1">
                <a:blip r:embed="rId4" cstate="print"/>
                <a:stretch>
                  <a:fillRect/>
                </a:stretch>
              </a:blipFill>
            </p:spPr>
            <p:txBody>
              <a:bodyPr/>
              <a:lstStyle/>
              <a:p>
                <a:r>
                  <a:rPr lang="ru-RU">
                    <a:noFill/>
                  </a:rPr>
                  <a:t> </a:t>
                </a:r>
              </a:p>
            </p:txBody>
          </p:sp>
        </mc:Fallback>
      </mc:AlternateContent>
      <p:sp>
        <p:nvSpPr>
          <p:cNvPr id="36" name="Прямоугольник 35"/>
          <p:cNvSpPr/>
          <p:nvPr/>
        </p:nvSpPr>
        <p:spPr>
          <a:xfrm>
            <a:off x="5845989" y="795751"/>
            <a:ext cx="2880000" cy="646331"/>
          </a:xfrm>
          <a:prstGeom prst="rect">
            <a:avLst/>
          </a:prstGeom>
        </p:spPr>
        <p:txBody>
          <a:bodyPr wrap="square">
            <a:spAutoFit/>
          </a:bodyPr>
          <a:lstStyle/>
          <a:p>
            <a:pPr algn="ctr"/>
            <a:r>
              <a:rPr lang="ru-RU" cap="small" dirty="0"/>
              <a:t>Реальная скорость истечения из сопла</a:t>
            </a:r>
          </a:p>
        </p:txBody>
      </p:sp>
      <mc:AlternateContent xmlns:mc="http://schemas.openxmlformats.org/markup-compatibility/2006" xmlns:a14="http://schemas.microsoft.com/office/drawing/2010/main">
        <mc:Choice Requires="a14">
          <p:sp>
            <p:nvSpPr>
              <p:cNvPr id="3" name="Прямоугольник 2"/>
              <p:cNvSpPr/>
              <p:nvPr/>
            </p:nvSpPr>
            <p:spPr>
              <a:xfrm>
                <a:off x="6717436" y="1736862"/>
                <a:ext cx="1137106" cy="329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a:rPr>
                            <m:t>𝑐</m:t>
                          </m:r>
                        </m:e>
                        <m:sub>
                          <m:r>
                            <a:rPr lang="en-US" sz="1400" i="1">
                              <a:latin typeface="Cambria Math"/>
                            </a:rPr>
                            <m:t>1</m:t>
                          </m:r>
                        </m:sub>
                      </m:sSub>
                      <m:r>
                        <a:rPr lang="en-US" sz="1400" i="1">
                          <a:latin typeface="Cambria Math"/>
                        </a:rPr>
                        <m:t>=</m:t>
                      </m:r>
                      <m:sSub>
                        <m:sSubPr>
                          <m:ctrlPr>
                            <a:rPr lang="ru-RU" sz="1400" i="1">
                              <a:latin typeface="Cambria Math" panose="02040503050406030204" pitchFamily="18" charset="0"/>
                            </a:rPr>
                          </m:ctrlPr>
                        </m:sSubPr>
                        <m:e>
                          <m:r>
                            <a:rPr lang="en-US" sz="1400" i="1">
                              <a:latin typeface="Cambria Math"/>
                            </a:rPr>
                            <m:t>𝑐</m:t>
                          </m:r>
                        </m:e>
                        <m:sub>
                          <m:r>
                            <a:rPr lang="en-US" sz="1400" i="1">
                              <a:latin typeface="Cambria Math"/>
                            </a:rPr>
                            <m:t>1</m:t>
                          </m:r>
                          <m:r>
                            <a:rPr lang="en-US" sz="1400" i="1">
                              <a:latin typeface="Cambria Math"/>
                            </a:rPr>
                            <m:t>𝑠</m:t>
                          </m:r>
                        </m:sub>
                      </m:sSub>
                      <m:sSub>
                        <m:sSubPr>
                          <m:ctrlPr>
                            <a:rPr lang="ru-RU" sz="1400" i="1">
                              <a:latin typeface="Cambria Math" panose="02040503050406030204" pitchFamily="18" charset="0"/>
                            </a:rPr>
                          </m:ctrlPr>
                        </m:sSubPr>
                        <m:e>
                          <m:r>
                            <a:rPr lang="en-US" sz="1400" i="1">
                              <a:latin typeface="Cambria Math"/>
                            </a:rPr>
                            <m:t>𝜑</m:t>
                          </m:r>
                        </m:e>
                        <m:sub>
                          <m:r>
                            <a:rPr lang="en-US" sz="1400" i="1">
                              <a:latin typeface="Cambria Math"/>
                            </a:rPr>
                            <m:t>𝐶𝐴</m:t>
                          </m:r>
                        </m:sub>
                      </m:sSub>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717436" y="1736862"/>
                <a:ext cx="1137106" cy="329962"/>
              </a:xfrm>
              <a:prstGeom prst="rect">
                <a:avLst/>
              </a:prstGeom>
              <a:blipFill rotWithShape="1">
                <a:blip r:embed="rId5" cstate="print"/>
                <a:stretch>
                  <a:fillRect/>
                </a:stretch>
              </a:blipFill>
            </p:spPr>
            <p:txBody>
              <a:bodyPr/>
              <a:lstStyle/>
              <a:p>
                <a:r>
                  <a:rPr lang="ru-RU">
                    <a:noFill/>
                  </a:rPr>
                  <a:t> </a:t>
                </a:r>
              </a:p>
            </p:txBody>
          </p:sp>
        </mc:Fallback>
      </mc:AlternateContent>
      <p:sp>
        <p:nvSpPr>
          <p:cNvPr id="37" name="Прямоугольник 36"/>
          <p:cNvSpPr/>
          <p:nvPr/>
        </p:nvSpPr>
        <p:spPr>
          <a:xfrm>
            <a:off x="451135" y="4328183"/>
            <a:ext cx="2880000" cy="369332"/>
          </a:xfrm>
          <a:prstGeom prst="rect">
            <a:avLst/>
          </a:prstGeom>
        </p:spPr>
        <p:txBody>
          <a:bodyPr wrap="square">
            <a:spAutoFit/>
          </a:bodyPr>
          <a:lstStyle/>
          <a:p>
            <a:pPr algn="ctr"/>
            <a:r>
              <a:rPr lang="ru-RU" cap="small" dirty="0"/>
              <a:t>Потери энергии в сопле</a:t>
            </a:r>
          </a:p>
        </p:txBody>
      </p:sp>
      <p:sp>
        <p:nvSpPr>
          <p:cNvPr id="40" name="Прямоугольник 39"/>
          <p:cNvSpPr/>
          <p:nvPr/>
        </p:nvSpPr>
        <p:spPr>
          <a:xfrm>
            <a:off x="466720" y="5239403"/>
            <a:ext cx="2880000" cy="369332"/>
          </a:xfrm>
          <a:prstGeom prst="rect">
            <a:avLst/>
          </a:prstGeom>
        </p:spPr>
        <p:txBody>
          <a:bodyPr wrap="square">
            <a:spAutoFit/>
          </a:bodyPr>
          <a:lstStyle/>
          <a:p>
            <a:pPr algn="ctr"/>
            <a:r>
              <a:rPr lang="ru-RU" cap="small" dirty="0"/>
              <a:t>Коэффициент потерь</a:t>
            </a:r>
          </a:p>
        </p:txBody>
      </p:sp>
      <mc:AlternateContent xmlns:mc="http://schemas.openxmlformats.org/markup-compatibility/2006" xmlns:a14="http://schemas.microsoft.com/office/drawing/2010/main">
        <mc:Choice Requires="a14">
          <p:graphicFrame>
            <p:nvGraphicFramePr>
              <p:cNvPr id="41" name="Таблица 40"/>
              <p:cNvGraphicFramePr>
                <a:graphicFrameLocks noGrp="1"/>
              </p:cNvGraphicFramePr>
              <p:nvPr>
                <p:extLst>
                  <p:ext uri="{D42A27DB-BD31-4B8C-83A1-F6EECF244321}">
                    <p14:modId xmlns:p14="http://schemas.microsoft.com/office/powerpoint/2010/main" val="1625771604"/>
                  </p:ext>
                </p:extLst>
              </p:nvPr>
            </p:nvGraphicFramePr>
            <p:xfrm>
              <a:off x="3104307" y="2942729"/>
              <a:ext cx="5715803" cy="2458466"/>
            </p:xfrm>
            <a:graphic>
              <a:graphicData uri="http://schemas.openxmlformats.org/drawingml/2006/table">
                <a:tbl>
                  <a:tblPr firstRow="1" bandRow="1">
                    <a:tableStyleId>{5940675A-B579-460E-94D1-54222C63F5DA}</a:tableStyleId>
                  </a:tblPr>
                  <a:tblGrid>
                    <a:gridCol w="1493801">
                      <a:extLst>
                        <a:ext uri="{9D8B030D-6E8A-4147-A177-3AD203B41FA5}">
                          <a16:colId xmlns:a16="http://schemas.microsoft.com/office/drawing/2014/main" val="20000"/>
                        </a:ext>
                      </a:extLst>
                    </a:gridCol>
                    <a:gridCol w="2111001">
                      <a:extLst>
                        <a:ext uri="{9D8B030D-6E8A-4147-A177-3AD203B41FA5}">
                          <a16:colId xmlns:a16="http://schemas.microsoft.com/office/drawing/2014/main" val="20001"/>
                        </a:ext>
                      </a:extLst>
                    </a:gridCol>
                    <a:gridCol w="2111001">
                      <a:extLst>
                        <a:ext uri="{9D8B030D-6E8A-4147-A177-3AD203B41FA5}">
                          <a16:colId xmlns:a16="http://schemas.microsoft.com/office/drawing/2014/main" val="20002"/>
                        </a:ext>
                      </a:extLst>
                    </a:gridCol>
                  </a:tblGrid>
                  <a:tr h="370840">
                    <a:tc>
                      <a:txBody>
                        <a:bodyPr/>
                        <a:lstStyle/>
                        <a:p>
                          <a:pPr algn="ctr"/>
                          <a:endParaRPr lang="ru-RU" dirty="0"/>
                        </a:p>
                      </a:txBody>
                      <a:tcPr anchor="ctr"/>
                    </a:tc>
                    <a:tc>
                      <a:txBody>
                        <a:bodyPr/>
                        <a:lstStyle/>
                        <a:p>
                          <a:pPr algn="ctr"/>
                          <a:r>
                            <a:rPr lang="ru-RU" dirty="0"/>
                            <a:t>СА</a:t>
                          </a:r>
                        </a:p>
                      </a:txBody>
                      <a:tcPr anchor="ctr"/>
                    </a:tc>
                    <a:tc>
                      <a:txBody>
                        <a:bodyPr/>
                        <a:lstStyle/>
                        <a:p>
                          <a:pPr algn="ctr"/>
                          <a:r>
                            <a:rPr lang="ru-RU" dirty="0"/>
                            <a:t>РК</a:t>
                          </a:r>
                        </a:p>
                      </a:txBody>
                      <a:tcPr anchor="ctr"/>
                    </a:tc>
                    <a:extLst>
                      <a:ext uri="{0D108BD9-81ED-4DB2-BD59-A6C34878D82A}">
                        <a16:rowId xmlns:a16="http://schemas.microsoft.com/office/drawing/2014/main" val="10000"/>
                      </a:ext>
                    </a:extLst>
                  </a:tr>
                  <a:tr h="370840">
                    <a:tc>
                      <a:txBody>
                        <a:bodyPr/>
                        <a:lstStyle/>
                        <a:p>
                          <a:pPr algn="ctr"/>
                          <a:r>
                            <a:rPr lang="ru-RU" sz="1400" dirty="0"/>
                            <a:t>Коэффициент скорости</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𝜑</m:t>
                                    </m:r>
                                  </m:e>
                                  <m:sub>
                                    <m:r>
                                      <a:rPr lang="en-US" sz="1400" i="1" kern="1200">
                                        <a:solidFill>
                                          <a:schemeClr val="tx1"/>
                                        </a:solidFill>
                                        <a:effectLst/>
                                        <a:latin typeface="Cambria Math"/>
                                        <a:ea typeface="+mn-ea"/>
                                        <a:cs typeface="+mn-cs"/>
                                      </a:rPr>
                                      <m:t>𝐶𝐴</m:t>
                                    </m:r>
                                  </m:sub>
                                </m:sSub>
                                <m:r>
                                  <a:rPr lang="en-US"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
                                      <m:sSubPr>
                                        <m:ctrlPr>
                                          <a:rPr lang="ru-RU"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𝑐</m:t>
                                        </m:r>
                                      </m:e>
                                      <m:sub>
                                        <m:r>
                                          <a:rPr lang="en-US" sz="1400" i="1" kern="1200">
                                            <a:solidFill>
                                              <a:schemeClr val="tx1"/>
                                            </a:solidFill>
                                            <a:effectLst/>
                                            <a:latin typeface="Cambria Math"/>
                                            <a:ea typeface="+mn-ea"/>
                                            <a:cs typeface="+mn-cs"/>
                                          </a:rPr>
                                          <m:t>1</m:t>
                                        </m:r>
                                      </m:sub>
                                    </m:sSub>
                                  </m:num>
                                  <m:den>
                                    <m:sSub>
                                      <m:sSubPr>
                                        <m:ctrlPr>
                                          <a:rPr lang="ru-RU"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𝑐</m:t>
                                        </m:r>
                                      </m:e>
                                      <m:sub>
                                        <m:r>
                                          <a:rPr lang="en-US" sz="1400" i="1" kern="1200">
                                            <a:solidFill>
                                              <a:schemeClr val="tx1"/>
                                            </a:solidFill>
                                            <a:effectLst/>
                                            <a:latin typeface="Cambria Math"/>
                                            <a:ea typeface="+mn-ea"/>
                                            <a:cs typeface="+mn-cs"/>
                                          </a:rPr>
                                          <m:t>1</m:t>
                                        </m:r>
                                        <m:r>
                                          <a:rPr lang="en-US" sz="1400" i="1" kern="1200">
                                            <a:solidFill>
                                              <a:schemeClr val="tx1"/>
                                            </a:solidFill>
                                            <a:effectLst/>
                                            <a:latin typeface="Cambria Math"/>
                                            <a:ea typeface="+mn-ea"/>
                                            <a:cs typeface="+mn-cs"/>
                                          </a:rPr>
                                          <m:t>𝑠</m:t>
                                        </m:r>
                                      </m:sub>
                                    </m:sSub>
                                  </m:den>
                                </m:f>
                              </m:oMath>
                            </m:oMathPara>
                          </a14:m>
                          <a:endParaRPr lang="ru-RU"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a:ea typeface="+mn-ea"/>
                                        <a:cs typeface="+mn-cs"/>
                                        <a:sym typeface="Symbol"/>
                                      </a:rPr>
                                      <m:t></m:t>
                                    </m:r>
                                  </m:e>
                                  <m:sub>
                                    <m:r>
                                      <a:rPr lang="ru-RU" sz="1400" kern="1200">
                                        <a:solidFill>
                                          <a:schemeClr val="tx1"/>
                                        </a:solidFill>
                                        <a:effectLst/>
                                        <a:latin typeface="Cambria Math"/>
                                        <a:ea typeface="+mn-ea"/>
                                        <a:cs typeface="+mn-cs"/>
                                      </a:rPr>
                                      <m:t>рк</m:t>
                                    </m:r>
                                  </m:sub>
                                </m:sSub>
                                <m:r>
                                  <a:rPr lang="ru-RU" sz="1400"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𝑤</m:t>
                                        </m:r>
                                      </m:e>
                                      <m:sub>
                                        <m:r>
                                          <a:rPr lang="ru-RU" sz="1400" kern="1200">
                                            <a:solidFill>
                                              <a:schemeClr val="tx1"/>
                                            </a:solidFill>
                                            <a:effectLst/>
                                            <a:latin typeface="Cambria Math"/>
                                            <a:ea typeface="+mn-ea"/>
                                            <a:cs typeface="+mn-cs"/>
                                          </a:rPr>
                                          <m:t>2</m:t>
                                        </m:r>
                                      </m:sub>
                                    </m:sSub>
                                  </m:num>
                                  <m:den>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𝑤</m:t>
                                        </m:r>
                                      </m:e>
                                      <m:sub>
                                        <m:r>
                                          <a:rPr lang="ru-RU" sz="1400" kern="1200">
                                            <a:solidFill>
                                              <a:schemeClr val="tx1"/>
                                            </a:solidFill>
                                            <a:effectLst/>
                                            <a:latin typeface="Cambria Math"/>
                                            <a:ea typeface="+mn-ea"/>
                                            <a:cs typeface="+mn-cs"/>
                                          </a:rPr>
                                          <m:t>2</m:t>
                                        </m:r>
                                        <m:r>
                                          <a:rPr lang="ru-RU" sz="1400" i="1" kern="1200">
                                            <a:solidFill>
                                              <a:schemeClr val="tx1"/>
                                            </a:solidFill>
                                            <a:effectLst/>
                                            <a:latin typeface="Cambria Math"/>
                                            <a:ea typeface="+mn-ea"/>
                                            <a:cs typeface="+mn-cs"/>
                                          </a:rPr>
                                          <m:t>𝑠</m:t>
                                        </m:r>
                                      </m:sub>
                                    </m:sSub>
                                  </m:den>
                                </m:f>
                              </m:oMath>
                            </m:oMathPara>
                          </a14:m>
                          <a:endParaRPr lang="ru-RU" sz="1400" dirty="0"/>
                        </a:p>
                      </a:txBody>
                      <a:tcPr anchor="ctr"/>
                    </a:tc>
                    <a:extLst>
                      <a:ext uri="{0D108BD9-81ED-4DB2-BD59-A6C34878D82A}">
                        <a16:rowId xmlns:a16="http://schemas.microsoft.com/office/drawing/2014/main" val="10001"/>
                      </a:ext>
                    </a:extLst>
                  </a:tr>
                  <a:tr h="370840">
                    <a:tc>
                      <a:txBody>
                        <a:bodyPr/>
                        <a:lstStyle/>
                        <a:p>
                          <a:pPr algn="ctr"/>
                          <a:r>
                            <a:rPr lang="ru-RU" sz="1400" dirty="0"/>
                            <a:t>Коэффициент потерь</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𝜁</m:t>
                                    </m:r>
                                  </m:e>
                                  <m:sub>
                                    <m:r>
                                      <a:rPr lang="ru-RU" sz="1400" i="1" kern="1200">
                                        <a:solidFill>
                                          <a:schemeClr val="tx1"/>
                                        </a:solidFill>
                                        <a:effectLst/>
                                        <a:latin typeface="Cambria Math"/>
                                        <a:ea typeface="+mn-ea"/>
                                        <a:cs typeface="+mn-cs"/>
                                      </a:rPr>
                                      <m:t>𝐶𝐴</m:t>
                                    </m:r>
                                  </m:sub>
                                </m:sSub>
                                <m:r>
                                  <a:rPr lang="ru-RU" sz="1400" kern="1200">
                                    <a:solidFill>
                                      <a:schemeClr val="tx1"/>
                                    </a:solidFill>
                                    <a:effectLst/>
                                    <a:latin typeface="Cambria Math"/>
                                    <a:ea typeface="+mn-ea"/>
                                    <a:cs typeface="+mn-cs"/>
                                  </a:rPr>
                                  <m:t>=1</m:t>
                                </m:r>
                                <m:r>
                                  <a:rPr lang="ru-RU" sz="1400" i="1" kern="1200">
                                    <a:solidFill>
                                      <a:schemeClr val="tx1"/>
                                    </a:solidFill>
                                    <a:effectLst/>
                                    <a:latin typeface="Cambria Math"/>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𝜑</m:t>
                                        </m:r>
                                      </m:e>
                                      <m:sub>
                                        <m:r>
                                          <a:rPr lang="en-US" sz="1400" i="1" kern="1200">
                                            <a:solidFill>
                                              <a:schemeClr val="tx1"/>
                                            </a:solidFill>
                                            <a:effectLst/>
                                            <a:latin typeface="Cambria Math"/>
                                            <a:ea typeface="+mn-ea"/>
                                            <a:cs typeface="+mn-cs"/>
                                          </a:rPr>
                                          <m:t>𝐶𝐴</m:t>
                                        </m:r>
                                      </m:sub>
                                    </m:sSub>
                                  </m:e>
                                  <m:sup>
                                    <m:r>
                                      <a:rPr lang="en-US" sz="1400" kern="1200">
                                        <a:solidFill>
                                          <a:schemeClr val="tx1"/>
                                        </a:solidFill>
                                        <a:effectLst/>
                                        <a:latin typeface="Cambria Math"/>
                                        <a:ea typeface="+mn-ea"/>
                                        <a:cs typeface="+mn-cs"/>
                                      </a:rPr>
                                      <m:t>2</m:t>
                                    </m:r>
                                  </m:sup>
                                </m:sSup>
                              </m:oMath>
                            </m:oMathPara>
                          </a14:m>
                          <a:endParaRPr lang="ru-RU"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𝜁</m:t>
                                    </m:r>
                                  </m:e>
                                  <m:sub>
                                    <m:r>
                                      <a:rPr lang="ru-RU" sz="1400" kern="1200">
                                        <a:solidFill>
                                          <a:schemeClr val="tx1"/>
                                        </a:solidFill>
                                        <a:effectLst/>
                                        <a:latin typeface="Cambria Math"/>
                                        <a:ea typeface="+mn-ea"/>
                                        <a:cs typeface="+mn-cs"/>
                                      </a:rPr>
                                      <m:t>рк</m:t>
                                    </m:r>
                                  </m:sub>
                                </m:sSub>
                                <m:r>
                                  <a:rPr lang="ru-RU" sz="1400" kern="1200">
                                    <a:solidFill>
                                      <a:schemeClr val="tx1"/>
                                    </a:solidFill>
                                    <a:effectLst/>
                                    <a:latin typeface="Cambria Math"/>
                                    <a:ea typeface="+mn-ea"/>
                                    <a:cs typeface="+mn-cs"/>
                                  </a:rPr>
                                  <m:t>=1</m:t>
                                </m:r>
                                <m:r>
                                  <a:rPr lang="ru-RU" sz="1400" i="1" kern="1200">
                                    <a:solidFill>
                                      <a:schemeClr val="tx1"/>
                                    </a:solidFill>
                                    <a:effectLst/>
                                    <a:latin typeface="Cambria Math"/>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a:ea typeface="+mn-ea"/>
                                            <a:cs typeface="+mn-cs"/>
                                            <a:sym typeface="Symbol"/>
                                          </a:rPr>
                                          <m:t></m:t>
                                        </m:r>
                                      </m:e>
                                      <m:sub>
                                        <m:r>
                                          <a:rPr lang="ru-RU" sz="1400" kern="1200">
                                            <a:solidFill>
                                              <a:schemeClr val="tx1"/>
                                            </a:solidFill>
                                            <a:effectLst/>
                                            <a:latin typeface="Cambria Math"/>
                                            <a:ea typeface="+mn-ea"/>
                                            <a:cs typeface="+mn-cs"/>
                                          </a:rPr>
                                          <m:t>рк</m:t>
                                        </m:r>
                                      </m:sub>
                                    </m:sSub>
                                  </m:e>
                                  <m:sup>
                                    <m:r>
                                      <a:rPr lang="ru-RU" sz="1400" kern="1200">
                                        <a:solidFill>
                                          <a:schemeClr val="tx1"/>
                                        </a:solidFill>
                                        <a:effectLst/>
                                        <a:latin typeface="Cambria Math"/>
                                        <a:ea typeface="+mn-ea"/>
                                        <a:cs typeface="+mn-cs"/>
                                      </a:rPr>
                                      <m:t>2</m:t>
                                    </m:r>
                                  </m:sup>
                                </m:sSup>
                              </m:oMath>
                            </m:oMathPara>
                          </a14:m>
                          <a:endParaRPr lang="ru-RU" sz="1400" dirty="0"/>
                        </a:p>
                      </a:txBody>
                      <a:tcPr anchor="ctr"/>
                    </a:tc>
                    <a:extLst>
                      <a:ext uri="{0D108BD9-81ED-4DB2-BD59-A6C34878D82A}">
                        <a16:rowId xmlns:a16="http://schemas.microsoft.com/office/drawing/2014/main" val="10002"/>
                      </a:ext>
                    </a:extLst>
                  </a:tr>
                  <a:tr h="370840">
                    <a:tc>
                      <a:txBody>
                        <a:bodyPr/>
                        <a:lstStyle/>
                        <a:p>
                          <a:pPr algn="ctr"/>
                          <a:r>
                            <a:rPr lang="ru-RU" sz="1400" dirty="0"/>
                            <a:t>КПД решетки</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𝜂</m:t>
                                    </m:r>
                                  </m:e>
                                  <m:sub>
                                    <m:r>
                                      <a:rPr lang="ru-RU" sz="1400" kern="1200">
                                        <a:solidFill>
                                          <a:schemeClr val="tx1"/>
                                        </a:solidFill>
                                        <a:effectLst/>
                                        <a:latin typeface="Cambria Math"/>
                                        <a:ea typeface="+mn-ea"/>
                                        <a:cs typeface="+mn-cs"/>
                                      </a:rPr>
                                      <m:t>са</m:t>
                                    </m:r>
                                  </m:sub>
                                </m:sSub>
                                <m:r>
                                  <a:rPr lang="ru-RU" sz="1400" kern="1200">
                                    <a:solidFill>
                                      <a:schemeClr val="tx1"/>
                                    </a:solidFill>
                                    <a:effectLst/>
                                    <a:latin typeface="Cambria Math"/>
                                    <a:ea typeface="+mn-ea"/>
                                    <a:cs typeface="+mn-cs"/>
                                  </a:rPr>
                                  <m:t>=1</m:t>
                                </m:r>
                                <m:r>
                                  <a:rPr lang="ru-RU" sz="1400" i="1"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𝜁</m:t>
                                    </m:r>
                                  </m:e>
                                  <m:sub>
                                    <m:r>
                                      <a:rPr lang="ru-RU" sz="1400" i="1" kern="1200">
                                        <a:solidFill>
                                          <a:schemeClr val="tx1"/>
                                        </a:solidFill>
                                        <a:effectLst/>
                                        <a:latin typeface="Cambria Math"/>
                                        <a:ea typeface="+mn-ea"/>
                                        <a:cs typeface="+mn-cs"/>
                                      </a:rPr>
                                      <m:t>𝐶𝐴</m:t>
                                    </m:r>
                                  </m:sub>
                                </m:sSub>
                                <m:r>
                                  <a:rPr lang="ru-RU" sz="1400" kern="1200">
                                    <a:solidFill>
                                      <a:schemeClr val="tx1"/>
                                    </a:solidFill>
                                    <a:effectLst/>
                                    <a:latin typeface="Cambria Math"/>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𝜑</m:t>
                                        </m:r>
                                      </m:e>
                                      <m:sub>
                                        <m:r>
                                          <a:rPr lang="ru-RU" sz="1400" i="1" kern="1200">
                                            <a:solidFill>
                                              <a:schemeClr val="tx1"/>
                                            </a:solidFill>
                                            <a:effectLst/>
                                            <a:latin typeface="Cambria Math"/>
                                            <a:ea typeface="+mn-ea"/>
                                            <a:cs typeface="+mn-cs"/>
                                          </a:rPr>
                                          <m:t>𝐶𝐴</m:t>
                                        </m:r>
                                      </m:sub>
                                    </m:sSub>
                                  </m:e>
                                  <m:sup>
                                    <m:r>
                                      <a:rPr lang="ru-RU" sz="1400" kern="1200">
                                        <a:solidFill>
                                          <a:schemeClr val="tx1"/>
                                        </a:solidFill>
                                        <a:effectLst/>
                                        <a:latin typeface="Cambria Math"/>
                                        <a:ea typeface="+mn-ea"/>
                                        <a:cs typeface="+mn-cs"/>
                                      </a:rPr>
                                      <m:t>2</m:t>
                                    </m:r>
                                  </m:sup>
                                </m:sSup>
                              </m:oMath>
                            </m:oMathPara>
                          </a14:m>
                          <a:endParaRPr lang="ru-RU"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𝜂</m:t>
                                    </m:r>
                                  </m:e>
                                  <m:sub>
                                    <m:r>
                                      <a:rPr lang="ru-RU" sz="1400" kern="1200">
                                        <a:solidFill>
                                          <a:schemeClr val="tx1"/>
                                        </a:solidFill>
                                        <a:effectLst/>
                                        <a:latin typeface="Cambria Math"/>
                                        <a:ea typeface="+mn-ea"/>
                                        <a:cs typeface="+mn-cs"/>
                                      </a:rPr>
                                      <m:t>рк</m:t>
                                    </m:r>
                                  </m:sub>
                                </m:sSub>
                                <m:r>
                                  <a:rPr lang="ru-RU" sz="1400" kern="1200">
                                    <a:solidFill>
                                      <a:schemeClr val="tx1"/>
                                    </a:solidFill>
                                    <a:effectLst/>
                                    <a:latin typeface="Cambria Math"/>
                                    <a:ea typeface="+mn-ea"/>
                                    <a:cs typeface="+mn-cs"/>
                                  </a:rPr>
                                  <m:t>=1</m:t>
                                </m:r>
                                <m:r>
                                  <a:rPr lang="ru-RU" sz="1400" i="1"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𝜁</m:t>
                                    </m:r>
                                  </m:e>
                                  <m:sub>
                                    <m:r>
                                      <a:rPr lang="ru-RU" sz="1400" kern="1200">
                                        <a:solidFill>
                                          <a:schemeClr val="tx1"/>
                                        </a:solidFill>
                                        <a:effectLst/>
                                        <a:latin typeface="Cambria Math"/>
                                        <a:ea typeface="+mn-ea"/>
                                        <a:cs typeface="+mn-cs"/>
                                      </a:rPr>
                                      <m:t>РК</m:t>
                                    </m:r>
                                  </m:sub>
                                </m:sSub>
                                <m:r>
                                  <a:rPr lang="ru-RU" sz="1400" kern="1200">
                                    <a:solidFill>
                                      <a:schemeClr val="tx1"/>
                                    </a:solidFill>
                                    <a:effectLst/>
                                    <a:latin typeface="Cambria Math"/>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a:ea typeface="+mn-ea"/>
                                            <a:cs typeface="+mn-cs"/>
                                            <a:sym typeface="Symbol"/>
                                          </a:rPr>
                                          <m:t></m:t>
                                        </m:r>
                                      </m:e>
                                      <m:sub>
                                        <m:r>
                                          <a:rPr lang="ru-RU" sz="1400" kern="1200">
                                            <a:solidFill>
                                              <a:schemeClr val="tx1"/>
                                            </a:solidFill>
                                            <a:effectLst/>
                                            <a:latin typeface="Cambria Math"/>
                                            <a:ea typeface="+mn-ea"/>
                                            <a:cs typeface="+mn-cs"/>
                                          </a:rPr>
                                          <m:t>рк</m:t>
                                        </m:r>
                                      </m:sub>
                                    </m:sSub>
                                  </m:e>
                                  <m:sup>
                                    <m:r>
                                      <a:rPr lang="ru-RU" sz="1400" kern="1200">
                                        <a:solidFill>
                                          <a:schemeClr val="tx1"/>
                                        </a:solidFill>
                                        <a:effectLst/>
                                        <a:latin typeface="Cambria Math"/>
                                        <a:ea typeface="+mn-ea"/>
                                        <a:cs typeface="+mn-cs"/>
                                      </a:rPr>
                                      <m:t>2</m:t>
                                    </m:r>
                                  </m:sup>
                                </m:sSup>
                              </m:oMath>
                            </m:oMathPara>
                          </a14:m>
                          <a:endParaRPr lang="ru-RU" sz="1400" dirty="0"/>
                        </a:p>
                      </a:txBody>
                      <a:tcPr anchor="ctr"/>
                    </a:tc>
                    <a:extLst>
                      <a:ext uri="{0D108BD9-81ED-4DB2-BD59-A6C34878D82A}">
                        <a16:rowId xmlns:a16="http://schemas.microsoft.com/office/drawing/2014/main" val="10003"/>
                      </a:ext>
                    </a:extLst>
                  </a:tr>
                  <a:tr h="370840">
                    <a:tc>
                      <a:txBody>
                        <a:bodyPr/>
                        <a:lstStyle/>
                        <a:p>
                          <a:pPr algn="ctr"/>
                          <a:r>
                            <a:rPr lang="ru-RU" sz="1400" dirty="0"/>
                            <a:t>Потери</a:t>
                          </a:r>
                          <a:r>
                            <a:rPr lang="ru-RU" sz="1400" baseline="0" dirty="0"/>
                            <a:t> полного давления</a:t>
                          </a:r>
                          <a:endParaRPr lang="ru-RU"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𝜎</m:t>
                                    </m:r>
                                  </m:e>
                                  <m:sub>
                                    <m:r>
                                      <a:rPr lang="en-US" sz="1400" i="1" kern="1200">
                                        <a:solidFill>
                                          <a:schemeClr val="tx1"/>
                                        </a:solidFill>
                                        <a:effectLst/>
                                        <a:latin typeface="Cambria Math"/>
                                        <a:ea typeface="+mn-ea"/>
                                        <a:cs typeface="+mn-cs"/>
                                      </a:rPr>
                                      <m:t>𝐶𝐴</m:t>
                                    </m:r>
                                  </m:sub>
                                </m:sSub>
                                <m:r>
                                  <a:rPr lang="ru-RU" sz="1400" kern="1200">
                                    <a:solidFill>
                                      <a:schemeClr val="tx1"/>
                                    </a:solidFill>
                                    <a:effectLst/>
                                    <a:latin typeface="Cambria Math"/>
                                    <a:ea typeface="+mn-ea"/>
                                    <a:cs typeface="+mn-cs"/>
                                  </a:rPr>
                                  <m:t>=</m:t>
                                </m:r>
                                <m:f>
                                  <m:fPr>
                                    <m:ctrlPr>
                                      <a:rPr lang="ru-RU" sz="1400" i="1" kern="1200" smtClean="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𝑝</m:t>
                                        </m:r>
                                      </m:e>
                                      <m:sub>
                                        <m:r>
                                          <a:rPr lang="ru-RU" sz="1400"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m:t>
                                        </m:r>
                                      </m:sup>
                                    </m:sSubSup>
                                  </m:num>
                                  <m:den>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𝑝</m:t>
                                        </m:r>
                                      </m:e>
                                      <m:sub>
                                        <m:r>
                                          <a:rPr lang="ru-RU" sz="1400" kern="1200">
                                            <a:solidFill>
                                              <a:schemeClr val="tx1"/>
                                            </a:solidFill>
                                            <a:effectLst/>
                                            <a:latin typeface="Cambria Math"/>
                                            <a:ea typeface="+mn-ea"/>
                                            <a:cs typeface="+mn-cs"/>
                                          </a:rPr>
                                          <m:t>0</m:t>
                                        </m:r>
                                      </m:sub>
                                      <m:sup>
                                        <m:r>
                                          <a:rPr lang="ru-RU" sz="1400" i="1" kern="1200">
                                            <a:solidFill>
                                              <a:schemeClr val="tx1"/>
                                            </a:solidFill>
                                            <a:effectLst/>
                                            <a:latin typeface="Cambria Math"/>
                                            <a:ea typeface="+mn-ea"/>
                                            <a:cs typeface="+mn-cs"/>
                                          </a:rPr>
                                          <m:t>∗</m:t>
                                        </m:r>
                                      </m:sup>
                                    </m:sSubSup>
                                  </m:den>
                                </m:f>
                                <m:r>
                                  <a:rPr lang="ru-RU" sz="1400" b="0" i="1" kern="1200" smtClean="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r>
                                      <m:rPr>
                                        <m:sty m:val="p"/>
                                      </m:rPr>
                                      <a:rPr lang="en-US" sz="1400" kern="1200">
                                        <a:solidFill>
                                          <a:schemeClr val="tx1"/>
                                        </a:solidFill>
                                        <a:effectLst/>
                                        <a:latin typeface="Cambria Math"/>
                                        <a:ea typeface="+mn-ea"/>
                                        <a:cs typeface="+mn-cs"/>
                                      </a:rPr>
                                      <m:t>π</m:t>
                                    </m:r>
                                    <m:d>
                                      <m:dPr>
                                        <m:ctrlPr>
                                          <a:rPr lang="ru-RU" sz="1400" i="1" kern="1200">
                                            <a:solidFill>
                                              <a:schemeClr val="tx1"/>
                                            </a:solidFill>
                                            <a:effectLst/>
                                            <a:latin typeface="Cambria Math" panose="02040503050406030204" pitchFamily="18" charset="0"/>
                                            <a:ea typeface="+mn-ea"/>
                                            <a:cs typeface="+mn-cs"/>
                                          </a:rPr>
                                        </m:ctrlPr>
                                      </m:dPr>
                                      <m:e>
                                        <m:sSub>
                                          <m:sSubPr>
                                            <m:ctrlPr>
                                              <a:rPr lang="ru-RU" sz="1400" i="1" kern="1200">
                                                <a:solidFill>
                                                  <a:schemeClr val="tx1"/>
                                                </a:solidFill>
                                                <a:effectLst/>
                                                <a:latin typeface="Cambria Math" panose="02040503050406030204" pitchFamily="18" charset="0"/>
                                                <a:ea typeface="+mn-ea"/>
                                                <a:cs typeface="+mn-cs"/>
                                              </a:rPr>
                                            </m:ctrlPr>
                                          </m:sSubPr>
                                          <m:e>
                                            <m:r>
                                              <m:rPr>
                                                <m:sty m:val="p"/>
                                              </m:rPr>
                                              <a:rPr lang="en-US" sz="1400" kern="1200">
                                                <a:solidFill>
                                                  <a:schemeClr val="tx1"/>
                                                </a:solidFill>
                                                <a:effectLst/>
                                                <a:latin typeface="Cambria Math"/>
                                                <a:ea typeface="+mn-ea"/>
                                                <a:cs typeface="+mn-cs"/>
                                              </a:rPr>
                                              <m:t>λ</m:t>
                                            </m:r>
                                          </m:e>
                                          <m:sub>
                                            <m:r>
                                              <m:rPr>
                                                <m:sty m:val="p"/>
                                              </m:rPr>
                                              <a:rPr lang="en-US" sz="1400" kern="1200">
                                                <a:solidFill>
                                                  <a:schemeClr val="tx1"/>
                                                </a:solidFill>
                                                <a:effectLst/>
                                                <a:latin typeface="Cambria Math"/>
                                                <a:ea typeface="+mn-ea"/>
                                                <a:cs typeface="+mn-cs"/>
                                              </a:rPr>
                                              <m:t>c</m:t>
                                            </m:r>
                                            <m:r>
                                              <a:rPr lang="ru-RU" sz="1400" kern="1200">
                                                <a:solidFill>
                                                  <a:schemeClr val="tx1"/>
                                                </a:solidFill>
                                                <a:effectLst/>
                                                <a:latin typeface="Cambria Math"/>
                                                <a:ea typeface="+mn-ea"/>
                                                <a:cs typeface="+mn-cs"/>
                                              </a:rPr>
                                              <m:t>1</m:t>
                                            </m:r>
                                          </m:sub>
                                        </m:sSub>
                                      </m:e>
                                    </m:d>
                                  </m:num>
                                  <m:den>
                                    <m:r>
                                      <m:rPr>
                                        <m:sty m:val="p"/>
                                      </m:rPr>
                                      <a:rPr lang="en-US" sz="1400" kern="1200">
                                        <a:solidFill>
                                          <a:schemeClr val="tx1"/>
                                        </a:solidFill>
                                        <a:effectLst/>
                                        <a:latin typeface="Cambria Math"/>
                                        <a:ea typeface="+mn-ea"/>
                                        <a:cs typeface="+mn-cs"/>
                                      </a:rPr>
                                      <m:t>π</m:t>
                                    </m:r>
                                    <m:d>
                                      <m:dPr>
                                        <m:ctrlPr>
                                          <a:rPr lang="ru-RU" sz="1400" i="1" kern="1200">
                                            <a:solidFill>
                                              <a:schemeClr val="tx1"/>
                                            </a:solidFill>
                                            <a:effectLst/>
                                            <a:latin typeface="Cambria Math" panose="02040503050406030204" pitchFamily="18" charset="0"/>
                                            <a:ea typeface="+mn-ea"/>
                                            <a:cs typeface="+mn-cs"/>
                                          </a:rPr>
                                        </m:ctrlPr>
                                      </m:dPr>
                                      <m:e>
                                        <m:f>
                                          <m:fPr>
                                            <m:type m:val="skw"/>
                                            <m:ctrlPr>
                                              <a:rPr lang="ru-RU" sz="1400" i="1" kern="1200">
                                                <a:solidFill>
                                                  <a:schemeClr val="tx1"/>
                                                </a:solidFill>
                                                <a:effectLst/>
                                                <a:latin typeface="Cambria Math" panose="02040503050406030204" pitchFamily="18" charset="0"/>
                                                <a:ea typeface="+mn-ea"/>
                                                <a:cs typeface="+mn-cs"/>
                                              </a:rPr>
                                            </m:ctrlPr>
                                          </m:fPr>
                                          <m:num>
                                            <m:sSub>
                                              <m:sSubPr>
                                                <m:ctrlPr>
                                                  <a:rPr lang="ru-RU" sz="1400" i="1" kern="1200">
                                                    <a:solidFill>
                                                      <a:schemeClr val="tx1"/>
                                                    </a:solidFill>
                                                    <a:effectLst/>
                                                    <a:latin typeface="Cambria Math" panose="02040503050406030204" pitchFamily="18" charset="0"/>
                                                    <a:ea typeface="+mn-ea"/>
                                                    <a:cs typeface="+mn-cs"/>
                                                  </a:rPr>
                                                </m:ctrlPr>
                                              </m:sSubPr>
                                              <m:e>
                                                <m:r>
                                                  <m:rPr>
                                                    <m:sty m:val="p"/>
                                                  </m:rPr>
                                                  <a:rPr lang="en-US" sz="1400" kern="1200">
                                                    <a:solidFill>
                                                      <a:schemeClr val="tx1"/>
                                                    </a:solidFill>
                                                    <a:effectLst/>
                                                    <a:latin typeface="Cambria Math"/>
                                                    <a:ea typeface="+mn-ea"/>
                                                    <a:cs typeface="+mn-cs"/>
                                                  </a:rPr>
                                                  <m:t>λ</m:t>
                                                </m:r>
                                              </m:e>
                                              <m:sub>
                                                <m:r>
                                                  <m:rPr>
                                                    <m:sty m:val="p"/>
                                                  </m:rPr>
                                                  <a:rPr lang="en-US" sz="1400" kern="1200">
                                                    <a:solidFill>
                                                      <a:schemeClr val="tx1"/>
                                                    </a:solidFill>
                                                    <a:effectLst/>
                                                    <a:latin typeface="Cambria Math"/>
                                                    <a:ea typeface="+mn-ea"/>
                                                    <a:cs typeface="+mn-cs"/>
                                                  </a:rPr>
                                                  <m:t>c</m:t>
                                                </m:r>
                                                <m:r>
                                                  <a:rPr lang="ru-RU" sz="1400" kern="1200">
                                                    <a:solidFill>
                                                      <a:schemeClr val="tx1"/>
                                                    </a:solidFill>
                                                    <a:effectLst/>
                                                    <a:latin typeface="Cambria Math"/>
                                                    <a:ea typeface="+mn-ea"/>
                                                    <a:cs typeface="+mn-cs"/>
                                                  </a:rPr>
                                                  <m:t>1</m:t>
                                                </m:r>
                                              </m:sub>
                                            </m:sSub>
                                          </m:num>
                                          <m:den>
                                            <m:sSub>
                                              <m:sSubPr>
                                                <m:ctrlPr>
                                                  <a:rPr lang="ru-RU"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a:ea typeface="+mn-ea"/>
                                                    <a:cs typeface="+mn-cs"/>
                                                  </a:rPr>
                                                  <m:t>𝜑</m:t>
                                                </m:r>
                                              </m:e>
                                              <m:sub>
                                                <m:r>
                                                  <a:rPr lang="en-US" sz="1400" i="1" kern="1200">
                                                    <a:solidFill>
                                                      <a:schemeClr val="tx1"/>
                                                    </a:solidFill>
                                                    <a:effectLst/>
                                                    <a:latin typeface="Cambria Math"/>
                                                    <a:ea typeface="+mn-ea"/>
                                                    <a:cs typeface="+mn-cs"/>
                                                  </a:rPr>
                                                  <m:t>𝐶𝐴</m:t>
                                                </m:r>
                                              </m:sub>
                                            </m:sSub>
                                          </m:den>
                                        </m:f>
                                      </m:e>
                                    </m:d>
                                  </m:den>
                                </m:f>
                              </m:oMath>
                            </m:oMathPara>
                          </a14:m>
                          <a:endParaRPr lang="ru-RU"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𝜎</m:t>
                                    </m:r>
                                  </m:e>
                                  <m:sub>
                                    <m:r>
                                      <a:rPr lang="ru-RU" sz="1400" kern="1200">
                                        <a:solidFill>
                                          <a:schemeClr val="tx1"/>
                                        </a:solidFill>
                                        <a:effectLst/>
                                        <a:latin typeface="Cambria Math"/>
                                        <a:ea typeface="+mn-ea"/>
                                        <a:cs typeface="+mn-cs"/>
                                      </a:rPr>
                                      <m:t>рк</m:t>
                                    </m:r>
                                  </m:sub>
                                </m:sSub>
                                <m:r>
                                  <a:rPr lang="ru-RU" sz="1400"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𝑝</m:t>
                                        </m:r>
                                      </m:e>
                                      <m:sub>
                                        <m:r>
                                          <a:rPr lang="ru-RU" sz="1400" kern="1200">
                                            <a:solidFill>
                                              <a:schemeClr val="tx1"/>
                                            </a:solidFill>
                                            <a:effectLst/>
                                            <a:latin typeface="Cambria Math"/>
                                            <a:ea typeface="+mn-ea"/>
                                            <a:cs typeface="+mn-cs"/>
                                          </a:rPr>
                                          <m:t>2</m:t>
                                        </m:r>
                                        <m:r>
                                          <a:rPr lang="ru-RU" sz="1400" i="1" kern="1200">
                                            <a:solidFill>
                                              <a:schemeClr val="tx1"/>
                                            </a:solidFill>
                                            <a:effectLst/>
                                            <a:latin typeface="Cambria Math"/>
                                            <a:ea typeface="+mn-ea"/>
                                            <a:cs typeface="+mn-cs"/>
                                          </a:rPr>
                                          <m:t>𝑤</m:t>
                                        </m:r>
                                      </m:sub>
                                      <m:sup>
                                        <m:r>
                                          <a:rPr lang="ru-RU" sz="1400" i="1" kern="1200">
                                            <a:solidFill>
                                              <a:schemeClr val="tx1"/>
                                            </a:solidFill>
                                            <a:effectLst/>
                                            <a:latin typeface="Cambria Math"/>
                                            <a:ea typeface="+mn-ea"/>
                                            <a:cs typeface="+mn-cs"/>
                                          </a:rPr>
                                          <m:t>∗</m:t>
                                        </m:r>
                                      </m:sup>
                                    </m:sSubSup>
                                  </m:num>
                                  <m:den>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𝑝</m:t>
                                        </m:r>
                                      </m:e>
                                      <m:sub>
                                        <m:r>
                                          <a:rPr lang="ru-RU" sz="1400" kern="1200">
                                            <a:solidFill>
                                              <a:schemeClr val="tx1"/>
                                            </a:solidFill>
                                            <a:effectLst/>
                                            <a:latin typeface="Cambria Math"/>
                                            <a:ea typeface="+mn-ea"/>
                                            <a:cs typeface="+mn-cs"/>
                                          </a:rPr>
                                          <m:t>1</m:t>
                                        </m:r>
                                        <m:r>
                                          <m:rPr>
                                            <m:sty m:val="p"/>
                                          </m:rPr>
                                          <a:rPr lang="ru-RU" sz="1400" kern="1200">
                                            <a:solidFill>
                                              <a:schemeClr val="tx1"/>
                                            </a:solidFill>
                                            <a:effectLst/>
                                            <a:latin typeface="Cambria Math"/>
                                            <a:ea typeface="+mn-ea"/>
                                            <a:cs typeface="+mn-cs"/>
                                          </a:rPr>
                                          <m:t>w</m:t>
                                        </m:r>
                                      </m:sub>
                                      <m:sup>
                                        <m:r>
                                          <a:rPr lang="ru-RU" sz="1400" i="1" kern="1200">
                                            <a:solidFill>
                                              <a:schemeClr val="tx1"/>
                                            </a:solidFill>
                                            <a:effectLst/>
                                            <a:latin typeface="Cambria Math"/>
                                            <a:ea typeface="+mn-ea"/>
                                            <a:cs typeface="+mn-cs"/>
                                          </a:rPr>
                                          <m:t>∗</m:t>
                                        </m:r>
                                      </m:sup>
                                    </m:sSubSup>
                                  </m:den>
                                </m:f>
                                <m:r>
                                  <a:rPr lang="ru-RU" sz="1400"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r>
                                      <m:rPr>
                                        <m:sty m:val="p"/>
                                      </m:rPr>
                                      <a:rPr lang="ru-RU" sz="1400" kern="1200">
                                        <a:solidFill>
                                          <a:schemeClr val="tx1"/>
                                        </a:solidFill>
                                        <a:effectLst/>
                                        <a:latin typeface="Cambria Math"/>
                                        <a:ea typeface="+mn-ea"/>
                                        <a:cs typeface="+mn-cs"/>
                                      </a:rPr>
                                      <m:t>π</m:t>
                                    </m:r>
                                    <m:d>
                                      <m:dPr>
                                        <m:ctrlPr>
                                          <a:rPr lang="ru-RU" sz="1400" i="1" kern="1200">
                                            <a:solidFill>
                                              <a:schemeClr val="tx1"/>
                                            </a:solidFill>
                                            <a:effectLst/>
                                            <a:latin typeface="Cambria Math" panose="02040503050406030204" pitchFamily="18" charset="0"/>
                                            <a:ea typeface="+mn-ea"/>
                                            <a:cs typeface="+mn-cs"/>
                                          </a:rPr>
                                        </m:ctrlPr>
                                      </m:dPr>
                                      <m:e>
                                        <m:sSub>
                                          <m:sSubPr>
                                            <m:ctrlPr>
                                              <a:rPr lang="ru-RU" sz="1400" i="1" kern="1200">
                                                <a:solidFill>
                                                  <a:schemeClr val="tx1"/>
                                                </a:solidFill>
                                                <a:effectLst/>
                                                <a:latin typeface="Cambria Math" panose="02040503050406030204" pitchFamily="18" charset="0"/>
                                                <a:ea typeface="+mn-ea"/>
                                                <a:cs typeface="+mn-cs"/>
                                              </a:rPr>
                                            </m:ctrlPr>
                                          </m:sSubPr>
                                          <m:e>
                                            <m:r>
                                              <m:rPr>
                                                <m:sty m:val="p"/>
                                              </m:rPr>
                                              <a:rPr lang="ru-RU" sz="1400" kern="1200">
                                                <a:solidFill>
                                                  <a:schemeClr val="tx1"/>
                                                </a:solidFill>
                                                <a:effectLst/>
                                                <a:latin typeface="Cambria Math"/>
                                                <a:ea typeface="+mn-ea"/>
                                                <a:cs typeface="+mn-cs"/>
                                              </a:rPr>
                                              <m:t>λ</m:t>
                                            </m:r>
                                          </m:e>
                                          <m:sub>
                                            <m:r>
                                              <m:rPr>
                                                <m:sty m:val="p"/>
                                              </m:rPr>
                                              <a:rPr lang="ru-RU" sz="1400" kern="1200">
                                                <a:solidFill>
                                                  <a:schemeClr val="tx1"/>
                                                </a:solidFill>
                                                <a:effectLst/>
                                                <a:latin typeface="Cambria Math"/>
                                                <a:ea typeface="+mn-ea"/>
                                                <a:cs typeface="+mn-cs"/>
                                              </a:rPr>
                                              <m:t>w</m:t>
                                            </m:r>
                                            <m:r>
                                              <a:rPr lang="ru-RU" sz="1400" kern="1200">
                                                <a:solidFill>
                                                  <a:schemeClr val="tx1"/>
                                                </a:solidFill>
                                                <a:effectLst/>
                                                <a:latin typeface="Cambria Math"/>
                                                <a:ea typeface="+mn-ea"/>
                                                <a:cs typeface="+mn-cs"/>
                                              </a:rPr>
                                              <m:t>2</m:t>
                                            </m:r>
                                          </m:sub>
                                        </m:sSub>
                                      </m:e>
                                    </m:d>
                                  </m:num>
                                  <m:den>
                                    <m:r>
                                      <m:rPr>
                                        <m:sty m:val="p"/>
                                      </m:rPr>
                                      <a:rPr lang="ru-RU" sz="1400" kern="1200">
                                        <a:solidFill>
                                          <a:schemeClr val="tx1"/>
                                        </a:solidFill>
                                        <a:effectLst/>
                                        <a:latin typeface="Cambria Math"/>
                                        <a:ea typeface="+mn-ea"/>
                                        <a:cs typeface="+mn-cs"/>
                                      </a:rPr>
                                      <m:t>π</m:t>
                                    </m:r>
                                    <m:d>
                                      <m:dPr>
                                        <m:ctrlPr>
                                          <a:rPr lang="ru-RU" sz="1400" i="1" kern="1200">
                                            <a:solidFill>
                                              <a:schemeClr val="tx1"/>
                                            </a:solidFill>
                                            <a:effectLst/>
                                            <a:latin typeface="Cambria Math" panose="02040503050406030204" pitchFamily="18" charset="0"/>
                                            <a:ea typeface="+mn-ea"/>
                                            <a:cs typeface="+mn-cs"/>
                                          </a:rPr>
                                        </m:ctrlPr>
                                      </m:dPr>
                                      <m:e>
                                        <m:f>
                                          <m:fPr>
                                            <m:type m:val="skw"/>
                                            <m:ctrlPr>
                                              <a:rPr lang="ru-RU" sz="1400" i="1" kern="1200">
                                                <a:solidFill>
                                                  <a:schemeClr val="tx1"/>
                                                </a:solidFill>
                                                <a:effectLst/>
                                                <a:latin typeface="Cambria Math" panose="02040503050406030204" pitchFamily="18" charset="0"/>
                                                <a:ea typeface="+mn-ea"/>
                                                <a:cs typeface="+mn-cs"/>
                                              </a:rPr>
                                            </m:ctrlPr>
                                          </m:fPr>
                                          <m:num>
                                            <m:sSub>
                                              <m:sSubPr>
                                                <m:ctrlPr>
                                                  <a:rPr lang="ru-RU" sz="1400" i="1" kern="1200">
                                                    <a:solidFill>
                                                      <a:schemeClr val="tx1"/>
                                                    </a:solidFill>
                                                    <a:effectLst/>
                                                    <a:latin typeface="Cambria Math" panose="02040503050406030204" pitchFamily="18" charset="0"/>
                                                    <a:ea typeface="+mn-ea"/>
                                                    <a:cs typeface="+mn-cs"/>
                                                  </a:rPr>
                                                </m:ctrlPr>
                                              </m:sSubPr>
                                              <m:e>
                                                <m:r>
                                                  <m:rPr>
                                                    <m:sty m:val="p"/>
                                                  </m:rPr>
                                                  <a:rPr lang="ru-RU" sz="1400" kern="1200">
                                                    <a:solidFill>
                                                      <a:schemeClr val="tx1"/>
                                                    </a:solidFill>
                                                    <a:effectLst/>
                                                    <a:latin typeface="Cambria Math"/>
                                                    <a:ea typeface="+mn-ea"/>
                                                    <a:cs typeface="+mn-cs"/>
                                                  </a:rPr>
                                                  <m:t>λ</m:t>
                                                </m:r>
                                              </m:e>
                                              <m:sub>
                                                <m:r>
                                                  <m:rPr>
                                                    <m:sty m:val="p"/>
                                                  </m:rPr>
                                                  <a:rPr lang="ru-RU" sz="1400" kern="1200">
                                                    <a:solidFill>
                                                      <a:schemeClr val="tx1"/>
                                                    </a:solidFill>
                                                    <a:effectLst/>
                                                    <a:latin typeface="Cambria Math"/>
                                                    <a:ea typeface="+mn-ea"/>
                                                    <a:cs typeface="+mn-cs"/>
                                                  </a:rPr>
                                                  <m:t>w</m:t>
                                                </m:r>
                                                <m:r>
                                                  <a:rPr lang="ru-RU" sz="1400" kern="1200">
                                                    <a:solidFill>
                                                      <a:schemeClr val="tx1"/>
                                                    </a:solidFill>
                                                    <a:effectLst/>
                                                    <a:latin typeface="Cambria Math"/>
                                                    <a:ea typeface="+mn-ea"/>
                                                    <a:cs typeface="+mn-cs"/>
                                                  </a:rPr>
                                                  <m:t>2</m:t>
                                                </m:r>
                                              </m:sub>
                                            </m:sSub>
                                          </m:num>
                                          <m:den>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a:ea typeface="+mn-ea"/>
                                                    <a:cs typeface="+mn-cs"/>
                                                    <a:sym typeface="Symbol"/>
                                                  </a:rPr>
                                                  <m:t></m:t>
                                                </m:r>
                                              </m:e>
                                              <m:sub>
                                                <m:r>
                                                  <a:rPr lang="ru-RU" sz="1400" kern="1200">
                                                    <a:solidFill>
                                                      <a:schemeClr val="tx1"/>
                                                    </a:solidFill>
                                                    <a:effectLst/>
                                                    <a:latin typeface="Cambria Math"/>
                                                    <a:ea typeface="+mn-ea"/>
                                                    <a:cs typeface="+mn-cs"/>
                                                  </a:rPr>
                                                  <m:t>рк</m:t>
                                                </m:r>
                                              </m:sub>
                                            </m:sSub>
                                          </m:den>
                                        </m:f>
                                      </m:e>
                                    </m:d>
                                  </m:den>
                                </m:f>
                              </m:oMath>
                            </m:oMathPara>
                          </a14:m>
                          <a:endParaRPr lang="ru-RU" sz="14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41" name="Таблица 40"/>
              <p:cNvGraphicFramePr>
                <a:graphicFrameLocks noGrp="1"/>
              </p:cNvGraphicFramePr>
              <p:nvPr>
                <p:extLst>
                  <p:ext uri="{D42A27DB-BD31-4B8C-83A1-F6EECF244321}">
                    <p14:modId xmlns:p14="http://schemas.microsoft.com/office/powerpoint/2010/main" xmlns="" xmlns:a14="http://schemas.microsoft.com/office/drawing/2010/main" val="1625771604"/>
                  </p:ext>
                </p:extLst>
              </p:nvPr>
            </p:nvGraphicFramePr>
            <p:xfrm>
              <a:off x="3104307" y="2942729"/>
              <a:ext cx="5715803" cy="2501202"/>
            </p:xfrm>
            <a:graphic>
              <a:graphicData uri="http://schemas.openxmlformats.org/drawingml/2006/table">
                <a:tbl>
                  <a:tblPr firstRow="1" bandRow="1">
                    <a:tableStyleId>{5940675A-B579-460E-94D1-54222C63F5DA}</a:tableStyleId>
                  </a:tblPr>
                  <a:tblGrid>
                    <a:gridCol w="1493801"/>
                    <a:gridCol w="2111001"/>
                    <a:gridCol w="2111001"/>
                  </a:tblGrid>
                  <a:tr h="370840">
                    <a:tc>
                      <a:txBody>
                        <a:bodyPr/>
                        <a:lstStyle/>
                        <a:p>
                          <a:pPr algn="ctr"/>
                          <a:endParaRPr lang="ru-RU" dirty="0"/>
                        </a:p>
                      </a:txBody>
                      <a:tcPr anchor="ctr"/>
                    </a:tc>
                    <a:tc>
                      <a:txBody>
                        <a:bodyPr/>
                        <a:lstStyle/>
                        <a:p>
                          <a:pPr algn="ctr"/>
                          <a:r>
                            <a:rPr lang="ru-RU" dirty="0" smtClean="0"/>
                            <a:t>СА</a:t>
                          </a:r>
                          <a:endParaRPr lang="ru-RU" dirty="0"/>
                        </a:p>
                      </a:txBody>
                      <a:tcPr anchor="ctr"/>
                    </a:tc>
                    <a:tc>
                      <a:txBody>
                        <a:bodyPr/>
                        <a:lstStyle/>
                        <a:p>
                          <a:pPr algn="ctr"/>
                          <a:r>
                            <a:rPr lang="ru-RU" dirty="0" smtClean="0"/>
                            <a:t>РК</a:t>
                          </a:r>
                          <a:endParaRPr lang="ru-RU" dirty="0"/>
                        </a:p>
                      </a:txBody>
                      <a:tcPr anchor="ctr"/>
                    </a:tc>
                  </a:tr>
                  <a:tr h="518160">
                    <a:tc>
                      <a:txBody>
                        <a:bodyPr/>
                        <a:lstStyle/>
                        <a:p>
                          <a:pPr algn="ctr"/>
                          <a:r>
                            <a:rPr lang="ru-RU" sz="1400" dirty="0" smtClean="0"/>
                            <a:t>Коэффициент скорости</a:t>
                          </a:r>
                          <a:endParaRPr lang="ru-RU" sz="1400" dirty="0"/>
                        </a:p>
                      </a:txBody>
                      <a:tcPr anchor="ctr"/>
                    </a:tc>
                    <a:tc>
                      <a:txBody>
                        <a:bodyPr/>
                        <a:lstStyle/>
                        <a:p>
                          <a:endParaRPr lang="ru-RU"/>
                        </a:p>
                      </a:txBody>
                      <a:tcPr anchor="ctr">
                        <a:blipFill rotWithShape="1">
                          <a:blip r:embed="rId8"/>
                          <a:stretch>
                            <a:fillRect l="-70605" t="-77647" r="-99712" b="-529412"/>
                          </a:stretch>
                        </a:blipFill>
                      </a:tcPr>
                    </a:tc>
                    <a:tc>
                      <a:txBody>
                        <a:bodyPr/>
                        <a:lstStyle/>
                        <a:p>
                          <a:endParaRPr lang="ru-RU"/>
                        </a:p>
                      </a:txBody>
                      <a:tcPr anchor="ctr">
                        <a:blipFill rotWithShape="1">
                          <a:blip r:embed="rId8"/>
                          <a:stretch>
                            <a:fillRect l="-171098" t="-77647" b="-529412"/>
                          </a:stretch>
                        </a:blipFill>
                      </a:tcPr>
                    </a:tc>
                  </a:tr>
                  <a:tr h="518160">
                    <a:tc>
                      <a:txBody>
                        <a:bodyPr/>
                        <a:lstStyle/>
                        <a:p>
                          <a:pPr algn="ctr"/>
                          <a:r>
                            <a:rPr lang="ru-RU" sz="1400" dirty="0" smtClean="0"/>
                            <a:t>Коэффициент потерь</a:t>
                          </a:r>
                          <a:endParaRPr lang="ru-RU" sz="1400" dirty="0"/>
                        </a:p>
                      </a:txBody>
                      <a:tcPr anchor="ctr"/>
                    </a:tc>
                    <a:tc>
                      <a:txBody>
                        <a:bodyPr/>
                        <a:lstStyle/>
                        <a:p>
                          <a:endParaRPr lang="ru-RU"/>
                        </a:p>
                      </a:txBody>
                      <a:tcPr anchor="ctr">
                        <a:blipFill rotWithShape="1">
                          <a:blip r:embed="rId8"/>
                          <a:stretch>
                            <a:fillRect l="-70605" t="-177647" r="-99712" b="-429412"/>
                          </a:stretch>
                        </a:blipFill>
                      </a:tcPr>
                    </a:tc>
                    <a:tc>
                      <a:txBody>
                        <a:bodyPr/>
                        <a:lstStyle/>
                        <a:p>
                          <a:endParaRPr lang="ru-RU"/>
                        </a:p>
                      </a:txBody>
                      <a:tcPr anchor="ctr">
                        <a:blipFill rotWithShape="1">
                          <a:blip r:embed="rId8"/>
                          <a:stretch>
                            <a:fillRect l="-171098" t="-177647" b="-429412"/>
                          </a:stretch>
                        </a:blipFill>
                      </a:tcPr>
                    </a:tc>
                  </a:tr>
                  <a:tr h="370840">
                    <a:tc>
                      <a:txBody>
                        <a:bodyPr/>
                        <a:lstStyle/>
                        <a:p>
                          <a:pPr algn="ctr"/>
                          <a:r>
                            <a:rPr lang="ru-RU" sz="1400" dirty="0" smtClean="0"/>
                            <a:t>КПД решетки</a:t>
                          </a:r>
                          <a:endParaRPr lang="ru-RU" sz="1400" dirty="0"/>
                        </a:p>
                      </a:txBody>
                      <a:tcPr anchor="ctr"/>
                    </a:tc>
                    <a:tc>
                      <a:txBody>
                        <a:bodyPr/>
                        <a:lstStyle/>
                        <a:p>
                          <a:endParaRPr lang="ru-RU"/>
                        </a:p>
                      </a:txBody>
                      <a:tcPr anchor="ctr">
                        <a:blipFill rotWithShape="1">
                          <a:blip r:embed="rId8"/>
                          <a:stretch>
                            <a:fillRect l="-70605" t="-393333" r="-99712" b="-508333"/>
                          </a:stretch>
                        </a:blipFill>
                      </a:tcPr>
                    </a:tc>
                    <a:tc>
                      <a:txBody>
                        <a:bodyPr/>
                        <a:lstStyle/>
                        <a:p>
                          <a:endParaRPr lang="ru-RU"/>
                        </a:p>
                      </a:txBody>
                      <a:tcPr anchor="ctr">
                        <a:blipFill rotWithShape="1">
                          <a:blip r:embed="rId8"/>
                          <a:stretch>
                            <a:fillRect l="-171098" t="-393333" b="-508333"/>
                          </a:stretch>
                        </a:blipFill>
                      </a:tcPr>
                    </a:tc>
                  </a:tr>
                  <a:tr h="723202">
                    <a:tc>
                      <a:txBody>
                        <a:bodyPr/>
                        <a:lstStyle/>
                        <a:p>
                          <a:pPr algn="ctr"/>
                          <a:r>
                            <a:rPr lang="ru-RU" sz="1400" dirty="0" smtClean="0"/>
                            <a:t>Потери</a:t>
                          </a:r>
                          <a:r>
                            <a:rPr lang="ru-RU" sz="1400" baseline="0" dirty="0" smtClean="0"/>
                            <a:t> полного давления</a:t>
                          </a:r>
                          <a:endParaRPr lang="ru-RU" sz="1400" dirty="0"/>
                        </a:p>
                      </a:txBody>
                      <a:tcPr anchor="ctr"/>
                    </a:tc>
                    <a:tc>
                      <a:txBody>
                        <a:bodyPr/>
                        <a:lstStyle/>
                        <a:p>
                          <a:endParaRPr lang="ru-RU"/>
                        </a:p>
                      </a:txBody>
                      <a:tcPr anchor="ctr">
                        <a:blipFill rotWithShape="1">
                          <a:blip r:embed="rId8"/>
                          <a:stretch>
                            <a:fillRect l="-70605" t="-248739" r="-99712" b="-156303"/>
                          </a:stretch>
                        </a:blipFill>
                      </a:tcPr>
                    </a:tc>
                    <a:tc>
                      <a:txBody>
                        <a:bodyPr/>
                        <a:lstStyle/>
                        <a:p>
                          <a:endParaRPr lang="ru-RU"/>
                        </a:p>
                      </a:txBody>
                      <a:tcPr anchor="ctr">
                        <a:blipFill rotWithShape="1">
                          <a:blip r:embed="rId8"/>
                          <a:stretch>
                            <a:fillRect l="-171098" t="-248739" b="-156303"/>
                          </a:stretch>
                        </a:blipFill>
                      </a:tcPr>
                    </a:tc>
                  </a:tr>
                </a:tbl>
              </a:graphicData>
            </a:graphic>
          </p:graphicFrame>
        </mc:Fallback>
      </mc:AlternateContent>
      <p:sp>
        <p:nvSpPr>
          <p:cNvPr id="42" name="Прямоугольник 41"/>
          <p:cNvSpPr/>
          <p:nvPr/>
        </p:nvSpPr>
        <p:spPr>
          <a:xfrm>
            <a:off x="3104307" y="2493002"/>
            <a:ext cx="5752614" cy="369332"/>
          </a:xfrm>
          <a:prstGeom prst="rect">
            <a:avLst/>
          </a:prstGeom>
        </p:spPr>
        <p:txBody>
          <a:bodyPr wrap="square">
            <a:spAutoFit/>
          </a:bodyPr>
          <a:lstStyle/>
          <a:p>
            <a:pPr algn="ctr"/>
            <a:r>
              <a:rPr lang="ru-RU" cap="small" dirty="0"/>
              <a:t>Коэффициенты потерь турбинных решеток</a:t>
            </a:r>
          </a:p>
        </p:txBody>
      </p:sp>
      <p:sp>
        <p:nvSpPr>
          <p:cNvPr id="43" name="Прямоугольник 42"/>
          <p:cNvSpPr/>
          <p:nvPr/>
        </p:nvSpPr>
        <p:spPr>
          <a:xfrm>
            <a:off x="3104307" y="5542493"/>
            <a:ext cx="5752614" cy="646331"/>
          </a:xfrm>
          <a:prstGeom prst="rect">
            <a:avLst/>
          </a:prstGeom>
        </p:spPr>
        <p:txBody>
          <a:bodyPr wrap="square">
            <a:spAutoFit/>
          </a:bodyPr>
          <a:lstStyle/>
          <a:p>
            <a:pPr algn="ctr"/>
            <a:r>
              <a:rPr lang="ru-RU" cap="small" dirty="0"/>
              <a:t>Расчет коэффициентов потерь осуществляется с помощью моделей потерь</a:t>
            </a:r>
          </a:p>
        </p:txBody>
      </p:sp>
      <p:pic>
        <p:nvPicPr>
          <p:cNvPr id="17" name="Рисунок 16">
            <a:extLst>
              <a:ext uri="{FF2B5EF4-FFF2-40B4-BE49-F238E27FC236}">
                <a16:creationId xmlns:a16="http://schemas.microsoft.com/office/drawing/2014/main" id="{F66BF92E-F711-4325-BF87-53872CC0069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00" y="1422334"/>
            <a:ext cx="3437201" cy="2880000"/>
          </a:xfrm>
          <a:prstGeom prst="rect">
            <a:avLst/>
          </a:prstGeom>
          <a:noFill/>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0D5C6940-4371-4BF7-9A7C-1D8786400ECC}"/>
                  </a:ext>
                </a:extLst>
              </p:cNvPr>
              <p:cNvSpPr/>
              <p:nvPr/>
            </p:nvSpPr>
            <p:spPr>
              <a:xfrm>
                <a:off x="37893" y="4684472"/>
                <a:ext cx="3219086" cy="526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𝑟</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𝑣</m:t>
                          </m:r>
                          <m:r>
                            <a:rPr lang="ru-RU" sz="1400" i="0">
                              <a:latin typeface="Cambria Math" panose="02040503050406030204" pitchFamily="18" charset="0"/>
                            </a:rPr>
                            <m:t>са</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m:rPr>
                                  <m:sty m:val="p"/>
                                </m:rPr>
                                <a:rPr lang="ru-RU" sz="1400" i="0">
                                  <a:latin typeface="Cambria Math" panose="02040503050406030204" pitchFamily="18" charset="0"/>
                                </a:rPr>
                                <m:t>c</m:t>
                              </m:r>
                            </m:e>
                            <m:sub>
                              <m:r>
                                <a:rPr lang="ru-RU" sz="1400" i="0">
                                  <a:latin typeface="Cambria Math" panose="02040503050406030204" pitchFamily="18" charset="0"/>
                                </a:rPr>
                                <m:t>1</m:t>
                              </m:r>
                              <m:r>
                                <a:rPr lang="ru-RU" sz="1400" i="1">
                                  <a:latin typeface="Cambria Math" panose="02040503050406030204" pitchFamily="18" charset="0"/>
                                </a:rPr>
                                <m:t>𝑠</m:t>
                              </m:r>
                            </m:sub>
                            <m:sup>
                              <m:r>
                                <a:rPr lang="ru-RU" sz="1400" i="0">
                                  <a:latin typeface="Cambria Math" panose="02040503050406030204" pitchFamily="18" charset="0"/>
                                </a:rPr>
                                <m:t>2</m:t>
                              </m:r>
                            </m:sup>
                          </m:sSubSup>
                        </m:num>
                        <m:den>
                          <m:r>
                            <a:rPr lang="ru-RU" sz="1400" i="0">
                              <a:latin typeface="Cambria Math" panose="02040503050406030204" pitchFamily="18" charset="0"/>
                            </a:rPr>
                            <m:t>2</m:t>
                          </m:r>
                        </m:den>
                      </m:f>
                      <m:r>
                        <a:rPr lang="ru-RU" sz="1400" i="0">
                          <a:latin typeface="Cambria Math" panose="02040503050406030204" pitchFamily="18" charset="0"/>
                        </a:rPr>
                        <m:t>−</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m:rPr>
                                  <m:sty m:val="p"/>
                                </m:rPr>
                                <a:rPr lang="ru-RU" sz="1400" i="0">
                                  <a:latin typeface="Cambria Math" panose="02040503050406030204" pitchFamily="18" charset="0"/>
                                </a:rPr>
                                <m:t>c</m:t>
                              </m:r>
                            </m:e>
                            <m:sub>
                              <m:r>
                                <a:rPr lang="ru-RU" sz="1400" i="0">
                                  <a:latin typeface="Cambria Math" panose="02040503050406030204" pitchFamily="18" charset="0"/>
                                </a:rPr>
                                <m:t>1</m:t>
                              </m:r>
                            </m:sub>
                            <m:sup>
                              <m:r>
                                <a:rPr lang="ru-RU" sz="1400" i="0">
                                  <a:latin typeface="Cambria Math" panose="02040503050406030204" pitchFamily="18" charset="0"/>
                                </a:rPr>
                                <m:t>2</m:t>
                              </m:r>
                            </m:sup>
                          </m:sSubSup>
                        </m:num>
                        <m:den>
                          <m:r>
                            <a:rPr lang="ru-RU" sz="1400" i="0">
                              <a:latin typeface="Cambria Math" panose="02040503050406030204" pitchFamily="18" charset="0"/>
                            </a:rPr>
                            <m:t>2</m:t>
                          </m:r>
                        </m:den>
                      </m:f>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𝐶𝐴𝑠</m:t>
                          </m:r>
                        </m:sub>
                      </m:sSub>
                      <m:d>
                        <m:dPr>
                          <m:ctrlPr>
                            <a:rPr lang="ru-RU" sz="1400" i="1">
                              <a:latin typeface="Cambria Math" panose="02040503050406030204" pitchFamily="18" charset="0"/>
                            </a:rPr>
                          </m:ctrlPr>
                        </m:dPr>
                        <m:e>
                          <m:r>
                            <a:rPr lang="ru-RU" sz="1400" i="0">
                              <a:latin typeface="Cambria Math" panose="02040503050406030204" pitchFamily="18" charset="0"/>
                            </a:rPr>
                            <m:t>1−</m:t>
                          </m:r>
                          <m:sSubSup>
                            <m:sSubSupPr>
                              <m:ctrlPr>
                                <a:rPr lang="ru-RU" sz="1400" i="1">
                                  <a:latin typeface="Cambria Math" panose="02040503050406030204" pitchFamily="18" charset="0"/>
                                </a:rPr>
                              </m:ctrlPr>
                            </m:sSubSupPr>
                            <m:e>
                              <m:r>
                                <m:rPr>
                                  <m:sty m:val="p"/>
                                </m:rPr>
                                <a:rPr lang="ru-RU" sz="1400" i="0">
                                  <a:latin typeface="Cambria Math" panose="02040503050406030204" pitchFamily="18" charset="0"/>
                                </a:rPr>
                                <m:t>φ</m:t>
                              </m:r>
                            </m:e>
                            <m:sub>
                              <m:r>
                                <m:rPr>
                                  <m:sty m:val="p"/>
                                </m:rPr>
                                <a:rPr lang="ru-RU" sz="1400" i="0">
                                  <a:latin typeface="Cambria Math" panose="02040503050406030204" pitchFamily="18" charset="0"/>
                                </a:rPr>
                                <m:t>CA</m:t>
                              </m:r>
                            </m:sub>
                            <m:sup>
                              <m:r>
                                <a:rPr lang="ru-RU" sz="1400" i="0">
                                  <a:latin typeface="Cambria Math" panose="02040503050406030204" pitchFamily="18" charset="0"/>
                                </a:rPr>
                                <m:t>2</m:t>
                              </m:r>
                            </m:sup>
                          </m:sSubSup>
                        </m:e>
                      </m:d>
                    </m:oMath>
                  </m:oMathPara>
                </a14:m>
                <a:endParaRPr lang="ru-RU" sz="1400" dirty="0"/>
              </a:p>
            </p:txBody>
          </p:sp>
        </mc:Choice>
        <mc:Fallback xmlns="">
          <p:sp>
            <p:nvSpPr>
              <p:cNvPr id="5" name="Прямоугольник 4">
                <a:extLst>
                  <a:ext uri="{FF2B5EF4-FFF2-40B4-BE49-F238E27FC236}">
                    <a16:creationId xmlns:a16="http://schemas.microsoft.com/office/drawing/2014/main" id="{0D5C6940-4371-4BF7-9A7C-1D8786400ECC}"/>
                  </a:ext>
                </a:extLst>
              </p:cNvPr>
              <p:cNvSpPr>
                <a:spLocks noRot="1" noChangeAspect="1" noMove="1" noResize="1" noEditPoints="1" noAdjustHandles="1" noChangeArrowheads="1" noChangeShapeType="1" noTextEdit="1"/>
              </p:cNvSpPr>
              <p:nvPr/>
            </p:nvSpPr>
            <p:spPr>
              <a:xfrm>
                <a:off x="37893" y="4684472"/>
                <a:ext cx="3219086" cy="526298"/>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64A12A71-E4F1-4153-BEE8-88432E2F0F93}"/>
                  </a:ext>
                </a:extLst>
              </p:cNvPr>
              <p:cNvSpPr/>
              <p:nvPr/>
            </p:nvSpPr>
            <p:spPr>
              <a:xfrm>
                <a:off x="565087" y="5592908"/>
                <a:ext cx="2539220" cy="682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𝜁</m:t>
                          </m:r>
                        </m:e>
                        <m:sub>
                          <m:r>
                            <a:rPr lang="ru-RU" sz="1400" i="1">
                              <a:latin typeface="Cambria Math" panose="02040503050406030204" pitchFamily="18" charset="0"/>
                            </a:rPr>
                            <m:t>𝐶𝐴</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𝑟</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𝑣</m:t>
                              </m:r>
                              <m:r>
                                <a:rPr lang="ru-RU" sz="1400" i="0">
                                  <a:latin typeface="Cambria Math" panose="02040503050406030204" pitchFamily="18" charset="0"/>
                                </a:rPr>
                                <m:t>са</m:t>
                              </m:r>
                            </m:sub>
                          </m:sSub>
                        </m:num>
                        <m:den>
                          <m:f>
                            <m:fPr>
                              <m:type m:val="skw"/>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panose="02040503050406030204" pitchFamily="18" charset="0"/>
                                    </a:rPr>
                                    <m:t>𝑐</m:t>
                                  </m:r>
                                </m:e>
                                <m:sub>
                                  <m:r>
                                    <a:rPr lang="ru-RU" sz="1400" i="0">
                                      <a:latin typeface="Cambria Math" panose="02040503050406030204" pitchFamily="18" charset="0"/>
                                    </a:rPr>
                                    <m:t>1</m:t>
                                  </m:r>
                                  <m:r>
                                    <a:rPr lang="ru-RU" sz="1400" i="1">
                                      <a:latin typeface="Cambria Math" panose="02040503050406030204" pitchFamily="18" charset="0"/>
                                    </a:rPr>
                                    <m:t>𝑠</m:t>
                                  </m:r>
                                </m:sub>
                                <m:sup>
                                  <m:r>
                                    <a:rPr lang="ru-RU" sz="1400" i="0">
                                      <a:latin typeface="Cambria Math" panose="02040503050406030204" pitchFamily="18" charset="0"/>
                                    </a:rPr>
                                    <m:t>2</m:t>
                                  </m:r>
                                </m:sup>
                              </m:sSubSup>
                            </m:num>
                            <m:den>
                              <m:r>
                                <a:rPr lang="ru-RU" sz="1400" i="0">
                                  <a:latin typeface="Cambria Math" panose="02040503050406030204" pitchFamily="18" charset="0"/>
                                </a:rPr>
                                <m:t>2</m:t>
                              </m:r>
                            </m:den>
                          </m:f>
                        </m:den>
                      </m:f>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𝑟</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𝑣</m:t>
                              </m:r>
                              <m:r>
                                <a:rPr lang="ru-RU" sz="1400" i="0">
                                  <a:latin typeface="Cambria Math" panose="02040503050406030204" pitchFamily="18" charset="0"/>
                                </a:rPr>
                                <m:t>са</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1">
                                  <a:latin typeface="Cambria Math" panose="02040503050406030204" pitchFamily="18" charset="0"/>
                                </a:rPr>
                                <m:t>𝐶𝐴𝑠</m:t>
                              </m:r>
                            </m:sub>
                          </m:sSub>
                        </m:den>
                      </m:f>
                    </m:oMath>
                  </m:oMathPara>
                </a14:m>
                <a:endParaRPr lang="ru-RU" sz="1400" dirty="0"/>
              </a:p>
            </p:txBody>
          </p:sp>
        </mc:Choice>
        <mc:Fallback xmlns="">
          <p:sp>
            <p:nvSpPr>
              <p:cNvPr id="6" name="Прямоугольник 5">
                <a:extLst>
                  <a:ext uri="{FF2B5EF4-FFF2-40B4-BE49-F238E27FC236}">
                    <a16:creationId xmlns:a16="http://schemas.microsoft.com/office/drawing/2014/main" id="{64A12A71-E4F1-4153-BEE8-88432E2F0F93}"/>
                  </a:ext>
                </a:extLst>
              </p:cNvPr>
              <p:cNvSpPr>
                <a:spLocks noRot="1" noChangeAspect="1" noMove="1" noResize="1" noEditPoints="1" noAdjustHandles="1" noChangeArrowheads="1" noChangeShapeType="1" noTextEdit="1"/>
              </p:cNvSpPr>
              <p:nvPr/>
            </p:nvSpPr>
            <p:spPr>
              <a:xfrm>
                <a:off x="565087" y="5592908"/>
                <a:ext cx="2539220" cy="682366"/>
              </a:xfrm>
              <a:prstGeom prst="rect">
                <a:avLst/>
              </a:prstGeom>
              <a:blipFill>
                <a:blip r:embed="rId11"/>
                <a:stretch>
                  <a:fillRect t="-16964" b="-90179"/>
                </a:stretch>
              </a:blipFill>
            </p:spPr>
            <p:txBody>
              <a:bodyPr/>
              <a:lstStyle/>
              <a:p>
                <a:r>
                  <a:rPr lang="ru-RU">
                    <a:noFill/>
                  </a:rPr>
                  <a:t> </a:t>
                </a:r>
              </a:p>
            </p:txBody>
          </p:sp>
        </mc:Fallback>
      </mc:AlternateContent>
    </p:spTree>
    <p:extLst>
      <p:ext uri="{BB962C8B-B14F-4D97-AF65-F5344CB8AC3E}">
        <p14:creationId xmlns:p14="http://schemas.microsoft.com/office/powerpoint/2010/main" val="10249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6" grpId="0"/>
      <p:bldP spid="3" grpId="0"/>
      <p:bldP spid="37" grpId="0"/>
      <p:bldP spid="40" grpId="0"/>
      <p:bldP spid="42" grpId="0"/>
      <p:bldP spid="4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Расчет потерь в венце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16</a:t>
            </a:fld>
            <a:endParaRPr lang="ru-RU" dirty="0">
              <a:solidFill>
                <a:schemeClr val="bg1"/>
              </a:solidFill>
              <a:latin typeface="Elektra Medium Pro" panose="02000803000000020004" pitchFamily="50" charset="-52"/>
            </a:endParaRPr>
          </a:p>
        </p:txBody>
      </p:sp>
      <p:sp>
        <p:nvSpPr>
          <p:cNvPr id="4" name="TextBox 3"/>
          <p:cNvSpPr txBox="1"/>
          <p:nvPr/>
        </p:nvSpPr>
        <p:spPr>
          <a:xfrm>
            <a:off x="609599" y="798713"/>
            <a:ext cx="8201025" cy="1338828"/>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Модель потерь – комплекс эмпирических формул для вычисления потерь энергии</a:t>
            </a:r>
          </a:p>
          <a:p>
            <a:pPr marL="285750" indent="-285750">
              <a:lnSpc>
                <a:spcPct val="150000"/>
              </a:lnSpc>
              <a:buFont typeface="Wingdings" pitchFamily="2" charset="2"/>
              <a:buChar char="ü"/>
            </a:pPr>
            <a:r>
              <a:rPr lang="ru-RU" dirty="0"/>
              <a:t>Пример – </a:t>
            </a:r>
            <a:r>
              <a:rPr lang="ru-RU" i="1" u="sng" dirty="0"/>
              <a:t>Модель потерь ЦИАМ</a:t>
            </a:r>
            <a:r>
              <a:rPr lang="ru-RU" dirty="0"/>
              <a:t> (Россия) - 1975</a:t>
            </a:r>
          </a:p>
        </p:txBody>
      </p:sp>
      <p:sp>
        <p:nvSpPr>
          <p:cNvPr id="5" name="Прямоугольник 4"/>
          <p:cNvSpPr/>
          <p:nvPr/>
        </p:nvSpPr>
        <p:spPr>
          <a:xfrm>
            <a:off x="3141172" y="2137541"/>
            <a:ext cx="2880000" cy="369332"/>
          </a:xfrm>
          <a:prstGeom prst="rect">
            <a:avLst/>
          </a:prstGeom>
        </p:spPr>
        <p:txBody>
          <a:bodyPr wrap="square">
            <a:spAutoFit/>
          </a:bodyPr>
          <a:lstStyle/>
          <a:p>
            <a:pPr algn="ctr"/>
            <a:r>
              <a:rPr lang="ru-RU" cap="small" dirty="0"/>
              <a:t>Интегральные потери</a:t>
            </a:r>
          </a:p>
        </p:txBody>
      </p:sp>
      <mc:AlternateContent xmlns:mc="http://schemas.openxmlformats.org/markup-compatibility/2006" xmlns:a14="http://schemas.microsoft.com/office/drawing/2010/main">
        <mc:Choice Requires="a14">
          <p:sp>
            <p:nvSpPr>
              <p:cNvPr id="2" name="Прямоугольник 1"/>
              <p:cNvSpPr/>
              <p:nvPr/>
            </p:nvSpPr>
            <p:spPr>
              <a:xfrm>
                <a:off x="3215060" y="2493495"/>
                <a:ext cx="2732223" cy="380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𝜁</m:t>
                          </m:r>
                        </m:e>
                        <m:sub>
                          <m:r>
                            <a:rPr lang="ru-RU" sz="1400">
                              <a:latin typeface="Cambria Math"/>
                              <a:sym typeface="Symbol"/>
                            </a:rPr>
                            <m:t></m:t>
                          </m:r>
                        </m:sub>
                      </m:sSub>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𝜁</m:t>
                          </m:r>
                        </m:e>
                        <m:sub>
                          <m:r>
                            <a:rPr lang="ru-RU" sz="1400" i="1">
                              <a:latin typeface="Cambria Math"/>
                            </a:rPr>
                            <m:t>тр</m:t>
                          </m:r>
                        </m:sub>
                        <m:sup>
                          <m:r>
                            <a:rPr lang="ru-RU" sz="1400" i="1">
                              <a:latin typeface="Cambria Math"/>
                            </a:rPr>
                            <m:t>0</m:t>
                          </m:r>
                        </m:sup>
                      </m:sSubSup>
                      <m:r>
                        <a:rPr lang="ru-RU" sz="1400" i="1">
                          <a:latin typeface="Cambria Math"/>
                        </a:rPr>
                        <m:t>+ </m:t>
                      </m:r>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кр</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вт</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𝑅𝑒</m:t>
                          </m:r>
                        </m:sub>
                      </m:sSub>
                      <m:sSub>
                        <m:sSubPr>
                          <m:ctrlPr>
                            <a:rPr lang="ru-RU" sz="1400" i="1">
                              <a:latin typeface="Cambria Math" panose="02040503050406030204" pitchFamily="18" charset="0"/>
                            </a:rPr>
                          </m:ctrlPr>
                        </m:sSubPr>
                        <m:e>
                          <m:r>
                            <a:rPr lang="ru-RU" sz="1400" i="1">
                              <a:latin typeface="Cambria Math"/>
                            </a:rPr>
                            <m:t>+</m:t>
                          </m:r>
                          <m:r>
                            <a:rPr lang="ru-RU" sz="1400" i="1">
                              <a:latin typeface="Cambria Math"/>
                            </a:rPr>
                            <m:t>𝛥𝜂</m:t>
                          </m:r>
                        </m:e>
                        <m:sub>
                          <m:r>
                            <a:rPr lang="ru-RU" sz="1400" i="1">
                              <a:latin typeface="Cambria Math"/>
                            </a:rPr>
                            <m:t>𝜆</m:t>
                          </m:r>
                        </m:sub>
                      </m:sSub>
                    </m:oMath>
                  </m:oMathPara>
                </a14:m>
                <a:endParaRPr lang="ru-RU" sz="14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215060" y="2493495"/>
                <a:ext cx="2732223" cy="380361"/>
              </a:xfrm>
              <a:prstGeom prst="rect">
                <a:avLst/>
              </a:prstGeom>
              <a:blipFill rotWithShape="1">
                <a:blip r:embed="rId3" cstate="print"/>
                <a:stretch>
                  <a:fillRect/>
                </a:stretch>
              </a:blipFill>
            </p:spPr>
            <p:txBody>
              <a:bodyPr/>
              <a:lstStyle/>
              <a:p>
                <a:r>
                  <a:rPr lang="ru-RU">
                    <a:noFill/>
                  </a:rPr>
                  <a:t> </a:t>
                </a:r>
              </a:p>
            </p:txBody>
          </p:sp>
        </mc:Fallback>
      </mc:AlternateContent>
      <p:sp>
        <p:nvSpPr>
          <p:cNvPr id="9" name="Прямоугольник 8"/>
          <p:cNvSpPr/>
          <p:nvPr/>
        </p:nvSpPr>
        <p:spPr>
          <a:xfrm>
            <a:off x="609599" y="2880000"/>
            <a:ext cx="5727406" cy="369332"/>
          </a:xfrm>
          <a:prstGeom prst="rect">
            <a:avLst/>
          </a:prstGeom>
        </p:spPr>
        <p:txBody>
          <a:bodyPr wrap="square">
            <a:spAutoFit/>
          </a:bodyPr>
          <a:lstStyle/>
          <a:p>
            <a:pPr algn="ctr"/>
            <a:r>
              <a:rPr lang="ru-RU" cap="small" dirty="0"/>
              <a:t>Профильные потери</a:t>
            </a:r>
          </a:p>
        </p:txBody>
      </p:sp>
      <p:sp>
        <p:nvSpPr>
          <p:cNvPr id="10" name="Прямоугольник 9"/>
          <p:cNvSpPr/>
          <p:nvPr/>
        </p:nvSpPr>
        <p:spPr>
          <a:xfrm>
            <a:off x="6021172" y="2880000"/>
            <a:ext cx="2880000" cy="369332"/>
          </a:xfrm>
          <a:prstGeom prst="rect">
            <a:avLst/>
          </a:prstGeom>
        </p:spPr>
        <p:txBody>
          <a:bodyPr wrap="square">
            <a:spAutoFit/>
          </a:bodyPr>
          <a:lstStyle/>
          <a:p>
            <a:pPr algn="ctr"/>
            <a:r>
              <a:rPr lang="ru-RU" cap="small" dirty="0"/>
              <a:t>Кромочные потери</a:t>
            </a:r>
          </a:p>
        </p:txBody>
      </p:sp>
      <p:sp>
        <p:nvSpPr>
          <p:cNvPr id="11" name="Прямоугольник 10"/>
          <p:cNvSpPr/>
          <p:nvPr/>
        </p:nvSpPr>
        <p:spPr>
          <a:xfrm>
            <a:off x="6002479" y="3904306"/>
            <a:ext cx="2880000" cy="369332"/>
          </a:xfrm>
          <a:prstGeom prst="rect">
            <a:avLst/>
          </a:prstGeom>
        </p:spPr>
        <p:txBody>
          <a:bodyPr wrap="square">
            <a:spAutoFit/>
          </a:bodyPr>
          <a:lstStyle/>
          <a:p>
            <a:pPr algn="ctr"/>
            <a:r>
              <a:rPr lang="ru-RU" cap="small" dirty="0"/>
              <a:t>Вторичные потери</a:t>
            </a:r>
          </a:p>
        </p:txBody>
      </p:sp>
      <mc:AlternateContent xmlns:mc="http://schemas.openxmlformats.org/markup-compatibility/2006" xmlns:a14="http://schemas.microsoft.com/office/drawing/2010/main">
        <mc:Choice Requires="a14">
          <p:sp>
            <p:nvSpPr>
              <p:cNvPr id="3" name="Прямоугольник 2"/>
              <p:cNvSpPr/>
              <p:nvPr/>
            </p:nvSpPr>
            <p:spPr>
              <a:xfrm>
                <a:off x="204651" y="3286829"/>
                <a:ext cx="6406594" cy="380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i="1">
                              <a:latin typeface="Cambria Math"/>
                            </a:rPr>
                            <m:t>𝜁</m:t>
                          </m:r>
                        </m:e>
                        <m:sub>
                          <m:r>
                            <a:rPr lang="ru-RU" sz="1400">
                              <a:latin typeface="Cambria Math"/>
                            </a:rPr>
                            <m:t>тр</m:t>
                          </m:r>
                        </m:sub>
                        <m:sup>
                          <m:r>
                            <a:rPr lang="ru-RU" sz="1400">
                              <a:latin typeface="Cambria Math"/>
                            </a:rPr>
                            <m:t>0</m:t>
                          </m:r>
                        </m:sup>
                      </m:sSubSup>
                      <m:r>
                        <a:rPr lang="ru-RU" sz="1400">
                          <a:latin typeface="Cambria Math"/>
                        </a:rPr>
                        <m:t>=0,02185</m:t>
                      </m:r>
                      <m:d>
                        <m:dPr>
                          <m:ctrlPr>
                            <a:rPr lang="ru-RU" sz="1400" i="1">
                              <a:latin typeface="Cambria Math" panose="02040503050406030204" pitchFamily="18" charset="0"/>
                            </a:rPr>
                          </m:ctrlPr>
                        </m:dPr>
                        <m:e>
                          <m:r>
                            <a:rPr lang="ru-RU" sz="1400">
                              <a:latin typeface="Cambria Math"/>
                            </a:rPr>
                            <m:t>0,01065</m:t>
                          </m:r>
                          <m:sSubSup>
                            <m:sSubSupPr>
                              <m:ctrlPr>
                                <a:rPr lang="ru-RU" sz="1400" i="1">
                                  <a:latin typeface="Cambria Math" panose="02040503050406030204" pitchFamily="18" charset="0"/>
                                </a:rPr>
                              </m:ctrlPr>
                            </m:sSubSupPr>
                            <m:e>
                              <m:r>
                                <a:rPr lang="ru-RU" sz="1400">
                                  <a:latin typeface="Cambria Math"/>
                                </a:rPr>
                                <m:t>х</m:t>
                              </m:r>
                            </m:e>
                            <m:sub>
                              <m:r>
                                <a:rPr lang="ru-RU" sz="1400">
                                  <a:latin typeface="Cambria Math"/>
                                </a:rPr>
                                <m:t>1</m:t>
                              </m:r>
                            </m:sub>
                            <m:sup>
                              <m:r>
                                <a:rPr lang="ru-RU" sz="1400">
                                  <a:latin typeface="Cambria Math"/>
                                </a:rPr>
                                <m:t>2</m:t>
                              </m:r>
                            </m:sup>
                          </m:sSubSup>
                          <m:r>
                            <a:rPr lang="ru-RU" sz="1400" i="1">
                              <a:latin typeface="Cambria Math"/>
                            </a:rPr>
                            <m:t>−</m:t>
                          </m:r>
                          <m:r>
                            <a:rPr lang="ru-RU" sz="1400">
                              <a:latin typeface="Cambria Math"/>
                            </a:rPr>
                            <m:t>2,295</m:t>
                          </m:r>
                          <m:sSub>
                            <m:sSubPr>
                              <m:ctrlPr>
                                <a:rPr lang="ru-RU" sz="1400" i="1">
                                  <a:latin typeface="Cambria Math" panose="02040503050406030204" pitchFamily="18" charset="0"/>
                                </a:rPr>
                              </m:ctrlPr>
                            </m:sSubPr>
                            <m:e>
                              <m:r>
                                <a:rPr lang="ru-RU" sz="1400">
                                  <a:latin typeface="Cambria Math"/>
                                </a:rPr>
                                <m:t>х</m:t>
                              </m:r>
                            </m:e>
                            <m:sub>
                              <m:r>
                                <a:rPr lang="ru-RU" sz="1400">
                                  <a:latin typeface="Cambria Math"/>
                                </a:rPr>
                                <m:t>1</m:t>
                              </m:r>
                            </m:sub>
                          </m:sSub>
                          <m:r>
                            <a:rPr lang="ru-RU" sz="1400">
                              <a:latin typeface="Cambria Math"/>
                            </a:rPr>
                            <m:t>+160,5</m:t>
                          </m:r>
                        </m:e>
                      </m:d>
                      <m:r>
                        <a:rPr lang="ru-RU" sz="1400">
                          <a:latin typeface="Cambria Math"/>
                        </a:rPr>
                        <m:t>∙(0,1055</m:t>
                      </m:r>
                      <m:sSubSup>
                        <m:sSubSupPr>
                          <m:ctrlPr>
                            <a:rPr lang="ru-RU" sz="1400" i="1">
                              <a:latin typeface="Cambria Math" panose="02040503050406030204" pitchFamily="18" charset="0"/>
                            </a:rPr>
                          </m:ctrlPr>
                        </m:sSubSupPr>
                        <m:e>
                          <m:r>
                            <a:rPr lang="ru-RU" sz="1400">
                              <a:latin typeface="Cambria Math"/>
                            </a:rPr>
                            <m:t>у</m:t>
                          </m:r>
                        </m:e>
                        <m:sub>
                          <m:r>
                            <a:rPr lang="ru-RU" sz="1400">
                              <a:latin typeface="Cambria Math"/>
                            </a:rPr>
                            <m:t>1</m:t>
                          </m:r>
                        </m:sub>
                        <m:sup>
                          <m:r>
                            <a:rPr lang="ru-RU" sz="1400">
                              <a:latin typeface="Cambria Math"/>
                            </a:rPr>
                            <m:t>2</m:t>
                          </m:r>
                        </m:sup>
                      </m:sSubSup>
                      <m:r>
                        <a:rPr lang="ru-RU" sz="1400" i="1">
                          <a:latin typeface="Cambria Math"/>
                        </a:rPr>
                        <m:t>−</m:t>
                      </m:r>
                      <m:r>
                        <a:rPr lang="ru-RU" sz="1400">
                          <a:latin typeface="Cambria Math"/>
                        </a:rPr>
                        <m:t>0,3427</m:t>
                      </m:r>
                      <m:sSub>
                        <m:sSubPr>
                          <m:ctrlPr>
                            <a:rPr lang="ru-RU" sz="1400" i="1">
                              <a:latin typeface="Cambria Math" panose="02040503050406030204" pitchFamily="18" charset="0"/>
                            </a:rPr>
                          </m:ctrlPr>
                        </m:sSubPr>
                        <m:e>
                          <m:r>
                            <a:rPr lang="ru-RU" sz="1400">
                              <a:latin typeface="Cambria Math"/>
                            </a:rPr>
                            <m:t>у</m:t>
                          </m:r>
                        </m:e>
                        <m:sub>
                          <m:r>
                            <a:rPr lang="ru-RU" sz="1400">
                              <a:latin typeface="Cambria Math"/>
                            </a:rPr>
                            <m:t>1</m:t>
                          </m:r>
                        </m:sub>
                      </m:sSub>
                      <m:r>
                        <a:rPr lang="ru-RU" sz="1400">
                          <a:latin typeface="Cambria Math"/>
                        </a:rPr>
                        <m:t>+0,295)</m:t>
                      </m:r>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04651" y="3286829"/>
                <a:ext cx="6406594" cy="380361"/>
              </a:xfrm>
              <a:prstGeom prst="rect">
                <a:avLst/>
              </a:prstGeom>
              <a:blipFill rotWithShape="1">
                <a:blip r:embed="rId4"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611245" y="3286829"/>
                <a:ext cx="1690847" cy="513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кр</m:t>
                          </m:r>
                        </m:sub>
                      </m:sSub>
                      <m:r>
                        <a:rPr lang="ru-RU" sz="1400" i="1">
                          <a:latin typeface="Cambria Math"/>
                        </a:rPr>
                        <m:t>=0,4</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en-US" sz="1400" i="1">
                                  <a:latin typeface="Cambria Math"/>
                                </a:rPr>
                                <m:t>𝑟</m:t>
                              </m:r>
                            </m:e>
                            <m:sub>
                              <m:r>
                                <a:rPr lang="ru-RU" sz="1400" i="1">
                                  <a:latin typeface="Cambria Math"/>
                                </a:rPr>
                                <m:t>2</m:t>
                              </m:r>
                            </m:sub>
                          </m:sSub>
                        </m:num>
                        <m:den>
                          <m:sSub>
                            <m:sSubPr>
                              <m:ctrlPr>
                                <a:rPr lang="ru-RU" sz="1400" i="1">
                                  <a:latin typeface="Cambria Math" panose="02040503050406030204" pitchFamily="18" charset="0"/>
                                </a:rPr>
                              </m:ctrlPr>
                            </m:sSubPr>
                            <m:e>
                              <m:r>
                                <a:rPr lang="ru-RU" sz="1400" i="1">
                                  <a:latin typeface="Cambria Math"/>
                                </a:rPr>
                                <m:t>𝑡</m:t>
                              </m:r>
                            </m:e>
                            <m:sub>
                              <m:r>
                                <a:rPr lang="ru-RU" sz="1400" i="1">
                                  <a:latin typeface="Cambria Math"/>
                                </a:rPr>
                                <m:t>РК</m:t>
                              </m:r>
                            </m:sub>
                          </m:sSub>
                          <m:r>
                            <a:rPr lang="en-US" sz="1400" i="1">
                              <a:latin typeface="Cambria Math"/>
                            </a:rPr>
                            <m:t>∙</m:t>
                          </m:r>
                          <m:r>
                            <a:rPr lang="en-US" sz="1400" i="1">
                              <a:latin typeface="Cambria Math"/>
                            </a:rPr>
                            <m:t>𝑠𝑖𝑛</m:t>
                          </m:r>
                          <m:sSub>
                            <m:sSubPr>
                              <m:ctrlPr>
                                <a:rPr lang="ru-RU" sz="1400" i="1" baseline="-25000">
                                  <a:latin typeface="Cambria Math" panose="02040503050406030204" pitchFamily="18" charset="0"/>
                                </a:rPr>
                              </m:ctrlPr>
                            </m:sSubPr>
                            <m:e>
                              <m:r>
                                <a:rPr lang="ru-RU" sz="1400" i="1" baseline="-25000">
                                  <a:latin typeface="Cambria Math"/>
                                </a:rPr>
                                <m:t>𝛽</m:t>
                              </m:r>
                            </m:e>
                            <m:sub>
                              <m:r>
                                <a:rPr lang="ru-RU" sz="1400" i="1" baseline="-25000">
                                  <a:latin typeface="Cambria Math"/>
                                </a:rPr>
                                <m:t>2</m:t>
                              </m:r>
                            </m:sub>
                          </m:sSub>
                        </m:den>
                      </m:f>
                    </m:oMath>
                  </m:oMathPara>
                </a14:m>
                <a:endParaRPr lang="ru-RU" sz="14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611245" y="3286829"/>
                <a:ext cx="1690847" cy="513089"/>
              </a:xfrm>
              <a:prstGeom prst="rect">
                <a:avLst/>
              </a:prstGeom>
              <a:blipFill rotWithShape="1">
                <a:blip r:embed="rId5" cstate="print"/>
                <a:stretch>
                  <a:fillRect b="-1071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5444136" y="4283620"/>
                <a:ext cx="3457036" cy="530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вт</m:t>
                          </m:r>
                        </m:sub>
                      </m:sSub>
                      <m:r>
                        <a:rPr lang="ru-RU" sz="1400" i="1">
                          <a:latin typeface="Cambria Math"/>
                        </a:rPr>
                        <m:t>=2</m:t>
                      </m:r>
                      <m:d>
                        <m:dPr>
                          <m:ctrlPr>
                            <a:rPr lang="ru-RU" sz="1400" i="1">
                              <a:latin typeface="Cambria Math" panose="02040503050406030204" pitchFamily="18" charset="0"/>
                            </a:rPr>
                          </m:ctrlPr>
                        </m:dPr>
                        <m:e>
                          <m:sSubSup>
                            <m:sSubSupPr>
                              <m:ctrlPr>
                                <a:rPr lang="ru-RU" sz="1400" i="1">
                                  <a:latin typeface="Cambria Math" panose="02040503050406030204" pitchFamily="18" charset="0"/>
                                </a:rPr>
                              </m:ctrlPr>
                            </m:sSubSupPr>
                            <m:e>
                              <m:r>
                                <a:rPr lang="ru-RU" sz="1400" i="1">
                                  <a:latin typeface="Cambria Math"/>
                                </a:rPr>
                                <m:t>𝜁</m:t>
                              </m:r>
                            </m:e>
                            <m:sub>
                              <m:r>
                                <a:rPr lang="ru-RU" sz="1400" i="1">
                                  <a:latin typeface="Cambria Math"/>
                                </a:rPr>
                                <m:t>тр</m:t>
                              </m:r>
                            </m:sub>
                            <m:sup>
                              <m:r>
                                <a:rPr lang="ru-RU" sz="1400" i="1">
                                  <a:latin typeface="Cambria Math"/>
                                </a:rPr>
                                <m:t>0</m:t>
                              </m:r>
                            </m:sup>
                          </m:sSubSup>
                          <m:r>
                            <a:rPr lang="ru-RU" sz="1400" i="1">
                              <a:latin typeface="Cambria Math"/>
                            </a:rPr>
                            <m:t>+ </m:t>
                          </m:r>
                          <m:sSub>
                            <m:sSubPr>
                              <m:ctrlPr>
                                <a:rPr lang="ru-RU" sz="1400" i="1">
                                  <a:latin typeface="Cambria Math" panose="02040503050406030204" pitchFamily="18" charset="0"/>
                                </a:rPr>
                              </m:ctrlPr>
                            </m:sSubPr>
                            <m:e>
                              <m:r>
                                <a:rPr lang="ru-RU" sz="1400" i="1">
                                  <a:latin typeface="Cambria Math"/>
                                </a:rPr>
                                <m:t>𝜁</m:t>
                              </m:r>
                            </m:e>
                            <m:sub>
                              <m:r>
                                <a:rPr lang="ru-RU" sz="1400" i="1">
                                  <a:latin typeface="Cambria Math"/>
                                </a:rPr>
                                <m:t>кр</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𝛥𝜁</m:t>
                              </m:r>
                            </m:e>
                            <m:sub>
                              <m:r>
                                <a:rPr lang="ru-RU" sz="1400" i="1">
                                  <a:latin typeface="Cambria Math"/>
                                </a:rPr>
                                <m:t>𝑅𝑒</m:t>
                              </m:r>
                            </m:sub>
                          </m:sSub>
                          <m:sSub>
                            <m:sSubPr>
                              <m:ctrlPr>
                                <a:rPr lang="ru-RU" sz="1400" i="1">
                                  <a:latin typeface="Cambria Math" panose="02040503050406030204" pitchFamily="18" charset="0"/>
                                </a:rPr>
                              </m:ctrlPr>
                            </m:sSubPr>
                            <m:e>
                              <m:r>
                                <a:rPr lang="ru-RU" sz="1400" i="1">
                                  <a:latin typeface="Cambria Math"/>
                                </a:rPr>
                                <m:t>+</m:t>
                              </m:r>
                              <m:r>
                                <a:rPr lang="ru-RU" sz="1400" i="1">
                                  <a:latin typeface="Cambria Math"/>
                                </a:rPr>
                                <m:t>𝛥𝜁</m:t>
                              </m:r>
                            </m:e>
                            <m:sub>
                              <m:r>
                                <a:rPr lang="ru-RU" sz="1400" i="1">
                                  <a:latin typeface="Cambria Math"/>
                                </a:rPr>
                                <m:t>𝜆</m:t>
                              </m:r>
                            </m:sub>
                          </m:sSub>
                        </m:e>
                      </m:d>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𝑡</m:t>
                              </m:r>
                            </m:e>
                            <m:sub>
                              <m:r>
                                <a:rPr lang="ru-RU" sz="1400" i="1">
                                  <a:latin typeface="Cambria Math"/>
                                </a:rPr>
                                <m:t>РК</m:t>
                              </m:r>
                            </m:sub>
                          </m:sSub>
                          <m:r>
                            <a:rPr lang="en-US" sz="1400" i="1">
                              <a:latin typeface="Cambria Math"/>
                            </a:rPr>
                            <m:t>𝑠𝑖𝑛</m:t>
                          </m:r>
                          <m:sSub>
                            <m:sSubPr>
                              <m:ctrlPr>
                                <a:rPr lang="ru-RU" sz="1400" i="1" baseline="-25000">
                                  <a:latin typeface="Cambria Math" panose="02040503050406030204" pitchFamily="18" charset="0"/>
                                </a:rPr>
                              </m:ctrlPr>
                            </m:sSubPr>
                            <m:e>
                              <m:r>
                                <a:rPr lang="ru-RU" sz="1400" i="1" baseline="-25000">
                                  <a:latin typeface="Cambria Math"/>
                                </a:rPr>
                                <m:t>𝛽</m:t>
                              </m:r>
                            </m:e>
                            <m:sub>
                              <m:r>
                                <a:rPr lang="ru-RU" sz="1400" i="1" baseline="-25000">
                                  <a:latin typeface="Cambria Math"/>
                                </a:rPr>
                                <m:t>2</m:t>
                              </m:r>
                            </m:sub>
                          </m:sSub>
                        </m:num>
                        <m:den>
                          <m:sSub>
                            <m:sSubPr>
                              <m:ctrlPr>
                                <a:rPr lang="ru-RU" sz="1400" i="1">
                                  <a:latin typeface="Cambria Math" panose="02040503050406030204" pitchFamily="18" charset="0"/>
                                </a:rPr>
                              </m:ctrlPr>
                            </m:sSubPr>
                            <m:e>
                              <m:r>
                                <a:rPr lang="ru-RU" sz="1400" i="1">
                                  <a:latin typeface="Cambria Math"/>
                                </a:rPr>
                                <m:t>h</m:t>
                              </m:r>
                            </m:e>
                            <m:sub>
                              <m:r>
                                <a:rPr lang="ru-RU" sz="1400" i="1">
                                  <a:latin typeface="Cambria Math"/>
                                </a:rPr>
                                <m:t>2л</m:t>
                              </m:r>
                            </m:sub>
                          </m:sSub>
                        </m:den>
                      </m:f>
                    </m:oMath>
                  </m:oMathPara>
                </a14:m>
                <a:endParaRPr lang="ru-RU" sz="14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5444136" y="4283620"/>
                <a:ext cx="3457036" cy="530402"/>
              </a:xfrm>
              <a:prstGeom prst="rect">
                <a:avLst/>
              </a:prstGeom>
              <a:blipFill rotWithShape="1">
                <a:blip r:embed="rId6" cstate="print"/>
                <a:stretch>
                  <a:fillRect/>
                </a:stretch>
              </a:blipFill>
            </p:spPr>
            <p:txBody>
              <a:bodyPr/>
              <a:lstStyle/>
              <a:p>
                <a:r>
                  <a:rPr lang="ru-RU">
                    <a:noFill/>
                  </a:rPr>
                  <a:t> </a:t>
                </a:r>
              </a:p>
            </p:txBody>
          </p:sp>
        </mc:Fallback>
      </mc:AlternateContent>
      <p:sp>
        <p:nvSpPr>
          <p:cNvPr id="14" name="Прямоугольник 13"/>
          <p:cNvSpPr/>
          <p:nvPr/>
        </p:nvSpPr>
        <p:spPr>
          <a:xfrm>
            <a:off x="469529" y="4364155"/>
            <a:ext cx="4246111" cy="369332"/>
          </a:xfrm>
          <a:prstGeom prst="rect">
            <a:avLst/>
          </a:prstGeom>
        </p:spPr>
        <p:txBody>
          <a:bodyPr wrap="square">
            <a:spAutoFit/>
          </a:bodyPr>
          <a:lstStyle/>
          <a:p>
            <a:pPr algn="ctr"/>
            <a:r>
              <a:rPr lang="ru-RU" cap="small" dirty="0"/>
              <a:t>Поправка по числу </a:t>
            </a:r>
            <a:r>
              <a:rPr lang="ru-RU" cap="small" dirty="0" err="1"/>
              <a:t>Рейнольдса</a:t>
            </a:r>
            <a:endParaRPr lang="ru-RU" cap="small" dirty="0"/>
          </a:p>
        </p:txBody>
      </p:sp>
      <p:sp>
        <p:nvSpPr>
          <p:cNvPr id="15" name="Прямоугольник 14"/>
          <p:cNvSpPr/>
          <p:nvPr/>
        </p:nvSpPr>
        <p:spPr>
          <a:xfrm>
            <a:off x="335058" y="5191751"/>
            <a:ext cx="4246111" cy="369332"/>
          </a:xfrm>
          <a:prstGeom prst="rect">
            <a:avLst/>
          </a:prstGeom>
        </p:spPr>
        <p:txBody>
          <a:bodyPr wrap="square">
            <a:spAutoFit/>
          </a:bodyPr>
          <a:lstStyle/>
          <a:p>
            <a:pPr algn="ctr"/>
            <a:r>
              <a:rPr lang="ru-RU" cap="small" dirty="0"/>
              <a:t>Поправка по скорости потока</a:t>
            </a:r>
          </a:p>
        </p:txBody>
      </p:sp>
      <mc:AlternateContent xmlns:mc="http://schemas.openxmlformats.org/markup-compatibility/2006" xmlns:a14="http://schemas.microsoft.com/office/drawing/2010/main">
        <mc:Choice Requires="a14">
          <p:sp>
            <p:nvSpPr>
              <p:cNvPr id="18" name="Прямоугольник 17"/>
              <p:cNvSpPr/>
              <p:nvPr/>
            </p:nvSpPr>
            <p:spPr>
              <a:xfrm>
                <a:off x="1614079" y="4733487"/>
                <a:ext cx="1957010"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𝛥𝜁</m:t>
                          </m:r>
                        </m:e>
                        <m:sub>
                          <m:r>
                            <a:rPr lang="ru-RU" sz="1400" i="1">
                              <a:latin typeface="Cambria Math"/>
                            </a:rPr>
                            <m:t>𝑅𝑒</m:t>
                          </m:r>
                        </m:sub>
                      </m:sSub>
                      <m:r>
                        <a:rPr lang="ru-RU" sz="1400" i="1">
                          <a:latin typeface="Cambria Math"/>
                        </a:rPr>
                        <m:t>=</m:t>
                      </m:r>
                      <m:f>
                        <m:fPr>
                          <m:ctrlPr>
                            <a:rPr lang="ru-RU" sz="1400" i="1">
                              <a:latin typeface="Cambria Math" panose="02040503050406030204" pitchFamily="18" charset="0"/>
                            </a:rPr>
                          </m:ctrlPr>
                        </m:fPr>
                        <m:num>
                          <m:r>
                            <a:rPr lang="ru-RU" sz="1400" i="1">
                              <a:latin typeface="Cambria Math"/>
                            </a:rPr>
                            <m:t>2100</m:t>
                          </m:r>
                        </m:num>
                        <m:den>
                          <m:r>
                            <a:rPr lang="ru-RU" sz="1400" i="1">
                              <a:latin typeface="Cambria Math"/>
                            </a:rPr>
                            <m:t>𝑅𝑒</m:t>
                          </m:r>
                        </m:den>
                      </m:f>
                      <m:r>
                        <a:rPr lang="ru-RU" sz="1400" i="1">
                          <a:latin typeface="Cambria Math"/>
                        </a:rPr>
                        <m:t>−0,0021</m:t>
                      </m:r>
                    </m:oMath>
                  </m:oMathPara>
                </a14:m>
                <a:endParaRPr lang="ru-RU" sz="1400"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1614079" y="4733487"/>
                <a:ext cx="1957010" cy="497059"/>
              </a:xfrm>
              <a:prstGeom prst="rect">
                <a:avLst/>
              </a:prstGeom>
              <a:blipFill rotWithShape="1">
                <a:blip r:embed="rId7"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469529" y="5566404"/>
                <a:ext cx="5477754" cy="3313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a:rPr>
                            <m:t>𝛥𝜁</m:t>
                          </m:r>
                        </m:e>
                        <m:sub>
                          <m:r>
                            <a:rPr lang="ru-RU" sz="1400" i="1">
                              <a:latin typeface="Cambria Math"/>
                            </a:rPr>
                            <m:t>𝜆</m:t>
                          </m:r>
                        </m:sub>
                      </m:sSub>
                      <m:r>
                        <a:rPr lang="ru-RU" sz="1400">
                          <a:latin typeface="Cambria Math"/>
                        </a:rPr>
                        <m:t>=</m:t>
                      </m:r>
                      <m:d>
                        <m:dPr>
                          <m:ctrlPr>
                            <a:rPr lang="ru-RU" sz="1400" i="1">
                              <a:latin typeface="Cambria Math" panose="02040503050406030204" pitchFamily="18" charset="0"/>
                            </a:rPr>
                          </m:ctrlPr>
                        </m:dPr>
                        <m:e>
                          <m:r>
                            <a:rPr lang="ru-RU" sz="1400">
                              <a:latin typeface="Cambria Math"/>
                            </a:rPr>
                            <m:t>3,61</m:t>
                          </m:r>
                          <m:sSup>
                            <m:sSupPr>
                              <m:ctrlPr>
                                <a:rPr lang="ru-RU" sz="1400" i="1">
                                  <a:latin typeface="Cambria Math" panose="02040503050406030204" pitchFamily="18" charset="0"/>
                                </a:rPr>
                              </m:ctrlPr>
                            </m:sSupPr>
                            <m:e>
                              <m:r>
                                <a:rPr lang="ru-RU" sz="1400">
                                  <a:latin typeface="Cambria Math"/>
                                </a:rPr>
                                <m:t>х</m:t>
                              </m:r>
                            </m:e>
                            <m:sup>
                              <m:r>
                                <a:rPr lang="ru-RU" sz="1400">
                                  <a:latin typeface="Cambria Math"/>
                                </a:rPr>
                                <m:t>3</m:t>
                              </m:r>
                            </m:sup>
                          </m:sSup>
                          <m:r>
                            <a:rPr lang="ru-RU" sz="1400" i="1">
                              <a:latin typeface="Cambria Math"/>
                            </a:rPr>
                            <m:t>−</m:t>
                          </m:r>
                          <m:r>
                            <a:rPr lang="ru-RU" sz="1400">
                              <a:latin typeface="Cambria Math"/>
                            </a:rPr>
                            <m:t>7,22</m:t>
                          </m:r>
                          <m:sSup>
                            <m:sSupPr>
                              <m:ctrlPr>
                                <a:rPr lang="ru-RU" sz="1400" i="1">
                                  <a:latin typeface="Cambria Math" panose="02040503050406030204" pitchFamily="18" charset="0"/>
                                </a:rPr>
                              </m:ctrlPr>
                            </m:sSupPr>
                            <m:e>
                              <m:r>
                                <a:rPr lang="ru-RU" sz="1400">
                                  <a:latin typeface="Cambria Math"/>
                                </a:rPr>
                                <m:t>х</m:t>
                              </m:r>
                            </m:e>
                            <m:sup>
                              <m:r>
                                <a:rPr lang="ru-RU" sz="1400">
                                  <a:latin typeface="Cambria Math"/>
                                </a:rPr>
                                <m:t>2</m:t>
                              </m:r>
                            </m:sup>
                          </m:sSup>
                          <m:r>
                            <a:rPr lang="ru-RU" sz="1400" b="0" i="1" smtClean="0">
                              <a:latin typeface="Cambria Math" panose="02040503050406030204" pitchFamily="18" charset="0"/>
                            </a:rPr>
                            <m:t>+</m:t>
                          </m:r>
                          <m:r>
                            <a:rPr lang="ru-RU" sz="1400">
                              <a:latin typeface="Cambria Math"/>
                            </a:rPr>
                            <m:t>3,87х</m:t>
                          </m:r>
                          <m:r>
                            <a:rPr lang="ru-RU" sz="1400" i="1">
                              <a:latin typeface="Cambria Math"/>
                            </a:rPr>
                            <m:t>−</m:t>
                          </m:r>
                          <m:r>
                            <a:rPr lang="ru-RU" sz="1400">
                              <a:latin typeface="Cambria Math"/>
                            </a:rPr>
                            <m:t>0,26</m:t>
                          </m:r>
                        </m:e>
                      </m:d>
                      <m:r>
                        <a:rPr lang="ru-RU" sz="1400">
                          <a:latin typeface="Cambria Math"/>
                        </a:rPr>
                        <m:t>∙(</m:t>
                      </m:r>
                      <m:sSubSup>
                        <m:sSubSupPr>
                          <m:ctrlPr>
                            <a:rPr lang="ru-RU" sz="1400" i="1">
                              <a:latin typeface="Cambria Math" panose="02040503050406030204" pitchFamily="18" charset="0"/>
                            </a:rPr>
                          </m:ctrlPr>
                        </m:sSubSupPr>
                        <m:e>
                          <m:r>
                            <a:rPr lang="ru-RU" sz="1400" i="1">
                              <a:latin typeface="Cambria Math"/>
                            </a:rPr>
                            <m:t>𝜁</m:t>
                          </m:r>
                        </m:e>
                        <m:sub>
                          <m:r>
                            <a:rPr lang="ru-RU" sz="1400">
                              <a:latin typeface="Cambria Math"/>
                            </a:rPr>
                            <m:t>тр</m:t>
                          </m:r>
                        </m:sub>
                        <m:sup>
                          <m:r>
                            <a:rPr lang="ru-RU" sz="1400">
                              <a:latin typeface="Cambria Math"/>
                            </a:rPr>
                            <m:t>0</m:t>
                          </m:r>
                        </m:sup>
                      </m:sSubSup>
                      <m:r>
                        <a:rPr lang="ru-RU" sz="1400">
                          <a:latin typeface="Cambria Math"/>
                        </a:rPr>
                        <m:t>+ </m:t>
                      </m:r>
                      <m:sSub>
                        <m:sSubPr>
                          <m:ctrlPr>
                            <a:rPr lang="ru-RU" sz="1400" i="1">
                              <a:latin typeface="Cambria Math" panose="02040503050406030204" pitchFamily="18" charset="0"/>
                            </a:rPr>
                          </m:ctrlPr>
                        </m:sSubPr>
                        <m:e>
                          <m:r>
                            <a:rPr lang="ru-RU" sz="1400" i="1">
                              <a:latin typeface="Cambria Math"/>
                            </a:rPr>
                            <m:t>𝜁</m:t>
                          </m:r>
                        </m:e>
                        <m:sub>
                          <m:r>
                            <a:rPr lang="ru-RU" sz="1400">
                              <a:latin typeface="Cambria Math"/>
                            </a:rPr>
                            <m:t>кр</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𝛥𝜁</m:t>
                          </m:r>
                        </m:e>
                        <m:sub>
                          <m:r>
                            <a:rPr lang="ru-RU" sz="1400" i="1">
                              <a:latin typeface="Cambria Math"/>
                            </a:rPr>
                            <m:t>𝑅𝑒</m:t>
                          </m:r>
                        </m:sub>
                      </m:sSub>
                      <m:r>
                        <a:rPr lang="ru-RU" sz="1400">
                          <a:latin typeface="Cambria Math"/>
                        </a:rPr>
                        <m:t>)</m:t>
                      </m:r>
                    </m:oMath>
                  </m:oMathPara>
                </a14:m>
                <a:endParaRPr lang="ru-RU" sz="1400"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469529" y="5566404"/>
                <a:ext cx="5477754" cy="331309"/>
              </a:xfrm>
              <a:prstGeom prst="rect">
                <a:avLst/>
              </a:prstGeom>
              <a:blipFill>
                <a:blip r:embed="rId8"/>
                <a:stretch>
                  <a:fillRect b="-1852"/>
                </a:stretch>
              </a:blipFill>
            </p:spPr>
            <p:txBody>
              <a:bodyPr/>
              <a:lstStyle/>
              <a:p>
                <a:r>
                  <a:rPr lang="ru-RU">
                    <a:noFill/>
                  </a:rPr>
                  <a:t> </a:t>
                </a:r>
              </a:p>
            </p:txBody>
          </p:sp>
        </mc:Fallback>
      </mc:AlternateContent>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2482" r="42483"/>
          <a:stretch/>
        </p:blipFill>
        <p:spPr bwMode="auto">
          <a:xfrm>
            <a:off x="1041991" y="3799918"/>
            <a:ext cx="893134"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514" t="-43402" r="41946" b="-31155"/>
          <a:stretch/>
        </p:blipFill>
        <p:spPr bwMode="auto">
          <a:xfrm>
            <a:off x="2099181" y="3782986"/>
            <a:ext cx="1041991"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6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17</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72240" y="715604"/>
            <a:ext cx="2880000" cy="646331"/>
          </a:xfrm>
          <a:prstGeom prst="rect">
            <a:avLst/>
          </a:prstGeom>
        </p:spPr>
        <p:txBody>
          <a:bodyPr wrap="square">
            <a:spAutoFit/>
          </a:bodyPr>
          <a:lstStyle/>
          <a:p>
            <a:pPr algn="ctr"/>
            <a:r>
              <a:rPr lang="ru-RU" cap="small" dirty="0"/>
              <a:t>Поле статических давлений в межлопаточном канале</a:t>
            </a:r>
          </a:p>
        </p:txBody>
      </p:sp>
      <p:pic>
        <p:nvPicPr>
          <p:cNvPr id="5" name="Рисунок 4"/>
          <p:cNvPicPr>
            <a:picLocks noChangeAspect="1"/>
          </p:cNvPicPr>
          <p:nvPr/>
        </p:nvPicPr>
        <p:blipFill>
          <a:blip r:embed="rId3" cstate="print"/>
          <a:srcRect/>
          <a:stretch>
            <a:fillRect/>
          </a:stretch>
        </p:blipFill>
        <p:spPr bwMode="auto">
          <a:xfrm>
            <a:off x="572240" y="1361935"/>
            <a:ext cx="2880000" cy="4970825"/>
          </a:xfrm>
          <a:prstGeom prst="rect">
            <a:avLst/>
          </a:prstGeom>
          <a:noFill/>
        </p:spPr>
      </p:pic>
      <p:sp>
        <p:nvSpPr>
          <p:cNvPr id="6" name="Прямоугольник 5"/>
          <p:cNvSpPr/>
          <p:nvPr/>
        </p:nvSpPr>
        <p:spPr>
          <a:xfrm>
            <a:off x="3650429" y="833567"/>
            <a:ext cx="5075560" cy="3831818"/>
          </a:xfrm>
          <a:prstGeom prst="rect">
            <a:avLst/>
          </a:prstGeom>
        </p:spPr>
        <p:txBody>
          <a:bodyPr wrap="square" numCol="1">
            <a:spAutoFit/>
          </a:bodyPr>
          <a:lstStyle/>
          <a:p>
            <a:pPr marL="285750" indent="-285750">
              <a:lnSpc>
                <a:spcPct val="150000"/>
              </a:lnSpc>
              <a:buFont typeface="Wingdings" pitchFamily="2" charset="2"/>
              <a:buChar char="ü"/>
            </a:pPr>
            <a:r>
              <a:rPr lang="ru-RU" dirty="0"/>
              <a:t>На корытце давление повышено</a:t>
            </a:r>
          </a:p>
          <a:p>
            <a:pPr marL="285750" indent="-285750">
              <a:lnSpc>
                <a:spcPct val="150000"/>
              </a:lnSpc>
              <a:buFont typeface="Wingdings" pitchFamily="2" charset="2"/>
              <a:buChar char="ü"/>
            </a:pPr>
            <a:r>
              <a:rPr lang="ru-RU" dirty="0"/>
              <a:t>На спинке давление понижено</a:t>
            </a:r>
          </a:p>
          <a:p>
            <a:pPr marL="285750" indent="-285750">
              <a:lnSpc>
                <a:spcPct val="150000"/>
              </a:lnSpc>
              <a:buFont typeface="Wingdings" pitchFamily="2" charset="2"/>
              <a:buChar char="ü"/>
            </a:pPr>
            <a:r>
              <a:rPr lang="ru-RU" dirty="0"/>
              <a:t>Причина возникновения разности давлений на лопатке – поворот потока и крыловидная форма лопатки</a:t>
            </a:r>
          </a:p>
          <a:p>
            <a:pPr marL="285750" indent="-285750">
              <a:lnSpc>
                <a:spcPct val="150000"/>
              </a:lnSpc>
              <a:buFont typeface="Wingdings" pitchFamily="2" charset="2"/>
              <a:buChar char="ü"/>
            </a:pPr>
            <a:r>
              <a:rPr lang="ru-RU" dirty="0"/>
              <a:t>Из-за разницы давлений на лопатке возникает сила </a:t>
            </a:r>
            <a:r>
              <a:rPr lang="en-US" i="1" dirty="0"/>
              <a:t>P</a:t>
            </a:r>
            <a:r>
              <a:rPr lang="en-US" i="1" baseline="-25000" dirty="0"/>
              <a:t>u</a:t>
            </a:r>
            <a:endParaRPr lang="ru-RU" i="1" baseline="-25000" dirty="0"/>
          </a:p>
          <a:p>
            <a:pPr marL="285750" indent="-285750">
              <a:lnSpc>
                <a:spcPct val="150000"/>
              </a:lnSpc>
              <a:buFont typeface="Wingdings" pitchFamily="2" charset="2"/>
              <a:buChar char="ü"/>
            </a:pPr>
            <a:r>
              <a:rPr lang="ru-RU" dirty="0"/>
              <a:t>Сила </a:t>
            </a:r>
            <a:r>
              <a:rPr lang="en-US" i="1" dirty="0"/>
              <a:t>P</a:t>
            </a:r>
            <a:r>
              <a:rPr lang="en-US" i="1" baseline="-25000" dirty="0"/>
              <a:t>u</a:t>
            </a:r>
            <a:r>
              <a:rPr lang="ru-RU" dirty="0"/>
              <a:t> создает</a:t>
            </a:r>
            <a:r>
              <a:rPr lang="en-US" dirty="0"/>
              <a:t> </a:t>
            </a:r>
            <a:r>
              <a:rPr lang="ru-RU" dirty="0"/>
              <a:t>крутящий момент на валу и работу</a:t>
            </a:r>
          </a:p>
        </p:txBody>
      </p:sp>
      <p:cxnSp>
        <p:nvCxnSpPr>
          <p:cNvPr id="9" name="Прямая со стрелкой 8"/>
          <p:cNvCxnSpPr/>
          <p:nvPr/>
        </p:nvCxnSpPr>
        <p:spPr>
          <a:xfrm>
            <a:off x="1527787" y="5496382"/>
            <a:ext cx="0" cy="94089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03154" y="5782165"/>
            <a:ext cx="409086" cy="369332"/>
          </a:xfrm>
          <a:prstGeom prst="rect">
            <a:avLst/>
          </a:prstGeom>
        </p:spPr>
        <p:txBody>
          <a:bodyPr wrap="none">
            <a:spAutoFit/>
          </a:bodyPr>
          <a:lstStyle/>
          <a:p>
            <a:pPr algn="ctr"/>
            <a:r>
              <a:rPr lang="en-US" b="1" i="1" cap="all" dirty="0" err="1">
                <a:solidFill>
                  <a:sysClr val="windowText" lastClr="000000"/>
                </a:solidFill>
              </a:rPr>
              <a:t>p</a:t>
            </a:r>
            <a:r>
              <a:rPr lang="en-US" b="1" i="1" cap="all" baseline="-25000" dirty="0" err="1">
                <a:solidFill>
                  <a:sysClr val="windowText" lastClr="000000"/>
                </a:solidFill>
              </a:rPr>
              <a:t>u</a:t>
            </a:r>
            <a:endParaRPr lang="ru-RU" b="1" i="1" cap="all" baseline="-25000" dirty="0">
              <a:solidFill>
                <a:sysClr val="windowText" lastClr="000000"/>
              </a:solidFill>
            </a:endParaRPr>
          </a:p>
        </p:txBody>
      </p:sp>
      <p:sp>
        <p:nvSpPr>
          <p:cNvPr id="2" name="Прямоугольник 1">
            <a:extLst>
              <a:ext uri="{FF2B5EF4-FFF2-40B4-BE49-F238E27FC236}">
                <a16:creationId xmlns:a16="http://schemas.microsoft.com/office/drawing/2014/main" id="{D8F753EB-7B06-4A99-8938-6DAC9D803705}"/>
              </a:ext>
            </a:extLst>
          </p:cNvPr>
          <p:cNvSpPr/>
          <p:nvPr/>
        </p:nvSpPr>
        <p:spPr>
          <a:xfrm>
            <a:off x="3650429" y="4539515"/>
            <a:ext cx="4572000" cy="923330"/>
          </a:xfrm>
          <a:prstGeom prst="rect">
            <a:avLst/>
          </a:prstGeom>
        </p:spPr>
        <p:txBody>
          <a:bodyPr>
            <a:spAutoFit/>
          </a:bodyPr>
          <a:lstStyle/>
          <a:p>
            <a:pPr marL="285750" indent="-285750">
              <a:lnSpc>
                <a:spcPct val="150000"/>
              </a:lnSpc>
              <a:buFont typeface="Wingdings" pitchFamily="2" charset="2"/>
              <a:buChar char="ü"/>
            </a:pPr>
            <a:r>
              <a:rPr lang="ru-RU" dirty="0">
                <a:solidFill>
                  <a:srgbClr val="FF0000"/>
                </a:solidFill>
              </a:rPr>
              <a:t>Что определяет </a:t>
            </a:r>
            <a:r>
              <a:rPr lang="en-US" i="1" dirty="0">
                <a:solidFill>
                  <a:srgbClr val="FF0000"/>
                </a:solidFill>
              </a:rPr>
              <a:t>P</a:t>
            </a:r>
            <a:r>
              <a:rPr lang="en-US" i="1" baseline="-25000" dirty="0">
                <a:solidFill>
                  <a:srgbClr val="FF0000"/>
                </a:solidFill>
              </a:rPr>
              <a:t>u</a:t>
            </a:r>
            <a:r>
              <a:rPr lang="ru-RU" dirty="0">
                <a:solidFill>
                  <a:srgbClr val="FF0000"/>
                </a:solidFill>
              </a:rPr>
              <a:t> и работу?</a:t>
            </a:r>
          </a:p>
          <a:p>
            <a:pPr marL="285750" indent="-285750">
              <a:lnSpc>
                <a:spcPct val="150000"/>
              </a:lnSpc>
              <a:buFont typeface="Wingdings" pitchFamily="2" charset="2"/>
              <a:buChar char="ü"/>
            </a:pPr>
            <a:r>
              <a:rPr lang="ru-RU" dirty="0">
                <a:solidFill>
                  <a:srgbClr val="FF0000"/>
                </a:solidFill>
              </a:rPr>
              <a:t>Как увеличить работу турбины?</a:t>
            </a:r>
          </a:p>
        </p:txBody>
      </p:sp>
    </p:spTree>
    <p:extLst>
      <p:ext uri="{BB962C8B-B14F-4D97-AF65-F5344CB8AC3E}">
        <p14:creationId xmlns:p14="http://schemas.microsoft.com/office/powerpoint/2010/main" val="7410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18</a:t>
            </a:fld>
            <a:endParaRPr lang="ru-RU" dirty="0">
              <a:solidFill>
                <a:schemeClr val="bg1"/>
              </a:solidFill>
              <a:latin typeface="Elektra Medium Pro" panose="02000803000000020004" pitchFamily="50" charset="-52"/>
            </a:endParaRPr>
          </a:p>
        </p:txBody>
      </p:sp>
      <p:pic>
        <p:nvPicPr>
          <p:cNvPr id="4" name="Рисунок 3"/>
          <p:cNvPicPr>
            <a:picLocks noChangeAspect="1"/>
          </p:cNvPicPr>
          <p:nvPr/>
        </p:nvPicPr>
        <p:blipFill>
          <a:blip r:embed="rId3" cstate="print"/>
          <a:srcRect/>
          <a:stretch>
            <a:fillRect/>
          </a:stretch>
        </p:blipFill>
        <p:spPr bwMode="auto">
          <a:xfrm>
            <a:off x="609601" y="1548959"/>
            <a:ext cx="2880000" cy="3223650"/>
          </a:xfrm>
          <a:prstGeom prst="rect">
            <a:avLst/>
          </a:prstGeom>
          <a:noFill/>
        </p:spPr>
      </p:pic>
      <p:sp>
        <p:nvSpPr>
          <p:cNvPr id="5" name="Прямоугольник 4"/>
          <p:cNvSpPr/>
          <p:nvPr/>
        </p:nvSpPr>
        <p:spPr>
          <a:xfrm>
            <a:off x="409433" y="795751"/>
            <a:ext cx="3080168" cy="646331"/>
          </a:xfrm>
          <a:prstGeom prst="rect">
            <a:avLst/>
          </a:prstGeom>
        </p:spPr>
        <p:txBody>
          <a:bodyPr wrap="square">
            <a:spAutoFit/>
          </a:bodyPr>
          <a:lstStyle/>
          <a:p>
            <a:pPr algn="ctr"/>
            <a:r>
              <a:rPr lang="ru-RU" cap="small" dirty="0"/>
              <a:t>Диаграмма изменения давления по профилю лопатки</a:t>
            </a:r>
          </a:p>
        </p:txBody>
      </p:sp>
      <p:sp>
        <p:nvSpPr>
          <p:cNvPr id="6" name="Прямоугольник 5"/>
          <p:cNvSpPr/>
          <p:nvPr/>
        </p:nvSpPr>
        <p:spPr>
          <a:xfrm>
            <a:off x="3123210" y="803726"/>
            <a:ext cx="5602779" cy="369332"/>
          </a:xfrm>
          <a:prstGeom prst="rect">
            <a:avLst/>
          </a:prstGeom>
        </p:spPr>
        <p:txBody>
          <a:bodyPr wrap="square">
            <a:spAutoFit/>
          </a:bodyPr>
          <a:lstStyle/>
          <a:p>
            <a:pPr algn="ctr"/>
            <a:r>
              <a:rPr lang="ru-RU" cap="small" dirty="0"/>
              <a:t>Диаграмма изменения скорости по профилю</a:t>
            </a:r>
          </a:p>
        </p:txBody>
      </p:sp>
      <p:sp>
        <p:nvSpPr>
          <p:cNvPr id="9" name="Прямоугольник 8"/>
          <p:cNvSpPr/>
          <p:nvPr/>
        </p:nvSpPr>
        <p:spPr>
          <a:xfrm>
            <a:off x="5924599" y="1110229"/>
            <a:ext cx="2880000" cy="369332"/>
          </a:xfrm>
          <a:prstGeom prst="rect">
            <a:avLst/>
          </a:prstGeom>
        </p:spPr>
        <p:txBody>
          <a:bodyPr wrap="square">
            <a:spAutoFit/>
          </a:bodyPr>
          <a:lstStyle/>
          <a:p>
            <a:pPr algn="ctr"/>
            <a:r>
              <a:rPr lang="ru-RU" cap="small" dirty="0"/>
              <a:t>Вариант 2</a:t>
            </a:r>
          </a:p>
        </p:txBody>
      </p:sp>
      <p:sp>
        <p:nvSpPr>
          <p:cNvPr id="10" name="Прямоугольник 9"/>
          <p:cNvSpPr/>
          <p:nvPr/>
        </p:nvSpPr>
        <p:spPr>
          <a:xfrm>
            <a:off x="3123210" y="1118916"/>
            <a:ext cx="2880000" cy="369332"/>
          </a:xfrm>
          <a:prstGeom prst="rect">
            <a:avLst/>
          </a:prstGeom>
        </p:spPr>
        <p:txBody>
          <a:bodyPr wrap="square">
            <a:spAutoFit/>
          </a:bodyPr>
          <a:lstStyle/>
          <a:p>
            <a:pPr algn="ctr"/>
            <a:r>
              <a:rPr lang="ru-RU" cap="small" dirty="0"/>
              <a:t>Вариант 1</a:t>
            </a:r>
          </a:p>
        </p:txBody>
      </p:sp>
      <p:sp>
        <p:nvSpPr>
          <p:cNvPr id="11" name="Прямоугольник 10"/>
          <p:cNvSpPr/>
          <p:nvPr/>
        </p:nvSpPr>
        <p:spPr>
          <a:xfrm>
            <a:off x="938169" y="4784606"/>
            <a:ext cx="2030043" cy="10936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Площадь замкнутой фигуры пропорциональна окружной силе</a:t>
            </a:r>
            <a:r>
              <a:rPr lang="ru-RU" sz="1400" dirty="0">
                <a:solidFill>
                  <a:schemeClr val="tx1"/>
                </a:solidFill>
              </a:rPr>
              <a:t> </a:t>
            </a:r>
            <a:r>
              <a:rPr lang="en-US" sz="1400" i="1" dirty="0">
                <a:solidFill>
                  <a:schemeClr val="tx1"/>
                </a:solidFill>
              </a:rPr>
              <a:t>P</a:t>
            </a:r>
            <a:r>
              <a:rPr lang="en-US" sz="1400" i="1" baseline="-25000" dirty="0">
                <a:solidFill>
                  <a:schemeClr val="tx1"/>
                </a:solidFill>
              </a:rPr>
              <a:t>u</a:t>
            </a:r>
            <a:endParaRPr lang="ru-RU" sz="1400" i="1" baseline="-25000" dirty="0">
              <a:solidFill>
                <a:schemeClr val="tx1"/>
              </a:solidFill>
            </a:endParaRPr>
          </a:p>
          <a:p>
            <a:pPr algn="ctr"/>
            <a:r>
              <a:rPr lang="ru-RU" sz="1400" dirty="0">
                <a:solidFill>
                  <a:sysClr val="windowText" lastClr="000000"/>
                </a:solidFill>
              </a:rPr>
              <a:t> и работе</a:t>
            </a:r>
            <a:endParaRPr lang="ru-RU" sz="1400" b="1" i="1" dirty="0">
              <a:solidFill>
                <a:sysClr val="windowText" lastClr="000000"/>
              </a:solidFill>
            </a:endParaRPr>
          </a:p>
        </p:txBody>
      </p:sp>
      <p:cxnSp>
        <p:nvCxnSpPr>
          <p:cNvPr id="12" name="Прямая со стрелкой 11"/>
          <p:cNvCxnSpPr/>
          <p:nvPr/>
        </p:nvCxnSpPr>
        <p:spPr>
          <a:xfrm flipH="1" flipV="1">
            <a:off x="2049601" y="3752603"/>
            <a:ext cx="1" cy="1032003"/>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pic>
        <p:nvPicPr>
          <p:cNvPr id="13" name="Рисунок 12" descr="Pages from Циам.jpg"/>
          <p:cNvPicPr>
            <a:picLocks noChangeAspect="1"/>
          </p:cNvPicPr>
          <p:nvPr/>
        </p:nvPicPr>
        <p:blipFill>
          <a:blip r:embed="rId4" cstate="print"/>
          <a:stretch>
            <a:fillRect/>
          </a:stretch>
        </p:blipFill>
        <p:spPr>
          <a:xfrm>
            <a:off x="3158434" y="1548959"/>
            <a:ext cx="3111285" cy="2520000"/>
          </a:xfrm>
          <a:prstGeom prst="rect">
            <a:avLst/>
          </a:prstGeom>
        </p:spPr>
      </p:pic>
      <p:pic>
        <p:nvPicPr>
          <p:cNvPr id="14" name="Рисунок 13" descr="Безымянный.bmp"/>
          <p:cNvPicPr>
            <a:picLocks noChangeAspect="1"/>
          </p:cNvPicPr>
          <p:nvPr/>
        </p:nvPicPr>
        <p:blipFill>
          <a:blip r:embed="rId5" cstate="print"/>
          <a:stretch>
            <a:fillRect/>
          </a:stretch>
        </p:blipFill>
        <p:spPr>
          <a:xfrm>
            <a:off x="6197151" y="1592967"/>
            <a:ext cx="2724505" cy="2520000"/>
          </a:xfrm>
          <a:prstGeom prst="rect">
            <a:avLst/>
          </a:prstGeom>
        </p:spPr>
      </p:pic>
      <p:sp>
        <p:nvSpPr>
          <p:cNvPr id="15" name="Прямоугольник 14"/>
          <p:cNvSpPr/>
          <p:nvPr/>
        </p:nvSpPr>
        <p:spPr>
          <a:xfrm>
            <a:off x="6695946" y="4112967"/>
            <a:ext cx="2030043" cy="10936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Площадь замкнутой фигуры пропорциональна окружной силе</a:t>
            </a:r>
            <a:r>
              <a:rPr lang="ru-RU" sz="1400" dirty="0">
                <a:solidFill>
                  <a:schemeClr val="tx1"/>
                </a:solidFill>
              </a:rPr>
              <a:t> </a:t>
            </a:r>
            <a:r>
              <a:rPr lang="en-US" sz="1400" i="1" dirty="0">
                <a:solidFill>
                  <a:schemeClr val="tx1"/>
                </a:solidFill>
              </a:rPr>
              <a:t>P</a:t>
            </a:r>
            <a:r>
              <a:rPr lang="en-US" sz="1400" i="1" baseline="-25000" dirty="0">
                <a:solidFill>
                  <a:schemeClr val="tx1"/>
                </a:solidFill>
              </a:rPr>
              <a:t>u</a:t>
            </a:r>
            <a:endParaRPr lang="ru-RU" sz="1400" i="1" baseline="-25000" dirty="0">
              <a:solidFill>
                <a:schemeClr val="tx1"/>
              </a:solidFill>
            </a:endParaRPr>
          </a:p>
          <a:p>
            <a:pPr algn="ctr"/>
            <a:r>
              <a:rPr lang="ru-RU" sz="1400" dirty="0">
                <a:solidFill>
                  <a:sysClr val="windowText" lastClr="000000"/>
                </a:solidFill>
              </a:rPr>
              <a:t> и работе</a:t>
            </a:r>
            <a:endParaRPr lang="ru-RU" sz="1400" b="1" i="1" dirty="0">
              <a:solidFill>
                <a:sysClr val="windowText" lastClr="000000"/>
              </a:solidFill>
            </a:endParaRPr>
          </a:p>
        </p:txBody>
      </p:sp>
      <p:cxnSp>
        <p:nvCxnSpPr>
          <p:cNvPr id="16" name="Прямая со стрелкой 15"/>
          <p:cNvCxnSpPr/>
          <p:nvPr/>
        </p:nvCxnSpPr>
        <p:spPr>
          <a:xfrm flipH="1" flipV="1">
            <a:off x="7807378" y="3080964"/>
            <a:ext cx="1" cy="1032003"/>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5305687" y="5860819"/>
            <a:ext cx="301686" cy="369332"/>
          </a:xfrm>
          <a:prstGeom prst="rect">
            <a:avLst/>
          </a:prstGeom>
        </p:spPr>
        <p:txBody>
          <a:bodyPr wrap="none">
            <a:spAutoFit/>
          </a:bodyPr>
          <a:lstStyle/>
          <a:p>
            <a:r>
              <a:rPr lang="en-US" b="1" cap="all" dirty="0">
                <a:solidFill>
                  <a:sysClr val="windowText" lastClr="000000"/>
                </a:solidFill>
              </a:rPr>
              <a:t>0</a:t>
            </a:r>
            <a:endParaRPr lang="ru-RU" dirty="0"/>
          </a:p>
        </p:txBody>
      </p:sp>
      <p:grpSp>
        <p:nvGrpSpPr>
          <p:cNvPr id="31" name="Группа 30"/>
          <p:cNvGrpSpPr/>
          <p:nvPr/>
        </p:nvGrpSpPr>
        <p:grpSpPr>
          <a:xfrm>
            <a:off x="4275430" y="4683410"/>
            <a:ext cx="1053304" cy="1275055"/>
            <a:chOff x="4275430" y="4683410"/>
            <a:chExt cx="1053304" cy="1275055"/>
          </a:xfrm>
        </p:grpSpPr>
        <p:sp>
          <p:nvSpPr>
            <p:cNvPr id="17" name="Freeform 9"/>
            <p:cNvSpPr>
              <a:spLocks noChangeAspect="1"/>
            </p:cNvSpPr>
            <p:nvPr/>
          </p:nvSpPr>
          <p:spPr bwMode="auto">
            <a:xfrm flipH="1">
              <a:off x="4352365" y="4791445"/>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18" name="Прямая соединительная линия 17"/>
            <p:cNvCxnSpPr/>
            <p:nvPr/>
          </p:nvCxnSpPr>
          <p:spPr>
            <a:xfrm>
              <a:off x="5200938" y="5871445"/>
              <a:ext cx="127796" cy="8702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4565807" y="5652405"/>
              <a:ext cx="395423" cy="262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4275430" y="4980766"/>
              <a:ext cx="9525" cy="3506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565807" y="4683410"/>
              <a:ext cx="290648" cy="28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856455" y="5105566"/>
              <a:ext cx="180975" cy="339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Прямоугольник 29"/>
          <p:cNvSpPr/>
          <p:nvPr/>
        </p:nvSpPr>
        <p:spPr>
          <a:xfrm>
            <a:off x="3389719" y="4084907"/>
            <a:ext cx="2880000" cy="646331"/>
          </a:xfrm>
          <a:prstGeom prst="rect">
            <a:avLst/>
          </a:prstGeom>
        </p:spPr>
        <p:txBody>
          <a:bodyPr wrap="square">
            <a:spAutoFit/>
          </a:bodyPr>
          <a:lstStyle/>
          <a:p>
            <a:pPr algn="ctr"/>
            <a:r>
              <a:rPr lang="ru-RU" cap="small" dirty="0"/>
              <a:t>Направление обхода построения развертки</a:t>
            </a:r>
          </a:p>
        </p:txBody>
      </p:sp>
    </p:spTree>
    <p:extLst>
      <p:ext uri="{BB962C8B-B14F-4D97-AF65-F5344CB8AC3E}">
        <p14:creationId xmlns:p14="http://schemas.microsoft.com/office/powerpoint/2010/main" val="325523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par>
                                <p:cTn id="31" presetID="14"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P spid="15" grpId="0" animBg="1"/>
      <p:bldP spid="1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19</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29594" y="795750"/>
            <a:ext cx="5075560" cy="464871"/>
          </a:xfrm>
          <a:prstGeom prst="rect">
            <a:avLst/>
          </a:prstGeom>
        </p:spPr>
        <p:txBody>
          <a:bodyPr wrap="square" numCol="1">
            <a:spAutoFit/>
          </a:bodyPr>
          <a:lstStyle/>
          <a:p>
            <a:pPr marL="285750" indent="-285750">
              <a:lnSpc>
                <a:spcPct val="150000"/>
              </a:lnSpc>
              <a:buFont typeface="Wingdings" pitchFamily="2" charset="2"/>
              <a:buChar char="ü"/>
            </a:pPr>
            <a:r>
              <a:rPr lang="ru-RU" dirty="0">
                <a:solidFill>
                  <a:srgbClr val="FF0000"/>
                </a:solidFill>
              </a:rPr>
              <a:t>Как увеличить площадь диаграммы?</a:t>
            </a:r>
          </a:p>
        </p:txBody>
      </p:sp>
      <p:sp>
        <p:nvSpPr>
          <p:cNvPr id="5" name="Прямоугольник 4"/>
          <p:cNvSpPr/>
          <p:nvPr/>
        </p:nvSpPr>
        <p:spPr>
          <a:xfrm>
            <a:off x="3121484" y="1296073"/>
            <a:ext cx="2880000" cy="369332"/>
          </a:xfrm>
          <a:prstGeom prst="rect">
            <a:avLst/>
          </a:prstGeom>
        </p:spPr>
        <p:txBody>
          <a:bodyPr wrap="square">
            <a:spAutoFit/>
          </a:bodyPr>
          <a:lstStyle/>
          <a:p>
            <a:pPr algn="ctr"/>
            <a:r>
              <a:rPr lang="ru-RU" cap="small" dirty="0"/>
              <a:t>Вариант 2</a:t>
            </a:r>
          </a:p>
        </p:txBody>
      </p:sp>
      <p:sp>
        <p:nvSpPr>
          <p:cNvPr id="6" name="Прямоугольник 5"/>
          <p:cNvSpPr/>
          <p:nvPr/>
        </p:nvSpPr>
        <p:spPr>
          <a:xfrm>
            <a:off x="241484" y="1260621"/>
            <a:ext cx="2880000" cy="369332"/>
          </a:xfrm>
          <a:prstGeom prst="rect">
            <a:avLst/>
          </a:prstGeom>
        </p:spPr>
        <p:txBody>
          <a:bodyPr wrap="square">
            <a:spAutoFit/>
          </a:bodyPr>
          <a:lstStyle/>
          <a:p>
            <a:pPr algn="ctr"/>
            <a:r>
              <a:rPr lang="ru-RU" cap="small" dirty="0"/>
              <a:t>Вариант 1</a:t>
            </a:r>
          </a:p>
        </p:txBody>
      </p:sp>
      <p:pic>
        <p:nvPicPr>
          <p:cNvPr id="9" name="Рисунок 8" descr="Безымянный.bmp"/>
          <p:cNvPicPr>
            <a:picLocks noChangeAspect="1"/>
          </p:cNvPicPr>
          <p:nvPr/>
        </p:nvPicPr>
        <p:blipFill>
          <a:blip r:embed="rId3" cstate="print"/>
          <a:stretch>
            <a:fillRect/>
          </a:stretch>
        </p:blipFill>
        <p:spPr>
          <a:xfrm>
            <a:off x="6001484" y="795750"/>
            <a:ext cx="2724505" cy="2520000"/>
          </a:xfrm>
          <a:prstGeom prst="rect">
            <a:avLst/>
          </a:prstGeom>
        </p:spPr>
      </p:pic>
      <p:sp>
        <p:nvSpPr>
          <p:cNvPr id="10" name="Прямоугольник 9"/>
          <p:cNvSpPr/>
          <p:nvPr/>
        </p:nvSpPr>
        <p:spPr>
          <a:xfrm>
            <a:off x="241484" y="1629953"/>
            <a:ext cx="2880000" cy="1754326"/>
          </a:xfrm>
          <a:prstGeom prst="rect">
            <a:avLst/>
          </a:prstGeom>
        </p:spPr>
        <p:txBody>
          <a:bodyPr wrap="square">
            <a:spAutoFit/>
          </a:bodyPr>
          <a:lstStyle/>
          <a:p>
            <a:pPr marL="57150" indent="-342900">
              <a:lnSpc>
                <a:spcPct val="150000"/>
              </a:lnSpc>
              <a:buFont typeface="Wingdings" pitchFamily="2" charset="2"/>
              <a:buChar char="ü"/>
            </a:pPr>
            <a:r>
              <a:rPr lang="ru-RU" dirty="0"/>
              <a:t>Быстро ускориться на спинке и держать скорость</a:t>
            </a:r>
          </a:p>
          <a:p>
            <a:pPr marL="57150" indent="-342900">
              <a:lnSpc>
                <a:spcPct val="150000"/>
              </a:lnSpc>
              <a:buFont typeface="Wingdings" pitchFamily="2" charset="2"/>
              <a:buChar char="ü"/>
            </a:pPr>
            <a:r>
              <a:rPr lang="ru-RU" dirty="0"/>
              <a:t>Ускориться на корытце у выхода</a:t>
            </a:r>
          </a:p>
        </p:txBody>
      </p:sp>
      <p:sp>
        <p:nvSpPr>
          <p:cNvPr id="11" name="Прямоугольник 10"/>
          <p:cNvSpPr/>
          <p:nvPr/>
        </p:nvSpPr>
        <p:spPr>
          <a:xfrm>
            <a:off x="3121484" y="1664227"/>
            <a:ext cx="2880000" cy="1711366"/>
          </a:xfrm>
          <a:prstGeom prst="rect">
            <a:avLst/>
          </a:prstGeom>
        </p:spPr>
        <p:txBody>
          <a:bodyPr wrap="square">
            <a:spAutoFit/>
          </a:bodyPr>
          <a:lstStyle/>
          <a:p>
            <a:pPr marL="57150" indent="-342900">
              <a:lnSpc>
                <a:spcPct val="150000"/>
              </a:lnSpc>
              <a:buFont typeface="Wingdings" pitchFamily="2" charset="2"/>
              <a:buChar char="ü"/>
            </a:pPr>
            <a:r>
              <a:rPr lang="ru-RU" dirty="0"/>
              <a:t>Допустить </a:t>
            </a:r>
            <a:r>
              <a:rPr lang="ru-RU" dirty="0" err="1"/>
              <a:t>диффузорные</a:t>
            </a:r>
            <a:r>
              <a:rPr lang="ru-RU" dirty="0"/>
              <a:t> участки на корытце на входе и на выходе на спинке</a:t>
            </a:r>
          </a:p>
        </p:txBody>
      </p:sp>
      <p:sp>
        <p:nvSpPr>
          <p:cNvPr id="12" name="Прямоугольник 11"/>
          <p:cNvSpPr/>
          <p:nvPr/>
        </p:nvSpPr>
        <p:spPr>
          <a:xfrm>
            <a:off x="5923737" y="3511612"/>
            <a:ext cx="2880000" cy="369332"/>
          </a:xfrm>
          <a:prstGeom prst="rect">
            <a:avLst/>
          </a:prstGeom>
        </p:spPr>
        <p:txBody>
          <a:bodyPr wrap="square">
            <a:spAutoFit/>
          </a:bodyPr>
          <a:lstStyle/>
          <a:p>
            <a:pPr algn="ctr"/>
            <a:r>
              <a:rPr lang="ru-RU" cap="small" dirty="0"/>
              <a:t>Факторы </a:t>
            </a:r>
            <a:r>
              <a:rPr lang="ru-RU" cap="small" dirty="0" err="1"/>
              <a:t>диффузорности</a:t>
            </a:r>
            <a:endParaRPr lang="ru-RU" cap="small" dirty="0"/>
          </a:p>
        </p:txBody>
      </p:sp>
      <mc:AlternateContent xmlns:mc="http://schemas.openxmlformats.org/markup-compatibility/2006" xmlns:a14="http://schemas.microsoft.com/office/drawing/2010/main">
        <mc:Choice Requires="a14">
          <p:sp>
            <p:nvSpPr>
              <p:cNvPr id="2" name="Прямоугольник 1"/>
              <p:cNvSpPr/>
              <p:nvPr/>
            </p:nvSpPr>
            <p:spPr>
              <a:xfrm>
                <a:off x="6490805" y="3891277"/>
                <a:ext cx="1745863" cy="531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a:rPr>
                            <m:t>𝐷</m:t>
                          </m:r>
                        </m:e>
                        <m:sub>
                          <m:r>
                            <a:rPr lang="en-US" sz="1400" i="1">
                              <a:latin typeface="Cambria Math"/>
                            </a:rPr>
                            <m:t>𝑐</m:t>
                          </m:r>
                          <m:r>
                            <a:rPr lang="ru-RU" sz="1400">
                              <a:latin typeface="Cambria Math"/>
                            </a:rPr>
                            <m:t>п</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𝑀</m:t>
                              </m:r>
                            </m:e>
                            <m:sub>
                              <m:r>
                                <a:rPr lang="ru-RU" sz="1400" i="1">
                                  <a:latin typeface="Cambria Math"/>
                                </a:rPr>
                                <m:t>𝑚𝑎𝑥</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𝑀</m:t>
                              </m:r>
                            </m:e>
                            <m:sub>
                              <m:r>
                                <a:rPr lang="ru-RU" sz="1400">
                                  <a:latin typeface="Cambria Math"/>
                                </a:rPr>
                                <m:t>вых</m:t>
                              </m:r>
                            </m:sub>
                          </m:sSub>
                        </m:num>
                        <m:den>
                          <m:sSub>
                            <m:sSubPr>
                              <m:ctrlPr>
                                <a:rPr lang="ru-RU" sz="1400" i="1">
                                  <a:latin typeface="Cambria Math" panose="02040503050406030204" pitchFamily="18" charset="0"/>
                                </a:rPr>
                              </m:ctrlPr>
                            </m:sSubPr>
                            <m:e>
                              <m:r>
                                <a:rPr lang="ru-RU" sz="1400" i="1">
                                  <a:latin typeface="Cambria Math"/>
                                </a:rPr>
                                <m:t>𝑀</m:t>
                              </m:r>
                            </m:e>
                            <m:sub>
                              <m:r>
                                <a:rPr lang="ru-RU" sz="1400" i="1">
                                  <a:latin typeface="Cambria Math"/>
                                </a:rPr>
                                <m:t>𝑚𝑎𝑥</m:t>
                              </m:r>
                            </m:sub>
                          </m:sSub>
                        </m:den>
                      </m:f>
                    </m:oMath>
                  </m:oMathPara>
                </a14:m>
                <a:endParaRPr lang="ru-RU" sz="14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6490805" y="3891277"/>
                <a:ext cx="1745863" cy="53187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6510041" y="4508879"/>
                <a:ext cx="1707390" cy="530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a:rPr>
                            <m:t>𝐷</m:t>
                          </m:r>
                        </m:e>
                        <m:sub>
                          <m:r>
                            <a:rPr lang="en-US" sz="1400">
                              <a:latin typeface="Cambria Math"/>
                            </a:rPr>
                            <m:t>кар</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𝑀</m:t>
                              </m:r>
                            </m:e>
                            <m:sub>
                              <m:r>
                                <a:rPr lang="ru-RU" sz="1400">
                                  <a:latin typeface="Cambria Math"/>
                                </a:rPr>
                                <m:t>вх</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𝑀</m:t>
                              </m:r>
                            </m:e>
                            <m:sub>
                              <m:r>
                                <a:rPr lang="ru-RU" sz="1400">
                                  <a:latin typeface="Cambria Math"/>
                                </a:rPr>
                                <m:t>мин</m:t>
                              </m:r>
                            </m:sub>
                          </m:sSub>
                        </m:num>
                        <m:den>
                          <m:sSub>
                            <m:sSubPr>
                              <m:ctrlPr>
                                <a:rPr lang="ru-RU" sz="1400" i="1">
                                  <a:latin typeface="Cambria Math" panose="02040503050406030204" pitchFamily="18" charset="0"/>
                                </a:rPr>
                              </m:ctrlPr>
                            </m:sSubPr>
                            <m:e>
                              <m:r>
                                <a:rPr lang="ru-RU" sz="1400" i="1">
                                  <a:latin typeface="Cambria Math"/>
                                </a:rPr>
                                <m:t>𝑀</m:t>
                              </m:r>
                            </m:e>
                            <m:sub>
                              <m:r>
                                <a:rPr lang="ru-RU" sz="1400">
                                  <a:latin typeface="Cambria Math"/>
                                </a:rPr>
                                <m:t>вх</m:t>
                              </m:r>
                            </m:sub>
                          </m:sSub>
                        </m:den>
                      </m:f>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510041" y="4508879"/>
                <a:ext cx="1707390" cy="530851"/>
              </a:xfrm>
              <a:prstGeom prst="rect">
                <a:avLst/>
              </a:prstGeom>
              <a:blipFill>
                <a:blip r:embed="rId5"/>
                <a:stretch>
                  <a:fillRect/>
                </a:stretch>
              </a:blipFill>
            </p:spPr>
            <p:txBody>
              <a:bodyPr/>
              <a:lstStyle/>
              <a:p>
                <a:r>
                  <a:rPr lang="ru-RU">
                    <a:noFill/>
                  </a:rPr>
                  <a:t> </a:t>
                </a:r>
              </a:p>
            </p:txBody>
          </p:sp>
        </mc:Fallback>
      </mc:AlternateContent>
      <p:sp>
        <p:nvSpPr>
          <p:cNvPr id="13" name="Прямоугольник 12">
            <a:extLst>
              <a:ext uri="{FF2B5EF4-FFF2-40B4-BE49-F238E27FC236}">
                <a16:creationId xmlns:a16="http://schemas.microsoft.com/office/drawing/2014/main" id="{C293D1C3-711B-43E6-BB54-66632BFFC8E0}"/>
              </a:ext>
            </a:extLst>
          </p:cNvPr>
          <p:cNvSpPr/>
          <p:nvPr/>
        </p:nvSpPr>
        <p:spPr>
          <a:xfrm>
            <a:off x="5883124" y="5086080"/>
            <a:ext cx="2998360" cy="1200329"/>
          </a:xfrm>
          <a:prstGeom prst="rect">
            <a:avLst/>
          </a:prstGeom>
        </p:spPr>
        <p:txBody>
          <a:bodyPr wrap="square">
            <a:spAutoFit/>
          </a:bodyPr>
          <a:lstStyle/>
          <a:p>
            <a:pPr algn="ctr"/>
            <a:r>
              <a:rPr lang="ru-RU" cap="small" dirty="0">
                <a:solidFill>
                  <a:srgbClr val="FF0000"/>
                </a:solidFill>
              </a:rPr>
              <a:t>Для получения большой работы в межлопаточном канале турбины должны быть </a:t>
            </a:r>
            <a:r>
              <a:rPr lang="ru-RU" cap="small" dirty="0" err="1">
                <a:solidFill>
                  <a:srgbClr val="FF0000"/>
                </a:solidFill>
              </a:rPr>
              <a:t>диффузорные</a:t>
            </a:r>
            <a:r>
              <a:rPr lang="ru-RU" cap="small" dirty="0">
                <a:solidFill>
                  <a:srgbClr val="FF0000"/>
                </a:solidFill>
              </a:rPr>
              <a:t> участки!!!</a:t>
            </a:r>
          </a:p>
        </p:txBody>
      </p:sp>
      <p:sp>
        <p:nvSpPr>
          <p:cNvPr id="14" name="Прямоугольник 13">
            <a:extLst>
              <a:ext uri="{FF2B5EF4-FFF2-40B4-BE49-F238E27FC236}">
                <a16:creationId xmlns:a16="http://schemas.microsoft.com/office/drawing/2014/main" id="{70B15D0D-6979-4C8E-BB4A-0F07EF3ACC19}"/>
              </a:ext>
            </a:extLst>
          </p:cNvPr>
          <p:cNvSpPr/>
          <p:nvPr/>
        </p:nvSpPr>
        <p:spPr>
          <a:xfrm>
            <a:off x="241484" y="3384279"/>
            <a:ext cx="2714367" cy="1754326"/>
          </a:xfrm>
          <a:prstGeom prst="rect">
            <a:avLst/>
          </a:prstGeom>
        </p:spPr>
        <p:txBody>
          <a:bodyPr wrap="square">
            <a:spAutoFit/>
          </a:bodyPr>
          <a:lstStyle/>
          <a:p>
            <a:pPr marL="57150" indent="-342900">
              <a:lnSpc>
                <a:spcPct val="150000"/>
              </a:lnSpc>
              <a:buFont typeface="Wingdings" pitchFamily="2" charset="2"/>
              <a:buChar char="ü"/>
            </a:pPr>
            <a:r>
              <a:rPr lang="ru-RU" dirty="0"/>
              <a:t>Диаграмма - прямоугольник</a:t>
            </a:r>
          </a:p>
          <a:p>
            <a:pPr marL="57150" indent="-342900">
              <a:lnSpc>
                <a:spcPct val="150000"/>
              </a:lnSpc>
              <a:buFont typeface="Wingdings" pitchFamily="2" charset="2"/>
              <a:buChar char="ü"/>
            </a:pPr>
            <a:r>
              <a:rPr lang="ru-RU" dirty="0"/>
              <a:t>Резкие ускорения – большие потери</a:t>
            </a:r>
          </a:p>
        </p:txBody>
      </p:sp>
      <p:sp>
        <p:nvSpPr>
          <p:cNvPr id="15" name="Прямоугольник 14">
            <a:extLst>
              <a:ext uri="{FF2B5EF4-FFF2-40B4-BE49-F238E27FC236}">
                <a16:creationId xmlns:a16="http://schemas.microsoft.com/office/drawing/2014/main" id="{86F755E4-578A-49EF-B0E8-1985DBCA302E}"/>
              </a:ext>
            </a:extLst>
          </p:cNvPr>
          <p:cNvSpPr/>
          <p:nvPr/>
        </p:nvSpPr>
        <p:spPr>
          <a:xfrm>
            <a:off x="3067374" y="3384279"/>
            <a:ext cx="2934110" cy="2585323"/>
          </a:xfrm>
          <a:prstGeom prst="rect">
            <a:avLst/>
          </a:prstGeom>
        </p:spPr>
        <p:txBody>
          <a:bodyPr wrap="square">
            <a:spAutoFit/>
          </a:bodyPr>
          <a:lstStyle/>
          <a:p>
            <a:pPr marL="57150" indent="-342900">
              <a:lnSpc>
                <a:spcPct val="150000"/>
              </a:lnSpc>
              <a:buFont typeface="Wingdings" pitchFamily="2" charset="2"/>
              <a:buChar char="ü"/>
            </a:pPr>
            <a:r>
              <a:rPr lang="ru-RU" dirty="0"/>
              <a:t>Степень </a:t>
            </a:r>
            <a:r>
              <a:rPr lang="ru-RU" dirty="0" err="1"/>
              <a:t>диффузорности</a:t>
            </a:r>
            <a:r>
              <a:rPr lang="ru-RU" dirty="0"/>
              <a:t> нужно контролировать</a:t>
            </a:r>
          </a:p>
          <a:p>
            <a:pPr marL="57150" indent="-342900">
              <a:lnSpc>
                <a:spcPct val="150000"/>
              </a:lnSpc>
              <a:buFont typeface="Wingdings" pitchFamily="2" charset="2"/>
              <a:buChar char="ü"/>
            </a:pPr>
            <a:r>
              <a:rPr lang="ru-RU" dirty="0"/>
              <a:t>Фактор </a:t>
            </a:r>
            <a:r>
              <a:rPr lang="ru-RU" dirty="0" err="1"/>
              <a:t>диффузорности</a:t>
            </a:r>
            <a:r>
              <a:rPr lang="ru-RU" dirty="0"/>
              <a:t> не более </a:t>
            </a:r>
            <a:r>
              <a:rPr lang="ru-RU" i="1" dirty="0"/>
              <a:t>0,2</a:t>
            </a:r>
          </a:p>
          <a:p>
            <a:pPr marL="57150" indent="-342900">
              <a:lnSpc>
                <a:spcPct val="150000"/>
              </a:lnSpc>
              <a:buFont typeface="Wingdings" pitchFamily="2" charset="2"/>
              <a:buChar char="ü"/>
            </a:pPr>
            <a:r>
              <a:rPr lang="ru-RU" dirty="0"/>
              <a:t>Спинка требует большего внимания</a:t>
            </a:r>
          </a:p>
        </p:txBody>
      </p:sp>
    </p:spTree>
    <p:extLst>
      <p:ext uri="{BB962C8B-B14F-4D97-AF65-F5344CB8AC3E}">
        <p14:creationId xmlns:p14="http://schemas.microsoft.com/office/powerpoint/2010/main" val="7049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2" grpId="0"/>
      <p:bldP spid="3"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Ключевые вопросы проектирования турбин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A3D0F159-B37F-4F28-A918-38370855E24A}"/>
                  </a:ext>
                </a:extLst>
              </p:cNvPr>
              <p:cNvSpPr/>
              <p:nvPr/>
            </p:nvSpPr>
            <p:spPr>
              <a:xfrm>
                <a:off x="609601" y="810242"/>
                <a:ext cx="3948751" cy="5262979"/>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ru-RU" sz="1400" dirty="0"/>
                  <a:t>Как разделить работу между степенями многоступенчатой турбомашины?</a:t>
                </a:r>
              </a:p>
              <a:p>
                <a:pPr marL="342900" lvl="0" indent="-342900">
                  <a:lnSpc>
                    <a:spcPct val="150000"/>
                  </a:lnSpc>
                  <a:spcAft>
                    <a:spcPts val="0"/>
                  </a:spcAft>
                  <a:buFont typeface="Symbol" panose="05050102010706020507" pitchFamily="18" charset="2"/>
                  <a:buChar char=""/>
                </a:pPr>
                <a:r>
                  <a:rPr lang="ru-RU" sz="1400" dirty="0"/>
                  <a:t>Какое сочетание основных параметров рабочего процесса даст наибольшую эффективность? </a:t>
                </a:r>
              </a:p>
              <a:p>
                <a:pPr marL="342900" lvl="0" indent="-342900">
                  <a:lnSpc>
                    <a:spcPct val="150000"/>
                  </a:lnSpc>
                  <a:spcAft>
                    <a:spcPts val="0"/>
                  </a:spcAft>
                  <a:buFont typeface="Symbol" panose="05050102010706020507" pitchFamily="18" charset="2"/>
                  <a:buChar char=""/>
                </a:pPr>
                <a:r>
                  <a:rPr lang="ru-RU" sz="1400" dirty="0"/>
                  <a:t>Как вычислить потери энергии и коэффициенты восстановления полного давления </a:t>
                </a:r>
                <a14:m>
                  <m:oMath xmlns:m="http://schemas.openxmlformats.org/officeDocument/2006/math">
                    <m:sSub>
                      <m:sSubPr>
                        <m:ctrlPr>
                          <a:rPr lang="ru-RU" sz="1400" i="1">
                            <a:latin typeface="Cambria Math" panose="02040503050406030204" pitchFamily="18" charset="0"/>
                          </a:rPr>
                        </m:ctrlPr>
                      </m:sSubPr>
                      <m:e>
                        <m:r>
                          <a:rPr lang="ru-RU" sz="1400">
                            <a:latin typeface="Cambria Math"/>
                          </a:rPr>
                          <m:t>𝜎</m:t>
                        </m:r>
                      </m:e>
                      <m:sub>
                        <m:r>
                          <a:rPr lang="en-US" sz="1400">
                            <a:latin typeface="Cambria Math"/>
                          </a:rPr>
                          <m:t>𝑖</m:t>
                        </m:r>
                      </m:sub>
                    </m:sSub>
                  </m:oMath>
                </a14:m>
                <a:r>
                  <a:rPr lang="ru-RU" sz="1400" dirty="0"/>
                  <a:t>?</a:t>
                </a:r>
              </a:p>
              <a:p>
                <a:pPr marL="342900" lvl="0" indent="-342900">
                  <a:lnSpc>
                    <a:spcPct val="150000"/>
                  </a:lnSpc>
                  <a:spcAft>
                    <a:spcPts val="0"/>
                  </a:spcAft>
                  <a:buFont typeface="Symbol" panose="05050102010706020507" pitchFamily="18" charset="2"/>
                  <a:buChar char=""/>
                </a:pPr>
                <a:r>
                  <a:rPr lang="ru-RU" sz="1400" dirty="0"/>
                  <a:t>Как рассчитать изменения параметров потока по высоте лопатки?</a:t>
                </a:r>
              </a:p>
              <a:p>
                <a:pPr marL="342900" lvl="0" indent="-342900">
                  <a:lnSpc>
                    <a:spcPct val="150000"/>
                  </a:lnSpc>
                  <a:spcAft>
                    <a:spcPts val="0"/>
                  </a:spcAft>
                  <a:buFont typeface="Symbol" panose="05050102010706020507" pitchFamily="18" charset="2"/>
                  <a:buChar char=""/>
                </a:pPr>
                <a:r>
                  <a:rPr lang="ru-RU" sz="1400" dirty="0"/>
                  <a:t>Как выбрать число лопаток в венцах </a:t>
                </a:r>
                <a:r>
                  <a:rPr lang="en-US" sz="1400" dirty="0"/>
                  <a:t>z</a:t>
                </a:r>
                <a:r>
                  <a:rPr lang="ru-RU" sz="1400" dirty="0"/>
                  <a:t>?</a:t>
                </a:r>
              </a:p>
              <a:p>
                <a:pPr marL="342900" lvl="0" indent="-342900">
                  <a:lnSpc>
                    <a:spcPct val="150000"/>
                  </a:lnSpc>
                  <a:spcAft>
                    <a:spcPts val="0"/>
                  </a:spcAft>
                  <a:buFont typeface="Symbol" panose="05050102010706020507" pitchFamily="18" charset="2"/>
                  <a:buChar char=""/>
                </a:pPr>
                <a:r>
                  <a:rPr lang="ru-RU" sz="1400" dirty="0"/>
                  <a:t>Как спрофилировать лопатку, чтобы она повернула поток с минимальными потерями энергии?</a:t>
                </a:r>
              </a:p>
              <a:p>
                <a:pPr marL="342900" lvl="0" indent="-342900">
                  <a:lnSpc>
                    <a:spcPct val="150000"/>
                  </a:lnSpc>
                  <a:spcAft>
                    <a:spcPts val="0"/>
                  </a:spcAft>
                  <a:buFont typeface="Symbol" panose="05050102010706020507" pitchFamily="18" charset="2"/>
                  <a:buChar char=""/>
                </a:pPr>
                <a:r>
                  <a:rPr lang="ru-RU" sz="1400" dirty="0"/>
                  <a:t>Как уменьшить число ступеней турбомашины?</a:t>
                </a:r>
              </a:p>
            </p:txBody>
          </p:sp>
        </mc:Choice>
        <mc:Fallback xmlns="">
          <p:sp>
            <p:nvSpPr>
              <p:cNvPr id="2" name="Прямоугольник 1">
                <a:extLst>
                  <a:ext uri="{FF2B5EF4-FFF2-40B4-BE49-F238E27FC236}">
                    <a16:creationId xmlns:a16="http://schemas.microsoft.com/office/drawing/2014/main" id="{A3D0F159-B37F-4F28-A918-38370855E24A}"/>
                  </a:ext>
                </a:extLst>
              </p:cNvPr>
              <p:cNvSpPr>
                <a:spLocks noRot="1" noChangeAspect="1" noMove="1" noResize="1" noEditPoints="1" noAdjustHandles="1" noChangeArrowheads="1" noChangeShapeType="1" noTextEdit="1"/>
              </p:cNvSpPr>
              <p:nvPr/>
            </p:nvSpPr>
            <p:spPr>
              <a:xfrm>
                <a:off x="609601" y="810242"/>
                <a:ext cx="3948751" cy="5262979"/>
              </a:xfrm>
              <a:prstGeom prst="rect">
                <a:avLst/>
              </a:prstGeom>
              <a:blipFill>
                <a:blip r:embed="rId3"/>
                <a:stretch>
                  <a:fillRect l="-463" r="-1235"/>
                </a:stretch>
              </a:blipFill>
            </p:spPr>
            <p:txBody>
              <a:bodyPr/>
              <a:lstStyle/>
              <a:p>
                <a:r>
                  <a:rPr lang="ru-RU">
                    <a:noFill/>
                  </a:rPr>
                  <a:t> </a:t>
                </a:r>
              </a:p>
            </p:txBody>
          </p:sp>
        </mc:Fallback>
      </mc:AlternateContent>
      <p:pic>
        <p:nvPicPr>
          <p:cNvPr id="9" name="Picture 2">
            <a:extLst>
              <a:ext uri="{FF2B5EF4-FFF2-40B4-BE49-F238E27FC236}">
                <a16:creationId xmlns:a16="http://schemas.microsoft.com/office/drawing/2014/main" id="{58956C08-2809-46A2-A4AF-BE70477A4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989" y="987663"/>
            <a:ext cx="3960000" cy="319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78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20</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29593" y="795750"/>
            <a:ext cx="8196395" cy="507831"/>
          </a:xfrm>
          <a:prstGeom prst="rect">
            <a:avLst/>
          </a:prstGeom>
        </p:spPr>
        <p:txBody>
          <a:bodyPr wrap="square" numCol="1">
            <a:spAutoFit/>
          </a:bodyPr>
          <a:lstStyle/>
          <a:p>
            <a:pPr marL="285750" indent="-285750">
              <a:lnSpc>
                <a:spcPct val="150000"/>
              </a:lnSpc>
              <a:buFont typeface="Wingdings" pitchFamily="2" charset="2"/>
              <a:buChar char="ü"/>
            </a:pPr>
            <a:r>
              <a:rPr lang="ru-RU" dirty="0">
                <a:solidFill>
                  <a:srgbClr val="FF0000"/>
                </a:solidFill>
              </a:rPr>
              <a:t>Как выбрать число лопаток турбины при заданной удельной работе?</a:t>
            </a:r>
          </a:p>
        </p:txBody>
      </p:sp>
      <p:graphicFrame>
        <p:nvGraphicFramePr>
          <p:cNvPr id="2" name="Таблица 1"/>
          <p:cNvGraphicFramePr>
            <a:graphicFrameLocks noGrp="1"/>
          </p:cNvGraphicFramePr>
          <p:nvPr>
            <p:extLst>
              <p:ext uri="{D42A27DB-BD31-4B8C-83A1-F6EECF244321}">
                <p14:modId xmlns:p14="http://schemas.microsoft.com/office/powerpoint/2010/main" val="761281796"/>
              </p:ext>
            </p:extLst>
          </p:nvPr>
        </p:nvGraphicFramePr>
        <p:xfrm>
          <a:off x="529591" y="1397000"/>
          <a:ext cx="8196396" cy="2936240"/>
        </p:xfrm>
        <a:graphic>
          <a:graphicData uri="http://schemas.openxmlformats.org/drawingml/2006/table">
            <a:tbl>
              <a:tblPr firstRow="1" bandRow="1">
                <a:tableStyleId>{5940675A-B579-460E-94D1-54222C63F5DA}</a:tableStyleId>
              </a:tblPr>
              <a:tblGrid>
                <a:gridCol w="2049099">
                  <a:extLst>
                    <a:ext uri="{9D8B030D-6E8A-4147-A177-3AD203B41FA5}">
                      <a16:colId xmlns:a16="http://schemas.microsoft.com/office/drawing/2014/main" val="20000"/>
                    </a:ext>
                  </a:extLst>
                </a:gridCol>
                <a:gridCol w="2049099">
                  <a:extLst>
                    <a:ext uri="{9D8B030D-6E8A-4147-A177-3AD203B41FA5}">
                      <a16:colId xmlns:a16="http://schemas.microsoft.com/office/drawing/2014/main" val="20001"/>
                    </a:ext>
                  </a:extLst>
                </a:gridCol>
                <a:gridCol w="2049099">
                  <a:extLst>
                    <a:ext uri="{9D8B030D-6E8A-4147-A177-3AD203B41FA5}">
                      <a16:colId xmlns:a16="http://schemas.microsoft.com/office/drawing/2014/main" val="20002"/>
                    </a:ext>
                  </a:extLst>
                </a:gridCol>
                <a:gridCol w="2049099">
                  <a:extLst>
                    <a:ext uri="{9D8B030D-6E8A-4147-A177-3AD203B41FA5}">
                      <a16:colId xmlns:a16="http://schemas.microsoft.com/office/drawing/2014/main" val="20003"/>
                    </a:ext>
                  </a:extLst>
                </a:gridCol>
              </a:tblGrid>
              <a:tr h="370840">
                <a:tc gridSpan="2">
                  <a:txBody>
                    <a:bodyPr/>
                    <a:lstStyle/>
                    <a:p>
                      <a:pPr algn="ctr"/>
                      <a:r>
                        <a:rPr lang="ru-RU" dirty="0"/>
                        <a:t>Много лопаток</a:t>
                      </a:r>
                    </a:p>
                  </a:txBody>
                  <a:tcPr anchor="ctr"/>
                </a:tc>
                <a:tc hMerge="1">
                  <a:txBody>
                    <a:bodyPr/>
                    <a:lstStyle/>
                    <a:p>
                      <a:endParaRPr lang="ru-RU" dirty="0"/>
                    </a:p>
                  </a:txBody>
                  <a:tcPr/>
                </a:tc>
                <a:tc gridSpan="2">
                  <a:txBody>
                    <a:bodyPr/>
                    <a:lstStyle/>
                    <a:p>
                      <a:pPr algn="ctr"/>
                      <a:r>
                        <a:rPr lang="ru-RU" dirty="0"/>
                        <a:t>Мало лопаток</a:t>
                      </a:r>
                    </a:p>
                  </a:txBody>
                  <a:tcPr anchor="ct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r>
                        <a:rPr lang="ru-RU" dirty="0"/>
                        <a:t>Достоинства</a:t>
                      </a:r>
                    </a:p>
                  </a:txBody>
                  <a:tcPr anchor="ctr"/>
                </a:tc>
                <a:tc>
                  <a:txBody>
                    <a:bodyPr/>
                    <a:lstStyle/>
                    <a:p>
                      <a:pPr algn="ctr"/>
                      <a:r>
                        <a:rPr lang="ru-RU" dirty="0"/>
                        <a:t>Недостатки</a:t>
                      </a:r>
                    </a:p>
                  </a:txBody>
                  <a:tcPr anchor="ctr"/>
                </a:tc>
                <a:tc>
                  <a:txBody>
                    <a:bodyPr/>
                    <a:lstStyle/>
                    <a:p>
                      <a:pPr algn="ctr"/>
                      <a:r>
                        <a:rPr lang="ru-RU" dirty="0"/>
                        <a:t>Достоинства</a:t>
                      </a:r>
                    </a:p>
                  </a:txBody>
                  <a:tcPr anchor="ctr"/>
                </a:tc>
                <a:tc>
                  <a:txBody>
                    <a:bodyPr/>
                    <a:lstStyle/>
                    <a:p>
                      <a:pPr algn="ctr"/>
                      <a:r>
                        <a:rPr lang="ru-RU" dirty="0"/>
                        <a:t>Недостатки</a:t>
                      </a:r>
                    </a:p>
                  </a:txBody>
                  <a:tcPr anchor="ctr"/>
                </a:tc>
                <a:extLst>
                  <a:ext uri="{0D108BD9-81ED-4DB2-BD59-A6C34878D82A}">
                    <a16:rowId xmlns:a16="http://schemas.microsoft.com/office/drawing/2014/main" val="10001"/>
                  </a:ext>
                </a:extLst>
              </a:tr>
              <a:tr h="370840">
                <a:tc>
                  <a:txBody>
                    <a:bodyPr/>
                    <a:lstStyle/>
                    <a:p>
                      <a:pPr algn="ctr"/>
                      <a:r>
                        <a:rPr lang="ru-RU"/>
                        <a:t>Малые вторичные потери</a:t>
                      </a:r>
                      <a:endParaRPr lang="ru-RU" dirty="0"/>
                    </a:p>
                  </a:txBody>
                  <a:tcPr anchor="ctr"/>
                </a:tc>
                <a:tc>
                  <a:txBody>
                    <a:bodyPr/>
                    <a:lstStyle/>
                    <a:p>
                      <a:pPr algn="ctr"/>
                      <a:r>
                        <a:rPr lang="ru-RU" dirty="0"/>
                        <a:t>Большая масса и стоимость</a:t>
                      </a:r>
                    </a:p>
                  </a:txBody>
                  <a:tcPr anchor="ctr"/>
                </a:tc>
                <a:tc>
                  <a:txBody>
                    <a:bodyPr/>
                    <a:lstStyle/>
                    <a:p>
                      <a:pPr algn="ctr"/>
                      <a:r>
                        <a:rPr lang="ru-RU" dirty="0"/>
                        <a:t>Малая масса и стоимость</a:t>
                      </a:r>
                    </a:p>
                  </a:txBody>
                  <a:tcPr anchor="ctr"/>
                </a:tc>
                <a:tc>
                  <a:txBody>
                    <a:bodyPr/>
                    <a:lstStyle/>
                    <a:p>
                      <a:pPr algn="ctr"/>
                      <a:r>
                        <a:rPr lang="ru-RU" dirty="0"/>
                        <a:t>Большие вторичные потери</a:t>
                      </a:r>
                    </a:p>
                  </a:txBody>
                  <a:tcPr anchor="ctr"/>
                </a:tc>
                <a:extLst>
                  <a:ext uri="{0D108BD9-81ED-4DB2-BD59-A6C34878D82A}">
                    <a16:rowId xmlns:a16="http://schemas.microsoft.com/office/drawing/2014/main" val="10002"/>
                  </a:ext>
                </a:extLst>
              </a:tr>
              <a:tr h="370840">
                <a:tc>
                  <a:txBody>
                    <a:bodyPr/>
                    <a:lstStyle/>
                    <a:p>
                      <a:pPr algn="ctr"/>
                      <a:r>
                        <a:rPr lang="ru-RU" dirty="0"/>
                        <a:t>Малые потери в радиальном зазоре</a:t>
                      </a:r>
                    </a:p>
                  </a:txBody>
                  <a:tcPr anchor="ctr"/>
                </a:tc>
                <a:tc>
                  <a:txBody>
                    <a:bodyPr/>
                    <a:lstStyle/>
                    <a:p>
                      <a:pPr algn="ctr"/>
                      <a:r>
                        <a:rPr lang="ru-RU" dirty="0"/>
                        <a:t>Большие потери трения</a:t>
                      </a:r>
                    </a:p>
                  </a:txBody>
                  <a:tcPr anchor="ctr"/>
                </a:tc>
                <a:tc>
                  <a:txBody>
                    <a:bodyPr/>
                    <a:lstStyle/>
                    <a:p>
                      <a:pPr algn="ctr"/>
                      <a:r>
                        <a:rPr lang="ru-RU" dirty="0"/>
                        <a:t>Малые потери трения</a:t>
                      </a:r>
                    </a:p>
                  </a:txBody>
                  <a:tcPr anchor="ctr"/>
                </a:tc>
                <a:tc>
                  <a:txBody>
                    <a:bodyPr/>
                    <a:lstStyle/>
                    <a:p>
                      <a:pPr algn="ctr"/>
                      <a:r>
                        <a:rPr lang="ru-RU" dirty="0"/>
                        <a:t>Большие потери в радиальном зазоре</a:t>
                      </a:r>
                    </a:p>
                  </a:txBody>
                  <a:tcPr anchor="ctr"/>
                </a:tc>
                <a:extLst>
                  <a:ext uri="{0D108BD9-81ED-4DB2-BD59-A6C34878D82A}">
                    <a16:rowId xmlns:a16="http://schemas.microsoft.com/office/drawing/2014/main" val="10003"/>
                  </a:ext>
                </a:extLst>
              </a:tr>
              <a:tr h="370840">
                <a:tc>
                  <a:txBody>
                    <a:bodyPr/>
                    <a:lstStyle/>
                    <a:p>
                      <a:pPr algn="ctr"/>
                      <a:r>
                        <a:rPr lang="ru-RU" dirty="0"/>
                        <a:t>Малое отставание потока</a:t>
                      </a:r>
                    </a:p>
                  </a:txBody>
                  <a:tcPr anchor="ctr"/>
                </a:tc>
                <a:tc>
                  <a:txBody>
                    <a:bodyPr/>
                    <a:lstStyle/>
                    <a:p>
                      <a:pPr algn="ctr"/>
                      <a:r>
                        <a:rPr lang="ru-RU" dirty="0"/>
                        <a:t>Большие</a:t>
                      </a:r>
                      <a:r>
                        <a:rPr lang="ru-RU" baseline="0" dirty="0"/>
                        <a:t> кромочные потери</a:t>
                      </a:r>
                      <a:endParaRPr lang="ru-RU" dirty="0"/>
                    </a:p>
                  </a:txBody>
                  <a:tcPr anchor="ctr"/>
                </a:tc>
                <a:tc>
                  <a:txBody>
                    <a:bodyPr/>
                    <a:lstStyle/>
                    <a:p>
                      <a:pPr algn="ctr"/>
                      <a:r>
                        <a:rPr lang="ru-RU" dirty="0"/>
                        <a:t>Малые кромочные потери</a:t>
                      </a:r>
                    </a:p>
                  </a:txBody>
                  <a:tcPr anchor="ctr"/>
                </a:tc>
                <a:tc>
                  <a:txBody>
                    <a:bodyPr/>
                    <a:lstStyle/>
                    <a:p>
                      <a:pPr algn="ctr"/>
                      <a:r>
                        <a:rPr lang="ru-RU" dirty="0"/>
                        <a:t>Потери из-за </a:t>
                      </a:r>
                      <a:r>
                        <a:rPr lang="ru-RU" dirty="0" err="1"/>
                        <a:t>диффузорности</a:t>
                      </a:r>
                      <a:endParaRPr lang="ru-RU" dirty="0"/>
                    </a:p>
                  </a:txBody>
                  <a:tcPr anchor="ct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529593" y="6148094"/>
            <a:ext cx="8196396" cy="369332"/>
          </a:xfrm>
          <a:prstGeom prst="rect">
            <a:avLst/>
          </a:prstGeom>
        </p:spPr>
        <p:txBody>
          <a:bodyPr wrap="square">
            <a:spAutoFit/>
          </a:bodyPr>
          <a:lstStyle/>
          <a:p>
            <a:pPr algn="ctr"/>
            <a:r>
              <a:rPr lang="ru-RU" cap="small" dirty="0"/>
              <a:t>Имеется оптимальное число лопаток</a:t>
            </a:r>
            <a:r>
              <a:rPr lang="en-US" cap="small" dirty="0"/>
              <a:t> !!!</a:t>
            </a:r>
            <a:endParaRPr lang="ru-RU" cap="smal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4524" y="4352760"/>
            <a:ext cx="3207209"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21</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29593" y="795750"/>
            <a:ext cx="8196395" cy="464871"/>
          </a:xfrm>
          <a:prstGeom prst="rect">
            <a:avLst/>
          </a:prstGeom>
        </p:spPr>
        <p:txBody>
          <a:bodyPr wrap="square" numCol="1">
            <a:spAutoFit/>
          </a:bodyPr>
          <a:lstStyle/>
          <a:p>
            <a:pPr marL="285750" indent="-285750">
              <a:lnSpc>
                <a:spcPct val="150000"/>
              </a:lnSpc>
              <a:buFont typeface="Wingdings" pitchFamily="2" charset="2"/>
              <a:buChar char="ü"/>
            </a:pPr>
            <a:r>
              <a:rPr lang="ru-RU" dirty="0">
                <a:solidFill>
                  <a:srgbClr val="FF0000"/>
                </a:solidFill>
              </a:rPr>
              <a:t>Как рассчитать оптимальное число лопаток турбины при заданной работе?</a:t>
            </a:r>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529593" y="3353690"/>
                <a:ext cx="8353150" cy="6828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𝐶</m:t>
                          </m:r>
                        </m:e>
                        <m:sub>
                          <m:r>
                            <a:rPr lang="ru-RU" sz="1400" i="1">
                              <a:latin typeface="Cambria Math" panose="02040503050406030204" pitchFamily="18" charset="0"/>
                            </a:rPr>
                            <m:t>𝐿</m:t>
                          </m:r>
                        </m:sub>
                      </m:sSub>
                      <m:r>
                        <a:rPr lang="ru-RU" sz="1400">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𝜌</m:t>
                          </m:r>
                          <m:sSub>
                            <m:sSubPr>
                              <m:ctrlPr>
                                <a:rPr lang="ru-RU" sz="1400" i="1">
                                  <a:latin typeface="Cambria Math" panose="02040503050406030204" pitchFamily="18" charset="0"/>
                                </a:rPr>
                              </m:ctrlPr>
                            </m:sSubPr>
                            <m:e>
                              <m:r>
                                <a:rPr lang="ru-RU" sz="1400">
                                  <a:latin typeface="Cambria Math" panose="02040503050406030204" pitchFamily="18" charset="0"/>
                                </a:rPr>
                                <m:t>с</m:t>
                              </m:r>
                            </m:e>
                            <m:sub>
                              <m:r>
                                <a:rPr lang="ru-RU" sz="1400">
                                  <a:latin typeface="Cambria Math" panose="02040503050406030204" pitchFamily="18" charset="0"/>
                                </a:rPr>
                                <m:t>а</m:t>
                              </m:r>
                            </m:sub>
                          </m:sSub>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𝑐</m:t>
                                  </m:r>
                                </m:e>
                                <m:sub>
                                  <m:r>
                                    <a:rPr lang="ru-RU" sz="1400">
                                      <a:latin typeface="Cambria Math" panose="02040503050406030204" pitchFamily="18" charset="0"/>
                                    </a:rPr>
                                    <m:t>2</m:t>
                                  </m:r>
                                  <m:r>
                                    <a:rPr lang="ru-RU" sz="1400" i="1">
                                      <a:latin typeface="Cambria Math" panose="02040503050406030204" pitchFamily="18" charset="0"/>
                                    </a:rPr>
                                    <m:t>𝑢</m:t>
                                  </m:r>
                                </m:sub>
                              </m:sSub>
                              <m:r>
                                <a:rPr lang="ru-RU" sz="140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𝑐</m:t>
                                  </m:r>
                                </m:e>
                                <m:sub>
                                  <m:r>
                                    <a:rPr lang="ru-RU" sz="1400">
                                      <a:latin typeface="Cambria Math" panose="02040503050406030204" pitchFamily="18" charset="0"/>
                                    </a:rPr>
                                    <m:t>1</m:t>
                                  </m:r>
                                  <m:r>
                                    <a:rPr lang="ru-RU" sz="1400" i="1">
                                      <a:latin typeface="Cambria Math" panose="02040503050406030204" pitchFamily="18" charset="0"/>
                                    </a:rPr>
                                    <m:t>𝑢</m:t>
                                  </m:r>
                                </m:sub>
                              </m:sSub>
                            </m:e>
                          </m:d>
                        </m:num>
                        <m:den>
                          <m:f>
                            <m:fPr>
                              <m:ctrlPr>
                                <a:rPr lang="ru-RU" sz="1400" i="1">
                                  <a:latin typeface="Cambria Math" panose="02040503050406030204" pitchFamily="18" charset="0"/>
                                </a:rPr>
                              </m:ctrlPr>
                            </m:fPr>
                            <m:num>
                              <m:r>
                                <a:rPr lang="ru-RU" sz="1400">
                                  <a:latin typeface="Cambria Math" panose="02040503050406030204" pitchFamily="18" charset="0"/>
                                </a:rPr>
                                <m:t>1</m:t>
                              </m:r>
                            </m:num>
                            <m:den>
                              <m:r>
                                <a:rPr lang="ru-RU" sz="1400">
                                  <a:latin typeface="Cambria Math" panose="02040503050406030204" pitchFamily="18" charset="0"/>
                                </a:rPr>
                                <m:t>2</m:t>
                              </m:r>
                            </m:den>
                          </m:f>
                          <m:r>
                            <a:rPr lang="ru-RU" sz="1400" i="1">
                              <a:latin typeface="Cambria Math" panose="02040503050406030204" pitchFamily="18" charset="0"/>
                            </a:rPr>
                            <m:t>𝜌</m:t>
                          </m:r>
                          <m:r>
                            <m:rPr>
                              <m:sty m:val="p"/>
                            </m:rPr>
                            <a:rPr lang="ru-RU" sz="1400">
                              <a:latin typeface="Cambria Math" panose="02040503050406030204" pitchFamily="18" charset="0"/>
                            </a:rPr>
                            <m:t>S</m:t>
                          </m:r>
                          <m:sSubSup>
                            <m:sSubSupPr>
                              <m:ctrlPr>
                                <a:rPr lang="ru-RU" sz="1400" i="1">
                                  <a:latin typeface="Cambria Math" panose="02040503050406030204" pitchFamily="18" charset="0"/>
                                </a:rPr>
                              </m:ctrlPr>
                            </m:sSubSupPr>
                            <m:e>
                              <m:r>
                                <a:rPr lang="ru-RU" sz="1400" i="1">
                                  <a:latin typeface="Cambria Math" panose="02040503050406030204" pitchFamily="18" charset="0"/>
                                </a:rPr>
                                <m:t>𝑐</m:t>
                              </m:r>
                            </m:e>
                            <m:sub>
                              <m:r>
                                <a:rPr lang="ru-RU" sz="1400">
                                  <a:latin typeface="Cambria Math" panose="02040503050406030204" pitchFamily="18" charset="0"/>
                                </a:rPr>
                                <m:t>2</m:t>
                              </m:r>
                            </m:sub>
                            <m:sup>
                              <m:r>
                                <a:rPr lang="ru-RU" sz="1400">
                                  <a:latin typeface="Cambria Math" panose="02040503050406030204" pitchFamily="18" charset="0"/>
                                </a:rPr>
                                <m:t>2</m:t>
                              </m:r>
                            </m:sup>
                          </m:sSubSup>
                        </m:den>
                      </m:f>
                      <m:r>
                        <a:rPr lang="ru-RU" sz="1400">
                          <a:latin typeface="Cambria Math" panose="02040503050406030204" pitchFamily="18" charset="0"/>
                        </a:rPr>
                        <m:t>=</m:t>
                      </m:r>
                      <m:f>
                        <m:fPr>
                          <m:ctrlPr>
                            <a:rPr lang="ru-RU" sz="1400" i="1">
                              <a:latin typeface="Cambria Math" panose="02040503050406030204" pitchFamily="18" charset="0"/>
                            </a:rPr>
                          </m:ctrlPr>
                        </m:fPr>
                        <m:num>
                          <m:r>
                            <a:rPr lang="ru-RU" sz="1400">
                              <a:latin typeface="Cambria Math" panose="02040503050406030204" pitchFamily="18" charset="0"/>
                            </a:rPr>
                            <m:t>2</m:t>
                          </m:r>
                          <m:r>
                            <a:rPr lang="ru-RU" sz="1400" i="1">
                              <a:latin typeface="Cambria Math" panose="02040503050406030204" pitchFamily="18" charset="0"/>
                            </a:rPr>
                            <m:t>𝑡</m:t>
                          </m:r>
                        </m:num>
                        <m:den>
                          <m:r>
                            <m:rPr>
                              <m:sty m:val="p"/>
                            </m:rPr>
                            <a:rPr lang="ru-RU" sz="1400">
                              <a:latin typeface="Cambria Math" panose="02040503050406030204" pitchFamily="18" charset="0"/>
                            </a:rPr>
                            <m:t>S</m:t>
                          </m:r>
                        </m:den>
                      </m:f>
                      <m:sSup>
                        <m:sSupPr>
                          <m:ctrlPr>
                            <a:rPr lang="ru-RU" sz="1400" i="1">
                              <a:latin typeface="Cambria Math" panose="02040503050406030204" pitchFamily="18" charset="0"/>
                            </a:rPr>
                          </m:ctrlPr>
                        </m:sSupPr>
                        <m:e>
                          <m:r>
                            <a:rPr lang="ru-RU" sz="1400" i="1">
                              <a:latin typeface="Cambria Math" panose="02040503050406030204" pitchFamily="18" charset="0"/>
                            </a:rPr>
                            <m:t>𝑠𝑖𝑛</m:t>
                          </m:r>
                        </m:e>
                        <m:sup>
                          <m:r>
                            <a:rPr lang="ru-RU" sz="1400">
                              <a:latin typeface="Cambria Math" panose="02040503050406030204" pitchFamily="18" charset="0"/>
                            </a:rPr>
                            <m:t>2</m:t>
                          </m:r>
                        </m:sup>
                      </m:sSup>
                      <m:sSub>
                        <m:sSubPr>
                          <m:ctrlPr>
                            <a:rPr lang="ru-RU" sz="1400" i="1">
                              <a:latin typeface="Cambria Math" panose="02040503050406030204" pitchFamily="18" charset="0"/>
                            </a:rPr>
                          </m:ctrlPr>
                        </m:sSubPr>
                        <m:e>
                          <m:r>
                            <a:rPr lang="ru-RU" sz="1400" i="1">
                              <a:latin typeface="Cambria Math" panose="02040503050406030204" pitchFamily="18" charset="0"/>
                            </a:rPr>
                            <m:t>𝛽</m:t>
                          </m:r>
                        </m:e>
                        <m:sub>
                          <m:r>
                            <a:rPr lang="ru-RU" sz="1400">
                              <a:latin typeface="Cambria Math" panose="02040503050406030204" pitchFamily="18" charset="0"/>
                            </a:rPr>
                            <m:t>2</m:t>
                          </m:r>
                        </m:sub>
                      </m:sSub>
                      <m:r>
                        <a:rPr lang="ru-RU" sz="1400">
                          <a:latin typeface="Cambria Math" panose="02040503050406030204" pitchFamily="18" charset="0"/>
                        </a:rPr>
                        <m:t>×</m:t>
                      </m:r>
                      <m:d>
                        <m:dPr>
                          <m:ctrlPr>
                            <a:rPr lang="ru-RU" sz="1400" i="1">
                              <a:latin typeface="Cambria Math" panose="02040503050406030204" pitchFamily="18" charset="0"/>
                            </a:rPr>
                          </m:ctrlPr>
                        </m:dPr>
                        <m:e>
                          <m:r>
                            <a:rPr lang="ru-RU" sz="1400" i="1">
                              <a:latin typeface="Cambria Math" panose="02040503050406030204" pitchFamily="18" charset="0"/>
                            </a:rPr>
                            <m:t>𝑐𝑡𝑔</m:t>
                          </m:r>
                          <m:sSub>
                            <m:sSubPr>
                              <m:ctrlPr>
                                <a:rPr lang="ru-RU" sz="1400" i="1">
                                  <a:latin typeface="Cambria Math" panose="02040503050406030204" pitchFamily="18" charset="0"/>
                                </a:rPr>
                              </m:ctrlPr>
                            </m:sSubPr>
                            <m:e>
                              <m:r>
                                <a:rPr lang="ru-RU" sz="1400" i="1">
                                  <a:latin typeface="Cambria Math" panose="02040503050406030204" pitchFamily="18" charset="0"/>
                                </a:rPr>
                                <m:t>𝛽</m:t>
                              </m:r>
                            </m:e>
                            <m:sub>
                              <m:r>
                                <a:rPr lang="ru-RU" sz="1400">
                                  <a:latin typeface="Cambria Math" panose="02040503050406030204" pitchFamily="18" charset="0"/>
                                </a:rPr>
                                <m:t>2</m:t>
                              </m:r>
                            </m:sub>
                          </m:sSub>
                          <m:r>
                            <a:rPr lang="ru-RU" sz="1400">
                              <a:latin typeface="Cambria Math" panose="02040503050406030204" pitchFamily="18" charset="0"/>
                            </a:rPr>
                            <m:t>+</m:t>
                          </m:r>
                          <m:r>
                            <a:rPr lang="ru-RU" sz="1400" i="1">
                              <a:latin typeface="Cambria Math" panose="02040503050406030204" pitchFamily="18" charset="0"/>
                            </a:rPr>
                            <m:t>𝑐𝑡𝑔</m:t>
                          </m:r>
                          <m:sSub>
                            <m:sSubPr>
                              <m:ctrlPr>
                                <a:rPr lang="ru-RU" sz="1400" i="1">
                                  <a:latin typeface="Cambria Math" panose="02040503050406030204" pitchFamily="18" charset="0"/>
                                </a:rPr>
                              </m:ctrlPr>
                            </m:sSubPr>
                            <m:e>
                              <m:r>
                                <a:rPr lang="ru-RU" sz="1400" i="1">
                                  <a:latin typeface="Cambria Math" panose="02040503050406030204" pitchFamily="18" charset="0"/>
                                </a:rPr>
                                <m:t>𝛽</m:t>
                              </m:r>
                            </m:e>
                            <m:sub>
                              <m:r>
                                <a:rPr lang="ru-RU" sz="1400">
                                  <a:latin typeface="Cambria Math" panose="02040503050406030204" pitchFamily="18" charset="0"/>
                                </a:rPr>
                                <m:t>1</m:t>
                              </m:r>
                            </m:sub>
                          </m:sSub>
                        </m:e>
                      </m:d>
                    </m:oMath>
                  </m:oMathPara>
                </a14:m>
                <a:endParaRPr lang="ru-RU" sz="14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29593" y="3353690"/>
                <a:ext cx="8353150" cy="682816"/>
              </a:xfrm>
              <a:prstGeom prst="rect">
                <a:avLst/>
              </a:prstGeom>
              <a:blipFill rotWithShape="1">
                <a:blip r:embed="rId3"/>
                <a:stretch>
                  <a:fillRect b="-1786"/>
                </a:stretch>
              </a:blipFill>
            </p:spPr>
            <p:txBody>
              <a:bodyPr/>
              <a:lstStyle/>
              <a:p>
                <a:r>
                  <a:rPr lang="ru-RU">
                    <a:noFill/>
                  </a:rPr>
                  <a:t> </a:t>
                </a:r>
              </a:p>
            </p:txBody>
          </p:sp>
        </mc:Fallback>
      </mc:AlternateContent>
      <p:sp>
        <p:nvSpPr>
          <p:cNvPr id="6" name="Овал 5"/>
          <p:cNvSpPr>
            <a:spLocks noChangeAspect="1"/>
          </p:cNvSpPr>
          <p:nvPr/>
        </p:nvSpPr>
        <p:spPr>
          <a:xfrm>
            <a:off x="4412757" y="3335097"/>
            <a:ext cx="363894" cy="524383"/>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graphicFrame>
        <p:nvGraphicFramePr>
          <p:cNvPr id="3" name="Таблица 2"/>
          <p:cNvGraphicFramePr>
            <a:graphicFrameLocks noGrp="1"/>
          </p:cNvGraphicFramePr>
          <p:nvPr>
            <p:extLst>
              <p:ext uri="{D42A27DB-BD31-4B8C-83A1-F6EECF244321}">
                <p14:modId xmlns:p14="http://schemas.microsoft.com/office/powerpoint/2010/main" val="347203543"/>
              </p:ext>
            </p:extLst>
          </p:nvPr>
        </p:nvGraphicFramePr>
        <p:xfrm>
          <a:off x="621475" y="4627568"/>
          <a:ext cx="4639294" cy="1112520"/>
        </p:xfrm>
        <a:graphic>
          <a:graphicData uri="http://schemas.openxmlformats.org/drawingml/2006/table">
            <a:tbl>
              <a:tblPr firstRow="1" bandRow="1">
                <a:tableStyleId>{5940675A-B579-460E-94D1-54222C63F5DA}</a:tableStyleId>
              </a:tblPr>
              <a:tblGrid>
                <a:gridCol w="3368634">
                  <a:extLst>
                    <a:ext uri="{9D8B030D-6E8A-4147-A177-3AD203B41FA5}">
                      <a16:colId xmlns:a16="http://schemas.microsoft.com/office/drawing/2014/main" val="20000"/>
                    </a:ext>
                  </a:extLst>
                </a:gridCol>
                <a:gridCol w="1270660">
                  <a:extLst>
                    <a:ext uri="{9D8B030D-6E8A-4147-A177-3AD203B41FA5}">
                      <a16:colId xmlns:a16="http://schemas.microsoft.com/office/drawing/2014/main" val="20001"/>
                    </a:ext>
                  </a:extLst>
                </a:gridCol>
              </a:tblGrid>
              <a:tr h="370840">
                <a:tc>
                  <a:txBody>
                    <a:bodyPr/>
                    <a:lstStyle/>
                    <a:p>
                      <a:pPr algn="ctr"/>
                      <a:r>
                        <a:rPr lang="ru-RU" dirty="0"/>
                        <a:t>Оценка</a:t>
                      </a:r>
                      <a:r>
                        <a:rPr lang="ru-RU" baseline="0" dirty="0"/>
                        <a:t> </a:t>
                      </a:r>
                      <a:r>
                        <a:rPr lang="ru-RU" baseline="0" dirty="0" err="1"/>
                        <a:t>Цвайфеля</a:t>
                      </a:r>
                      <a:endParaRPr lang="ru-RU" dirty="0"/>
                    </a:p>
                  </a:txBody>
                  <a:tcPr anchor="ctr"/>
                </a:tc>
                <a:tc>
                  <a:txBody>
                    <a:bodyPr/>
                    <a:lstStyle/>
                    <a:p>
                      <a:pPr algn="ctr"/>
                      <a:r>
                        <a:rPr lang="ru-RU" i="1" dirty="0"/>
                        <a:t>0,75…0,85</a:t>
                      </a:r>
                    </a:p>
                  </a:txBody>
                  <a:tcPr anchor="ctr">
                    <a:solidFill>
                      <a:schemeClr val="accent6">
                        <a:lumMod val="40000"/>
                        <a:lumOff val="60000"/>
                      </a:schemeClr>
                    </a:solidFill>
                  </a:tcPr>
                </a:tc>
                <a:extLst>
                  <a:ext uri="{0D108BD9-81ED-4DB2-BD59-A6C34878D82A}">
                    <a16:rowId xmlns:a16="http://schemas.microsoft.com/office/drawing/2014/main" val="10000"/>
                  </a:ext>
                </a:extLst>
              </a:tr>
              <a:tr h="370840">
                <a:tc>
                  <a:txBody>
                    <a:bodyPr/>
                    <a:lstStyle/>
                    <a:p>
                      <a:pPr algn="ctr"/>
                      <a:r>
                        <a:rPr lang="ru-RU" dirty="0"/>
                        <a:t>Современное</a:t>
                      </a:r>
                      <a:r>
                        <a:rPr lang="ru-RU" baseline="0" dirty="0"/>
                        <a:t> проектирование</a:t>
                      </a:r>
                      <a:endParaRPr lang="ru-RU" dirty="0"/>
                    </a:p>
                  </a:txBody>
                  <a:tcPr anchor="ctr"/>
                </a:tc>
                <a:tc>
                  <a:txBody>
                    <a:bodyPr/>
                    <a:lstStyle/>
                    <a:p>
                      <a:pPr algn="ctr"/>
                      <a:r>
                        <a:rPr lang="ru-RU" i="1" dirty="0"/>
                        <a:t>0,9</a:t>
                      </a:r>
                    </a:p>
                  </a:txBody>
                  <a:tcPr anchor="ctr">
                    <a:solidFill>
                      <a:schemeClr val="accent6">
                        <a:lumMod val="40000"/>
                        <a:lumOff val="60000"/>
                      </a:schemeClr>
                    </a:solidFill>
                  </a:tcPr>
                </a:tc>
                <a:extLst>
                  <a:ext uri="{0D108BD9-81ED-4DB2-BD59-A6C34878D82A}">
                    <a16:rowId xmlns:a16="http://schemas.microsoft.com/office/drawing/2014/main" val="10001"/>
                  </a:ext>
                </a:extLst>
              </a:tr>
              <a:tr h="370840">
                <a:tc>
                  <a:txBody>
                    <a:bodyPr/>
                    <a:lstStyle/>
                    <a:p>
                      <a:pPr algn="ctr"/>
                      <a:r>
                        <a:rPr lang="ru-RU" dirty="0"/>
                        <a:t>Достигнутые значения</a:t>
                      </a:r>
                    </a:p>
                  </a:txBody>
                  <a:tcPr anchor="ctr"/>
                </a:tc>
                <a:tc>
                  <a:txBody>
                    <a:bodyPr/>
                    <a:lstStyle/>
                    <a:p>
                      <a:pPr algn="ctr"/>
                      <a:r>
                        <a:rPr lang="ru-RU" i="1" dirty="0"/>
                        <a:t>1,2…1,6</a:t>
                      </a:r>
                    </a:p>
                  </a:txBody>
                  <a:tcPr anchor="c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10" name="Рисунок 9" descr="Безымянный.bmp"/>
          <p:cNvPicPr/>
          <p:nvPr/>
        </p:nvPicPr>
        <p:blipFill>
          <a:blip r:embed="rId4" cstate="print"/>
          <a:stretch>
            <a:fillRect/>
          </a:stretch>
        </p:blipFill>
        <p:spPr>
          <a:xfrm>
            <a:off x="5454991" y="3858545"/>
            <a:ext cx="3081655" cy="2159635"/>
          </a:xfrm>
          <a:prstGeom prst="rect">
            <a:avLst/>
          </a:prstGeom>
        </p:spPr>
      </p:pic>
      <p:sp>
        <p:nvSpPr>
          <p:cNvPr id="5" name="Прямоугольник 4">
            <a:extLst>
              <a:ext uri="{FF2B5EF4-FFF2-40B4-BE49-F238E27FC236}">
                <a16:creationId xmlns:a16="http://schemas.microsoft.com/office/drawing/2014/main" id="{7C96FF07-CA90-4476-98D8-1668A472F73C}"/>
              </a:ext>
            </a:extLst>
          </p:cNvPr>
          <p:cNvSpPr/>
          <p:nvPr/>
        </p:nvSpPr>
        <p:spPr>
          <a:xfrm>
            <a:off x="621475" y="4083040"/>
            <a:ext cx="3446136" cy="507831"/>
          </a:xfrm>
          <a:prstGeom prst="rect">
            <a:avLst/>
          </a:prstGeom>
        </p:spPr>
        <p:txBody>
          <a:bodyPr wrap="none">
            <a:spAutoFit/>
          </a:bodyPr>
          <a:lstStyle/>
          <a:p>
            <a:pPr marL="285750" indent="-285750">
              <a:lnSpc>
                <a:spcPct val="150000"/>
              </a:lnSpc>
              <a:buFont typeface="Wingdings" pitchFamily="2" charset="2"/>
              <a:buChar char="ü"/>
            </a:pPr>
            <a:r>
              <a:rPr lang="ru-RU" dirty="0">
                <a:solidFill>
                  <a:srgbClr val="FF0000"/>
                </a:solidFill>
              </a:rPr>
              <a:t>Как выбрать число </a:t>
            </a:r>
            <a:r>
              <a:rPr lang="ru-RU" dirty="0" err="1">
                <a:solidFill>
                  <a:srgbClr val="FF0000"/>
                </a:solidFill>
              </a:rPr>
              <a:t>Цвайфеля</a:t>
            </a:r>
            <a:r>
              <a:rPr lang="ru-RU" dirty="0">
                <a:solidFill>
                  <a:srgbClr val="FF0000"/>
                </a:solidFill>
              </a:rPr>
              <a:t>?</a:t>
            </a:r>
          </a:p>
        </p:txBody>
      </p:sp>
      <p:sp>
        <p:nvSpPr>
          <p:cNvPr id="9" name="Прямоугольник 8">
            <a:extLst>
              <a:ext uri="{FF2B5EF4-FFF2-40B4-BE49-F238E27FC236}">
                <a16:creationId xmlns:a16="http://schemas.microsoft.com/office/drawing/2014/main" id="{37ACD73F-C494-4111-8E2A-3FA82763CF13}"/>
              </a:ext>
            </a:extLst>
          </p:cNvPr>
          <p:cNvSpPr/>
          <p:nvPr/>
        </p:nvSpPr>
        <p:spPr>
          <a:xfrm>
            <a:off x="529592" y="1297318"/>
            <a:ext cx="8196395" cy="2169825"/>
          </a:xfrm>
          <a:prstGeom prst="rect">
            <a:avLst/>
          </a:prstGeom>
        </p:spPr>
        <p:txBody>
          <a:bodyPr wrap="square">
            <a:spAutoFit/>
          </a:bodyPr>
          <a:lstStyle/>
          <a:p>
            <a:pPr marL="285750" indent="-285750">
              <a:lnSpc>
                <a:spcPct val="150000"/>
              </a:lnSpc>
              <a:buFont typeface="Wingdings" pitchFamily="2" charset="2"/>
              <a:buChar char="ü"/>
            </a:pPr>
            <a:r>
              <a:rPr lang="ru-RU" dirty="0"/>
              <a:t>Число </a:t>
            </a:r>
            <a:r>
              <a:rPr lang="ru-RU" dirty="0" err="1"/>
              <a:t>Цвайфеля</a:t>
            </a:r>
            <a:r>
              <a:rPr lang="ru-RU" dirty="0"/>
              <a:t> (1945) - отношение удельной окружной силы, действующей на лопатку к идеальной силе. Под идеальной силой понимается окружная сила, возникшая бы на лопатке, если бы на всем протяжении спинки установилось бы давление равное выходному, а на всем корытце давление равное входному </a:t>
            </a:r>
          </a:p>
        </p:txBody>
      </p:sp>
    </p:spTree>
    <p:extLst>
      <p:ext uri="{BB962C8B-B14F-4D97-AF65-F5344CB8AC3E}">
        <p14:creationId xmlns:p14="http://schemas.microsoft.com/office/powerpoint/2010/main" val="34619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529593" y="2204578"/>
            <a:ext cx="2880000" cy="3499420"/>
          </a:xfrm>
          <a:prstGeom prst="rect">
            <a:avLst/>
          </a:prstGeom>
        </p:spPr>
        <p:txBody>
          <a:bodyPr wrap="square">
            <a:spAutoFit/>
          </a:bodyPr>
          <a:lstStyle/>
          <a:p>
            <a:pPr marL="285750" indent="-285750">
              <a:lnSpc>
                <a:spcPct val="135000"/>
              </a:lnSpc>
              <a:buFont typeface="Wingdings" pitchFamily="2" charset="2"/>
              <a:buChar char="ü"/>
            </a:pPr>
            <a:r>
              <a:rPr lang="ru-RU" dirty="0"/>
              <a:t>Большое число лопаток: масса, стоимость</a:t>
            </a:r>
          </a:p>
          <a:p>
            <a:pPr marL="285750" indent="-285750">
              <a:lnSpc>
                <a:spcPct val="135000"/>
              </a:lnSpc>
              <a:buFont typeface="Wingdings" pitchFamily="2" charset="2"/>
              <a:buChar char="ü"/>
            </a:pPr>
            <a:r>
              <a:rPr lang="ru-RU" dirty="0"/>
              <a:t>Большая поверхность трения – увеличенные потери трения</a:t>
            </a:r>
          </a:p>
          <a:p>
            <a:pPr marL="285750" indent="-285750">
              <a:lnSpc>
                <a:spcPct val="135000"/>
              </a:lnSpc>
              <a:buFont typeface="Wingdings" pitchFamily="2" charset="2"/>
              <a:buChar char="ü"/>
            </a:pPr>
            <a:r>
              <a:rPr lang="ru-RU" dirty="0"/>
              <a:t>Большое число кромок – увеличенные кромочные потери</a:t>
            </a:r>
          </a:p>
          <a:p>
            <a:pPr marL="57150" indent="-342900">
              <a:lnSpc>
                <a:spcPct val="150000"/>
              </a:lnSpc>
              <a:buFont typeface="Wingdings" pitchFamily="2" charset="2"/>
              <a:buChar char="ü"/>
            </a:pPr>
            <a:endParaRPr lang="ru-RU" dirty="0"/>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Выбор числа лопаток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22</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29593" y="795750"/>
            <a:ext cx="8196395" cy="507831"/>
          </a:xfrm>
          <a:prstGeom prst="rect">
            <a:avLst/>
          </a:prstGeom>
        </p:spPr>
        <p:txBody>
          <a:bodyPr wrap="square" numCol="1">
            <a:spAutoFit/>
          </a:bodyPr>
          <a:lstStyle/>
          <a:p>
            <a:pPr marL="285750" indent="-285750">
              <a:lnSpc>
                <a:spcPct val="150000"/>
              </a:lnSpc>
              <a:buFont typeface="Wingdings" pitchFamily="2" charset="2"/>
              <a:buChar char="ü"/>
            </a:pPr>
            <a:r>
              <a:rPr lang="ru-RU" dirty="0"/>
              <a:t>Альтернативный подход к оценке числа лопаток - относительный шаг:</a:t>
            </a:r>
            <a:r>
              <a:rPr lang="ru-RU" dirty="0">
                <a:solidFill>
                  <a:srgbClr val="FF0000"/>
                </a:solidFill>
              </a:rPr>
              <a:t> </a:t>
            </a:r>
          </a:p>
        </p:txBody>
      </p:sp>
      <mc:AlternateContent xmlns:mc="http://schemas.openxmlformats.org/markup-compatibility/2006" xmlns:a14="http://schemas.microsoft.com/office/drawing/2010/main">
        <mc:Choice Requires="a14">
          <p:sp>
            <p:nvSpPr>
              <p:cNvPr id="2" name="Прямоугольник 1"/>
              <p:cNvSpPr/>
              <p:nvPr/>
            </p:nvSpPr>
            <p:spPr>
              <a:xfrm>
                <a:off x="4149602" y="1260621"/>
                <a:ext cx="755335" cy="592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i="1">
                              <a:latin typeface="Cambria Math" panose="02040503050406030204" pitchFamily="18" charset="0"/>
                            </a:rPr>
                          </m:ctrlPr>
                        </m:accPr>
                        <m:e>
                          <m:r>
                            <a:rPr lang="ru-RU" i="1">
                              <a:latin typeface="Cambria Math"/>
                            </a:rPr>
                            <m:t>𝑡</m:t>
                          </m:r>
                        </m:e>
                      </m:acc>
                      <m:r>
                        <a:rPr lang="ru-RU">
                          <a:latin typeface="Cambria Math"/>
                        </a:rPr>
                        <m:t>=</m:t>
                      </m:r>
                      <m:f>
                        <m:fPr>
                          <m:ctrlPr>
                            <a:rPr lang="ru-RU" i="1">
                              <a:latin typeface="Cambria Math" panose="02040503050406030204" pitchFamily="18" charset="0"/>
                            </a:rPr>
                          </m:ctrlPr>
                        </m:fPr>
                        <m:num>
                          <m:r>
                            <a:rPr lang="ru-RU" i="1">
                              <a:latin typeface="Cambria Math"/>
                            </a:rPr>
                            <m:t>𝑡</m:t>
                          </m:r>
                        </m:num>
                        <m:den>
                          <m:r>
                            <a:rPr lang="ru-RU" i="1">
                              <a:latin typeface="Cambria Math"/>
                            </a:rPr>
                            <m:t>𝑏</m:t>
                          </m:r>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149602" y="1260621"/>
                <a:ext cx="755335" cy="592663"/>
              </a:xfrm>
              <a:prstGeom prst="rect">
                <a:avLst/>
              </a:prstGeom>
              <a:blipFill rotWithShape="1">
                <a:blip r:embed="rId3" cstate="print"/>
                <a:stretch>
                  <a:fillRect/>
                </a:stretch>
              </a:blipFill>
            </p:spPr>
            <p:txBody>
              <a:bodyPr/>
              <a:lstStyle/>
              <a:p>
                <a:r>
                  <a:rPr lang="ru-RU">
                    <a:noFill/>
                  </a:rPr>
                  <a:t> </a:t>
                </a:r>
              </a:p>
            </p:txBody>
          </p:sp>
        </mc:Fallback>
      </mc:AlternateContent>
      <p:pic>
        <p:nvPicPr>
          <p:cNvPr id="6" name="Рисунок 5" descr="4"/>
          <p:cNvPicPr/>
          <p:nvPr/>
        </p:nvPicPr>
        <p:blipFill>
          <a:blip r:embed="rId4" cstate="print"/>
          <a:srcRect/>
          <a:stretch>
            <a:fillRect/>
          </a:stretch>
        </p:blipFill>
        <p:spPr bwMode="auto">
          <a:xfrm>
            <a:off x="6552667" y="1335591"/>
            <a:ext cx="1749425" cy="1439545"/>
          </a:xfrm>
          <a:prstGeom prst="rect">
            <a:avLst/>
          </a:prstGeom>
          <a:noFill/>
          <a:ln w="9525">
            <a:noFill/>
            <a:miter lim="800000"/>
            <a:headEnd/>
            <a:tailEnd/>
          </a:ln>
        </p:spPr>
      </p:pic>
      <p:sp>
        <p:nvSpPr>
          <p:cNvPr id="9" name="Прямоугольник 8"/>
          <p:cNvSpPr/>
          <p:nvPr/>
        </p:nvSpPr>
        <p:spPr>
          <a:xfrm>
            <a:off x="3409593" y="1870698"/>
            <a:ext cx="3003082" cy="369332"/>
          </a:xfrm>
          <a:prstGeom prst="rect">
            <a:avLst/>
          </a:prstGeom>
        </p:spPr>
        <p:txBody>
          <a:bodyPr wrap="square">
            <a:spAutoFit/>
          </a:bodyPr>
          <a:lstStyle/>
          <a:p>
            <a:pPr algn="ctr"/>
            <a:r>
              <a:rPr lang="ru-RU" u="sng" cap="small" dirty="0"/>
              <a:t>Большой относительный шаг</a:t>
            </a:r>
          </a:p>
        </p:txBody>
      </p:sp>
      <p:sp>
        <p:nvSpPr>
          <p:cNvPr id="10" name="Прямоугольник 9"/>
          <p:cNvSpPr/>
          <p:nvPr/>
        </p:nvSpPr>
        <p:spPr>
          <a:xfrm>
            <a:off x="529593" y="1835246"/>
            <a:ext cx="2880000" cy="369332"/>
          </a:xfrm>
          <a:prstGeom prst="rect">
            <a:avLst/>
          </a:prstGeom>
        </p:spPr>
        <p:txBody>
          <a:bodyPr wrap="square">
            <a:spAutoFit/>
          </a:bodyPr>
          <a:lstStyle/>
          <a:p>
            <a:pPr algn="ctr"/>
            <a:r>
              <a:rPr lang="ru-RU" u="sng" cap="small" dirty="0"/>
              <a:t>Малый относительный шаг</a:t>
            </a:r>
          </a:p>
        </p:txBody>
      </p:sp>
      <p:sp>
        <p:nvSpPr>
          <p:cNvPr id="12" name="Прямоугольник 11"/>
          <p:cNvSpPr/>
          <p:nvPr/>
        </p:nvSpPr>
        <p:spPr>
          <a:xfrm>
            <a:off x="3409593" y="2238852"/>
            <a:ext cx="2880000" cy="2709973"/>
          </a:xfrm>
          <a:prstGeom prst="rect">
            <a:avLst/>
          </a:prstGeom>
        </p:spPr>
        <p:txBody>
          <a:bodyPr wrap="square">
            <a:spAutoFit/>
          </a:bodyPr>
          <a:lstStyle/>
          <a:p>
            <a:pPr marL="285750" indent="-285750">
              <a:lnSpc>
                <a:spcPct val="135000"/>
              </a:lnSpc>
              <a:buFont typeface="Wingdings" pitchFamily="2" charset="2"/>
              <a:buChar char="ü"/>
            </a:pPr>
            <a:r>
              <a:rPr lang="ru-RU" dirty="0"/>
              <a:t>Большой поворот потока</a:t>
            </a:r>
          </a:p>
          <a:p>
            <a:pPr marL="285750" indent="-285750">
              <a:lnSpc>
                <a:spcPct val="135000"/>
              </a:lnSpc>
              <a:buFont typeface="Wingdings" pitchFamily="2" charset="2"/>
              <a:buChar char="ü"/>
            </a:pPr>
            <a:r>
              <a:rPr lang="ru-RU" dirty="0"/>
              <a:t>Повышенные вторичные потери и утечки в зазорах</a:t>
            </a:r>
          </a:p>
          <a:p>
            <a:pPr marL="285750" indent="-285750">
              <a:lnSpc>
                <a:spcPct val="135000"/>
              </a:lnSpc>
              <a:buFont typeface="Wingdings" pitchFamily="2" charset="2"/>
              <a:buChar char="ü"/>
            </a:pPr>
            <a:r>
              <a:rPr lang="ru-RU" dirty="0"/>
              <a:t>Вероятность «прострела» потока </a:t>
            </a:r>
          </a:p>
        </p:txBody>
      </p:sp>
      <p:pic>
        <p:nvPicPr>
          <p:cNvPr id="13" name="Рисунок 12" descr="0074.bmp"/>
          <p:cNvPicPr>
            <a:picLocks noChangeAspect="1"/>
          </p:cNvPicPr>
          <p:nvPr/>
        </p:nvPicPr>
        <p:blipFill>
          <a:blip r:embed="rId5" cstate="print"/>
          <a:stretch>
            <a:fillRect/>
          </a:stretch>
        </p:blipFill>
        <p:spPr>
          <a:xfrm>
            <a:off x="5900255" y="3423206"/>
            <a:ext cx="3204000" cy="1863126"/>
          </a:xfrm>
          <a:prstGeom prst="rect">
            <a:avLst/>
          </a:prstGeom>
        </p:spPr>
      </p:pic>
      <p:sp>
        <p:nvSpPr>
          <p:cNvPr id="14" name="Прямоугольник 13"/>
          <p:cNvSpPr/>
          <p:nvPr/>
        </p:nvSpPr>
        <p:spPr>
          <a:xfrm>
            <a:off x="6126756" y="2775136"/>
            <a:ext cx="3003082" cy="646331"/>
          </a:xfrm>
          <a:prstGeom prst="rect">
            <a:avLst/>
          </a:prstGeom>
        </p:spPr>
        <p:txBody>
          <a:bodyPr wrap="square">
            <a:spAutoFit/>
          </a:bodyPr>
          <a:lstStyle/>
          <a:p>
            <a:pPr algn="ctr"/>
            <a:r>
              <a:rPr lang="ru-RU" cap="small" dirty="0"/>
              <a:t>Оптимальный относительный шаг 0,6…0,8</a:t>
            </a:r>
          </a:p>
        </p:txBody>
      </p:sp>
      <mc:AlternateContent xmlns:mc="http://schemas.openxmlformats.org/markup-compatibility/2006" xmlns:a14="http://schemas.microsoft.com/office/drawing/2010/main">
        <mc:Choice Requires="a14">
          <p:sp>
            <p:nvSpPr>
              <p:cNvPr id="3" name="Прямоугольник 2"/>
              <p:cNvSpPr/>
              <p:nvPr/>
            </p:nvSpPr>
            <p:spPr>
              <a:xfrm>
                <a:off x="529593" y="5263205"/>
                <a:ext cx="4572000" cy="649601"/>
              </a:xfrm>
              <a:prstGeom prst="rect">
                <a:avLst/>
              </a:prstGeom>
              <a:ln>
                <a:solidFill>
                  <a:schemeClr val="tx1"/>
                </a:solidFill>
              </a:ln>
            </p:spPr>
            <p:txBody>
              <a:bodyPr>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i="1">
                                  <a:latin typeface="Cambria Math"/>
                                </a:rPr>
                                <m:t>𝑡</m:t>
                              </m:r>
                            </m:e>
                          </m:acc>
                        </m:e>
                        <m:sub>
                          <m:r>
                            <a:rPr lang="ru-RU" sz="1400" i="1">
                              <a:latin typeface="Cambria Math"/>
                            </a:rPr>
                            <m:t>𝑜𝑝𝑡</m:t>
                          </m:r>
                        </m:sub>
                      </m:sSub>
                      <m:r>
                        <a:rPr lang="ru-RU" sz="1400">
                          <a:latin typeface="Cambria Math"/>
                        </a:rPr>
                        <m:t>=0,55</m:t>
                      </m:r>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r>
                                    <a:rPr lang="ru-RU" sz="1400">
                                      <a:latin typeface="Cambria Math"/>
                                    </a:rPr>
                                    <m:t>180</m:t>
                                  </m:r>
                                </m:num>
                                <m:den>
                                  <m:r>
                                    <a:rPr lang="ru-RU" sz="1400">
                                      <a:latin typeface="Cambria Math"/>
                                    </a:rPr>
                                    <m:t>180</m:t>
                                  </m:r>
                                  <m:r>
                                    <a:rPr lang="ru-RU" sz="1400" i="1">
                                      <a:latin typeface="Cambria Math"/>
                                    </a:rPr>
                                    <m:t>−</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1</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2</m:t>
                                          </m:r>
                                        </m:sub>
                                      </m:sSub>
                                    </m:e>
                                  </m:d>
                                </m:den>
                              </m:f>
                              <m:f>
                                <m:fPr>
                                  <m:ctrlPr>
                                    <a:rPr lang="ru-RU" sz="1400" i="1">
                                      <a:latin typeface="Cambria Math" panose="02040503050406030204" pitchFamily="18" charset="0"/>
                                    </a:rPr>
                                  </m:ctrlPr>
                                </m:fPr>
                                <m:num>
                                  <m:r>
                                    <a:rPr lang="ru-RU" sz="1400" i="1">
                                      <a:latin typeface="Cambria Math"/>
                                    </a:rPr>
                                    <m:t>𝑠𝑖𝑛</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1</m:t>
                                      </m:r>
                                    </m:sub>
                                  </m:sSub>
                                </m:num>
                                <m:den>
                                  <m:r>
                                    <a:rPr lang="ru-RU" sz="1400" i="1">
                                      <a:latin typeface="Cambria Math"/>
                                    </a:rPr>
                                    <m:t>𝑠𝑖𝑛</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2</m:t>
                                      </m:r>
                                    </m:sub>
                                  </m:sSub>
                                </m:den>
                              </m:f>
                            </m:e>
                          </m:d>
                        </m:e>
                        <m:sup>
                          <m:r>
                            <a:rPr lang="ru-RU" sz="1400">
                              <a:latin typeface="Cambria Math"/>
                            </a:rPr>
                            <m:t>0,33</m:t>
                          </m:r>
                        </m:sup>
                      </m:sSup>
                      <m:d>
                        <m:dPr>
                          <m:ctrlPr>
                            <a:rPr lang="ru-RU" sz="1400" i="1">
                              <a:latin typeface="Cambria Math" panose="02040503050406030204" pitchFamily="18" charset="0"/>
                            </a:rPr>
                          </m:ctrlPr>
                        </m:dPr>
                        <m:e>
                          <m:r>
                            <a:rPr lang="ru-RU" sz="1400">
                              <a:latin typeface="Cambria Math"/>
                            </a:rPr>
                            <m:t>1</m:t>
                          </m:r>
                          <m:r>
                            <a:rPr lang="ru-RU" sz="1400" i="1">
                              <a:latin typeface="Cambria Math"/>
                            </a:rPr>
                            <m:t>−</m:t>
                          </m:r>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a:latin typeface="Cambria Math"/>
                                    </a:rPr>
                                    <m:t>с</m:t>
                                  </m:r>
                                </m:e>
                              </m:acc>
                            </m:e>
                            <m:sub>
                              <m:r>
                                <a:rPr lang="ru-RU" sz="1400">
                                  <a:latin typeface="Cambria Math"/>
                                </a:rPr>
                                <m:t>м</m:t>
                              </m:r>
                            </m:sub>
                          </m:sSub>
                        </m:e>
                      </m:d>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29593" y="5263205"/>
                <a:ext cx="4572000" cy="649601"/>
              </a:xfrm>
              <a:prstGeom prst="rect">
                <a:avLst/>
              </a:prstGeom>
              <a:blipFill rotWithShape="1">
                <a:blip r:embed="rId6"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5800252" y="5403339"/>
                <a:ext cx="2267287" cy="369332"/>
              </a:xfrm>
              <a:prstGeom prst="rect">
                <a:avLst/>
              </a:prstGeom>
              <a:ln>
                <a:solidFill>
                  <a:schemeClr val="tx1"/>
                </a:solidFill>
              </a:ln>
            </p:spPr>
            <p:txBody>
              <a:bodyPr wrap="none">
                <a:spAutoFit/>
              </a:bodyPr>
              <a:lstStyle/>
              <a:p>
                <a:r>
                  <a:rPr lang="ru-RU" dirty="0"/>
                  <a:t> </a:t>
                </a:r>
                <a14:m>
                  <m:oMath xmlns:m="http://schemas.openxmlformats.org/officeDocument/2006/math">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i="1">
                                <a:latin typeface="Cambria Math"/>
                              </a:rPr>
                              <m:t>𝑡</m:t>
                            </m:r>
                          </m:e>
                        </m:acc>
                      </m:e>
                      <m:sub>
                        <m:r>
                          <a:rPr lang="en-US" sz="1400" i="1">
                            <a:latin typeface="Cambria Math"/>
                          </a:rPr>
                          <m:t>𝑜𝑝𝑡</m:t>
                        </m:r>
                      </m:sub>
                    </m:sSub>
                    <m:r>
                      <a:rPr lang="ru-RU" sz="1400">
                        <a:latin typeface="Cambria Math"/>
                      </a:rPr>
                      <m:t>=</m:t>
                    </m:r>
                    <m:d>
                      <m:dPr>
                        <m:ctrlPr>
                          <a:rPr lang="ru-RU" sz="1400" i="1">
                            <a:latin typeface="Cambria Math" panose="02040503050406030204" pitchFamily="18" charset="0"/>
                          </a:rPr>
                        </m:ctrlPr>
                      </m:dPr>
                      <m:e>
                        <m:r>
                          <a:rPr lang="ru-RU" sz="1400">
                            <a:latin typeface="Cambria Math"/>
                          </a:rPr>
                          <m:t>1+</m:t>
                        </m:r>
                        <m:r>
                          <a:rPr lang="en-US" sz="1400" i="1">
                            <a:latin typeface="Cambria Math"/>
                          </a:rPr>
                          <m:t>𝑑</m:t>
                        </m:r>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i="1">
                                    <a:latin typeface="Cambria Math"/>
                                  </a:rPr>
                                  <m:t>𝑡</m:t>
                                </m:r>
                              </m:e>
                            </m:acc>
                          </m:e>
                          <m:sub>
                            <m:r>
                              <a:rPr lang="en-US" sz="1400" i="1">
                                <a:latin typeface="Cambria Math"/>
                              </a:rPr>
                              <m:t>𝑜𝑝𝑡</m:t>
                            </m:r>
                          </m:sub>
                        </m:sSub>
                      </m:e>
                    </m:d>
                    <m:sSub>
                      <m:sSubPr>
                        <m:ctrlPr>
                          <a:rPr lang="ru-RU" sz="1400" i="1">
                            <a:latin typeface="Cambria Math" panose="02040503050406030204" pitchFamily="18" charset="0"/>
                          </a:rPr>
                        </m:ctrlPr>
                      </m:sSubPr>
                      <m:e>
                        <m:r>
                          <m:rPr>
                            <m:sty m:val="p"/>
                          </m:rPr>
                          <a:rPr lang="ru-RU" sz="1400">
                            <a:latin typeface="Cambria Math"/>
                          </a:rPr>
                          <m:t>K</m:t>
                        </m:r>
                      </m:e>
                      <m:sub>
                        <m:r>
                          <m:rPr>
                            <m:sty m:val="p"/>
                          </m:rPr>
                          <a:rPr lang="ru-RU" sz="1400">
                            <a:latin typeface="Cambria Math"/>
                          </a:rPr>
                          <m:t>KP</m:t>
                        </m:r>
                      </m:sub>
                    </m:sSub>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i="1">
                                <a:latin typeface="Cambria Math"/>
                              </a:rPr>
                              <m:t>𝑡</m:t>
                            </m:r>
                          </m:e>
                        </m:acc>
                      </m:e>
                      <m:sub>
                        <m:r>
                          <a:rPr lang="en-US" sz="1400" i="1">
                            <a:latin typeface="Cambria Math"/>
                          </a:rPr>
                          <m:t>𝑜𝑝𝑡</m:t>
                        </m:r>
                        <m:r>
                          <a:rPr lang="ru-RU" sz="1400">
                            <a:latin typeface="Cambria Math"/>
                          </a:rPr>
                          <m:t>_0</m:t>
                        </m:r>
                      </m:sub>
                    </m:sSub>
                  </m:oMath>
                </a14:m>
                <a:endParaRPr lang="ru-RU" sz="14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800252" y="5403339"/>
                <a:ext cx="2267287" cy="369332"/>
              </a:xfrm>
              <a:prstGeom prst="rect">
                <a:avLst/>
              </a:prstGeom>
              <a:blipFill rotWithShape="1">
                <a:blip r:embed="rId7" cstate="print"/>
                <a:stretch>
                  <a:fillRect/>
                </a:stretch>
              </a:blipFill>
              <a:ln>
                <a:solidFill>
                  <a:schemeClr val="tx1"/>
                </a:solidFill>
              </a:ln>
            </p:spPr>
            <p:txBody>
              <a:bodyPr/>
              <a:lstStyle/>
              <a:p>
                <a:r>
                  <a:rPr lang="ru-RU">
                    <a:noFill/>
                  </a:rPr>
                  <a:t> </a:t>
                </a:r>
              </a:p>
            </p:txBody>
          </p:sp>
        </mc:Fallback>
      </mc:AlternateContent>
      <p:sp>
        <p:nvSpPr>
          <p:cNvPr id="15" name="Прямоугольник 14"/>
          <p:cNvSpPr/>
          <p:nvPr/>
        </p:nvSpPr>
        <p:spPr>
          <a:xfrm>
            <a:off x="1375593" y="5912806"/>
            <a:ext cx="2880000" cy="369332"/>
          </a:xfrm>
          <a:prstGeom prst="rect">
            <a:avLst/>
          </a:prstGeom>
        </p:spPr>
        <p:txBody>
          <a:bodyPr wrap="square">
            <a:spAutoFit/>
          </a:bodyPr>
          <a:lstStyle/>
          <a:p>
            <a:pPr algn="ctr"/>
            <a:r>
              <a:rPr lang="ru-RU" cap="small" dirty="0"/>
              <a:t>Формула </a:t>
            </a:r>
            <a:r>
              <a:rPr lang="ru-RU" cap="small" dirty="0" err="1"/>
              <a:t>Дышлевского</a:t>
            </a:r>
            <a:endParaRPr lang="ru-RU" cap="small" dirty="0"/>
          </a:p>
        </p:txBody>
      </p:sp>
      <p:sp>
        <p:nvSpPr>
          <p:cNvPr id="16" name="Прямоугольник 15"/>
          <p:cNvSpPr/>
          <p:nvPr/>
        </p:nvSpPr>
        <p:spPr>
          <a:xfrm>
            <a:off x="5320144" y="5912806"/>
            <a:ext cx="3608775" cy="369332"/>
          </a:xfrm>
          <a:prstGeom prst="rect">
            <a:avLst/>
          </a:prstGeom>
        </p:spPr>
        <p:txBody>
          <a:bodyPr wrap="square">
            <a:spAutoFit/>
          </a:bodyPr>
          <a:lstStyle/>
          <a:p>
            <a:pPr algn="ctr"/>
            <a:r>
              <a:rPr lang="ru-RU" cap="small" dirty="0"/>
              <a:t>Формула Мамаева и </a:t>
            </a:r>
            <a:r>
              <a:rPr lang="ru-RU" cap="small" dirty="0" err="1"/>
              <a:t>Клебанова</a:t>
            </a:r>
            <a:endParaRPr lang="ru-RU" cap="small" dirty="0"/>
          </a:p>
        </p:txBody>
      </p:sp>
    </p:spTree>
    <p:extLst>
      <p:ext uri="{BB962C8B-B14F-4D97-AF65-F5344CB8AC3E}">
        <p14:creationId xmlns:p14="http://schemas.microsoft.com/office/powerpoint/2010/main" val="169228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Угол выхода потока из турбинной решетки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23</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529592" y="670864"/>
            <a:ext cx="8196395" cy="1338828"/>
          </a:xfrm>
          <a:prstGeom prst="rect">
            <a:avLst/>
          </a:prstGeom>
        </p:spPr>
        <p:txBody>
          <a:bodyPr wrap="square" numCol="1">
            <a:spAutoFit/>
          </a:bodyPr>
          <a:lstStyle/>
          <a:p>
            <a:pPr marL="285750" indent="-285750">
              <a:lnSpc>
                <a:spcPct val="150000"/>
              </a:lnSpc>
              <a:buFont typeface="Wingdings" pitchFamily="2" charset="2"/>
              <a:buChar char="ü"/>
            </a:pPr>
            <a:r>
              <a:rPr lang="ru-RU" dirty="0"/>
              <a:t>В решётках с косым срезом, угол выхода потока </a:t>
            </a:r>
            <a:r>
              <a:rPr lang="ru-RU" i="1" dirty="0">
                <a:sym typeface="Symbol"/>
              </a:rPr>
              <a:t></a:t>
            </a:r>
            <a:r>
              <a:rPr lang="ru-RU" i="1" baseline="-25000" dirty="0"/>
              <a:t>1</a:t>
            </a:r>
            <a:r>
              <a:rPr lang="ru-RU" i="1" dirty="0"/>
              <a:t>(</a:t>
            </a:r>
            <a:r>
              <a:rPr lang="ru-RU" i="1" dirty="0">
                <a:sym typeface="Symbol"/>
              </a:rPr>
              <a:t></a:t>
            </a:r>
            <a:r>
              <a:rPr lang="ru-RU" i="1" baseline="-25000" dirty="0"/>
              <a:t>2</a:t>
            </a:r>
            <a:r>
              <a:rPr lang="ru-RU" i="1" dirty="0"/>
              <a:t>)</a:t>
            </a:r>
            <a:r>
              <a:rPr lang="ru-RU" dirty="0"/>
              <a:t> существенно меняется при изменении режима работы</a:t>
            </a:r>
          </a:p>
          <a:p>
            <a:pPr marL="285750" indent="-285750">
              <a:lnSpc>
                <a:spcPct val="150000"/>
              </a:lnSpc>
              <a:buFont typeface="Wingdings" pitchFamily="2" charset="2"/>
              <a:buChar char="ü"/>
            </a:pPr>
            <a:r>
              <a:rPr lang="ru-RU" dirty="0"/>
              <a:t>Величина угла </a:t>
            </a:r>
            <a:r>
              <a:rPr lang="ru-RU" i="1" dirty="0">
                <a:sym typeface="Symbol"/>
              </a:rPr>
              <a:t></a:t>
            </a:r>
            <a:r>
              <a:rPr lang="ru-RU" i="1" baseline="-25000" dirty="0"/>
              <a:t>1</a:t>
            </a:r>
            <a:r>
              <a:rPr lang="ru-RU" i="1" dirty="0"/>
              <a:t>(</a:t>
            </a:r>
            <a:r>
              <a:rPr lang="ru-RU" i="1" dirty="0">
                <a:sym typeface="Symbol"/>
              </a:rPr>
              <a:t></a:t>
            </a:r>
            <a:r>
              <a:rPr lang="ru-RU" i="1" baseline="-25000" dirty="0"/>
              <a:t>2</a:t>
            </a:r>
            <a:r>
              <a:rPr lang="ru-RU" i="1" dirty="0"/>
              <a:t>) </a:t>
            </a:r>
            <a:r>
              <a:rPr lang="ru-RU" dirty="0"/>
              <a:t>влияет на работу турбины</a:t>
            </a:r>
            <a:endParaRPr lang="ru-RU" dirty="0">
              <a:solidFill>
                <a:srgbClr val="FF0000"/>
              </a:solidFill>
            </a:endParaRPr>
          </a:p>
        </p:txBody>
      </p:sp>
      <p:sp>
        <p:nvSpPr>
          <p:cNvPr id="5" name="Прямоугольник 4"/>
          <p:cNvSpPr/>
          <p:nvPr/>
        </p:nvSpPr>
        <p:spPr>
          <a:xfrm>
            <a:off x="452823" y="2079700"/>
            <a:ext cx="8196396" cy="369332"/>
          </a:xfrm>
          <a:prstGeom prst="rect">
            <a:avLst/>
          </a:prstGeom>
        </p:spPr>
        <p:txBody>
          <a:bodyPr wrap="square">
            <a:spAutoFit/>
          </a:bodyPr>
          <a:lstStyle/>
          <a:p>
            <a:pPr algn="ctr"/>
            <a:r>
              <a:rPr lang="ru-RU" u="sng" cap="small" dirty="0"/>
              <a:t>Рассматривается течение на выходе из турбинной решётки</a:t>
            </a:r>
          </a:p>
        </p:txBody>
      </p:sp>
      <p:pic>
        <p:nvPicPr>
          <p:cNvPr id="6" name="Рисунок 5" descr="ris_1_2.jpg"/>
          <p:cNvPicPr/>
          <p:nvPr/>
        </p:nvPicPr>
        <p:blipFill>
          <a:blip r:embed="rId3" cstate="print"/>
          <a:srcRect/>
          <a:stretch>
            <a:fillRect/>
          </a:stretch>
        </p:blipFill>
        <p:spPr bwMode="auto">
          <a:xfrm>
            <a:off x="452823" y="2449032"/>
            <a:ext cx="3648710" cy="2338070"/>
          </a:xfrm>
          <a:prstGeom prst="rect">
            <a:avLst/>
          </a:prstGeom>
          <a:noFill/>
          <a:ln w="9525">
            <a:noFill/>
            <a:miter lim="800000"/>
            <a:headEnd/>
            <a:tailEnd/>
          </a:ln>
        </p:spPr>
      </p:pic>
      <p:sp>
        <p:nvSpPr>
          <p:cNvPr id="9" name="Прямоугольник 8"/>
          <p:cNvSpPr/>
          <p:nvPr/>
        </p:nvSpPr>
        <p:spPr>
          <a:xfrm>
            <a:off x="529593" y="4787102"/>
            <a:ext cx="3600000" cy="369332"/>
          </a:xfrm>
          <a:prstGeom prst="rect">
            <a:avLst/>
          </a:prstGeom>
        </p:spPr>
        <p:txBody>
          <a:bodyPr wrap="square">
            <a:spAutoFit/>
          </a:bodyPr>
          <a:lstStyle/>
          <a:p>
            <a:pPr algn="ctr"/>
            <a:r>
              <a:rPr lang="ru-RU" cap="small" dirty="0"/>
              <a:t>Схема течения</a:t>
            </a:r>
          </a:p>
        </p:txBody>
      </p:sp>
      <p:sp>
        <p:nvSpPr>
          <p:cNvPr id="10" name="Прямоугольник 9"/>
          <p:cNvSpPr/>
          <p:nvPr/>
        </p:nvSpPr>
        <p:spPr>
          <a:xfrm>
            <a:off x="4551019" y="2449032"/>
            <a:ext cx="4174969" cy="369332"/>
          </a:xfrm>
          <a:prstGeom prst="rect">
            <a:avLst/>
          </a:prstGeom>
        </p:spPr>
        <p:txBody>
          <a:bodyPr wrap="square">
            <a:spAutoFit/>
          </a:bodyPr>
          <a:lstStyle/>
          <a:p>
            <a:pPr algn="ctr"/>
            <a:r>
              <a:rPr lang="ru-RU" cap="small" dirty="0"/>
              <a:t>Уравнение неразрывности </a:t>
            </a:r>
            <a:r>
              <a:rPr lang="en-US" i="1" cap="small" dirty="0"/>
              <a:t>AB </a:t>
            </a:r>
            <a:r>
              <a:rPr lang="ru-RU" cap="small" dirty="0"/>
              <a:t>и </a:t>
            </a:r>
            <a:r>
              <a:rPr lang="en-US" i="1" cap="small" dirty="0"/>
              <a:t>DF</a:t>
            </a:r>
            <a:endParaRPr lang="ru-RU" i="1" cap="small" dirty="0"/>
          </a:p>
        </p:txBody>
      </p:sp>
      <mc:AlternateContent xmlns:mc="http://schemas.openxmlformats.org/markup-compatibility/2006" xmlns:a14="http://schemas.microsoft.com/office/drawing/2010/main">
        <mc:Choice Requires="a14">
          <p:sp>
            <p:nvSpPr>
              <p:cNvPr id="2" name="Прямоугольник 1"/>
              <p:cNvSpPr/>
              <p:nvPr/>
            </p:nvSpPr>
            <p:spPr>
              <a:xfrm>
                <a:off x="5139599" y="2813577"/>
                <a:ext cx="2997807" cy="362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а</m:t>
                          </m:r>
                        </m:e>
                        <m:sub>
                          <m:r>
                            <a:rPr lang="ru-RU" sz="1600" i="1">
                              <a:latin typeface="Cambria Math"/>
                            </a:rPr>
                            <m:t>г</m:t>
                          </m:r>
                        </m:sub>
                      </m:sSub>
                      <m:r>
                        <a:rPr lang="ru-RU" sz="1600" i="1">
                          <a:latin typeface="Cambria Math"/>
                        </a:rPr>
                        <m:t>𝑑𝑟</m:t>
                      </m:r>
                      <m:sSub>
                        <m:sSubPr>
                          <m:ctrlPr>
                            <a:rPr lang="ru-RU" sz="1600" i="1">
                              <a:latin typeface="Cambria Math" panose="02040503050406030204" pitchFamily="18" charset="0"/>
                            </a:rPr>
                          </m:ctrlPr>
                        </m:sSubPr>
                        <m:e>
                          <m:r>
                            <a:rPr lang="ru-RU" sz="1600" i="1">
                              <a:latin typeface="Cambria Math"/>
                            </a:rPr>
                            <m:t>𝜌</m:t>
                          </m:r>
                        </m:e>
                        <m:sub>
                          <m:r>
                            <a:rPr lang="ru-RU" sz="1600" i="1">
                              <a:latin typeface="Cambria Math"/>
                            </a:rPr>
                            <m:t>г</m:t>
                          </m:r>
                        </m:sub>
                      </m:sSub>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г</m:t>
                          </m:r>
                        </m:sub>
                      </m:sSub>
                      <m:r>
                        <a:rPr lang="ru-RU" sz="1600" i="1">
                          <a:latin typeface="Cambria Math"/>
                        </a:rPr>
                        <m:t>𝑐𝑜𝑠</m:t>
                      </m:r>
                      <m:r>
                        <a:rPr lang="ru-RU" sz="1600" i="1">
                          <a:latin typeface="Cambria Math"/>
                        </a:rPr>
                        <m:t>𝜒</m:t>
                      </m:r>
                      <m:r>
                        <a:rPr lang="ru-RU" sz="1600" i="1">
                          <a:latin typeface="Cambria Math"/>
                        </a:rPr>
                        <m:t>=</m:t>
                      </m:r>
                      <m:r>
                        <a:rPr lang="ru-RU" sz="1600" i="1">
                          <a:latin typeface="Cambria Math"/>
                        </a:rPr>
                        <m:t>𝑡</m:t>
                      </m:r>
                      <m:r>
                        <a:rPr lang="ru-RU" sz="1600" i="1">
                          <a:latin typeface="Cambria Math"/>
                        </a:rPr>
                        <m:t>∙</m:t>
                      </m:r>
                      <m:r>
                        <a:rPr lang="ru-RU" sz="1600" i="1">
                          <a:latin typeface="Cambria Math"/>
                        </a:rPr>
                        <m:t>𝑑𝑟</m:t>
                      </m:r>
                      <m:sSub>
                        <m:sSubPr>
                          <m:ctrlPr>
                            <a:rPr lang="ru-RU" sz="1600" i="1">
                              <a:latin typeface="Cambria Math" panose="02040503050406030204" pitchFamily="18" charset="0"/>
                            </a:rPr>
                          </m:ctrlPr>
                        </m:sSubPr>
                        <m:e>
                          <m:r>
                            <a:rPr lang="ru-RU" sz="1600" i="1">
                              <a:latin typeface="Cambria Math"/>
                            </a:rPr>
                            <m:t>𝜌</m:t>
                          </m:r>
                        </m:e>
                        <m:sub>
                          <m:r>
                            <a:rPr lang="ru-RU" sz="1600" i="1">
                              <a:latin typeface="Cambria Math"/>
                            </a:rPr>
                            <m:t>1</m:t>
                          </m:r>
                        </m:sub>
                      </m:sSub>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1</m:t>
                          </m:r>
                        </m:sub>
                      </m:sSub>
                      <m:r>
                        <a:rPr lang="ru-RU" sz="1600" i="1">
                          <a:latin typeface="Cambria Math"/>
                        </a:rPr>
                        <m:t>𝑠𝑖𝑛</m:t>
                      </m:r>
                      <m:sSub>
                        <m:sSubPr>
                          <m:ctrlPr>
                            <a:rPr lang="ru-RU" sz="1600" i="1">
                              <a:latin typeface="Cambria Math" panose="02040503050406030204" pitchFamily="18" charset="0"/>
                            </a:rPr>
                          </m:ctrlPr>
                        </m:sSubPr>
                        <m:e>
                          <m:r>
                            <a:rPr lang="ru-RU" sz="1600" i="1">
                              <a:latin typeface="Cambria Math"/>
                            </a:rPr>
                            <m:t>𝛼</m:t>
                          </m:r>
                        </m:e>
                        <m:sub>
                          <m:r>
                            <a:rPr lang="ru-RU" sz="1600" i="1">
                              <a:latin typeface="Cambria Math"/>
                            </a:rPr>
                            <m:t>1</m:t>
                          </m:r>
                        </m:sub>
                      </m:sSub>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139599" y="2813577"/>
                <a:ext cx="2997807" cy="362663"/>
              </a:xfrm>
              <a:prstGeom prst="rect">
                <a:avLst/>
              </a:prstGeom>
              <a:blipFill rotWithShape="1">
                <a:blip r:embed="rId4" cstate="print"/>
                <a:stretch>
                  <a:fillRect b="-169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5648519" y="3258838"/>
                <a:ext cx="1979965" cy="652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𝛼</m:t>
                          </m:r>
                        </m:e>
                        <m:sub>
                          <m:r>
                            <a:rPr lang="ru-RU" sz="1600" i="1">
                              <a:latin typeface="Cambria Math"/>
                            </a:rPr>
                            <m:t>1</m:t>
                          </m:r>
                        </m:sub>
                      </m:sSub>
                      <m:r>
                        <a:rPr lang="ru-RU" sz="1600" i="1">
                          <a:latin typeface="Cambria Math"/>
                        </a:rPr>
                        <m:t>=</m:t>
                      </m:r>
                      <m:func>
                        <m:funcPr>
                          <m:ctrlPr>
                            <a:rPr lang="ru-RU" sz="1600" i="1">
                              <a:latin typeface="Cambria Math" panose="02040503050406030204" pitchFamily="18" charset="0"/>
                            </a:rPr>
                          </m:ctrlPr>
                        </m:funcPr>
                        <m:fName>
                          <m:r>
                            <m:rPr>
                              <m:sty m:val="p"/>
                            </m:rPr>
                            <a:rPr lang="en-US" sz="1600">
                              <a:latin typeface="Cambria Math"/>
                            </a:rPr>
                            <m:t>arcsin</m:t>
                          </m:r>
                        </m:fName>
                        <m:e>
                          <m:d>
                            <m:dPr>
                              <m:begChr m:val="["/>
                              <m:endChr m:val="]"/>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а</m:t>
                                      </m:r>
                                    </m:e>
                                    <m:sub>
                                      <m:r>
                                        <a:rPr lang="ru-RU" sz="1600" i="1">
                                          <a:latin typeface="Cambria Math"/>
                                        </a:rPr>
                                        <m:t>г</m:t>
                                      </m:r>
                                    </m:sub>
                                  </m:sSub>
                                  <m:sSub>
                                    <m:sSubPr>
                                      <m:ctrlPr>
                                        <a:rPr lang="ru-RU" sz="1600" i="1">
                                          <a:latin typeface="Cambria Math" panose="02040503050406030204" pitchFamily="18" charset="0"/>
                                        </a:rPr>
                                      </m:ctrlPr>
                                    </m:sSubPr>
                                    <m:e>
                                      <m:r>
                                        <a:rPr lang="en-US" sz="1600" i="1">
                                          <a:latin typeface="Cambria Math"/>
                                        </a:rPr>
                                        <m:t>𝜌</m:t>
                                      </m:r>
                                    </m:e>
                                    <m:sub>
                                      <m:r>
                                        <a:rPr lang="ru-RU" sz="1600" i="1">
                                          <a:latin typeface="Cambria Math"/>
                                        </a:rPr>
                                        <m:t>г</m:t>
                                      </m:r>
                                    </m:sub>
                                  </m:sSub>
                                  <m:sSub>
                                    <m:sSubPr>
                                      <m:ctrlPr>
                                        <a:rPr lang="ru-RU" sz="1600" i="1">
                                          <a:latin typeface="Cambria Math" panose="02040503050406030204" pitchFamily="18" charset="0"/>
                                        </a:rPr>
                                      </m:ctrlPr>
                                    </m:sSubPr>
                                    <m:e>
                                      <m:r>
                                        <a:rPr lang="en-US" sz="1600" i="1">
                                          <a:latin typeface="Cambria Math"/>
                                        </a:rPr>
                                        <m:t>𝑐</m:t>
                                      </m:r>
                                    </m:e>
                                    <m:sub>
                                      <m:r>
                                        <a:rPr lang="ru-RU" sz="1600" i="1">
                                          <a:latin typeface="Cambria Math"/>
                                        </a:rPr>
                                        <m:t>г</m:t>
                                      </m:r>
                                    </m:sub>
                                  </m:sSub>
                                </m:num>
                                <m:den>
                                  <m:r>
                                    <a:rPr lang="en-US" sz="1600" i="1">
                                      <a:latin typeface="Cambria Math"/>
                                    </a:rPr>
                                    <m:t>𝑡</m:t>
                                  </m:r>
                                  <m:sSub>
                                    <m:sSubPr>
                                      <m:ctrlPr>
                                        <a:rPr lang="ru-RU" sz="1600" i="1">
                                          <a:latin typeface="Cambria Math" panose="02040503050406030204" pitchFamily="18" charset="0"/>
                                        </a:rPr>
                                      </m:ctrlPr>
                                    </m:sSubPr>
                                    <m:e>
                                      <m:r>
                                        <a:rPr lang="en-US" sz="1600" i="1">
                                          <a:latin typeface="Cambria Math"/>
                                        </a:rPr>
                                        <m:t>𝜌</m:t>
                                      </m:r>
                                    </m:e>
                                    <m:sub>
                                      <m:r>
                                        <a:rPr lang="ru-RU" sz="1600" i="1">
                                          <a:latin typeface="Cambria Math"/>
                                        </a:rPr>
                                        <m:t>1</m:t>
                                      </m:r>
                                    </m:sub>
                                  </m:sSub>
                                  <m:sSub>
                                    <m:sSubPr>
                                      <m:ctrlPr>
                                        <a:rPr lang="ru-RU" sz="1600" i="1">
                                          <a:latin typeface="Cambria Math" panose="02040503050406030204" pitchFamily="18" charset="0"/>
                                        </a:rPr>
                                      </m:ctrlPr>
                                    </m:sSubPr>
                                    <m:e>
                                      <m:r>
                                        <a:rPr lang="en-US" sz="1600" i="1">
                                          <a:latin typeface="Cambria Math"/>
                                        </a:rPr>
                                        <m:t>𝑐</m:t>
                                      </m:r>
                                    </m:e>
                                    <m:sub>
                                      <m:r>
                                        <a:rPr lang="ru-RU" sz="1600" i="1">
                                          <a:latin typeface="Cambria Math"/>
                                        </a:rPr>
                                        <m:t>1</m:t>
                                      </m:r>
                                    </m:sub>
                                  </m:sSub>
                                </m:den>
                              </m:f>
                            </m:e>
                          </m:d>
                        </m:e>
                      </m:func>
                    </m:oMath>
                  </m:oMathPara>
                </a14:m>
                <a:endParaRPr lang="ru-RU" sz="16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5648519" y="3258838"/>
                <a:ext cx="1979965" cy="652551"/>
              </a:xfrm>
              <a:prstGeom prst="rect">
                <a:avLst/>
              </a:prstGeom>
              <a:blipFill rotWithShape="1">
                <a:blip r:embed="rId5" cstate="print"/>
                <a:stretch>
                  <a:fillRect/>
                </a:stretch>
              </a:blipFill>
            </p:spPr>
            <p:txBody>
              <a:bodyPr/>
              <a:lstStyle/>
              <a:p>
                <a:r>
                  <a:rPr lang="ru-RU">
                    <a:noFill/>
                  </a:rPr>
                  <a:t> </a:t>
                </a:r>
              </a:p>
            </p:txBody>
          </p:sp>
        </mc:Fallback>
      </mc:AlternateContent>
      <p:sp>
        <p:nvSpPr>
          <p:cNvPr id="12" name="Прямоугольник 11"/>
          <p:cNvSpPr/>
          <p:nvPr/>
        </p:nvSpPr>
        <p:spPr>
          <a:xfrm>
            <a:off x="4551021" y="3911389"/>
            <a:ext cx="4174968" cy="369332"/>
          </a:xfrm>
          <a:prstGeom prst="rect">
            <a:avLst/>
          </a:prstGeom>
        </p:spPr>
        <p:txBody>
          <a:bodyPr wrap="square">
            <a:spAutoFit/>
          </a:bodyPr>
          <a:lstStyle/>
          <a:p>
            <a:pPr algn="ctr"/>
            <a:r>
              <a:rPr lang="ru-RU" cap="small" dirty="0"/>
              <a:t>Эффективный угол решетки</a:t>
            </a:r>
          </a:p>
        </p:txBody>
      </p:sp>
      <mc:AlternateContent xmlns:mc="http://schemas.openxmlformats.org/markup-compatibility/2006" xmlns:a14="http://schemas.microsoft.com/office/drawing/2010/main">
        <mc:Choice Requires="a14">
          <p:sp>
            <p:nvSpPr>
              <p:cNvPr id="13" name="Прямоугольник 12"/>
              <p:cNvSpPr/>
              <p:nvPr/>
            </p:nvSpPr>
            <p:spPr>
              <a:xfrm>
                <a:off x="5740182" y="4280721"/>
                <a:ext cx="1796646" cy="51405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𝛼</m:t>
                          </m:r>
                        </m:e>
                        <m:sub>
                          <m:r>
                            <a:rPr lang="ru-RU" sz="1600" i="1">
                              <a:latin typeface="Cambria Math"/>
                            </a:rPr>
                            <m:t>1эф</m:t>
                          </m:r>
                        </m:sub>
                      </m:sSub>
                      <m:r>
                        <a:rPr lang="ru-RU" sz="1600" i="1">
                          <a:latin typeface="Cambria Math"/>
                        </a:rPr>
                        <m:t>=</m:t>
                      </m:r>
                      <m:func>
                        <m:funcPr>
                          <m:ctrlPr>
                            <a:rPr lang="ru-RU" sz="1600" i="1">
                              <a:latin typeface="Cambria Math" panose="02040503050406030204" pitchFamily="18" charset="0"/>
                            </a:rPr>
                          </m:ctrlPr>
                        </m:funcPr>
                        <m:fName>
                          <m:r>
                            <m:rPr>
                              <m:sty m:val="p"/>
                            </m:rPr>
                            <a:rPr lang="en-US" sz="1600">
                              <a:latin typeface="Cambria Math"/>
                            </a:rPr>
                            <m:t>arcsin</m:t>
                          </m:r>
                        </m:fName>
                        <m:e>
                          <m:d>
                            <m:dPr>
                              <m:begChr m:val="["/>
                              <m:endChr m:val="]"/>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i="1">
                                          <a:latin typeface="Cambria Math"/>
                                        </a:rPr>
                                        <m:t>𝑎</m:t>
                                      </m:r>
                                    </m:e>
                                    <m:sub>
                                      <m:r>
                                        <a:rPr lang="ru-RU" sz="1600" i="1">
                                          <a:latin typeface="Cambria Math"/>
                                        </a:rPr>
                                        <m:t>г</m:t>
                                      </m:r>
                                    </m:sub>
                                  </m:sSub>
                                </m:num>
                                <m:den>
                                  <m:r>
                                    <a:rPr lang="en-US" sz="1600" i="1">
                                      <a:latin typeface="Cambria Math"/>
                                    </a:rPr>
                                    <m:t>𝑡</m:t>
                                  </m:r>
                                </m:den>
                              </m:f>
                            </m:e>
                          </m:d>
                        </m:e>
                      </m:func>
                    </m:oMath>
                  </m:oMathPara>
                </a14:m>
                <a:endParaRPr lang="ru-RU" sz="16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5740182" y="4280721"/>
                <a:ext cx="1796646" cy="514051"/>
              </a:xfrm>
              <a:prstGeom prst="rect">
                <a:avLst/>
              </a:prstGeom>
              <a:blipFill rotWithShape="1">
                <a:blip r:embed="rId6"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5385651" y="4830158"/>
                <a:ext cx="2681888" cy="652551"/>
              </a:xfrm>
              <a:prstGeom prst="rect">
                <a:avLst/>
              </a:prstGeom>
              <a:no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𝛼</m:t>
                          </m:r>
                        </m:e>
                        <m:sub>
                          <m:r>
                            <a:rPr lang="ru-RU" sz="1600" i="1">
                              <a:latin typeface="Cambria Math"/>
                            </a:rPr>
                            <m:t>1</m:t>
                          </m:r>
                        </m:sub>
                      </m:sSub>
                      <m:r>
                        <a:rPr lang="ru-RU" sz="1600" i="1">
                          <a:latin typeface="Cambria Math"/>
                        </a:rPr>
                        <m:t>=</m:t>
                      </m:r>
                      <m:func>
                        <m:funcPr>
                          <m:ctrlPr>
                            <a:rPr lang="ru-RU" sz="1600" i="1">
                              <a:latin typeface="Cambria Math" panose="02040503050406030204" pitchFamily="18" charset="0"/>
                            </a:rPr>
                          </m:ctrlPr>
                        </m:funcPr>
                        <m:fName>
                          <m:r>
                            <m:rPr>
                              <m:sty m:val="p"/>
                            </m:rPr>
                            <a:rPr lang="en-US" sz="1600">
                              <a:latin typeface="Cambria Math"/>
                            </a:rPr>
                            <m:t>arcsin</m:t>
                          </m:r>
                        </m:fName>
                        <m:e>
                          <m:d>
                            <m:dPr>
                              <m:begChr m:val="["/>
                              <m:endChr m:val="]"/>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i="1">
                                          <a:latin typeface="Cambria Math"/>
                                        </a:rPr>
                                        <m:t>𝜌</m:t>
                                      </m:r>
                                    </m:e>
                                    <m:sub>
                                      <m:r>
                                        <a:rPr lang="ru-RU" sz="1600" i="1">
                                          <a:latin typeface="Cambria Math"/>
                                        </a:rPr>
                                        <m:t>г</m:t>
                                      </m:r>
                                    </m:sub>
                                  </m:sSub>
                                  <m:sSub>
                                    <m:sSubPr>
                                      <m:ctrlPr>
                                        <a:rPr lang="ru-RU" sz="1600" i="1">
                                          <a:latin typeface="Cambria Math" panose="02040503050406030204" pitchFamily="18" charset="0"/>
                                        </a:rPr>
                                      </m:ctrlPr>
                                    </m:sSubPr>
                                    <m:e>
                                      <m:r>
                                        <a:rPr lang="en-US" sz="1600" i="1">
                                          <a:latin typeface="Cambria Math"/>
                                        </a:rPr>
                                        <m:t>𝑐</m:t>
                                      </m:r>
                                    </m:e>
                                    <m:sub>
                                      <m:r>
                                        <a:rPr lang="ru-RU" sz="1600" i="1">
                                          <a:latin typeface="Cambria Math"/>
                                        </a:rPr>
                                        <m:t>г</m:t>
                                      </m:r>
                                    </m:sub>
                                  </m:sSub>
                                </m:num>
                                <m:den>
                                  <m:sSub>
                                    <m:sSubPr>
                                      <m:ctrlPr>
                                        <a:rPr lang="ru-RU" sz="1600" i="1">
                                          <a:latin typeface="Cambria Math" panose="02040503050406030204" pitchFamily="18" charset="0"/>
                                        </a:rPr>
                                      </m:ctrlPr>
                                    </m:sSubPr>
                                    <m:e>
                                      <m:r>
                                        <a:rPr lang="en-US" sz="1600" i="1">
                                          <a:latin typeface="Cambria Math"/>
                                        </a:rPr>
                                        <m:t>𝜌</m:t>
                                      </m:r>
                                    </m:e>
                                    <m:sub>
                                      <m:r>
                                        <a:rPr lang="ru-RU" sz="1600" i="1">
                                          <a:latin typeface="Cambria Math"/>
                                        </a:rPr>
                                        <m:t>1</m:t>
                                      </m:r>
                                    </m:sub>
                                  </m:sSub>
                                  <m:sSub>
                                    <m:sSubPr>
                                      <m:ctrlPr>
                                        <a:rPr lang="ru-RU" sz="1600" i="1">
                                          <a:latin typeface="Cambria Math" panose="02040503050406030204" pitchFamily="18" charset="0"/>
                                        </a:rPr>
                                      </m:ctrlPr>
                                    </m:sSubPr>
                                    <m:e>
                                      <m:r>
                                        <a:rPr lang="en-US" sz="1600" i="1">
                                          <a:latin typeface="Cambria Math"/>
                                        </a:rPr>
                                        <m:t>𝑐</m:t>
                                      </m:r>
                                    </m:e>
                                    <m:sub>
                                      <m:r>
                                        <a:rPr lang="ru-RU" sz="1600" i="1">
                                          <a:latin typeface="Cambria Math"/>
                                        </a:rPr>
                                        <m:t>1</m:t>
                                      </m:r>
                                    </m:sub>
                                  </m:sSub>
                                </m:den>
                              </m:f>
                              <m:r>
                                <a:rPr lang="en-US" sz="1600" i="1">
                                  <a:latin typeface="Cambria Math"/>
                                </a:rPr>
                                <m:t>∙</m:t>
                              </m:r>
                              <m:r>
                                <a:rPr lang="en-US" sz="1600" i="1">
                                  <a:latin typeface="Cambria Math"/>
                                </a:rPr>
                                <m:t>𝑠𝑖𝑛</m:t>
                              </m:r>
                              <m:sSub>
                                <m:sSubPr>
                                  <m:ctrlPr>
                                    <a:rPr lang="ru-RU" sz="1600" i="1">
                                      <a:latin typeface="Cambria Math" panose="02040503050406030204" pitchFamily="18" charset="0"/>
                                    </a:rPr>
                                  </m:ctrlPr>
                                </m:sSubPr>
                                <m:e>
                                  <m:r>
                                    <a:rPr lang="en-US" sz="1600" i="1">
                                      <a:latin typeface="Cambria Math"/>
                                    </a:rPr>
                                    <m:t>𝛼</m:t>
                                  </m:r>
                                </m:e>
                                <m:sub>
                                  <m:r>
                                    <a:rPr lang="en-US" sz="1600" i="1">
                                      <a:latin typeface="Cambria Math"/>
                                    </a:rPr>
                                    <m:t>1</m:t>
                                  </m:r>
                                  <m:r>
                                    <a:rPr lang="ru-RU" sz="1600" i="1">
                                      <a:latin typeface="Cambria Math"/>
                                    </a:rPr>
                                    <m:t>эф</m:t>
                                  </m:r>
                                  <m:r>
                                    <a:rPr lang="en-US" sz="1600" i="1">
                                      <a:latin typeface="Cambria Math"/>
                                    </a:rPr>
                                    <m:t>′</m:t>
                                  </m:r>
                                </m:sub>
                              </m:sSub>
                            </m:e>
                          </m:d>
                        </m:e>
                      </m:func>
                    </m:oMath>
                  </m:oMathPara>
                </a14:m>
                <a:endParaRPr lang="ru-RU" sz="1600"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5385651" y="4830158"/>
                <a:ext cx="2681888" cy="652551"/>
              </a:xfrm>
              <a:prstGeom prst="rect">
                <a:avLst/>
              </a:prstGeom>
              <a:blipFill rotWithShape="1">
                <a:blip r:embed="rId7" cstate="print"/>
                <a:stretch>
                  <a:fillRect/>
                </a:stretch>
              </a:blipFill>
              <a:ln>
                <a:solidFill>
                  <a:schemeClr val="tx1"/>
                </a:solidFill>
              </a:ln>
            </p:spPr>
            <p:txBody>
              <a:bodyPr/>
              <a:lstStyle/>
              <a:p>
                <a:r>
                  <a:rPr lang="ru-RU">
                    <a:noFill/>
                  </a:rPr>
                  <a:t> </a:t>
                </a:r>
              </a:p>
            </p:txBody>
          </p:sp>
        </mc:Fallback>
      </mc:AlternateContent>
      <p:sp>
        <p:nvSpPr>
          <p:cNvPr id="15" name="Овал 14"/>
          <p:cNvSpPr>
            <a:spLocks noChangeAspect="1"/>
          </p:cNvSpPr>
          <p:nvPr/>
        </p:nvSpPr>
        <p:spPr>
          <a:xfrm>
            <a:off x="7172933" y="4894242"/>
            <a:ext cx="724157" cy="524383"/>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16" name="Овал 15"/>
          <p:cNvSpPr>
            <a:spLocks noChangeAspect="1"/>
          </p:cNvSpPr>
          <p:nvPr/>
        </p:nvSpPr>
        <p:spPr>
          <a:xfrm>
            <a:off x="6544647" y="4830158"/>
            <a:ext cx="628285" cy="652551"/>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17" name="Прямоугольник 16"/>
          <p:cNvSpPr/>
          <p:nvPr/>
        </p:nvSpPr>
        <p:spPr>
          <a:xfrm>
            <a:off x="7501852" y="5650755"/>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all" dirty="0">
                <a:solidFill>
                  <a:sysClr val="windowText" lastClr="000000"/>
                </a:solidFill>
              </a:rPr>
              <a:t>const</a:t>
            </a:r>
            <a:endParaRPr lang="ru-RU" sz="1400" b="1" i="1" cap="all" dirty="0">
              <a:solidFill>
                <a:sysClr val="windowText" lastClr="000000"/>
              </a:solidFill>
            </a:endParaRPr>
          </a:p>
        </p:txBody>
      </p:sp>
      <p:sp>
        <p:nvSpPr>
          <p:cNvPr id="18" name="Прямоугольник 17"/>
          <p:cNvSpPr/>
          <p:nvPr/>
        </p:nvSpPr>
        <p:spPr>
          <a:xfrm>
            <a:off x="5284519" y="5656028"/>
            <a:ext cx="234396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ysClr val="windowText" lastClr="000000"/>
                </a:solidFill>
              </a:rPr>
              <a:t>Зависит от режима течения</a:t>
            </a:r>
            <a:endParaRPr lang="ru-RU" sz="1400" b="1" i="1" cap="all" dirty="0">
              <a:solidFill>
                <a:sysClr val="windowText" lastClr="000000"/>
              </a:solidFill>
            </a:endParaRPr>
          </a:p>
        </p:txBody>
      </p:sp>
      <p:cxnSp>
        <p:nvCxnSpPr>
          <p:cNvPr id="20" name="Прямая со стрелкой 19"/>
          <p:cNvCxnSpPr>
            <a:stCxn id="18" idx="0"/>
            <a:endCxn id="16" idx="3"/>
          </p:cNvCxnSpPr>
          <p:nvPr/>
        </p:nvCxnSpPr>
        <p:spPr>
          <a:xfrm flipV="1">
            <a:off x="6456502" y="5387145"/>
            <a:ext cx="180155" cy="268883"/>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5" idx="5"/>
          </p:cNvCxnSpPr>
          <p:nvPr/>
        </p:nvCxnSpPr>
        <p:spPr>
          <a:xfrm flipH="1" flipV="1">
            <a:off x="7791040" y="5341831"/>
            <a:ext cx="276499" cy="314197"/>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12" grpId="0"/>
      <p:bldP spid="13" grpId="0" animBg="1"/>
      <p:bldP spid="14" grpId="0" animBg="1"/>
      <p:bldP spid="15" grpId="0" animBg="1"/>
      <p:bldP spid="16"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313" y="4357426"/>
            <a:ext cx="317647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Угол выхода потока из турбинной решетки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24</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529593" y="820915"/>
            <a:ext cx="8196396" cy="369332"/>
          </a:xfrm>
          <a:prstGeom prst="rect">
            <a:avLst/>
          </a:prstGeom>
        </p:spPr>
        <p:txBody>
          <a:bodyPr wrap="square">
            <a:spAutoFit/>
          </a:bodyPr>
          <a:lstStyle/>
          <a:p>
            <a:pPr algn="ctr"/>
            <a:r>
              <a:rPr lang="ru-RU" u="sng" cap="small" dirty="0"/>
              <a:t>Влияние режима течения </a:t>
            </a:r>
          </a:p>
        </p:txBody>
      </p:sp>
      <p:sp>
        <p:nvSpPr>
          <p:cNvPr id="21" name="Номер слайда 4"/>
          <p:cNvSpPr>
            <a:spLocks noGrp="1"/>
          </p:cNvSpPr>
          <p:nvPr>
            <p:ph type="sldNum" sz="quarter" idx="12"/>
          </p:nvPr>
        </p:nvSpPr>
        <p:spPr>
          <a:xfrm>
            <a:off x="6553200" y="6248400"/>
            <a:ext cx="1905000" cy="457200"/>
          </a:xfrm>
        </p:spPr>
        <p:txBody>
          <a:bodyPr/>
          <a:lstStyle/>
          <a:p>
            <a:fld id="{F8F8B35A-09EB-479E-99C7-DE6EB35A719D}" type="slidenum">
              <a:rPr lang="ru-RU"/>
              <a:pPr/>
              <a:t>24</a:t>
            </a:fld>
            <a:endParaRPr lang="ru-RU"/>
          </a:p>
        </p:txBody>
      </p:sp>
      <p:sp>
        <p:nvSpPr>
          <p:cNvPr id="37" name="Прямоугольник 36"/>
          <p:cNvSpPr/>
          <p:nvPr/>
        </p:nvSpPr>
        <p:spPr>
          <a:xfrm>
            <a:off x="240275" y="1167828"/>
            <a:ext cx="4174969" cy="369332"/>
          </a:xfrm>
          <a:prstGeom prst="rect">
            <a:avLst/>
          </a:prstGeom>
        </p:spPr>
        <p:txBody>
          <a:bodyPr wrap="square">
            <a:spAutoFit/>
          </a:bodyPr>
          <a:lstStyle/>
          <a:p>
            <a:pPr algn="ctr"/>
            <a:r>
              <a:rPr lang="ru-RU" cap="small" dirty="0"/>
              <a:t>1. Дозвуковое течение </a:t>
            </a:r>
            <a:r>
              <a:rPr lang="ru-RU" cap="small" dirty="0">
                <a:sym typeface="Symbol"/>
              </a:rPr>
              <a:t></a:t>
            </a:r>
            <a:r>
              <a:rPr lang="en-US" cap="small" dirty="0">
                <a:sym typeface="Symbol"/>
              </a:rPr>
              <a:t>&lt;1</a:t>
            </a:r>
            <a:endParaRPr lang="ru-RU" cap="small" dirty="0"/>
          </a:p>
        </p:txBody>
      </p:sp>
      <p:pic>
        <p:nvPicPr>
          <p:cNvPr id="38" name="Рисунок 37" descr="8.png"/>
          <p:cNvPicPr>
            <a:picLocks noChangeAspect="1"/>
          </p:cNvPicPr>
          <p:nvPr/>
        </p:nvPicPr>
        <p:blipFill>
          <a:blip r:embed="rId5" cstate="print"/>
          <a:srcRect l="4124" t="27782"/>
          <a:stretch>
            <a:fillRect/>
          </a:stretch>
        </p:blipFill>
        <p:spPr>
          <a:xfrm>
            <a:off x="571460" y="1431710"/>
            <a:ext cx="3512598" cy="2160000"/>
          </a:xfrm>
          <a:prstGeom prst="rect">
            <a:avLst/>
          </a:prstGeom>
        </p:spPr>
      </p:pic>
      <p:sp>
        <p:nvSpPr>
          <p:cNvPr id="3" name="Прямоугольник 2"/>
          <p:cNvSpPr/>
          <p:nvPr/>
        </p:nvSpPr>
        <p:spPr>
          <a:xfrm>
            <a:off x="4571999" y="1247044"/>
            <a:ext cx="4153989" cy="369332"/>
          </a:xfrm>
          <a:prstGeom prst="rect">
            <a:avLst/>
          </a:prstGeom>
        </p:spPr>
        <p:txBody>
          <a:bodyPr wrap="square">
            <a:spAutoFit/>
          </a:bodyPr>
          <a:lstStyle/>
          <a:p>
            <a:pPr algn="ctr"/>
            <a:r>
              <a:rPr lang="ru-RU" cap="small" dirty="0"/>
              <a:t>3. Сверхзвуковое течение </a:t>
            </a:r>
            <a:r>
              <a:rPr lang="ru-RU" cap="small" dirty="0">
                <a:sym typeface="Symbol"/>
              </a:rPr>
              <a:t></a:t>
            </a:r>
            <a:r>
              <a:rPr lang="en-US" cap="small" dirty="0">
                <a:sym typeface="Symbol"/>
              </a:rPr>
              <a:t>&gt;1</a:t>
            </a:r>
            <a:endParaRPr lang="ru-RU" cap="small" dirty="0"/>
          </a:p>
        </p:txBody>
      </p:sp>
      <mc:AlternateContent xmlns:mc="http://schemas.openxmlformats.org/markup-compatibility/2006" xmlns:a14="http://schemas.microsoft.com/office/drawing/2010/main">
        <mc:Choice Requires="a14">
          <p:sp>
            <p:nvSpPr>
              <p:cNvPr id="19" name="Прямоугольник 18"/>
              <p:cNvSpPr/>
              <p:nvPr/>
            </p:nvSpPr>
            <p:spPr>
              <a:xfrm>
                <a:off x="376293" y="3612866"/>
                <a:ext cx="902042" cy="535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г</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г</m:t>
                              </m:r>
                            </m:sub>
                          </m:sSub>
                        </m:num>
                        <m:den>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1</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1</m:t>
                              </m:r>
                            </m:sub>
                          </m:sSub>
                        </m:den>
                      </m:f>
                      <m:r>
                        <a:rPr lang="ru-RU" sz="1400" i="1">
                          <a:latin typeface="Cambria Math"/>
                        </a:rPr>
                        <m:t>&gt;1</m:t>
                      </m:r>
                    </m:oMath>
                  </m:oMathPara>
                </a14:m>
                <a:endParaRPr lang="ru-RU" sz="1400"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376293" y="3612866"/>
                <a:ext cx="902042" cy="535788"/>
              </a:xfrm>
              <a:prstGeom prst="rect">
                <a:avLst/>
              </a:prstGeom>
              <a:blipFill rotWithShape="1">
                <a:blip r:embed="rId6" cstate="print"/>
                <a:stretch>
                  <a:fillRect/>
                </a:stretch>
              </a:blipFill>
            </p:spPr>
            <p:txBody>
              <a:bodyPr/>
              <a:lstStyle/>
              <a:p>
                <a:r>
                  <a:rPr lang="ru-RU">
                    <a:noFill/>
                  </a:rPr>
                  <a:t> </a:t>
                </a:r>
              </a:p>
            </p:txBody>
          </p:sp>
        </mc:Fallback>
      </mc:AlternateContent>
      <p:sp>
        <p:nvSpPr>
          <p:cNvPr id="39" name="Прямоугольник 38"/>
          <p:cNvSpPr/>
          <p:nvPr/>
        </p:nvSpPr>
        <p:spPr>
          <a:xfrm>
            <a:off x="529593" y="4172760"/>
            <a:ext cx="4153989" cy="369332"/>
          </a:xfrm>
          <a:prstGeom prst="rect">
            <a:avLst/>
          </a:prstGeom>
        </p:spPr>
        <p:txBody>
          <a:bodyPr wrap="square">
            <a:spAutoFit/>
          </a:bodyPr>
          <a:lstStyle/>
          <a:p>
            <a:pPr algn="ctr"/>
            <a:r>
              <a:rPr lang="ru-RU" cap="small" dirty="0"/>
              <a:t>2. Звуковое течение </a:t>
            </a:r>
            <a:r>
              <a:rPr lang="ru-RU" cap="small" dirty="0">
                <a:sym typeface="Symbol"/>
              </a:rPr>
              <a:t>=</a:t>
            </a:r>
            <a:r>
              <a:rPr lang="en-US" cap="small" dirty="0">
                <a:sym typeface="Symbol"/>
              </a:rPr>
              <a:t>1</a:t>
            </a:r>
            <a:endParaRPr lang="ru-RU" cap="small" dirty="0"/>
          </a:p>
        </p:txBody>
      </p:sp>
      <p:sp>
        <p:nvSpPr>
          <p:cNvPr id="4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 name="Объект 40"/>
          <p:cNvGraphicFramePr>
            <a:graphicFrameLocks noChangeAspect="1"/>
          </p:cNvGraphicFramePr>
          <p:nvPr>
            <p:extLst>
              <p:ext uri="{D42A27DB-BD31-4B8C-83A1-F6EECF244321}">
                <p14:modId xmlns:p14="http://schemas.microsoft.com/office/powerpoint/2010/main" val="1124258568"/>
              </p:ext>
            </p:extLst>
          </p:nvPr>
        </p:nvGraphicFramePr>
        <p:xfrm>
          <a:off x="1477259" y="3751026"/>
          <a:ext cx="850500" cy="324000"/>
        </p:xfrm>
        <a:graphic>
          <a:graphicData uri="http://schemas.openxmlformats.org/presentationml/2006/ole">
            <mc:AlternateContent xmlns:mc="http://schemas.openxmlformats.org/markup-compatibility/2006">
              <mc:Choice xmlns:v="urn:schemas-microsoft-com:vml" Requires="v">
                <p:oleObj spid="_x0000_s1042" name="Формула" r:id="rId7" imgW="596900" imgH="228600" progId="Equation.3">
                  <p:embed/>
                </p:oleObj>
              </mc:Choice>
              <mc:Fallback>
                <p:oleObj name="Формула" r:id="rId7" imgW="596900" imgH="228600" progId="Equation.3">
                  <p:embed/>
                  <p:pic>
                    <p:nvPicPr>
                      <p:cNvPr id="41" name="Объект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259" y="3751026"/>
                        <a:ext cx="850500" cy="3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Прямоугольник 41"/>
          <p:cNvSpPr/>
          <p:nvPr/>
        </p:nvSpPr>
        <p:spPr>
          <a:xfrm>
            <a:off x="2476664" y="3728360"/>
            <a:ext cx="1483098" cy="369332"/>
          </a:xfrm>
          <a:prstGeom prst="rect">
            <a:avLst/>
          </a:prstGeom>
          <a:ln>
            <a:solidFill>
              <a:schemeClr val="tx1"/>
            </a:solidFill>
          </a:ln>
        </p:spPr>
        <p:txBody>
          <a:bodyPr wrap="none">
            <a:spAutoFit/>
          </a:bodyPr>
          <a:lstStyle/>
          <a:p>
            <a:r>
              <a:rPr lang="ru-RU" dirty="0">
                <a:sym typeface="Symbol"/>
              </a:rPr>
              <a:t></a:t>
            </a:r>
            <a:r>
              <a:rPr lang="ru-RU" baseline="-25000" dirty="0"/>
              <a:t>1</a:t>
            </a:r>
            <a:r>
              <a:rPr lang="ru-RU" dirty="0"/>
              <a:t> =</a:t>
            </a:r>
            <a:r>
              <a:rPr lang="ru-RU" dirty="0">
                <a:sym typeface="Symbol"/>
              </a:rPr>
              <a:t></a:t>
            </a:r>
            <a:r>
              <a:rPr lang="ru-RU" baseline="-25000" dirty="0"/>
              <a:t>1 эф</a:t>
            </a:r>
            <a:r>
              <a:rPr lang="ru-RU" dirty="0"/>
              <a:t> + </a:t>
            </a:r>
            <a:r>
              <a:rPr lang="ru-RU" dirty="0">
                <a:sym typeface="Symbol"/>
              </a:rPr>
              <a:t></a:t>
            </a:r>
            <a:endParaRPr lang="ru-RU" dirty="0"/>
          </a:p>
        </p:txBody>
      </p:sp>
      <p:graphicFrame>
        <p:nvGraphicFramePr>
          <p:cNvPr id="34" name="Object 37"/>
          <p:cNvGraphicFramePr>
            <a:graphicFrameLocks noChangeAspect="1"/>
          </p:cNvGraphicFramePr>
          <p:nvPr>
            <p:extLst>
              <p:ext uri="{D42A27DB-BD31-4B8C-83A1-F6EECF244321}">
                <p14:modId xmlns:p14="http://schemas.microsoft.com/office/powerpoint/2010/main" val="487407758"/>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3" name="Формула" r:id="rId9" imgW="114151" imgH="215619" progId="Equation.3">
                  <p:embed/>
                </p:oleObj>
              </mc:Choice>
              <mc:Fallback>
                <p:oleObj name="Формула" r:id="rId9" imgW="114151" imgH="215619" progId="Equation.3">
                  <p:embed/>
                  <p:pic>
                    <p:nvPicPr>
                      <p:cNvPr id="34"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3" name="Прямоугольник 42"/>
              <p:cNvSpPr/>
              <p:nvPr/>
            </p:nvSpPr>
            <p:spPr>
              <a:xfrm>
                <a:off x="4706721" y="3591710"/>
                <a:ext cx="902042" cy="535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г</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г</m:t>
                              </m:r>
                            </m:sub>
                          </m:sSub>
                        </m:num>
                        <m:den>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1</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1</m:t>
                              </m:r>
                            </m:sub>
                          </m:sSub>
                        </m:den>
                      </m:f>
                      <m:r>
                        <a:rPr lang="ru-RU" sz="1400" i="1">
                          <a:latin typeface="Cambria Math"/>
                        </a:rPr>
                        <m:t>&gt;1</m:t>
                      </m:r>
                    </m:oMath>
                  </m:oMathPara>
                </a14:m>
                <a:endParaRPr lang="ru-RU" sz="1400" dirty="0"/>
              </a:p>
            </p:txBody>
          </p:sp>
        </mc:Choice>
        <mc:Fallback xmlns="">
          <p:sp>
            <p:nvSpPr>
              <p:cNvPr id="43" name="Прямоугольник 42"/>
              <p:cNvSpPr>
                <a:spLocks noRot="1" noChangeAspect="1" noMove="1" noResize="1" noEditPoints="1" noAdjustHandles="1" noChangeArrowheads="1" noChangeShapeType="1" noTextEdit="1"/>
              </p:cNvSpPr>
              <p:nvPr/>
            </p:nvSpPr>
            <p:spPr>
              <a:xfrm>
                <a:off x="4706721" y="3591710"/>
                <a:ext cx="902042" cy="535788"/>
              </a:xfrm>
              <a:prstGeom prst="rect">
                <a:avLst/>
              </a:prstGeom>
              <a:blipFill rotWithShape="1">
                <a:blip r:embed="rId11" cstate="print"/>
                <a:stretch>
                  <a:fillRect/>
                </a:stretch>
              </a:blipFill>
            </p:spPr>
            <p:txBody>
              <a:bodyPr/>
              <a:lstStyle/>
              <a:p>
                <a:r>
                  <a:rPr lang="ru-RU">
                    <a:noFill/>
                  </a:rPr>
                  <a:t> </a:t>
                </a:r>
              </a:p>
            </p:txBody>
          </p:sp>
        </mc:Fallback>
      </mc:AlternateContent>
      <p:graphicFrame>
        <p:nvGraphicFramePr>
          <p:cNvPr id="44" name="Объект 43"/>
          <p:cNvGraphicFramePr>
            <a:graphicFrameLocks noChangeAspect="1"/>
          </p:cNvGraphicFramePr>
          <p:nvPr>
            <p:extLst>
              <p:ext uri="{D42A27DB-BD31-4B8C-83A1-F6EECF244321}">
                <p14:modId xmlns:p14="http://schemas.microsoft.com/office/powerpoint/2010/main" val="2471031997"/>
              </p:ext>
            </p:extLst>
          </p:nvPr>
        </p:nvGraphicFramePr>
        <p:xfrm>
          <a:off x="5819589" y="3718760"/>
          <a:ext cx="850500" cy="324000"/>
        </p:xfrm>
        <a:graphic>
          <a:graphicData uri="http://schemas.openxmlformats.org/presentationml/2006/ole">
            <mc:AlternateContent xmlns:mc="http://schemas.openxmlformats.org/markup-compatibility/2006">
              <mc:Choice xmlns:v="urn:schemas-microsoft-com:vml" Requires="v">
                <p:oleObj spid="_x0000_s1044" name="Формула" r:id="rId12" imgW="596900" imgH="228600" progId="Equation.3">
                  <p:embed/>
                </p:oleObj>
              </mc:Choice>
              <mc:Fallback>
                <p:oleObj name="Формула" r:id="rId12" imgW="596900" imgH="228600" progId="Equation.3">
                  <p:embed/>
                  <p:pic>
                    <p:nvPicPr>
                      <p:cNvPr id="44" name="Объект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9589" y="3718760"/>
                        <a:ext cx="850500" cy="3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Прямоугольник 44"/>
          <p:cNvSpPr/>
          <p:nvPr/>
        </p:nvSpPr>
        <p:spPr>
          <a:xfrm>
            <a:off x="6818994" y="3696094"/>
            <a:ext cx="1483098" cy="369332"/>
          </a:xfrm>
          <a:prstGeom prst="rect">
            <a:avLst/>
          </a:prstGeom>
          <a:ln>
            <a:solidFill>
              <a:schemeClr val="tx1"/>
            </a:solidFill>
          </a:ln>
        </p:spPr>
        <p:txBody>
          <a:bodyPr wrap="none">
            <a:spAutoFit/>
          </a:bodyPr>
          <a:lstStyle/>
          <a:p>
            <a:r>
              <a:rPr lang="ru-RU" dirty="0">
                <a:sym typeface="Symbol"/>
              </a:rPr>
              <a:t></a:t>
            </a:r>
            <a:r>
              <a:rPr lang="ru-RU" baseline="-25000" dirty="0"/>
              <a:t>1</a:t>
            </a:r>
            <a:r>
              <a:rPr lang="ru-RU" dirty="0"/>
              <a:t> =</a:t>
            </a:r>
            <a:r>
              <a:rPr lang="ru-RU" dirty="0">
                <a:sym typeface="Symbol"/>
              </a:rPr>
              <a:t></a:t>
            </a:r>
            <a:r>
              <a:rPr lang="ru-RU" baseline="-25000" dirty="0"/>
              <a:t>1 эф</a:t>
            </a:r>
            <a:r>
              <a:rPr lang="ru-RU" dirty="0"/>
              <a:t> + </a:t>
            </a:r>
            <a:r>
              <a:rPr lang="ru-RU" dirty="0">
                <a:sym typeface="Symbol"/>
              </a:rPr>
              <a:t></a:t>
            </a:r>
            <a:endParaRPr lang="ru-RU" dirty="0"/>
          </a:p>
        </p:txBody>
      </p:sp>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9769" y="1537160"/>
            <a:ext cx="277150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8" name="Объект 47"/>
          <p:cNvGraphicFramePr>
            <a:graphicFrameLocks noChangeAspect="1"/>
          </p:cNvGraphicFramePr>
          <p:nvPr>
            <p:extLst>
              <p:ext uri="{D42A27DB-BD31-4B8C-83A1-F6EECF244321}">
                <p14:modId xmlns:p14="http://schemas.microsoft.com/office/powerpoint/2010/main" val="1963282715"/>
              </p:ext>
            </p:extLst>
          </p:nvPr>
        </p:nvGraphicFramePr>
        <p:xfrm>
          <a:off x="4146749" y="6008760"/>
          <a:ext cx="850500" cy="324000"/>
        </p:xfrm>
        <a:graphic>
          <a:graphicData uri="http://schemas.openxmlformats.org/presentationml/2006/ole">
            <mc:AlternateContent xmlns:mc="http://schemas.openxmlformats.org/markup-compatibility/2006">
              <mc:Choice xmlns:v="urn:schemas-microsoft-com:vml" Requires="v">
                <p:oleObj spid="_x0000_s1045" name="Формула" r:id="rId14" imgW="596900" imgH="228600" progId="Equation.3">
                  <p:embed/>
                </p:oleObj>
              </mc:Choice>
              <mc:Fallback>
                <p:oleObj name="Формула" r:id="rId14" imgW="596900" imgH="228600" progId="Equation.3">
                  <p:embed/>
                  <p:pic>
                    <p:nvPicPr>
                      <p:cNvPr id="48" name="Объект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6749" y="6008760"/>
                        <a:ext cx="850500" cy="3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9" name="Прямоугольник 48"/>
              <p:cNvSpPr/>
              <p:nvPr/>
            </p:nvSpPr>
            <p:spPr>
              <a:xfrm>
                <a:off x="3218213" y="5918351"/>
                <a:ext cx="902042" cy="535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г</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г</m:t>
                              </m:r>
                            </m:sub>
                          </m:sSub>
                        </m:num>
                        <m:den>
                          <m:sSub>
                            <m:sSubPr>
                              <m:ctrlPr>
                                <a:rPr lang="ru-RU" sz="1400" i="1">
                                  <a:latin typeface="Cambria Math" panose="02040503050406030204" pitchFamily="18" charset="0"/>
                                </a:rPr>
                              </m:ctrlPr>
                            </m:sSubPr>
                            <m:e>
                              <m:r>
                                <a:rPr lang="en-US" sz="1400" i="1">
                                  <a:latin typeface="Cambria Math"/>
                                </a:rPr>
                                <m:t>𝜌</m:t>
                              </m:r>
                            </m:e>
                            <m:sub>
                              <m:r>
                                <a:rPr lang="ru-RU" sz="1400" i="1">
                                  <a:latin typeface="Cambria Math"/>
                                </a:rPr>
                                <m:t>1</m:t>
                              </m:r>
                            </m:sub>
                          </m:sSub>
                          <m:sSub>
                            <m:sSubPr>
                              <m:ctrlPr>
                                <a:rPr lang="ru-RU" sz="1400" i="1">
                                  <a:latin typeface="Cambria Math" panose="02040503050406030204" pitchFamily="18" charset="0"/>
                                </a:rPr>
                              </m:ctrlPr>
                            </m:sSubPr>
                            <m:e>
                              <m:r>
                                <a:rPr lang="en-US" sz="1400" i="1">
                                  <a:latin typeface="Cambria Math"/>
                                </a:rPr>
                                <m:t>𝑐</m:t>
                              </m:r>
                            </m:e>
                            <m:sub>
                              <m:r>
                                <a:rPr lang="ru-RU" sz="1400" i="1">
                                  <a:latin typeface="Cambria Math"/>
                                </a:rPr>
                                <m:t>1</m:t>
                              </m:r>
                            </m:sub>
                          </m:sSub>
                        </m:den>
                      </m:f>
                      <m:r>
                        <a:rPr lang="ru-RU" sz="1400" i="1">
                          <a:latin typeface="Cambria Math"/>
                        </a:rPr>
                        <m:t>=1</m:t>
                      </m:r>
                    </m:oMath>
                  </m:oMathPara>
                </a14:m>
                <a:endParaRPr lang="ru-RU" sz="1400" dirty="0"/>
              </a:p>
            </p:txBody>
          </p:sp>
        </mc:Choice>
        <mc:Fallback xmlns="">
          <p:sp>
            <p:nvSpPr>
              <p:cNvPr id="49" name="Прямоугольник 48"/>
              <p:cNvSpPr>
                <a:spLocks noRot="1" noChangeAspect="1" noMove="1" noResize="1" noEditPoints="1" noAdjustHandles="1" noChangeArrowheads="1" noChangeShapeType="1" noTextEdit="1"/>
              </p:cNvSpPr>
              <p:nvPr/>
            </p:nvSpPr>
            <p:spPr>
              <a:xfrm>
                <a:off x="3218213" y="5918351"/>
                <a:ext cx="902042" cy="535788"/>
              </a:xfrm>
              <a:prstGeom prst="rect">
                <a:avLst/>
              </a:prstGeom>
              <a:blipFill rotWithShape="1">
                <a:blip r:embed="rId16" cstate="print"/>
                <a:stretch>
                  <a:fillRect/>
                </a:stretch>
              </a:blipFill>
            </p:spPr>
            <p:txBody>
              <a:bodyPr/>
              <a:lstStyle/>
              <a:p>
                <a:r>
                  <a:rPr lang="ru-RU">
                    <a:noFill/>
                  </a:rPr>
                  <a:t> </a:t>
                </a:r>
              </a:p>
            </p:txBody>
          </p:sp>
        </mc:Fallback>
      </mc:AlternateContent>
      <p:pic>
        <p:nvPicPr>
          <p:cNvPr id="52" name="Рисунок 51" descr="ris_1_3.jpg"/>
          <p:cNvPicPr/>
          <p:nvPr/>
        </p:nvPicPr>
        <p:blipFill rotWithShape="1">
          <a:blip r:embed="rId17" cstate="print"/>
          <a:srcRect b="2789"/>
          <a:stretch/>
        </p:blipFill>
        <p:spPr bwMode="auto">
          <a:xfrm>
            <a:off x="5263879" y="4211941"/>
            <a:ext cx="3110230" cy="1806575"/>
          </a:xfrm>
          <a:prstGeom prst="rect">
            <a:avLst/>
          </a:prstGeom>
          <a:noFill/>
          <a:ln>
            <a:noFill/>
          </a:ln>
          <a:extLst>
            <a:ext uri="{53640926-AAD7-44D8-BBD7-CCE9431645EC}">
              <a14:shadowObscured xmlns:a14="http://schemas.microsoft.com/office/drawing/2010/main"/>
            </a:ext>
          </a:extLst>
        </p:spPr>
      </p:pic>
      <p:sp>
        <p:nvSpPr>
          <p:cNvPr id="53" name="Прямоугольник 52"/>
          <p:cNvSpPr/>
          <p:nvPr/>
        </p:nvSpPr>
        <p:spPr>
          <a:xfrm>
            <a:off x="4961939" y="5918351"/>
            <a:ext cx="3714110" cy="369332"/>
          </a:xfrm>
          <a:prstGeom prst="rect">
            <a:avLst/>
          </a:prstGeom>
        </p:spPr>
        <p:txBody>
          <a:bodyPr wrap="square">
            <a:spAutoFit/>
          </a:bodyPr>
          <a:lstStyle/>
          <a:p>
            <a:pPr algn="ctr"/>
            <a:r>
              <a:rPr lang="ru-RU" cap="small" dirty="0"/>
              <a:t>Диаграмма для угла отставания </a:t>
            </a:r>
          </a:p>
        </p:txBody>
      </p:sp>
    </p:spTree>
    <p:extLst>
      <p:ext uri="{BB962C8B-B14F-4D97-AF65-F5344CB8AC3E}">
        <p14:creationId xmlns:p14="http://schemas.microsoft.com/office/powerpoint/2010/main" val="38674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39" grpId="0"/>
      <p:bldP spid="42" grpId="0" animBg="1"/>
      <p:bldP spid="43" grpId="0"/>
      <p:bldP spid="45" grpId="0" animBg="1"/>
      <p:bldP spid="49"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Работа ступеней турбины на разных радиусах</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25</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5619750" cy="3831818"/>
          </a:xfrm>
          <a:prstGeom prst="rect">
            <a:avLst/>
          </a:prstGeom>
          <a:noFill/>
        </p:spPr>
        <p:txBody>
          <a:bodyPr wrap="square" rtlCol="0">
            <a:spAutoFit/>
          </a:bodyPr>
          <a:lstStyle/>
          <a:p>
            <a:pPr indent="-285750">
              <a:lnSpc>
                <a:spcPct val="150000"/>
              </a:lnSpc>
              <a:buFont typeface="Wingdings" pitchFamily="2" charset="2"/>
              <a:buChar char="ü"/>
            </a:pPr>
            <a:r>
              <a:rPr lang="ru-RU" dirty="0"/>
              <a:t>Рассматриваются треугольники скоростей на входе в РК в трех сечениях: периферийном среднем и втулочном</a:t>
            </a:r>
          </a:p>
          <a:p>
            <a:pPr indent="-285750">
              <a:lnSpc>
                <a:spcPct val="150000"/>
              </a:lnSpc>
              <a:buFont typeface="Wingdings" pitchFamily="2" charset="2"/>
              <a:buChar char="ü"/>
            </a:pPr>
            <a:r>
              <a:rPr lang="ru-RU" dirty="0"/>
              <a:t>Допущение: абсолютная скорость на входе в РК – постоянна</a:t>
            </a:r>
          </a:p>
          <a:p>
            <a:pPr indent="-285750">
              <a:lnSpc>
                <a:spcPct val="150000"/>
              </a:lnSpc>
              <a:buFont typeface="Wingdings" pitchFamily="2" charset="2"/>
              <a:buChar char="ü"/>
            </a:pPr>
            <a:r>
              <a:rPr lang="ru-RU" dirty="0"/>
              <a:t>От радиуса зависит окружная скорость: </a:t>
            </a:r>
            <a:r>
              <a:rPr lang="en-US" i="1" dirty="0"/>
              <a:t>u=</a:t>
            </a:r>
            <a:r>
              <a:rPr lang="en-US" i="1" dirty="0">
                <a:sym typeface="Symbol"/>
              </a:rPr>
              <a:t>r</a:t>
            </a: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p:txBody>
      </p:sp>
      <p:sp>
        <p:nvSpPr>
          <p:cNvPr id="5" name="Прямоугольник 4"/>
          <p:cNvSpPr/>
          <p:nvPr/>
        </p:nvSpPr>
        <p:spPr>
          <a:xfrm>
            <a:off x="322576" y="3312578"/>
            <a:ext cx="2019338" cy="307777"/>
          </a:xfrm>
          <a:prstGeom prst="rect">
            <a:avLst/>
          </a:prstGeom>
        </p:spPr>
        <p:txBody>
          <a:bodyPr wrap="square">
            <a:spAutoFit/>
          </a:bodyPr>
          <a:lstStyle/>
          <a:p>
            <a:pPr algn="ctr"/>
            <a:r>
              <a:rPr lang="ru-RU" sz="1400" cap="small" dirty="0"/>
              <a:t>Втулочное сечение</a:t>
            </a:r>
          </a:p>
        </p:txBody>
      </p:sp>
      <p:sp>
        <p:nvSpPr>
          <p:cNvPr id="6" name="Прямоугольник 5"/>
          <p:cNvSpPr/>
          <p:nvPr/>
        </p:nvSpPr>
        <p:spPr>
          <a:xfrm>
            <a:off x="5003334" y="3307669"/>
            <a:ext cx="2019338" cy="252000"/>
          </a:xfrm>
          <a:prstGeom prst="rect">
            <a:avLst/>
          </a:prstGeom>
        </p:spPr>
        <p:txBody>
          <a:bodyPr wrap="square">
            <a:spAutoFit/>
          </a:bodyPr>
          <a:lstStyle/>
          <a:p>
            <a:pPr algn="ctr"/>
            <a:r>
              <a:rPr lang="ru-RU" sz="1400" cap="small" dirty="0"/>
              <a:t>Периферийное сечение</a:t>
            </a:r>
          </a:p>
        </p:txBody>
      </p:sp>
      <p:sp>
        <p:nvSpPr>
          <p:cNvPr id="9" name="Прямоугольник 8"/>
          <p:cNvSpPr/>
          <p:nvPr/>
        </p:nvSpPr>
        <p:spPr>
          <a:xfrm>
            <a:off x="2617515" y="3319973"/>
            <a:ext cx="2019338" cy="307777"/>
          </a:xfrm>
          <a:prstGeom prst="rect">
            <a:avLst/>
          </a:prstGeom>
        </p:spPr>
        <p:txBody>
          <a:bodyPr wrap="square">
            <a:spAutoFit/>
          </a:bodyPr>
          <a:lstStyle/>
          <a:p>
            <a:pPr algn="ctr"/>
            <a:r>
              <a:rPr lang="ru-RU" sz="1400" cap="small" dirty="0"/>
              <a:t>Среднее сечение</a:t>
            </a:r>
          </a:p>
        </p:txBody>
      </p:sp>
      <p:sp>
        <p:nvSpPr>
          <p:cNvPr id="28" name="Прямоугольник 27"/>
          <p:cNvSpPr/>
          <p:nvPr/>
        </p:nvSpPr>
        <p:spPr>
          <a:xfrm>
            <a:off x="497632" y="5870261"/>
            <a:ext cx="8420100" cy="462499"/>
          </a:xfrm>
          <a:prstGeom prst="rect">
            <a:avLst/>
          </a:prstGeom>
        </p:spPr>
        <p:txBody>
          <a:bodyPr wrap="square">
            <a:spAutoFit/>
          </a:bodyPr>
          <a:lstStyle/>
          <a:p>
            <a:pPr indent="-285750">
              <a:lnSpc>
                <a:spcPct val="150000"/>
              </a:lnSpc>
              <a:buFont typeface="Wingdings" pitchFamily="2" charset="2"/>
              <a:buChar char="ü"/>
            </a:pPr>
            <a:r>
              <a:rPr lang="ru-RU" dirty="0">
                <a:sym typeface="Symbol"/>
              </a:rPr>
              <a:t>По высоте лопатки изменяется угол входа в относительном движении </a:t>
            </a:r>
            <a:r>
              <a:rPr lang="ru-RU" i="1" dirty="0">
                <a:sym typeface="Symbol"/>
              </a:rPr>
              <a:t></a:t>
            </a:r>
            <a:r>
              <a:rPr lang="ru-RU" i="1" baseline="-25000" dirty="0">
                <a:sym typeface="Symbol"/>
              </a:rPr>
              <a:t>1</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2046" y="798713"/>
            <a:ext cx="238496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49" y="3609984"/>
            <a:ext cx="221459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541" y="3637275"/>
            <a:ext cx="237528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827" y="3605075"/>
            <a:ext cx="24625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Рисунок 41" descr="gallery_turbine3.jpg"/>
          <p:cNvPicPr>
            <a:picLocks noChangeAspect="1"/>
          </p:cNvPicPr>
          <p:nvPr/>
        </p:nvPicPr>
        <p:blipFill>
          <a:blip r:embed="rId7" cstate="print"/>
          <a:srcRect t="5518" b="8966"/>
          <a:stretch>
            <a:fillRect/>
          </a:stretch>
        </p:blipFill>
        <p:spPr>
          <a:xfrm rot="16200000">
            <a:off x="7168798" y="3868603"/>
            <a:ext cx="2057869" cy="1440000"/>
          </a:xfrm>
          <a:prstGeom prst="rect">
            <a:avLst/>
          </a:prstGeom>
        </p:spPr>
      </p:pic>
      <p:sp>
        <p:nvSpPr>
          <p:cNvPr id="43" name="Прямоугольник 42"/>
          <p:cNvSpPr/>
          <p:nvPr/>
        </p:nvSpPr>
        <p:spPr>
          <a:xfrm>
            <a:off x="7188063" y="3357984"/>
            <a:ext cx="2019338" cy="307777"/>
          </a:xfrm>
          <a:prstGeom prst="rect">
            <a:avLst/>
          </a:prstGeom>
        </p:spPr>
        <p:txBody>
          <a:bodyPr wrap="square">
            <a:spAutoFit/>
          </a:bodyPr>
          <a:lstStyle/>
          <a:p>
            <a:pPr algn="ctr"/>
            <a:r>
              <a:rPr lang="ru-RU" sz="1400" cap="small" dirty="0"/>
              <a:t>Форма лопатки</a:t>
            </a:r>
          </a:p>
        </p:txBody>
      </p:sp>
    </p:spTree>
    <p:extLst>
      <p:ext uri="{BB962C8B-B14F-4D97-AF65-F5344CB8AC3E}">
        <p14:creationId xmlns:p14="http://schemas.microsoft.com/office/powerpoint/2010/main" val="26713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28"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Работа ступеней турбины на разных радиусах</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26</a:t>
            </a:fld>
            <a:endParaRPr lang="ru-RU" dirty="0">
              <a:solidFill>
                <a:schemeClr val="bg1"/>
              </a:solidFill>
              <a:latin typeface="Elektra Medium Pro" panose="02000803000000020004" pitchFamily="50" charset="-52"/>
            </a:endParaRPr>
          </a:p>
        </p:txBody>
      </p:sp>
      <p:sp>
        <p:nvSpPr>
          <p:cNvPr id="4" name="TextBox 3"/>
          <p:cNvSpPr txBox="1"/>
          <p:nvPr/>
        </p:nvSpPr>
        <p:spPr>
          <a:xfrm>
            <a:off x="609599" y="798713"/>
            <a:ext cx="8201025" cy="1338828"/>
          </a:xfrm>
          <a:prstGeom prst="rect">
            <a:avLst/>
          </a:prstGeom>
          <a:noFill/>
        </p:spPr>
        <p:txBody>
          <a:bodyPr wrap="square" rtlCol="0">
            <a:spAutoFit/>
          </a:bodyPr>
          <a:lstStyle/>
          <a:p>
            <a:pPr indent="-285750">
              <a:lnSpc>
                <a:spcPct val="150000"/>
              </a:lnSpc>
              <a:buFont typeface="Wingdings" pitchFamily="2" charset="2"/>
              <a:buChar char="ü"/>
            </a:pPr>
            <a:r>
              <a:rPr lang="ru-RU" dirty="0">
                <a:solidFill>
                  <a:srgbClr val="FF0000"/>
                </a:solidFill>
              </a:rPr>
              <a:t>Как рассчитать изменение параметров по высоте канала?</a:t>
            </a:r>
          </a:p>
          <a:p>
            <a:pPr indent="-285750">
              <a:lnSpc>
                <a:spcPct val="150000"/>
              </a:lnSpc>
              <a:buFont typeface="Wingdings" pitchFamily="2" charset="2"/>
              <a:buChar char="ü"/>
            </a:pPr>
            <a:endParaRPr lang="ru-RU" dirty="0">
              <a:sym typeface="Symbol"/>
            </a:endParaRPr>
          </a:p>
          <a:p>
            <a:pPr indent="-285750">
              <a:lnSpc>
                <a:spcPct val="150000"/>
              </a:lnSpc>
              <a:buFont typeface="Wingdings" pitchFamily="2" charset="2"/>
              <a:buChar char="ü"/>
            </a:pPr>
            <a:endParaRPr lang="ru-RU" dirty="0">
              <a:sym typeface="Symbol"/>
            </a:endParaRPr>
          </a:p>
        </p:txBody>
      </p:sp>
      <p:pic>
        <p:nvPicPr>
          <p:cNvPr id="5" name="Рисунок 4" descr="11.png"/>
          <p:cNvPicPr>
            <a:picLocks noChangeAspect="1"/>
          </p:cNvPicPr>
          <p:nvPr/>
        </p:nvPicPr>
        <p:blipFill>
          <a:blip r:embed="rId3" cstate="print"/>
          <a:stretch>
            <a:fillRect/>
          </a:stretch>
        </p:blipFill>
        <p:spPr>
          <a:xfrm>
            <a:off x="3391297" y="1278657"/>
            <a:ext cx="2156825" cy="756000"/>
          </a:xfrm>
          <a:prstGeom prst="rect">
            <a:avLst/>
          </a:prstGeom>
        </p:spPr>
      </p:pic>
      <p:sp>
        <p:nvSpPr>
          <p:cNvPr id="6" name="Овал 5"/>
          <p:cNvSpPr/>
          <p:nvPr/>
        </p:nvSpPr>
        <p:spPr>
          <a:xfrm>
            <a:off x="3463305" y="1350665"/>
            <a:ext cx="576064"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9" name="Овал 8"/>
          <p:cNvSpPr/>
          <p:nvPr/>
        </p:nvSpPr>
        <p:spPr>
          <a:xfrm>
            <a:off x="4543425" y="1350665"/>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pic>
        <p:nvPicPr>
          <p:cNvPr id="10" name="Рисунок 9" descr="P1000547.JPG"/>
          <p:cNvPicPr>
            <a:picLocks noChangeAspect="1"/>
          </p:cNvPicPr>
          <p:nvPr/>
        </p:nvPicPr>
        <p:blipFill>
          <a:blip r:embed="rId4" cstate="print"/>
          <a:stretch>
            <a:fillRect/>
          </a:stretch>
        </p:blipFill>
        <p:spPr>
          <a:xfrm>
            <a:off x="4710111" y="4892760"/>
            <a:ext cx="3406916" cy="1440000"/>
          </a:xfrm>
          <a:prstGeom prst="rect">
            <a:avLst/>
          </a:prstGeom>
        </p:spPr>
      </p:pic>
      <p:sp>
        <p:nvSpPr>
          <p:cNvPr id="2" name="Прямоугольник 1">
            <a:extLst>
              <a:ext uri="{FF2B5EF4-FFF2-40B4-BE49-F238E27FC236}">
                <a16:creationId xmlns:a16="http://schemas.microsoft.com/office/drawing/2014/main" id="{212BE167-2687-4DFC-9BB0-258984400ECB}"/>
              </a:ext>
            </a:extLst>
          </p:cNvPr>
          <p:cNvSpPr/>
          <p:nvPr/>
        </p:nvSpPr>
        <p:spPr>
          <a:xfrm>
            <a:off x="590190" y="5279620"/>
            <a:ext cx="3378041" cy="507831"/>
          </a:xfrm>
          <a:prstGeom prst="rect">
            <a:avLst/>
          </a:prstGeom>
        </p:spPr>
        <p:txBody>
          <a:bodyPr wrap="none">
            <a:spAutoFit/>
          </a:bodyPr>
          <a:lstStyle/>
          <a:p>
            <a:pPr marL="290513" indent="-285750">
              <a:lnSpc>
                <a:spcPct val="150000"/>
              </a:lnSpc>
              <a:buFont typeface="Wingdings" pitchFamily="2" charset="2"/>
              <a:buChar char="ü"/>
            </a:pPr>
            <a:r>
              <a:rPr lang="ru-RU" dirty="0">
                <a:solidFill>
                  <a:srgbClr val="FF0000"/>
                </a:solidFill>
              </a:rPr>
              <a:t>Как выбрать закон закрутки? </a:t>
            </a:r>
          </a:p>
        </p:txBody>
      </p:sp>
      <p:sp>
        <p:nvSpPr>
          <p:cNvPr id="3" name="Прямоугольник 2">
            <a:extLst>
              <a:ext uri="{FF2B5EF4-FFF2-40B4-BE49-F238E27FC236}">
                <a16:creationId xmlns:a16="http://schemas.microsoft.com/office/drawing/2014/main" id="{4294FC31-953E-4EB1-9AED-16E443E31060}"/>
              </a:ext>
            </a:extLst>
          </p:cNvPr>
          <p:cNvSpPr/>
          <p:nvPr/>
        </p:nvSpPr>
        <p:spPr>
          <a:xfrm>
            <a:off x="590190" y="3219429"/>
            <a:ext cx="8116390" cy="2169825"/>
          </a:xfrm>
          <a:prstGeom prst="rect">
            <a:avLst/>
          </a:prstGeom>
        </p:spPr>
        <p:txBody>
          <a:bodyPr wrap="square">
            <a:spAutoFit/>
          </a:bodyPr>
          <a:lstStyle/>
          <a:p>
            <a:pPr indent="-285750">
              <a:lnSpc>
                <a:spcPct val="150000"/>
              </a:lnSpc>
              <a:buFont typeface="Wingdings" pitchFamily="2" charset="2"/>
              <a:buChar char="ü"/>
            </a:pPr>
            <a:r>
              <a:rPr lang="ru-RU" dirty="0"/>
              <a:t>Закон закрутки обычно представляется в виде: </a:t>
            </a:r>
            <a:r>
              <a:rPr lang="en-US" i="1" dirty="0" err="1"/>
              <a:t>c</a:t>
            </a:r>
            <a:r>
              <a:rPr lang="en-US" i="1" baseline="-25000" dirty="0" err="1"/>
              <a:t>u</a:t>
            </a:r>
            <a:r>
              <a:rPr lang="en-US" i="1" dirty="0" err="1"/>
              <a:t>r</a:t>
            </a:r>
            <a:r>
              <a:rPr lang="en-US" i="1" baseline="30000" dirty="0" err="1"/>
              <a:t>m</a:t>
            </a:r>
            <a:r>
              <a:rPr lang="en-US" i="1" dirty="0"/>
              <a:t>=</a:t>
            </a:r>
            <a:r>
              <a:rPr lang="en-US" i="1" dirty="0" err="1"/>
              <a:t>const</a:t>
            </a:r>
            <a:endParaRPr lang="en-US" i="1" dirty="0"/>
          </a:p>
          <a:p>
            <a:pPr marL="1000125" indent="-104775">
              <a:lnSpc>
                <a:spcPct val="150000"/>
              </a:lnSpc>
              <a:buFont typeface="Arial" pitchFamily="34" charset="0"/>
              <a:buChar char="•"/>
            </a:pPr>
            <a:r>
              <a:rPr lang="ru-RU" dirty="0">
                <a:sym typeface="Symbol"/>
              </a:rPr>
              <a:t>если </a:t>
            </a:r>
            <a:r>
              <a:rPr lang="en-US" dirty="0">
                <a:sym typeface="Symbol"/>
              </a:rPr>
              <a:t>m=1 - </a:t>
            </a:r>
            <a:r>
              <a:rPr lang="en-US" i="1" dirty="0"/>
              <a:t>c</a:t>
            </a:r>
            <a:r>
              <a:rPr lang="en-US" i="1" baseline="-25000" dirty="0"/>
              <a:t>u</a:t>
            </a:r>
            <a:r>
              <a:rPr lang="en-US" i="1" dirty="0"/>
              <a:t>r=</a:t>
            </a:r>
            <a:r>
              <a:rPr lang="en-US" i="1" dirty="0" err="1"/>
              <a:t>const</a:t>
            </a:r>
            <a:r>
              <a:rPr lang="en-US" dirty="0"/>
              <a:t> – </a:t>
            </a:r>
            <a:r>
              <a:rPr lang="ru-RU" dirty="0"/>
              <a:t>закон постоянства  циркуляции</a:t>
            </a:r>
          </a:p>
          <a:p>
            <a:pPr marL="1000125" indent="-104775">
              <a:lnSpc>
                <a:spcPct val="150000"/>
              </a:lnSpc>
              <a:buFont typeface="Arial" pitchFamily="34" charset="0"/>
              <a:buChar char="•"/>
            </a:pPr>
            <a:r>
              <a:rPr lang="ru-RU" dirty="0">
                <a:sym typeface="Symbol"/>
              </a:rPr>
              <a:t>если </a:t>
            </a:r>
            <a:r>
              <a:rPr lang="en-US" dirty="0">
                <a:sym typeface="Symbol"/>
              </a:rPr>
              <a:t>m=</a:t>
            </a:r>
            <a:r>
              <a:rPr lang="ru-RU" dirty="0">
                <a:sym typeface="Symbol"/>
              </a:rPr>
              <a:t>-</a:t>
            </a:r>
            <a:r>
              <a:rPr lang="en-US" dirty="0">
                <a:sym typeface="Symbol"/>
              </a:rPr>
              <a:t>1 – </a:t>
            </a:r>
            <a:r>
              <a:rPr lang="en-US" i="1" dirty="0"/>
              <a:t>c</a:t>
            </a:r>
            <a:r>
              <a:rPr lang="en-US" i="1" baseline="-25000" dirty="0"/>
              <a:t>u</a:t>
            </a:r>
            <a:r>
              <a:rPr lang="ru-RU" i="1" dirty="0"/>
              <a:t>/</a:t>
            </a:r>
            <a:r>
              <a:rPr lang="en-US" i="1" dirty="0"/>
              <a:t>r=</a:t>
            </a:r>
            <a:r>
              <a:rPr lang="en-US" i="1" dirty="0" err="1"/>
              <a:t>const</a:t>
            </a:r>
            <a:r>
              <a:rPr lang="en-US" i="1" dirty="0"/>
              <a:t> </a:t>
            </a:r>
            <a:r>
              <a:rPr lang="en-US" dirty="0"/>
              <a:t>– </a:t>
            </a:r>
            <a:r>
              <a:rPr lang="ru-RU" dirty="0"/>
              <a:t>закон твердого тела</a:t>
            </a:r>
          </a:p>
          <a:p>
            <a:pPr marL="1000125" indent="-104775">
              <a:lnSpc>
                <a:spcPct val="150000"/>
              </a:lnSpc>
              <a:buFont typeface="Arial" pitchFamily="34" charset="0"/>
              <a:buChar char="•"/>
            </a:pPr>
            <a:r>
              <a:rPr lang="ru-RU" dirty="0">
                <a:sym typeface="Symbol"/>
              </a:rPr>
              <a:t>если </a:t>
            </a:r>
            <a:r>
              <a:rPr lang="en-US" i="1" dirty="0">
                <a:sym typeface="Symbol"/>
              </a:rPr>
              <a:t>m=cos</a:t>
            </a:r>
            <a:r>
              <a:rPr lang="en-US" i="1" baseline="30000" dirty="0">
                <a:sym typeface="Symbol"/>
              </a:rPr>
              <a:t>2</a:t>
            </a:r>
            <a:r>
              <a:rPr lang="en-US" i="1" dirty="0">
                <a:sym typeface="Symbol"/>
              </a:rPr>
              <a:t></a:t>
            </a:r>
            <a:r>
              <a:rPr lang="en-US" i="1" baseline="-25000" dirty="0">
                <a:sym typeface="Symbol"/>
              </a:rPr>
              <a:t>1</a:t>
            </a:r>
            <a:r>
              <a:rPr lang="en-US" i="1" dirty="0">
                <a:sym typeface="Symbol"/>
              </a:rPr>
              <a:t>– </a:t>
            </a:r>
            <a:r>
              <a:rPr lang="en-US" i="1" baseline="-25000" dirty="0">
                <a:sym typeface="Symbol"/>
              </a:rPr>
              <a:t>1</a:t>
            </a:r>
            <a:r>
              <a:rPr lang="en-US" i="1" dirty="0"/>
              <a:t>=</a:t>
            </a:r>
            <a:r>
              <a:rPr lang="en-US" i="1" dirty="0" err="1"/>
              <a:t>const</a:t>
            </a:r>
            <a:r>
              <a:rPr lang="en-US" i="1" dirty="0"/>
              <a:t> </a:t>
            </a:r>
            <a:r>
              <a:rPr lang="en-US" dirty="0"/>
              <a:t>– </a:t>
            </a:r>
            <a:r>
              <a:rPr lang="ru-RU" dirty="0"/>
              <a:t>закон постоянства угла в абсолютном движении</a:t>
            </a:r>
          </a:p>
        </p:txBody>
      </p:sp>
      <p:sp>
        <p:nvSpPr>
          <p:cNvPr id="11" name="Прямоугольник 10">
            <a:extLst>
              <a:ext uri="{FF2B5EF4-FFF2-40B4-BE49-F238E27FC236}">
                <a16:creationId xmlns:a16="http://schemas.microsoft.com/office/drawing/2014/main" id="{7D8A817E-0D7F-448C-80D5-D84CBC145D0E}"/>
              </a:ext>
            </a:extLst>
          </p:cNvPr>
          <p:cNvSpPr/>
          <p:nvPr/>
        </p:nvSpPr>
        <p:spPr>
          <a:xfrm>
            <a:off x="609599" y="1984797"/>
            <a:ext cx="8116390" cy="1338828"/>
          </a:xfrm>
          <a:prstGeom prst="rect">
            <a:avLst/>
          </a:prstGeom>
        </p:spPr>
        <p:txBody>
          <a:bodyPr wrap="square">
            <a:spAutoFit/>
          </a:bodyPr>
          <a:lstStyle/>
          <a:p>
            <a:pPr indent="-285750">
              <a:lnSpc>
                <a:spcPct val="150000"/>
              </a:lnSpc>
              <a:buFont typeface="Wingdings" pitchFamily="2" charset="2"/>
              <a:buChar char="ü"/>
            </a:pPr>
            <a:r>
              <a:rPr lang="ru-RU" dirty="0">
                <a:sym typeface="Symbol"/>
              </a:rPr>
              <a:t>В этом уравнении две переменных</a:t>
            </a:r>
          </a:p>
          <a:p>
            <a:pPr indent="-285750">
              <a:lnSpc>
                <a:spcPct val="150000"/>
              </a:lnSpc>
              <a:buFont typeface="Wingdings" pitchFamily="2" charset="2"/>
              <a:buChar char="ü"/>
            </a:pPr>
            <a:r>
              <a:rPr lang="ru-RU" dirty="0">
                <a:sym typeface="Symbol"/>
              </a:rPr>
              <a:t>Для решения необходимо второе уравнение</a:t>
            </a:r>
          </a:p>
          <a:p>
            <a:pPr indent="-285750">
              <a:lnSpc>
                <a:spcPct val="150000"/>
              </a:lnSpc>
              <a:buFont typeface="Wingdings" pitchFamily="2" charset="2"/>
              <a:buChar char="ü"/>
            </a:pPr>
            <a:r>
              <a:rPr lang="ru-RU" dirty="0">
                <a:sym typeface="Symbol"/>
              </a:rPr>
              <a:t>Обычно применяют уравнение </a:t>
            </a:r>
            <a:r>
              <a:rPr lang="en-US" i="1" dirty="0"/>
              <a:t>c</a:t>
            </a:r>
            <a:r>
              <a:rPr lang="en-US" i="1" baseline="-25000" dirty="0"/>
              <a:t>u</a:t>
            </a:r>
            <a:r>
              <a:rPr lang="en-US" i="1" dirty="0"/>
              <a:t>=f(r)</a:t>
            </a:r>
            <a:r>
              <a:rPr lang="ru-RU" i="1" dirty="0"/>
              <a:t> </a:t>
            </a:r>
            <a:r>
              <a:rPr lang="ru-RU" dirty="0"/>
              <a:t>- закон закрутки</a:t>
            </a:r>
          </a:p>
        </p:txBody>
      </p:sp>
      <p:sp>
        <p:nvSpPr>
          <p:cNvPr id="12" name="Прямоугольник 11">
            <a:extLst>
              <a:ext uri="{FF2B5EF4-FFF2-40B4-BE49-F238E27FC236}">
                <a16:creationId xmlns:a16="http://schemas.microsoft.com/office/drawing/2014/main" id="{EEF2087C-0CD7-4446-A37D-91374DDA95B4}"/>
              </a:ext>
            </a:extLst>
          </p:cNvPr>
          <p:cNvSpPr/>
          <p:nvPr/>
        </p:nvSpPr>
        <p:spPr>
          <a:xfrm>
            <a:off x="560948" y="5700556"/>
            <a:ext cx="4178406" cy="923330"/>
          </a:xfrm>
          <a:prstGeom prst="rect">
            <a:avLst/>
          </a:prstGeom>
        </p:spPr>
        <p:txBody>
          <a:bodyPr wrap="square">
            <a:spAutoFit/>
          </a:bodyPr>
          <a:lstStyle/>
          <a:p>
            <a:pPr indent="-285750">
              <a:lnSpc>
                <a:spcPct val="150000"/>
              </a:lnSpc>
              <a:buFont typeface="Wingdings" pitchFamily="2" charset="2"/>
              <a:buChar char="ü"/>
            </a:pPr>
            <a:r>
              <a:rPr lang="ru-RU" dirty="0">
                <a:sym typeface="Symbol"/>
              </a:rPr>
              <a:t>Лопатка должна иметь низкие потери и быть технологичной</a:t>
            </a:r>
          </a:p>
        </p:txBody>
      </p:sp>
    </p:spTree>
    <p:extLst>
      <p:ext uri="{BB962C8B-B14F-4D97-AF65-F5344CB8AC3E}">
        <p14:creationId xmlns:p14="http://schemas.microsoft.com/office/powerpoint/2010/main" val="19573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P spid="3"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
          <p:cNvPicPr>
            <a:picLocks noChangeAspect="1"/>
          </p:cNvPicPr>
          <p:nvPr/>
        </p:nvPicPr>
        <p:blipFill>
          <a:blip r:embed="rId3" cstate="print"/>
          <a:srcRect/>
          <a:stretch>
            <a:fillRect/>
          </a:stretch>
        </p:blipFill>
        <p:spPr bwMode="auto">
          <a:xfrm>
            <a:off x="1948954" y="1306544"/>
            <a:ext cx="5246094" cy="2520000"/>
          </a:xfrm>
          <a:prstGeom prst="rect">
            <a:avLst/>
          </a:prstGeom>
          <a:noFill/>
          <a:ln w="9525">
            <a:noFill/>
            <a:miter lim="800000"/>
            <a:headEnd/>
            <a:tailEnd/>
          </a:ln>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Работа ступеней компрессора на разных радиусах</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27</a:t>
            </a:fld>
            <a:endParaRPr lang="ru-RU" dirty="0">
              <a:solidFill>
                <a:schemeClr val="bg1"/>
              </a:solidFill>
              <a:latin typeface="Elektra Medium Pro" panose="02000803000000020004" pitchFamily="50" charset="-52"/>
            </a:endParaRPr>
          </a:p>
        </p:txBody>
      </p:sp>
      <p:sp>
        <p:nvSpPr>
          <p:cNvPr id="4" name="TextBox 3"/>
          <p:cNvSpPr txBox="1"/>
          <p:nvPr/>
        </p:nvSpPr>
        <p:spPr>
          <a:xfrm>
            <a:off x="609599" y="798713"/>
            <a:ext cx="8201025" cy="507831"/>
          </a:xfrm>
          <a:prstGeom prst="rect">
            <a:avLst/>
          </a:prstGeom>
          <a:noFill/>
        </p:spPr>
        <p:txBody>
          <a:bodyPr wrap="square" rtlCol="0">
            <a:spAutoFit/>
          </a:bodyPr>
          <a:lstStyle/>
          <a:p>
            <a:pPr indent="-285750" algn="ctr">
              <a:lnSpc>
                <a:spcPct val="150000"/>
              </a:lnSpc>
            </a:pPr>
            <a:r>
              <a:rPr lang="ru-RU" dirty="0"/>
              <a:t>Закон постоянства циркуляции </a:t>
            </a:r>
            <a:r>
              <a:rPr lang="en-US" i="1" dirty="0">
                <a:sym typeface="Symbol"/>
              </a:rPr>
              <a:t></a:t>
            </a:r>
            <a:r>
              <a:rPr lang="en-US" i="1" baseline="-25000" dirty="0">
                <a:sym typeface="Symbol"/>
              </a:rPr>
              <a:t>1</a:t>
            </a:r>
            <a:r>
              <a:rPr lang="en-US" i="1" dirty="0"/>
              <a:t>=const </a:t>
            </a:r>
            <a:endParaRPr lang="en-US" i="1" dirty="0">
              <a:sym typeface="Symbol"/>
            </a:endParaRPr>
          </a:p>
        </p:txBody>
      </p:sp>
      <p:sp>
        <p:nvSpPr>
          <p:cNvPr id="12" name="Овал 11"/>
          <p:cNvSpPr/>
          <p:nvPr/>
        </p:nvSpPr>
        <p:spPr>
          <a:xfrm>
            <a:off x="4175957" y="1721922"/>
            <a:ext cx="792088" cy="1741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3" name="Прямоугольник 12"/>
          <p:cNvSpPr/>
          <p:nvPr/>
        </p:nvSpPr>
        <p:spPr>
          <a:xfrm>
            <a:off x="0" y="3791635"/>
            <a:ext cx="9144000" cy="307777"/>
          </a:xfrm>
          <a:prstGeom prst="rect">
            <a:avLst/>
          </a:prstGeom>
        </p:spPr>
        <p:txBody>
          <a:bodyPr wrap="square">
            <a:spAutoFit/>
          </a:bodyPr>
          <a:lstStyle/>
          <a:p>
            <a:pPr algn="ctr"/>
            <a:r>
              <a:rPr lang="ru-RU" sz="1400" cap="small" dirty="0"/>
              <a:t>Изменение параметров по высоте лопатки при использовании закона </a:t>
            </a:r>
            <a:r>
              <a:rPr lang="en-US" sz="1400" i="1" dirty="0">
                <a:sym typeface="Symbol"/>
              </a:rPr>
              <a:t></a:t>
            </a:r>
            <a:r>
              <a:rPr lang="en-US" sz="1400" i="1" baseline="-25000" dirty="0">
                <a:sym typeface="Symbol"/>
              </a:rPr>
              <a:t>1</a:t>
            </a:r>
            <a:r>
              <a:rPr lang="en-US" sz="1400" i="1" dirty="0"/>
              <a:t>=const</a:t>
            </a:r>
            <a:r>
              <a:rPr lang="ru-RU" sz="1400" cap="small" dirty="0"/>
              <a:t> </a:t>
            </a:r>
          </a:p>
        </p:txBody>
      </p:sp>
      <p:sp>
        <p:nvSpPr>
          <p:cNvPr id="14" name="Прямоугольник 13"/>
          <p:cNvSpPr/>
          <p:nvPr/>
        </p:nvSpPr>
        <p:spPr>
          <a:xfrm>
            <a:off x="571499" y="4137300"/>
            <a:ext cx="3971925" cy="307777"/>
          </a:xfrm>
          <a:prstGeom prst="rect">
            <a:avLst/>
          </a:prstGeom>
        </p:spPr>
        <p:txBody>
          <a:bodyPr wrap="square">
            <a:spAutoFit/>
          </a:bodyPr>
          <a:lstStyle/>
          <a:p>
            <a:pPr algn="ctr"/>
            <a:r>
              <a:rPr lang="ru-RU" sz="1400" cap="small" dirty="0"/>
              <a:t>Достоинства</a:t>
            </a:r>
          </a:p>
        </p:txBody>
      </p:sp>
      <p:sp>
        <p:nvSpPr>
          <p:cNvPr id="15" name="Прямоугольник 14"/>
          <p:cNvSpPr/>
          <p:nvPr/>
        </p:nvSpPr>
        <p:spPr>
          <a:xfrm>
            <a:off x="4562475" y="4156350"/>
            <a:ext cx="4114800" cy="307777"/>
          </a:xfrm>
          <a:prstGeom prst="rect">
            <a:avLst/>
          </a:prstGeom>
        </p:spPr>
        <p:txBody>
          <a:bodyPr wrap="square">
            <a:spAutoFit/>
          </a:bodyPr>
          <a:lstStyle/>
          <a:p>
            <a:pPr algn="ctr"/>
            <a:r>
              <a:rPr lang="ru-RU" sz="1400" cap="small" dirty="0"/>
              <a:t>Недостатки</a:t>
            </a:r>
          </a:p>
        </p:txBody>
      </p:sp>
      <p:sp>
        <p:nvSpPr>
          <p:cNvPr id="16" name="TextBox 15"/>
          <p:cNvSpPr txBox="1"/>
          <p:nvPr/>
        </p:nvSpPr>
        <p:spPr>
          <a:xfrm>
            <a:off x="552451" y="4408688"/>
            <a:ext cx="4019550" cy="2585323"/>
          </a:xfrm>
          <a:prstGeom prst="rect">
            <a:avLst/>
          </a:prstGeom>
          <a:noFill/>
        </p:spPr>
        <p:txBody>
          <a:bodyPr wrap="square" rtlCol="0">
            <a:spAutoFit/>
          </a:bodyPr>
          <a:lstStyle/>
          <a:p>
            <a:pPr indent="-285750">
              <a:lnSpc>
                <a:spcPct val="150000"/>
              </a:lnSpc>
              <a:buFont typeface="Wingdings" pitchFamily="2" charset="2"/>
              <a:buChar char="ü"/>
            </a:pPr>
            <a:r>
              <a:rPr lang="ru-RU" dirty="0"/>
              <a:t>Лопатки простой формы</a:t>
            </a:r>
          </a:p>
          <a:p>
            <a:pPr indent="-285750">
              <a:lnSpc>
                <a:spcPct val="150000"/>
              </a:lnSpc>
              <a:buFont typeface="Wingdings" pitchFamily="2" charset="2"/>
              <a:buChar char="ü"/>
            </a:pPr>
            <a:r>
              <a:rPr lang="ru-RU" dirty="0">
                <a:sym typeface="Symbol"/>
              </a:rPr>
              <a:t>Постоянная по высоте лопатки удельная работа</a:t>
            </a:r>
            <a:endParaRPr lang="en-US" dirty="0">
              <a:sym typeface="Symbol"/>
            </a:endParaRP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p:txBody>
      </p:sp>
      <p:sp>
        <p:nvSpPr>
          <p:cNvPr id="17" name="TextBox 16"/>
          <p:cNvSpPr txBox="1"/>
          <p:nvPr/>
        </p:nvSpPr>
        <p:spPr>
          <a:xfrm>
            <a:off x="4572000" y="4294388"/>
            <a:ext cx="4352925" cy="3000821"/>
          </a:xfrm>
          <a:prstGeom prst="rect">
            <a:avLst/>
          </a:prstGeom>
          <a:noFill/>
        </p:spPr>
        <p:txBody>
          <a:bodyPr wrap="square" rtlCol="0">
            <a:spAutoFit/>
          </a:bodyPr>
          <a:lstStyle/>
          <a:p>
            <a:pPr indent="-285750">
              <a:lnSpc>
                <a:spcPct val="150000"/>
              </a:lnSpc>
              <a:buFont typeface="Wingdings" pitchFamily="2" charset="2"/>
              <a:buChar char="ü"/>
            </a:pPr>
            <a:r>
              <a:rPr lang="ru-RU" dirty="0"/>
              <a:t>Возможность появления отрицательной реактивности на втулке</a:t>
            </a:r>
          </a:p>
          <a:p>
            <a:pPr indent="-285750">
              <a:lnSpc>
                <a:spcPct val="150000"/>
              </a:lnSpc>
              <a:buFont typeface="Wingdings" pitchFamily="2" charset="2"/>
              <a:buChar char="ü"/>
            </a:pPr>
            <a:r>
              <a:rPr lang="ru-RU" dirty="0">
                <a:sym typeface="Symbol"/>
              </a:rPr>
              <a:t>Большие скорости на периферии</a:t>
            </a:r>
          </a:p>
          <a:p>
            <a:pPr indent="-285750">
              <a:lnSpc>
                <a:spcPct val="150000"/>
              </a:lnSpc>
              <a:buFont typeface="Wingdings" pitchFamily="2" charset="2"/>
              <a:buChar char="ü"/>
            </a:pPr>
            <a:r>
              <a:rPr lang="ru-RU" dirty="0">
                <a:sym typeface="Symbol"/>
              </a:rPr>
              <a:t>Большие потери в радиальном зазоре</a:t>
            </a:r>
            <a:endParaRPr lang="en-US" dirty="0">
              <a:sym typeface="Symbol"/>
            </a:endParaRP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a:p>
            <a:pPr indent="-285750">
              <a:lnSpc>
                <a:spcPct val="150000"/>
              </a:lnSpc>
              <a:buFont typeface="Wingdings" pitchFamily="2" charset="2"/>
              <a:buChar char="ü"/>
            </a:pPr>
            <a:endParaRPr lang="en-US" i="1" dirty="0">
              <a:sym typeface="Symbol"/>
            </a:endParaRPr>
          </a:p>
        </p:txBody>
      </p:sp>
    </p:spTree>
    <p:extLst>
      <p:ext uri="{BB962C8B-B14F-4D97-AF65-F5344CB8AC3E}">
        <p14:creationId xmlns:p14="http://schemas.microsoft.com/office/powerpoint/2010/main" val="27281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Многоступенчатые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28</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Прямоугольник 3"/>
              <p:cNvSpPr/>
              <p:nvPr/>
            </p:nvSpPr>
            <p:spPr>
              <a:xfrm>
                <a:off x="529593" y="795750"/>
                <a:ext cx="8196395" cy="3010183"/>
              </a:xfrm>
              <a:prstGeom prst="rect">
                <a:avLst/>
              </a:prstGeom>
            </p:spPr>
            <p:txBody>
              <a:bodyPr wrap="square" numCol="1">
                <a:spAutoFit/>
              </a:bodyPr>
              <a:lstStyle/>
              <a:p>
                <a:pPr marL="285750" indent="-285750">
                  <a:lnSpc>
                    <a:spcPct val="150000"/>
                  </a:lnSpc>
                  <a:buFont typeface="Wingdings" pitchFamily="2" charset="2"/>
                  <a:buChar char="ü"/>
                </a:pPr>
                <a:r>
                  <a:rPr lang="ru-RU" dirty="0"/>
                  <a:t>Для получения высоких КПД коэффициент напора </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ru-RU" i="1">
                                <a:latin typeface="Cambria Math"/>
                              </a:rPr>
                              <m:t>т</m:t>
                            </m:r>
                          </m:sub>
                        </m:sSub>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oMath>
                </a14:m>
                <a:r>
                  <a:rPr lang="ru-RU" dirty="0"/>
                  <a:t> должен стремиться к 1</a:t>
                </a:r>
              </a:p>
              <a:p>
                <a:pPr marL="285750" indent="-285750">
                  <a:lnSpc>
                    <a:spcPct val="150000"/>
                  </a:lnSpc>
                  <a:buFont typeface="Wingdings" pitchFamily="2" charset="2"/>
                  <a:buChar char="ü"/>
                </a:pPr>
                <a:r>
                  <a:rPr lang="ru-RU" dirty="0"/>
                  <a:t>В случае больших работ турбины это требует недопустимых по критериям прочности окружных скоростей </a:t>
                </a:r>
                <a:r>
                  <a:rPr lang="en-US" i="1" dirty="0"/>
                  <a:t>u</a:t>
                </a:r>
              </a:p>
              <a:p>
                <a:pPr marL="285750" indent="-285750">
                  <a:lnSpc>
                    <a:spcPct val="150000"/>
                  </a:lnSpc>
                  <a:buFont typeface="Wingdings" pitchFamily="2" charset="2"/>
                  <a:buChar char="ü"/>
                </a:pPr>
                <a:r>
                  <a:rPr lang="ru-RU" dirty="0"/>
                  <a:t>Получить работоспособную одноступенчатую турбину без потери КПД нельзя</a:t>
                </a:r>
              </a:p>
              <a:p>
                <a:pPr marL="285750" indent="-285750">
                  <a:lnSpc>
                    <a:spcPct val="150000"/>
                  </a:lnSpc>
                  <a:buFont typeface="Wingdings" pitchFamily="2" charset="2"/>
                  <a:buChar char="ü"/>
                </a:pPr>
                <a:r>
                  <a:rPr lang="ru-RU" dirty="0"/>
                  <a:t>Большую работу с высоким КПД следует получать в многоступенчатых турбинах</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29593" y="795750"/>
                <a:ext cx="8196395" cy="3010183"/>
              </a:xfrm>
              <a:prstGeom prst="rect">
                <a:avLst/>
              </a:prstGeom>
              <a:blipFill rotWithShape="1">
                <a:blip r:embed="rId3" cstate="print"/>
                <a:stretch>
                  <a:fillRect l="-521" t="-10953" r="-223" b="-1014"/>
                </a:stretch>
              </a:blipFill>
            </p:spPr>
            <p:txBody>
              <a:bodyPr/>
              <a:lstStyle/>
              <a:p>
                <a:r>
                  <a:rPr lang="ru-RU">
                    <a:noFill/>
                  </a:rPr>
                  <a:t> </a:t>
                </a:r>
              </a:p>
            </p:txBody>
          </p:sp>
        </mc:Fallback>
      </mc:AlternateContent>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984" y="3805933"/>
            <a:ext cx="2578605" cy="2520000"/>
          </a:xfrm>
          <a:prstGeom prst="rect">
            <a:avLst/>
          </a:prstGeom>
        </p:spPr>
      </p:pic>
      <p:pic>
        <p:nvPicPr>
          <p:cNvPr id="6" name="Рисунок 5" descr="5"/>
          <p:cNvPicPr>
            <a:picLocks noChangeAspect="1"/>
          </p:cNvPicPr>
          <p:nvPr/>
        </p:nvPicPr>
        <p:blipFill>
          <a:blip r:embed="rId5" cstate="print"/>
          <a:srcRect/>
          <a:stretch>
            <a:fillRect/>
          </a:stretch>
        </p:blipFill>
        <p:spPr bwMode="auto">
          <a:xfrm>
            <a:off x="4933412" y="3805967"/>
            <a:ext cx="2834524" cy="2160000"/>
          </a:xfrm>
          <a:prstGeom prst="rect">
            <a:avLst/>
          </a:prstGeom>
          <a:noFill/>
          <a:ln w="9525">
            <a:noFill/>
            <a:miter lim="800000"/>
            <a:headEnd/>
            <a:tailEnd/>
          </a:ln>
        </p:spPr>
      </p:pic>
    </p:spTree>
    <p:extLst>
      <p:ext uri="{BB962C8B-B14F-4D97-AF65-F5344CB8AC3E}">
        <p14:creationId xmlns:p14="http://schemas.microsoft.com/office/powerpoint/2010/main" val="850828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Многоступенчатые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29</a:t>
            </a:fld>
            <a:endParaRPr lang="ru-RU" dirty="0">
              <a:solidFill>
                <a:schemeClr val="bg1"/>
              </a:solidFill>
              <a:latin typeface="Elektra Medium Pro" panose="02000803000000020004" pitchFamily="50" charset="-52"/>
            </a:endParaRPr>
          </a:p>
        </p:txBody>
      </p:sp>
      <p:sp>
        <p:nvSpPr>
          <p:cNvPr id="10" name="Прямоугольник 9"/>
          <p:cNvSpPr/>
          <p:nvPr/>
        </p:nvSpPr>
        <p:spPr>
          <a:xfrm>
            <a:off x="432552" y="782949"/>
            <a:ext cx="4128931" cy="369332"/>
          </a:xfrm>
          <a:prstGeom prst="rect">
            <a:avLst/>
          </a:prstGeom>
        </p:spPr>
        <p:txBody>
          <a:bodyPr wrap="square">
            <a:spAutoFit/>
          </a:bodyPr>
          <a:lstStyle/>
          <a:p>
            <a:pPr algn="ctr"/>
            <a:r>
              <a:rPr lang="ru-RU" cap="small" dirty="0"/>
              <a:t>Достоинства</a:t>
            </a:r>
          </a:p>
        </p:txBody>
      </p:sp>
      <p:sp>
        <p:nvSpPr>
          <p:cNvPr id="11" name="Прямоугольник 10"/>
          <p:cNvSpPr/>
          <p:nvPr/>
        </p:nvSpPr>
        <p:spPr>
          <a:xfrm>
            <a:off x="432551" y="1198294"/>
            <a:ext cx="4082553" cy="3831818"/>
          </a:xfrm>
          <a:prstGeom prst="rect">
            <a:avLst/>
          </a:prstGeom>
        </p:spPr>
        <p:txBody>
          <a:bodyPr wrap="square">
            <a:spAutoFit/>
          </a:bodyPr>
          <a:lstStyle/>
          <a:p>
            <a:pPr marL="57150" indent="-342900">
              <a:lnSpc>
                <a:spcPct val="150000"/>
              </a:lnSpc>
              <a:buFont typeface="Wingdings" pitchFamily="2" charset="2"/>
              <a:buChar char="ü"/>
            </a:pPr>
            <a:r>
              <a:rPr lang="ru-RU" dirty="0"/>
              <a:t>Коэффициенты напора в ступенях приближаются к оптимальным</a:t>
            </a:r>
          </a:p>
          <a:p>
            <a:pPr marL="57150" indent="-342900">
              <a:lnSpc>
                <a:spcPct val="150000"/>
              </a:lnSpc>
              <a:buFont typeface="Wingdings" pitchFamily="2" charset="2"/>
              <a:buChar char="ü"/>
            </a:pPr>
            <a:r>
              <a:rPr lang="ru-RU" dirty="0"/>
              <a:t>Выходная скорость одной ступени полезно используется в другой</a:t>
            </a:r>
          </a:p>
          <a:p>
            <a:pPr marL="57150" indent="-342900">
              <a:lnSpc>
                <a:spcPct val="150000"/>
              </a:lnSpc>
              <a:buFont typeface="Wingdings" pitchFamily="2" charset="2"/>
              <a:buChar char="ü"/>
            </a:pPr>
            <a:r>
              <a:rPr lang="ru-RU" dirty="0"/>
              <a:t>Нагрев газа из-за потерь позволяет увеличить получаемую работу в последующих ступенях (возврат тепла)</a:t>
            </a:r>
          </a:p>
          <a:p>
            <a:pPr marL="57150" indent="-342900">
              <a:lnSpc>
                <a:spcPct val="150000"/>
              </a:lnSpc>
              <a:buFont typeface="Wingdings" pitchFamily="2" charset="2"/>
              <a:buChar char="ü"/>
            </a:pPr>
            <a:r>
              <a:rPr lang="ru-RU" dirty="0"/>
              <a:t>КПД многоступенчатой турбины больше КПД ступени</a:t>
            </a:r>
          </a:p>
        </p:txBody>
      </p:sp>
      <p:sp>
        <p:nvSpPr>
          <p:cNvPr id="12" name="Прямоугольник 11"/>
          <p:cNvSpPr/>
          <p:nvPr/>
        </p:nvSpPr>
        <p:spPr>
          <a:xfrm>
            <a:off x="4515104" y="2965129"/>
            <a:ext cx="4210883" cy="2585323"/>
          </a:xfrm>
          <a:prstGeom prst="rect">
            <a:avLst/>
          </a:prstGeom>
        </p:spPr>
        <p:txBody>
          <a:bodyPr wrap="square">
            <a:spAutoFit/>
          </a:bodyPr>
          <a:lstStyle/>
          <a:p>
            <a:pPr marL="57150" indent="-342900">
              <a:lnSpc>
                <a:spcPct val="150000"/>
              </a:lnSpc>
              <a:buFont typeface="Wingdings" pitchFamily="2" charset="2"/>
              <a:buChar char="ü"/>
            </a:pPr>
            <a:r>
              <a:rPr lang="ru-RU" dirty="0"/>
              <a:t>Сложность конструкции</a:t>
            </a:r>
          </a:p>
          <a:p>
            <a:pPr marL="57150" indent="-342900">
              <a:lnSpc>
                <a:spcPct val="150000"/>
              </a:lnSpc>
              <a:buFont typeface="Wingdings" pitchFamily="2" charset="2"/>
              <a:buChar char="ü"/>
            </a:pPr>
            <a:r>
              <a:rPr lang="ru-RU" dirty="0"/>
              <a:t>Усложняется система охлаждения из-за большего числа охлаждаемых ступеней</a:t>
            </a:r>
          </a:p>
          <a:p>
            <a:pPr marL="57150" indent="-342900">
              <a:lnSpc>
                <a:spcPct val="150000"/>
              </a:lnSpc>
              <a:buFont typeface="Wingdings" pitchFamily="2" charset="2"/>
              <a:buChar char="ü"/>
            </a:pPr>
            <a:r>
              <a:rPr lang="ru-RU" dirty="0"/>
              <a:t>Большие размеры</a:t>
            </a:r>
          </a:p>
          <a:p>
            <a:pPr marL="57150" indent="-342900">
              <a:lnSpc>
                <a:spcPct val="150000"/>
              </a:lnSpc>
              <a:buFont typeface="Wingdings" pitchFamily="2" charset="2"/>
              <a:buChar char="ü"/>
            </a:pPr>
            <a:r>
              <a:rPr lang="ru-RU" dirty="0"/>
              <a:t>Большая масса</a:t>
            </a:r>
          </a:p>
        </p:txBody>
      </p:sp>
      <p:sp>
        <p:nvSpPr>
          <p:cNvPr id="17" name="Прямоугольник 16"/>
          <p:cNvSpPr/>
          <p:nvPr/>
        </p:nvSpPr>
        <p:spPr>
          <a:xfrm>
            <a:off x="4597057" y="2582949"/>
            <a:ext cx="4128931" cy="369332"/>
          </a:xfrm>
          <a:prstGeom prst="rect">
            <a:avLst/>
          </a:prstGeom>
        </p:spPr>
        <p:txBody>
          <a:bodyPr wrap="square">
            <a:spAutoFit/>
          </a:bodyPr>
          <a:lstStyle/>
          <a:p>
            <a:pPr algn="ctr"/>
            <a:r>
              <a:rPr lang="ru-RU" cap="small" dirty="0"/>
              <a:t>Недостатки</a:t>
            </a:r>
          </a:p>
        </p:txBody>
      </p:sp>
      <p:pic>
        <p:nvPicPr>
          <p:cNvPr id="13" name="Рисунок 12" descr="P1000536.JPG">
            <a:extLst>
              <a:ext uri="{FF2B5EF4-FFF2-40B4-BE49-F238E27FC236}">
                <a16:creationId xmlns:a16="http://schemas.microsoft.com/office/drawing/2014/main" id="{18E4835C-0AB4-4395-B590-7F19A54DCE72}"/>
              </a:ext>
            </a:extLst>
          </p:cNvPr>
          <p:cNvPicPr>
            <a:picLocks noChangeAspect="1"/>
          </p:cNvPicPr>
          <p:nvPr/>
        </p:nvPicPr>
        <p:blipFill>
          <a:blip r:embed="rId3" cstate="print"/>
          <a:stretch>
            <a:fillRect/>
          </a:stretch>
        </p:blipFill>
        <p:spPr>
          <a:xfrm>
            <a:off x="4179570" y="793162"/>
            <a:ext cx="2400000" cy="1800000"/>
          </a:xfrm>
          <a:prstGeom prst="rect">
            <a:avLst/>
          </a:prstGeom>
        </p:spPr>
      </p:pic>
      <p:pic>
        <p:nvPicPr>
          <p:cNvPr id="14" name="Рисунок 13" descr="P1000571.JPG">
            <a:extLst>
              <a:ext uri="{FF2B5EF4-FFF2-40B4-BE49-F238E27FC236}">
                <a16:creationId xmlns:a16="http://schemas.microsoft.com/office/drawing/2014/main" id="{EA50F679-80D4-45FB-8369-CF3BB6961E80}"/>
              </a:ext>
            </a:extLst>
          </p:cNvPr>
          <p:cNvPicPr>
            <a:picLocks noChangeAspect="1"/>
          </p:cNvPicPr>
          <p:nvPr/>
        </p:nvPicPr>
        <p:blipFill>
          <a:blip r:embed="rId4" cstate="print"/>
          <a:stretch>
            <a:fillRect/>
          </a:stretch>
        </p:blipFill>
        <p:spPr>
          <a:xfrm>
            <a:off x="6325989" y="782949"/>
            <a:ext cx="2400000" cy="1800000"/>
          </a:xfrm>
          <a:prstGeom prst="rect">
            <a:avLst/>
          </a:prstGeom>
        </p:spPr>
      </p:pic>
    </p:spTree>
    <p:extLst>
      <p:ext uri="{BB962C8B-B14F-4D97-AF65-F5344CB8AC3E}">
        <p14:creationId xmlns:p14="http://schemas.microsoft.com/office/powerpoint/2010/main" val="21711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Оптимальные параметры рабочего процесса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609601" y="795751"/>
            <a:ext cx="8116388" cy="369332"/>
          </a:xfrm>
          <a:prstGeom prst="rect">
            <a:avLst/>
          </a:prstGeom>
        </p:spPr>
        <p:txBody>
          <a:bodyPr wrap="square">
            <a:spAutoFit/>
          </a:bodyPr>
          <a:lstStyle/>
          <a:p>
            <a:pPr algn="ctr"/>
            <a:r>
              <a:rPr lang="ru-RU" cap="small" dirty="0"/>
              <a:t>Баланс энергии в ступени турбины</a:t>
            </a: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cxnSp>
        <p:nvCxnSpPr>
          <p:cNvPr id="13" name="Прямая со стрелкой 12"/>
          <p:cNvCxnSpPr/>
          <p:nvPr/>
        </p:nvCxnSpPr>
        <p:spPr>
          <a:xfrm>
            <a:off x="3352800" y="1666875"/>
            <a:ext cx="400050" cy="0"/>
          </a:xfrm>
          <a:prstGeom prst="straightConnector1">
            <a:avLst/>
          </a:prstGeom>
          <a:ln w="381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962650" y="1647825"/>
            <a:ext cx="400050" cy="0"/>
          </a:xfrm>
          <a:prstGeom prst="straightConnector1">
            <a:avLst/>
          </a:prstGeom>
          <a:ln w="381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381376" y="1938751"/>
            <a:ext cx="2880000" cy="369332"/>
          </a:xfrm>
          <a:prstGeom prst="rect">
            <a:avLst/>
          </a:prstGeom>
        </p:spPr>
        <p:txBody>
          <a:bodyPr wrap="square">
            <a:spAutoFit/>
          </a:bodyPr>
          <a:lstStyle/>
          <a:p>
            <a:pPr algn="ctr"/>
            <a:r>
              <a:rPr lang="ru-RU" cap="small" dirty="0"/>
              <a:t>Коэффициенты потерь</a:t>
            </a:r>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38275" y="2800349"/>
            <a:ext cx="777143" cy="560000"/>
          </a:xfrm>
          <a:prstGeom prst="rect">
            <a:avLst/>
          </a:prstGeom>
          <a:noFill/>
        </p:spPr>
      </p:pic>
      <p:sp>
        <p:nvSpPr>
          <p:cNvPr id="18" name="Прямоугольник 17"/>
          <p:cNvSpPr/>
          <p:nvPr/>
        </p:nvSpPr>
        <p:spPr>
          <a:xfrm>
            <a:off x="438693" y="2463284"/>
            <a:ext cx="2856423" cy="369332"/>
          </a:xfrm>
          <a:prstGeom prst="rect">
            <a:avLst/>
          </a:prstGeom>
        </p:spPr>
        <p:txBody>
          <a:bodyPr wrap="none">
            <a:spAutoFit/>
          </a:bodyPr>
          <a:lstStyle/>
          <a:p>
            <a:pPr algn="ctr"/>
            <a:r>
              <a:rPr lang="ru-RU" cap="small" dirty="0"/>
              <a:t>Потери в сопловом аппарате</a:t>
            </a:r>
          </a:p>
        </p:txBody>
      </p:sp>
      <p:sp>
        <p:nvSpPr>
          <p:cNvPr id="19" name="Прямоугольник 18"/>
          <p:cNvSpPr/>
          <p:nvPr/>
        </p:nvSpPr>
        <p:spPr>
          <a:xfrm>
            <a:off x="3560133" y="2444234"/>
            <a:ext cx="2461892" cy="369332"/>
          </a:xfrm>
          <a:prstGeom prst="rect">
            <a:avLst/>
          </a:prstGeom>
        </p:spPr>
        <p:txBody>
          <a:bodyPr wrap="none">
            <a:spAutoFit/>
          </a:bodyPr>
          <a:lstStyle/>
          <a:p>
            <a:pPr algn="ctr"/>
            <a:r>
              <a:rPr lang="ru-RU" cap="small" dirty="0"/>
              <a:t>Потери в рабочем колесе</a:t>
            </a:r>
          </a:p>
        </p:txBody>
      </p:sp>
      <p:sp>
        <p:nvSpPr>
          <p:cNvPr id="20" name="Прямоугольник 19"/>
          <p:cNvSpPr/>
          <p:nvPr/>
        </p:nvSpPr>
        <p:spPr>
          <a:xfrm>
            <a:off x="6175078" y="2453759"/>
            <a:ext cx="3004156" cy="369332"/>
          </a:xfrm>
          <a:prstGeom prst="rect">
            <a:avLst/>
          </a:prstGeom>
        </p:spPr>
        <p:txBody>
          <a:bodyPr wrap="none">
            <a:spAutoFit/>
          </a:bodyPr>
          <a:lstStyle/>
          <a:p>
            <a:pPr algn="ctr"/>
            <a:r>
              <a:rPr lang="ru-RU" cap="small" dirty="0"/>
              <a:t>Потери с выходной скоростью</a:t>
            </a:r>
          </a:p>
        </p:txBody>
      </p:sp>
      <p:cxnSp>
        <p:nvCxnSpPr>
          <p:cNvPr id="22" name="Прямая со стрелкой 21"/>
          <p:cNvCxnSpPr/>
          <p:nvPr/>
        </p:nvCxnSpPr>
        <p:spPr>
          <a:xfrm flipH="1">
            <a:off x="2047875" y="2143125"/>
            <a:ext cx="1695450" cy="43815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4819650" y="2232000"/>
            <a:ext cx="0" cy="32400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20" idx="0"/>
          </p:cNvCxnSpPr>
          <p:nvPr/>
        </p:nvCxnSpPr>
        <p:spPr>
          <a:xfrm>
            <a:off x="5905500" y="2152650"/>
            <a:ext cx="1771656" cy="301109"/>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Овал 26"/>
          <p:cNvSpPr>
            <a:spLocks noChangeAspect="1"/>
          </p:cNvSpPr>
          <p:nvPr/>
        </p:nvSpPr>
        <p:spPr>
          <a:xfrm>
            <a:off x="4561146" y="1480356"/>
            <a:ext cx="363894" cy="36000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28" name="Овал 27"/>
          <p:cNvSpPr>
            <a:spLocks noChangeAspect="1"/>
          </p:cNvSpPr>
          <p:nvPr/>
        </p:nvSpPr>
        <p:spPr>
          <a:xfrm>
            <a:off x="4999296" y="1489881"/>
            <a:ext cx="363894" cy="36000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29" name="Овал 28"/>
          <p:cNvSpPr>
            <a:spLocks noChangeAspect="1"/>
          </p:cNvSpPr>
          <p:nvPr/>
        </p:nvSpPr>
        <p:spPr>
          <a:xfrm>
            <a:off x="5504121" y="1489881"/>
            <a:ext cx="363894" cy="36000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2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76750" y="2790824"/>
            <a:ext cx="845239" cy="583334"/>
          </a:xfrm>
          <a:prstGeom prst="rect">
            <a:avLst/>
          </a:prstGeom>
          <a:noFill/>
        </p:spPr>
      </p:pic>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2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43774" y="2752725"/>
            <a:ext cx="916666" cy="607143"/>
          </a:xfrm>
          <a:prstGeom prst="rect">
            <a:avLst/>
          </a:prstGeom>
          <a:noFill/>
        </p:spPr>
      </p:pic>
      <p:sp>
        <p:nvSpPr>
          <p:cNvPr id="36" name="Прямоугольник 35"/>
          <p:cNvSpPr/>
          <p:nvPr/>
        </p:nvSpPr>
        <p:spPr>
          <a:xfrm>
            <a:off x="475030" y="3419474"/>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в сопловом аппарате зависят от скорости </a:t>
            </a:r>
            <a:r>
              <a:rPr lang="ru-RU" sz="1400" b="1" i="1" dirty="0">
                <a:solidFill>
                  <a:sysClr val="windowText" lastClr="000000"/>
                </a:solidFill>
              </a:rPr>
              <a:t>с</a:t>
            </a:r>
            <a:r>
              <a:rPr lang="ru-RU" sz="1400" b="1" i="1" baseline="-25000" dirty="0">
                <a:solidFill>
                  <a:sysClr val="windowText" lastClr="000000"/>
                </a:solidFill>
              </a:rPr>
              <a:t>1</a:t>
            </a:r>
            <a:r>
              <a:rPr lang="ru-RU" sz="1400" dirty="0">
                <a:solidFill>
                  <a:sysClr val="windowText" lastClr="000000"/>
                </a:solidFill>
              </a:rPr>
              <a:t> и поворота потока </a:t>
            </a:r>
            <a:r>
              <a:rPr lang="ru-RU" sz="1400" i="1" dirty="0">
                <a:solidFill>
                  <a:sysClr val="windowText" lastClr="000000"/>
                </a:solidFill>
                <a:sym typeface="Symbol"/>
              </a:rPr>
              <a:t></a:t>
            </a:r>
            <a:endParaRPr lang="ru-RU" sz="1400" i="1" dirty="0">
              <a:solidFill>
                <a:sysClr val="windowText" lastClr="000000"/>
              </a:solidFill>
            </a:endParaRPr>
          </a:p>
        </p:txBody>
      </p:sp>
      <p:sp>
        <p:nvSpPr>
          <p:cNvPr id="37" name="Прямоугольник 36"/>
          <p:cNvSpPr/>
          <p:nvPr/>
        </p:nvSpPr>
        <p:spPr>
          <a:xfrm>
            <a:off x="3484930" y="3419474"/>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в рабочем колесе зависят от скорости </a:t>
            </a:r>
            <a:r>
              <a:rPr lang="en-US" sz="1400" b="1" i="1" dirty="0">
                <a:solidFill>
                  <a:sysClr val="windowText" lastClr="000000"/>
                </a:solidFill>
              </a:rPr>
              <a:t>w</a:t>
            </a:r>
            <a:r>
              <a:rPr lang="en-US" sz="1400" b="1" i="1" baseline="-25000" dirty="0">
                <a:solidFill>
                  <a:sysClr val="windowText" lastClr="000000"/>
                </a:solidFill>
              </a:rPr>
              <a:t>2</a:t>
            </a:r>
            <a:r>
              <a:rPr lang="ru-RU" sz="1400" dirty="0">
                <a:solidFill>
                  <a:sysClr val="windowText" lastClr="000000"/>
                </a:solidFill>
              </a:rPr>
              <a:t> и поворота потока </a:t>
            </a:r>
            <a:r>
              <a:rPr lang="ru-RU" sz="1400" i="1" dirty="0">
                <a:solidFill>
                  <a:sysClr val="windowText" lastClr="000000"/>
                </a:solidFill>
                <a:sym typeface="Symbol"/>
              </a:rPr>
              <a:t></a:t>
            </a:r>
            <a:endParaRPr lang="ru-RU" sz="1400" i="1" dirty="0">
              <a:solidFill>
                <a:sysClr val="windowText" lastClr="000000"/>
              </a:solidFill>
            </a:endParaRPr>
          </a:p>
        </p:txBody>
      </p:sp>
      <p:sp>
        <p:nvSpPr>
          <p:cNvPr id="38" name="Прямоугольник 37"/>
          <p:cNvSpPr/>
          <p:nvPr/>
        </p:nvSpPr>
        <p:spPr>
          <a:xfrm>
            <a:off x="6313855" y="3428999"/>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с выходной скоростью зависят от скорости </a:t>
            </a:r>
            <a:r>
              <a:rPr lang="ru-RU" sz="1400" b="1" i="1" dirty="0">
                <a:solidFill>
                  <a:sysClr val="windowText" lastClr="000000"/>
                </a:solidFill>
              </a:rPr>
              <a:t>с</a:t>
            </a:r>
            <a:r>
              <a:rPr lang="ru-RU" sz="1400" b="1" i="1" baseline="-25000" dirty="0">
                <a:solidFill>
                  <a:sysClr val="windowText" lastClr="000000"/>
                </a:solidFill>
              </a:rPr>
              <a:t>2</a:t>
            </a:r>
            <a:endParaRPr lang="ru-RU" sz="1400" i="1" dirty="0">
              <a:solidFill>
                <a:sysClr val="windowText" lastClr="000000"/>
              </a:solidFill>
            </a:endParaRPr>
          </a:p>
        </p:txBody>
      </p:sp>
      <p:sp>
        <p:nvSpPr>
          <p:cNvPr id="39" name="Прямоугольник 38"/>
          <p:cNvSpPr/>
          <p:nvPr/>
        </p:nvSpPr>
        <p:spPr>
          <a:xfrm>
            <a:off x="600074" y="4091285"/>
            <a:ext cx="8220075" cy="1338828"/>
          </a:xfrm>
          <a:prstGeom prst="rect">
            <a:avLst/>
          </a:prstGeom>
        </p:spPr>
        <p:txBody>
          <a:bodyPr wrap="square">
            <a:spAutoFit/>
          </a:bodyPr>
          <a:lstStyle/>
          <a:p>
            <a:pPr indent="-285750">
              <a:lnSpc>
                <a:spcPct val="150000"/>
              </a:lnSpc>
              <a:buFont typeface="Wingdings" pitchFamily="2" charset="2"/>
              <a:buChar char="ü"/>
            </a:pPr>
            <a:r>
              <a:rPr lang="ru-RU" dirty="0">
                <a:solidFill>
                  <a:srgbClr val="FF0000"/>
                </a:solidFill>
                <a:sym typeface="Symbol"/>
              </a:rPr>
              <a:t>Как изменится рабочий процесс в осевой турбине при изменении основных п</a:t>
            </a:r>
            <a:r>
              <a:rPr lang="ru-RU" dirty="0">
                <a:solidFill>
                  <a:srgbClr val="FF0000"/>
                </a:solidFill>
              </a:rPr>
              <a:t>араметров </a:t>
            </a:r>
            <a:r>
              <a:rPr lang="en-US" dirty="0">
                <a:solidFill>
                  <a:srgbClr val="FF0000"/>
                </a:solidFill>
              </a:rPr>
              <a:t>(</a:t>
            </a:r>
            <a:r>
              <a:rPr lang="en-US" i="1" dirty="0">
                <a:solidFill>
                  <a:srgbClr val="FF0000"/>
                </a:solidFill>
              </a:rPr>
              <a:t>L/u</a:t>
            </a:r>
            <a:r>
              <a:rPr lang="en-US" i="1" baseline="30000" dirty="0">
                <a:solidFill>
                  <a:srgbClr val="FF0000"/>
                </a:solidFill>
              </a:rPr>
              <a:t>2</a:t>
            </a:r>
            <a:r>
              <a:rPr lang="en-US" i="1" dirty="0">
                <a:solidFill>
                  <a:srgbClr val="FF0000"/>
                </a:solidFill>
              </a:rPr>
              <a:t>, c</a:t>
            </a:r>
            <a:r>
              <a:rPr lang="en-US" i="1" baseline="-25000" dirty="0">
                <a:solidFill>
                  <a:srgbClr val="FF0000"/>
                </a:solidFill>
              </a:rPr>
              <a:t>a</a:t>
            </a:r>
            <a:r>
              <a:rPr lang="en-US" i="1" dirty="0">
                <a:solidFill>
                  <a:srgbClr val="FF0000"/>
                </a:solidFill>
              </a:rPr>
              <a:t>/u, </a:t>
            </a:r>
            <a:r>
              <a:rPr lang="en-US" i="1" dirty="0">
                <a:solidFill>
                  <a:srgbClr val="FF0000"/>
                </a:solidFill>
                <a:sym typeface="Symbol"/>
              </a:rPr>
              <a:t></a:t>
            </a:r>
            <a:r>
              <a:rPr lang="ru-RU" i="1" baseline="-25000" dirty="0" err="1">
                <a:solidFill>
                  <a:srgbClr val="FF0000"/>
                </a:solidFill>
                <a:sym typeface="Symbol"/>
              </a:rPr>
              <a:t>ст</a:t>
            </a:r>
            <a:r>
              <a:rPr lang="ru-RU" i="1" baseline="-25000" dirty="0">
                <a:solidFill>
                  <a:srgbClr val="FF0000"/>
                </a:solidFill>
                <a:sym typeface="Symbol"/>
              </a:rPr>
              <a:t> </a:t>
            </a:r>
            <a:r>
              <a:rPr lang="ru-RU" dirty="0">
                <a:solidFill>
                  <a:srgbClr val="FF0000"/>
                </a:solidFill>
                <a:sym typeface="Symbol"/>
              </a:rPr>
              <a:t>)?</a:t>
            </a:r>
            <a:endParaRPr lang="ru-RU" dirty="0">
              <a:solidFill>
                <a:srgbClr val="FF0000"/>
              </a:solidFill>
            </a:endParaRPr>
          </a:p>
          <a:p>
            <a:pPr indent="-285750">
              <a:lnSpc>
                <a:spcPct val="150000"/>
              </a:lnSpc>
              <a:buFont typeface="Wingdings" pitchFamily="2" charset="2"/>
              <a:buChar char="ü"/>
            </a:pPr>
            <a:endParaRPr lang="ru-RU" dirty="0">
              <a:sym typeface="Symbol"/>
            </a:endParaRP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4BA6EEBF-75C4-4B75-B22C-11B1914AAB3B}"/>
                  </a:ext>
                </a:extLst>
              </p:cNvPr>
              <p:cNvSpPr/>
              <p:nvPr/>
            </p:nvSpPr>
            <p:spPr>
              <a:xfrm>
                <a:off x="-48858" y="1369457"/>
                <a:ext cx="3430234" cy="526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т</m:t>
                          </m:r>
                          <m:r>
                            <a:rPr lang="ru-RU" sz="1400" i="1">
                              <a:latin typeface="Cambria Math" panose="02040503050406030204" pitchFamily="18" charset="0"/>
                            </a:rPr>
                            <m:t>𝑠</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т</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са</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рк</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panose="02040503050406030204" pitchFamily="18" charset="0"/>
                                </a:rPr>
                                <m:t>𝑐</m:t>
                              </m:r>
                            </m:e>
                            <m:sub>
                              <m:r>
                                <a:rPr lang="ru-RU" sz="1400" i="0">
                                  <a:latin typeface="Cambria Math" panose="02040503050406030204" pitchFamily="18" charset="0"/>
                                </a:rPr>
                                <m:t>2</m:t>
                              </m:r>
                            </m:sub>
                            <m:sup>
                              <m:r>
                                <a:rPr lang="ru-RU" sz="1400" i="0">
                                  <a:latin typeface="Cambria Math" panose="02040503050406030204" pitchFamily="18" charset="0"/>
                                </a:rPr>
                                <m:t>2</m:t>
                              </m:r>
                            </m:sup>
                          </m:sSubSup>
                        </m:num>
                        <m:den>
                          <m:r>
                            <a:rPr lang="ru-RU" sz="1400" i="0">
                              <a:latin typeface="Cambria Math" panose="02040503050406030204" pitchFamily="18" charset="0"/>
                            </a:rPr>
                            <m:t>2</m:t>
                          </m:r>
                        </m:den>
                      </m:f>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ут</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𝐿</m:t>
                          </m:r>
                        </m:e>
                        <m:sub>
                          <m:r>
                            <a:rPr lang="ru-RU" sz="1400" i="0">
                              <a:latin typeface="Cambria Math" panose="02040503050406030204" pitchFamily="18" charset="0"/>
                            </a:rPr>
                            <m:t>д</m:t>
                          </m:r>
                        </m:sub>
                      </m:sSub>
                    </m:oMath>
                  </m:oMathPara>
                </a14:m>
                <a:endParaRPr lang="ru-RU" sz="1400" dirty="0"/>
              </a:p>
            </p:txBody>
          </p:sp>
        </mc:Choice>
        <mc:Fallback xmlns="">
          <p:sp>
            <p:nvSpPr>
              <p:cNvPr id="2" name="Прямоугольник 1">
                <a:extLst>
                  <a:ext uri="{FF2B5EF4-FFF2-40B4-BE49-F238E27FC236}">
                    <a16:creationId xmlns:a16="http://schemas.microsoft.com/office/drawing/2014/main" id="{4BA6EEBF-75C4-4B75-B22C-11B1914AAB3B}"/>
                  </a:ext>
                </a:extLst>
              </p:cNvPr>
              <p:cNvSpPr>
                <a:spLocks noRot="1" noChangeAspect="1" noMove="1" noResize="1" noEditPoints="1" noAdjustHandles="1" noChangeArrowheads="1" noChangeShapeType="1" noTextEdit="1"/>
              </p:cNvSpPr>
              <p:nvPr/>
            </p:nvSpPr>
            <p:spPr>
              <a:xfrm>
                <a:off x="-48858" y="1369457"/>
                <a:ext cx="3430234" cy="526554"/>
              </a:xfrm>
              <a:prstGeom prst="rect">
                <a:avLst/>
              </a:prstGeom>
              <a:blipFill>
                <a:blip r:embed="rId6"/>
                <a:stretch>
                  <a:fillRect/>
                </a:stretch>
              </a:blipFill>
            </p:spPr>
            <p:txBody>
              <a:bodyPr/>
              <a:lstStyle/>
              <a:p>
                <a:r>
                  <a:rPr lang="ru-RU">
                    <a:noFill/>
                  </a:rPr>
                  <a:t> </a:t>
                </a:r>
              </a:p>
            </p:txBody>
          </p:sp>
        </mc:Fallback>
      </mc:AlternateContent>
      <p:grpSp>
        <p:nvGrpSpPr>
          <p:cNvPr id="9" name="Группа 8">
            <a:extLst>
              <a:ext uri="{FF2B5EF4-FFF2-40B4-BE49-F238E27FC236}">
                <a16:creationId xmlns:a16="http://schemas.microsoft.com/office/drawing/2014/main" id="{5214B40E-4E35-4258-84D7-E3A61F3812C6}"/>
              </a:ext>
            </a:extLst>
          </p:cNvPr>
          <p:cNvGrpSpPr/>
          <p:nvPr/>
        </p:nvGrpSpPr>
        <p:grpSpPr>
          <a:xfrm>
            <a:off x="2434856" y="1009662"/>
            <a:ext cx="483448" cy="973846"/>
            <a:chOff x="2434856" y="1009662"/>
            <a:chExt cx="483448" cy="973846"/>
          </a:xfrm>
        </p:grpSpPr>
        <p:cxnSp>
          <p:nvCxnSpPr>
            <p:cNvPr id="5" name="Прямая со стрелкой 4">
              <a:extLst>
                <a:ext uri="{FF2B5EF4-FFF2-40B4-BE49-F238E27FC236}">
                  <a16:creationId xmlns:a16="http://schemas.microsoft.com/office/drawing/2014/main" id="{7D5AA119-5BA4-464F-BD85-886EDD0D54F7}"/>
                </a:ext>
              </a:extLst>
            </p:cNvPr>
            <p:cNvCxnSpPr/>
            <p:nvPr/>
          </p:nvCxnSpPr>
          <p:spPr>
            <a:xfrm flipV="1">
              <a:off x="2434856" y="1369457"/>
              <a:ext cx="297711" cy="614051"/>
            </a:xfrm>
            <a:prstGeom prst="straightConnector1">
              <a:avLst/>
            </a:prstGeom>
            <a:ln w="19050">
              <a:solidFill>
                <a:schemeClr val="tx1"/>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id="{EE2E9B71-C8CB-4871-B282-2F3BED9B5859}"/>
                </a:ext>
              </a:extLst>
            </p:cNvPr>
            <p:cNvSpPr/>
            <p:nvPr/>
          </p:nvSpPr>
          <p:spPr>
            <a:xfrm>
              <a:off x="2616618" y="1009662"/>
              <a:ext cx="301686" cy="369332"/>
            </a:xfrm>
            <a:prstGeom prst="rect">
              <a:avLst/>
            </a:prstGeom>
          </p:spPr>
          <p:txBody>
            <a:bodyPr wrap="none">
              <a:spAutoFit/>
            </a:bodyPr>
            <a:lstStyle/>
            <a:p>
              <a:r>
                <a:rPr lang="ru-RU" b="1" cap="all" dirty="0">
                  <a:solidFill>
                    <a:sysClr val="windowText" lastClr="000000"/>
                  </a:solidFill>
                </a:rPr>
                <a:t>0</a:t>
              </a:r>
              <a:endParaRPr lang="ru-RU" dirty="0"/>
            </a:p>
          </p:txBody>
        </p:sp>
      </p:grpSp>
      <p:grpSp>
        <p:nvGrpSpPr>
          <p:cNvPr id="40" name="Группа 39">
            <a:extLst>
              <a:ext uri="{FF2B5EF4-FFF2-40B4-BE49-F238E27FC236}">
                <a16:creationId xmlns:a16="http://schemas.microsoft.com/office/drawing/2014/main" id="{60860B3F-0259-4462-86FD-5B92623B339F}"/>
              </a:ext>
            </a:extLst>
          </p:cNvPr>
          <p:cNvGrpSpPr/>
          <p:nvPr/>
        </p:nvGrpSpPr>
        <p:grpSpPr>
          <a:xfrm>
            <a:off x="2990740" y="1044684"/>
            <a:ext cx="483448" cy="973846"/>
            <a:chOff x="2434856" y="1009662"/>
            <a:chExt cx="483448" cy="973846"/>
          </a:xfrm>
        </p:grpSpPr>
        <p:cxnSp>
          <p:nvCxnSpPr>
            <p:cNvPr id="41" name="Прямая со стрелкой 40">
              <a:extLst>
                <a:ext uri="{FF2B5EF4-FFF2-40B4-BE49-F238E27FC236}">
                  <a16:creationId xmlns:a16="http://schemas.microsoft.com/office/drawing/2014/main" id="{EB8143F6-1367-43EA-A420-AB414842AE0C}"/>
                </a:ext>
              </a:extLst>
            </p:cNvPr>
            <p:cNvCxnSpPr/>
            <p:nvPr/>
          </p:nvCxnSpPr>
          <p:spPr>
            <a:xfrm flipV="1">
              <a:off x="2434856" y="1369457"/>
              <a:ext cx="297711" cy="614051"/>
            </a:xfrm>
            <a:prstGeom prst="straightConnector1">
              <a:avLst/>
            </a:prstGeom>
            <a:ln w="19050">
              <a:solidFill>
                <a:schemeClr val="tx1"/>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3096A3BC-86F9-4E1D-84B8-4D85D8DBF3F7}"/>
                </a:ext>
              </a:extLst>
            </p:cNvPr>
            <p:cNvSpPr/>
            <p:nvPr/>
          </p:nvSpPr>
          <p:spPr>
            <a:xfrm>
              <a:off x="2616618" y="1009662"/>
              <a:ext cx="301686" cy="369332"/>
            </a:xfrm>
            <a:prstGeom prst="rect">
              <a:avLst/>
            </a:prstGeom>
          </p:spPr>
          <p:txBody>
            <a:bodyPr wrap="none">
              <a:spAutoFit/>
            </a:bodyPr>
            <a:lstStyle/>
            <a:p>
              <a:r>
                <a:rPr lang="ru-RU" b="1" cap="all" dirty="0">
                  <a:solidFill>
                    <a:sysClr val="windowText" lastClr="000000"/>
                  </a:solidFill>
                </a:rPr>
                <a:t>0</a:t>
              </a:r>
              <a:endParaRPr lang="ru-RU" dirty="0"/>
            </a:p>
          </p:txBody>
        </p:sp>
      </p:grpSp>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713C73B6-1D59-4687-BAD0-A20B5577FBE7}"/>
                  </a:ext>
                </a:extLst>
              </p:cNvPr>
              <p:cNvSpPr/>
              <p:nvPr/>
            </p:nvSpPr>
            <p:spPr>
              <a:xfrm>
                <a:off x="3760838" y="1387073"/>
                <a:ext cx="2173544"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a:latin typeface="Cambria Math" panose="02040503050406030204" pitchFamily="18" charset="0"/>
                        </a:rPr>
                        <m:t>1</m:t>
                      </m:r>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т</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т</m:t>
                              </m:r>
                              <m:r>
                                <m:rPr>
                                  <m:sty m:val="p"/>
                                </m:rPr>
                                <a:rPr lang="ru-RU" sz="1400" i="0">
                                  <a:latin typeface="Cambria Math" panose="02040503050406030204" pitchFamily="18" charset="0"/>
                                </a:rPr>
                                <m:t>s</m:t>
                              </m:r>
                            </m:sub>
                          </m:sSub>
                        </m:den>
                      </m:f>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𝜁</m:t>
                          </m:r>
                        </m:e>
                        <m:sub>
                          <m:r>
                            <a:rPr lang="ru-RU" sz="1400" i="0">
                              <a:latin typeface="Cambria Math" panose="02040503050406030204" pitchFamily="18" charset="0"/>
                            </a:rPr>
                            <m:t>са</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рк</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вых</m:t>
                          </m:r>
                        </m:sub>
                      </m:sSub>
                    </m:oMath>
                  </m:oMathPara>
                </a14:m>
                <a:endParaRPr lang="ru-RU" sz="1400" dirty="0"/>
              </a:p>
            </p:txBody>
          </p:sp>
        </mc:Choice>
        <mc:Fallback xmlns="">
          <p:sp>
            <p:nvSpPr>
              <p:cNvPr id="10" name="Прямоугольник 9">
                <a:extLst>
                  <a:ext uri="{FF2B5EF4-FFF2-40B4-BE49-F238E27FC236}">
                    <a16:creationId xmlns:a16="http://schemas.microsoft.com/office/drawing/2014/main" id="{713C73B6-1D59-4687-BAD0-A20B5577FBE7}"/>
                  </a:ext>
                </a:extLst>
              </p:cNvPr>
              <p:cNvSpPr>
                <a:spLocks noRot="1" noChangeAspect="1" noMove="1" noResize="1" noEditPoints="1" noAdjustHandles="1" noChangeArrowheads="1" noChangeShapeType="1" noTextEdit="1"/>
              </p:cNvSpPr>
              <p:nvPr/>
            </p:nvSpPr>
            <p:spPr>
              <a:xfrm>
                <a:off x="3760838" y="1387073"/>
                <a:ext cx="2173544" cy="532005"/>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2D333EE0-771F-45CE-A304-9CED96B3C95C}"/>
                  </a:ext>
                </a:extLst>
              </p:cNvPr>
              <p:cNvSpPr/>
              <p:nvPr/>
            </p:nvSpPr>
            <p:spPr>
              <a:xfrm>
                <a:off x="6428826" y="1465766"/>
                <a:ext cx="2107820" cy="327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т</m:t>
                          </m:r>
                        </m:sub>
                      </m:sSub>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𝜁</m:t>
                          </m:r>
                        </m:e>
                        <m:sub>
                          <m:r>
                            <a:rPr lang="ru-RU" sz="1400" i="0">
                              <a:latin typeface="Cambria Math" panose="02040503050406030204" pitchFamily="18" charset="0"/>
                            </a:rPr>
                            <m:t>са</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рк</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вых</m:t>
                          </m:r>
                        </m:sub>
                      </m:sSub>
                    </m:oMath>
                  </m:oMathPara>
                </a14:m>
                <a:endParaRPr lang="ru-RU" sz="1400" dirty="0"/>
              </a:p>
            </p:txBody>
          </p:sp>
        </mc:Choice>
        <mc:Fallback xmlns="">
          <p:sp>
            <p:nvSpPr>
              <p:cNvPr id="11" name="Прямоугольник 10">
                <a:extLst>
                  <a:ext uri="{FF2B5EF4-FFF2-40B4-BE49-F238E27FC236}">
                    <a16:creationId xmlns:a16="http://schemas.microsoft.com/office/drawing/2014/main" id="{2D333EE0-771F-45CE-A304-9CED96B3C95C}"/>
                  </a:ext>
                </a:extLst>
              </p:cNvPr>
              <p:cNvSpPr>
                <a:spLocks noRot="1" noChangeAspect="1" noMove="1" noResize="1" noEditPoints="1" noAdjustHandles="1" noChangeArrowheads="1" noChangeShapeType="1" noTextEdit="1"/>
              </p:cNvSpPr>
              <p:nvPr/>
            </p:nvSpPr>
            <p:spPr>
              <a:xfrm>
                <a:off x="6428826" y="1465766"/>
                <a:ext cx="2107820" cy="327077"/>
              </a:xfrm>
              <a:prstGeom prst="rect">
                <a:avLst/>
              </a:prstGeom>
              <a:blipFill>
                <a:blip r:embed="rId8"/>
                <a:stretch>
                  <a:fillRect b="-1852"/>
                </a:stretch>
              </a:blipFill>
            </p:spPr>
            <p:txBody>
              <a:bodyPr/>
              <a:lstStyle/>
              <a:p>
                <a:r>
                  <a:rPr lang="ru-RU">
                    <a:noFill/>
                  </a:rPr>
                  <a:t> </a:t>
                </a:r>
              </a:p>
            </p:txBody>
          </p:sp>
        </mc:Fallback>
      </mc:AlternateContent>
    </p:spTree>
    <p:extLst>
      <p:ext uri="{BB962C8B-B14F-4D97-AF65-F5344CB8AC3E}">
        <p14:creationId xmlns:p14="http://schemas.microsoft.com/office/powerpoint/2010/main" val="12359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7" grpId="0" animBg="1"/>
      <p:bldP spid="28" grpId="0" animBg="1"/>
      <p:bldP spid="29" grpId="0" animBg="1"/>
      <p:bldP spid="36" grpId="0" animBg="1"/>
      <p:bldP spid="37" grpId="0" animBg="1"/>
      <p:bldP spid="38" grpId="0" animBg="1"/>
      <p:bldP spid="3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Многоступенчатые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30</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TextBox 3"/>
              <p:cNvSpPr txBox="1"/>
              <p:nvPr/>
            </p:nvSpPr>
            <p:spPr>
              <a:xfrm>
                <a:off x="609599" y="798713"/>
                <a:ext cx="8201025" cy="7417030"/>
              </a:xfrm>
              <a:prstGeom prst="rect">
                <a:avLst/>
              </a:prstGeom>
              <a:noFill/>
            </p:spPr>
            <p:txBody>
              <a:bodyPr wrap="square" rtlCol="0">
                <a:spAutoFit/>
              </a:bodyPr>
              <a:lstStyle/>
              <a:p>
                <a:pPr indent="-285750">
                  <a:lnSpc>
                    <a:spcPct val="150000"/>
                  </a:lnSpc>
                  <a:buFont typeface="Wingdings" pitchFamily="2" charset="2"/>
                  <a:buChar char="ü"/>
                </a:pPr>
                <a:r>
                  <a:rPr lang="ru-RU" dirty="0"/>
                  <a:t>Связь параметров многоступенчатой турбины с параметрами ступеней</a:t>
                </a:r>
              </a:p>
              <a:p>
                <a:pPr indent="-285750">
                  <a:lnSpc>
                    <a:spcPct val="150000"/>
                  </a:lnSpc>
                  <a:buFont typeface="Wingdings" pitchFamily="2" charset="2"/>
                  <a:buChar char="ü"/>
                </a:pPr>
                <a:r>
                  <a:rPr lang="ru-RU" dirty="0"/>
                  <a:t>Работа турбины:</a:t>
                </a:r>
              </a:p>
              <a:p>
                <a:pPr>
                  <a:lnSpc>
                    <a:spcPct val="150000"/>
                  </a:lnSpc>
                </a:pPr>
                <a14:m>
                  <m:oMathPara xmlns:m="http://schemas.openxmlformats.org/officeDocument/2006/math">
                    <m:oMathParaPr>
                      <m:jc m:val="center"/>
                    </m:oMathParaPr>
                    <m:oMath xmlns:m="http://schemas.openxmlformats.org/officeDocument/2006/math">
                      <m:sSubSup>
                        <m:sSubSupPr>
                          <m:ctrlPr>
                            <a:rPr lang="ru-RU" sz="1600" i="1">
                              <a:latin typeface="Cambria Math" panose="02040503050406030204" pitchFamily="18" charset="0"/>
                            </a:rPr>
                          </m:ctrlPr>
                        </m:sSubSupPr>
                        <m:e>
                          <m:r>
                            <a:rPr lang="ru-RU" sz="1600" i="1">
                              <a:latin typeface="Cambria Math"/>
                            </a:rPr>
                            <m:t>𝐿</m:t>
                          </m:r>
                        </m:e>
                        <m:sub>
                          <m:r>
                            <a:rPr lang="ru-RU" sz="1600">
                              <a:latin typeface="Cambria Math"/>
                            </a:rPr>
                            <m:t>т</m:t>
                          </m:r>
                        </m:sub>
                        <m:sup>
                          <m:r>
                            <a:rPr lang="ru-RU" sz="1600" i="1">
                              <a:latin typeface="Cambria Math"/>
                            </a:rPr>
                            <m:t>∗</m:t>
                          </m:r>
                        </m:sup>
                      </m:sSubSup>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г</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т</m:t>
                          </m:r>
                        </m:sub>
                        <m:sup>
                          <m:r>
                            <a:rPr lang="ru-RU" sz="1600" i="1">
                              <a:latin typeface="Cambria Math"/>
                            </a:rPr>
                            <m:t>∗</m:t>
                          </m:r>
                        </m:sup>
                      </m:sSubSup>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𝐿</m:t>
                          </m:r>
                        </m:e>
                        <m:sub>
                          <m:r>
                            <m:rPr>
                              <m:sty m:val="p"/>
                            </m:rPr>
                            <a:rPr lang="ru-RU" sz="1600">
                              <a:latin typeface="Cambria Math"/>
                            </a:rPr>
                            <m:t>c</m:t>
                          </m:r>
                          <m:r>
                            <a:rPr lang="ru-RU" sz="1600">
                              <a:latin typeface="Cambria Math"/>
                            </a:rPr>
                            <m:t>т</m:t>
                          </m:r>
                          <m:r>
                            <a:rPr lang="ru-RU" sz="1600" i="1">
                              <a:latin typeface="Cambria Math"/>
                            </a:rPr>
                            <m:t>𝐼</m:t>
                          </m:r>
                        </m:sub>
                        <m:sup>
                          <m:r>
                            <a:rPr lang="ru-RU" sz="1600" i="1">
                              <a:latin typeface="Cambria Math"/>
                            </a:rPr>
                            <m:t>∗</m:t>
                          </m:r>
                        </m:sup>
                      </m:sSubSup>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𝐿</m:t>
                          </m:r>
                        </m:e>
                        <m:sub>
                          <m:r>
                            <m:rPr>
                              <m:sty m:val="p"/>
                            </m:rPr>
                            <a:rPr lang="ru-RU" sz="1600">
                              <a:latin typeface="Cambria Math"/>
                            </a:rPr>
                            <m:t>c</m:t>
                          </m:r>
                          <m:r>
                            <a:rPr lang="ru-RU" sz="1600">
                              <a:latin typeface="Cambria Math"/>
                            </a:rPr>
                            <m:t>т</m:t>
                          </m:r>
                          <m:r>
                            <a:rPr lang="ru-RU" sz="1600" i="1">
                              <a:latin typeface="Cambria Math"/>
                            </a:rPr>
                            <m:t>𝑧</m:t>
                          </m:r>
                        </m:sub>
                        <m:sup>
                          <m:r>
                            <a:rPr lang="ru-RU" sz="1600" i="1">
                              <a:latin typeface="Cambria Math"/>
                            </a:rPr>
                            <m:t>∗</m:t>
                          </m:r>
                        </m:sup>
                      </m:sSubSup>
                      <m:r>
                        <a:rPr lang="ru-RU" sz="1600" i="1">
                          <a:latin typeface="Cambria Math"/>
                        </a:rPr>
                        <m:t>=</m:t>
                      </m:r>
                      <m:nary>
                        <m:naryPr>
                          <m:chr m:val="∑"/>
                          <m:limLoc m:val="undOvr"/>
                          <m:ctrlPr>
                            <a:rPr lang="ru-RU" sz="1600" i="1">
                              <a:latin typeface="Cambria Math" panose="02040503050406030204" pitchFamily="18" charset="0"/>
                            </a:rPr>
                          </m:ctrlPr>
                        </m:naryPr>
                        <m:sub>
                          <m:r>
                            <a:rPr lang="en-US" sz="1600" i="1">
                              <a:latin typeface="Cambria Math"/>
                            </a:rPr>
                            <m:t>𝑖</m:t>
                          </m:r>
                          <m:r>
                            <a:rPr lang="en-US" sz="1600" i="1">
                              <a:latin typeface="Cambria Math"/>
                            </a:rPr>
                            <m:t>=1</m:t>
                          </m:r>
                        </m:sub>
                        <m:sup>
                          <m:r>
                            <a:rPr lang="ru-RU" sz="1600" i="1">
                              <a:latin typeface="Cambria Math"/>
                            </a:rPr>
                            <m:t>𝑧</m:t>
                          </m:r>
                        </m:sup>
                        <m:e>
                          <m:sSubSup>
                            <m:sSubSupPr>
                              <m:ctrlPr>
                                <a:rPr lang="ru-RU" sz="1600" i="1">
                                  <a:latin typeface="Cambria Math" panose="02040503050406030204" pitchFamily="18" charset="0"/>
                                </a:rPr>
                              </m:ctrlPr>
                            </m:sSubSupPr>
                            <m:e>
                              <m:r>
                                <a:rPr lang="ru-RU" sz="1600" i="1">
                                  <a:latin typeface="Cambria Math"/>
                                </a:rPr>
                                <m:t>𝐿</m:t>
                              </m:r>
                            </m:e>
                            <m:sub>
                              <m:r>
                                <m:rPr>
                                  <m:sty m:val="p"/>
                                </m:rPr>
                                <a:rPr lang="ru-RU" sz="1600">
                                  <a:latin typeface="Cambria Math"/>
                                </a:rPr>
                                <m:t>c</m:t>
                              </m:r>
                              <m:r>
                                <a:rPr lang="ru-RU" sz="1600">
                                  <a:latin typeface="Cambria Math"/>
                                </a:rPr>
                                <m:t>т</m:t>
                              </m:r>
                              <m:r>
                                <m:rPr>
                                  <m:sty m:val="p"/>
                                </m:rPr>
                                <a:rPr lang="ru-RU" sz="1600">
                                  <a:latin typeface="Cambria Math"/>
                                </a:rPr>
                                <m:t>i</m:t>
                              </m:r>
                            </m:sub>
                            <m:sup>
                              <m:r>
                                <a:rPr lang="ru-RU" sz="1600" i="1">
                                  <a:latin typeface="Cambria Math"/>
                                </a:rPr>
                                <m:t>∗</m:t>
                              </m:r>
                            </m:sup>
                          </m:sSubSup>
                        </m:e>
                      </m:nary>
                    </m:oMath>
                  </m:oMathPara>
                </a14:m>
                <a:endParaRPr lang="ru-RU" sz="1600" dirty="0"/>
              </a:p>
              <a:p>
                <a:pPr indent="-285750">
                  <a:lnSpc>
                    <a:spcPct val="150000"/>
                  </a:lnSpc>
                  <a:buFont typeface="Wingdings" pitchFamily="2" charset="2"/>
                  <a:buChar char="ü"/>
                </a:pPr>
                <a:r>
                  <a:rPr lang="ru-RU" dirty="0"/>
                  <a:t>Степень расширения газа:</a:t>
                </a:r>
              </a:p>
              <a:p>
                <a:pPr>
                  <a:lnSpc>
                    <a:spcPct val="150000"/>
                  </a:lnSpc>
                </a:pPr>
                <a14:m>
                  <m:oMathPara xmlns:m="http://schemas.openxmlformats.org/officeDocument/2006/math">
                    <m:oMathParaPr>
                      <m:jc m:val="center"/>
                    </m:oMathParaPr>
                    <m:oMath xmlns:m="http://schemas.openxmlformats.org/officeDocument/2006/math">
                      <m:sSubSup>
                        <m:sSubSupPr>
                          <m:ctrlPr>
                            <a:rPr lang="ru-RU" sz="1600" i="1">
                              <a:latin typeface="Cambria Math" panose="02040503050406030204" pitchFamily="18" charset="0"/>
                            </a:rPr>
                          </m:ctrlPr>
                        </m:sSubSupPr>
                        <m:e>
                          <m:r>
                            <a:rPr lang="ru-RU" sz="1600" i="1">
                              <a:latin typeface="Cambria Math"/>
                            </a:rPr>
                            <m:t>𝜋</m:t>
                          </m:r>
                        </m:e>
                        <m:sub>
                          <m:r>
                            <a:rPr lang="ru-RU" sz="1600">
                              <a:latin typeface="Cambria Math"/>
                            </a:rPr>
                            <m:t>т</m:t>
                          </m:r>
                        </m:sub>
                        <m:sup>
                          <m:r>
                            <a:rPr lang="ru-RU" sz="1600" i="1">
                              <a:latin typeface="Cambria Math"/>
                            </a:rPr>
                            <m:t>∗</m:t>
                          </m:r>
                        </m:sup>
                      </m:sSubSup>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𝑝</m:t>
                              </m:r>
                            </m:e>
                            <m:sub>
                              <m:r>
                                <a:rPr lang="ru-RU" sz="1600">
                                  <a:latin typeface="Cambria Math"/>
                                </a:rPr>
                                <m:t>г</m:t>
                              </m:r>
                            </m:sub>
                            <m:sup>
                              <m:r>
                                <a:rPr lang="ru-RU" sz="1600" i="1">
                                  <a:latin typeface="Cambria Math"/>
                                </a:rPr>
                                <m:t>∗</m:t>
                              </m:r>
                            </m:sup>
                          </m:sSubSup>
                        </m:num>
                        <m:den>
                          <m:sSubSup>
                            <m:sSubSupPr>
                              <m:ctrlPr>
                                <a:rPr lang="ru-RU" sz="1600" i="1">
                                  <a:latin typeface="Cambria Math" panose="02040503050406030204" pitchFamily="18" charset="0"/>
                                </a:rPr>
                              </m:ctrlPr>
                            </m:sSubSupPr>
                            <m:e>
                              <m:r>
                                <a:rPr lang="ru-RU" sz="1600" i="1">
                                  <a:latin typeface="Cambria Math"/>
                                </a:rPr>
                                <m:t>𝑝</m:t>
                              </m:r>
                            </m:e>
                            <m:sub>
                              <m:r>
                                <a:rPr lang="ru-RU" sz="1600">
                                  <a:latin typeface="Cambria Math"/>
                                </a:rPr>
                                <m:t>т</m:t>
                              </m:r>
                            </m:sub>
                            <m:sup>
                              <m:r>
                                <a:rPr lang="ru-RU" sz="1600" i="1">
                                  <a:latin typeface="Cambria Math"/>
                                </a:rPr>
                                <m:t>∗</m:t>
                              </m:r>
                            </m:sup>
                          </m:sSubSup>
                        </m:den>
                      </m:f>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𝑐</m:t>
                          </m:r>
                          <m:r>
                            <a:rPr lang="ru-RU" sz="1600">
                              <a:latin typeface="Cambria Math"/>
                            </a:rPr>
                            <m:t>т</m:t>
                          </m:r>
                          <m:r>
                            <a:rPr lang="ru-RU" sz="1600" i="1">
                              <a:latin typeface="Cambria Math"/>
                            </a:rPr>
                            <m:t>𝐼</m:t>
                          </m:r>
                        </m:sub>
                        <m:sup>
                          <m:r>
                            <a:rPr lang="ru-RU" sz="1600" i="1">
                              <a:latin typeface="Cambria Math"/>
                            </a:rPr>
                            <m:t>∗</m:t>
                          </m:r>
                        </m:sup>
                      </m:sSubSup>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𝑐</m:t>
                          </m:r>
                          <m:r>
                            <a:rPr lang="ru-RU" sz="1600">
                              <a:latin typeface="Cambria Math"/>
                            </a:rPr>
                            <m:t>т</m:t>
                          </m:r>
                          <m:r>
                            <a:rPr lang="ru-RU" sz="1600" i="1">
                              <a:latin typeface="Cambria Math"/>
                            </a:rPr>
                            <m:t>𝐼𝐼</m:t>
                          </m:r>
                        </m:sub>
                        <m:sup>
                          <m:r>
                            <a:rPr lang="ru-RU" sz="1600" i="1">
                              <a:latin typeface="Cambria Math"/>
                            </a:rPr>
                            <m:t>∗</m:t>
                          </m:r>
                        </m:sup>
                      </m:sSubSup>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𝑐</m:t>
                          </m:r>
                          <m:r>
                            <a:rPr lang="ru-RU" sz="1600">
                              <a:latin typeface="Cambria Math"/>
                            </a:rPr>
                            <m:t>т</m:t>
                          </m:r>
                          <m:r>
                            <a:rPr lang="ru-RU" sz="1600" i="1">
                              <a:latin typeface="Cambria Math"/>
                            </a:rPr>
                            <m:t>𝑧</m:t>
                          </m:r>
                        </m:sub>
                        <m:sup>
                          <m:r>
                            <a:rPr lang="ru-RU" sz="1600" i="1">
                              <a:latin typeface="Cambria Math"/>
                            </a:rPr>
                            <m:t>∗</m:t>
                          </m:r>
                        </m:sup>
                      </m:sSubSup>
                      <m:r>
                        <a:rPr lang="ru-RU" sz="1600" i="1">
                          <a:latin typeface="Cambria Math"/>
                        </a:rPr>
                        <m:t>=</m:t>
                      </m:r>
                      <m:nary>
                        <m:naryPr>
                          <m:chr m:val="∏"/>
                          <m:limLoc m:val="undOvr"/>
                          <m:ctrlPr>
                            <a:rPr lang="ru-RU" sz="1600" i="1">
                              <a:latin typeface="Cambria Math" panose="02040503050406030204" pitchFamily="18" charset="0"/>
                            </a:rPr>
                          </m:ctrlPr>
                        </m:naryPr>
                        <m:sub>
                          <m:r>
                            <a:rPr lang="ru-RU" sz="1600" i="1">
                              <a:latin typeface="Cambria Math"/>
                            </a:rPr>
                            <m:t>𝑖</m:t>
                          </m:r>
                          <m:r>
                            <a:rPr lang="ru-RU" sz="1600" i="1">
                              <a:latin typeface="Cambria Math"/>
                            </a:rPr>
                            <m:t>=1</m:t>
                          </m:r>
                        </m:sub>
                        <m:sup>
                          <m:r>
                            <a:rPr lang="en-US" sz="1600" i="1">
                              <a:latin typeface="Cambria Math"/>
                            </a:rPr>
                            <m:t>𝑧</m:t>
                          </m:r>
                        </m:sup>
                        <m:e>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𝑐</m:t>
                              </m:r>
                              <m:r>
                                <a:rPr lang="ru-RU" sz="1600">
                                  <a:latin typeface="Cambria Math"/>
                                </a:rPr>
                                <m:t>т</m:t>
                              </m:r>
                              <m:r>
                                <a:rPr lang="ru-RU" sz="1600" i="1">
                                  <a:latin typeface="Cambria Math"/>
                                </a:rPr>
                                <m:t>𝑧</m:t>
                              </m:r>
                            </m:sub>
                            <m:sup>
                              <m:r>
                                <a:rPr lang="ru-RU" sz="1600" i="1">
                                  <a:latin typeface="Cambria Math"/>
                                </a:rPr>
                                <m:t>∗</m:t>
                              </m:r>
                            </m:sup>
                          </m:sSubSup>
                        </m:e>
                      </m:nary>
                    </m:oMath>
                  </m:oMathPara>
                </a14:m>
                <a:endParaRPr lang="ru-RU" sz="1600" dirty="0"/>
              </a:p>
              <a:p>
                <a:pPr indent="-285750">
                  <a:lnSpc>
                    <a:spcPct val="150000"/>
                  </a:lnSpc>
                  <a:buFont typeface="Wingdings" pitchFamily="2" charset="2"/>
                  <a:buChar char="ü"/>
                </a:pPr>
                <a:r>
                  <a:rPr lang="ru-RU" dirty="0"/>
                  <a:t>Располагаемый </a:t>
                </a:r>
                <a:r>
                  <a:rPr lang="ru-RU" dirty="0" err="1"/>
                  <a:t>теплоперепад</a:t>
                </a:r>
                <a:r>
                  <a:rPr lang="ru-RU" dirty="0"/>
                  <a:t>:</a:t>
                </a:r>
              </a:p>
              <a:p>
                <a:pPr>
                  <a:lnSpc>
                    <a:spcPct val="150000"/>
                  </a:lnSpc>
                </a:pPr>
                <a14:m>
                  <m:oMathPara xmlns:m="http://schemas.openxmlformats.org/officeDocument/2006/math">
                    <m:oMathParaPr>
                      <m:jc m:val="center"/>
                    </m:oMathParaPr>
                    <m:oMath xmlns:m="http://schemas.openxmlformats.org/officeDocument/2006/math">
                      <m:nary>
                        <m:naryPr>
                          <m:chr m:val="∑"/>
                          <m:limLoc m:val="undOvr"/>
                          <m:ctrlPr>
                            <a:rPr lang="ru-RU" sz="1400" i="1">
                              <a:latin typeface="Cambria Math" panose="02040503050406030204" pitchFamily="18" charset="0"/>
                            </a:rPr>
                          </m:ctrlPr>
                        </m:naryPr>
                        <m:sub>
                          <m:r>
                            <a:rPr lang="en-US" sz="1400" i="1">
                              <a:latin typeface="Cambria Math"/>
                            </a:rPr>
                            <m:t>𝑖</m:t>
                          </m:r>
                          <m:r>
                            <a:rPr lang="en-US" sz="1400" i="1">
                              <a:latin typeface="Cambria Math"/>
                            </a:rPr>
                            <m:t>=1</m:t>
                          </m:r>
                        </m:sub>
                        <m:sup>
                          <m:r>
                            <a:rPr lang="en-US" sz="1400" i="1">
                              <a:latin typeface="Cambria Math"/>
                            </a:rPr>
                            <m:t>𝑧</m:t>
                          </m:r>
                        </m:sup>
                        <m:e>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en-US" sz="1400" i="1">
                                      <a:latin typeface="Cambria Math"/>
                                    </a:rPr>
                                    <m:t>𝐿</m:t>
                                  </m:r>
                                </m:e>
                                <m:sub>
                                  <m:r>
                                    <a:rPr lang="ru-RU" sz="1400" i="1">
                                      <a:latin typeface="Cambria Math"/>
                                    </a:rPr>
                                    <m:t>ст</m:t>
                                  </m:r>
                                  <m:r>
                                    <a:rPr lang="en-US" sz="1400" i="1">
                                      <a:latin typeface="Cambria Math"/>
                                    </a:rPr>
                                    <m:t>𝑠𝑖</m:t>
                                  </m:r>
                                </m:sub>
                              </m:sSub>
                            </m:e>
                            <m:sup>
                              <m:r>
                                <a:rPr lang="ru-RU" sz="1400" i="1">
                                  <a:latin typeface="Cambria Math"/>
                                </a:rPr>
                                <m:t>∗</m:t>
                              </m:r>
                            </m:sup>
                          </m:sSup>
                        </m:e>
                      </m:nary>
                      <m:r>
                        <a:rPr lang="en-US" sz="1400" i="1">
                          <a:latin typeface="Cambria Math"/>
                        </a:rPr>
                        <m:t>&gt;</m:t>
                      </m:r>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т</m:t>
                              </m:r>
                              <m:r>
                                <a:rPr lang="en-US" sz="1400" i="1">
                                  <a:latin typeface="Cambria Math"/>
                                </a:rPr>
                                <m:t>𝑠</m:t>
                              </m:r>
                            </m:sub>
                          </m:sSub>
                        </m:e>
                        <m:sup>
                          <m:r>
                            <a:rPr lang="ru-RU" sz="1400" i="1">
                              <a:latin typeface="Cambria Math"/>
                            </a:rPr>
                            <m:t>∗</m:t>
                          </m:r>
                        </m:sup>
                      </m:sSup>
                      <m:r>
                        <a:rPr lang="ru-RU" sz="1400" i="1">
                          <a:latin typeface="Cambria Math"/>
                        </a:rPr>
                        <m:t>=</m:t>
                      </m:r>
                      <m:sSubSup>
                        <m:sSubSupPr>
                          <m:ctrlPr>
                            <a:rPr lang="ru-RU" sz="1400" i="1">
                              <a:latin typeface="Cambria Math" panose="02040503050406030204" pitchFamily="18" charset="0"/>
                            </a:rPr>
                          </m:ctrlPr>
                        </m:sSubSupPr>
                        <m:e>
                          <m:r>
                            <a:rPr lang="en-US" sz="1400" i="1">
                              <a:latin typeface="Cambria Math"/>
                            </a:rPr>
                            <m:t>𝑖</m:t>
                          </m:r>
                        </m:e>
                        <m:sub>
                          <m:r>
                            <a:rPr lang="ru-RU" sz="1400" i="1">
                              <a:latin typeface="Cambria Math"/>
                            </a:rPr>
                            <m:t>Г</m:t>
                          </m:r>
                        </m:sub>
                        <m:sup>
                          <m:r>
                            <a:rPr lang="ru-RU" sz="1400" i="1">
                              <a:latin typeface="Cambria Math"/>
                            </a:rPr>
                            <m:t>∗</m:t>
                          </m:r>
                        </m:sup>
                      </m:sSubSup>
                      <m:r>
                        <a:rPr lang="ru-RU" sz="1400" i="1">
                          <a:latin typeface="Cambria Math"/>
                        </a:rPr>
                        <m:t>−</m:t>
                      </m:r>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en-US" sz="1400" i="1">
                                  <a:latin typeface="Cambria Math"/>
                                </a:rPr>
                                <m:t>𝑖</m:t>
                              </m:r>
                            </m:e>
                            <m:sub>
                              <m:r>
                                <a:rPr lang="ru-RU" sz="1400" i="1">
                                  <a:latin typeface="Cambria Math"/>
                                </a:rPr>
                                <m:t>т</m:t>
                              </m:r>
                            </m:sub>
                          </m:sSub>
                        </m:e>
                        <m:sup>
                          <m:r>
                            <a:rPr lang="ru-RU" sz="1400" i="1">
                              <a:latin typeface="Cambria Math"/>
                            </a:rPr>
                            <m:t>∗</m:t>
                          </m:r>
                        </m:sup>
                      </m:sSup>
                    </m:oMath>
                  </m:oMathPara>
                </a14:m>
                <a:endParaRPr lang="ru-RU" sz="1400" dirty="0"/>
              </a:p>
              <a:p>
                <a:pPr indent="-285750">
                  <a:lnSpc>
                    <a:spcPct val="150000"/>
                  </a:lnSpc>
                  <a:buFont typeface="Wingdings" pitchFamily="2" charset="2"/>
                  <a:buChar char="ü"/>
                </a:pPr>
                <a:r>
                  <a:rPr lang="ru-RU" dirty="0"/>
                  <a:t>КПД многоступенчатой турбины</a:t>
                </a:r>
              </a:p>
              <a:p>
                <a:pPr>
                  <a:lnSpc>
                    <a:spcPct val="150000"/>
                  </a:lnSpc>
                </a:pPr>
                <a14:m>
                  <m:oMathPara xmlns:m="http://schemas.openxmlformats.org/officeDocument/2006/math">
                    <m:oMathParaPr>
                      <m:jc m:val="center"/>
                    </m:oMathParaPr>
                    <m:oMath xmlns:m="http://schemas.openxmlformats.org/officeDocument/2006/math">
                      <m:sSubSup>
                        <m:sSubSupPr>
                          <m:ctrlPr>
                            <a:rPr lang="ru-RU" sz="1400" i="1">
                              <a:latin typeface="Cambria Math" panose="02040503050406030204" pitchFamily="18" charset="0"/>
                            </a:rPr>
                          </m:ctrlPr>
                        </m:sSubSupPr>
                        <m:e>
                          <m:r>
                            <m:rPr>
                              <m:sty m:val="p"/>
                            </m:rPr>
                            <a:rPr lang="ru-RU" sz="1400">
                              <a:latin typeface="Cambria Math"/>
                            </a:rPr>
                            <m:t>η</m:t>
                          </m:r>
                        </m:e>
                        <m:sub>
                          <m:r>
                            <a:rPr lang="ru-RU" sz="1400" i="1">
                              <a:latin typeface="Cambria Math"/>
                            </a:rPr>
                            <m:t>т</m:t>
                          </m:r>
                        </m:sub>
                        <m:sup>
                          <m:r>
                            <a:rPr lang="ru-RU" sz="1400" i="1">
                              <a:latin typeface="Cambria Math"/>
                            </a:rPr>
                            <m:t>∗</m:t>
                          </m:r>
                        </m:sup>
                      </m:sSubSup>
                      <m:r>
                        <a:rPr lang="ru-RU" sz="1400">
                          <a:latin typeface="Cambria Math"/>
                        </a:rPr>
                        <m:t>=</m:t>
                      </m:r>
                      <m:f>
                        <m:fPr>
                          <m:ctrlPr>
                            <a:rPr lang="ru-RU" sz="1400" i="1">
                              <a:latin typeface="Cambria Math" panose="02040503050406030204" pitchFamily="18" charset="0"/>
                            </a:rPr>
                          </m:ctrlPr>
                        </m:fPr>
                        <m:num>
                          <m:nary>
                            <m:naryPr>
                              <m:chr m:val="∑"/>
                              <m:limLoc m:val="undOvr"/>
                              <m:ctrlPr>
                                <a:rPr lang="ru-RU" sz="1400" i="1">
                                  <a:latin typeface="Cambria Math" panose="02040503050406030204" pitchFamily="18" charset="0"/>
                                </a:rPr>
                              </m:ctrlPr>
                            </m:naryPr>
                            <m:sub>
                              <m:r>
                                <a:rPr lang="ru-RU" sz="1400" i="1">
                                  <a:latin typeface="Cambria Math"/>
                                </a:rPr>
                                <m:t>𝑖</m:t>
                              </m:r>
                              <m:r>
                                <a:rPr lang="ru-RU" sz="1400">
                                  <a:latin typeface="Cambria Math"/>
                                </a:rPr>
                                <m:t>=1</m:t>
                              </m:r>
                            </m:sub>
                            <m:sup>
                              <m:r>
                                <a:rPr lang="ru-RU" sz="1400" i="1">
                                  <a:latin typeface="Cambria Math"/>
                                </a:rPr>
                                <m:t>𝑧</m:t>
                              </m:r>
                            </m:sup>
                            <m:e>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m:rPr>
                                          <m:sty m:val="p"/>
                                        </m:rPr>
                                        <a:rPr lang="ru-RU" sz="1400">
                                          <a:latin typeface="Cambria Math"/>
                                        </a:rPr>
                                        <m:t>L</m:t>
                                      </m:r>
                                    </m:e>
                                    <m:sub>
                                      <m:r>
                                        <a:rPr lang="ru-RU" sz="1400">
                                          <a:latin typeface="Cambria Math"/>
                                        </a:rPr>
                                        <m:t>ст</m:t>
                                      </m:r>
                                      <m:r>
                                        <a:rPr lang="ru-RU" sz="1400" i="1">
                                          <a:latin typeface="Cambria Math"/>
                                        </a:rPr>
                                        <m:t>𝑠𝑖</m:t>
                                      </m:r>
                                    </m:sub>
                                  </m:sSub>
                                </m:e>
                                <m:sup>
                                  <m:r>
                                    <a:rPr lang="ru-RU" sz="1400" i="1">
                                      <a:latin typeface="Cambria Math"/>
                                    </a:rPr>
                                    <m:t>∗</m:t>
                                  </m:r>
                                </m:sup>
                              </m:sSup>
                              <m:sSubSup>
                                <m:sSubSupPr>
                                  <m:ctrlPr>
                                    <a:rPr lang="ru-RU" sz="1400" i="1">
                                      <a:latin typeface="Cambria Math" panose="02040503050406030204" pitchFamily="18" charset="0"/>
                                    </a:rPr>
                                  </m:ctrlPr>
                                </m:sSubSupPr>
                                <m:e>
                                  <m:r>
                                    <m:rPr>
                                      <m:sty m:val="p"/>
                                    </m:rPr>
                                    <a:rPr lang="ru-RU" sz="1400">
                                      <a:latin typeface="Cambria Math"/>
                                    </a:rPr>
                                    <m:t>η</m:t>
                                  </m:r>
                                </m:e>
                                <m:sub>
                                  <m:r>
                                    <a:rPr lang="ru-RU" sz="1400" i="1">
                                      <a:latin typeface="Cambria Math"/>
                                    </a:rPr>
                                    <m:t>𝑐</m:t>
                                  </m:r>
                                  <m:r>
                                    <a:rPr lang="ru-RU" sz="1400" i="1">
                                      <a:latin typeface="Cambria Math"/>
                                    </a:rPr>
                                    <m:t>т</m:t>
                                  </m:r>
                                  <m:r>
                                    <a:rPr lang="ru-RU" sz="1400" i="1">
                                      <a:latin typeface="Cambria Math"/>
                                    </a:rPr>
                                    <m:t>𝑖</m:t>
                                  </m:r>
                                </m:sub>
                                <m:sup>
                                  <m:r>
                                    <a:rPr lang="ru-RU" sz="1400" i="1">
                                      <a:latin typeface="Cambria Math"/>
                                    </a:rPr>
                                    <m:t>∗</m:t>
                                  </m:r>
                                </m:sup>
                              </m:sSubSup>
                            </m:e>
                          </m:nary>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m:rPr>
                                      <m:sty m:val="p"/>
                                    </m:rPr>
                                    <a:rPr lang="ru-RU" sz="1400">
                                      <a:latin typeface="Cambria Math"/>
                                    </a:rPr>
                                    <m:t>L</m:t>
                                  </m:r>
                                </m:e>
                                <m:sub>
                                  <m:r>
                                    <a:rPr lang="ru-RU" sz="1400">
                                      <a:latin typeface="Cambria Math"/>
                                    </a:rPr>
                                    <m:t>т</m:t>
                                  </m:r>
                                  <m:r>
                                    <a:rPr lang="ru-RU" sz="1400" i="1">
                                      <a:latin typeface="Cambria Math"/>
                                    </a:rPr>
                                    <m:t>𝑠</m:t>
                                  </m:r>
                                </m:sub>
                              </m:sSub>
                            </m:e>
                            <m:sup>
                              <m:r>
                                <a:rPr lang="ru-RU" sz="1400" i="1">
                                  <a:latin typeface="Cambria Math"/>
                                </a:rPr>
                                <m:t>∗</m:t>
                              </m:r>
                            </m:sup>
                          </m:sSup>
                        </m:den>
                      </m:f>
                    </m:oMath>
                  </m:oMathPara>
                </a14:m>
                <a:endParaRPr lang="ru-RU" sz="1400" dirty="0"/>
              </a:p>
              <a:p>
                <a:pPr>
                  <a:lnSpc>
                    <a:spcPct val="150000"/>
                  </a:lnSpc>
                </a:pPr>
                <a:endParaRPr lang="ru-RU" dirty="0"/>
              </a:p>
              <a:p>
                <a:pPr>
                  <a:lnSpc>
                    <a:spcPct val="150000"/>
                  </a:lnSpc>
                </a:pPr>
                <a:endParaRPr lang="ru-RU" dirty="0"/>
              </a:p>
              <a:p>
                <a:pPr indent="-285750">
                  <a:lnSpc>
                    <a:spcPct val="150000"/>
                  </a:lnSpc>
                  <a:buFont typeface="Wingdings" pitchFamily="2" charset="2"/>
                  <a:buChar char="ü"/>
                </a:pPr>
                <a:endParaRPr lang="ru-RU" dirty="0"/>
              </a:p>
              <a:p>
                <a:pPr indent="-285750">
                  <a:lnSpc>
                    <a:spcPct val="150000"/>
                  </a:lnSpc>
                  <a:buFont typeface="Wingdings" pitchFamily="2" charset="2"/>
                  <a:buChar char="ü"/>
                </a:pPr>
                <a:endParaRPr lang="en-US" i="1" dirty="0"/>
              </a:p>
            </p:txBody>
          </p:sp>
        </mc:Choice>
        <mc:Fallback xmlns="">
          <p:sp>
            <p:nvSpPr>
              <p:cNvPr id="4" name="TextBox 3"/>
              <p:cNvSpPr txBox="1">
                <a:spLocks noRot="1" noChangeAspect="1" noMove="1" noResize="1" noEditPoints="1" noAdjustHandles="1" noChangeArrowheads="1" noChangeShapeType="1" noTextEdit="1"/>
              </p:cNvSpPr>
              <p:nvPr/>
            </p:nvSpPr>
            <p:spPr>
              <a:xfrm>
                <a:off x="609599" y="798713"/>
                <a:ext cx="8201025" cy="7417030"/>
              </a:xfrm>
              <a:prstGeom prst="rect">
                <a:avLst/>
              </a:prstGeom>
              <a:blipFill rotWithShape="1">
                <a:blip r:embed="rId3" cstate="print"/>
                <a:stretch>
                  <a:fillRect l="-446"/>
                </a:stretch>
              </a:blipFill>
            </p:spPr>
            <p:txBody>
              <a:bodyPr/>
              <a:lstStyle/>
              <a:p>
                <a:r>
                  <a:rPr lang="ru-RU">
                    <a:noFill/>
                  </a:rPr>
                  <a:t> </a:t>
                </a:r>
              </a:p>
            </p:txBody>
          </p:sp>
        </mc:Fallback>
      </mc:AlternateContent>
      <p:sp>
        <p:nvSpPr>
          <p:cNvPr id="18" name="Прямоугольник 17"/>
          <p:cNvSpPr/>
          <p:nvPr/>
        </p:nvSpPr>
        <p:spPr>
          <a:xfrm>
            <a:off x="6707351" y="1252508"/>
            <a:ext cx="2193747" cy="738664"/>
          </a:xfrm>
          <a:prstGeom prst="rect">
            <a:avLst/>
          </a:prstGeom>
        </p:spPr>
        <p:txBody>
          <a:bodyPr wrap="square">
            <a:spAutoFit/>
          </a:bodyPr>
          <a:lstStyle/>
          <a:p>
            <a:pPr algn="ctr"/>
            <a:r>
              <a:rPr lang="en-US" sz="1400" cap="small" dirty="0"/>
              <a:t>P-v </a:t>
            </a:r>
            <a:r>
              <a:rPr lang="ru-RU" sz="1400" cap="small" dirty="0"/>
              <a:t>диаграмма многоступенчатого расширения</a:t>
            </a:r>
          </a:p>
        </p:txBody>
      </p:sp>
      <p:sp>
        <p:nvSpPr>
          <p:cNvPr id="19" name="Прямоугольник 18"/>
          <p:cNvSpPr/>
          <p:nvPr/>
        </p:nvSpPr>
        <p:spPr>
          <a:xfrm>
            <a:off x="6645077" y="4154639"/>
            <a:ext cx="2193747" cy="523220"/>
          </a:xfrm>
          <a:prstGeom prst="rect">
            <a:avLst/>
          </a:prstGeom>
        </p:spPr>
        <p:txBody>
          <a:bodyPr wrap="square">
            <a:spAutoFit/>
          </a:bodyPr>
          <a:lstStyle/>
          <a:p>
            <a:pPr algn="ctr"/>
            <a:r>
              <a:rPr lang="ru-RU" sz="1400" cap="small" dirty="0"/>
              <a:t>Связь КПД турбины с КПД ступени</a:t>
            </a:r>
          </a:p>
        </p:txBody>
      </p:sp>
      <p:pic>
        <p:nvPicPr>
          <p:cNvPr id="9" name="Рисунок 8" descr="5"/>
          <p:cNvPicPr>
            <a:picLocks noChangeAspect="1"/>
          </p:cNvPicPr>
          <p:nvPr/>
        </p:nvPicPr>
        <p:blipFill>
          <a:blip r:embed="rId4" cstate="print"/>
          <a:srcRect/>
          <a:stretch>
            <a:fillRect/>
          </a:stretch>
        </p:blipFill>
        <p:spPr bwMode="auto">
          <a:xfrm>
            <a:off x="6895854" y="1991172"/>
            <a:ext cx="1830135" cy="2160000"/>
          </a:xfrm>
          <a:prstGeom prst="rect">
            <a:avLst/>
          </a:prstGeom>
          <a:noFill/>
          <a:ln w="9525">
            <a:noFill/>
            <a:miter lim="800000"/>
            <a:headEnd/>
            <a:tailEnd/>
          </a:ln>
        </p:spPr>
      </p:pic>
      <p:pic>
        <p:nvPicPr>
          <p:cNvPr id="10" name="Рисунок 9" descr="5"/>
          <p:cNvPicPr/>
          <p:nvPr/>
        </p:nvPicPr>
        <p:blipFill>
          <a:blip r:embed="rId5" cstate="print"/>
          <a:srcRect/>
          <a:stretch>
            <a:fillRect/>
          </a:stretch>
        </p:blipFill>
        <p:spPr bwMode="auto">
          <a:xfrm>
            <a:off x="6706523" y="4677859"/>
            <a:ext cx="2400935" cy="1799590"/>
          </a:xfrm>
          <a:prstGeom prst="rect">
            <a:avLst/>
          </a:prstGeom>
          <a:noFill/>
          <a:ln w="9525">
            <a:noFill/>
            <a:miter lim="800000"/>
            <a:headEnd/>
            <a:tailEnd/>
          </a:ln>
        </p:spPr>
      </p:pic>
      <p:sp>
        <p:nvSpPr>
          <p:cNvPr id="11" name="Прямоугольник 10">
            <a:extLst>
              <a:ext uri="{FF2B5EF4-FFF2-40B4-BE49-F238E27FC236}">
                <a16:creationId xmlns:a16="http://schemas.microsoft.com/office/drawing/2014/main" id="{F4CDD389-38B3-4C4B-BB24-B7D2E283E4AB}"/>
              </a:ext>
            </a:extLst>
          </p:cNvPr>
          <p:cNvSpPr/>
          <p:nvPr/>
        </p:nvSpPr>
        <p:spPr>
          <a:xfrm>
            <a:off x="3897494" y="5273782"/>
            <a:ext cx="2998360" cy="646331"/>
          </a:xfrm>
          <a:prstGeom prst="rect">
            <a:avLst/>
          </a:prstGeom>
        </p:spPr>
        <p:txBody>
          <a:bodyPr wrap="square">
            <a:spAutoFit/>
          </a:bodyPr>
          <a:lstStyle/>
          <a:p>
            <a:pPr algn="ctr"/>
            <a:r>
              <a:rPr lang="ru-RU" cap="small" dirty="0">
                <a:solidFill>
                  <a:srgbClr val="FF0000"/>
                </a:solidFill>
              </a:rPr>
              <a:t>КПД турбины больше </a:t>
            </a:r>
          </a:p>
          <a:p>
            <a:pPr algn="ctr"/>
            <a:r>
              <a:rPr lang="ru-RU" cap="small" dirty="0">
                <a:solidFill>
                  <a:srgbClr val="FF0000"/>
                </a:solidFill>
              </a:rPr>
              <a:t>КПД ступени !!!</a:t>
            </a:r>
          </a:p>
        </p:txBody>
      </p:sp>
    </p:spTree>
    <p:extLst>
      <p:ext uri="{BB962C8B-B14F-4D97-AF65-F5344CB8AC3E}">
        <p14:creationId xmlns:p14="http://schemas.microsoft.com/office/powerpoint/2010/main" val="13144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Многоступенчатые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31</a:t>
            </a:fld>
            <a:endParaRPr lang="ru-RU" dirty="0">
              <a:solidFill>
                <a:schemeClr val="bg1"/>
              </a:solidFill>
              <a:latin typeface="Elektra Medium Pro" panose="02000803000000020004" pitchFamily="50" charset="-52"/>
            </a:endParaRPr>
          </a:p>
        </p:txBody>
      </p:sp>
      <p:sp>
        <p:nvSpPr>
          <p:cNvPr id="12" name="Прямоугольник 11">
            <a:extLst>
              <a:ext uri="{FF2B5EF4-FFF2-40B4-BE49-F238E27FC236}">
                <a16:creationId xmlns:a16="http://schemas.microsoft.com/office/drawing/2014/main" id="{3B95FCCD-887A-4BD7-BB12-A34D3E7F7576}"/>
              </a:ext>
            </a:extLst>
          </p:cNvPr>
          <p:cNvSpPr/>
          <p:nvPr/>
        </p:nvSpPr>
        <p:spPr>
          <a:xfrm>
            <a:off x="616688" y="782949"/>
            <a:ext cx="8109301" cy="369332"/>
          </a:xfrm>
          <a:prstGeom prst="rect">
            <a:avLst/>
          </a:prstGeom>
        </p:spPr>
        <p:txBody>
          <a:bodyPr wrap="square">
            <a:spAutoFit/>
          </a:bodyPr>
          <a:lstStyle/>
          <a:p>
            <a:pPr algn="ctr"/>
            <a:r>
              <a:rPr lang="ru-RU" cap="small" dirty="0"/>
              <a:t>Распределение удельных работ между ступенями турбины</a:t>
            </a:r>
          </a:p>
        </p:txBody>
      </p:sp>
      <p:graphicFrame>
        <p:nvGraphicFramePr>
          <p:cNvPr id="2" name="Таблица 1">
            <a:extLst>
              <a:ext uri="{FF2B5EF4-FFF2-40B4-BE49-F238E27FC236}">
                <a16:creationId xmlns:a16="http://schemas.microsoft.com/office/drawing/2014/main" id="{6BE286DC-E18C-413A-A315-BB94F369BCAD}"/>
              </a:ext>
            </a:extLst>
          </p:cNvPr>
          <p:cNvGraphicFramePr>
            <a:graphicFrameLocks noGrp="1"/>
          </p:cNvGraphicFramePr>
          <p:nvPr>
            <p:extLst>
              <p:ext uri="{D42A27DB-BD31-4B8C-83A1-F6EECF244321}">
                <p14:modId xmlns:p14="http://schemas.microsoft.com/office/powerpoint/2010/main" val="158697358"/>
              </p:ext>
            </p:extLst>
          </p:nvPr>
        </p:nvGraphicFramePr>
        <p:xfrm>
          <a:off x="616687" y="1264366"/>
          <a:ext cx="8109297" cy="3445240"/>
        </p:xfrm>
        <a:graphic>
          <a:graphicData uri="http://schemas.openxmlformats.org/drawingml/2006/table">
            <a:tbl>
              <a:tblPr firstRow="1" bandRow="1">
                <a:tableStyleId>{5940675A-B579-460E-94D1-54222C63F5DA}</a:tableStyleId>
              </a:tblPr>
              <a:tblGrid>
                <a:gridCol w="1127053">
                  <a:extLst>
                    <a:ext uri="{9D8B030D-6E8A-4147-A177-3AD203B41FA5}">
                      <a16:colId xmlns:a16="http://schemas.microsoft.com/office/drawing/2014/main" val="926279927"/>
                    </a:ext>
                  </a:extLst>
                </a:gridCol>
                <a:gridCol w="1315779">
                  <a:extLst>
                    <a:ext uri="{9D8B030D-6E8A-4147-A177-3AD203B41FA5}">
                      <a16:colId xmlns:a16="http://schemas.microsoft.com/office/drawing/2014/main" val="965010721"/>
                    </a:ext>
                  </a:extLst>
                </a:gridCol>
                <a:gridCol w="1315779">
                  <a:extLst>
                    <a:ext uri="{9D8B030D-6E8A-4147-A177-3AD203B41FA5}">
                      <a16:colId xmlns:a16="http://schemas.microsoft.com/office/drawing/2014/main" val="982033028"/>
                    </a:ext>
                  </a:extLst>
                </a:gridCol>
                <a:gridCol w="1315779">
                  <a:extLst>
                    <a:ext uri="{9D8B030D-6E8A-4147-A177-3AD203B41FA5}">
                      <a16:colId xmlns:a16="http://schemas.microsoft.com/office/drawing/2014/main" val="416101483"/>
                    </a:ext>
                  </a:extLst>
                </a:gridCol>
                <a:gridCol w="1315779">
                  <a:extLst>
                    <a:ext uri="{9D8B030D-6E8A-4147-A177-3AD203B41FA5}">
                      <a16:colId xmlns:a16="http://schemas.microsoft.com/office/drawing/2014/main" val="860784087"/>
                    </a:ext>
                  </a:extLst>
                </a:gridCol>
                <a:gridCol w="1719128">
                  <a:extLst>
                    <a:ext uri="{9D8B030D-6E8A-4147-A177-3AD203B41FA5}">
                      <a16:colId xmlns:a16="http://schemas.microsoft.com/office/drawing/2014/main" val="1640557427"/>
                    </a:ext>
                  </a:extLst>
                </a:gridCol>
              </a:tblGrid>
              <a:tr h="127200">
                <a:tc>
                  <a:txBody>
                    <a:bodyPr/>
                    <a:lstStyle/>
                    <a:p>
                      <a:pPr algn="ctr"/>
                      <a:r>
                        <a:rPr lang="ru-RU" dirty="0"/>
                        <a:t>Число ступеней турбины</a:t>
                      </a:r>
                    </a:p>
                  </a:txBody>
                  <a:tcPr anchor="ctr"/>
                </a:tc>
                <a:tc rowSpan="2">
                  <a:txBody>
                    <a:bodyPr/>
                    <a:lstStyle/>
                    <a:p>
                      <a:pPr algn="ctr"/>
                      <a:r>
                        <a:rPr lang="ru-RU" i="1" dirty="0"/>
                        <a:t>1</a:t>
                      </a:r>
                    </a:p>
                  </a:txBody>
                  <a:tcPr anchor="ctr"/>
                </a:tc>
                <a:tc rowSpan="2">
                  <a:txBody>
                    <a:bodyPr/>
                    <a:lstStyle/>
                    <a:p>
                      <a:pPr algn="ctr"/>
                      <a:r>
                        <a:rPr lang="ru-RU" i="1" dirty="0"/>
                        <a:t>2</a:t>
                      </a:r>
                    </a:p>
                  </a:txBody>
                  <a:tcPr anchor="ctr"/>
                </a:tc>
                <a:tc rowSpan="2">
                  <a:txBody>
                    <a:bodyPr/>
                    <a:lstStyle/>
                    <a:p>
                      <a:pPr algn="ctr"/>
                      <a:r>
                        <a:rPr lang="ru-RU" i="1" dirty="0"/>
                        <a:t>3</a:t>
                      </a:r>
                    </a:p>
                  </a:txBody>
                  <a:tcPr anchor="ctr"/>
                </a:tc>
                <a:tc rowSpan="2">
                  <a:txBody>
                    <a:bodyPr/>
                    <a:lstStyle/>
                    <a:p>
                      <a:pPr algn="ctr"/>
                      <a:r>
                        <a:rPr lang="en-US" i="1" dirty="0"/>
                        <a:t>Z-1</a:t>
                      </a:r>
                      <a:endParaRPr lang="ru-RU" i="1" dirty="0"/>
                    </a:p>
                  </a:txBody>
                  <a:tcPr anchor="ctr"/>
                </a:tc>
                <a:tc rowSpan="2">
                  <a:txBody>
                    <a:bodyPr/>
                    <a:lstStyle/>
                    <a:p>
                      <a:pPr algn="ctr"/>
                      <a:r>
                        <a:rPr lang="en-US" i="1" dirty="0"/>
                        <a:t>Z</a:t>
                      </a:r>
                      <a:endParaRPr lang="ru-RU" i="1" dirty="0"/>
                    </a:p>
                  </a:txBody>
                  <a:tcPr anchor="ctr"/>
                </a:tc>
                <a:extLst>
                  <a:ext uri="{0D108BD9-81ED-4DB2-BD59-A6C34878D82A}">
                    <a16:rowId xmlns:a16="http://schemas.microsoft.com/office/drawing/2014/main" val="24821441"/>
                  </a:ext>
                </a:extLst>
              </a:tr>
              <a:tr h="370840">
                <a:tc>
                  <a:txBody>
                    <a:bodyPr/>
                    <a:lstStyle/>
                    <a:p>
                      <a:pPr algn="ctr"/>
                      <a:r>
                        <a:rPr lang="ru-RU" dirty="0"/>
                        <a:t>Ступень</a:t>
                      </a:r>
                    </a:p>
                  </a:txBody>
                  <a:tcPr anchor="ctr"/>
                </a:tc>
                <a:tc vMerge="1">
                  <a:txBody>
                    <a:bodyPr/>
                    <a:lstStyle/>
                    <a:p>
                      <a:pPr algn="ctr"/>
                      <a:endParaRPr lang="ru-RU" dirty="0"/>
                    </a:p>
                  </a:txBody>
                  <a:tcPr anchor="ctr"/>
                </a:tc>
                <a:tc vMerge="1">
                  <a:txBody>
                    <a:bodyPr/>
                    <a:lstStyle/>
                    <a:p>
                      <a:pPr algn="ctr"/>
                      <a:endParaRPr lang="ru-RU" dirty="0"/>
                    </a:p>
                  </a:txBody>
                  <a:tcPr anchor="ctr"/>
                </a:tc>
                <a:tc vMerge="1">
                  <a:txBody>
                    <a:bodyPr/>
                    <a:lstStyle/>
                    <a:p>
                      <a:pPr algn="ctr"/>
                      <a:endParaRPr lang="ru-RU" dirty="0"/>
                    </a:p>
                  </a:txBody>
                  <a:tcPr anchor="ctr"/>
                </a:tc>
                <a:tc vMerge="1">
                  <a:txBody>
                    <a:bodyPr/>
                    <a:lstStyle/>
                    <a:p>
                      <a:pPr algn="ctr"/>
                      <a:endParaRPr lang="ru-RU" dirty="0"/>
                    </a:p>
                  </a:txBody>
                  <a:tcPr anchor="ctr"/>
                </a:tc>
                <a:tc vMerge="1">
                  <a:txBody>
                    <a:bodyPr/>
                    <a:lstStyle/>
                    <a:p>
                      <a:pPr algn="ctr"/>
                      <a:endParaRPr lang="ru-RU" dirty="0"/>
                    </a:p>
                  </a:txBody>
                  <a:tcPr anchor="ctr"/>
                </a:tc>
                <a:extLst>
                  <a:ext uri="{0D108BD9-81ED-4DB2-BD59-A6C34878D82A}">
                    <a16:rowId xmlns:a16="http://schemas.microsoft.com/office/drawing/2014/main" val="2287540310"/>
                  </a:ext>
                </a:extLst>
              </a:tr>
              <a:tr h="540000">
                <a:tc>
                  <a:txBody>
                    <a:bodyPr/>
                    <a:lstStyle/>
                    <a:p>
                      <a:pPr algn="ctr"/>
                      <a:r>
                        <a:rPr lang="en-US" dirty="0"/>
                        <a:t>1</a:t>
                      </a:r>
                      <a:endParaRPr lang="ru-RU" dirty="0"/>
                    </a:p>
                  </a:txBody>
                  <a:tcPr anchor="ctr"/>
                </a:tc>
                <a:tc>
                  <a:txBody>
                    <a:bodyPr/>
                    <a:lstStyle/>
                    <a:p>
                      <a:pPr algn="ctr"/>
                      <a:r>
                        <a:rPr lang="en-US" sz="1600" i="1" dirty="0"/>
                        <a:t>100%</a:t>
                      </a: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extLst>
                  <a:ext uri="{0D108BD9-81ED-4DB2-BD59-A6C34878D82A}">
                    <a16:rowId xmlns:a16="http://schemas.microsoft.com/office/drawing/2014/main" val="3512295888"/>
                  </a:ext>
                </a:extLst>
              </a:tr>
              <a:tr h="540000">
                <a:tc>
                  <a:txBody>
                    <a:bodyPr/>
                    <a:lstStyle/>
                    <a:p>
                      <a:pPr algn="ctr"/>
                      <a:r>
                        <a:rPr lang="en-US" dirty="0"/>
                        <a:t>2</a:t>
                      </a:r>
                      <a:endParaRPr lang="ru-RU" dirty="0"/>
                    </a:p>
                  </a:txBody>
                  <a:tcPr anchor="ctr"/>
                </a:tc>
                <a:tc>
                  <a:txBody>
                    <a:bodyPr/>
                    <a:lstStyle/>
                    <a:p>
                      <a:pPr algn="ctr"/>
                      <a:r>
                        <a:rPr lang="en-US" sz="1600" i="1" dirty="0"/>
                        <a:t>60%</a:t>
                      </a:r>
                      <a:endParaRPr lang="ru-RU" sz="1600" i="1" dirty="0"/>
                    </a:p>
                  </a:txBody>
                  <a:tcPr anchor="ctr"/>
                </a:tc>
                <a:tc>
                  <a:txBody>
                    <a:bodyPr/>
                    <a:lstStyle/>
                    <a:p>
                      <a:pPr algn="ctr"/>
                      <a:r>
                        <a:rPr lang="en-US" sz="1600" i="1" dirty="0"/>
                        <a:t>40%</a:t>
                      </a: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extLst>
                  <a:ext uri="{0D108BD9-81ED-4DB2-BD59-A6C34878D82A}">
                    <a16:rowId xmlns:a16="http://schemas.microsoft.com/office/drawing/2014/main" val="258877586"/>
                  </a:ext>
                </a:extLst>
              </a:tr>
              <a:tr h="540000">
                <a:tc>
                  <a:txBody>
                    <a:bodyPr/>
                    <a:lstStyle/>
                    <a:p>
                      <a:pPr algn="ctr"/>
                      <a:r>
                        <a:rPr lang="en-US" dirty="0"/>
                        <a:t>3</a:t>
                      </a:r>
                      <a:endParaRPr lang="ru-RU" dirty="0"/>
                    </a:p>
                  </a:txBody>
                  <a:tcPr anchor="ctr"/>
                </a:tc>
                <a:tc>
                  <a:txBody>
                    <a:bodyPr/>
                    <a:lstStyle/>
                    <a:p>
                      <a:pPr algn="ctr"/>
                      <a:r>
                        <a:rPr lang="en-US" sz="1600" i="1" dirty="0"/>
                        <a:t>40%</a:t>
                      </a:r>
                      <a:endParaRPr lang="ru-RU" sz="1600" i="1" dirty="0"/>
                    </a:p>
                  </a:txBody>
                  <a:tcPr anchor="ctr"/>
                </a:tc>
                <a:tc>
                  <a:txBody>
                    <a:bodyPr/>
                    <a:lstStyle/>
                    <a:p>
                      <a:pPr algn="ctr"/>
                      <a:r>
                        <a:rPr lang="en-US" sz="1600" i="1" dirty="0"/>
                        <a:t>35%</a:t>
                      </a:r>
                      <a:endParaRPr lang="ru-RU" sz="1600" i="1" dirty="0"/>
                    </a:p>
                  </a:txBody>
                  <a:tcPr anchor="ctr"/>
                </a:tc>
                <a:tc>
                  <a:txBody>
                    <a:bodyPr/>
                    <a:lstStyle/>
                    <a:p>
                      <a:pPr algn="ctr"/>
                      <a:r>
                        <a:rPr lang="en-US" sz="1600" i="1" dirty="0"/>
                        <a:t>25%</a:t>
                      </a:r>
                      <a:endParaRPr lang="ru-RU" sz="1600" i="1" dirty="0"/>
                    </a:p>
                  </a:txBody>
                  <a:tcPr anchor="ctr"/>
                </a:tc>
                <a:tc>
                  <a:txBody>
                    <a:bodyPr/>
                    <a:lstStyle/>
                    <a:p>
                      <a:pPr algn="ctr"/>
                      <a:endParaRPr lang="ru-RU" sz="1600" i="1" dirty="0"/>
                    </a:p>
                  </a:txBody>
                  <a:tcPr anchor="ctr"/>
                </a:tc>
                <a:tc>
                  <a:txBody>
                    <a:bodyPr/>
                    <a:lstStyle/>
                    <a:p>
                      <a:pPr algn="ctr"/>
                      <a:endParaRPr lang="ru-RU" sz="1600" i="1" dirty="0"/>
                    </a:p>
                  </a:txBody>
                  <a:tcPr anchor="ctr"/>
                </a:tc>
                <a:extLst>
                  <a:ext uri="{0D108BD9-81ED-4DB2-BD59-A6C34878D82A}">
                    <a16:rowId xmlns:a16="http://schemas.microsoft.com/office/drawing/2014/main" val="3722418553"/>
                  </a:ext>
                </a:extLst>
              </a:tr>
              <a:tr h="540000">
                <a:tc>
                  <a:txBody>
                    <a:bodyPr/>
                    <a:lstStyle/>
                    <a:p>
                      <a:pPr algn="ctr"/>
                      <a:r>
                        <a:rPr lang="en-US" dirty="0"/>
                        <a:t>&gt;3</a:t>
                      </a:r>
                      <a:endParaRPr lang="ru-RU" dirty="0"/>
                    </a:p>
                  </a:txBody>
                  <a:tcPr anchor="ctr"/>
                </a:tc>
                <a:tc>
                  <a:txBody>
                    <a:bodyPr/>
                    <a:lstStyle/>
                    <a:p>
                      <a:pPr algn="ctr"/>
                      <a:r>
                        <a:rPr lang="en-US" sz="1600" i="1" dirty="0"/>
                        <a:t>L</a:t>
                      </a:r>
                      <a:r>
                        <a:rPr lang="ru-RU" sz="1600" i="1" baseline="-25000" dirty="0" err="1"/>
                        <a:t>ст</a:t>
                      </a:r>
                      <a:r>
                        <a:rPr lang="ru-RU" sz="1600" i="1" baseline="0" dirty="0">
                          <a:sym typeface="Symbol" panose="05050102010706020507" pitchFamily="18" charset="2"/>
                        </a:rPr>
                        <a:t></a:t>
                      </a:r>
                      <a:r>
                        <a:rPr lang="en-US" sz="1600" i="1" dirty="0"/>
                        <a:t>L</a:t>
                      </a:r>
                      <a:r>
                        <a:rPr lang="ru-RU" sz="1600" i="1" baseline="-25000" dirty="0" err="1"/>
                        <a:t>ст</a:t>
                      </a:r>
                      <a:r>
                        <a:rPr lang="ru-RU" sz="1600" i="1" baseline="-25000" dirty="0"/>
                        <a:t> ср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t>L</a:t>
                      </a:r>
                      <a:r>
                        <a:rPr lang="ru-RU" sz="1600" i="1" baseline="-25000" dirty="0" err="1"/>
                        <a:t>ст</a:t>
                      </a:r>
                      <a:r>
                        <a:rPr lang="ru-RU" sz="1600" i="1" baseline="0" dirty="0">
                          <a:sym typeface="Symbol" panose="05050102010706020507" pitchFamily="18" charset="2"/>
                        </a:rPr>
                        <a:t></a:t>
                      </a:r>
                      <a:r>
                        <a:rPr lang="en-US" sz="1600" i="1" dirty="0"/>
                        <a:t>L</a:t>
                      </a:r>
                      <a:r>
                        <a:rPr lang="ru-RU" sz="1600" i="1" baseline="-25000" dirty="0" err="1"/>
                        <a:t>ст</a:t>
                      </a:r>
                      <a:r>
                        <a:rPr lang="ru-RU" sz="1600" i="1" baseline="-25000" dirty="0"/>
                        <a:t> ср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t>L</a:t>
                      </a:r>
                      <a:r>
                        <a:rPr lang="ru-RU" sz="1600" i="1" baseline="-25000" dirty="0" err="1"/>
                        <a:t>ст</a:t>
                      </a:r>
                      <a:r>
                        <a:rPr lang="ru-RU" sz="1600" i="1" baseline="0" dirty="0">
                          <a:sym typeface="Symbol" panose="05050102010706020507" pitchFamily="18" charset="2"/>
                        </a:rPr>
                        <a:t></a:t>
                      </a:r>
                      <a:r>
                        <a:rPr lang="en-US" sz="1600" i="1" dirty="0"/>
                        <a:t>L</a:t>
                      </a:r>
                      <a:r>
                        <a:rPr lang="ru-RU" sz="1600" i="1" baseline="-25000" dirty="0" err="1"/>
                        <a:t>ст</a:t>
                      </a:r>
                      <a:r>
                        <a:rPr lang="ru-RU" sz="1600" i="1" baseline="-25000" dirty="0"/>
                        <a:t> ср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t>L</a:t>
                      </a:r>
                      <a:r>
                        <a:rPr lang="ru-RU" sz="1600" i="1" baseline="-25000" dirty="0" err="1"/>
                        <a:t>ст</a:t>
                      </a:r>
                      <a:r>
                        <a:rPr lang="ru-RU" sz="1600" i="1" baseline="0" dirty="0">
                          <a:sym typeface="Symbol" panose="05050102010706020507" pitchFamily="18" charset="2"/>
                        </a:rPr>
                        <a:t></a:t>
                      </a:r>
                      <a:r>
                        <a:rPr lang="en-US" sz="1600" i="1" dirty="0"/>
                        <a:t>L</a:t>
                      </a:r>
                      <a:r>
                        <a:rPr lang="ru-RU" sz="1600" i="1" baseline="-25000" dirty="0" err="1"/>
                        <a:t>ст</a:t>
                      </a:r>
                      <a:r>
                        <a:rPr lang="ru-RU" sz="1600" i="1" baseline="-25000" dirty="0"/>
                        <a:t> ср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t>L</a:t>
                      </a:r>
                      <a:r>
                        <a:rPr lang="ru-RU" sz="1600" i="1" baseline="-25000" dirty="0" err="1"/>
                        <a:t>ст</a:t>
                      </a:r>
                      <a:r>
                        <a:rPr lang="en-US" sz="1600" i="1" baseline="0" dirty="0">
                          <a:sym typeface="Symbol" panose="05050102010706020507" pitchFamily="18" charset="2"/>
                        </a:rPr>
                        <a:t>=</a:t>
                      </a:r>
                      <a:r>
                        <a:rPr lang="ru-RU" sz="1600" i="1" baseline="0" dirty="0">
                          <a:sym typeface="Symbol" panose="05050102010706020507" pitchFamily="18" charset="2"/>
                        </a:rPr>
                        <a:t>(</a:t>
                      </a:r>
                      <a:r>
                        <a:rPr lang="en-US" sz="1600" i="1" baseline="0" dirty="0">
                          <a:sym typeface="Symbol" panose="05050102010706020507" pitchFamily="18" charset="2"/>
                        </a:rPr>
                        <a:t>0</a:t>
                      </a:r>
                      <a:r>
                        <a:rPr lang="ru-RU" sz="1600" i="1" baseline="0" dirty="0">
                          <a:sym typeface="Symbol" panose="05050102010706020507" pitchFamily="18" charset="2"/>
                        </a:rPr>
                        <a:t>,8…0,9)</a:t>
                      </a:r>
                      <a:r>
                        <a:rPr lang="en-US" sz="1600" i="1" dirty="0"/>
                        <a:t>L</a:t>
                      </a:r>
                      <a:r>
                        <a:rPr lang="ru-RU" sz="1600" i="1" baseline="-25000" dirty="0" err="1"/>
                        <a:t>ст</a:t>
                      </a:r>
                      <a:r>
                        <a:rPr lang="ru-RU" sz="1600" i="1" baseline="-25000" dirty="0"/>
                        <a:t> ср</a:t>
                      </a:r>
                    </a:p>
                  </a:txBody>
                  <a:tcPr anchor="ctr"/>
                </a:tc>
                <a:extLst>
                  <a:ext uri="{0D108BD9-81ED-4DB2-BD59-A6C34878D82A}">
                    <a16:rowId xmlns:a16="http://schemas.microsoft.com/office/drawing/2014/main" val="3092503617"/>
                  </a:ext>
                </a:extLst>
              </a:tr>
            </a:tbl>
          </a:graphicData>
        </a:graphic>
      </p:graphicFrame>
      <p:sp>
        <p:nvSpPr>
          <p:cNvPr id="13" name="Прямоугольник 12">
            <a:extLst>
              <a:ext uri="{FF2B5EF4-FFF2-40B4-BE49-F238E27FC236}">
                <a16:creationId xmlns:a16="http://schemas.microsoft.com/office/drawing/2014/main" id="{5689129D-F6DA-4E46-8196-80D54B78F975}"/>
              </a:ext>
            </a:extLst>
          </p:cNvPr>
          <p:cNvSpPr/>
          <p:nvPr/>
        </p:nvSpPr>
        <p:spPr>
          <a:xfrm>
            <a:off x="565768" y="4709606"/>
            <a:ext cx="8160216" cy="1338828"/>
          </a:xfrm>
          <a:prstGeom prst="rect">
            <a:avLst/>
          </a:prstGeom>
        </p:spPr>
        <p:txBody>
          <a:bodyPr wrap="square">
            <a:spAutoFit/>
          </a:bodyPr>
          <a:lstStyle/>
          <a:p>
            <a:pPr marL="57150" indent="-342900">
              <a:lnSpc>
                <a:spcPct val="150000"/>
              </a:lnSpc>
              <a:buFont typeface="Wingdings" pitchFamily="2" charset="2"/>
              <a:buChar char="ü"/>
            </a:pPr>
            <a:r>
              <a:rPr lang="ru-RU" dirty="0"/>
              <a:t>Мотивация</a:t>
            </a:r>
          </a:p>
          <a:p>
            <a:pPr marL="57150" indent="-342900">
              <a:lnSpc>
                <a:spcPct val="150000"/>
              </a:lnSpc>
              <a:buFont typeface="Wingdings" pitchFamily="2" charset="2"/>
              <a:buChar char="ü"/>
            </a:pPr>
            <a:r>
              <a:rPr lang="ru-RU" dirty="0"/>
              <a:t>Быстрое снижение температуры на выходе</a:t>
            </a:r>
          </a:p>
          <a:p>
            <a:pPr marL="57150" indent="-342900">
              <a:lnSpc>
                <a:spcPct val="150000"/>
              </a:lnSpc>
              <a:buFont typeface="Wingdings" pitchFamily="2" charset="2"/>
              <a:buChar char="ü"/>
            </a:pPr>
            <a:r>
              <a:rPr lang="ru-RU" dirty="0"/>
              <a:t>Обеспечение осевого выхода потока из турбины</a:t>
            </a:r>
          </a:p>
        </p:txBody>
      </p:sp>
    </p:spTree>
    <p:extLst>
      <p:ext uri="{BB962C8B-B14F-4D97-AF65-F5344CB8AC3E}">
        <p14:creationId xmlns:p14="http://schemas.microsoft.com/office/powerpoint/2010/main" val="30623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836692" y="6345239"/>
            <a:ext cx="469107" cy="369332"/>
          </a:xfrm>
          <a:prstGeom prst="rect">
            <a:avLst/>
          </a:prstGeom>
          <a:noFill/>
        </p:spPr>
        <p:txBody>
          <a:bodyPr wrap="square" rtlCol="0">
            <a:spAutoFit/>
          </a:bodyPr>
          <a:lstStyle/>
          <a:p>
            <a:pPr algn="ctr"/>
            <a:r>
              <a:rPr lang="ru-RU" dirty="0">
                <a:solidFill>
                  <a:schemeClr val="bg1"/>
                </a:solidFill>
                <a:latin typeface="Elektra Medium Pro" panose="02000803000000020004" pitchFamily="50" charset="-52"/>
              </a:rPr>
              <a:t>10</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46527" y="2613392"/>
            <a:ext cx="3831772" cy="830997"/>
          </a:xfrm>
          <a:prstGeom prst="rect">
            <a:avLst/>
          </a:prstGeom>
          <a:noFill/>
        </p:spPr>
        <p:txBody>
          <a:bodyPr wrap="square" rtlCol="0" anchor="ctr" anchorCtr="1">
            <a:spAutoFit/>
          </a:bodyPr>
          <a:lstStyle/>
          <a:p>
            <a:pPr algn="ctr"/>
            <a:r>
              <a:rPr lang="ru-RU" sz="2400" b="1" dirty="0">
                <a:solidFill>
                  <a:schemeClr val="bg1"/>
                </a:solidFill>
                <a:latin typeface="Elektra Text Pro" panose="02000503030000020004" pitchFamily="50" charset="-52"/>
              </a:rPr>
              <a:t>БЛАГОДАРЮ </a:t>
            </a:r>
          </a:p>
          <a:p>
            <a:pPr algn="ctr"/>
            <a:r>
              <a:rPr lang="ru-RU" sz="2400" b="1" dirty="0">
                <a:solidFill>
                  <a:schemeClr val="bg1"/>
                </a:solidFill>
                <a:latin typeface="Elektra Text Pro" panose="02000503030000020004" pitchFamily="50" charset="-52"/>
              </a:rPr>
              <a:t>ЗА ВНИМАНИЕ</a:t>
            </a:r>
          </a:p>
        </p:txBody>
      </p:sp>
      <p:sp>
        <p:nvSpPr>
          <p:cNvPr id="6" name="TextBox 5"/>
          <p:cNvSpPr txBox="1"/>
          <p:nvPr/>
        </p:nvSpPr>
        <p:spPr>
          <a:xfrm>
            <a:off x="4639270" y="4348147"/>
            <a:ext cx="3846286" cy="1169551"/>
          </a:xfrm>
          <a:prstGeom prst="rect">
            <a:avLst/>
          </a:prstGeom>
          <a:noFill/>
        </p:spPr>
        <p:txBody>
          <a:bodyPr wrap="square" rtlCol="0" anchor="ctr" anchorCtr="1">
            <a:spAutoFit/>
          </a:bodyPr>
          <a:lstStyle/>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Tree>
    <p:extLst>
      <p:ext uri="{BB962C8B-B14F-4D97-AF65-F5344CB8AC3E}">
        <p14:creationId xmlns:p14="http://schemas.microsoft.com/office/powerpoint/2010/main" val="45124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Оптимальные параметры рабочего процесса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TextBox 3"/>
              <p:cNvSpPr txBox="1"/>
              <p:nvPr/>
            </p:nvSpPr>
            <p:spPr>
              <a:xfrm>
                <a:off x="609599" y="798713"/>
                <a:ext cx="8201025" cy="932691"/>
              </a:xfrm>
              <a:prstGeom prst="rect">
                <a:avLst/>
              </a:prstGeom>
              <a:noFill/>
            </p:spPr>
            <p:txBody>
              <a:bodyPr wrap="square" rtlCol="0">
                <a:spAutoFit/>
              </a:bodyPr>
              <a:lstStyle/>
              <a:p>
                <a:pPr>
                  <a:lnSpc>
                    <a:spcPct val="150000"/>
                  </a:lnSpc>
                </a:pPr>
                <a:r>
                  <a:rPr lang="ru-RU" dirty="0"/>
                  <a:t>Изменение рабочего процесса осевой турбины при изменении </a:t>
                </a:r>
                <a:r>
                  <a:rPr lang="ru-RU" i="1" u="sng" dirty="0"/>
                  <a:t>коэффициента расхода </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𝑐</m:t>
                            </m:r>
                          </m:e>
                          <m:sub>
                            <m:r>
                              <a:rPr lang="ru-RU" i="1">
                                <a:latin typeface="Cambria Math"/>
                              </a:rPr>
                              <m:t>𝑎</m:t>
                            </m:r>
                          </m:sub>
                        </m:sSub>
                      </m:num>
                      <m:den>
                        <m:r>
                          <a:rPr lang="ru-RU" i="1">
                            <a:latin typeface="Cambria Math"/>
                          </a:rPr>
                          <m:t>𝑢</m:t>
                        </m:r>
                      </m:den>
                    </m:f>
                  </m:oMath>
                </a14:m>
                <a:r>
                  <a:rPr lang="ru-RU" dirty="0"/>
                  <a:t> (</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ru-RU" i="1">
                                <a:latin typeface="Cambria Math"/>
                              </a:rPr>
                              <m:t>т</m:t>
                            </m:r>
                          </m:sub>
                        </m:sSub>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r>
                      <a:rPr lang="ru-RU" i="1">
                        <a:latin typeface="Cambria Math"/>
                      </a:rPr>
                      <m:t>=</m:t>
                    </m:r>
                    <m:r>
                      <a:rPr lang="en-US" i="1">
                        <a:latin typeface="Cambria Math"/>
                      </a:rPr>
                      <m:t>𝑐𝑜𝑛𝑠𝑡</m:t>
                    </m:r>
                  </m:oMath>
                </a14:m>
                <a:r>
                  <a:rPr lang="ru-RU" dirty="0"/>
                  <a:t>; </a:t>
                </a:r>
                <a14:m>
                  <m:oMath xmlns:m="http://schemas.openxmlformats.org/officeDocument/2006/math">
                    <m:r>
                      <a:rPr lang="ru-RU" i="1">
                        <a:latin typeface="Cambria Math"/>
                      </a:rPr>
                      <m:t>𝑢</m:t>
                    </m:r>
                    <m:r>
                      <a:rPr lang="ru-RU" i="1">
                        <a:latin typeface="Cambria Math"/>
                      </a:rPr>
                      <m:t>=</m:t>
                    </m:r>
                    <m:r>
                      <a:rPr lang="ru-RU" i="1">
                        <a:latin typeface="Cambria Math"/>
                      </a:rPr>
                      <m:t>𝑐𝑜𝑛𝑠𝑡</m:t>
                    </m:r>
                  </m:oMath>
                </a14:m>
                <a:r>
                  <a:rPr lang="ru-RU"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609599" y="798713"/>
                <a:ext cx="8201025" cy="932691"/>
              </a:xfrm>
              <a:prstGeom prst="rect">
                <a:avLst/>
              </a:prstGeom>
              <a:blipFill>
                <a:blip r:embed="rId3"/>
                <a:stretch>
                  <a:fillRect l="-595" b="-640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572716" y="1578851"/>
                <a:ext cx="4000717" cy="338554"/>
              </a:xfrm>
              <a:prstGeom prst="rect">
                <a:avLst/>
              </a:prstGeom>
            </p:spPr>
            <p:txBody>
              <a:bodyPr wrap="square">
                <a:spAutoFit/>
              </a:bodyPr>
              <a:lstStyle/>
              <a:p>
                <a:pPr algn="ctr"/>
                <a14:m>
                  <m:oMath xmlns:m="http://schemas.openxmlformats.org/officeDocument/2006/math">
                    <m:f>
                      <m:fPr>
                        <m:type m:val="lin"/>
                        <m:ctrlPr>
                          <a:rPr lang="ru-RU" sz="1600" b="1" i="1">
                            <a:latin typeface="Cambria Math" panose="02040503050406030204" pitchFamily="18" charset="0"/>
                          </a:rPr>
                        </m:ctrlPr>
                      </m:fPr>
                      <m:num>
                        <m:sSub>
                          <m:sSubPr>
                            <m:ctrlPr>
                              <a:rPr lang="ru-RU" sz="1600" b="1" i="1">
                                <a:latin typeface="Cambria Math" panose="02040503050406030204" pitchFamily="18" charset="0"/>
                              </a:rPr>
                            </m:ctrlPr>
                          </m:sSubPr>
                          <m:e>
                            <m:r>
                              <a:rPr lang="ru-RU" sz="1600" b="1" i="1">
                                <a:latin typeface="Cambria Math"/>
                              </a:rPr>
                              <m:t>𝒄</m:t>
                            </m:r>
                          </m:e>
                          <m:sub>
                            <m:r>
                              <a:rPr lang="ru-RU" sz="1600" b="1" i="1">
                                <a:latin typeface="Cambria Math"/>
                              </a:rPr>
                              <m:t>𝒂</m:t>
                            </m:r>
                          </m:sub>
                        </m:sSub>
                      </m:num>
                      <m:den>
                        <m:r>
                          <a:rPr lang="ru-RU" sz="1600" b="1" i="1">
                            <a:latin typeface="Cambria Math"/>
                          </a:rPr>
                          <m:t>𝒖</m:t>
                        </m:r>
                      </m:den>
                    </m:f>
                  </m:oMath>
                </a14:m>
                <a:r>
                  <a:rPr lang="ru-RU" sz="1600" b="1" cap="small" dirty="0"/>
                  <a:t> </a:t>
                </a:r>
                <a:r>
                  <a:rPr lang="ru-RU" sz="1600" b="1" cap="small" dirty="0">
                    <a:sym typeface="Symbol"/>
                  </a:rPr>
                  <a:t></a:t>
                </a:r>
                <a:endParaRPr lang="ru-RU" sz="1600" b="1" cap="small"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72716" y="1578851"/>
                <a:ext cx="4000717" cy="338554"/>
              </a:xfrm>
              <a:prstGeom prst="rect">
                <a:avLst/>
              </a:prstGeom>
              <a:blipFill rotWithShape="1">
                <a:blip r:embed="rId4" cstate="print"/>
                <a:stretch>
                  <a:fillRect t="-100000" b="-1642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598873" y="1575617"/>
                <a:ext cx="4000717" cy="338554"/>
              </a:xfrm>
              <a:prstGeom prst="rect">
                <a:avLst/>
              </a:prstGeom>
            </p:spPr>
            <p:txBody>
              <a:bodyPr wrap="square">
                <a:spAutoFit/>
              </a:bodyPr>
              <a:lstStyle/>
              <a:p>
                <a:pPr algn="ctr"/>
                <a14:m>
                  <m:oMath xmlns:m="http://schemas.openxmlformats.org/officeDocument/2006/math">
                    <m:f>
                      <m:fPr>
                        <m:type m:val="lin"/>
                        <m:ctrlPr>
                          <a:rPr lang="ru-RU" sz="1600" b="1" i="1">
                            <a:latin typeface="Cambria Math" panose="02040503050406030204" pitchFamily="18" charset="0"/>
                          </a:rPr>
                        </m:ctrlPr>
                      </m:fPr>
                      <m:num>
                        <m:sSub>
                          <m:sSubPr>
                            <m:ctrlPr>
                              <a:rPr lang="ru-RU" sz="1600" b="1" i="1">
                                <a:latin typeface="Cambria Math" panose="02040503050406030204" pitchFamily="18" charset="0"/>
                              </a:rPr>
                            </m:ctrlPr>
                          </m:sSubPr>
                          <m:e>
                            <m:r>
                              <a:rPr lang="ru-RU" sz="1600" b="1" i="1">
                                <a:latin typeface="Cambria Math"/>
                              </a:rPr>
                              <m:t>𝒄</m:t>
                            </m:r>
                          </m:e>
                          <m:sub>
                            <m:r>
                              <a:rPr lang="ru-RU" sz="1600" b="1" i="1">
                                <a:latin typeface="Cambria Math"/>
                              </a:rPr>
                              <m:t>𝒂</m:t>
                            </m:r>
                          </m:sub>
                        </m:sSub>
                      </m:num>
                      <m:den>
                        <m:r>
                          <a:rPr lang="ru-RU" sz="1600" b="1" i="1">
                            <a:latin typeface="Cambria Math"/>
                          </a:rPr>
                          <m:t>𝒖</m:t>
                        </m:r>
                      </m:den>
                    </m:f>
                  </m:oMath>
                </a14:m>
                <a:r>
                  <a:rPr lang="ru-RU" sz="1600" b="1" cap="small" dirty="0"/>
                  <a:t> </a:t>
                </a:r>
                <a:r>
                  <a:rPr lang="ru-RU" sz="1600" b="1" cap="small" dirty="0">
                    <a:sym typeface="Symbol"/>
                  </a:rPr>
                  <a:t></a:t>
                </a:r>
                <a:endParaRPr lang="ru-RU" sz="1600" b="1" cap="small"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598873" y="1575617"/>
                <a:ext cx="4000717" cy="338554"/>
              </a:xfrm>
              <a:prstGeom prst="rect">
                <a:avLst/>
              </a:prstGeom>
              <a:blipFill>
                <a:blip r:embed="rId5"/>
                <a:stretch>
                  <a:fillRect t="-100000" b="-164286"/>
                </a:stretch>
              </a:blipFill>
            </p:spPr>
            <p:txBody>
              <a:bodyPr/>
              <a:lstStyle/>
              <a:p>
                <a:r>
                  <a:rPr lang="ru-RU">
                    <a:noFill/>
                  </a:rPr>
                  <a:t> </a:t>
                </a:r>
              </a:p>
            </p:txBody>
          </p:sp>
        </mc:Fallback>
      </mc:AlternateContent>
      <p:sp>
        <p:nvSpPr>
          <p:cNvPr id="10" name="Прямоугольник 9"/>
          <p:cNvSpPr/>
          <p:nvPr/>
        </p:nvSpPr>
        <p:spPr>
          <a:xfrm>
            <a:off x="7919206" y="3634729"/>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1" name="Прямоугольник 10"/>
          <p:cNvSpPr/>
          <p:nvPr/>
        </p:nvSpPr>
        <p:spPr>
          <a:xfrm>
            <a:off x="7793904" y="4088316"/>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2" name="Прямоугольник 11"/>
          <p:cNvSpPr/>
          <p:nvPr/>
        </p:nvSpPr>
        <p:spPr>
          <a:xfrm>
            <a:off x="4108988" y="3634729"/>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a</a:t>
            </a:r>
            <a:endParaRPr lang="ru-RU" b="1" i="1" baseline="-25000" dirty="0">
              <a:solidFill>
                <a:sysClr val="windowText" lastClr="000000"/>
              </a:solidFill>
            </a:endParaRPr>
          </a:p>
        </p:txBody>
      </p:sp>
      <p:sp>
        <p:nvSpPr>
          <p:cNvPr id="13" name="Прямоугольник 12"/>
          <p:cNvSpPr/>
          <p:nvPr/>
        </p:nvSpPr>
        <p:spPr>
          <a:xfrm>
            <a:off x="7366683" y="3042833"/>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4" name="Прямоугольник 13"/>
          <p:cNvSpPr/>
          <p:nvPr/>
        </p:nvSpPr>
        <p:spPr>
          <a:xfrm>
            <a:off x="6380847" y="4116726"/>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5" name="Прямая со стрелкой 14"/>
          <p:cNvCxnSpPr/>
          <p:nvPr/>
        </p:nvCxnSpPr>
        <p:spPr>
          <a:xfrm>
            <a:off x="6356285" y="4408366"/>
            <a:ext cx="1568685"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356285" y="2951285"/>
            <a:ext cx="2106943" cy="1457081"/>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7924970" y="2951285"/>
            <a:ext cx="538257" cy="1457081"/>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878820" y="4408366"/>
            <a:ext cx="55971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650743" y="4214402"/>
            <a:ext cx="109554" cy="19396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244785" y="2951285"/>
            <a:ext cx="2693431" cy="1465052"/>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5360917" y="3253707"/>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2" name="Прямоугольник 21"/>
          <p:cNvSpPr/>
          <p:nvPr/>
        </p:nvSpPr>
        <p:spPr>
          <a:xfrm>
            <a:off x="5088758" y="3689160"/>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3" name="Прямоугольник 22"/>
          <p:cNvSpPr/>
          <p:nvPr/>
        </p:nvSpPr>
        <p:spPr>
          <a:xfrm>
            <a:off x="6663987" y="4416337"/>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r>
              <a:rPr lang="ru-RU" b="1" cap="all" dirty="0">
                <a:solidFill>
                  <a:sysClr val="windowText" lastClr="000000"/>
                </a:solidFill>
              </a:rPr>
              <a:t>=</a:t>
            </a:r>
            <a:r>
              <a:rPr lang="en-US" b="1" cap="all" dirty="0">
                <a:solidFill>
                  <a:sysClr val="windowText" lastClr="000000"/>
                </a:solidFill>
              </a:rPr>
              <a:t> 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24" name="Прямоугольник 23"/>
          <p:cNvSpPr/>
          <p:nvPr/>
        </p:nvSpPr>
        <p:spPr>
          <a:xfrm>
            <a:off x="5552624" y="4089746"/>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5" name="Прямоугольник 24"/>
          <p:cNvSpPr/>
          <p:nvPr/>
        </p:nvSpPr>
        <p:spPr>
          <a:xfrm>
            <a:off x="6835071" y="4089746"/>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26" name="Прямая со стрелкой 25"/>
          <p:cNvCxnSpPr/>
          <p:nvPr/>
        </p:nvCxnSpPr>
        <p:spPr>
          <a:xfrm>
            <a:off x="5244785" y="2951285"/>
            <a:ext cx="1124746" cy="1465052"/>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5793080" y="4416337"/>
            <a:ext cx="5764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7512378" y="4220985"/>
            <a:ext cx="63785" cy="19535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6140084" y="4220985"/>
            <a:ext cx="48762" cy="19465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989218" y="4220985"/>
            <a:ext cx="126037" cy="18738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4762168" y="3362570"/>
            <a:ext cx="48389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flipV="1">
            <a:off x="4818663" y="4414906"/>
            <a:ext cx="1550868" cy="143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197622" y="3362570"/>
            <a:ext cx="372915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7938216" y="4408366"/>
            <a:ext cx="103077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5244785" y="2549629"/>
            <a:ext cx="2993" cy="50591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8463228" y="2549629"/>
            <a:ext cx="1" cy="40165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5244785" y="3055543"/>
            <a:ext cx="7269" cy="134122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8463228" y="2951285"/>
            <a:ext cx="295" cy="144548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4871032" y="3362570"/>
            <a:ext cx="0" cy="1052336"/>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5247778" y="2549629"/>
            <a:ext cx="3205823" cy="0"/>
          </a:xfrm>
          <a:prstGeom prst="straightConnector1">
            <a:avLst/>
          </a:prstGeom>
          <a:ln w="31750">
            <a:solidFill>
              <a:schemeClr val="tx2"/>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6505156" y="2263562"/>
            <a:ext cx="1021567" cy="351576"/>
          </a:xfrm>
          <a:prstGeom prst="rect">
            <a:avLst/>
          </a:prstGeom>
        </p:spPr>
        <p:txBody>
          <a:bodyPr wrap="none">
            <a:spAutoFit/>
          </a:bodyPr>
          <a:lstStyle/>
          <a:p>
            <a:pPr algn="ctr"/>
            <a:r>
              <a:rPr lang="ru-RU" sz="1600" b="1" cap="all" dirty="0">
                <a:solidFill>
                  <a:sysClr val="windowText" lastClr="000000"/>
                </a:solidFill>
                <a:sym typeface="Symbol"/>
              </a:rPr>
              <a:t></a:t>
            </a:r>
            <a:r>
              <a:rPr lang="en-US" sz="1600" b="1" cap="all" dirty="0">
                <a:solidFill>
                  <a:sysClr val="windowText" lastClr="000000"/>
                </a:solidFill>
                <a:sym typeface="Symbol"/>
              </a:rPr>
              <a:t>W</a:t>
            </a:r>
            <a:r>
              <a:rPr lang="en-US" sz="1600" b="1" baseline="-25000" dirty="0">
                <a:solidFill>
                  <a:sysClr val="windowText" lastClr="000000"/>
                </a:solidFill>
              </a:rPr>
              <a:t>u</a:t>
            </a:r>
            <a:r>
              <a:rPr lang="en-US" sz="1600" b="1" dirty="0">
                <a:solidFill>
                  <a:sysClr val="windowText" lastClr="000000"/>
                </a:solidFill>
              </a:rPr>
              <a:t>=</a:t>
            </a:r>
            <a:r>
              <a:rPr lang="ru-RU" sz="1600" b="1" cap="all" dirty="0">
                <a:solidFill>
                  <a:sysClr val="windowText" lastClr="000000"/>
                </a:solidFill>
                <a:sym typeface="Symbol"/>
              </a:rPr>
              <a:t></a:t>
            </a:r>
            <a:r>
              <a:rPr lang="ru-RU" sz="1600" b="1" cap="all" dirty="0">
                <a:solidFill>
                  <a:sysClr val="windowText" lastClr="000000"/>
                </a:solidFill>
              </a:rPr>
              <a:t>С</a:t>
            </a:r>
            <a:r>
              <a:rPr lang="en-US" sz="1600" b="1" baseline="-25000" dirty="0">
                <a:solidFill>
                  <a:sysClr val="windowText" lastClr="000000"/>
                </a:solidFill>
              </a:rPr>
              <a:t>u</a:t>
            </a:r>
            <a:endParaRPr lang="ru-RU" sz="1600" b="1" i="1" baseline="-25000" dirty="0">
              <a:solidFill>
                <a:sysClr val="windowText" lastClr="000000"/>
              </a:solidFill>
            </a:endParaRPr>
          </a:p>
        </p:txBody>
      </p:sp>
      <p:cxnSp>
        <p:nvCxnSpPr>
          <p:cNvPr id="42" name="Прямая со стрелкой 41"/>
          <p:cNvCxnSpPr/>
          <p:nvPr/>
        </p:nvCxnSpPr>
        <p:spPr>
          <a:xfrm>
            <a:off x="5252053" y="3362570"/>
            <a:ext cx="1088634" cy="103420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252053" y="3362570"/>
            <a:ext cx="2667153" cy="103420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6395119" y="3362570"/>
            <a:ext cx="2068404" cy="103420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7919206" y="3362570"/>
            <a:ext cx="544317" cy="103420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Полилиния 45"/>
          <p:cNvSpPr/>
          <p:nvPr/>
        </p:nvSpPr>
        <p:spPr>
          <a:xfrm>
            <a:off x="6183679" y="4192419"/>
            <a:ext cx="484741" cy="83782"/>
          </a:xfrm>
          <a:custGeom>
            <a:avLst/>
            <a:gdLst>
              <a:gd name="connsiteX0" fmla="*/ 0 w 641267"/>
              <a:gd name="connsiteY0" fmla="*/ 87085 h 110836"/>
              <a:gd name="connsiteX1" fmla="*/ 296883 w 641267"/>
              <a:gd name="connsiteY1" fmla="*/ 3958 h 110836"/>
              <a:gd name="connsiteX2" fmla="*/ 641267 w 641267"/>
              <a:gd name="connsiteY2" fmla="*/ 110836 h 110836"/>
            </a:gdLst>
            <a:ahLst/>
            <a:cxnLst>
              <a:cxn ang="0">
                <a:pos x="connsiteX0" y="connsiteY0"/>
              </a:cxn>
              <a:cxn ang="0">
                <a:pos x="connsiteX1" y="connsiteY1"/>
              </a:cxn>
              <a:cxn ang="0">
                <a:pos x="connsiteX2" y="connsiteY2"/>
              </a:cxn>
            </a:cxnLst>
            <a:rect l="l" t="t" r="r" b="b"/>
            <a:pathLst>
              <a:path w="641267" h="110836">
                <a:moveTo>
                  <a:pt x="0" y="87085"/>
                </a:moveTo>
                <a:cubicBezTo>
                  <a:pt x="95002" y="43542"/>
                  <a:pt x="190005" y="0"/>
                  <a:pt x="296883" y="3958"/>
                </a:cubicBezTo>
                <a:cubicBezTo>
                  <a:pt x="403761" y="7916"/>
                  <a:pt x="522514" y="59376"/>
                  <a:pt x="641267" y="110836"/>
                </a:cubicBezTo>
              </a:path>
            </a:pathLst>
          </a:cu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7" name="Прямоугольник 46"/>
          <p:cNvSpPr/>
          <p:nvPr/>
        </p:nvSpPr>
        <p:spPr>
          <a:xfrm>
            <a:off x="5905234" y="3852456"/>
            <a:ext cx="979770" cy="3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rgbClr val="FF0000"/>
                </a:solidFill>
                <a:sym typeface="Symbol"/>
              </a:rPr>
              <a:t></a:t>
            </a:r>
            <a:endParaRPr lang="ru-RU" b="1" i="1" cap="all" baseline="-25000" dirty="0">
              <a:solidFill>
                <a:srgbClr val="FF0000"/>
              </a:solidFill>
            </a:endParaRPr>
          </a:p>
        </p:txBody>
      </p:sp>
      <p:sp>
        <p:nvSpPr>
          <p:cNvPr id="49" name="Прямоугольник 48"/>
          <p:cNvSpPr/>
          <p:nvPr/>
        </p:nvSpPr>
        <p:spPr>
          <a:xfrm>
            <a:off x="3518479" y="3629248"/>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0" name="Прямоугольник 49"/>
          <p:cNvSpPr/>
          <p:nvPr/>
        </p:nvSpPr>
        <p:spPr>
          <a:xfrm>
            <a:off x="3469172" y="4091179"/>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1" name="Прямоугольник 50"/>
          <p:cNvSpPr/>
          <p:nvPr/>
        </p:nvSpPr>
        <p:spPr>
          <a:xfrm>
            <a:off x="-144575" y="3589717"/>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a</a:t>
            </a:r>
            <a:endParaRPr lang="ru-RU" b="1" i="1" baseline="-25000" dirty="0">
              <a:solidFill>
                <a:sysClr val="windowText" lastClr="000000"/>
              </a:solidFill>
            </a:endParaRPr>
          </a:p>
        </p:txBody>
      </p:sp>
      <p:sp>
        <p:nvSpPr>
          <p:cNvPr id="52" name="Прямоугольник 51"/>
          <p:cNvSpPr/>
          <p:nvPr/>
        </p:nvSpPr>
        <p:spPr>
          <a:xfrm>
            <a:off x="3084925" y="2950295"/>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3" name="Прямоугольник 52"/>
          <p:cNvSpPr/>
          <p:nvPr/>
        </p:nvSpPr>
        <p:spPr>
          <a:xfrm>
            <a:off x="2062294" y="4119465"/>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54" name="Прямая со стрелкой 53"/>
          <p:cNvCxnSpPr/>
          <p:nvPr/>
        </p:nvCxnSpPr>
        <p:spPr>
          <a:xfrm>
            <a:off x="2037840" y="4409829"/>
            <a:ext cx="1561825"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2037840" y="2959121"/>
            <a:ext cx="2097729" cy="1450708"/>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3599665" y="2959121"/>
            <a:ext cx="535904" cy="1450708"/>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3553716" y="4409829"/>
            <a:ext cx="55726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331010" y="4216714"/>
            <a:ext cx="109074" cy="1931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931199" y="2959121"/>
            <a:ext cx="2681653" cy="1458644"/>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1079765" y="2978924"/>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1" name="Прямоугольник 60"/>
          <p:cNvSpPr/>
          <p:nvPr/>
        </p:nvSpPr>
        <p:spPr>
          <a:xfrm>
            <a:off x="808796" y="3520860"/>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2" name="Прямоугольник 61"/>
          <p:cNvSpPr/>
          <p:nvPr/>
        </p:nvSpPr>
        <p:spPr>
          <a:xfrm>
            <a:off x="2344196" y="4417765"/>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r>
              <a:rPr lang="ru-RU" b="1" cap="all" dirty="0">
                <a:solidFill>
                  <a:sysClr val="windowText" lastClr="000000"/>
                </a:solidFill>
              </a:rPr>
              <a:t>=</a:t>
            </a:r>
            <a:r>
              <a:rPr lang="en-US" b="1" cap="all" dirty="0">
                <a:solidFill>
                  <a:sysClr val="windowText" lastClr="000000"/>
                </a:solidFill>
              </a:rPr>
              <a:t> 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63" name="Прямоугольник 62"/>
          <p:cNvSpPr/>
          <p:nvPr/>
        </p:nvSpPr>
        <p:spPr>
          <a:xfrm>
            <a:off x="1237693" y="4092603"/>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4" name="Прямоугольник 63"/>
          <p:cNvSpPr/>
          <p:nvPr/>
        </p:nvSpPr>
        <p:spPr>
          <a:xfrm>
            <a:off x="2514531" y="4092603"/>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65" name="Прямая со стрелкой 64"/>
          <p:cNvCxnSpPr/>
          <p:nvPr/>
        </p:nvCxnSpPr>
        <p:spPr>
          <a:xfrm>
            <a:off x="931199" y="2959121"/>
            <a:ext cx="1119827" cy="1458644"/>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H="1">
            <a:off x="1477098" y="4417765"/>
            <a:ext cx="57392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H="1">
            <a:off x="3188877" y="4223268"/>
            <a:ext cx="63506" cy="1944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flipH="1">
            <a:off x="1822584" y="4223268"/>
            <a:ext cx="48548" cy="19380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3663631" y="4223268"/>
            <a:ext cx="125486" cy="18656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flipH="1" flipV="1">
            <a:off x="506941" y="4416341"/>
            <a:ext cx="1544086" cy="14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3612852" y="4409829"/>
            <a:ext cx="1026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flipH="1" flipV="1">
            <a:off x="917184" y="2166019"/>
            <a:ext cx="0" cy="89690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flipV="1">
            <a:off x="4114609" y="2166019"/>
            <a:ext cx="0" cy="79310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917184" y="3087311"/>
            <a:ext cx="7237" cy="133536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4135569" y="2959121"/>
            <a:ext cx="294" cy="143916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flipH="1">
            <a:off x="574593" y="2545375"/>
            <a:ext cx="0" cy="1870967"/>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H="1">
            <a:off x="917184" y="2166019"/>
            <a:ext cx="3191804" cy="0"/>
          </a:xfrm>
          <a:prstGeom prst="straightConnector1">
            <a:avLst/>
          </a:prstGeom>
          <a:ln w="31750">
            <a:solidFill>
              <a:schemeClr val="tx2"/>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2272025" y="1840857"/>
            <a:ext cx="808646" cy="277961"/>
          </a:xfrm>
          <a:prstGeom prst="rect">
            <a:avLst/>
          </a:prstGeom>
        </p:spPr>
        <p:txBody>
          <a:bodyPr wrap="none">
            <a:spAutoFit/>
          </a:bodyPr>
          <a:lstStyle/>
          <a:p>
            <a:pPr algn="ctr"/>
            <a:r>
              <a:rPr lang="ru-RU" b="1" cap="all" dirty="0">
                <a:solidFill>
                  <a:sysClr val="windowText" lastClr="000000"/>
                </a:solidFill>
                <a:sym typeface="Symbol"/>
              </a:rPr>
              <a:t></a:t>
            </a:r>
            <a:r>
              <a:rPr lang="en-US" b="1" cap="all" dirty="0">
                <a:solidFill>
                  <a:sysClr val="windowText" lastClr="000000"/>
                </a:solidFill>
                <a:sym typeface="Symbol"/>
              </a:rPr>
              <a:t>W</a:t>
            </a:r>
            <a:r>
              <a:rPr lang="en-US" b="1" baseline="-25000" dirty="0">
                <a:solidFill>
                  <a:sysClr val="windowText" lastClr="000000"/>
                </a:solidFill>
              </a:rPr>
              <a:t>u</a:t>
            </a:r>
            <a:r>
              <a:rPr lang="en-US" b="1" dirty="0">
                <a:solidFill>
                  <a:sysClr val="windowText" lastClr="000000"/>
                </a:solidFill>
              </a:rPr>
              <a:t>=</a:t>
            </a:r>
            <a:r>
              <a:rPr lang="ru-RU" b="1" cap="all" dirty="0">
                <a:solidFill>
                  <a:sysClr val="windowText" lastClr="000000"/>
                </a:solidFill>
                <a:sym typeface="Symbol"/>
              </a:rPr>
              <a:t></a:t>
            </a:r>
            <a:r>
              <a:rPr lang="ru-RU" b="1" cap="all" dirty="0">
                <a:solidFill>
                  <a:sysClr val="windowText" lastClr="000000"/>
                </a:solidFill>
              </a:rPr>
              <a:t>С</a:t>
            </a:r>
            <a:r>
              <a:rPr lang="en-US" b="1" baseline="-25000" dirty="0">
                <a:solidFill>
                  <a:sysClr val="windowText" lastClr="000000"/>
                </a:solidFill>
              </a:rPr>
              <a:t>u</a:t>
            </a:r>
            <a:endParaRPr lang="ru-RU" b="1" i="1" baseline="-25000" dirty="0">
              <a:solidFill>
                <a:sysClr val="windowText" lastClr="000000"/>
              </a:solidFill>
            </a:endParaRPr>
          </a:p>
        </p:txBody>
      </p:sp>
      <p:cxnSp>
        <p:nvCxnSpPr>
          <p:cNvPr id="79" name="Прямая со стрелкой 78"/>
          <p:cNvCxnSpPr/>
          <p:nvPr/>
        </p:nvCxnSpPr>
        <p:spPr>
          <a:xfrm>
            <a:off x="917184" y="2545375"/>
            <a:ext cx="1105126" cy="18529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917184" y="2545375"/>
            <a:ext cx="2676742" cy="18529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flipH="1">
            <a:off x="2076503" y="2545375"/>
            <a:ext cx="2038106" cy="18529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flipH="1">
            <a:off x="3593926" y="2545375"/>
            <a:ext cx="520684" cy="18529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Полилиния 82"/>
          <p:cNvSpPr/>
          <p:nvPr/>
        </p:nvSpPr>
        <p:spPr>
          <a:xfrm>
            <a:off x="1892669" y="4062797"/>
            <a:ext cx="482621" cy="83416"/>
          </a:xfrm>
          <a:custGeom>
            <a:avLst/>
            <a:gdLst>
              <a:gd name="connsiteX0" fmla="*/ 0 w 641267"/>
              <a:gd name="connsiteY0" fmla="*/ 87085 h 110836"/>
              <a:gd name="connsiteX1" fmla="*/ 296883 w 641267"/>
              <a:gd name="connsiteY1" fmla="*/ 3958 h 110836"/>
              <a:gd name="connsiteX2" fmla="*/ 641267 w 641267"/>
              <a:gd name="connsiteY2" fmla="*/ 110836 h 110836"/>
            </a:gdLst>
            <a:ahLst/>
            <a:cxnLst>
              <a:cxn ang="0">
                <a:pos x="connsiteX0" y="connsiteY0"/>
              </a:cxn>
              <a:cxn ang="0">
                <a:pos x="connsiteX1" y="connsiteY1"/>
              </a:cxn>
              <a:cxn ang="0">
                <a:pos x="connsiteX2" y="connsiteY2"/>
              </a:cxn>
            </a:cxnLst>
            <a:rect l="l" t="t" r="r" b="b"/>
            <a:pathLst>
              <a:path w="641267" h="110836">
                <a:moveTo>
                  <a:pt x="0" y="87085"/>
                </a:moveTo>
                <a:cubicBezTo>
                  <a:pt x="95002" y="43542"/>
                  <a:pt x="190005" y="0"/>
                  <a:pt x="296883" y="3958"/>
                </a:cubicBezTo>
                <a:cubicBezTo>
                  <a:pt x="403761" y="7916"/>
                  <a:pt x="522514" y="59376"/>
                  <a:pt x="641267" y="110836"/>
                </a:cubicBezTo>
              </a:path>
            </a:pathLst>
          </a:cu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Прямоугольник 83"/>
          <p:cNvSpPr/>
          <p:nvPr/>
        </p:nvSpPr>
        <p:spPr>
          <a:xfrm>
            <a:off x="1567508" y="3791829"/>
            <a:ext cx="975486" cy="325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rgbClr val="FF0000"/>
                </a:solidFill>
                <a:sym typeface="Symbol"/>
              </a:rPr>
              <a:t></a:t>
            </a:r>
            <a:endParaRPr lang="ru-RU" b="1" i="1" cap="all" baseline="-25000" dirty="0">
              <a:solidFill>
                <a:srgbClr val="FF0000"/>
              </a:solidFill>
            </a:endParaRPr>
          </a:p>
        </p:txBody>
      </p:sp>
      <p:cxnSp>
        <p:nvCxnSpPr>
          <p:cNvPr id="85" name="Прямая соединительная линия 84"/>
          <p:cNvCxnSpPr/>
          <p:nvPr/>
        </p:nvCxnSpPr>
        <p:spPr>
          <a:xfrm>
            <a:off x="375247" y="2545375"/>
            <a:ext cx="398381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6" name="Прямоугольник 85"/>
          <p:cNvSpPr/>
          <p:nvPr/>
        </p:nvSpPr>
        <p:spPr>
          <a:xfrm>
            <a:off x="1268166" y="4724076"/>
            <a:ext cx="2877150" cy="307777"/>
          </a:xfrm>
          <a:prstGeom prst="rect">
            <a:avLst/>
          </a:prstGeom>
        </p:spPr>
        <p:txBody>
          <a:bodyPr wrap="square">
            <a:spAutoFit/>
          </a:bodyPr>
          <a:lstStyle/>
          <a:p>
            <a:pPr algn="ctr"/>
            <a:r>
              <a:rPr lang="ru-RU" sz="1400" cap="small" dirty="0"/>
              <a:t>Исходный план</a:t>
            </a:r>
          </a:p>
        </p:txBody>
      </p:sp>
      <p:sp>
        <p:nvSpPr>
          <p:cNvPr id="87" name="Прямоугольник 86"/>
          <p:cNvSpPr/>
          <p:nvPr/>
        </p:nvSpPr>
        <p:spPr>
          <a:xfrm>
            <a:off x="5594097" y="4747054"/>
            <a:ext cx="2877150" cy="307777"/>
          </a:xfrm>
          <a:prstGeom prst="rect">
            <a:avLst/>
          </a:prstGeom>
        </p:spPr>
        <p:txBody>
          <a:bodyPr wrap="square">
            <a:spAutoFit/>
          </a:bodyPr>
          <a:lstStyle/>
          <a:p>
            <a:pPr algn="ctr"/>
            <a:r>
              <a:rPr lang="ru-RU" sz="1400" cap="small" dirty="0"/>
              <a:t>Измененный план</a:t>
            </a:r>
          </a:p>
        </p:txBody>
      </p:sp>
      <p:cxnSp>
        <p:nvCxnSpPr>
          <p:cNvPr id="3" name="Прямая со стрелкой 2"/>
          <p:cNvCxnSpPr/>
          <p:nvPr/>
        </p:nvCxnSpPr>
        <p:spPr>
          <a:xfrm flipV="1">
            <a:off x="5520868" y="4900943"/>
            <a:ext cx="717872" cy="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a:off x="1254111" y="4877964"/>
            <a:ext cx="690197"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529593" y="5079656"/>
            <a:ext cx="8196396" cy="1338828"/>
          </a:xfrm>
          <a:prstGeom prst="rect">
            <a:avLst/>
          </a:prstGeom>
        </p:spPr>
        <p:txBody>
          <a:bodyPr wrap="square" numCol="2">
            <a:spAutoFit/>
          </a:bodyPr>
          <a:lstStyle/>
          <a:p>
            <a:pPr>
              <a:lnSpc>
                <a:spcPct val="150000"/>
              </a:lnSpc>
            </a:pPr>
            <a:r>
              <a:rPr lang="ru-RU" dirty="0"/>
              <a:t>С увеличением коэффициента расхода:</a:t>
            </a:r>
          </a:p>
          <a:p>
            <a:pPr marL="285750" indent="-285750">
              <a:lnSpc>
                <a:spcPct val="150000"/>
              </a:lnSpc>
              <a:buFont typeface="Wingdings" pitchFamily="2" charset="2"/>
              <a:buChar char="ü"/>
            </a:pPr>
            <a:r>
              <a:rPr lang="ru-RU" dirty="0"/>
              <a:t>Расчет уровень скоростей в венцах</a:t>
            </a:r>
          </a:p>
          <a:p>
            <a:pPr marL="285750" indent="-285750">
              <a:lnSpc>
                <a:spcPct val="150000"/>
              </a:lnSpc>
              <a:buFont typeface="Wingdings" pitchFamily="2" charset="2"/>
              <a:buChar char="ü"/>
            </a:pPr>
            <a:r>
              <a:rPr lang="ru-RU" dirty="0"/>
              <a:t>Снижается поворот потока</a:t>
            </a:r>
          </a:p>
        </p:txBody>
      </p:sp>
      <p:pic>
        <p:nvPicPr>
          <p:cNvPr id="92" name="Рисунок 91"/>
          <p:cNvPicPr/>
          <p:nvPr/>
        </p:nvPicPr>
        <p:blipFill>
          <a:blip r:embed="rId6" cstate="print"/>
          <a:srcRect l="10736" t="21089" r="19939"/>
          <a:stretch>
            <a:fillRect/>
          </a:stretch>
        </p:blipFill>
        <p:spPr bwMode="auto">
          <a:xfrm>
            <a:off x="6006053" y="5079656"/>
            <a:ext cx="1607820" cy="1439545"/>
          </a:xfrm>
          <a:prstGeom prst="rect">
            <a:avLst/>
          </a:prstGeom>
          <a:noFill/>
        </p:spPr>
      </p:pic>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47" grpId="0"/>
      <p:bldP spid="51" grpId="0"/>
      <p:bldP spid="84" grpId="0"/>
      <p:bldP spid="87"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Оптимальные параметры рабочего процесса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TextBox 3"/>
              <p:cNvSpPr txBox="1"/>
              <p:nvPr/>
            </p:nvSpPr>
            <p:spPr>
              <a:xfrm>
                <a:off x="609599" y="798713"/>
                <a:ext cx="8201025" cy="932691"/>
              </a:xfrm>
              <a:prstGeom prst="rect">
                <a:avLst/>
              </a:prstGeom>
              <a:noFill/>
            </p:spPr>
            <p:txBody>
              <a:bodyPr wrap="square" rtlCol="0">
                <a:spAutoFit/>
              </a:bodyPr>
              <a:lstStyle/>
              <a:p>
                <a:pPr>
                  <a:lnSpc>
                    <a:spcPct val="150000"/>
                  </a:lnSpc>
                </a:pPr>
                <a:r>
                  <a:rPr lang="ru-RU" dirty="0"/>
                  <a:t>Изменение рабочего процесса осевой турбины при изменении </a:t>
                </a:r>
                <a:r>
                  <a:rPr lang="ru-RU" i="1" u="sng" dirty="0"/>
                  <a:t>коэффициента нагрузки </a:t>
                </a:r>
                <a14:m>
                  <m:oMath xmlns:m="http://schemas.openxmlformats.org/officeDocument/2006/math">
                    <m:f>
                      <m:fPr>
                        <m:type m:val="lin"/>
                        <m:ctrlPr>
                          <a:rPr lang="ru-RU" i="1">
                            <a:latin typeface="Cambria Math" panose="02040503050406030204" pitchFamily="18" charset="0"/>
                          </a:rPr>
                        </m:ctrlPr>
                      </m:fPr>
                      <m:num>
                        <m:sSub>
                          <m:sSubPr>
                            <m:ctrlPr>
                              <a:rPr lang="ru-RU" i="1" smtClean="0">
                                <a:latin typeface="Cambria Math" panose="02040503050406030204" pitchFamily="18" charset="0"/>
                              </a:rPr>
                            </m:ctrlPr>
                          </m:sSubPr>
                          <m:e>
                            <m:r>
                              <a:rPr lang="ru-RU" b="0" i="1" smtClean="0">
                                <a:latin typeface="Cambria Math"/>
                              </a:rPr>
                              <m:t> </m:t>
                            </m:r>
                            <m:r>
                              <a:rPr lang="en-US" i="1">
                                <a:latin typeface="Cambria Math"/>
                              </a:rPr>
                              <m:t>𝐿</m:t>
                            </m:r>
                          </m:e>
                          <m:sub>
                            <m:r>
                              <a:rPr lang="ru-RU" i="1">
                                <a:latin typeface="Cambria Math"/>
                              </a:rPr>
                              <m:t>т</m:t>
                            </m:r>
                          </m:sub>
                        </m:sSub>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oMath>
                </a14:m>
                <a:r>
                  <a:rPr lang="ru-RU" dirty="0"/>
                  <a:t> (</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𝑐</m:t>
                            </m:r>
                          </m:e>
                          <m:sub>
                            <m:r>
                              <a:rPr lang="ru-RU" i="1">
                                <a:latin typeface="Cambria Math"/>
                              </a:rPr>
                              <m:t>𝑎</m:t>
                            </m:r>
                          </m:sub>
                        </m:sSub>
                      </m:num>
                      <m:den>
                        <m:r>
                          <a:rPr lang="ru-RU" i="1">
                            <a:latin typeface="Cambria Math"/>
                          </a:rPr>
                          <m:t>𝑢</m:t>
                        </m:r>
                      </m:den>
                    </m:f>
                    <m:r>
                      <a:rPr lang="ru-RU" i="1">
                        <a:latin typeface="Cambria Math"/>
                      </a:rPr>
                      <m:t>=</m:t>
                    </m:r>
                    <m:r>
                      <a:rPr lang="en-US" i="1">
                        <a:latin typeface="Cambria Math"/>
                      </a:rPr>
                      <m:t>𝑐𝑜𝑛𝑠𝑡</m:t>
                    </m:r>
                  </m:oMath>
                </a14:m>
                <a:r>
                  <a:rPr lang="ru-RU" dirty="0"/>
                  <a:t>; </a:t>
                </a:r>
                <a14:m>
                  <m:oMath xmlns:m="http://schemas.openxmlformats.org/officeDocument/2006/math">
                    <m:r>
                      <a:rPr lang="ru-RU" i="1">
                        <a:latin typeface="Cambria Math" panose="02040503050406030204" pitchFamily="18" charset="0"/>
                      </a:rPr>
                      <m:t>𝑢</m:t>
                    </m:r>
                    <m:r>
                      <a:rPr lang="ru-RU" i="1">
                        <a:latin typeface="Cambria Math" panose="02040503050406030204" pitchFamily="18" charset="0"/>
                      </a:rPr>
                      <m:t>=</m:t>
                    </m:r>
                    <m:r>
                      <a:rPr lang="ru-RU" i="1">
                        <a:latin typeface="Cambria Math" panose="02040503050406030204" pitchFamily="18" charset="0"/>
                      </a:rPr>
                      <m:t>𝑐𝑜𝑛𝑠𝑡</m:t>
                    </m:r>
                  </m:oMath>
                </a14:m>
                <a:r>
                  <a:rPr lang="ru-RU"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609599" y="798713"/>
                <a:ext cx="8201025" cy="932691"/>
              </a:xfrm>
              <a:prstGeom prst="rect">
                <a:avLst/>
              </a:prstGeom>
              <a:blipFill rotWithShape="1">
                <a:blip r:embed="rId3"/>
                <a:stretch>
                  <a:fillRect l="-595" b="-640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572716" y="1578851"/>
                <a:ext cx="4000717" cy="344133"/>
              </a:xfrm>
              <a:prstGeom prst="rect">
                <a:avLst/>
              </a:prstGeom>
            </p:spPr>
            <p:txBody>
              <a:bodyPr wrap="square">
                <a:spAutoFit/>
              </a:bodyPr>
              <a:lstStyle/>
              <a:p>
                <a:pPr algn="ctr"/>
                <a14:m>
                  <m:oMath xmlns:m="http://schemas.openxmlformats.org/officeDocument/2006/math">
                    <m:f>
                      <m:fPr>
                        <m:type m:val="lin"/>
                        <m:ctrlPr>
                          <a:rPr lang="ru-RU" sz="1600" b="1" i="1">
                            <a:latin typeface="Cambria Math" panose="02040503050406030204" pitchFamily="18" charset="0"/>
                          </a:rPr>
                        </m:ctrlPr>
                      </m:fPr>
                      <m:num>
                        <m:sSub>
                          <m:sSubPr>
                            <m:ctrlPr>
                              <a:rPr lang="ru-RU" sz="1600" b="1" i="1">
                                <a:latin typeface="Cambria Math" panose="02040503050406030204" pitchFamily="18" charset="0"/>
                              </a:rPr>
                            </m:ctrlPr>
                          </m:sSubPr>
                          <m:e>
                            <m:r>
                              <a:rPr lang="en-US" sz="1600" b="1" i="1">
                                <a:latin typeface="Cambria Math"/>
                              </a:rPr>
                              <m:t>𝑳</m:t>
                            </m:r>
                          </m:e>
                          <m:sub>
                            <m:r>
                              <a:rPr lang="ru-RU" sz="1600" b="1" i="1">
                                <a:latin typeface="Cambria Math"/>
                              </a:rPr>
                              <m:t>т</m:t>
                            </m:r>
                          </m:sub>
                        </m:sSub>
                      </m:num>
                      <m:den>
                        <m:sSup>
                          <m:sSupPr>
                            <m:ctrlPr>
                              <a:rPr lang="ru-RU" sz="1600" b="1" i="1">
                                <a:latin typeface="Cambria Math" panose="02040503050406030204" pitchFamily="18" charset="0"/>
                              </a:rPr>
                            </m:ctrlPr>
                          </m:sSupPr>
                          <m:e>
                            <m:r>
                              <a:rPr lang="ru-RU" sz="1600" b="1" i="1">
                                <a:latin typeface="Cambria Math"/>
                              </a:rPr>
                              <m:t>𝒖</m:t>
                            </m:r>
                          </m:e>
                          <m:sup>
                            <m:r>
                              <a:rPr lang="ru-RU" sz="1600" b="1" i="1">
                                <a:latin typeface="Cambria Math"/>
                              </a:rPr>
                              <m:t>𝟐</m:t>
                            </m:r>
                          </m:sup>
                        </m:sSup>
                      </m:den>
                    </m:f>
                  </m:oMath>
                </a14:m>
                <a:r>
                  <a:rPr lang="ru-RU" sz="1600" b="1" cap="small" dirty="0">
                    <a:sym typeface="Symbol"/>
                  </a:rPr>
                  <a:t></a:t>
                </a:r>
                <a:endParaRPr lang="ru-RU" sz="1600" b="1" cap="small"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72716" y="1578851"/>
                <a:ext cx="4000717" cy="344133"/>
              </a:xfrm>
              <a:prstGeom prst="rect">
                <a:avLst/>
              </a:prstGeom>
              <a:blipFill rotWithShape="1">
                <a:blip r:embed="rId4" cstate="print"/>
                <a:stretch>
                  <a:fillRect t="-100000" b="-1642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611297" y="1575580"/>
                <a:ext cx="4000717" cy="344133"/>
              </a:xfrm>
              <a:prstGeom prst="rect">
                <a:avLst/>
              </a:prstGeom>
            </p:spPr>
            <p:txBody>
              <a:bodyPr wrap="square">
                <a:spAutoFit/>
              </a:bodyPr>
              <a:lstStyle/>
              <a:p>
                <a:pPr algn="ctr"/>
                <a14:m>
                  <m:oMath xmlns:m="http://schemas.openxmlformats.org/officeDocument/2006/math">
                    <m:f>
                      <m:fPr>
                        <m:type m:val="lin"/>
                        <m:ctrlPr>
                          <a:rPr lang="ru-RU" sz="1600" b="1" i="1">
                            <a:latin typeface="Cambria Math" panose="02040503050406030204" pitchFamily="18" charset="0"/>
                          </a:rPr>
                        </m:ctrlPr>
                      </m:fPr>
                      <m:num>
                        <m:sSub>
                          <m:sSubPr>
                            <m:ctrlPr>
                              <a:rPr lang="ru-RU" sz="1600" b="1" i="1">
                                <a:latin typeface="Cambria Math" panose="02040503050406030204" pitchFamily="18" charset="0"/>
                              </a:rPr>
                            </m:ctrlPr>
                          </m:sSubPr>
                          <m:e>
                            <m:r>
                              <a:rPr lang="en-US" sz="1600" b="1" i="1">
                                <a:latin typeface="Cambria Math"/>
                              </a:rPr>
                              <m:t>𝑳</m:t>
                            </m:r>
                          </m:e>
                          <m:sub>
                            <m:r>
                              <a:rPr lang="ru-RU" sz="1600" b="1" i="1">
                                <a:latin typeface="Cambria Math"/>
                              </a:rPr>
                              <m:t>т</m:t>
                            </m:r>
                          </m:sub>
                        </m:sSub>
                      </m:num>
                      <m:den>
                        <m:sSup>
                          <m:sSupPr>
                            <m:ctrlPr>
                              <a:rPr lang="ru-RU" sz="1600" b="1" i="1">
                                <a:latin typeface="Cambria Math" panose="02040503050406030204" pitchFamily="18" charset="0"/>
                              </a:rPr>
                            </m:ctrlPr>
                          </m:sSupPr>
                          <m:e>
                            <m:r>
                              <a:rPr lang="ru-RU" sz="1600" b="1" i="1">
                                <a:latin typeface="Cambria Math"/>
                              </a:rPr>
                              <m:t>𝒖</m:t>
                            </m:r>
                          </m:e>
                          <m:sup>
                            <m:r>
                              <a:rPr lang="ru-RU" sz="1600" b="1" i="1">
                                <a:latin typeface="Cambria Math"/>
                              </a:rPr>
                              <m:t>𝟐</m:t>
                            </m:r>
                          </m:sup>
                        </m:sSup>
                      </m:den>
                    </m:f>
                  </m:oMath>
                </a14:m>
                <a:r>
                  <a:rPr lang="ru-RU" sz="1600" b="1" cap="small" dirty="0">
                    <a:sym typeface="Symbol"/>
                  </a:rPr>
                  <a:t></a:t>
                </a:r>
                <a:endParaRPr lang="ru-RU" sz="1600" b="1" cap="small"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611297" y="1575580"/>
                <a:ext cx="4000717" cy="344133"/>
              </a:xfrm>
              <a:prstGeom prst="rect">
                <a:avLst/>
              </a:prstGeom>
              <a:blipFill>
                <a:blip r:embed="rId5"/>
                <a:stretch>
                  <a:fillRect t="-98246" b="-159649"/>
                </a:stretch>
              </a:blipFill>
            </p:spPr>
            <p:txBody>
              <a:bodyPr/>
              <a:lstStyle/>
              <a:p>
                <a:r>
                  <a:rPr lang="ru-RU">
                    <a:noFill/>
                  </a:rPr>
                  <a:t> </a:t>
                </a:r>
              </a:p>
            </p:txBody>
          </p:sp>
        </mc:Fallback>
      </mc:AlternateContent>
      <p:sp>
        <p:nvSpPr>
          <p:cNvPr id="86" name="Прямоугольник 85"/>
          <p:cNvSpPr/>
          <p:nvPr/>
        </p:nvSpPr>
        <p:spPr>
          <a:xfrm>
            <a:off x="1268166" y="4724076"/>
            <a:ext cx="2877150" cy="307777"/>
          </a:xfrm>
          <a:prstGeom prst="rect">
            <a:avLst/>
          </a:prstGeom>
        </p:spPr>
        <p:txBody>
          <a:bodyPr wrap="square">
            <a:spAutoFit/>
          </a:bodyPr>
          <a:lstStyle/>
          <a:p>
            <a:pPr algn="ctr"/>
            <a:r>
              <a:rPr lang="ru-RU" sz="1400" cap="small" dirty="0"/>
              <a:t>Исходный план</a:t>
            </a:r>
          </a:p>
        </p:txBody>
      </p:sp>
      <p:sp>
        <p:nvSpPr>
          <p:cNvPr id="87" name="Прямоугольник 86"/>
          <p:cNvSpPr/>
          <p:nvPr/>
        </p:nvSpPr>
        <p:spPr>
          <a:xfrm>
            <a:off x="5594097" y="4747054"/>
            <a:ext cx="2877150" cy="307777"/>
          </a:xfrm>
          <a:prstGeom prst="rect">
            <a:avLst/>
          </a:prstGeom>
        </p:spPr>
        <p:txBody>
          <a:bodyPr wrap="square">
            <a:spAutoFit/>
          </a:bodyPr>
          <a:lstStyle/>
          <a:p>
            <a:pPr algn="ctr"/>
            <a:r>
              <a:rPr lang="ru-RU" sz="1400" cap="small" dirty="0"/>
              <a:t>Измененный план</a:t>
            </a:r>
          </a:p>
        </p:txBody>
      </p:sp>
      <p:cxnSp>
        <p:nvCxnSpPr>
          <p:cNvPr id="3" name="Прямая со стрелкой 2"/>
          <p:cNvCxnSpPr/>
          <p:nvPr/>
        </p:nvCxnSpPr>
        <p:spPr>
          <a:xfrm flipV="1">
            <a:off x="5520868" y="4900943"/>
            <a:ext cx="717872" cy="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a:off x="1254111" y="4877964"/>
            <a:ext cx="690197"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Прямоугольник 90"/>
              <p:cNvSpPr/>
              <p:nvPr/>
            </p:nvSpPr>
            <p:spPr>
              <a:xfrm>
                <a:off x="529593" y="5079656"/>
                <a:ext cx="8219048" cy="1338828"/>
              </a:xfrm>
              <a:prstGeom prst="rect">
                <a:avLst/>
              </a:prstGeom>
            </p:spPr>
            <p:txBody>
              <a:bodyPr wrap="square" numCol="1">
                <a:spAutoFit/>
              </a:bodyPr>
              <a:lstStyle/>
              <a:p>
                <a:pPr>
                  <a:lnSpc>
                    <a:spcPct val="150000"/>
                  </a:lnSpc>
                </a:pPr>
                <a:r>
                  <a:rPr lang="ru-RU" dirty="0"/>
                  <a:t>С уменьшением </a:t>
                </a:r>
                <a:r>
                  <a:rPr lang="ru-RU"/>
                  <a:t>коэффициента нагрузки:</a:t>
                </a:r>
                <a:endParaRPr lang="ru-RU" dirty="0"/>
              </a:p>
              <a:p>
                <a:pPr marL="285750" indent="-285750">
                  <a:lnSpc>
                    <a:spcPct val="150000"/>
                  </a:lnSpc>
                  <a:buFont typeface="Wingdings" pitchFamily="2" charset="2"/>
                  <a:buChar char="ü"/>
                </a:pPr>
                <a:r>
                  <a:rPr lang="ru-RU" dirty="0"/>
                  <a:t>Уровень скоростей в венцах снижается</a:t>
                </a:r>
              </a:p>
              <a:p>
                <a:pPr marL="285750" indent="-285750">
                  <a:lnSpc>
                    <a:spcPct val="150000"/>
                  </a:lnSpc>
                  <a:buFont typeface="Wingdings" pitchFamily="2" charset="2"/>
                  <a:buChar char="ü"/>
                </a:pPr>
                <a:r>
                  <a:rPr lang="ru-RU" dirty="0"/>
                  <a:t>При </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 </m:t>
                            </m:r>
                            <m:r>
                              <a:rPr lang="en-US" i="1">
                                <a:latin typeface="Cambria Math"/>
                              </a:rPr>
                              <m:t>𝐿</m:t>
                            </m:r>
                          </m:e>
                          <m:sub>
                            <m:r>
                              <a:rPr lang="ru-RU" i="1">
                                <a:latin typeface="Cambria Math"/>
                              </a:rPr>
                              <m:t>т</m:t>
                            </m:r>
                          </m:sub>
                        </m:sSub>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r>
                      <a:rPr lang="en-US" b="0" i="0" smtClean="0">
                        <a:latin typeface="Cambria Math"/>
                      </a:rPr>
                      <m:t>&lt;1</m:t>
                    </m:r>
                  </m:oMath>
                </a14:m>
                <a:r>
                  <a:rPr lang="ru-RU" dirty="0"/>
                  <a:t> скорости будут расти</a:t>
                </a:r>
                <a:r>
                  <a:rPr lang="en-US" dirty="0"/>
                  <a:t> </a:t>
                </a:r>
                <a:endParaRPr lang="ru-RU" dirty="0"/>
              </a:p>
            </p:txBody>
          </p:sp>
        </mc:Choice>
        <mc:Fallback xmlns="">
          <p:sp>
            <p:nvSpPr>
              <p:cNvPr id="91" name="Прямоугольник 90"/>
              <p:cNvSpPr>
                <a:spLocks noRot="1" noChangeAspect="1" noMove="1" noResize="1" noEditPoints="1" noAdjustHandles="1" noChangeArrowheads="1" noChangeShapeType="1" noTextEdit="1"/>
              </p:cNvSpPr>
              <p:nvPr/>
            </p:nvSpPr>
            <p:spPr>
              <a:xfrm>
                <a:off x="529593" y="5079656"/>
                <a:ext cx="8219048" cy="1338828"/>
              </a:xfrm>
              <a:prstGeom prst="rect">
                <a:avLst/>
              </a:prstGeom>
              <a:blipFill rotWithShape="1">
                <a:blip r:embed="rId6"/>
                <a:stretch>
                  <a:fillRect l="-668" b="-45000"/>
                </a:stretch>
              </a:blipFill>
            </p:spPr>
            <p:txBody>
              <a:bodyPr/>
              <a:lstStyle/>
              <a:p>
                <a:r>
                  <a:rPr lang="ru-RU">
                    <a:noFill/>
                  </a:rPr>
                  <a:t> </a:t>
                </a:r>
              </a:p>
            </p:txBody>
          </p:sp>
        </mc:Fallback>
      </mc:AlternateContent>
      <p:pic>
        <p:nvPicPr>
          <p:cNvPr id="88" name="Рисунок 87"/>
          <p:cNvPicPr>
            <a:picLocks noChangeAspect="1"/>
          </p:cNvPicPr>
          <p:nvPr/>
        </p:nvPicPr>
        <p:blipFill>
          <a:blip r:embed="rId7" cstate="print"/>
          <a:srcRect t="21089"/>
          <a:stretch>
            <a:fillRect/>
          </a:stretch>
        </p:blipFill>
        <p:spPr bwMode="auto">
          <a:xfrm>
            <a:off x="5326104" y="4978484"/>
            <a:ext cx="2320056" cy="1440000"/>
          </a:xfrm>
          <a:prstGeom prst="rect">
            <a:avLst/>
          </a:prstGeom>
          <a:noFill/>
        </p:spPr>
      </p:pic>
      <p:sp>
        <p:nvSpPr>
          <p:cNvPr id="93" name="Прямоугольник 92"/>
          <p:cNvSpPr/>
          <p:nvPr/>
        </p:nvSpPr>
        <p:spPr>
          <a:xfrm>
            <a:off x="3664520" y="3407359"/>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94" name="Прямоугольник 93"/>
          <p:cNvSpPr/>
          <p:nvPr/>
        </p:nvSpPr>
        <p:spPr>
          <a:xfrm>
            <a:off x="3620134" y="3920760"/>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95" name="Прямоугольник 94"/>
          <p:cNvSpPr/>
          <p:nvPr/>
        </p:nvSpPr>
        <p:spPr>
          <a:xfrm>
            <a:off x="298352" y="3331332"/>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a</a:t>
            </a:r>
            <a:endParaRPr lang="ru-RU" b="1" i="1" baseline="-25000" dirty="0">
              <a:solidFill>
                <a:sysClr val="windowText" lastClr="000000"/>
              </a:solidFill>
            </a:endParaRPr>
          </a:p>
        </p:txBody>
      </p:sp>
      <p:sp>
        <p:nvSpPr>
          <p:cNvPr id="96" name="Прямоугольник 95"/>
          <p:cNvSpPr/>
          <p:nvPr/>
        </p:nvSpPr>
        <p:spPr>
          <a:xfrm>
            <a:off x="3323025" y="2919509"/>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97" name="Прямоугольник 96"/>
          <p:cNvSpPr/>
          <p:nvPr/>
        </p:nvSpPr>
        <p:spPr>
          <a:xfrm>
            <a:off x="2353665" y="3946223"/>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98" name="Прямая со стрелкой 97"/>
          <p:cNvCxnSpPr/>
          <p:nvPr/>
        </p:nvCxnSpPr>
        <p:spPr>
          <a:xfrm>
            <a:off x="2331651" y="4207608"/>
            <a:ext cx="1405953"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flipH="1">
            <a:off x="2331651" y="2901683"/>
            <a:ext cx="1888372" cy="1305925"/>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flipH="1">
            <a:off x="3737604" y="2901683"/>
            <a:ext cx="482420" cy="1305925"/>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3696241" y="4207608"/>
            <a:ext cx="501651"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2595562" y="4033766"/>
            <a:ext cx="98189" cy="1738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a:off x="1335455" y="2901683"/>
            <a:ext cx="2414020" cy="1313069"/>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1469193" y="2919509"/>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05" name="Прямоугольник 104"/>
          <p:cNvSpPr/>
          <p:nvPr/>
        </p:nvSpPr>
        <p:spPr>
          <a:xfrm>
            <a:off x="1176483" y="3261004"/>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06" name="Прямоугольник 105"/>
          <p:cNvSpPr/>
          <p:nvPr/>
        </p:nvSpPr>
        <p:spPr>
          <a:xfrm>
            <a:off x="2607433" y="4214752"/>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r>
              <a:rPr lang="ru-RU" b="1" cap="all" dirty="0">
                <a:solidFill>
                  <a:sysClr val="windowText" lastClr="000000"/>
                </a:solidFill>
              </a:rPr>
              <a:t>=</a:t>
            </a:r>
            <a:r>
              <a:rPr lang="en-US" b="1" cap="all" dirty="0">
                <a:solidFill>
                  <a:sysClr val="windowText" lastClr="000000"/>
                </a:solidFill>
              </a:rPr>
              <a:t> 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107" name="Прямоугольник 106"/>
          <p:cNvSpPr/>
          <p:nvPr/>
        </p:nvSpPr>
        <p:spPr>
          <a:xfrm>
            <a:off x="1611360" y="3922041"/>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08" name="Прямоугольник 107"/>
          <p:cNvSpPr/>
          <p:nvPr/>
        </p:nvSpPr>
        <p:spPr>
          <a:xfrm>
            <a:off x="2760768" y="3922041"/>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109" name="Прямая со стрелкой 108"/>
          <p:cNvCxnSpPr/>
          <p:nvPr/>
        </p:nvCxnSpPr>
        <p:spPr>
          <a:xfrm>
            <a:off x="1335455" y="2901683"/>
            <a:ext cx="1008067" cy="1313069"/>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flipH="1">
            <a:off x="1826872" y="4214752"/>
            <a:ext cx="5166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flipH="1">
            <a:off x="3367813" y="4039665"/>
            <a:ext cx="57168" cy="1750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a:off x="2137878" y="4039665"/>
            <a:ext cx="43703" cy="17446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3795186" y="4039665"/>
            <a:ext cx="112962" cy="1679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flipH="1">
            <a:off x="200782" y="4214752"/>
            <a:ext cx="214274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3749475" y="4207608"/>
            <a:ext cx="92384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flipH="1" flipV="1">
            <a:off x="883773" y="2138948"/>
            <a:ext cx="0" cy="8073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flipH="1" flipV="1">
            <a:off x="4737791" y="2187733"/>
            <a:ext cx="0" cy="71395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493492" y="2919509"/>
            <a:ext cx="0" cy="1317196"/>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H="1">
            <a:off x="883773" y="2382873"/>
            <a:ext cx="3854018" cy="0"/>
          </a:xfrm>
          <a:prstGeom prst="straightConnector1">
            <a:avLst/>
          </a:prstGeom>
          <a:ln w="31750">
            <a:solidFill>
              <a:schemeClr val="tx2"/>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2542464" y="2090163"/>
            <a:ext cx="727942" cy="250221"/>
          </a:xfrm>
          <a:prstGeom prst="rect">
            <a:avLst/>
          </a:prstGeom>
        </p:spPr>
        <p:txBody>
          <a:bodyPr wrap="none">
            <a:spAutoFit/>
          </a:bodyPr>
          <a:lstStyle/>
          <a:p>
            <a:pPr algn="ctr"/>
            <a:r>
              <a:rPr lang="ru-RU" b="1" cap="all" dirty="0">
                <a:solidFill>
                  <a:sysClr val="windowText" lastClr="000000"/>
                </a:solidFill>
                <a:sym typeface="Symbol"/>
              </a:rPr>
              <a:t></a:t>
            </a:r>
            <a:r>
              <a:rPr lang="en-US" b="1" cap="all" dirty="0">
                <a:solidFill>
                  <a:sysClr val="windowText" lastClr="000000"/>
                </a:solidFill>
                <a:sym typeface="Symbol"/>
              </a:rPr>
              <a:t>W</a:t>
            </a:r>
            <a:r>
              <a:rPr lang="en-US" b="1" baseline="-25000" dirty="0">
                <a:solidFill>
                  <a:sysClr val="windowText" lastClr="000000"/>
                </a:solidFill>
              </a:rPr>
              <a:t>u</a:t>
            </a:r>
            <a:r>
              <a:rPr lang="en-US" b="1" dirty="0">
                <a:solidFill>
                  <a:sysClr val="windowText" lastClr="000000"/>
                </a:solidFill>
              </a:rPr>
              <a:t>=</a:t>
            </a:r>
            <a:r>
              <a:rPr lang="ru-RU" b="1" cap="all" dirty="0">
                <a:solidFill>
                  <a:sysClr val="windowText" lastClr="000000"/>
                </a:solidFill>
                <a:sym typeface="Symbol"/>
              </a:rPr>
              <a:t></a:t>
            </a:r>
            <a:r>
              <a:rPr lang="ru-RU" b="1" cap="all" dirty="0">
                <a:solidFill>
                  <a:sysClr val="windowText" lastClr="000000"/>
                </a:solidFill>
              </a:rPr>
              <a:t>С</a:t>
            </a:r>
            <a:r>
              <a:rPr lang="en-US" b="1" baseline="-25000" dirty="0">
                <a:solidFill>
                  <a:sysClr val="windowText" lastClr="000000"/>
                </a:solidFill>
              </a:rPr>
              <a:t>u</a:t>
            </a:r>
            <a:endParaRPr lang="ru-RU" b="1" i="1" baseline="-25000" dirty="0">
              <a:solidFill>
                <a:sysClr val="windowText" lastClr="000000"/>
              </a:solidFill>
            </a:endParaRPr>
          </a:p>
        </p:txBody>
      </p:sp>
      <p:cxnSp>
        <p:nvCxnSpPr>
          <p:cNvPr id="121" name="Прямая со стрелкой 120"/>
          <p:cNvCxnSpPr/>
          <p:nvPr/>
        </p:nvCxnSpPr>
        <p:spPr>
          <a:xfrm>
            <a:off x="883773" y="2919509"/>
            <a:ext cx="1433898" cy="127770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a:off x="883773" y="2919509"/>
            <a:ext cx="2848664" cy="127770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Прямая со стрелкой 122"/>
          <p:cNvCxnSpPr/>
          <p:nvPr/>
        </p:nvCxnSpPr>
        <p:spPr>
          <a:xfrm flipH="1">
            <a:off x="2366457" y="2919509"/>
            <a:ext cx="2371335" cy="127770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H="1">
            <a:off x="3732438" y="2919509"/>
            <a:ext cx="1005354" cy="127770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5" name="Полилиния 124"/>
          <p:cNvSpPr/>
          <p:nvPr/>
        </p:nvSpPr>
        <p:spPr>
          <a:xfrm>
            <a:off x="2152184" y="3895210"/>
            <a:ext cx="487850" cy="146355"/>
          </a:xfrm>
          <a:custGeom>
            <a:avLst/>
            <a:gdLst>
              <a:gd name="connsiteX0" fmla="*/ 0 w 641267"/>
              <a:gd name="connsiteY0" fmla="*/ 87085 h 110836"/>
              <a:gd name="connsiteX1" fmla="*/ 296883 w 641267"/>
              <a:gd name="connsiteY1" fmla="*/ 3958 h 110836"/>
              <a:gd name="connsiteX2" fmla="*/ 641267 w 641267"/>
              <a:gd name="connsiteY2" fmla="*/ 110836 h 110836"/>
            </a:gdLst>
            <a:ahLst/>
            <a:cxnLst>
              <a:cxn ang="0">
                <a:pos x="connsiteX0" y="connsiteY0"/>
              </a:cxn>
              <a:cxn ang="0">
                <a:pos x="connsiteX1" y="connsiteY1"/>
              </a:cxn>
              <a:cxn ang="0">
                <a:pos x="connsiteX2" y="connsiteY2"/>
              </a:cxn>
            </a:cxnLst>
            <a:rect l="l" t="t" r="r" b="b"/>
            <a:pathLst>
              <a:path w="641267" h="110836">
                <a:moveTo>
                  <a:pt x="0" y="87085"/>
                </a:moveTo>
                <a:cubicBezTo>
                  <a:pt x="95002" y="43542"/>
                  <a:pt x="190005" y="0"/>
                  <a:pt x="296883" y="3958"/>
                </a:cubicBezTo>
                <a:cubicBezTo>
                  <a:pt x="403761" y="7916"/>
                  <a:pt x="522514" y="59376"/>
                  <a:pt x="641267" y="110836"/>
                </a:cubicBezTo>
              </a:path>
            </a:pathLst>
          </a:cu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6" name="Прямоугольник 125"/>
          <p:cNvSpPr/>
          <p:nvPr/>
        </p:nvSpPr>
        <p:spPr>
          <a:xfrm>
            <a:off x="1908259" y="3651285"/>
            <a:ext cx="878131" cy="29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rgbClr val="FF0000"/>
                </a:solidFill>
                <a:sym typeface="Symbol"/>
              </a:rPr>
              <a:t></a:t>
            </a:r>
            <a:endParaRPr lang="ru-RU" b="1" i="1" cap="all" baseline="-25000" dirty="0">
              <a:solidFill>
                <a:srgbClr val="FF0000"/>
              </a:solidFill>
            </a:endParaRPr>
          </a:p>
        </p:txBody>
      </p:sp>
      <p:cxnSp>
        <p:nvCxnSpPr>
          <p:cNvPr id="127" name="Прямая соединительная линия 126"/>
          <p:cNvCxnSpPr/>
          <p:nvPr/>
        </p:nvCxnSpPr>
        <p:spPr>
          <a:xfrm>
            <a:off x="444707" y="2919509"/>
            <a:ext cx="497607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9" name="Прямоугольник 128"/>
          <p:cNvSpPr/>
          <p:nvPr/>
        </p:nvSpPr>
        <p:spPr>
          <a:xfrm>
            <a:off x="7868555" y="3374163"/>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30" name="Прямоугольник 129"/>
          <p:cNvSpPr/>
          <p:nvPr/>
        </p:nvSpPr>
        <p:spPr>
          <a:xfrm>
            <a:off x="7822283" y="3909375"/>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31" name="Прямоугольник 130"/>
          <p:cNvSpPr/>
          <p:nvPr/>
        </p:nvSpPr>
        <p:spPr>
          <a:xfrm>
            <a:off x="4613661" y="3272447"/>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a</a:t>
            </a:r>
            <a:endParaRPr lang="ru-RU" b="1" i="1" baseline="-25000" dirty="0">
              <a:solidFill>
                <a:sysClr val="windowText" lastClr="000000"/>
              </a:solidFill>
            </a:endParaRPr>
          </a:p>
        </p:txBody>
      </p:sp>
      <p:sp>
        <p:nvSpPr>
          <p:cNvPr id="132" name="Прямоугольник 131"/>
          <p:cNvSpPr/>
          <p:nvPr/>
        </p:nvSpPr>
        <p:spPr>
          <a:xfrm>
            <a:off x="7512551" y="2865585"/>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33" name="Прямоугольник 132"/>
          <p:cNvSpPr/>
          <p:nvPr/>
        </p:nvSpPr>
        <p:spPr>
          <a:xfrm>
            <a:off x="6502007" y="3935920"/>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34" name="Прямая со стрелкой 133"/>
          <p:cNvCxnSpPr/>
          <p:nvPr/>
        </p:nvCxnSpPr>
        <p:spPr>
          <a:xfrm>
            <a:off x="6479058" y="4208410"/>
            <a:ext cx="1465686"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5" name="Прямая со стрелкой 134"/>
          <p:cNvCxnSpPr/>
          <p:nvPr/>
        </p:nvCxnSpPr>
        <p:spPr>
          <a:xfrm flipH="1">
            <a:off x="6479058" y="2847002"/>
            <a:ext cx="1968602" cy="1361408"/>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6" name="Прямая со стрелкой 135"/>
          <p:cNvCxnSpPr/>
          <p:nvPr/>
        </p:nvCxnSpPr>
        <p:spPr>
          <a:xfrm flipH="1">
            <a:off x="7944743" y="2847002"/>
            <a:ext cx="502916" cy="1361408"/>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a:off x="7901623" y="4208410"/>
            <a:ext cx="52296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a:xfrm>
            <a:off x="6754181" y="4027182"/>
            <a:ext cx="102360" cy="18122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a:off x="5440538" y="2847002"/>
            <a:ext cx="2516581" cy="1368856"/>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0" name="Прямоугольник 139"/>
          <p:cNvSpPr/>
          <p:nvPr/>
        </p:nvSpPr>
        <p:spPr>
          <a:xfrm>
            <a:off x="5579958" y="2865585"/>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41" name="Прямоугольник 140"/>
          <p:cNvSpPr/>
          <p:nvPr/>
        </p:nvSpPr>
        <p:spPr>
          <a:xfrm>
            <a:off x="5274811" y="3221589"/>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42" name="Прямоугольник 141"/>
          <p:cNvSpPr/>
          <p:nvPr/>
        </p:nvSpPr>
        <p:spPr>
          <a:xfrm>
            <a:off x="6766556" y="4215858"/>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r>
              <a:rPr lang="ru-RU" b="1" cap="all" dirty="0">
                <a:solidFill>
                  <a:sysClr val="windowText" lastClr="000000"/>
                </a:solidFill>
              </a:rPr>
              <a:t>=</a:t>
            </a:r>
            <a:r>
              <a:rPr lang="en-US" b="1" cap="all" dirty="0">
                <a:solidFill>
                  <a:sysClr val="windowText" lastClr="000000"/>
                </a:solidFill>
              </a:rPr>
              <a:t> 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143" name="Прямоугольник 142"/>
          <p:cNvSpPr/>
          <p:nvPr/>
        </p:nvSpPr>
        <p:spPr>
          <a:xfrm>
            <a:off x="5728165" y="3910711"/>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44" name="Прямоугольник 143"/>
          <p:cNvSpPr/>
          <p:nvPr/>
        </p:nvSpPr>
        <p:spPr>
          <a:xfrm>
            <a:off x="6926406" y="3910711"/>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145" name="Прямая со стрелкой 144"/>
          <p:cNvCxnSpPr/>
          <p:nvPr/>
        </p:nvCxnSpPr>
        <p:spPr>
          <a:xfrm>
            <a:off x="5440538" y="2847002"/>
            <a:ext cx="1050895" cy="1368856"/>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flipH="1">
            <a:off x="5952833" y="4215858"/>
            <a:ext cx="5386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7" name="Прямая соединительная линия 146"/>
          <p:cNvCxnSpPr/>
          <p:nvPr/>
        </p:nvCxnSpPr>
        <p:spPr>
          <a:xfrm flipH="1">
            <a:off x="7559242" y="4033333"/>
            <a:ext cx="59597" cy="1825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p:cNvCxnSpPr/>
          <p:nvPr/>
        </p:nvCxnSpPr>
        <p:spPr>
          <a:xfrm flipH="1">
            <a:off x="6277052" y="4033333"/>
            <a:ext cx="45560" cy="18187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p:cNvCxnSpPr/>
          <p:nvPr/>
        </p:nvCxnSpPr>
        <p:spPr>
          <a:xfrm>
            <a:off x="8004772" y="4033333"/>
            <a:ext cx="117761" cy="1750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Прямая соединительная линия 149"/>
          <p:cNvCxnSpPr/>
          <p:nvPr/>
        </p:nvCxnSpPr>
        <p:spPr>
          <a:xfrm flipH="1" flipV="1">
            <a:off x="5122238" y="4206894"/>
            <a:ext cx="136919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p:cNvCxnSpPr/>
          <p:nvPr/>
        </p:nvCxnSpPr>
        <p:spPr>
          <a:xfrm flipV="1">
            <a:off x="7970270" y="4206894"/>
            <a:ext cx="57258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nvCxnSpPr>
        <p:spPr>
          <a:xfrm flipH="1" flipV="1">
            <a:off x="6647970" y="2051862"/>
            <a:ext cx="0" cy="84169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p:nvPr/>
        </p:nvCxnSpPr>
        <p:spPr>
          <a:xfrm flipH="1" flipV="1">
            <a:off x="7461693" y="2153577"/>
            <a:ext cx="0" cy="74428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4" name="Прямая со стрелкой 153"/>
          <p:cNvCxnSpPr/>
          <p:nvPr/>
        </p:nvCxnSpPr>
        <p:spPr>
          <a:xfrm>
            <a:off x="5325669" y="2865585"/>
            <a:ext cx="0" cy="1373159"/>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p:nvPr/>
        </p:nvCxnSpPr>
        <p:spPr>
          <a:xfrm flipH="1">
            <a:off x="6647970" y="2306150"/>
            <a:ext cx="813723" cy="0"/>
          </a:xfrm>
          <a:prstGeom prst="straightConnector1">
            <a:avLst/>
          </a:prstGeom>
          <a:ln w="31750">
            <a:solidFill>
              <a:schemeClr val="tx2"/>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156" name="Прямоугольник 155"/>
          <p:cNvSpPr/>
          <p:nvPr/>
        </p:nvSpPr>
        <p:spPr>
          <a:xfrm>
            <a:off x="6698828" y="2001004"/>
            <a:ext cx="758869" cy="260851"/>
          </a:xfrm>
          <a:prstGeom prst="rect">
            <a:avLst/>
          </a:prstGeom>
        </p:spPr>
        <p:txBody>
          <a:bodyPr wrap="none">
            <a:spAutoFit/>
          </a:bodyPr>
          <a:lstStyle/>
          <a:p>
            <a:pPr algn="ctr"/>
            <a:r>
              <a:rPr lang="ru-RU" b="1" cap="all" dirty="0">
                <a:solidFill>
                  <a:sysClr val="windowText" lastClr="000000"/>
                </a:solidFill>
                <a:sym typeface="Symbol"/>
              </a:rPr>
              <a:t></a:t>
            </a:r>
            <a:r>
              <a:rPr lang="en-US" b="1" cap="all" dirty="0">
                <a:solidFill>
                  <a:sysClr val="windowText" lastClr="000000"/>
                </a:solidFill>
                <a:sym typeface="Symbol"/>
              </a:rPr>
              <a:t>W</a:t>
            </a:r>
            <a:r>
              <a:rPr lang="en-US" b="1" baseline="-25000" dirty="0">
                <a:solidFill>
                  <a:sysClr val="windowText" lastClr="000000"/>
                </a:solidFill>
              </a:rPr>
              <a:t>u</a:t>
            </a:r>
            <a:r>
              <a:rPr lang="en-US" b="1" dirty="0">
                <a:solidFill>
                  <a:sysClr val="windowText" lastClr="000000"/>
                </a:solidFill>
              </a:rPr>
              <a:t>=</a:t>
            </a:r>
            <a:r>
              <a:rPr lang="ru-RU" b="1" cap="all" dirty="0">
                <a:solidFill>
                  <a:sysClr val="windowText" lastClr="000000"/>
                </a:solidFill>
                <a:sym typeface="Symbol"/>
              </a:rPr>
              <a:t></a:t>
            </a:r>
            <a:r>
              <a:rPr lang="ru-RU" b="1" cap="all" dirty="0">
                <a:solidFill>
                  <a:sysClr val="windowText" lastClr="000000"/>
                </a:solidFill>
              </a:rPr>
              <a:t>С</a:t>
            </a:r>
            <a:r>
              <a:rPr lang="en-US" b="1" baseline="-25000" dirty="0">
                <a:solidFill>
                  <a:sysClr val="windowText" lastClr="000000"/>
                </a:solidFill>
              </a:rPr>
              <a:t>u</a:t>
            </a:r>
            <a:endParaRPr lang="ru-RU" b="1" i="1" baseline="-25000" dirty="0">
              <a:solidFill>
                <a:sysClr val="windowText" lastClr="000000"/>
              </a:solidFill>
            </a:endParaRPr>
          </a:p>
        </p:txBody>
      </p:sp>
      <p:cxnSp>
        <p:nvCxnSpPr>
          <p:cNvPr id="157" name="Прямая со стрелкой 156"/>
          <p:cNvCxnSpPr/>
          <p:nvPr/>
        </p:nvCxnSpPr>
        <p:spPr>
          <a:xfrm flipH="1">
            <a:off x="6464484" y="2865585"/>
            <a:ext cx="183486" cy="133199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Прямая со стрелкой 157"/>
          <p:cNvCxnSpPr/>
          <p:nvPr/>
        </p:nvCxnSpPr>
        <p:spPr>
          <a:xfrm>
            <a:off x="6647970" y="2865585"/>
            <a:ext cx="1291388" cy="133199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9" name="Прямая со стрелкой 158"/>
          <p:cNvCxnSpPr/>
          <p:nvPr/>
        </p:nvCxnSpPr>
        <p:spPr>
          <a:xfrm flipH="1">
            <a:off x="6515342" y="2865585"/>
            <a:ext cx="946351" cy="133199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Прямая со стрелкой 159"/>
          <p:cNvCxnSpPr/>
          <p:nvPr/>
        </p:nvCxnSpPr>
        <p:spPr>
          <a:xfrm>
            <a:off x="7461693" y="2865585"/>
            <a:ext cx="477665" cy="133199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1" name="Полилиния 160"/>
          <p:cNvSpPr/>
          <p:nvPr/>
        </p:nvSpPr>
        <p:spPr>
          <a:xfrm rot="1454498">
            <a:off x="6495397" y="3933598"/>
            <a:ext cx="152573" cy="101715"/>
          </a:xfrm>
          <a:custGeom>
            <a:avLst/>
            <a:gdLst>
              <a:gd name="connsiteX0" fmla="*/ 0 w 641267"/>
              <a:gd name="connsiteY0" fmla="*/ 87085 h 110836"/>
              <a:gd name="connsiteX1" fmla="*/ 296883 w 641267"/>
              <a:gd name="connsiteY1" fmla="*/ 3958 h 110836"/>
              <a:gd name="connsiteX2" fmla="*/ 641267 w 641267"/>
              <a:gd name="connsiteY2" fmla="*/ 110836 h 110836"/>
            </a:gdLst>
            <a:ahLst/>
            <a:cxnLst>
              <a:cxn ang="0">
                <a:pos x="connsiteX0" y="connsiteY0"/>
              </a:cxn>
              <a:cxn ang="0">
                <a:pos x="connsiteX1" y="connsiteY1"/>
              </a:cxn>
              <a:cxn ang="0">
                <a:pos x="connsiteX2" y="connsiteY2"/>
              </a:cxn>
            </a:cxnLst>
            <a:rect l="l" t="t" r="r" b="b"/>
            <a:pathLst>
              <a:path w="641267" h="110836">
                <a:moveTo>
                  <a:pt x="0" y="87085"/>
                </a:moveTo>
                <a:cubicBezTo>
                  <a:pt x="95002" y="43542"/>
                  <a:pt x="190005" y="0"/>
                  <a:pt x="296883" y="3958"/>
                </a:cubicBezTo>
                <a:cubicBezTo>
                  <a:pt x="403761" y="7916"/>
                  <a:pt x="522514" y="59376"/>
                  <a:pt x="641267" y="110836"/>
                </a:cubicBezTo>
              </a:path>
            </a:pathLst>
          </a:cu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2" name="Прямоугольник 161"/>
          <p:cNvSpPr/>
          <p:nvPr/>
        </p:nvSpPr>
        <p:spPr>
          <a:xfrm>
            <a:off x="6190250" y="3628451"/>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rgbClr val="FF0000"/>
                </a:solidFill>
                <a:sym typeface="Symbol"/>
              </a:rPr>
              <a:t></a:t>
            </a:r>
            <a:endParaRPr lang="ru-RU" b="1" i="1" cap="all" baseline="-25000" dirty="0">
              <a:solidFill>
                <a:srgbClr val="FF0000"/>
              </a:solidFill>
            </a:endParaRPr>
          </a:p>
        </p:txBody>
      </p:sp>
      <p:cxnSp>
        <p:nvCxnSpPr>
          <p:cNvPr id="163" name="Прямая соединительная линия 162"/>
          <p:cNvCxnSpPr/>
          <p:nvPr/>
        </p:nvCxnSpPr>
        <p:spPr>
          <a:xfrm>
            <a:off x="5274811" y="2865585"/>
            <a:ext cx="320403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4" name="Прямоугольник 163"/>
          <p:cNvSpPr/>
          <p:nvPr/>
        </p:nvSpPr>
        <p:spPr>
          <a:xfrm>
            <a:off x="6037677" y="3018159"/>
            <a:ext cx="915439" cy="30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rgbClr val="FF0000"/>
                </a:solidFill>
              </a:rPr>
              <a:t>W</a:t>
            </a:r>
            <a:r>
              <a:rPr lang="ru-RU" b="1" cap="all" baseline="-25000" dirty="0">
                <a:solidFill>
                  <a:srgbClr val="FF0000"/>
                </a:solidFill>
              </a:rPr>
              <a:t>1</a:t>
            </a:r>
            <a:endParaRPr lang="ru-RU" b="1" i="1" cap="all" baseline="-25000" dirty="0">
              <a:solidFill>
                <a:srgbClr val="FF0000"/>
              </a:solidFill>
            </a:endParaRPr>
          </a:p>
        </p:txBody>
      </p:sp>
      <p:sp>
        <p:nvSpPr>
          <p:cNvPr id="165" name="Прямоугольник 164"/>
          <p:cNvSpPr/>
          <p:nvPr/>
        </p:nvSpPr>
        <p:spPr>
          <a:xfrm>
            <a:off x="6851401" y="2916443"/>
            <a:ext cx="271946" cy="260851"/>
          </a:xfrm>
          <a:prstGeom prst="rect">
            <a:avLst/>
          </a:prstGeom>
        </p:spPr>
        <p:txBody>
          <a:bodyPr wrap="none">
            <a:spAutoFit/>
          </a:bodyPr>
          <a:lstStyle/>
          <a:p>
            <a:pPr algn="ctr"/>
            <a:r>
              <a:rPr lang="ru-RU" b="1" cap="all" dirty="0">
                <a:solidFill>
                  <a:srgbClr val="FF0000"/>
                </a:solidFill>
              </a:rPr>
              <a:t>С</a:t>
            </a:r>
            <a:r>
              <a:rPr lang="ru-RU" b="1" cap="all" baseline="-25000" dirty="0">
                <a:solidFill>
                  <a:srgbClr val="FF0000"/>
                </a:solidFill>
              </a:rPr>
              <a:t>1</a:t>
            </a:r>
            <a:endParaRPr lang="ru-RU" b="1" i="1" cap="all" baseline="-25000" dirty="0">
              <a:solidFill>
                <a:srgbClr val="FF0000"/>
              </a:solidFill>
            </a:endParaRPr>
          </a:p>
        </p:txBody>
      </p:sp>
      <p:sp>
        <p:nvSpPr>
          <p:cNvPr id="166" name="Прямоугольник 165"/>
          <p:cNvSpPr/>
          <p:nvPr/>
        </p:nvSpPr>
        <p:spPr>
          <a:xfrm>
            <a:off x="7156547" y="3119874"/>
            <a:ext cx="334215" cy="260851"/>
          </a:xfrm>
          <a:prstGeom prst="rect">
            <a:avLst/>
          </a:prstGeom>
        </p:spPr>
        <p:txBody>
          <a:bodyPr wrap="none">
            <a:spAutoFit/>
          </a:bodyPr>
          <a:lstStyle/>
          <a:p>
            <a:pPr algn="ctr"/>
            <a:r>
              <a:rPr lang="en-US" b="1" cap="all" dirty="0">
                <a:solidFill>
                  <a:srgbClr val="FF0000"/>
                </a:solidFill>
              </a:rPr>
              <a:t>W</a:t>
            </a:r>
            <a:r>
              <a:rPr lang="en-US" b="1" cap="all" baseline="-25000" dirty="0">
                <a:solidFill>
                  <a:srgbClr val="FF0000"/>
                </a:solidFill>
              </a:rPr>
              <a:t>2</a:t>
            </a:r>
            <a:endParaRPr lang="ru-RU" b="1" i="1" cap="all" baseline="-25000" dirty="0">
              <a:solidFill>
                <a:srgbClr val="FF0000"/>
              </a:solidFill>
            </a:endParaRPr>
          </a:p>
        </p:txBody>
      </p:sp>
      <p:sp>
        <p:nvSpPr>
          <p:cNvPr id="167" name="Прямоугольник 166"/>
          <p:cNvSpPr/>
          <p:nvPr/>
        </p:nvSpPr>
        <p:spPr>
          <a:xfrm>
            <a:off x="7665124" y="3425020"/>
            <a:ext cx="271946" cy="260851"/>
          </a:xfrm>
          <a:prstGeom prst="rect">
            <a:avLst/>
          </a:prstGeom>
        </p:spPr>
        <p:txBody>
          <a:bodyPr wrap="none">
            <a:spAutoFit/>
          </a:bodyPr>
          <a:lstStyle/>
          <a:p>
            <a:pPr algn="ctr"/>
            <a:r>
              <a:rPr lang="ru-RU" b="1" cap="all" dirty="0">
                <a:solidFill>
                  <a:srgbClr val="FF0000"/>
                </a:solidFill>
              </a:rPr>
              <a:t>С</a:t>
            </a:r>
            <a:r>
              <a:rPr lang="en-US" b="1" cap="all" baseline="-25000" dirty="0">
                <a:solidFill>
                  <a:srgbClr val="FF0000"/>
                </a:solidFill>
              </a:rPr>
              <a:t>2</a:t>
            </a:r>
            <a:endParaRPr lang="ru-RU" b="1" i="1" cap="all" baseline="-25000" dirty="0">
              <a:solidFill>
                <a:srgbClr val="FF0000"/>
              </a:solidFill>
            </a:endParaRPr>
          </a:p>
        </p:txBody>
      </p:sp>
    </p:spTree>
    <p:extLst>
      <p:ext uri="{BB962C8B-B14F-4D97-AF65-F5344CB8AC3E}">
        <p14:creationId xmlns:p14="http://schemas.microsoft.com/office/powerpoint/2010/main" val="38558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7" grpId="0"/>
      <p:bldP spid="91" grpId="0"/>
      <p:bldP spid="120" grpId="0"/>
      <p:bldP spid="126" grpId="0"/>
      <p:bldP spid="156" grpId="0"/>
      <p:bldP spid="162" grpId="0"/>
      <p:bldP spid="164" grpId="0"/>
      <p:bldP spid="165" grpId="0"/>
      <p:bldP spid="166" grpId="0"/>
      <p:bldP spid="1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Оптимальные параметры рабочего процесса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a:t>
            </a:fld>
            <a:endParaRPr lang="ru-RU" dirty="0">
              <a:solidFill>
                <a:schemeClr val="bg1"/>
              </a:solidFill>
              <a:latin typeface="Elektra Medium Pro" panose="02000803000000020004" pitchFamily="50" charset="-52"/>
            </a:endParaRPr>
          </a:p>
        </p:txBody>
      </p:sp>
      <p:pic>
        <p:nvPicPr>
          <p:cNvPr id="4" name="Рисунок 3"/>
          <p:cNvPicPr/>
          <p:nvPr/>
        </p:nvPicPr>
        <p:blipFill>
          <a:blip r:embed="rId3" cstate="print"/>
          <a:srcRect l="10736" t="21089" r="19939"/>
          <a:stretch>
            <a:fillRect/>
          </a:stretch>
        </p:blipFill>
        <p:spPr bwMode="auto">
          <a:xfrm>
            <a:off x="827314" y="890428"/>
            <a:ext cx="1607820" cy="1439545"/>
          </a:xfrm>
          <a:prstGeom prst="rect">
            <a:avLst/>
          </a:prstGeom>
          <a:noFill/>
        </p:spPr>
      </p:pic>
      <p:pic>
        <p:nvPicPr>
          <p:cNvPr id="5" name="Рисунок 4"/>
          <p:cNvPicPr>
            <a:picLocks noChangeAspect="1"/>
          </p:cNvPicPr>
          <p:nvPr/>
        </p:nvPicPr>
        <p:blipFill>
          <a:blip r:embed="rId4" cstate="print"/>
          <a:srcRect t="21089"/>
          <a:stretch>
            <a:fillRect/>
          </a:stretch>
        </p:blipFill>
        <p:spPr bwMode="auto">
          <a:xfrm>
            <a:off x="637145" y="2501098"/>
            <a:ext cx="2320056" cy="1440000"/>
          </a:xfrm>
          <a:prstGeom prst="rect">
            <a:avLst/>
          </a:prstGeom>
          <a:noFill/>
        </p:spPr>
      </p:pic>
      <p:sp>
        <p:nvSpPr>
          <p:cNvPr id="2" name="Прямоугольник 1"/>
          <p:cNvSpPr/>
          <p:nvPr/>
        </p:nvSpPr>
        <p:spPr>
          <a:xfrm>
            <a:off x="1560632" y="2177932"/>
            <a:ext cx="413896" cy="646331"/>
          </a:xfrm>
          <a:prstGeom prst="rect">
            <a:avLst/>
          </a:prstGeom>
        </p:spPr>
        <p:txBody>
          <a:bodyPr wrap="none">
            <a:spAutoFit/>
          </a:bodyPr>
          <a:lstStyle/>
          <a:p>
            <a:r>
              <a:rPr lang="ru-RU" sz="3600" b="1" cap="all" dirty="0">
                <a:solidFill>
                  <a:sysClr val="windowText" lastClr="000000"/>
                </a:solidFill>
                <a:sym typeface="Symbol"/>
              </a:rPr>
              <a:t>+</a:t>
            </a:r>
            <a:endParaRPr lang="ru-RU" sz="3600" dirty="0"/>
          </a:p>
        </p:txBody>
      </p:sp>
      <p:sp>
        <p:nvSpPr>
          <p:cNvPr id="9" name="Стрелка вниз 8"/>
          <p:cNvSpPr/>
          <p:nvPr/>
        </p:nvSpPr>
        <p:spPr>
          <a:xfrm rot="16200000">
            <a:off x="2777201" y="2151149"/>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5" cstate="print"/>
          <a:srcRect/>
          <a:stretch>
            <a:fillRect/>
          </a:stretch>
        </p:blipFill>
        <p:spPr bwMode="auto">
          <a:xfrm>
            <a:off x="3510094" y="855321"/>
            <a:ext cx="3835400" cy="2879725"/>
          </a:xfrm>
          <a:prstGeom prst="rect">
            <a:avLst/>
          </a:prstGeom>
          <a:noFill/>
        </p:spPr>
      </p:pic>
      <p:sp>
        <p:nvSpPr>
          <p:cNvPr id="11" name="Прямоугольник 10"/>
          <p:cNvSpPr/>
          <p:nvPr/>
        </p:nvSpPr>
        <p:spPr>
          <a:xfrm>
            <a:off x="3510094" y="3729824"/>
            <a:ext cx="4000717" cy="338554"/>
          </a:xfrm>
          <a:prstGeom prst="rect">
            <a:avLst/>
          </a:prstGeom>
        </p:spPr>
        <p:txBody>
          <a:bodyPr wrap="square">
            <a:spAutoFit/>
          </a:bodyPr>
          <a:lstStyle/>
          <a:p>
            <a:pPr algn="ctr"/>
            <a:r>
              <a:rPr lang="ru-RU" sz="1600" cap="small" dirty="0"/>
              <a:t>Диаграмма Смита</a:t>
            </a:r>
          </a:p>
        </p:txBody>
      </p:sp>
      <p:sp>
        <p:nvSpPr>
          <p:cNvPr id="12" name="Прямоугольник 11"/>
          <p:cNvSpPr/>
          <p:nvPr/>
        </p:nvSpPr>
        <p:spPr>
          <a:xfrm>
            <a:off x="506941" y="4143991"/>
            <a:ext cx="8219048" cy="2169825"/>
          </a:xfrm>
          <a:prstGeom prst="rect">
            <a:avLst/>
          </a:prstGeom>
        </p:spPr>
        <p:txBody>
          <a:bodyPr wrap="square" numCol="1">
            <a:spAutoFit/>
          </a:bodyPr>
          <a:lstStyle/>
          <a:p>
            <a:pPr marL="285750" indent="-285750">
              <a:lnSpc>
                <a:spcPct val="150000"/>
              </a:lnSpc>
              <a:buFont typeface="Wingdings" pitchFamily="2" charset="2"/>
              <a:buChar char="ü"/>
            </a:pPr>
            <a:r>
              <a:rPr lang="ru-RU" dirty="0"/>
              <a:t>Диаграмма Смита получена экспериментально в </a:t>
            </a:r>
            <a:r>
              <a:rPr lang="ru-RU" i="1" dirty="0"/>
              <a:t>1967 </a:t>
            </a:r>
            <a:r>
              <a:rPr lang="ru-RU" dirty="0"/>
              <a:t>на основании анализа данных </a:t>
            </a:r>
            <a:r>
              <a:rPr lang="ru-RU" i="1" dirty="0"/>
              <a:t>70</a:t>
            </a:r>
            <a:r>
              <a:rPr lang="ru-RU" dirty="0"/>
              <a:t> турбин</a:t>
            </a:r>
          </a:p>
          <a:p>
            <a:pPr marL="285750" indent="-285750">
              <a:lnSpc>
                <a:spcPct val="150000"/>
              </a:lnSpc>
              <a:buFont typeface="Wingdings" pitchFamily="2" charset="2"/>
              <a:buChar char="ü"/>
            </a:pPr>
            <a:r>
              <a:rPr lang="ru-RU" dirty="0"/>
              <a:t>Значение КПД на диаграмме завышены на </a:t>
            </a:r>
            <a:r>
              <a:rPr lang="ru-RU" i="1" dirty="0"/>
              <a:t>1…2%, </a:t>
            </a:r>
            <a:r>
              <a:rPr lang="ru-RU" dirty="0"/>
              <a:t>из-за не учета потерь в радиальном зазоре</a:t>
            </a:r>
          </a:p>
          <a:p>
            <a:pPr marL="285750" indent="-285750">
              <a:lnSpc>
                <a:spcPct val="150000"/>
              </a:lnSpc>
              <a:buFont typeface="Wingdings" pitchFamily="2" charset="2"/>
              <a:buChar char="ü"/>
            </a:pPr>
            <a:r>
              <a:rPr lang="ru-RU" dirty="0"/>
              <a:t>Диаграмма Смита широко применяется при проектировании турбин</a:t>
            </a:r>
          </a:p>
        </p:txBody>
      </p:sp>
      <p:sp>
        <p:nvSpPr>
          <p:cNvPr id="13" name="Прямоугольник 12"/>
          <p:cNvSpPr/>
          <p:nvPr/>
        </p:nvSpPr>
        <p:spPr>
          <a:xfrm>
            <a:off x="7345494" y="911346"/>
            <a:ext cx="1431874" cy="584775"/>
          </a:xfrm>
          <a:prstGeom prst="rect">
            <a:avLst/>
          </a:prstGeom>
        </p:spPr>
        <p:txBody>
          <a:bodyPr wrap="square">
            <a:spAutoFit/>
          </a:bodyPr>
          <a:lstStyle/>
          <a:p>
            <a:pPr algn="ctr"/>
            <a:r>
              <a:rPr lang="ru-RU" sz="1600" cap="small" dirty="0"/>
              <a:t>Стартовые точки</a:t>
            </a:r>
          </a:p>
        </p:txBody>
      </p:sp>
      <mc:AlternateContent xmlns:mc="http://schemas.openxmlformats.org/markup-compatibility/2006" xmlns:a14="http://schemas.microsoft.com/office/drawing/2010/main">
        <mc:Choice Requires="a14">
          <p:sp>
            <p:nvSpPr>
              <p:cNvPr id="14" name="Прямоугольник 13"/>
              <p:cNvSpPr/>
              <p:nvPr/>
            </p:nvSpPr>
            <p:spPr>
              <a:xfrm>
                <a:off x="7345494" y="1496121"/>
                <a:ext cx="1550424" cy="471155"/>
              </a:xfrm>
              <a:prstGeom prst="rect">
                <a:avLst/>
              </a:prstGeom>
            </p:spPr>
            <p:txBody>
              <a:bodyPr wrap="none">
                <a:spAutoFit/>
              </a:bodyPr>
              <a:lstStyle/>
              <a:p>
                <a14:m>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𝐿</m:t>
                            </m:r>
                          </m:e>
                          <m:sub>
                            <m:r>
                              <a:rPr lang="ru-RU" sz="1600" i="1">
                                <a:latin typeface="Cambria Math"/>
                              </a:rPr>
                              <m:t>𝑐</m:t>
                            </m:r>
                            <m:r>
                              <a:rPr lang="ru-RU" sz="1600" i="1">
                                <a:latin typeface="Cambria Math"/>
                              </a:rPr>
                              <m:t>т</m:t>
                            </m:r>
                          </m:sub>
                          <m:sup>
                            <m:r>
                              <a:rPr lang="ru-RU" sz="1600" i="1">
                                <a:latin typeface="Cambria Math"/>
                              </a:rPr>
                              <m:t>∗</m:t>
                            </m:r>
                          </m:sup>
                        </m:sSubSup>
                      </m:num>
                      <m:den>
                        <m:sSup>
                          <m:sSupPr>
                            <m:ctrlPr>
                              <a:rPr lang="ru-RU" sz="1600" i="1">
                                <a:latin typeface="Cambria Math" panose="02040503050406030204" pitchFamily="18" charset="0"/>
                              </a:rPr>
                            </m:ctrlPr>
                          </m:sSupPr>
                          <m:e>
                            <m:r>
                              <a:rPr lang="en-US" sz="1600" i="1">
                                <a:latin typeface="Cambria Math"/>
                              </a:rPr>
                              <m:t>𝑢</m:t>
                            </m:r>
                          </m:e>
                          <m:sup>
                            <m:r>
                              <a:rPr lang="ru-RU" sz="1600" i="1">
                                <a:latin typeface="Cambria Math"/>
                              </a:rPr>
                              <m:t>2</m:t>
                            </m:r>
                          </m:sup>
                        </m:sSup>
                      </m:den>
                    </m:f>
                    <m:r>
                      <a:rPr lang="ru-RU" sz="1600" i="1">
                        <a:latin typeface="Cambria Math"/>
                      </a:rPr>
                      <m:t>=2</m:t>
                    </m:r>
                  </m:oMath>
                </a14:m>
                <a:r>
                  <a:rPr lang="ru-RU" sz="1600" dirty="0"/>
                  <a:t>, </a:t>
                </a:r>
                <a14:m>
                  <m:oMath xmlns:m="http://schemas.openxmlformats.org/officeDocument/2006/math">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𝑐</m:t>
                            </m:r>
                          </m:e>
                          <m:sub>
                            <m:r>
                              <a:rPr lang="en-US" sz="1600" i="1">
                                <a:latin typeface="Cambria Math"/>
                              </a:rPr>
                              <m:t>𝑎</m:t>
                            </m:r>
                          </m:sub>
                        </m:sSub>
                      </m:num>
                      <m:den>
                        <m:r>
                          <a:rPr lang="ru-RU" sz="1600" i="1">
                            <a:latin typeface="Cambria Math"/>
                          </a:rPr>
                          <m:t>𝑢</m:t>
                        </m:r>
                      </m:den>
                    </m:f>
                    <m:r>
                      <a:rPr lang="ru-RU" sz="1600" i="1">
                        <a:latin typeface="Cambria Math"/>
                      </a:rPr>
                      <m:t>=0,6</m:t>
                    </m:r>
                  </m:oMath>
                </a14:m>
                <a:endParaRPr lang="ru-RU" sz="1600"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7345494" y="1496121"/>
                <a:ext cx="1550424" cy="471155"/>
              </a:xfrm>
              <a:prstGeom prst="rect">
                <a:avLst/>
              </a:prstGeom>
              <a:blipFill rotWithShape="1">
                <a:blip r:embed="rId6" cstate="print"/>
                <a:stretch>
                  <a:fillRect b="-512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7324271" y="2059605"/>
                <a:ext cx="1819729" cy="471155"/>
              </a:xfrm>
              <a:prstGeom prst="rect">
                <a:avLst/>
              </a:prstGeom>
            </p:spPr>
            <p:txBody>
              <a:bodyPr wrap="none">
                <a:spAutoFit/>
              </a:bodyPr>
              <a:lstStyle/>
              <a:p>
                <a14:m>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𝐿</m:t>
                            </m:r>
                          </m:e>
                          <m:sub>
                            <m:r>
                              <a:rPr lang="ru-RU" sz="1600" i="1">
                                <a:latin typeface="Cambria Math"/>
                              </a:rPr>
                              <m:t>𝑐</m:t>
                            </m:r>
                            <m:r>
                              <a:rPr lang="ru-RU" sz="1600" i="1">
                                <a:latin typeface="Cambria Math"/>
                              </a:rPr>
                              <m:t>т</m:t>
                            </m:r>
                          </m:sub>
                          <m:sup>
                            <m:r>
                              <a:rPr lang="ru-RU" sz="1600" i="1">
                                <a:latin typeface="Cambria Math"/>
                              </a:rPr>
                              <m:t>∗</m:t>
                            </m:r>
                          </m:sup>
                        </m:sSubSup>
                      </m:num>
                      <m:den>
                        <m:sSup>
                          <m:sSupPr>
                            <m:ctrlPr>
                              <a:rPr lang="ru-RU" sz="1600" i="1">
                                <a:latin typeface="Cambria Math" panose="02040503050406030204" pitchFamily="18" charset="0"/>
                              </a:rPr>
                            </m:ctrlPr>
                          </m:sSupPr>
                          <m:e>
                            <m:r>
                              <a:rPr lang="en-US" sz="1600" i="1">
                                <a:latin typeface="Cambria Math"/>
                              </a:rPr>
                              <m:t>𝑢</m:t>
                            </m:r>
                          </m:e>
                          <m:sup>
                            <m:r>
                              <a:rPr lang="ru-RU" sz="1600" i="1">
                                <a:latin typeface="Cambria Math"/>
                              </a:rPr>
                              <m:t>2</m:t>
                            </m:r>
                          </m:sup>
                        </m:sSup>
                      </m:den>
                    </m:f>
                    <m:r>
                      <a:rPr lang="ru-RU" sz="1600" i="1">
                        <a:latin typeface="Cambria Math"/>
                      </a:rPr>
                      <m:t>=1,7</m:t>
                    </m:r>
                  </m:oMath>
                </a14:m>
                <a:r>
                  <a:rPr lang="ru-RU" sz="1600" dirty="0"/>
                  <a:t>, </a:t>
                </a:r>
                <a14:m>
                  <m:oMath xmlns:m="http://schemas.openxmlformats.org/officeDocument/2006/math">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𝑐</m:t>
                            </m:r>
                          </m:e>
                          <m:sub>
                            <m:r>
                              <a:rPr lang="en-US" sz="1600" i="1">
                                <a:latin typeface="Cambria Math"/>
                              </a:rPr>
                              <m:t>𝑎</m:t>
                            </m:r>
                          </m:sub>
                        </m:sSub>
                      </m:num>
                      <m:den>
                        <m:r>
                          <a:rPr lang="ru-RU" sz="1600" i="1">
                            <a:latin typeface="Cambria Math"/>
                          </a:rPr>
                          <m:t>𝑢</m:t>
                        </m:r>
                      </m:den>
                    </m:f>
                    <m:r>
                      <a:rPr lang="ru-RU" sz="1600" i="1">
                        <a:latin typeface="Cambria Math"/>
                      </a:rPr>
                      <m:t>=0,37</m:t>
                    </m:r>
                  </m:oMath>
                </a14:m>
                <a:endParaRPr lang="ru-RU" sz="16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7324271" y="2059605"/>
                <a:ext cx="1819729" cy="471155"/>
              </a:xfrm>
              <a:prstGeom prst="rect">
                <a:avLst/>
              </a:prstGeom>
              <a:blipFill rotWithShape="1">
                <a:blip r:embed="rId7" cstate="print"/>
                <a:stretch>
                  <a:fillRect b="-649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7345494" y="3277151"/>
                <a:ext cx="1670586" cy="516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en-US" sz="1400" i="1">
                                  <a:latin typeface="Cambria Math"/>
                                </a:rPr>
                                <m:t>𝐿</m:t>
                              </m:r>
                            </m:e>
                            <m:sub>
                              <m:r>
                                <a:rPr lang="ru-RU" sz="1400" i="1">
                                  <a:latin typeface="Cambria Math"/>
                                </a:rPr>
                                <m:t>𝑐</m:t>
                              </m:r>
                              <m:r>
                                <a:rPr lang="ru-RU" sz="1400" i="1">
                                  <a:latin typeface="Cambria Math"/>
                                </a:rPr>
                                <m:t>т</m:t>
                              </m:r>
                            </m:sub>
                            <m:sup>
                              <m:r>
                                <a:rPr lang="ru-RU" sz="1400" i="1">
                                  <a:latin typeface="Cambria Math"/>
                                </a:rPr>
                                <m:t>∗</m:t>
                              </m:r>
                            </m:sup>
                          </m:sSubSup>
                        </m:num>
                        <m:den>
                          <m:sSup>
                            <m:sSupPr>
                              <m:ctrlPr>
                                <a:rPr lang="ru-RU" sz="1400" i="1">
                                  <a:latin typeface="Cambria Math" panose="02040503050406030204" pitchFamily="18" charset="0"/>
                                </a:rPr>
                              </m:ctrlPr>
                            </m:sSupPr>
                            <m:e>
                              <m:r>
                                <a:rPr lang="en-US" sz="1400" i="1">
                                  <a:latin typeface="Cambria Math"/>
                                </a:rPr>
                                <m:t>𝑢</m:t>
                              </m:r>
                            </m:e>
                            <m:sup>
                              <m:r>
                                <a:rPr lang="ru-RU" sz="1400" i="1">
                                  <a:latin typeface="Cambria Math"/>
                                </a:rPr>
                                <m:t>2</m:t>
                              </m:r>
                            </m:sup>
                          </m:sSup>
                        </m:den>
                      </m:f>
                      <m:r>
                        <a:rPr lang="ru-RU" sz="1400" i="1">
                          <a:latin typeface="Cambria Math"/>
                        </a:rPr>
                        <m:t>=0,65</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en-US" sz="1400" i="1">
                                  <a:latin typeface="Cambria Math"/>
                                </a:rPr>
                                <m:t>𝑎</m:t>
                              </m:r>
                            </m:sub>
                          </m:sSub>
                        </m:num>
                        <m:den>
                          <m:r>
                            <a:rPr lang="ru-RU" sz="1400" i="1">
                              <a:latin typeface="Cambria Math"/>
                            </a:rPr>
                            <m:t>𝑢</m:t>
                          </m:r>
                        </m:den>
                      </m:f>
                      <m:r>
                        <a:rPr lang="ru-RU" sz="1400" i="1">
                          <a:latin typeface="Cambria Math"/>
                        </a:rPr>
                        <m:t>−2,9</m:t>
                      </m:r>
                    </m:oMath>
                  </m:oMathPara>
                </a14:m>
                <a:endParaRPr lang="ru-RU" sz="1400"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7345494" y="3277151"/>
                <a:ext cx="1670586" cy="516936"/>
              </a:xfrm>
              <a:prstGeom prst="rect">
                <a:avLst/>
              </a:prstGeom>
              <a:blipFill>
                <a:blip r:embed="rId8"/>
                <a:stretch>
                  <a:fillRect/>
                </a:stretch>
              </a:blipFill>
            </p:spPr>
            <p:txBody>
              <a:bodyPr/>
              <a:lstStyle/>
              <a:p>
                <a:r>
                  <a:rPr lang="ru-RU">
                    <a:noFill/>
                  </a:rPr>
                  <a:t> </a:t>
                </a:r>
              </a:p>
            </p:txBody>
          </p:sp>
        </mc:Fallback>
      </mc:AlternateContent>
      <p:sp>
        <p:nvSpPr>
          <p:cNvPr id="17" name="Прямоугольник 16">
            <a:extLst>
              <a:ext uri="{FF2B5EF4-FFF2-40B4-BE49-F238E27FC236}">
                <a16:creationId xmlns:a16="http://schemas.microsoft.com/office/drawing/2014/main" id="{37416E53-ED07-4FDF-9CDC-235A6C25F446}"/>
              </a:ext>
            </a:extLst>
          </p:cNvPr>
          <p:cNvSpPr/>
          <p:nvPr/>
        </p:nvSpPr>
        <p:spPr>
          <a:xfrm>
            <a:off x="7404769" y="2484159"/>
            <a:ext cx="1431874" cy="830997"/>
          </a:xfrm>
          <a:prstGeom prst="rect">
            <a:avLst/>
          </a:prstGeom>
        </p:spPr>
        <p:txBody>
          <a:bodyPr wrap="square">
            <a:spAutoFit/>
          </a:bodyPr>
          <a:lstStyle/>
          <a:p>
            <a:pPr algn="ctr"/>
            <a:r>
              <a:rPr lang="ru-RU" sz="1600" cap="small" dirty="0"/>
              <a:t>Линия оптимальных решений</a:t>
            </a:r>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Оптимальные параметры рабочего процесса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7</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TextBox 3"/>
              <p:cNvSpPr txBox="1"/>
              <p:nvPr/>
            </p:nvSpPr>
            <p:spPr>
              <a:xfrm>
                <a:off x="588636" y="787698"/>
                <a:ext cx="8125637" cy="923330"/>
              </a:xfrm>
              <a:prstGeom prst="rect">
                <a:avLst/>
              </a:prstGeom>
              <a:noFill/>
            </p:spPr>
            <p:txBody>
              <a:bodyPr wrap="square" rtlCol="0">
                <a:spAutoFit/>
              </a:bodyPr>
              <a:lstStyle/>
              <a:p>
                <a:pPr>
                  <a:lnSpc>
                    <a:spcPct val="150000"/>
                  </a:lnSpc>
                </a:pPr>
                <a:r>
                  <a:rPr lang="ru-RU" dirty="0"/>
                  <a:t>Изменение рабочего процесса осевой турбины при изменении </a:t>
                </a:r>
                <a:r>
                  <a:rPr lang="ru-RU" i="1" u="sng" dirty="0"/>
                  <a:t>степени реактивности</a:t>
                </a:r>
                <a:r>
                  <a:rPr lang="ru-RU" dirty="0"/>
                  <a:t>  </a:t>
                </a:r>
                <a14:m>
                  <m:oMath xmlns:m="http://schemas.openxmlformats.org/officeDocument/2006/math">
                    <m:sSub>
                      <m:sSubPr>
                        <m:ctrlPr>
                          <a:rPr lang="ru-RU" i="1" smtClean="0">
                            <a:solidFill>
                              <a:schemeClr val="tx1"/>
                            </a:solidFill>
                            <a:latin typeface="Cambria Math" panose="02040503050406030204" pitchFamily="18" charset="0"/>
                          </a:rPr>
                        </m:ctrlPr>
                      </m:sSubPr>
                      <m:e>
                        <m:r>
                          <a:rPr lang="ru-RU" i="1">
                            <a:solidFill>
                              <a:schemeClr val="tx1"/>
                            </a:solidFill>
                            <a:latin typeface="Cambria Math"/>
                          </a:rPr>
                          <m:t>𝜌</m:t>
                        </m:r>
                      </m:e>
                      <m:sub>
                        <m:r>
                          <a:rPr lang="ru-RU" i="1">
                            <a:solidFill>
                              <a:schemeClr val="tx1"/>
                            </a:solidFill>
                            <a:latin typeface="Cambria Math"/>
                          </a:rPr>
                          <m:t>ст</m:t>
                        </m:r>
                      </m:sub>
                    </m:sSub>
                  </m:oMath>
                </a14:m>
                <a:r>
                  <a:rPr lang="ru-RU" dirty="0"/>
                  <a:t>(</a:t>
                </a:r>
                <a14:m>
                  <m:oMath xmlns:m="http://schemas.openxmlformats.org/officeDocument/2006/math">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𝑐</m:t>
                            </m:r>
                          </m:e>
                          <m:sub>
                            <m:r>
                              <a:rPr lang="ru-RU">
                                <a:latin typeface="Cambria Math"/>
                              </a:rPr>
                              <m:t>𝑎</m:t>
                            </m:r>
                          </m:sub>
                        </m:sSub>
                      </m:num>
                      <m:den>
                        <m:r>
                          <a:rPr lang="ru-RU">
                            <a:latin typeface="Cambria Math"/>
                          </a:rPr>
                          <m:t>𝑢</m:t>
                        </m:r>
                      </m:den>
                    </m:f>
                    <m:r>
                      <a:rPr lang="ru-RU">
                        <a:latin typeface="Cambria Math"/>
                      </a:rPr>
                      <m:t>=</m:t>
                    </m:r>
                    <m:r>
                      <a:rPr lang="ru-RU">
                        <a:latin typeface="Cambria Math"/>
                      </a:rPr>
                      <m:t>𝑐𝑜𝑛𝑠𝑡</m:t>
                    </m:r>
                    <m:r>
                      <m:rPr>
                        <m:nor/>
                      </m:rPr>
                      <a:rPr lang="ru-RU"/>
                      <m:t>; </m:t>
                    </m:r>
                    <m:f>
                      <m:fPr>
                        <m:type m:val="lin"/>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𝐿</m:t>
                            </m:r>
                          </m:e>
                          <m:sub>
                            <m:r>
                              <a:rPr lang="ru-RU">
                                <a:latin typeface="Cambria Math"/>
                              </a:rPr>
                              <m:t>т</m:t>
                            </m:r>
                          </m:sub>
                        </m:sSub>
                      </m:num>
                      <m:den>
                        <m:sSup>
                          <m:sSupPr>
                            <m:ctrlPr>
                              <a:rPr lang="ru-RU" i="1">
                                <a:latin typeface="Cambria Math" panose="02040503050406030204" pitchFamily="18" charset="0"/>
                              </a:rPr>
                            </m:ctrlPr>
                          </m:sSupPr>
                          <m:e>
                            <m:r>
                              <a:rPr lang="ru-RU">
                                <a:latin typeface="Cambria Math"/>
                              </a:rPr>
                              <m:t>𝑢</m:t>
                            </m:r>
                          </m:e>
                          <m:sup>
                            <m:r>
                              <a:rPr lang="ru-RU">
                                <a:latin typeface="Cambria Math"/>
                              </a:rPr>
                              <m:t>2</m:t>
                            </m:r>
                          </m:sup>
                        </m:sSup>
                      </m:den>
                    </m:f>
                    <m:r>
                      <a:rPr lang="ru-RU">
                        <a:latin typeface="Cambria Math"/>
                      </a:rPr>
                      <m:t>=</m:t>
                    </m:r>
                    <m:r>
                      <a:rPr lang="ru-RU">
                        <a:latin typeface="Cambria Math"/>
                      </a:rPr>
                      <m:t>𝑐𝑜𝑛𝑠𝑡</m:t>
                    </m:r>
                    <m:r>
                      <a:rPr lang="ru-RU" b="0" i="0" smtClean="0">
                        <a:latin typeface="Cambria Math" panose="02040503050406030204" pitchFamily="18" charset="0"/>
                      </a:rPr>
                      <m:t>;</m:t>
                    </m:r>
                    <m:r>
                      <a:rPr lang="ru-RU" i="1">
                        <a:latin typeface="Cambria Math" panose="02040503050406030204" pitchFamily="18" charset="0"/>
                      </a:rPr>
                      <m:t>𝑢</m:t>
                    </m:r>
                    <m:r>
                      <a:rPr lang="ru-RU" i="1">
                        <a:latin typeface="Cambria Math" panose="02040503050406030204" pitchFamily="18" charset="0"/>
                      </a:rPr>
                      <m:t>=</m:t>
                    </m:r>
                    <m:r>
                      <a:rPr lang="ru-RU" i="1">
                        <a:latin typeface="Cambria Math" panose="02040503050406030204" pitchFamily="18" charset="0"/>
                      </a:rPr>
                      <m:t>𝑐𝑜𝑛𝑠𝑡</m:t>
                    </m:r>
                  </m:oMath>
                </a14:m>
                <a:r>
                  <a:rPr lang="ru-RU"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588636" y="787698"/>
                <a:ext cx="8125637" cy="923330"/>
              </a:xfrm>
              <a:prstGeom prst="rect">
                <a:avLst/>
              </a:prstGeom>
              <a:blipFill>
                <a:blip r:embed="rId3"/>
                <a:stretch>
                  <a:fillRect l="-675" b="-651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685111" y="1673245"/>
                <a:ext cx="4000717" cy="338554"/>
              </a:xfrm>
              <a:prstGeom prst="rect">
                <a:avLst/>
              </a:prstGeom>
            </p:spPr>
            <p:txBody>
              <a:bodyPr wrap="square">
                <a:spAutoFit/>
              </a:bodyPr>
              <a:lstStyle/>
              <a:p>
                <a:pPr algn="ctr"/>
                <a14:m>
                  <m:oMath xmlns:m="http://schemas.openxmlformats.org/officeDocument/2006/math">
                    <m:sSub>
                      <m:sSubPr>
                        <m:ctrlPr>
                          <a:rPr lang="ru-RU" sz="1600" b="1" i="1">
                            <a:latin typeface="Cambria Math" panose="02040503050406030204" pitchFamily="18" charset="0"/>
                          </a:rPr>
                        </m:ctrlPr>
                      </m:sSubPr>
                      <m:e>
                        <m:r>
                          <a:rPr lang="ru-RU" sz="1600" b="1" i="1">
                            <a:latin typeface="Cambria Math"/>
                          </a:rPr>
                          <m:t>𝝆</m:t>
                        </m:r>
                      </m:e>
                      <m:sub>
                        <m:r>
                          <a:rPr lang="ru-RU" sz="1600" b="1" i="1">
                            <a:latin typeface="Cambria Math"/>
                          </a:rPr>
                          <m:t>ст</m:t>
                        </m:r>
                      </m:sub>
                    </m:sSub>
                  </m:oMath>
                </a14:m>
                <a:r>
                  <a:rPr lang="ru-RU" sz="1600" b="1" cap="small" dirty="0">
                    <a:sym typeface="Symbol"/>
                  </a:rPr>
                  <a:t></a:t>
                </a:r>
                <a:endParaRPr lang="ru-RU" sz="1600" b="1" cap="small"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85111" y="1673245"/>
                <a:ext cx="4000717" cy="338554"/>
              </a:xfrm>
              <a:prstGeom prst="rect">
                <a:avLst/>
              </a:prstGeom>
              <a:blipFill>
                <a:blip r:embed="rId4"/>
                <a:stretch>
                  <a:fillRect t="-7143" b="-19643"/>
                </a:stretch>
              </a:blipFill>
            </p:spPr>
            <p:txBody>
              <a:bodyPr/>
              <a:lstStyle/>
              <a:p>
                <a:r>
                  <a:rPr lang="ru-RU">
                    <a:noFill/>
                  </a:rPr>
                  <a:t> </a:t>
                </a:r>
              </a:p>
            </p:txBody>
          </p:sp>
        </mc:Fallback>
      </mc:AlternateContent>
      <p:sp>
        <p:nvSpPr>
          <p:cNvPr id="86" name="Прямоугольник 85"/>
          <p:cNvSpPr/>
          <p:nvPr/>
        </p:nvSpPr>
        <p:spPr>
          <a:xfrm>
            <a:off x="5995255" y="2277203"/>
            <a:ext cx="2877150" cy="307777"/>
          </a:xfrm>
          <a:prstGeom prst="rect">
            <a:avLst/>
          </a:prstGeom>
        </p:spPr>
        <p:txBody>
          <a:bodyPr wrap="square">
            <a:spAutoFit/>
          </a:bodyPr>
          <a:lstStyle/>
          <a:p>
            <a:pPr algn="ctr"/>
            <a:r>
              <a:rPr lang="ru-RU" sz="1400" cap="small" dirty="0"/>
              <a:t>Исходный план</a:t>
            </a:r>
          </a:p>
        </p:txBody>
      </p:sp>
      <p:sp>
        <p:nvSpPr>
          <p:cNvPr id="87" name="Прямоугольник 86"/>
          <p:cNvSpPr/>
          <p:nvPr/>
        </p:nvSpPr>
        <p:spPr>
          <a:xfrm>
            <a:off x="6006971" y="2584980"/>
            <a:ext cx="2877150" cy="307777"/>
          </a:xfrm>
          <a:prstGeom prst="rect">
            <a:avLst/>
          </a:prstGeom>
        </p:spPr>
        <p:txBody>
          <a:bodyPr wrap="square">
            <a:spAutoFit/>
          </a:bodyPr>
          <a:lstStyle/>
          <a:p>
            <a:pPr algn="ctr"/>
            <a:r>
              <a:rPr lang="ru-RU" sz="1400" cap="small" dirty="0"/>
              <a:t>Измененный план</a:t>
            </a:r>
          </a:p>
        </p:txBody>
      </p:sp>
      <p:cxnSp>
        <p:nvCxnSpPr>
          <p:cNvPr id="3" name="Прямая со стрелкой 2"/>
          <p:cNvCxnSpPr/>
          <p:nvPr/>
        </p:nvCxnSpPr>
        <p:spPr>
          <a:xfrm flipV="1">
            <a:off x="5933742" y="2738869"/>
            <a:ext cx="717872" cy="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a:off x="5933742" y="2441724"/>
            <a:ext cx="690197"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529593" y="5079656"/>
            <a:ext cx="8219048" cy="1338828"/>
          </a:xfrm>
          <a:prstGeom prst="rect">
            <a:avLst/>
          </a:prstGeom>
        </p:spPr>
        <p:txBody>
          <a:bodyPr wrap="square" numCol="1">
            <a:spAutoFit/>
          </a:bodyPr>
          <a:lstStyle/>
          <a:p>
            <a:pPr>
              <a:lnSpc>
                <a:spcPct val="150000"/>
              </a:lnSpc>
            </a:pPr>
            <a:r>
              <a:rPr lang="ru-RU" dirty="0"/>
              <a:t>С увеличением степени реактивности:</a:t>
            </a:r>
          </a:p>
          <a:p>
            <a:pPr marL="285750" indent="-285750">
              <a:lnSpc>
                <a:spcPct val="150000"/>
              </a:lnSpc>
              <a:buFont typeface="Wingdings" pitchFamily="2" charset="2"/>
              <a:buChar char="ü"/>
            </a:pPr>
            <a:r>
              <a:rPr lang="ru-RU" dirty="0"/>
              <a:t>Уровень скоростей и потерь в СА снижается</a:t>
            </a:r>
          </a:p>
          <a:p>
            <a:pPr marL="285750" indent="-285750">
              <a:lnSpc>
                <a:spcPct val="150000"/>
              </a:lnSpc>
              <a:buFont typeface="Wingdings" pitchFamily="2" charset="2"/>
              <a:buChar char="ü"/>
            </a:pPr>
            <a:r>
              <a:rPr lang="ru-RU" dirty="0"/>
              <a:t>Потери в РК и с выходной скоростью растут</a:t>
            </a:r>
          </a:p>
        </p:txBody>
      </p:sp>
      <p:sp>
        <p:nvSpPr>
          <p:cNvPr id="92" name="Прямоугольник 91"/>
          <p:cNvSpPr/>
          <p:nvPr/>
        </p:nvSpPr>
        <p:spPr>
          <a:xfrm>
            <a:off x="3947946" y="3543738"/>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28" name="Прямоугольник 127"/>
          <p:cNvSpPr/>
          <p:nvPr/>
        </p:nvSpPr>
        <p:spPr>
          <a:xfrm>
            <a:off x="3842710" y="4344025"/>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68" name="Прямоугольник 167"/>
          <p:cNvSpPr/>
          <p:nvPr/>
        </p:nvSpPr>
        <p:spPr>
          <a:xfrm>
            <a:off x="90803" y="3678274"/>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a</a:t>
            </a:r>
            <a:endParaRPr lang="ru-RU" b="1" i="1" baseline="-25000" dirty="0">
              <a:solidFill>
                <a:sysClr val="windowText" lastClr="000000"/>
              </a:solidFill>
            </a:endParaRPr>
          </a:p>
        </p:txBody>
      </p:sp>
      <p:sp>
        <p:nvSpPr>
          <p:cNvPr id="169" name="Прямоугольник 168"/>
          <p:cNvSpPr/>
          <p:nvPr/>
        </p:nvSpPr>
        <p:spPr>
          <a:xfrm>
            <a:off x="3176517" y="3433534"/>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70" name="Прямоугольник 169"/>
          <p:cNvSpPr/>
          <p:nvPr/>
        </p:nvSpPr>
        <p:spPr>
          <a:xfrm>
            <a:off x="2412250" y="4372785"/>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71" name="Прямая со стрелкой 170"/>
          <p:cNvCxnSpPr/>
          <p:nvPr/>
        </p:nvCxnSpPr>
        <p:spPr>
          <a:xfrm>
            <a:off x="2387386" y="4668016"/>
            <a:ext cx="1588004"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2" name="Прямая со стрелкой 171"/>
          <p:cNvCxnSpPr/>
          <p:nvPr/>
        </p:nvCxnSpPr>
        <p:spPr>
          <a:xfrm flipH="1">
            <a:off x="2387386" y="3192991"/>
            <a:ext cx="2132891" cy="1475024"/>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3" name="Прямая со стрелкой 172"/>
          <p:cNvCxnSpPr/>
          <p:nvPr/>
        </p:nvCxnSpPr>
        <p:spPr>
          <a:xfrm flipH="1">
            <a:off x="3975391" y="3192991"/>
            <a:ext cx="544886" cy="1475024"/>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4" name="Прямая соединительная линия 173"/>
          <p:cNvCxnSpPr/>
          <p:nvPr/>
        </p:nvCxnSpPr>
        <p:spPr>
          <a:xfrm>
            <a:off x="3928671" y="4668016"/>
            <a:ext cx="566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5" name="Прямая соединительная линия 174"/>
          <p:cNvCxnSpPr/>
          <p:nvPr/>
        </p:nvCxnSpPr>
        <p:spPr>
          <a:xfrm>
            <a:off x="2685470" y="4471664"/>
            <a:ext cx="110903" cy="19635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6" name="Прямая со стрелкой 175"/>
          <p:cNvCxnSpPr/>
          <p:nvPr/>
        </p:nvCxnSpPr>
        <p:spPr>
          <a:xfrm>
            <a:off x="1262197" y="3192991"/>
            <a:ext cx="2726602" cy="1483093"/>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77" name="Прямоугольник 176"/>
          <p:cNvSpPr/>
          <p:nvPr/>
        </p:nvSpPr>
        <p:spPr>
          <a:xfrm>
            <a:off x="1413252" y="3213126"/>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78" name="Прямоугольник 177"/>
          <p:cNvSpPr/>
          <p:nvPr/>
        </p:nvSpPr>
        <p:spPr>
          <a:xfrm>
            <a:off x="1137742" y="3764146"/>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79" name="Прямоугольник 178"/>
          <p:cNvSpPr/>
          <p:nvPr/>
        </p:nvSpPr>
        <p:spPr>
          <a:xfrm>
            <a:off x="2698878" y="4676085"/>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r>
              <a:rPr lang="ru-RU" b="1" cap="all" dirty="0">
                <a:solidFill>
                  <a:sysClr val="windowText" lastClr="000000"/>
                </a:solidFill>
              </a:rPr>
              <a:t>=</a:t>
            </a:r>
            <a:r>
              <a:rPr lang="en-US" b="1" cap="all" dirty="0">
                <a:solidFill>
                  <a:sysClr val="windowText" lastClr="000000"/>
                </a:solidFill>
              </a:rPr>
              <a:t> 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180" name="Прямоугольник 179"/>
          <p:cNvSpPr/>
          <p:nvPr/>
        </p:nvSpPr>
        <p:spPr>
          <a:xfrm>
            <a:off x="1573828" y="4345473"/>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181" name="Прямоугольник 180"/>
          <p:cNvSpPr/>
          <p:nvPr/>
        </p:nvSpPr>
        <p:spPr>
          <a:xfrm>
            <a:off x="2872068" y="4345473"/>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182" name="Прямая со стрелкой 181"/>
          <p:cNvCxnSpPr/>
          <p:nvPr/>
        </p:nvCxnSpPr>
        <p:spPr>
          <a:xfrm>
            <a:off x="1262197" y="3192991"/>
            <a:ext cx="1138598" cy="1483093"/>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p:nvPr/>
        </p:nvCxnSpPr>
        <p:spPr>
          <a:xfrm flipH="1">
            <a:off x="1817245" y="4676085"/>
            <a:ext cx="58354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4" name="Прямая соединительная линия 183"/>
          <p:cNvCxnSpPr/>
          <p:nvPr/>
        </p:nvCxnSpPr>
        <p:spPr>
          <a:xfrm flipH="1">
            <a:off x="3557717" y="4478327"/>
            <a:ext cx="64571" cy="1977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5" name="Прямая соединительная линия 184"/>
          <p:cNvCxnSpPr/>
          <p:nvPr/>
        </p:nvCxnSpPr>
        <p:spPr>
          <a:xfrm flipH="1">
            <a:off x="2168522" y="4478327"/>
            <a:ext cx="49362" cy="19705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6" name="Прямая соединительная линия 185"/>
          <p:cNvCxnSpPr/>
          <p:nvPr/>
        </p:nvCxnSpPr>
        <p:spPr>
          <a:xfrm>
            <a:off x="4040429" y="4478327"/>
            <a:ext cx="127589" cy="18968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7" name="Прямая соединительная линия 186"/>
          <p:cNvCxnSpPr/>
          <p:nvPr/>
        </p:nvCxnSpPr>
        <p:spPr>
          <a:xfrm flipH="1" flipV="1">
            <a:off x="830827" y="4674637"/>
            <a:ext cx="1569967" cy="144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p:cNvCxnSpPr/>
          <p:nvPr/>
        </p:nvCxnSpPr>
        <p:spPr>
          <a:xfrm>
            <a:off x="3988799" y="4668016"/>
            <a:ext cx="104346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9" name="Прямая соединительная линия 188"/>
          <p:cNvCxnSpPr/>
          <p:nvPr/>
        </p:nvCxnSpPr>
        <p:spPr>
          <a:xfrm flipH="1" flipV="1">
            <a:off x="1743864" y="2331493"/>
            <a:ext cx="0" cy="9119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p:nvPr/>
        </p:nvCxnSpPr>
        <p:spPr>
          <a:xfrm flipV="1">
            <a:off x="4994885" y="2331493"/>
            <a:ext cx="0" cy="93673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1" name="Прямая со стрелкой 190"/>
          <p:cNvCxnSpPr/>
          <p:nvPr/>
        </p:nvCxnSpPr>
        <p:spPr>
          <a:xfrm flipH="1">
            <a:off x="862232" y="3213126"/>
            <a:ext cx="0" cy="1460042"/>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2" name="Прямая со стрелкой 191"/>
          <p:cNvCxnSpPr/>
          <p:nvPr/>
        </p:nvCxnSpPr>
        <p:spPr>
          <a:xfrm flipH="1">
            <a:off x="1743864" y="2331493"/>
            <a:ext cx="3245305" cy="0"/>
          </a:xfrm>
          <a:prstGeom prst="straightConnector1">
            <a:avLst/>
          </a:prstGeom>
          <a:ln w="31750">
            <a:solidFill>
              <a:schemeClr val="tx2"/>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193" name="Прямоугольник 192"/>
          <p:cNvSpPr/>
          <p:nvPr/>
        </p:nvSpPr>
        <p:spPr>
          <a:xfrm>
            <a:off x="3121415" y="2000881"/>
            <a:ext cx="822200" cy="282621"/>
          </a:xfrm>
          <a:prstGeom prst="rect">
            <a:avLst/>
          </a:prstGeom>
        </p:spPr>
        <p:txBody>
          <a:bodyPr wrap="none">
            <a:spAutoFit/>
          </a:bodyPr>
          <a:lstStyle/>
          <a:p>
            <a:pPr algn="ctr"/>
            <a:r>
              <a:rPr lang="ru-RU" b="1" cap="all" dirty="0">
                <a:solidFill>
                  <a:sysClr val="windowText" lastClr="000000"/>
                </a:solidFill>
                <a:sym typeface="Symbol"/>
              </a:rPr>
              <a:t></a:t>
            </a:r>
            <a:r>
              <a:rPr lang="en-US" b="1" cap="all" dirty="0">
                <a:solidFill>
                  <a:sysClr val="windowText" lastClr="000000"/>
                </a:solidFill>
                <a:sym typeface="Symbol"/>
              </a:rPr>
              <a:t>W</a:t>
            </a:r>
            <a:r>
              <a:rPr lang="en-US" b="1" baseline="-25000" dirty="0">
                <a:solidFill>
                  <a:sysClr val="windowText" lastClr="000000"/>
                </a:solidFill>
              </a:rPr>
              <a:t>u</a:t>
            </a:r>
            <a:r>
              <a:rPr lang="en-US" b="1" dirty="0">
                <a:solidFill>
                  <a:sysClr val="windowText" lastClr="000000"/>
                </a:solidFill>
              </a:rPr>
              <a:t>=</a:t>
            </a:r>
            <a:r>
              <a:rPr lang="ru-RU" b="1" cap="all" dirty="0">
                <a:solidFill>
                  <a:sysClr val="windowText" lastClr="000000"/>
                </a:solidFill>
                <a:sym typeface="Symbol"/>
              </a:rPr>
              <a:t></a:t>
            </a:r>
            <a:r>
              <a:rPr lang="ru-RU" b="1" cap="all" dirty="0">
                <a:solidFill>
                  <a:sysClr val="windowText" lastClr="000000"/>
                </a:solidFill>
              </a:rPr>
              <a:t>С</a:t>
            </a:r>
            <a:r>
              <a:rPr lang="en-US" b="1" baseline="-25000" dirty="0">
                <a:solidFill>
                  <a:sysClr val="windowText" lastClr="000000"/>
                </a:solidFill>
              </a:rPr>
              <a:t>u</a:t>
            </a:r>
            <a:endParaRPr lang="ru-RU" b="1" i="1" baseline="-25000" dirty="0">
              <a:solidFill>
                <a:sysClr val="windowText" lastClr="000000"/>
              </a:solidFill>
            </a:endParaRPr>
          </a:p>
        </p:txBody>
      </p:sp>
      <p:cxnSp>
        <p:nvCxnSpPr>
          <p:cNvPr id="194" name="Прямая со стрелкой 193"/>
          <p:cNvCxnSpPr/>
          <p:nvPr/>
        </p:nvCxnSpPr>
        <p:spPr>
          <a:xfrm>
            <a:off x="1743864" y="3213126"/>
            <a:ext cx="627732" cy="144315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Прямая со стрелкой 194"/>
          <p:cNvCxnSpPr/>
          <p:nvPr/>
        </p:nvCxnSpPr>
        <p:spPr>
          <a:xfrm>
            <a:off x="1743864" y="3213126"/>
            <a:ext cx="2225691" cy="144315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Прямая со стрелкой 195"/>
          <p:cNvCxnSpPr/>
          <p:nvPr/>
        </p:nvCxnSpPr>
        <p:spPr>
          <a:xfrm flipH="1">
            <a:off x="2426699" y="3213126"/>
            <a:ext cx="2568186" cy="144315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Прямая со стрелкой 196"/>
          <p:cNvCxnSpPr/>
          <p:nvPr/>
        </p:nvCxnSpPr>
        <p:spPr>
          <a:xfrm flipH="1">
            <a:off x="3969556" y="3213126"/>
            <a:ext cx="1025329" cy="144315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8" name="Полилиния 197"/>
          <p:cNvSpPr/>
          <p:nvPr/>
        </p:nvSpPr>
        <p:spPr>
          <a:xfrm>
            <a:off x="2294885" y="4315167"/>
            <a:ext cx="551020" cy="110204"/>
          </a:xfrm>
          <a:custGeom>
            <a:avLst/>
            <a:gdLst>
              <a:gd name="connsiteX0" fmla="*/ 0 w 641267"/>
              <a:gd name="connsiteY0" fmla="*/ 87085 h 110836"/>
              <a:gd name="connsiteX1" fmla="*/ 296883 w 641267"/>
              <a:gd name="connsiteY1" fmla="*/ 3958 h 110836"/>
              <a:gd name="connsiteX2" fmla="*/ 641267 w 641267"/>
              <a:gd name="connsiteY2" fmla="*/ 110836 h 110836"/>
            </a:gdLst>
            <a:ahLst/>
            <a:cxnLst>
              <a:cxn ang="0">
                <a:pos x="connsiteX0" y="connsiteY0"/>
              </a:cxn>
              <a:cxn ang="0">
                <a:pos x="connsiteX1" y="connsiteY1"/>
              </a:cxn>
              <a:cxn ang="0">
                <a:pos x="connsiteX2" y="connsiteY2"/>
              </a:cxn>
            </a:cxnLst>
            <a:rect l="l" t="t" r="r" b="b"/>
            <a:pathLst>
              <a:path w="641267" h="110836">
                <a:moveTo>
                  <a:pt x="0" y="87085"/>
                </a:moveTo>
                <a:cubicBezTo>
                  <a:pt x="95002" y="43542"/>
                  <a:pt x="190005" y="0"/>
                  <a:pt x="296883" y="3958"/>
                </a:cubicBezTo>
                <a:cubicBezTo>
                  <a:pt x="403761" y="7916"/>
                  <a:pt x="522514" y="59376"/>
                  <a:pt x="641267" y="110836"/>
                </a:cubicBezTo>
              </a:path>
            </a:pathLst>
          </a:cu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9" name="Прямоугольник 198"/>
          <p:cNvSpPr/>
          <p:nvPr/>
        </p:nvSpPr>
        <p:spPr>
          <a:xfrm>
            <a:off x="2019374" y="4039656"/>
            <a:ext cx="991837" cy="33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rgbClr val="FF0000"/>
                </a:solidFill>
                <a:sym typeface="Symbol"/>
              </a:rPr>
              <a:t></a:t>
            </a:r>
            <a:endParaRPr lang="ru-RU" b="1" i="1" cap="all" baseline="-25000" dirty="0">
              <a:solidFill>
                <a:srgbClr val="FF0000"/>
              </a:solidFill>
            </a:endParaRPr>
          </a:p>
        </p:txBody>
      </p:sp>
      <p:cxnSp>
        <p:nvCxnSpPr>
          <p:cNvPr id="200" name="Прямая соединительная линия 199"/>
          <p:cNvCxnSpPr/>
          <p:nvPr/>
        </p:nvCxnSpPr>
        <p:spPr>
          <a:xfrm>
            <a:off x="752027" y="3213126"/>
            <a:ext cx="473877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1" name="Рисунок 200"/>
          <p:cNvPicPr>
            <a:picLocks noChangeAspect="1"/>
          </p:cNvPicPr>
          <p:nvPr/>
        </p:nvPicPr>
        <p:blipFill>
          <a:blip r:embed="rId5" cstate="print"/>
          <a:srcRect l="10736" t="21089" r="19172" b="1917"/>
          <a:stretch>
            <a:fillRect/>
          </a:stretch>
        </p:blipFill>
        <p:spPr bwMode="auto">
          <a:xfrm>
            <a:off x="5596926" y="4039656"/>
            <a:ext cx="2470613" cy="2160000"/>
          </a:xfrm>
          <a:prstGeom prst="rect">
            <a:avLst/>
          </a:prstGeom>
          <a:noFill/>
        </p:spPr>
      </p:pic>
      <mc:AlternateContent xmlns:mc="http://schemas.openxmlformats.org/markup-compatibility/2006" xmlns:a14="http://schemas.microsoft.com/office/drawing/2010/main">
        <mc:Choice Requires="a14">
          <p:sp>
            <p:nvSpPr>
              <p:cNvPr id="47" name="Прямоугольник 46">
                <a:extLst>
                  <a:ext uri="{FF2B5EF4-FFF2-40B4-BE49-F238E27FC236}">
                    <a16:creationId xmlns:a16="http://schemas.microsoft.com/office/drawing/2014/main" id="{587DA207-5123-4310-A25A-AF63777DB894}"/>
                  </a:ext>
                </a:extLst>
              </p:cNvPr>
              <p:cNvSpPr/>
              <p:nvPr/>
            </p:nvSpPr>
            <p:spPr>
              <a:xfrm>
                <a:off x="5603018" y="1673245"/>
                <a:ext cx="3122971" cy="497059"/>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ru-RU" sz="1400" b="0" i="0" smtClean="0">
                                  <a:latin typeface="Cambria Math" panose="02040503050406030204" pitchFamily="18" charset="0"/>
                                </a:rPr>
                                <m:t>2</m:t>
                              </m:r>
                              <m:r>
                                <a:rPr lang="ru-RU" sz="1400" i="1">
                                  <a:latin typeface="Cambria Math"/>
                                </a:rPr>
                                <m:t>𝑢</m:t>
                              </m:r>
                            </m:sub>
                          </m:sSub>
                        </m:num>
                        <m:den>
                          <m:r>
                            <a:rPr lang="ru-RU" sz="1400" i="1">
                              <a:latin typeface="Cambria Math"/>
                            </a:rPr>
                            <m:t>𝑢</m:t>
                          </m:r>
                        </m:den>
                      </m:f>
                      <m:r>
                        <a:rPr lang="ru-RU" sz="1400" i="1">
                          <a:latin typeface="Cambria Math"/>
                        </a:rPr>
                        <m:t>−</m:t>
                      </m:r>
                      <m:f>
                        <m:fPr>
                          <m:ctrlPr>
                            <a:rPr lang="ru-RU" sz="1400" i="1">
                              <a:latin typeface="Cambria Math" panose="02040503050406030204" pitchFamily="18" charset="0"/>
                            </a:rPr>
                          </m:ctrlPr>
                        </m:fPr>
                        <m:num>
                          <m:r>
                            <a:rPr lang="ru-RU" sz="1400">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𝑢</m:t>
                              </m:r>
                            </m:sub>
                          </m:sSub>
                        </m:num>
                        <m:den>
                          <m:r>
                            <a:rPr lang="ru-RU" sz="1400">
                              <a:latin typeface="Cambria Math"/>
                            </a:rPr>
                            <m:t>2∙</m:t>
                          </m:r>
                          <m:r>
                            <a:rPr lang="ru-RU" sz="1400" i="1">
                              <a:latin typeface="Cambria Math"/>
                            </a:rPr>
                            <m:t>𝑢</m:t>
                          </m:r>
                        </m:den>
                      </m:f>
                      <m:r>
                        <a:rPr lang="ru-RU" sz="1400">
                          <a:latin typeface="Cambria Math"/>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ru-RU" sz="1400" b="0" i="0" smtClean="0">
                                  <a:latin typeface="Cambria Math" panose="02040503050406030204" pitchFamily="18" charset="0"/>
                                </a:rPr>
                                <m:t>2</m:t>
                              </m:r>
                              <m:r>
                                <a:rPr lang="ru-RU" sz="1400" i="1">
                                  <a:latin typeface="Cambria Math"/>
                                </a:rPr>
                                <m:t>𝑢</m:t>
                              </m:r>
                            </m:sub>
                          </m:sSub>
                        </m:num>
                        <m:den>
                          <m:r>
                            <a:rPr lang="ru-RU" sz="1400" i="1">
                              <a:latin typeface="Cambria Math"/>
                            </a:rPr>
                            <m:t>𝑢</m:t>
                          </m:r>
                        </m:den>
                      </m:f>
                      <m:r>
                        <a:rPr lang="ru-RU" sz="1400" i="1">
                          <a:latin typeface="Cambria Math"/>
                        </a:rPr>
                        <m:t>−</m:t>
                      </m:r>
                      <m:f>
                        <m:fPr>
                          <m:ctrlPr>
                            <a:rPr lang="ru-RU" sz="1400" i="1">
                              <a:latin typeface="Cambria Math" panose="02040503050406030204" pitchFamily="18" charset="0"/>
                            </a:rPr>
                          </m:ctrlPr>
                        </m:fPr>
                        <m:num>
                          <m:r>
                            <a:rPr lang="ru-RU" sz="1400">
                              <a:latin typeface="Cambria Math"/>
                            </a:rPr>
                            <m:t>1</m:t>
                          </m:r>
                        </m:num>
                        <m:den>
                          <m:r>
                            <a:rPr lang="ru-RU" sz="1400">
                              <a:latin typeface="Cambria Math"/>
                            </a:rPr>
                            <m:t>2</m:t>
                          </m:r>
                        </m:den>
                      </m:f>
                      <m:f>
                        <m:fPr>
                          <m:ctrlPr>
                            <a:rPr lang="ru-RU" sz="1400" i="1">
                              <a:latin typeface="Cambria Math" panose="02040503050406030204" pitchFamily="18" charset="0"/>
                            </a:rPr>
                          </m:ctrlPr>
                        </m:fPr>
                        <m:num>
                          <m:r>
                            <a:rPr lang="ru-RU" sz="1400" i="1">
                              <a:latin typeface="Cambria Math"/>
                            </a:rPr>
                            <m:t>𝐿</m:t>
                          </m:r>
                        </m:num>
                        <m:den>
                          <m:sSup>
                            <m:sSupPr>
                              <m:ctrlPr>
                                <a:rPr lang="ru-RU" sz="1400" i="1">
                                  <a:latin typeface="Cambria Math" panose="02040503050406030204" pitchFamily="18" charset="0"/>
                                </a:rPr>
                              </m:ctrlPr>
                            </m:sSupPr>
                            <m:e>
                              <m:r>
                                <a:rPr lang="ru-RU" sz="1400" i="1">
                                  <a:latin typeface="Cambria Math"/>
                                </a:rPr>
                                <m:t>𝑢</m:t>
                              </m:r>
                            </m:e>
                            <m:sup>
                              <m:r>
                                <a:rPr lang="ru-RU" sz="1400">
                                  <a:latin typeface="Cambria Math"/>
                                </a:rPr>
                                <m:t>2</m:t>
                              </m:r>
                            </m:sup>
                          </m:sSup>
                        </m:den>
                      </m:f>
                    </m:oMath>
                  </m:oMathPara>
                </a14:m>
                <a:endParaRPr lang="ru-RU" sz="1400" dirty="0"/>
              </a:p>
            </p:txBody>
          </p:sp>
        </mc:Choice>
        <mc:Fallback xmlns="">
          <p:sp>
            <p:nvSpPr>
              <p:cNvPr id="47" name="Прямоугольник 46">
                <a:extLst>
                  <a:ext uri="{FF2B5EF4-FFF2-40B4-BE49-F238E27FC236}">
                    <a16:creationId xmlns:a16="http://schemas.microsoft.com/office/drawing/2014/main" id="{587DA207-5123-4310-A25A-AF63777DB894}"/>
                  </a:ext>
                </a:extLst>
              </p:cNvPr>
              <p:cNvSpPr>
                <a:spLocks noRot="1" noChangeAspect="1" noMove="1" noResize="1" noEditPoints="1" noAdjustHandles="1" noChangeArrowheads="1" noChangeShapeType="1" noTextEdit="1"/>
              </p:cNvSpPr>
              <p:nvPr/>
            </p:nvSpPr>
            <p:spPr>
              <a:xfrm>
                <a:off x="5603018" y="1673245"/>
                <a:ext cx="3122971" cy="497059"/>
              </a:xfrm>
              <a:prstGeom prst="rect">
                <a:avLst/>
              </a:prstGeom>
              <a:blipFill>
                <a:blip r:embed="rId6"/>
                <a:stretch>
                  <a:fillRect b="-1220"/>
                </a:stretch>
              </a:blipFill>
            </p:spPr>
            <p:txBody>
              <a:bodyPr/>
              <a:lstStyle/>
              <a:p>
                <a:r>
                  <a:rPr lang="ru-RU">
                    <a:noFill/>
                  </a:rPr>
                  <a:t> </a:t>
                </a:r>
              </a:p>
            </p:txBody>
          </p:sp>
        </mc:Fallback>
      </mc:AlternateContent>
    </p:spTree>
    <p:extLst>
      <p:ext uri="{BB962C8B-B14F-4D97-AF65-F5344CB8AC3E}">
        <p14:creationId xmlns:p14="http://schemas.microsoft.com/office/powerpoint/2010/main" val="2996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randombar(horizontal)">
                                      <p:cBhvr>
                                        <p:cTn id="7" dur="500"/>
                                        <p:tgtEl>
                                          <p:spTgt spid="197"/>
                                        </p:tgtEl>
                                      </p:cBhvr>
                                    </p:animEffect>
                                  </p:childTnLst>
                                </p:cTn>
                              </p:par>
                              <p:par>
                                <p:cTn id="8" presetID="14" presetClass="entr" presetSubtype="1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randombar(horizontal)">
                                      <p:cBhvr>
                                        <p:cTn id="10" dur="500"/>
                                        <p:tgtEl>
                                          <p:spTgt spid="196"/>
                                        </p:tgtEl>
                                      </p:cBhvr>
                                    </p:animEffect>
                                  </p:childTnLst>
                                </p:cTn>
                              </p:par>
                              <p:par>
                                <p:cTn id="11" presetID="14" presetClass="entr" presetSubtype="1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randombar(horizontal)">
                                      <p:cBhvr>
                                        <p:cTn id="13" dur="500"/>
                                        <p:tgtEl>
                                          <p:spTgt spid="195"/>
                                        </p:tgtEl>
                                      </p:cBhvr>
                                    </p:animEffect>
                                  </p:childTnLst>
                                </p:cTn>
                              </p:par>
                              <p:par>
                                <p:cTn id="14" presetID="14" presetClass="entr" presetSubtype="10" fill="hold" nodeType="with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randombar(horizontal)">
                                      <p:cBhvr>
                                        <p:cTn id="16" dur="500"/>
                                        <p:tgtEl>
                                          <p:spTgt spid="19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randombar(horizontal)">
                                      <p:cBhvr>
                                        <p:cTn id="19" dur="500"/>
                                        <p:tgtEl>
                                          <p:spTgt spid="199"/>
                                        </p:tgtEl>
                                      </p:cBhvr>
                                    </p:animEffect>
                                  </p:childTnLst>
                                </p:cTn>
                              </p:par>
                              <p:par>
                                <p:cTn id="20" presetID="14" presetClass="entr" presetSubtype="10" fill="hold" nodeType="with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randombar(horizontal)">
                                      <p:cBhvr>
                                        <p:cTn id="22" dur="500"/>
                                        <p:tgtEl>
                                          <p:spTgt spid="192"/>
                                        </p:tgtEl>
                                      </p:cBhvr>
                                    </p:animEffect>
                                  </p:childTnLst>
                                </p:cTn>
                              </p:par>
                              <p:par>
                                <p:cTn id="23" presetID="14" presetClass="entr" presetSubtype="10" fill="hold"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randombar(horizontal)">
                                      <p:cBhvr>
                                        <p:cTn id="25" dur="500"/>
                                        <p:tgtEl>
                                          <p:spTgt spid="190"/>
                                        </p:tgtEl>
                                      </p:cBhvr>
                                    </p:animEffect>
                                  </p:childTnLst>
                                </p:cTn>
                              </p:par>
                              <p:par>
                                <p:cTn id="26" presetID="14" presetClass="entr" presetSubtype="10" fill="hold" nodeType="with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randombar(horizontal)">
                                      <p:cBhvr>
                                        <p:cTn id="28" dur="500"/>
                                        <p:tgtEl>
                                          <p:spTgt spid="189"/>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randombar(horizontal)">
                                      <p:cBhvr>
                                        <p:cTn id="34" dur="500"/>
                                        <p:tgtEl>
                                          <p:spTgt spid="8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randombar(horizontal)">
                                      <p:cBhvr>
                                        <p:cTn id="37" dur="500"/>
                                        <p:tgtEl>
                                          <p:spTgt spid="19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randombar(horizontal)">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randombar(horizontal)">
                                      <p:cBhvr>
                                        <p:cTn id="4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1" grpId="0"/>
      <p:bldP spid="193" grpId="0"/>
      <p:bldP spid="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8</a:t>
            </a:fld>
            <a:endParaRPr lang="ru-RU" dirty="0">
              <a:solidFill>
                <a:schemeClr val="bg1"/>
              </a:solidFill>
              <a:latin typeface="Elektra Medium Pro" panose="02000803000000020004" pitchFamily="50" charset="-52"/>
            </a:endParaRPr>
          </a:p>
        </p:txBody>
      </p:sp>
      <p:sp>
        <p:nvSpPr>
          <p:cNvPr id="48" name="Прямоугольник 47">
            <a:extLst>
              <a:ext uri="{FF2B5EF4-FFF2-40B4-BE49-F238E27FC236}">
                <a16:creationId xmlns:a16="http://schemas.microsoft.com/office/drawing/2014/main" id="{3D3AA77D-7FC3-4713-81A1-4BDEA2B23731}"/>
              </a:ext>
            </a:extLst>
          </p:cNvPr>
          <p:cNvSpPr/>
          <p:nvPr/>
        </p:nvSpPr>
        <p:spPr>
          <a:xfrm>
            <a:off x="609601" y="795751"/>
            <a:ext cx="8116388" cy="369332"/>
          </a:xfrm>
          <a:prstGeom prst="rect">
            <a:avLst/>
          </a:prstGeom>
        </p:spPr>
        <p:txBody>
          <a:bodyPr wrap="square">
            <a:spAutoFit/>
          </a:bodyPr>
          <a:lstStyle/>
          <a:p>
            <a:pPr algn="ctr"/>
            <a:r>
              <a:rPr lang="ru-RU" cap="small" dirty="0"/>
              <a:t>Параметр </a:t>
            </a:r>
            <a:r>
              <a:rPr lang="ru-RU" cap="small" dirty="0" err="1"/>
              <a:t>нагруженности</a:t>
            </a:r>
            <a:r>
              <a:rPr lang="ru-RU" cap="small" dirty="0"/>
              <a:t> турбины</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5C81D11C-F4BF-4E71-B1FE-2152F3D9BA6D}"/>
                  </a:ext>
                </a:extLst>
              </p:cNvPr>
              <p:cNvSpPr/>
              <p:nvPr/>
            </p:nvSpPr>
            <p:spPr>
              <a:xfrm>
                <a:off x="3996810" y="1165083"/>
                <a:ext cx="1341969" cy="4470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𝑌</m:t>
                          </m:r>
                        </m:e>
                        <m:sub>
                          <m:r>
                            <a:rPr lang="ru-RU" sz="1600" i="0">
                              <a:latin typeface="Cambria Math" panose="02040503050406030204" pitchFamily="18" charset="0"/>
                            </a:rPr>
                            <m:t>т</m:t>
                          </m:r>
                        </m:sub>
                      </m:sSub>
                      <m:r>
                        <a:rPr lang="ru-RU" sz="1600" i="0">
                          <a:latin typeface="Cambria Math" panose="02040503050406030204" pitchFamily="18" charset="0"/>
                        </a:rPr>
                        <m:t>=</m:t>
                      </m:r>
                      <m:f>
                        <m:fPr>
                          <m:type m:val="skw"/>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𝑢</m:t>
                              </m:r>
                            </m:e>
                            <m:sub>
                              <m:r>
                                <a:rPr lang="ru-RU" sz="1600" i="0">
                                  <a:latin typeface="Cambria Math" panose="02040503050406030204" pitchFamily="18" charset="0"/>
                                </a:rPr>
                                <m:t>ср</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𝑐</m:t>
                              </m:r>
                            </m:e>
                            <m:sub>
                              <m:r>
                                <a:rPr lang="ru-RU" sz="1600" i="1">
                                  <a:latin typeface="Cambria Math" panose="02040503050406030204" pitchFamily="18" charset="0"/>
                                </a:rPr>
                                <m:t>𝑠</m:t>
                              </m:r>
                              <m:r>
                                <a:rPr lang="ru-RU" sz="1600" i="0">
                                  <a:latin typeface="Cambria Math" panose="02040503050406030204" pitchFamily="18" charset="0"/>
                                </a:rPr>
                                <m:t>ст</m:t>
                              </m:r>
                            </m:sub>
                          </m:sSub>
                        </m:den>
                      </m:f>
                    </m:oMath>
                  </m:oMathPara>
                </a14:m>
                <a:endParaRPr lang="ru-RU" sz="1600" dirty="0"/>
              </a:p>
            </p:txBody>
          </p:sp>
        </mc:Choice>
        <mc:Fallback xmlns="">
          <p:sp>
            <p:nvSpPr>
              <p:cNvPr id="2" name="Прямоугольник 1">
                <a:extLst>
                  <a:ext uri="{FF2B5EF4-FFF2-40B4-BE49-F238E27FC236}">
                    <a16:creationId xmlns:a16="http://schemas.microsoft.com/office/drawing/2014/main" id="{5C81D11C-F4BF-4E71-B1FE-2152F3D9BA6D}"/>
                  </a:ext>
                </a:extLst>
              </p:cNvPr>
              <p:cNvSpPr>
                <a:spLocks noRot="1" noChangeAspect="1" noMove="1" noResize="1" noEditPoints="1" noAdjustHandles="1" noChangeArrowheads="1" noChangeShapeType="1" noTextEdit="1"/>
              </p:cNvSpPr>
              <p:nvPr/>
            </p:nvSpPr>
            <p:spPr>
              <a:xfrm>
                <a:off x="3996810" y="1165083"/>
                <a:ext cx="1341969" cy="447045"/>
              </a:xfrm>
              <a:prstGeom prst="rect">
                <a:avLst/>
              </a:prstGeom>
              <a:blipFill>
                <a:blip r:embed="rId3"/>
                <a:stretch>
                  <a:fillRect t="-97260" r="-25455" b="-1589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3F83D5C7-1304-4B87-A575-6AD0B3B24B9C}"/>
                  </a:ext>
                </a:extLst>
              </p:cNvPr>
              <p:cNvSpPr/>
              <p:nvPr/>
            </p:nvSpPr>
            <p:spPr>
              <a:xfrm>
                <a:off x="609599" y="1534415"/>
                <a:ext cx="8116389" cy="1338828"/>
              </a:xfrm>
              <a:prstGeom prst="rect">
                <a:avLst/>
              </a:prstGeom>
            </p:spPr>
            <p:txBody>
              <a:bodyPr wrap="square">
                <a:spAutoFit/>
              </a:bodyPr>
              <a:lstStyle/>
              <a:p>
                <a:pPr>
                  <a:lnSpc>
                    <a:spcPct val="150000"/>
                  </a:lnSpc>
                </a:pPr>
                <a14:m>
                  <m:oMath xmlns:m="http://schemas.openxmlformats.org/officeDocument/2006/math">
                    <m:sSub>
                      <m:sSubPr>
                        <m:ctrlPr>
                          <a:rPr lang="ru-RU" i="1">
                            <a:latin typeface="Cambria Math" panose="02040503050406030204" pitchFamily="18" charset="0"/>
                          </a:rPr>
                        </m:ctrlPr>
                      </m:sSubPr>
                      <m:e>
                        <m:r>
                          <a:rPr lang="ru-RU">
                            <a:latin typeface="Cambria Math"/>
                          </a:rPr>
                          <m:t>𝑐</m:t>
                        </m:r>
                      </m:e>
                      <m:sub>
                        <m:r>
                          <a:rPr lang="ru-RU">
                            <a:latin typeface="Cambria Math"/>
                          </a:rPr>
                          <m:t>𝑠</m:t>
                        </m:r>
                      </m:sub>
                    </m:sSub>
                  </m:oMath>
                </a14:m>
                <a:r>
                  <a:rPr lang="ru-RU" dirty="0"/>
                  <a:t> – условная изоэнтропическая скорость – скорость истечения из гипо­тети­ческого сопла, степень расширения и температура газов в котором равны аналогичным пара­метрам турбины</a:t>
                </a:r>
              </a:p>
            </p:txBody>
          </p:sp>
        </mc:Choice>
        <mc:Fallback xmlns="">
          <p:sp>
            <p:nvSpPr>
              <p:cNvPr id="6" name="Прямоугольник 5">
                <a:extLst>
                  <a:ext uri="{FF2B5EF4-FFF2-40B4-BE49-F238E27FC236}">
                    <a16:creationId xmlns:a16="http://schemas.microsoft.com/office/drawing/2014/main" id="{3F83D5C7-1304-4B87-A575-6AD0B3B24B9C}"/>
                  </a:ext>
                </a:extLst>
              </p:cNvPr>
              <p:cNvSpPr>
                <a:spLocks noRot="1" noChangeAspect="1" noMove="1" noResize="1" noEditPoints="1" noAdjustHandles="1" noChangeArrowheads="1" noChangeShapeType="1" noTextEdit="1"/>
              </p:cNvSpPr>
              <p:nvPr/>
            </p:nvSpPr>
            <p:spPr>
              <a:xfrm>
                <a:off x="609599" y="1534415"/>
                <a:ext cx="8116389" cy="1338828"/>
              </a:xfrm>
              <a:prstGeom prst="rect">
                <a:avLst/>
              </a:prstGeom>
              <a:blipFill>
                <a:blip r:embed="rId4"/>
                <a:stretch>
                  <a:fillRect l="-601" b="-36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C15870ED-426C-4410-8E1C-57B3B6EE90DA}"/>
                  </a:ext>
                </a:extLst>
              </p:cNvPr>
              <p:cNvSpPr/>
              <p:nvPr/>
            </p:nvSpPr>
            <p:spPr>
              <a:xfrm>
                <a:off x="2661154" y="2816742"/>
                <a:ext cx="4013278" cy="1050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𝑐</m:t>
                          </m:r>
                        </m:e>
                        <m:sub>
                          <m:r>
                            <a:rPr lang="ru-RU" sz="1600" i="1">
                              <a:latin typeface="Cambria Math" panose="02040503050406030204" pitchFamily="18" charset="0"/>
                            </a:rPr>
                            <m:t>𝑠</m:t>
                          </m:r>
                        </m:sub>
                      </m:sSub>
                      <m:r>
                        <a:rPr lang="ru-RU" sz="1600" i="0">
                          <a:latin typeface="Cambria Math" panose="02040503050406030204" pitchFamily="18" charset="0"/>
                        </a:rPr>
                        <m:t>=</m:t>
                      </m:r>
                      <m:rad>
                        <m:radPr>
                          <m:degHide m:val="on"/>
                          <m:ctrlPr>
                            <a:rPr lang="ru-RU" sz="1600" i="1">
                              <a:latin typeface="Cambria Math" panose="02040503050406030204" pitchFamily="18" charset="0"/>
                            </a:rPr>
                          </m:ctrlPr>
                        </m:radPr>
                        <m:deg/>
                        <m:e>
                          <m:r>
                            <a:rPr lang="ru-RU" sz="1600" i="0">
                              <a:latin typeface="Cambria Math" panose="02040503050406030204" pitchFamily="18" charset="0"/>
                            </a:rPr>
                            <m:t>2</m:t>
                          </m:r>
                          <m:sSub>
                            <m:sSubPr>
                              <m:ctrlPr>
                                <a:rPr lang="ru-RU" sz="1600" i="1">
                                  <a:latin typeface="Cambria Math" panose="02040503050406030204" pitchFamily="18" charset="0"/>
                                </a:rPr>
                              </m:ctrlPr>
                            </m:sSubPr>
                            <m:e>
                              <m:r>
                                <a:rPr lang="ru-RU" sz="1600" i="1">
                                  <a:latin typeface="Cambria Math" panose="02040503050406030204" pitchFamily="18" charset="0"/>
                                </a:rPr>
                                <m:t>𝐿</m:t>
                              </m:r>
                            </m:e>
                            <m:sub>
                              <m:r>
                                <a:rPr lang="ru-RU" sz="1600" i="0">
                                  <a:latin typeface="Cambria Math" panose="02040503050406030204" pitchFamily="18" charset="0"/>
                                </a:rPr>
                                <m:t>т</m:t>
                              </m:r>
                              <m:r>
                                <a:rPr lang="ru-RU" sz="1600" i="1">
                                  <a:latin typeface="Cambria Math" panose="02040503050406030204" pitchFamily="18" charset="0"/>
                                </a:rPr>
                                <m:t>𝑠</m:t>
                              </m:r>
                            </m:sub>
                          </m:sSub>
                        </m:e>
                      </m:rad>
                      <m:r>
                        <a:rPr lang="ru-RU" sz="1600" i="0">
                          <a:latin typeface="Cambria Math" panose="02040503050406030204" pitchFamily="18" charset="0"/>
                        </a:rPr>
                        <m:t>=</m:t>
                      </m:r>
                      <m:rad>
                        <m:radPr>
                          <m:degHide m:val="on"/>
                          <m:ctrlPr>
                            <a:rPr lang="ru-RU" sz="1600" i="1">
                              <a:latin typeface="Cambria Math" panose="02040503050406030204" pitchFamily="18" charset="0"/>
                            </a:rPr>
                          </m:ctrlPr>
                        </m:radPr>
                        <m:deg/>
                        <m:e>
                          <m:f>
                            <m:fPr>
                              <m:ctrlPr>
                                <a:rPr lang="ru-RU" sz="1600" i="1">
                                  <a:latin typeface="Cambria Math" panose="02040503050406030204" pitchFamily="18" charset="0"/>
                                </a:rPr>
                              </m:ctrlPr>
                            </m:fPr>
                            <m:num>
                              <m:r>
                                <a:rPr lang="ru-RU" sz="1600" i="0">
                                  <a:latin typeface="Cambria Math" panose="02040503050406030204" pitchFamily="18" charset="0"/>
                                </a:rPr>
                                <m:t>2</m:t>
                              </m:r>
                              <m:r>
                                <a:rPr lang="ru-RU" sz="1600" i="1">
                                  <a:latin typeface="Cambria Math" panose="02040503050406030204" pitchFamily="18" charset="0"/>
                                </a:rPr>
                                <m:t>𝑘𝑅</m:t>
                              </m:r>
                            </m:num>
                            <m:den>
                              <m:r>
                                <a:rPr lang="ru-RU" sz="1600" i="1">
                                  <a:latin typeface="Cambria Math" panose="02040503050406030204" pitchFamily="18" charset="0"/>
                                </a:rPr>
                                <m:t>𝑘</m:t>
                              </m:r>
                              <m:r>
                                <a:rPr lang="ru-RU" sz="1600" i="0">
                                  <a:latin typeface="Cambria Math" panose="02040503050406030204" pitchFamily="18" charset="0"/>
                                </a:rPr>
                                <m:t>−1</m:t>
                              </m:r>
                            </m:den>
                          </m:f>
                          <m:sSubSup>
                            <m:sSubSupPr>
                              <m:ctrlPr>
                                <a:rPr lang="ru-RU" sz="1600" i="1">
                                  <a:latin typeface="Cambria Math" panose="02040503050406030204" pitchFamily="18" charset="0"/>
                                </a:rPr>
                              </m:ctrlPr>
                            </m:sSubSupPr>
                            <m:e>
                              <m:r>
                                <a:rPr lang="ru-RU" sz="1600" i="0">
                                  <a:latin typeface="Cambria Math" panose="02040503050406030204" pitchFamily="18" charset="0"/>
                                </a:rPr>
                                <m:t>Т</m:t>
                              </m:r>
                            </m:e>
                            <m:sub>
                              <m:r>
                                <a:rPr lang="ru-RU" sz="1600" i="0">
                                  <a:latin typeface="Cambria Math" panose="02040503050406030204" pitchFamily="18" charset="0"/>
                                </a:rPr>
                                <m:t>вх</m:t>
                              </m:r>
                            </m:sub>
                            <m:sup>
                              <m:r>
                                <a:rPr lang="ru-RU" sz="1600" i="0">
                                  <a:latin typeface="Cambria Math" panose="02040503050406030204" pitchFamily="18" charset="0"/>
                                </a:rPr>
                                <m:t>∗</m:t>
                              </m:r>
                            </m:sup>
                          </m:sSubSup>
                          <m:d>
                            <m:dPr>
                              <m:ctrlPr>
                                <a:rPr lang="ru-RU" sz="1600" i="1">
                                  <a:latin typeface="Cambria Math" panose="02040503050406030204" pitchFamily="18" charset="0"/>
                                </a:rPr>
                              </m:ctrlPr>
                            </m:dPr>
                            <m:e>
                              <m:r>
                                <a:rPr lang="ru-RU" sz="1600" i="0">
                                  <a:latin typeface="Cambria Math" panose="02040503050406030204" pitchFamily="18" charset="0"/>
                                </a:rPr>
                                <m:t>1−</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0">
                                                  <a:latin typeface="Cambria Math" panose="02040503050406030204" pitchFamily="18" charset="0"/>
                                                </a:rPr>
                                                <m:t>р</m:t>
                                              </m:r>
                                            </m:e>
                                            <m:sub>
                                              <m:r>
                                                <a:rPr lang="ru-RU" sz="1600" i="0">
                                                  <a:latin typeface="Cambria Math" panose="02040503050406030204" pitchFamily="18" charset="0"/>
                                                </a:rPr>
                                                <m:t>вых</m:t>
                                              </m:r>
                                            </m:sub>
                                          </m:sSub>
                                        </m:num>
                                        <m:den>
                                          <m:sSubSup>
                                            <m:sSubSupPr>
                                              <m:ctrlPr>
                                                <a:rPr lang="ru-RU" sz="1600" i="1">
                                                  <a:latin typeface="Cambria Math" panose="02040503050406030204" pitchFamily="18" charset="0"/>
                                                </a:rPr>
                                              </m:ctrlPr>
                                            </m:sSubSupPr>
                                            <m:e>
                                              <m:r>
                                                <a:rPr lang="ru-RU" sz="1600" i="0">
                                                  <a:latin typeface="Cambria Math" panose="02040503050406030204" pitchFamily="18" charset="0"/>
                                                </a:rPr>
                                                <m:t>р</m:t>
                                              </m:r>
                                            </m:e>
                                            <m:sub>
                                              <m:r>
                                                <a:rPr lang="ru-RU" sz="1600" i="0">
                                                  <a:latin typeface="Cambria Math" panose="02040503050406030204" pitchFamily="18" charset="0"/>
                                                </a:rPr>
                                                <m:t>вх</m:t>
                                              </m:r>
                                            </m:sub>
                                            <m:sup>
                                              <m:r>
                                                <a:rPr lang="ru-RU" sz="1600" i="0">
                                                  <a:latin typeface="Cambria Math" panose="02040503050406030204" pitchFamily="18" charset="0"/>
                                                </a:rPr>
                                                <m:t>∗</m:t>
                                              </m:r>
                                            </m:sup>
                                          </m:sSubSup>
                                        </m:den>
                                      </m:f>
                                    </m:e>
                                  </m:d>
                                </m:e>
                                <m:sup>
                                  <m:f>
                                    <m:fPr>
                                      <m:ctrlPr>
                                        <a:rPr lang="ru-RU" sz="1600" i="1">
                                          <a:latin typeface="Cambria Math" panose="02040503050406030204" pitchFamily="18" charset="0"/>
                                        </a:rPr>
                                      </m:ctrlPr>
                                    </m:fPr>
                                    <m:num>
                                      <m:r>
                                        <m:rPr>
                                          <m:sty m:val="p"/>
                                        </m:rPr>
                                        <a:rPr lang="ru-RU" sz="1600" i="0">
                                          <a:latin typeface="Cambria Math" panose="02040503050406030204" pitchFamily="18" charset="0"/>
                                        </a:rPr>
                                        <m:t>k</m:t>
                                      </m:r>
                                      <m:r>
                                        <a:rPr lang="ru-RU" sz="1600" i="0">
                                          <a:latin typeface="Cambria Math" panose="02040503050406030204" pitchFamily="18" charset="0"/>
                                        </a:rPr>
                                        <m:t>−1</m:t>
                                      </m:r>
                                    </m:num>
                                    <m:den>
                                      <m:r>
                                        <m:rPr>
                                          <m:sty m:val="p"/>
                                        </m:rPr>
                                        <a:rPr lang="ru-RU" sz="1600" i="0">
                                          <a:latin typeface="Cambria Math" panose="02040503050406030204" pitchFamily="18" charset="0"/>
                                        </a:rPr>
                                        <m:t>k</m:t>
                                      </m:r>
                                    </m:den>
                                  </m:f>
                                </m:sup>
                              </m:sSup>
                            </m:e>
                          </m:d>
                        </m:e>
                      </m:rad>
                    </m:oMath>
                  </m:oMathPara>
                </a14:m>
                <a:endParaRPr lang="ru-RU" sz="1600" dirty="0"/>
              </a:p>
            </p:txBody>
          </p:sp>
        </mc:Choice>
        <mc:Fallback xmlns="">
          <p:sp>
            <p:nvSpPr>
              <p:cNvPr id="9" name="Прямоугольник 8">
                <a:extLst>
                  <a:ext uri="{FF2B5EF4-FFF2-40B4-BE49-F238E27FC236}">
                    <a16:creationId xmlns:a16="http://schemas.microsoft.com/office/drawing/2014/main" id="{C15870ED-426C-4410-8E1C-57B3B6EE90DA}"/>
                  </a:ext>
                </a:extLst>
              </p:cNvPr>
              <p:cNvSpPr>
                <a:spLocks noRot="1" noChangeAspect="1" noMove="1" noResize="1" noEditPoints="1" noAdjustHandles="1" noChangeArrowheads="1" noChangeShapeType="1" noTextEdit="1"/>
              </p:cNvSpPr>
              <p:nvPr/>
            </p:nvSpPr>
            <p:spPr>
              <a:xfrm>
                <a:off x="2661154" y="2816742"/>
                <a:ext cx="4013278" cy="1050288"/>
              </a:xfrm>
              <a:prstGeom prst="rect">
                <a:avLst/>
              </a:prstGeom>
              <a:blipFill>
                <a:blip r:embed="rId5"/>
                <a:stretch>
                  <a:fillRect/>
                </a:stretch>
              </a:blipFill>
            </p:spPr>
            <p:txBody>
              <a:bodyPr/>
              <a:lstStyle/>
              <a:p>
                <a:r>
                  <a:rPr lang="ru-RU">
                    <a:noFill/>
                  </a:rPr>
                  <a:t> </a:t>
                </a:r>
              </a:p>
            </p:txBody>
          </p:sp>
        </mc:Fallback>
      </mc:AlternateContent>
      <p:sp>
        <p:nvSpPr>
          <p:cNvPr id="52" name="TextBox 20">
            <a:extLst>
              <a:ext uri="{FF2B5EF4-FFF2-40B4-BE49-F238E27FC236}">
                <a16:creationId xmlns:a16="http://schemas.microsoft.com/office/drawing/2014/main" id="{434AABA1-F536-4FDD-9FB5-BB4BB9F3CF4E}"/>
              </a:ext>
            </a:extLst>
          </p:cNvPr>
          <p:cNvSpPr txBox="1"/>
          <p:nvPr/>
        </p:nvSpPr>
        <p:spPr>
          <a:xfrm>
            <a:off x="609598" y="3954203"/>
            <a:ext cx="8116390" cy="129586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ct val="150000"/>
              </a:lnSpc>
            </a:pPr>
            <a:r>
              <a:rPr lang="ru-RU" dirty="0"/>
              <a:t>Параметр </a:t>
            </a:r>
            <a:r>
              <a:rPr lang="ru-RU" dirty="0" err="1"/>
              <a:t>нагруженности</a:t>
            </a:r>
            <a:r>
              <a:rPr lang="ru-RU" dirty="0"/>
              <a:t> является комплексным параметром характеризующим кинематику потока и режим работы турбины. Он применяется в качестве универсального режимного параметра.</a:t>
            </a:r>
          </a:p>
        </p:txBody>
      </p:sp>
    </p:spTree>
    <p:extLst>
      <p:ext uri="{BB962C8B-B14F-4D97-AF65-F5344CB8AC3E}">
        <p14:creationId xmlns:p14="http://schemas.microsoft.com/office/powerpoint/2010/main" val="77344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9</a:t>
            </a:fld>
            <a:endParaRPr lang="ru-RU" dirty="0">
              <a:solidFill>
                <a:schemeClr val="bg1"/>
              </a:solidFill>
              <a:latin typeface="Elektra Medium Pro" panose="02000803000000020004" pitchFamily="50" charset="-52"/>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Прямоугольник 14"/>
          <p:cNvSpPr/>
          <p:nvPr/>
        </p:nvSpPr>
        <p:spPr>
          <a:xfrm>
            <a:off x="3215997" y="1155289"/>
            <a:ext cx="2880000" cy="369332"/>
          </a:xfrm>
          <a:prstGeom prst="rect">
            <a:avLst/>
          </a:prstGeom>
        </p:spPr>
        <p:txBody>
          <a:bodyPr wrap="square">
            <a:spAutoFit/>
          </a:bodyPr>
          <a:lstStyle/>
          <a:p>
            <a:pPr algn="ctr"/>
            <a:r>
              <a:rPr lang="ru-RU" cap="small" dirty="0"/>
              <a:t>Коэффициенты потерь</a:t>
            </a:r>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72896" y="2016887"/>
            <a:ext cx="777143" cy="560000"/>
          </a:xfrm>
          <a:prstGeom prst="rect">
            <a:avLst/>
          </a:prstGeom>
          <a:noFill/>
        </p:spPr>
      </p:pic>
      <p:sp>
        <p:nvSpPr>
          <p:cNvPr id="18" name="Прямоугольник 17"/>
          <p:cNvSpPr/>
          <p:nvPr/>
        </p:nvSpPr>
        <p:spPr>
          <a:xfrm>
            <a:off x="273314" y="1679822"/>
            <a:ext cx="2856423" cy="369332"/>
          </a:xfrm>
          <a:prstGeom prst="rect">
            <a:avLst/>
          </a:prstGeom>
        </p:spPr>
        <p:txBody>
          <a:bodyPr wrap="none">
            <a:spAutoFit/>
          </a:bodyPr>
          <a:lstStyle/>
          <a:p>
            <a:pPr algn="ctr"/>
            <a:r>
              <a:rPr lang="ru-RU" cap="small" dirty="0"/>
              <a:t>Потери в сопловом аппарате</a:t>
            </a:r>
          </a:p>
        </p:txBody>
      </p:sp>
      <p:sp>
        <p:nvSpPr>
          <p:cNvPr id="19" name="Прямоугольник 18"/>
          <p:cNvSpPr/>
          <p:nvPr/>
        </p:nvSpPr>
        <p:spPr>
          <a:xfrm>
            <a:off x="3394754" y="1660772"/>
            <a:ext cx="2461892" cy="369332"/>
          </a:xfrm>
          <a:prstGeom prst="rect">
            <a:avLst/>
          </a:prstGeom>
        </p:spPr>
        <p:txBody>
          <a:bodyPr wrap="none">
            <a:spAutoFit/>
          </a:bodyPr>
          <a:lstStyle/>
          <a:p>
            <a:pPr algn="ctr"/>
            <a:r>
              <a:rPr lang="ru-RU" cap="small" dirty="0"/>
              <a:t>Потери в рабочем колесе</a:t>
            </a:r>
          </a:p>
        </p:txBody>
      </p:sp>
      <p:sp>
        <p:nvSpPr>
          <p:cNvPr id="20" name="Прямоугольник 19"/>
          <p:cNvSpPr/>
          <p:nvPr/>
        </p:nvSpPr>
        <p:spPr>
          <a:xfrm>
            <a:off x="6009699" y="1670297"/>
            <a:ext cx="3004156" cy="369332"/>
          </a:xfrm>
          <a:prstGeom prst="rect">
            <a:avLst/>
          </a:prstGeom>
        </p:spPr>
        <p:txBody>
          <a:bodyPr wrap="none">
            <a:spAutoFit/>
          </a:bodyPr>
          <a:lstStyle/>
          <a:p>
            <a:pPr algn="ctr"/>
            <a:r>
              <a:rPr lang="ru-RU" cap="small" dirty="0"/>
              <a:t>Потери с выходной скоростью</a:t>
            </a:r>
          </a:p>
        </p:txBody>
      </p:sp>
      <p:cxnSp>
        <p:nvCxnSpPr>
          <p:cNvPr id="22" name="Прямая со стрелкой 21"/>
          <p:cNvCxnSpPr/>
          <p:nvPr/>
        </p:nvCxnSpPr>
        <p:spPr>
          <a:xfrm flipH="1">
            <a:off x="1882496" y="1359663"/>
            <a:ext cx="1695450" cy="43815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4654271" y="1448538"/>
            <a:ext cx="0" cy="32400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20" idx="0"/>
          </p:cNvCxnSpPr>
          <p:nvPr/>
        </p:nvCxnSpPr>
        <p:spPr>
          <a:xfrm>
            <a:off x="5740121" y="1369188"/>
            <a:ext cx="1771656" cy="301109"/>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2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11371" y="2007362"/>
            <a:ext cx="845239" cy="583334"/>
          </a:xfrm>
          <a:prstGeom prst="rect">
            <a:avLst/>
          </a:prstGeom>
          <a:noFill/>
        </p:spPr>
      </p:pic>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78395" y="1969263"/>
            <a:ext cx="916666" cy="607143"/>
          </a:xfrm>
          <a:prstGeom prst="rect">
            <a:avLst/>
          </a:prstGeom>
          <a:noFill/>
        </p:spPr>
      </p:pic>
      <p:sp>
        <p:nvSpPr>
          <p:cNvPr id="36" name="Прямоугольник 35"/>
          <p:cNvSpPr/>
          <p:nvPr/>
        </p:nvSpPr>
        <p:spPr>
          <a:xfrm>
            <a:off x="322952" y="2600617"/>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в сопловом аппарате зависят от скорости </a:t>
            </a:r>
            <a:r>
              <a:rPr lang="ru-RU" sz="1400" b="1" i="1" dirty="0">
                <a:solidFill>
                  <a:sysClr val="windowText" lastClr="000000"/>
                </a:solidFill>
              </a:rPr>
              <a:t>с</a:t>
            </a:r>
            <a:r>
              <a:rPr lang="ru-RU" sz="1400" b="1" i="1" baseline="-25000" dirty="0">
                <a:solidFill>
                  <a:sysClr val="windowText" lastClr="000000"/>
                </a:solidFill>
              </a:rPr>
              <a:t>1</a:t>
            </a:r>
            <a:endParaRPr lang="ru-RU" sz="1400" i="1" dirty="0">
              <a:solidFill>
                <a:sysClr val="windowText" lastClr="000000"/>
              </a:solidFill>
            </a:endParaRPr>
          </a:p>
        </p:txBody>
      </p:sp>
      <p:sp>
        <p:nvSpPr>
          <p:cNvPr id="37" name="Прямоугольник 36"/>
          <p:cNvSpPr/>
          <p:nvPr/>
        </p:nvSpPr>
        <p:spPr>
          <a:xfrm>
            <a:off x="3352887" y="2905008"/>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в рабочем колесе зависят от скорости </a:t>
            </a:r>
            <a:r>
              <a:rPr lang="en-US" sz="1400" b="1" i="1" dirty="0">
                <a:solidFill>
                  <a:sysClr val="windowText" lastClr="000000"/>
                </a:solidFill>
              </a:rPr>
              <a:t>w</a:t>
            </a:r>
            <a:r>
              <a:rPr lang="en-US" sz="1400" b="1" i="1" baseline="-25000" dirty="0">
                <a:solidFill>
                  <a:sysClr val="windowText" lastClr="000000"/>
                </a:solidFill>
              </a:rPr>
              <a:t>2</a:t>
            </a:r>
            <a:r>
              <a:rPr lang="ru-RU" sz="1400" b="1" i="1" baseline="-25000" dirty="0">
                <a:solidFill>
                  <a:sysClr val="windowText" lastClr="000000"/>
                </a:solidFill>
              </a:rPr>
              <a:t> </a:t>
            </a:r>
            <a:r>
              <a:rPr lang="ru-RU" sz="1400" b="1" i="1" dirty="0">
                <a:solidFill>
                  <a:sysClr val="windowText" lastClr="000000"/>
                </a:solidFill>
              </a:rPr>
              <a:t>(</a:t>
            </a:r>
            <a:r>
              <a:rPr lang="en-US" sz="1400" b="1" i="1" dirty="0">
                <a:solidFill>
                  <a:sysClr val="windowText" lastClr="000000"/>
                </a:solidFill>
              </a:rPr>
              <a:t>w</a:t>
            </a:r>
            <a:r>
              <a:rPr lang="en-US" sz="1400" b="1" i="1" baseline="-25000" dirty="0">
                <a:solidFill>
                  <a:sysClr val="windowText" lastClr="000000"/>
                </a:solidFill>
              </a:rPr>
              <a:t>1</a:t>
            </a:r>
            <a:r>
              <a:rPr lang="en-US" sz="1400" b="1" i="1" dirty="0">
                <a:solidFill>
                  <a:sysClr val="windowText" lastClr="000000"/>
                </a:solidFill>
              </a:rPr>
              <a:t>)</a:t>
            </a:r>
            <a:endParaRPr lang="ru-RU" sz="1400" i="1" dirty="0">
              <a:solidFill>
                <a:sysClr val="windowText" lastClr="000000"/>
              </a:solidFill>
            </a:endParaRPr>
          </a:p>
        </p:txBody>
      </p:sp>
      <p:sp>
        <p:nvSpPr>
          <p:cNvPr id="38" name="Прямоугольник 37"/>
          <p:cNvSpPr/>
          <p:nvPr/>
        </p:nvSpPr>
        <p:spPr>
          <a:xfrm>
            <a:off x="6161777" y="2610142"/>
            <a:ext cx="2700000"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с выходной скоростью зависят от скорости </a:t>
            </a:r>
            <a:r>
              <a:rPr lang="ru-RU" sz="1400" b="1" i="1" dirty="0">
                <a:solidFill>
                  <a:sysClr val="windowText" lastClr="000000"/>
                </a:solidFill>
              </a:rPr>
              <a:t>с</a:t>
            </a:r>
            <a:r>
              <a:rPr lang="ru-RU" sz="1400" b="1" i="1" baseline="-25000" dirty="0">
                <a:solidFill>
                  <a:sysClr val="windowText" lastClr="000000"/>
                </a:solidFill>
              </a:rPr>
              <a:t>2</a:t>
            </a:r>
            <a:endParaRPr lang="ru-RU" sz="1400" i="1" dirty="0">
              <a:solidFill>
                <a:sysClr val="windowText" lastClr="000000"/>
              </a:solidFill>
            </a:endParaRPr>
          </a:p>
        </p:txBody>
      </p:sp>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2D333EE0-771F-45CE-A304-9CED96B3C95C}"/>
                  </a:ext>
                </a:extLst>
              </p:cNvPr>
              <p:cNvSpPr/>
              <p:nvPr/>
            </p:nvSpPr>
            <p:spPr>
              <a:xfrm>
                <a:off x="3400705" y="821759"/>
                <a:ext cx="2107820" cy="327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т</m:t>
                          </m:r>
                        </m:sub>
                      </m:sSub>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𝜁</m:t>
                          </m:r>
                        </m:e>
                        <m:sub>
                          <m:r>
                            <a:rPr lang="ru-RU" sz="1400" i="0">
                              <a:latin typeface="Cambria Math" panose="02040503050406030204" pitchFamily="18" charset="0"/>
                            </a:rPr>
                            <m:t>са</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рк</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ζ</m:t>
                          </m:r>
                        </m:e>
                        <m:sub>
                          <m:r>
                            <a:rPr lang="ru-RU" sz="1400" i="0">
                              <a:latin typeface="Cambria Math" panose="02040503050406030204" pitchFamily="18" charset="0"/>
                            </a:rPr>
                            <m:t>вых</m:t>
                          </m:r>
                        </m:sub>
                      </m:sSub>
                    </m:oMath>
                  </m:oMathPara>
                </a14:m>
                <a:endParaRPr lang="ru-RU" sz="1400" dirty="0"/>
              </a:p>
            </p:txBody>
          </p:sp>
        </mc:Choice>
        <mc:Fallback xmlns="">
          <p:sp>
            <p:nvSpPr>
              <p:cNvPr id="11" name="Прямоугольник 10">
                <a:extLst>
                  <a:ext uri="{FF2B5EF4-FFF2-40B4-BE49-F238E27FC236}">
                    <a16:creationId xmlns:a16="http://schemas.microsoft.com/office/drawing/2014/main" id="{2D333EE0-771F-45CE-A304-9CED96B3C95C}"/>
                  </a:ext>
                </a:extLst>
              </p:cNvPr>
              <p:cNvSpPr>
                <a:spLocks noRot="1" noChangeAspect="1" noMove="1" noResize="1" noEditPoints="1" noAdjustHandles="1" noChangeArrowheads="1" noChangeShapeType="1" noTextEdit="1"/>
              </p:cNvSpPr>
              <p:nvPr/>
            </p:nvSpPr>
            <p:spPr>
              <a:xfrm>
                <a:off x="3400705" y="821759"/>
                <a:ext cx="2107820" cy="327077"/>
              </a:xfrm>
              <a:prstGeom prst="rect">
                <a:avLst/>
              </a:prstGeom>
              <a:blipFill>
                <a:blip r:embed="rId7"/>
                <a:stretch>
                  <a:fillRect b="-3774"/>
                </a:stretch>
              </a:blipFill>
            </p:spPr>
            <p:txBody>
              <a:bodyPr/>
              <a:lstStyle/>
              <a:p>
                <a:r>
                  <a:rPr lang="ru-RU">
                    <a:noFill/>
                  </a:rPr>
                  <a:t> </a:t>
                </a:r>
              </a:p>
            </p:txBody>
          </p:sp>
        </mc:Fallback>
      </mc:AlternateContent>
      <p:sp>
        <p:nvSpPr>
          <p:cNvPr id="43" name="TextBox 42">
            <a:extLst>
              <a:ext uri="{FF2B5EF4-FFF2-40B4-BE49-F238E27FC236}">
                <a16:creationId xmlns:a16="http://schemas.microsoft.com/office/drawing/2014/main" id="{369171A4-6D97-40C9-8EA2-03868ABDF74E}"/>
              </a:ext>
            </a:extLst>
          </p:cNvPr>
          <p:cNvSpPr txBox="1"/>
          <p:nvPr/>
        </p:nvSpPr>
        <p:spPr>
          <a:xfrm>
            <a:off x="793755" y="315385"/>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Параметр </a:t>
            </a:r>
            <a:r>
              <a:rPr lang="ru-RU" b="1" cap="all" dirty="0" err="1">
                <a:solidFill>
                  <a:schemeClr val="bg1"/>
                </a:solidFill>
                <a:latin typeface="Elektra Text Pro" panose="02000503030000020004" pitchFamily="50" charset="-52"/>
              </a:rPr>
              <a:t>нагруженности</a:t>
            </a:r>
            <a:r>
              <a:rPr lang="ru-RU" b="1" cap="all" dirty="0">
                <a:solidFill>
                  <a:schemeClr val="bg1"/>
                </a:solidFill>
                <a:latin typeface="Elektra Text Pro" panose="02000503030000020004" pitchFamily="50" charset="-52"/>
              </a:rPr>
              <a:t> турбины</a:t>
            </a:r>
          </a:p>
        </p:txBody>
      </p:sp>
      <mc:AlternateContent xmlns:mc="http://schemas.openxmlformats.org/markup-compatibility/2006">
        <mc:Choice xmlns:a14="http://schemas.microsoft.com/office/drawing/2010/main" Requires="a14">
          <p:sp>
            <p:nvSpPr>
              <p:cNvPr id="44" name="Прямоугольник 43">
                <a:extLst>
                  <a:ext uri="{FF2B5EF4-FFF2-40B4-BE49-F238E27FC236}">
                    <a16:creationId xmlns:a16="http://schemas.microsoft.com/office/drawing/2014/main" id="{7EAC647C-1605-46E3-90C0-BEC12DA26ADB}"/>
                  </a:ext>
                </a:extLst>
              </p:cNvPr>
              <p:cNvSpPr/>
              <p:nvPr/>
            </p:nvSpPr>
            <p:spPr>
              <a:xfrm>
                <a:off x="644693" y="3773317"/>
                <a:ext cx="8116388" cy="369332"/>
              </a:xfrm>
              <a:prstGeom prst="rect">
                <a:avLst/>
              </a:prstGeom>
            </p:spPr>
            <p:txBody>
              <a:bodyPr wrap="square">
                <a:spAutoFit/>
              </a:bodyPr>
              <a:lstStyle/>
              <a:p>
                <a:pPr algn="ctr"/>
                <a:r>
                  <a:rPr lang="ru-RU" cap="small" dirty="0">
                    <a:solidFill>
                      <a:srgbClr val="FF0000"/>
                    </a:solidFill>
                  </a:rPr>
                  <a:t>Чему равен КПД турбины при </a:t>
                </a:r>
                <a14:m>
                  <m:oMath xmlns:m="http://schemas.openxmlformats.org/officeDocument/2006/math">
                    <m:sSub>
                      <m:sSubPr>
                        <m:ctrlPr>
                          <a:rPr lang="ru-RU" i="1">
                            <a:solidFill>
                              <a:srgbClr val="FF0000"/>
                            </a:solidFill>
                            <a:latin typeface="Cambria Math" panose="02040503050406030204" pitchFamily="18" charset="0"/>
                          </a:rPr>
                        </m:ctrlPr>
                      </m:sSubPr>
                      <m:e>
                        <m:r>
                          <a:rPr lang="ru-RU" i="1">
                            <a:solidFill>
                              <a:srgbClr val="FF0000"/>
                            </a:solidFill>
                            <a:latin typeface="Cambria Math" panose="02040503050406030204" pitchFamily="18" charset="0"/>
                          </a:rPr>
                          <m:t>𝑌</m:t>
                        </m:r>
                      </m:e>
                      <m:sub>
                        <m:r>
                          <a:rPr lang="ru-RU">
                            <a:solidFill>
                              <a:srgbClr val="FF0000"/>
                            </a:solidFill>
                            <a:latin typeface="Cambria Math" panose="02040503050406030204" pitchFamily="18" charset="0"/>
                          </a:rPr>
                          <m:t>т</m:t>
                        </m:r>
                      </m:sub>
                    </m:sSub>
                  </m:oMath>
                </a14:m>
                <a:r>
                  <a:rPr lang="ru-RU" cap="small" dirty="0">
                    <a:solidFill>
                      <a:srgbClr val="FF0000"/>
                    </a:solidFill>
                  </a:rPr>
                  <a:t>=0? </a:t>
                </a:r>
              </a:p>
            </p:txBody>
          </p:sp>
        </mc:Choice>
        <mc:Fallback>
          <p:sp>
            <p:nvSpPr>
              <p:cNvPr id="44" name="Прямоугольник 43">
                <a:extLst>
                  <a:ext uri="{FF2B5EF4-FFF2-40B4-BE49-F238E27FC236}">
                    <a16:creationId xmlns:a16="http://schemas.microsoft.com/office/drawing/2014/main" id="{7EAC647C-1605-46E3-90C0-BEC12DA26ADB}"/>
                  </a:ext>
                </a:extLst>
              </p:cNvPr>
              <p:cNvSpPr>
                <a:spLocks noRot="1" noChangeAspect="1" noMove="1" noResize="1" noEditPoints="1" noAdjustHandles="1" noChangeArrowheads="1" noChangeShapeType="1" noTextEdit="1"/>
              </p:cNvSpPr>
              <p:nvPr/>
            </p:nvSpPr>
            <p:spPr>
              <a:xfrm>
                <a:off x="644693" y="3773317"/>
                <a:ext cx="8116388" cy="369332"/>
              </a:xfrm>
              <a:prstGeom prst="rect">
                <a:avLst/>
              </a:prstGeom>
              <a:blipFill>
                <a:blip r:embed="rId8"/>
                <a:stretch>
                  <a:fillRect t="-9836" b="-2459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5" name="Прямоугольник 44">
                <a:extLst>
                  <a:ext uri="{FF2B5EF4-FFF2-40B4-BE49-F238E27FC236}">
                    <a16:creationId xmlns:a16="http://schemas.microsoft.com/office/drawing/2014/main" id="{FBC22EF1-96D8-4F9A-B33A-2C29149F5F9B}"/>
                  </a:ext>
                </a:extLst>
              </p:cNvPr>
              <p:cNvSpPr/>
              <p:nvPr/>
            </p:nvSpPr>
            <p:spPr>
              <a:xfrm>
                <a:off x="695831" y="4214888"/>
                <a:ext cx="8116388" cy="369332"/>
              </a:xfrm>
              <a:prstGeom prst="rect">
                <a:avLst/>
              </a:prstGeom>
            </p:spPr>
            <p:txBody>
              <a:bodyPr wrap="square">
                <a:spAutoFit/>
              </a:bodyPr>
              <a:lstStyle/>
              <a:p>
                <a:pPr algn="ctr"/>
                <a:r>
                  <a:rPr lang="ru-RU" cap="small" dirty="0">
                    <a:solidFill>
                      <a:schemeClr val="tx1"/>
                    </a:solidFill>
                  </a:rPr>
                  <a:t>При </a:t>
                </a:r>
                <a14:m>
                  <m:oMath xmlns:m="http://schemas.openxmlformats.org/officeDocument/2006/math">
                    <m:sSub>
                      <m:sSubPr>
                        <m:ctrlPr>
                          <a:rPr lang="ru-RU"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𝑌</m:t>
                        </m:r>
                      </m:e>
                      <m:sub>
                        <m:r>
                          <a:rPr lang="ru-RU">
                            <a:solidFill>
                              <a:schemeClr val="tx1"/>
                            </a:solidFill>
                            <a:latin typeface="Cambria Math" panose="02040503050406030204" pitchFamily="18" charset="0"/>
                          </a:rPr>
                          <m:t>т</m:t>
                        </m:r>
                      </m:sub>
                    </m:sSub>
                  </m:oMath>
                </a14:m>
                <a:r>
                  <a:rPr lang="ru-RU" cap="small" dirty="0">
                    <a:solidFill>
                      <a:schemeClr val="tx1"/>
                    </a:solidFill>
                  </a:rPr>
                  <a:t>=0 КПД турбины равен 0, т.к. турбина не производит полезной работы  </a:t>
                </a:r>
              </a:p>
            </p:txBody>
          </p:sp>
        </mc:Choice>
        <mc:Fallback>
          <p:sp>
            <p:nvSpPr>
              <p:cNvPr id="45" name="Прямоугольник 44">
                <a:extLst>
                  <a:ext uri="{FF2B5EF4-FFF2-40B4-BE49-F238E27FC236}">
                    <a16:creationId xmlns:a16="http://schemas.microsoft.com/office/drawing/2014/main" id="{FBC22EF1-96D8-4F9A-B33A-2C29149F5F9B}"/>
                  </a:ext>
                </a:extLst>
              </p:cNvPr>
              <p:cNvSpPr>
                <a:spLocks noRot="1" noChangeAspect="1" noMove="1" noResize="1" noEditPoints="1" noAdjustHandles="1" noChangeArrowheads="1" noChangeShapeType="1" noTextEdit="1"/>
              </p:cNvSpPr>
              <p:nvPr/>
            </p:nvSpPr>
            <p:spPr>
              <a:xfrm>
                <a:off x="695831" y="4214888"/>
                <a:ext cx="8116388" cy="369332"/>
              </a:xfrm>
              <a:prstGeom prst="rect">
                <a:avLst/>
              </a:prstGeom>
              <a:blipFill>
                <a:blip r:embed="rId9"/>
                <a:stretch>
                  <a:fillRect t="-8197" b="-2459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6" name="Прямоугольник 45">
                <a:extLst>
                  <a:ext uri="{FF2B5EF4-FFF2-40B4-BE49-F238E27FC236}">
                    <a16:creationId xmlns:a16="http://schemas.microsoft.com/office/drawing/2014/main" id="{8F574581-41A9-467D-A54A-972F03347E61}"/>
                  </a:ext>
                </a:extLst>
              </p:cNvPr>
              <p:cNvSpPr/>
              <p:nvPr/>
            </p:nvSpPr>
            <p:spPr>
              <a:xfrm>
                <a:off x="596077" y="4624331"/>
                <a:ext cx="8116388" cy="646331"/>
              </a:xfrm>
              <a:prstGeom prst="rect">
                <a:avLst/>
              </a:prstGeom>
            </p:spPr>
            <p:txBody>
              <a:bodyPr wrap="square">
                <a:spAutoFit/>
              </a:bodyPr>
              <a:lstStyle/>
              <a:p>
                <a:pPr algn="ctr"/>
                <a:r>
                  <a:rPr lang="ru-RU" cap="small" dirty="0">
                    <a:solidFill>
                      <a:srgbClr val="FF0000"/>
                    </a:solidFill>
                  </a:rPr>
                  <a:t>Как изменится план скоростей ступени турбины при увеличении </a:t>
                </a:r>
                <a14:m>
                  <m:oMath xmlns:m="http://schemas.openxmlformats.org/officeDocument/2006/math">
                    <m:sSub>
                      <m:sSubPr>
                        <m:ctrlPr>
                          <a:rPr lang="ru-RU" i="1">
                            <a:solidFill>
                              <a:srgbClr val="FF0000"/>
                            </a:solidFill>
                            <a:latin typeface="Cambria Math" panose="02040503050406030204" pitchFamily="18" charset="0"/>
                          </a:rPr>
                        </m:ctrlPr>
                      </m:sSubPr>
                      <m:e>
                        <m:r>
                          <a:rPr lang="ru-RU" i="1">
                            <a:solidFill>
                              <a:srgbClr val="FF0000"/>
                            </a:solidFill>
                            <a:latin typeface="Cambria Math" panose="02040503050406030204" pitchFamily="18" charset="0"/>
                          </a:rPr>
                          <m:t>𝑌</m:t>
                        </m:r>
                      </m:e>
                      <m:sub>
                        <m:r>
                          <a:rPr lang="ru-RU">
                            <a:solidFill>
                              <a:srgbClr val="FF0000"/>
                            </a:solidFill>
                            <a:latin typeface="Cambria Math" panose="02040503050406030204" pitchFamily="18" charset="0"/>
                          </a:rPr>
                          <m:t>т</m:t>
                        </m:r>
                      </m:sub>
                    </m:sSub>
                  </m:oMath>
                </a14:m>
                <a:endParaRPr lang="ru-RU" i="1" dirty="0">
                  <a:solidFill>
                    <a:srgbClr val="FF0000"/>
                  </a:solidFill>
                  <a:latin typeface="Cambria Math" panose="02040503050406030204" pitchFamily="18" charset="0"/>
                </a:endParaRPr>
              </a:p>
              <a:p>
                <a:pPr algn="ctr"/>
                <a14:m>
                  <m:oMath xmlns:m="http://schemas.openxmlformats.org/officeDocument/2006/math">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L</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const</m:t>
                    </m:r>
                    <m:r>
                      <a:rPr lang="ru-RU" b="0" i="0" smtClean="0">
                        <a:solidFill>
                          <a:srgbClr val="FF0000"/>
                        </a:solidFill>
                        <a:latin typeface="Cambria Math" panose="02040503050406030204" pitchFamily="18" charset="0"/>
                      </a:rPr>
                      <m:t>;</m:t>
                    </m:r>
                    <m:sSub>
                      <m:sSubPr>
                        <m:ctrlPr>
                          <a:rPr lang="ru-RU" i="1">
                            <a:solidFill>
                              <a:srgbClr val="FF0000"/>
                            </a:solidFill>
                            <a:latin typeface="Cambria Math" panose="02040503050406030204" pitchFamily="18" charset="0"/>
                          </a:rPr>
                        </m:ctrlPr>
                      </m:sSubPr>
                      <m:e>
                        <m:r>
                          <m:rPr>
                            <m:sty m:val="p"/>
                          </m:rPr>
                          <a:rPr lang="ru-RU">
                            <a:solidFill>
                              <a:srgbClr val="FF0000"/>
                            </a:solidFill>
                            <a:latin typeface="Cambria Math"/>
                          </a:rPr>
                          <m:t>ρ</m:t>
                        </m:r>
                      </m:e>
                      <m:sub>
                        <m:r>
                          <a:rPr lang="ru-RU">
                            <a:solidFill>
                              <a:srgbClr val="FF0000"/>
                            </a:solidFill>
                            <a:latin typeface="Cambria Math"/>
                          </a:rPr>
                          <m:t>ст</m:t>
                        </m:r>
                      </m:sub>
                    </m:sSub>
                    <m:r>
                      <a:rPr lang="ru-RU">
                        <a:solidFill>
                          <a:srgbClr val="FF0000"/>
                        </a:solidFill>
                        <a:latin typeface="Cambria Math"/>
                      </a:rPr>
                      <m:t>=</m:t>
                    </m:r>
                    <m:r>
                      <a:rPr lang="en-US" i="1">
                        <a:solidFill>
                          <a:srgbClr val="FF0000"/>
                        </a:solidFill>
                        <a:latin typeface="Cambria Math"/>
                      </a:rPr>
                      <m:t>𝑐𝑜𝑛𝑠𝑡</m:t>
                    </m:r>
                    <m:r>
                      <a:rPr lang="en-US" b="0" i="0" smtClean="0">
                        <a:solidFill>
                          <a:srgbClr val="FF0000"/>
                        </a:solidFill>
                        <a:latin typeface="Cambria Math" panose="02040503050406030204" pitchFamily="18" charset="0"/>
                      </a:rPr>
                      <m:t>)</m:t>
                    </m:r>
                  </m:oMath>
                </a14:m>
                <a:r>
                  <a:rPr lang="ru-RU" cap="small" dirty="0">
                    <a:solidFill>
                      <a:srgbClr val="FF0000"/>
                    </a:solidFill>
                  </a:rPr>
                  <a:t>? </a:t>
                </a:r>
              </a:p>
            </p:txBody>
          </p:sp>
        </mc:Choice>
        <mc:Fallback>
          <p:sp>
            <p:nvSpPr>
              <p:cNvPr id="46" name="Прямоугольник 45">
                <a:extLst>
                  <a:ext uri="{FF2B5EF4-FFF2-40B4-BE49-F238E27FC236}">
                    <a16:creationId xmlns:a16="http://schemas.microsoft.com/office/drawing/2014/main" id="{8F574581-41A9-467D-A54A-972F03347E61}"/>
                  </a:ext>
                </a:extLst>
              </p:cNvPr>
              <p:cNvSpPr>
                <a:spLocks noRot="1" noChangeAspect="1" noMove="1" noResize="1" noEditPoints="1" noAdjustHandles="1" noChangeArrowheads="1" noChangeShapeType="1" noTextEdit="1"/>
              </p:cNvSpPr>
              <p:nvPr/>
            </p:nvSpPr>
            <p:spPr>
              <a:xfrm>
                <a:off x="596077" y="4624331"/>
                <a:ext cx="8116388" cy="646331"/>
              </a:xfrm>
              <a:prstGeom prst="rect">
                <a:avLst/>
              </a:prstGeom>
              <a:blipFill>
                <a:blip r:embed="rId10"/>
                <a:stretch>
                  <a:fillRect t="-5660" b="-14151"/>
                </a:stretch>
              </a:blipFill>
            </p:spPr>
            <p:txBody>
              <a:bodyPr/>
              <a:lstStyle/>
              <a:p>
                <a:r>
                  <a:rPr lang="ru-RU">
                    <a:noFill/>
                  </a:rPr>
                  <a:t> </a:t>
                </a:r>
              </a:p>
            </p:txBody>
          </p:sp>
        </mc:Fallback>
      </mc:AlternateContent>
      <p:sp>
        <p:nvSpPr>
          <p:cNvPr id="2" name="Rectangle 2">
            <a:extLst>
              <a:ext uri="{FF2B5EF4-FFF2-40B4-BE49-F238E27FC236}">
                <a16:creationId xmlns:a16="http://schemas.microsoft.com/office/drawing/2014/main" id="{F12BED35-CA7D-4E84-AAAE-F7A652918C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E4E84C62-676B-42D8-8FA1-0BC5D1B460EB}"/>
              </a:ext>
            </a:extLst>
          </p:cNvPr>
          <p:cNvGraphicFramePr>
            <a:graphicFrameLocks noChangeAspect="1"/>
          </p:cNvGraphicFramePr>
          <p:nvPr>
            <p:extLst>
              <p:ext uri="{D42A27DB-BD31-4B8C-83A1-F6EECF244321}">
                <p14:modId xmlns:p14="http://schemas.microsoft.com/office/powerpoint/2010/main" val="367949778"/>
              </p:ext>
            </p:extLst>
          </p:nvPr>
        </p:nvGraphicFramePr>
        <p:xfrm>
          <a:off x="3620812" y="2519635"/>
          <a:ext cx="2009775" cy="371475"/>
        </p:xfrm>
        <a:graphic>
          <a:graphicData uri="http://schemas.openxmlformats.org/presentationml/2006/ole">
            <mc:AlternateContent xmlns:mc="http://schemas.openxmlformats.org/markup-compatibility/2006">
              <mc:Choice xmlns:v="urn:schemas-microsoft-com:vml" Requires="v">
                <p:oleObj spid="_x0000_s2053" name="Equation" r:id="rId11" imgW="2006600" imgH="342900" progId="Equation.DSMT4">
                  <p:embed/>
                </p:oleObj>
              </mc:Choice>
              <mc:Fallback>
                <p:oleObj name="Equation" r:id="rId11" imgW="2006600" imgH="3429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0812" y="2519635"/>
                        <a:ext cx="2009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97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36" grpId="0" animBg="1"/>
      <p:bldP spid="37" grpId="0" animBg="1"/>
      <p:bldP spid="38" grpId="0" animBg="1"/>
      <p:bldP spid="44" grpId="0"/>
      <p:bldP spid="45" grpId="0"/>
      <p:bldP spid="46"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chemeClr val="tx2"/>
          </a:solidFill>
          <a:prstDash val="solid"/>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9050">
          <a:solidFill>
            <a:schemeClr val="tx1"/>
          </a:solidFill>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4144</TotalTime>
  <Words>9083</Words>
  <Application>Microsoft Office PowerPoint</Application>
  <PresentationFormat>Экран (4:3)</PresentationFormat>
  <Paragraphs>962</Paragraphs>
  <Slides>32</Slides>
  <Notes>31</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32</vt:i4>
      </vt:variant>
    </vt:vector>
  </HeadingPairs>
  <TitlesOfParts>
    <vt:vector size="44" baseType="lpstr">
      <vt:lpstr>Arial Unicode MS</vt:lpstr>
      <vt:lpstr>Arial</vt:lpstr>
      <vt:lpstr>Calibri</vt:lpstr>
      <vt:lpstr>Calibri Light</vt:lpstr>
      <vt:lpstr>Cambria Math</vt:lpstr>
      <vt:lpstr>Elektra Medium Pro</vt:lpstr>
      <vt:lpstr>Elektra Text Pro</vt:lpstr>
      <vt:lpstr>Symbol</vt:lpstr>
      <vt:lpstr>Wingdings</vt:lpstr>
      <vt:lpstr>Тема Office</vt:lpstr>
      <vt:lpstr>Формула</vt:lpstr>
      <vt:lpstr>MathType 6.0 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Степанов</dc:creator>
  <cp:lastModifiedBy>TDLA</cp:lastModifiedBy>
  <cp:revision>787</cp:revision>
  <dcterms:created xsi:type="dcterms:W3CDTF">2016-03-09T10:31:39Z</dcterms:created>
  <dcterms:modified xsi:type="dcterms:W3CDTF">2020-10-21T09:26:04Z</dcterms:modified>
</cp:coreProperties>
</file>