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24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png"/><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image" Target="../media/image22.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4.png"/></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10" Type="http://schemas.openxmlformats.org/officeDocument/2006/relationships/image" Target="../media/image38.wmf"/><Relationship Id="rId4" Type="http://schemas.openxmlformats.org/officeDocument/2006/relationships/image" Target="../media/image32.wmf"/><Relationship Id="rId9" Type="http://schemas.openxmlformats.org/officeDocument/2006/relationships/image" Target="../media/image3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9E3A797-4946-4026-AF7D-425EBB81DA9D}" type="datetimeFigureOut">
              <a:rPr lang="ru-RU" smtClean="0"/>
              <a:pPr/>
              <a:t>01.10.2021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E3A797-4946-4026-AF7D-425EBB81DA9D}" type="datetimeFigureOut">
              <a:rPr lang="ru-RU" smtClean="0"/>
              <a:pPr/>
              <a:t>01.10.2021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1BF1FD-BBDB-454C-9E84-A2098734261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oleObject" Target="../embeddings/oleObject6.bin"/><Relationship Id="rId18" Type="http://schemas.openxmlformats.org/officeDocument/2006/relationships/image" Target="../media/image8.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wmf"/><Relationship Id="rId17" Type="http://schemas.openxmlformats.org/officeDocument/2006/relationships/oleObject" Target="../embeddings/oleObject8.bin"/><Relationship Id="rId2" Type="http://schemas.openxmlformats.org/officeDocument/2006/relationships/slideLayout" Target="../slideLayouts/slideLayout1.xml"/><Relationship Id="rId16" Type="http://schemas.openxmlformats.org/officeDocument/2006/relationships/image" Target="../media/image7.wmf"/><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4.wmf"/><Relationship Id="rId4" Type="http://schemas.openxmlformats.org/officeDocument/2006/relationships/image" Target="../media/image1.wmf"/><Relationship Id="rId9" Type="http://schemas.openxmlformats.org/officeDocument/2006/relationships/oleObject" Target="../embeddings/oleObject4.bin"/><Relationship Id="rId14" Type="http://schemas.openxmlformats.org/officeDocument/2006/relationships/image" Target="../media/image6.wmf"/></Relationships>
</file>

<file path=ppt/slides/_rels/slide2.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4.bin"/><Relationship Id="rId18" Type="http://schemas.openxmlformats.org/officeDocument/2006/relationships/image" Target="../media/image16.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3.wmf"/><Relationship Id="rId17" Type="http://schemas.openxmlformats.org/officeDocument/2006/relationships/oleObject" Target="../embeddings/oleObject16.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3.bin"/><Relationship Id="rId5" Type="http://schemas.openxmlformats.org/officeDocument/2006/relationships/oleObject" Target="../embeddings/oleObject10.bin"/><Relationship Id="rId15" Type="http://schemas.openxmlformats.org/officeDocument/2006/relationships/oleObject" Target="../embeddings/oleObject15.bin"/><Relationship Id="rId10" Type="http://schemas.openxmlformats.org/officeDocument/2006/relationships/image" Target="../media/image12.wmf"/><Relationship Id="rId19" Type="http://schemas.openxmlformats.org/officeDocument/2006/relationships/oleObject" Target="../embeddings/oleObject17.bin"/><Relationship Id="rId4" Type="http://schemas.openxmlformats.org/officeDocument/2006/relationships/image" Target="../media/image9.png"/><Relationship Id="rId9" Type="http://schemas.openxmlformats.org/officeDocument/2006/relationships/oleObject" Target="../embeddings/oleObject12.bin"/><Relationship Id="rId14" Type="http://schemas.openxmlformats.org/officeDocument/2006/relationships/image" Target="../media/image14.wmf"/></Relationships>
</file>

<file path=ppt/slides/_rels/slide3.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9.wmf"/><Relationship Id="rId5" Type="http://schemas.openxmlformats.org/officeDocument/2006/relationships/oleObject" Target="../embeddings/oleObject19.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2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3.png"/><Relationship Id="rId5" Type="http://schemas.openxmlformats.org/officeDocument/2006/relationships/oleObject" Target="../embeddings/oleObject23.bin"/><Relationship Id="rId4" Type="http://schemas.openxmlformats.org/officeDocument/2006/relationships/image" Target="../media/image22.pn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4.png"/></Relationships>
</file>

<file path=ppt/slides/_rels/slide7.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6.wmf"/><Relationship Id="rId5" Type="http://schemas.openxmlformats.org/officeDocument/2006/relationships/oleObject" Target="../embeddings/oleObject26.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8.bin"/></Relationships>
</file>

<file path=ppt/slides/_rels/slide8.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image" Target="../media/image33.wmf"/><Relationship Id="rId18" Type="http://schemas.openxmlformats.org/officeDocument/2006/relationships/oleObject" Target="../embeddings/oleObject37.bin"/><Relationship Id="rId3" Type="http://schemas.openxmlformats.org/officeDocument/2006/relationships/oleObject" Target="../embeddings/oleObject29.bin"/><Relationship Id="rId21" Type="http://schemas.openxmlformats.org/officeDocument/2006/relationships/image" Target="../media/image37.wmf"/><Relationship Id="rId7" Type="http://schemas.openxmlformats.org/officeDocument/2006/relationships/oleObject" Target="../embeddings/oleObject31.bin"/><Relationship Id="rId12" Type="http://schemas.openxmlformats.org/officeDocument/2006/relationships/oleObject" Target="../embeddings/oleObject34.bin"/><Relationship Id="rId17" Type="http://schemas.openxmlformats.org/officeDocument/2006/relationships/image" Target="../media/image35.wmf"/><Relationship Id="rId2" Type="http://schemas.openxmlformats.org/officeDocument/2006/relationships/slideLayout" Target="../slideLayouts/slideLayout2.xml"/><Relationship Id="rId16" Type="http://schemas.openxmlformats.org/officeDocument/2006/relationships/oleObject" Target="../embeddings/oleObject36.bin"/><Relationship Id="rId20" Type="http://schemas.openxmlformats.org/officeDocument/2006/relationships/oleObject" Target="../embeddings/oleObject38.bin"/><Relationship Id="rId1" Type="http://schemas.openxmlformats.org/officeDocument/2006/relationships/vmlDrawing" Target="../drawings/vmlDrawing7.vml"/><Relationship Id="rId6" Type="http://schemas.openxmlformats.org/officeDocument/2006/relationships/image" Target="../media/image30.wmf"/><Relationship Id="rId11" Type="http://schemas.openxmlformats.org/officeDocument/2006/relationships/image" Target="../media/image32.wmf"/><Relationship Id="rId5" Type="http://schemas.openxmlformats.org/officeDocument/2006/relationships/oleObject" Target="../embeddings/oleObject30.bin"/><Relationship Id="rId15" Type="http://schemas.openxmlformats.org/officeDocument/2006/relationships/image" Target="../media/image34.wmf"/><Relationship Id="rId23" Type="http://schemas.openxmlformats.org/officeDocument/2006/relationships/image" Target="../media/image38.wmf"/><Relationship Id="rId10" Type="http://schemas.openxmlformats.org/officeDocument/2006/relationships/oleObject" Target="../embeddings/oleObject33.bin"/><Relationship Id="rId19" Type="http://schemas.openxmlformats.org/officeDocument/2006/relationships/image" Target="../media/image36.wmf"/><Relationship Id="rId4" Type="http://schemas.openxmlformats.org/officeDocument/2006/relationships/image" Target="../media/image29.wmf"/><Relationship Id="rId9" Type="http://schemas.openxmlformats.org/officeDocument/2006/relationships/oleObject" Target="../embeddings/oleObject32.bin"/><Relationship Id="rId14" Type="http://schemas.openxmlformats.org/officeDocument/2006/relationships/oleObject" Target="../embeddings/oleObject35.bin"/><Relationship Id="rId22" Type="http://schemas.openxmlformats.org/officeDocument/2006/relationships/oleObject" Target="../embeddings/oleObject39.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42844" y="71414"/>
            <a:ext cx="892975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tab pos="274638" algn="l"/>
              </a:tabLst>
            </a:pP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Лекция 5</a:t>
            </a:r>
          </a:p>
          <a:p>
            <a:pPr lvl="0" indent="450850" algn="ctr" fontAlgn="base">
              <a:spcBef>
                <a:spcPct val="0"/>
              </a:spcBef>
              <a:spcAft>
                <a:spcPct val="0"/>
              </a:spcAft>
            </a:pPr>
            <a:endParaRPr lang="ru-RU" b="1" dirty="0" smtClean="0">
              <a:latin typeface="Arial" pitchFamily="34" charset="0"/>
              <a:ea typeface="Times New Roman" pitchFamily="18" charset="0"/>
              <a:cs typeface="Arial" pitchFamily="34" charset="0"/>
            </a:endParaRPr>
          </a:p>
          <a:p>
            <a:pPr lvl="0" algn="just" fontAlgn="base">
              <a:spcBef>
                <a:spcPct val="0"/>
              </a:spcBef>
              <a:spcAft>
                <a:spcPct val="0"/>
              </a:spcAft>
              <a:tabLst>
                <a:tab pos="274638" algn="l"/>
              </a:tabLst>
            </a:pPr>
            <a:r>
              <a:rPr kumimoji="0" lang="ru-RU" i="0" u="none" strike="noStrike" cap="none" normalizeH="0" baseline="0" dirty="0" smtClean="0">
                <a:ln>
                  <a:noFill/>
                </a:ln>
                <a:solidFill>
                  <a:schemeClr val="tx1"/>
                </a:solidFill>
                <a:effectLst/>
                <a:latin typeface="Arial" pitchFamily="34" charset="0"/>
                <a:cs typeface="Arial" pitchFamily="34" charset="0"/>
              </a:rPr>
              <a:t>Рассмотреть</a:t>
            </a:r>
            <a:r>
              <a:rPr kumimoji="0" lang="ru-RU" i="0" u="none" strike="noStrike" cap="none" normalizeH="0" dirty="0" smtClean="0">
                <a:ln>
                  <a:noFill/>
                </a:ln>
                <a:solidFill>
                  <a:schemeClr val="tx1"/>
                </a:solidFill>
                <a:effectLst/>
                <a:latin typeface="Arial" pitchFamily="34" charset="0"/>
                <a:cs typeface="Arial" pitchFamily="34" charset="0"/>
              </a:rPr>
              <a:t> самостоятельно </a:t>
            </a:r>
            <a:r>
              <a:rPr lang="ru-RU" dirty="0" smtClean="0">
                <a:latin typeface="Arial" pitchFamily="34" charset="0"/>
                <a:cs typeface="Arial" pitchFamily="34" charset="0"/>
              </a:rPr>
              <a:t>методы и средства измерения сил резания</a:t>
            </a:r>
          </a:p>
          <a:p>
            <a:pPr algn="ctr"/>
            <a:endParaRPr lang="ru-RU" b="1" dirty="0" smtClean="0">
              <a:latin typeface="Arial" pitchFamily="34" charset="0"/>
              <a:cs typeface="Arial" pitchFamily="34" charset="0"/>
            </a:endParaRPr>
          </a:p>
          <a:p>
            <a:pPr algn="ctr"/>
            <a:r>
              <a:rPr lang="ru-RU" b="1" dirty="0" smtClean="0">
                <a:latin typeface="Arial" pitchFamily="34" charset="0"/>
                <a:cs typeface="Arial" pitchFamily="34" charset="0"/>
              </a:rPr>
              <a:t>Тепловые процессы при резании материалов</a:t>
            </a:r>
          </a:p>
          <a:p>
            <a:pPr algn="ctr"/>
            <a:r>
              <a:rPr lang="ru-RU" b="1" dirty="0" smtClean="0"/>
              <a:t> </a:t>
            </a:r>
            <a:r>
              <a:rPr lang="ru-RU" b="1" dirty="0" smtClean="0">
                <a:latin typeface="Arial" pitchFamily="34" charset="0"/>
                <a:cs typeface="Arial" pitchFamily="34" charset="0"/>
              </a:rPr>
              <a:t>Источники образования теплоты и уравнение теплового баланса при резании</a:t>
            </a:r>
            <a:endParaRPr lang="ru-RU" dirty="0" smtClean="0">
              <a:latin typeface="Arial" pitchFamily="34" charset="0"/>
              <a:cs typeface="Arial" pitchFamily="34" charset="0"/>
            </a:endParaRPr>
          </a:p>
          <a:p>
            <a:r>
              <a:rPr lang="ru-RU" b="1" dirty="0" smtClean="0">
                <a:latin typeface="Arial" pitchFamily="34" charset="0"/>
                <a:cs typeface="Arial" pitchFamily="34" charset="0"/>
              </a:rPr>
              <a:t> </a:t>
            </a:r>
            <a:endParaRPr lang="ru-RU" dirty="0" smtClean="0">
              <a:latin typeface="Arial" pitchFamily="34" charset="0"/>
              <a:cs typeface="Arial" pitchFamily="34" charset="0"/>
            </a:endParaRPr>
          </a:p>
          <a:p>
            <a:pPr algn="just"/>
            <a:r>
              <a:rPr lang="ru-RU" dirty="0" smtClean="0">
                <a:latin typeface="Arial" pitchFamily="34" charset="0"/>
                <a:cs typeface="Arial" pitchFamily="34" charset="0"/>
              </a:rPr>
              <a:t>Общее тепловыделение в процессе резания    (Вт) является результатом трансформации в теплоту механической работы деформации в зоне резания, а также работы трения на контактных поверхностях инструмента. В теплофизических расчетах принимают обычно</a:t>
            </a:r>
          </a:p>
          <a:p>
            <a:pPr algn="ctr"/>
            <a:r>
              <a:rPr lang="ru-RU" dirty="0" smtClean="0">
                <a:latin typeface="Arial" pitchFamily="34" charset="0"/>
                <a:cs typeface="Arial" pitchFamily="34" charset="0"/>
              </a:rPr>
              <a:t>        ,</a:t>
            </a:r>
          </a:p>
          <a:p>
            <a:pPr algn="just"/>
            <a:r>
              <a:rPr lang="ru-RU" dirty="0" smtClean="0">
                <a:latin typeface="Arial" pitchFamily="34" charset="0"/>
                <a:cs typeface="Arial" pitchFamily="34" charset="0"/>
              </a:rPr>
              <a:t>где       – главная составляющая силы резания,</a:t>
            </a:r>
            <a:r>
              <a:rPr lang="ru-RU" dirty="0" smtClean="0"/>
              <a:t> </a:t>
            </a:r>
            <a:r>
              <a:rPr lang="ru-RU" dirty="0" smtClean="0">
                <a:latin typeface="Arial" pitchFamily="34" charset="0"/>
                <a:cs typeface="Arial" pitchFamily="34" charset="0"/>
              </a:rPr>
              <a:t>Н;     – скорость резания, м/с.</a:t>
            </a:r>
          </a:p>
          <a:p>
            <a:pPr algn="just"/>
            <a:r>
              <a:rPr lang="ru-RU" dirty="0" smtClean="0">
                <a:latin typeface="Arial" pitchFamily="34" charset="0"/>
                <a:cs typeface="Arial" pitchFamily="34" charset="0"/>
              </a:rPr>
              <a:t>В свою очередь </a:t>
            </a:r>
          </a:p>
          <a:p>
            <a:pPr algn="just"/>
            <a:r>
              <a:rPr lang="ru-RU" dirty="0" smtClean="0">
                <a:latin typeface="Arial" pitchFamily="34" charset="0"/>
                <a:cs typeface="Arial" pitchFamily="34" charset="0"/>
              </a:rPr>
              <a:t>                                     ,</a:t>
            </a:r>
          </a:p>
          <a:p>
            <a:pPr algn="just"/>
            <a:r>
              <a:rPr lang="ru-RU" dirty="0" smtClean="0">
                <a:latin typeface="Arial" pitchFamily="34" charset="0"/>
                <a:cs typeface="Arial" pitchFamily="34" charset="0"/>
              </a:rPr>
              <a:t>где     ,     ,        - соответственно мощности источников, возникающих как результат перехода в теплоту работы деформации и работы трения на передней и задней поверхностях инструмента, Вт (рис. 1).</a:t>
            </a:r>
          </a:p>
          <a:p>
            <a:pPr algn="just"/>
            <a:endParaRPr lang="ru-RU" dirty="0" smtClean="0">
              <a:latin typeface="Arial" pitchFamily="34" charset="0"/>
              <a:cs typeface="Arial" pitchFamily="34" charset="0"/>
            </a:endParaRPr>
          </a:p>
        </p:txBody>
      </p:sp>
      <p:sp>
        <p:nvSpPr>
          <p:cNvPr id="440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403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403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4039"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4041"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4033" name="Object 1"/>
          <p:cNvGraphicFramePr>
            <a:graphicFrameLocks noChangeAspect="1"/>
          </p:cNvGraphicFramePr>
          <p:nvPr/>
        </p:nvGraphicFramePr>
        <p:xfrm>
          <a:off x="4000496" y="3429000"/>
          <a:ext cx="785786" cy="305583"/>
        </p:xfrm>
        <a:graphic>
          <a:graphicData uri="http://schemas.openxmlformats.org/presentationml/2006/ole">
            <mc:AlternateContent xmlns:mc="http://schemas.openxmlformats.org/markup-compatibility/2006">
              <mc:Choice xmlns:v="urn:schemas-microsoft-com:vml" Requires="v">
                <p:oleObj spid="_x0000_s44048" name="Формула" r:id="rId3" imgW="685502" imgH="266584" progId="Equation.3">
                  <p:embed/>
                </p:oleObj>
              </mc:Choice>
              <mc:Fallback>
                <p:oleObj name="Формула" r:id="rId3" imgW="685502" imgH="266584"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496" y="3429000"/>
                        <a:ext cx="785786" cy="30558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4035" name="Object 3"/>
          <p:cNvGraphicFramePr>
            <a:graphicFrameLocks noChangeAspect="1"/>
          </p:cNvGraphicFramePr>
          <p:nvPr/>
        </p:nvGraphicFramePr>
        <p:xfrm>
          <a:off x="5572132" y="2285992"/>
          <a:ext cx="261938" cy="327423"/>
        </p:xfrm>
        <a:graphic>
          <a:graphicData uri="http://schemas.openxmlformats.org/presentationml/2006/ole">
            <mc:AlternateContent xmlns:mc="http://schemas.openxmlformats.org/markup-compatibility/2006">
              <mc:Choice xmlns:v="urn:schemas-microsoft-com:vml" Requires="v">
                <p:oleObj spid="_x0000_s44049" name="Формула" r:id="rId5" imgW="190417" imgH="241195" progId="Equation.3">
                  <p:embed/>
                </p:oleObj>
              </mc:Choice>
              <mc:Fallback>
                <p:oleObj name="Формула" r:id="rId5" imgW="190417" imgH="241195"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72132" y="2285992"/>
                        <a:ext cx="261938" cy="32742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3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 name="Object 5"/>
          <p:cNvGraphicFramePr>
            <a:graphicFrameLocks noChangeAspect="1"/>
          </p:cNvGraphicFramePr>
          <p:nvPr/>
        </p:nvGraphicFramePr>
        <p:xfrm>
          <a:off x="642910" y="3643314"/>
          <a:ext cx="285720" cy="347833"/>
        </p:xfrm>
        <a:graphic>
          <a:graphicData uri="http://schemas.openxmlformats.org/presentationml/2006/ole">
            <mc:AlternateContent xmlns:mc="http://schemas.openxmlformats.org/markup-compatibility/2006">
              <mc:Choice xmlns:v="urn:schemas-microsoft-com:vml" Requires="v">
                <p:oleObj spid="_x0000_s44050" name="Формула" r:id="rId7" imgW="215619" imgH="266353" progId="Equation.3">
                  <p:embed/>
                </p:oleObj>
              </mc:Choice>
              <mc:Fallback>
                <p:oleObj name="Формула" r:id="rId7" imgW="215619" imgH="266353"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2910" y="3643314"/>
                        <a:ext cx="285720" cy="34783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40"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Object 7"/>
          <p:cNvGraphicFramePr>
            <a:graphicFrameLocks noChangeAspect="1"/>
          </p:cNvGraphicFramePr>
          <p:nvPr/>
        </p:nvGraphicFramePr>
        <p:xfrm>
          <a:off x="5643570" y="3720406"/>
          <a:ext cx="214314" cy="227709"/>
        </p:xfrm>
        <a:graphic>
          <a:graphicData uri="http://schemas.openxmlformats.org/presentationml/2006/ole">
            <mc:AlternateContent xmlns:mc="http://schemas.openxmlformats.org/markup-compatibility/2006">
              <mc:Choice xmlns:v="urn:schemas-microsoft-com:vml" Requires="v">
                <p:oleObj spid="_x0000_s44051" name="Формула" r:id="rId9" imgW="152268" imgH="164957" progId="Equation.3">
                  <p:embed/>
                </p:oleObj>
              </mc:Choice>
              <mc:Fallback>
                <p:oleObj name="Формула" r:id="rId9" imgW="152268" imgH="164957"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43570" y="3720406"/>
                        <a:ext cx="214314" cy="22770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42"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 name="Object 9"/>
          <p:cNvGraphicFramePr>
            <a:graphicFrameLocks noChangeAspect="1"/>
          </p:cNvGraphicFramePr>
          <p:nvPr/>
        </p:nvGraphicFramePr>
        <p:xfrm>
          <a:off x="214282" y="4214818"/>
          <a:ext cx="2355222" cy="357190"/>
        </p:xfrm>
        <a:graphic>
          <a:graphicData uri="http://schemas.openxmlformats.org/presentationml/2006/ole">
            <mc:AlternateContent xmlns:mc="http://schemas.openxmlformats.org/markup-compatibility/2006">
              <mc:Choice xmlns:v="urn:schemas-microsoft-com:vml" Requires="v">
                <p:oleObj spid="_x0000_s44052" name="Формула" r:id="rId11" imgW="2005729" imgH="304668" progId="Equation.3">
                  <p:embed/>
                </p:oleObj>
              </mc:Choice>
              <mc:Fallback>
                <p:oleObj name="Формула" r:id="rId11" imgW="2005729" imgH="304668" progId="Equation.3">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4282" y="4214818"/>
                        <a:ext cx="2355222" cy="3571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44"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4043" name="Object 11"/>
          <p:cNvGraphicFramePr>
            <a:graphicFrameLocks noChangeAspect="1"/>
          </p:cNvGraphicFramePr>
          <p:nvPr/>
        </p:nvGraphicFramePr>
        <p:xfrm>
          <a:off x="642910" y="4500570"/>
          <a:ext cx="491103" cy="357166"/>
        </p:xfrm>
        <a:graphic>
          <a:graphicData uri="http://schemas.openxmlformats.org/presentationml/2006/ole">
            <mc:AlternateContent xmlns:mc="http://schemas.openxmlformats.org/markup-compatibility/2006">
              <mc:Choice xmlns:v="urn:schemas-microsoft-com:vml" Requires="v">
                <p:oleObj spid="_x0000_s44053" name="Формула" r:id="rId13" imgW="418918" imgH="304668" progId="Equation.3">
                  <p:embed/>
                </p:oleObj>
              </mc:Choice>
              <mc:Fallback>
                <p:oleObj name="Формула" r:id="rId13" imgW="418918" imgH="304668" progId="Equation.3">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2910" y="4500570"/>
                        <a:ext cx="491103" cy="3571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46"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4045" name="Object 13"/>
          <p:cNvGraphicFramePr>
            <a:graphicFrameLocks noChangeAspect="1"/>
          </p:cNvGraphicFramePr>
          <p:nvPr/>
        </p:nvGraphicFramePr>
        <p:xfrm>
          <a:off x="1214414" y="4500570"/>
          <a:ext cx="500034" cy="326553"/>
        </p:xfrm>
        <a:graphic>
          <a:graphicData uri="http://schemas.openxmlformats.org/presentationml/2006/ole">
            <mc:AlternateContent xmlns:mc="http://schemas.openxmlformats.org/markup-compatibility/2006">
              <mc:Choice xmlns:v="urn:schemas-microsoft-com:vml" Requires="v">
                <p:oleObj spid="_x0000_s44054" name="Формула" r:id="rId15" imgW="469696" imgH="304668" progId="Equation.3">
                  <p:embed/>
                </p:oleObj>
              </mc:Choice>
              <mc:Fallback>
                <p:oleObj name="Формула" r:id="rId15" imgW="469696" imgH="304668" progId="Equation.3">
                  <p:embed/>
                  <p:pic>
                    <p:nvPicPr>
                      <p:cNvPr id="0" name="Picture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214414" y="4500570"/>
                        <a:ext cx="500034" cy="32655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48"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4047" name="Object 15"/>
          <p:cNvGraphicFramePr>
            <a:graphicFrameLocks noChangeAspect="1"/>
          </p:cNvGraphicFramePr>
          <p:nvPr/>
        </p:nvGraphicFramePr>
        <p:xfrm>
          <a:off x="1785918" y="4500570"/>
          <a:ext cx="500034" cy="333356"/>
        </p:xfrm>
        <a:graphic>
          <a:graphicData uri="http://schemas.openxmlformats.org/presentationml/2006/ole">
            <mc:AlternateContent xmlns:mc="http://schemas.openxmlformats.org/markup-compatibility/2006">
              <mc:Choice xmlns:v="urn:schemas-microsoft-com:vml" Requires="v">
                <p:oleObj spid="_x0000_s44055" name="Формула" r:id="rId17" imgW="457002" imgH="304668" progId="Equation.3">
                  <p:embed/>
                </p:oleObj>
              </mc:Choice>
              <mc:Fallback>
                <p:oleObj name="Формула" r:id="rId17" imgW="457002" imgH="304668" progId="Equation.3">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85918" y="4500570"/>
                        <a:ext cx="500034" cy="3333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 name="Object 1"/>
          <p:cNvGraphicFramePr>
            <a:graphicFrameLocks noChangeAspect="1"/>
          </p:cNvGraphicFramePr>
          <p:nvPr/>
        </p:nvGraphicFramePr>
        <p:xfrm>
          <a:off x="2857488" y="285728"/>
          <a:ext cx="3097234" cy="1810072"/>
        </p:xfrm>
        <a:graphic>
          <a:graphicData uri="http://schemas.openxmlformats.org/presentationml/2006/ole">
            <mc:AlternateContent xmlns:mc="http://schemas.openxmlformats.org/markup-compatibility/2006">
              <mc:Choice xmlns:v="urn:schemas-microsoft-com:vml" Requires="v">
                <p:oleObj spid="_x0000_s43026" r:id="rId3" imgW="2103124" imgH="1228294" progId="CorelPhotoPaint.Image.7">
                  <p:embed/>
                </p:oleObj>
              </mc:Choice>
              <mc:Fallback>
                <p:oleObj r:id="rId3" imgW="2103124" imgH="1228294" progId="CorelPhotoPaint.Image.7">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488" y="285728"/>
                        <a:ext cx="3097234" cy="18100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Прямоугольник 4"/>
          <p:cNvSpPr/>
          <p:nvPr/>
        </p:nvSpPr>
        <p:spPr>
          <a:xfrm>
            <a:off x="1500166" y="2143116"/>
            <a:ext cx="5286396" cy="369332"/>
          </a:xfrm>
          <a:prstGeom prst="rect">
            <a:avLst/>
          </a:prstGeom>
        </p:spPr>
        <p:txBody>
          <a:bodyPr wrap="square">
            <a:spAutoFit/>
          </a:bodyPr>
          <a:lstStyle/>
          <a:p>
            <a:pPr algn="ctr"/>
            <a:r>
              <a:rPr lang="ru-RU" dirty="0" smtClean="0"/>
              <a:t>Рис. 1. Схема распределения тепловых потоков</a:t>
            </a:r>
            <a:endParaRPr lang="ru-RU" dirty="0"/>
          </a:p>
        </p:txBody>
      </p:sp>
      <p:sp>
        <p:nvSpPr>
          <p:cNvPr id="6" name="Прямоугольник 5"/>
          <p:cNvSpPr/>
          <p:nvPr/>
        </p:nvSpPr>
        <p:spPr>
          <a:xfrm>
            <a:off x="142844" y="2500307"/>
            <a:ext cx="8786874" cy="3139321"/>
          </a:xfrm>
          <a:prstGeom prst="rect">
            <a:avLst/>
          </a:prstGeom>
        </p:spPr>
        <p:txBody>
          <a:bodyPr wrap="square">
            <a:spAutoFit/>
          </a:bodyPr>
          <a:lstStyle/>
          <a:p>
            <a:pPr algn="just"/>
            <a:r>
              <a:rPr lang="ru-RU" dirty="0" smtClean="0">
                <a:latin typeface="Arial" pitchFamily="34" charset="0"/>
                <a:cs typeface="Arial" pitchFamily="34" charset="0"/>
              </a:rPr>
              <a:t>В соответствии с законами механики мощность теплообразующих источников может быть рассчитана по формулам</a:t>
            </a:r>
          </a:p>
          <a:p>
            <a:pPr algn="just"/>
            <a:endParaRPr lang="ru-RU" dirty="0" smtClean="0">
              <a:latin typeface="Arial" pitchFamily="34" charset="0"/>
              <a:cs typeface="Arial" pitchFamily="34" charset="0"/>
            </a:endParaRPr>
          </a:p>
          <a:p>
            <a:pPr algn="just"/>
            <a:r>
              <a:rPr lang="ru-RU" dirty="0" smtClean="0">
                <a:latin typeface="Arial" pitchFamily="34" charset="0"/>
                <a:cs typeface="Arial" pitchFamily="34" charset="0"/>
              </a:rPr>
              <a:t>                                                                                                    ;</a:t>
            </a:r>
          </a:p>
          <a:p>
            <a:pPr algn="just"/>
            <a:endParaRPr lang="ru-RU" dirty="0" smtClean="0">
              <a:latin typeface="Arial" pitchFamily="34" charset="0"/>
              <a:cs typeface="Arial" pitchFamily="34" charset="0"/>
            </a:endParaRPr>
          </a:p>
          <a:p>
            <a:pPr algn="just"/>
            <a:endParaRPr lang="ru-RU" dirty="0" smtClean="0">
              <a:latin typeface="Arial" pitchFamily="34" charset="0"/>
              <a:cs typeface="Arial" pitchFamily="34" charset="0"/>
            </a:endParaRPr>
          </a:p>
          <a:p>
            <a:pPr algn="just"/>
            <a:r>
              <a:rPr lang="ru-RU" dirty="0" smtClean="0">
                <a:latin typeface="Arial" pitchFamily="34" charset="0"/>
                <a:cs typeface="Arial" pitchFamily="34" charset="0"/>
              </a:rPr>
              <a:t>                                     ;                           .</a:t>
            </a:r>
          </a:p>
          <a:p>
            <a:pPr algn="just"/>
            <a:endParaRPr lang="ru-RU" dirty="0" smtClean="0">
              <a:latin typeface="Arial" pitchFamily="34" charset="0"/>
              <a:cs typeface="Arial" pitchFamily="34" charset="0"/>
            </a:endParaRPr>
          </a:p>
          <a:p>
            <a:pPr algn="just"/>
            <a:r>
              <a:rPr lang="ru-RU" dirty="0" smtClean="0">
                <a:latin typeface="Arial" pitchFamily="34" charset="0"/>
                <a:cs typeface="Arial" pitchFamily="34" charset="0"/>
              </a:rPr>
              <a:t>Теплота, распространяясь по технологической системе, расходуется  на нагревание инструмента        , стружки        , заготовки         и рассеивается в окружающую среду            :</a:t>
            </a:r>
            <a:endParaRPr lang="ru-RU" dirty="0">
              <a:latin typeface="Arial" pitchFamily="34" charset="0"/>
              <a:cs typeface="Arial" pitchFamily="34" charset="0"/>
            </a:endParaRPr>
          </a:p>
        </p:txBody>
      </p:sp>
      <p:sp>
        <p:nvSpPr>
          <p:cNvPr id="4301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1" name="Object 3"/>
          <p:cNvGraphicFramePr>
            <a:graphicFrameLocks noChangeAspect="1"/>
          </p:cNvGraphicFramePr>
          <p:nvPr/>
        </p:nvGraphicFramePr>
        <p:xfrm>
          <a:off x="214282" y="3143248"/>
          <a:ext cx="6306636" cy="714380"/>
        </p:xfrm>
        <a:graphic>
          <a:graphicData uri="http://schemas.openxmlformats.org/presentationml/2006/ole">
            <mc:AlternateContent xmlns:mc="http://schemas.openxmlformats.org/markup-compatibility/2006">
              <mc:Choice xmlns:v="urn:schemas-microsoft-com:vml" Requires="v">
                <p:oleObj spid="_x0000_s43027" name="Формула" r:id="rId5" imgW="5384800" imgH="609600" progId="Equation.3">
                  <p:embed/>
                </p:oleObj>
              </mc:Choice>
              <mc:Fallback>
                <p:oleObj name="Формула" r:id="rId5" imgW="5384800" imgH="609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282" y="3143248"/>
                        <a:ext cx="6306636"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3" name="Object 5"/>
          <p:cNvGraphicFramePr>
            <a:graphicFrameLocks noChangeAspect="1"/>
          </p:cNvGraphicFramePr>
          <p:nvPr/>
        </p:nvGraphicFramePr>
        <p:xfrm>
          <a:off x="285720" y="4000504"/>
          <a:ext cx="2214578" cy="640491"/>
        </p:xfrm>
        <a:graphic>
          <a:graphicData uri="http://schemas.openxmlformats.org/presentationml/2006/ole">
            <mc:AlternateContent xmlns:mc="http://schemas.openxmlformats.org/markup-compatibility/2006">
              <mc:Choice xmlns:v="urn:schemas-microsoft-com:vml" Requires="v">
                <p:oleObj spid="_x0000_s43028" name="Формула" r:id="rId7" imgW="1943100" imgH="558800" progId="Equation.3">
                  <p:embed/>
                </p:oleObj>
              </mc:Choice>
              <mc:Fallback>
                <p:oleObj name="Формула" r:id="rId7" imgW="1943100" imgH="5588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20" y="4000504"/>
                        <a:ext cx="2214578" cy="6404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5" name="Object 7"/>
          <p:cNvGraphicFramePr>
            <a:graphicFrameLocks noChangeAspect="1"/>
          </p:cNvGraphicFramePr>
          <p:nvPr/>
        </p:nvGraphicFramePr>
        <p:xfrm>
          <a:off x="3214678" y="4143380"/>
          <a:ext cx="1143008" cy="362141"/>
        </p:xfrm>
        <a:graphic>
          <a:graphicData uri="http://schemas.openxmlformats.org/presentationml/2006/ole">
            <mc:AlternateContent xmlns:mc="http://schemas.openxmlformats.org/markup-compatibility/2006">
              <mc:Choice xmlns:v="urn:schemas-microsoft-com:vml" Requires="v">
                <p:oleObj spid="_x0000_s43029" name="Формула" r:id="rId9" imgW="964781" imgH="304668" progId="Equation.3">
                  <p:embed/>
                </p:oleObj>
              </mc:Choice>
              <mc:Fallback>
                <p:oleObj name="Формула" r:id="rId9" imgW="964781" imgH="304668"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14678" y="4143380"/>
                        <a:ext cx="1143008" cy="3621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7" name="Object 9"/>
          <p:cNvGraphicFramePr>
            <a:graphicFrameLocks noChangeAspect="1"/>
          </p:cNvGraphicFramePr>
          <p:nvPr/>
        </p:nvGraphicFramePr>
        <p:xfrm>
          <a:off x="3000364" y="4942716"/>
          <a:ext cx="357190" cy="334145"/>
        </p:xfrm>
        <a:graphic>
          <a:graphicData uri="http://schemas.openxmlformats.org/presentationml/2006/ole">
            <mc:AlternateContent xmlns:mc="http://schemas.openxmlformats.org/markup-compatibility/2006">
              <mc:Choice xmlns:v="urn:schemas-microsoft-com:vml" Requires="v">
                <p:oleObj spid="_x0000_s43030" name="Формула" r:id="rId11" imgW="291973" imgH="279279" progId="Equation.3">
                  <p:embed/>
                </p:oleObj>
              </mc:Choice>
              <mc:Fallback>
                <p:oleObj name="Формула" r:id="rId11" imgW="291973" imgH="279279" progId="Equation.3">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00364" y="4942716"/>
                        <a:ext cx="357190" cy="3341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20"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9" name="Object 11"/>
          <p:cNvGraphicFramePr>
            <a:graphicFrameLocks noChangeAspect="1"/>
          </p:cNvGraphicFramePr>
          <p:nvPr/>
        </p:nvGraphicFramePr>
        <p:xfrm>
          <a:off x="4572000" y="4929198"/>
          <a:ext cx="500066" cy="400052"/>
        </p:xfrm>
        <a:graphic>
          <a:graphicData uri="http://schemas.openxmlformats.org/presentationml/2006/ole">
            <mc:AlternateContent xmlns:mc="http://schemas.openxmlformats.org/markup-compatibility/2006">
              <mc:Choice xmlns:v="urn:schemas-microsoft-com:vml" Requires="v">
                <p:oleObj spid="_x0000_s43031" name="Формула" r:id="rId13" imgW="380835" imgH="304668" progId="Equation.3">
                  <p:embed/>
                </p:oleObj>
              </mc:Choice>
              <mc:Fallback>
                <p:oleObj name="Формула" r:id="rId13" imgW="380835" imgH="304668" progId="Equation.3">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00" y="4929198"/>
                        <a:ext cx="500066" cy="4000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22"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21" name="Object 13"/>
          <p:cNvGraphicFramePr>
            <a:graphicFrameLocks noChangeAspect="1"/>
          </p:cNvGraphicFramePr>
          <p:nvPr/>
        </p:nvGraphicFramePr>
        <p:xfrm>
          <a:off x="6357950" y="5000636"/>
          <a:ext cx="428628" cy="345283"/>
        </p:xfrm>
        <a:graphic>
          <a:graphicData uri="http://schemas.openxmlformats.org/presentationml/2006/ole">
            <mc:AlternateContent xmlns:mc="http://schemas.openxmlformats.org/markup-compatibility/2006">
              <mc:Choice xmlns:v="urn:schemas-microsoft-com:vml" Requires="v">
                <p:oleObj spid="_x0000_s43032" name="Формула" r:id="rId15" imgW="342751" imgH="279279" progId="Equation.3">
                  <p:embed/>
                </p:oleObj>
              </mc:Choice>
              <mc:Fallback>
                <p:oleObj name="Формула" r:id="rId15" imgW="342751" imgH="279279" progId="Equation.3">
                  <p:embed/>
                  <p:pic>
                    <p:nvPicPr>
                      <p:cNvPr id="0" name="Picture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57950" y="5000636"/>
                        <a:ext cx="428628" cy="34528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24"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23" name="Object 15"/>
          <p:cNvGraphicFramePr>
            <a:graphicFrameLocks noChangeAspect="1"/>
          </p:cNvGraphicFramePr>
          <p:nvPr/>
        </p:nvGraphicFramePr>
        <p:xfrm>
          <a:off x="2428860" y="5286388"/>
          <a:ext cx="613879" cy="357166"/>
        </p:xfrm>
        <a:graphic>
          <a:graphicData uri="http://schemas.openxmlformats.org/presentationml/2006/ole">
            <mc:AlternateContent xmlns:mc="http://schemas.openxmlformats.org/markup-compatibility/2006">
              <mc:Choice xmlns:v="urn:schemas-microsoft-com:vml" Requires="v">
                <p:oleObj spid="_x0000_s43033" name="Формула" r:id="rId17" imgW="520474" imgH="304668" progId="Equation.3">
                  <p:embed/>
                </p:oleObj>
              </mc:Choice>
              <mc:Fallback>
                <p:oleObj name="Формула" r:id="rId17" imgW="520474" imgH="304668" progId="Equation.3">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28860" y="5286388"/>
                        <a:ext cx="613879" cy="3571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26"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25" name="Object 17"/>
          <p:cNvGraphicFramePr>
            <a:graphicFrameLocks noChangeAspect="1"/>
          </p:cNvGraphicFramePr>
          <p:nvPr/>
        </p:nvGraphicFramePr>
        <p:xfrm>
          <a:off x="357158" y="5715016"/>
          <a:ext cx="5056471" cy="357190"/>
        </p:xfrm>
        <a:graphic>
          <a:graphicData uri="http://schemas.openxmlformats.org/presentationml/2006/ole">
            <mc:AlternateContent xmlns:mc="http://schemas.openxmlformats.org/markup-compatibility/2006">
              <mc:Choice xmlns:v="urn:schemas-microsoft-com:vml" Requires="v">
                <p:oleObj spid="_x0000_s43034" name="Формула" r:id="rId19" imgW="4318000" imgH="304800" progId="Equation.3">
                  <p:embed/>
                </p:oleObj>
              </mc:Choice>
              <mc:Fallback>
                <p:oleObj name="Формула" r:id="rId19" imgW="4318000" imgH="304800" progId="Equation.3">
                  <p:embed/>
                  <p:pic>
                    <p:nvPicPr>
                      <p:cNvPr id="0" name="Picture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7158" y="5715016"/>
                        <a:ext cx="5056471" cy="3571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99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99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99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99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999"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6" name="Прямоугольник 25"/>
          <p:cNvSpPr/>
          <p:nvPr/>
        </p:nvSpPr>
        <p:spPr>
          <a:xfrm>
            <a:off x="214282" y="142852"/>
            <a:ext cx="8786874" cy="1754326"/>
          </a:xfrm>
          <a:prstGeom prst="rect">
            <a:avLst/>
          </a:prstGeom>
        </p:spPr>
        <p:txBody>
          <a:bodyPr wrap="square">
            <a:spAutoFit/>
          </a:bodyPr>
          <a:lstStyle/>
          <a:p>
            <a:pPr algn="just"/>
            <a:r>
              <a:rPr lang="ru-RU" dirty="0" smtClean="0">
                <a:latin typeface="Arial" pitchFamily="34" charset="0"/>
                <a:cs typeface="Arial" pitchFamily="34" charset="0"/>
              </a:rPr>
              <a:t>Количественные значения тепловых потоков зависят от различных условий резания и обычно составляют:</a:t>
            </a:r>
          </a:p>
          <a:p>
            <a:pPr algn="just"/>
            <a:endParaRPr lang="ru-RU" dirty="0" smtClean="0">
              <a:latin typeface="Arial" pitchFamily="34" charset="0"/>
              <a:cs typeface="Arial" pitchFamily="34" charset="0"/>
            </a:endParaRPr>
          </a:p>
          <a:p>
            <a:pPr algn="just"/>
            <a:r>
              <a:rPr lang="ru-RU" dirty="0" smtClean="0">
                <a:latin typeface="Arial" pitchFamily="34" charset="0"/>
                <a:cs typeface="Arial" pitchFamily="34" charset="0"/>
              </a:rPr>
              <a:t>                              </a:t>
            </a:r>
          </a:p>
          <a:p>
            <a:pPr algn="just"/>
            <a:endParaRPr lang="ru-RU" dirty="0" smtClean="0">
              <a:latin typeface="Arial" pitchFamily="34" charset="0"/>
              <a:cs typeface="Arial" pitchFamily="34" charset="0"/>
            </a:endParaRPr>
          </a:p>
          <a:p>
            <a:pPr algn="just"/>
            <a:endParaRPr lang="ru-RU" dirty="0">
              <a:latin typeface="Arial" pitchFamily="34" charset="0"/>
              <a:cs typeface="Arial" pitchFamily="34" charset="0"/>
            </a:endParaRPr>
          </a:p>
        </p:txBody>
      </p:sp>
      <p:sp>
        <p:nvSpPr>
          <p:cNvPr id="42003"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200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2005"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Object 20"/>
          <p:cNvGraphicFramePr>
            <a:graphicFrameLocks noChangeAspect="1"/>
          </p:cNvGraphicFramePr>
          <p:nvPr/>
        </p:nvGraphicFramePr>
        <p:xfrm>
          <a:off x="357159" y="870334"/>
          <a:ext cx="1857388" cy="334561"/>
        </p:xfrm>
        <a:graphic>
          <a:graphicData uri="http://schemas.openxmlformats.org/presentationml/2006/ole">
            <mc:AlternateContent xmlns:mc="http://schemas.openxmlformats.org/markup-compatibility/2006">
              <mc:Choice xmlns:v="urn:schemas-microsoft-com:vml" Requires="v">
                <p:oleObj spid="_x0000_s42011" name="Формула" r:id="rId3" imgW="1536700" imgH="279400" progId="Equation.3">
                  <p:embed/>
                </p:oleObj>
              </mc:Choice>
              <mc:Fallback>
                <p:oleObj name="Формула" r:id="rId3" imgW="1536700" imgH="279400" progId="Equation.3">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159" y="870334"/>
                        <a:ext cx="1857388" cy="33456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007"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2006" name="Object 22"/>
          <p:cNvGraphicFramePr>
            <a:graphicFrameLocks noChangeAspect="1"/>
          </p:cNvGraphicFramePr>
          <p:nvPr/>
        </p:nvGraphicFramePr>
        <p:xfrm>
          <a:off x="3714744" y="857232"/>
          <a:ext cx="2000264" cy="369991"/>
        </p:xfrm>
        <a:graphic>
          <a:graphicData uri="http://schemas.openxmlformats.org/presentationml/2006/ole">
            <mc:AlternateContent xmlns:mc="http://schemas.openxmlformats.org/markup-compatibility/2006">
              <mc:Choice xmlns:v="urn:schemas-microsoft-com:vml" Requires="v">
                <p:oleObj spid="_x0000_s42012" name="Формула" r:id="rId5" imgW="1651000" imgH="304800" progId="Equation.3">
                  <p:embed/>
                </p:oleObj>
              </mc:Choice>
              <mc:Fallback>
                <p:oleObj name="Формула" r:id="rId5" imgW="1651000" imgH="304800" progId="Equation.3">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4744" y="857232"/>
                        <a:ext cx="2000264" cy="3699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009"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2008" name="Object 24"/>
          <p:cNvGraphicFramePr>
            <a:graphicFrameLocks noChangeAspect="1"/>
          </p:cNvGraphicFramePr>
          <p:nvPr/>
        </p:nvGraphicFramePr>
        <p:xfrm>
          <a:off x="357158" y="1379222"/>
          <a:ext cx="1785950" cy="325740"/>
        </p:xfrm>
        <a:graphic>
          <a:graphicData uri="http://schemas.openxmlformats.org/presentationml/2006/ole">
            <mc:AlternateContent xmlns:mc="http://schemas.openxmlformats.org/markup-compatibility/2006">
              <mc:Choice xmlns:v="urn:schemas-microsoft-com:vml" Requires="v">
                <p:oleObj spid="_x0000_s42013" name="Формула" r:id="rId7" imgW="1511300" imgH="279400" progId="Equation.3">
                  <p:embed/>
                </p:oleObj>
              </mc:Choice>
              <mc:Fallback>
                <p:oleObj name="Формула" r:id="rId7" imgW="1511300" imgH="279400" progId="Equation.3">
                  <p:embed/>
                  <p:pic>
                    <p:nvPicPr>
                      <p:cNvPr id="0"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158" y="1379222"/>
                        <a:ext cx="1785950" cy="3257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011" name="Rectangle 2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2010" name="Object 26"/>
          <p:cNvGraphicFramePr>
            <a:graphicFrameLocks noChangeAspect="1"/>
          </p:cNvGraphicFramePr>
          <p:nvPr/>
        </p:nvGraphicFramePr>
        <p:xfrm>
          <a:off x="3786182" y="1329420"/>
          <a:ext cx="1857388" cy="362417"/>
        </p:xfrm>
        <a:graphic>
          <a:graphicData uri="http://schemas.openxmlformats.org/presentationml/2006/ole">
            <mc:AlternateContent xmlns:mc="http://schemas.openxmlformats.org/markup-compatibility/2006">
              <mc:Choice xmlns:v="urn:schemas-microsoft-com:vml" Requires="v">
                <p:oleObj spid="_x0000_s42014" name="Формула" r:id="rId9" imgW="1562100" imgH="304800" progId="Equation.3">
                  <p:embed/>
                </p:oleObj>
              </mc:Choice>
              <mc:Fallback>
                <p:oleObj name="Формула" r:id="rId9" imgW="1562100" imgH="304800" progId="Equation.3">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86182" y="1329420"/>
                        <a:ext cx="1857388" cy="3624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012" name="Rectangle 28"/>
          <p:cNvSpPr>
            <a:spLocks noChangeArrowheads="1"/>
          </p:cNvSpPr>
          <p:nvPr/>
        </p:nvSpPr>
        <p:spPr bwMode="auto">
          <a:xfrm>
            <a:off x="214282" y="1857364"/>
            <a:ext cx="8858312"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Зная эти соотношения при различных видах обработки можно сознательно управлять вышеуказанными тепловыми потоками и соответственно распределением теплоты.</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Для определения основных характеристик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теплонапряженности</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процесса резания применяются экспериментальные и расчетные методы. Общее количество теплоты, выделившееся при резании, количество теплоты, ушедшее в стружку, заготовку и инструмент, можно определить с помощью калориметра. Сущность метода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калориметрирования</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заключается в том, что перед началом обработки инструмент и заготовку помещают в изолированный объем (калориметр). После чего измеряют их начальную температуру. Затем измеряют температуру инструмента и стружки после обработки. Зная их массу и удельную теплоемкость можно определить количества тепла, выделившееся в единицу времени.</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8" name="Прямоугольник 7"/>
          <p:cNvSpPr/>
          <p:nvPr/>
        </p:nvSpPr>
        <p:spPr>
          <a:xfrm>
            <a:off x="142844" y="117693"/>
            <a:ext cx="8929750" cy="6740307"/>
          </a:xfrm>
          <a:prstGeom prst="rect">
            <a:avLst/>
          </a:prstGeom>
        </p:spPr>
        <p:txBody>
          <a:bodyPr wrap="square">
            <a:spAutoFit/>
          </a:bodyPr>
          <a:lstStyle/>
          <a:p>
            <a:pPr algn="ctr"/>
            <a:r>
              <a:rPr lang="ru-RU" b="1" dirty="0" smtClean="0">
                <a:latin typeface="Arial" pitchFamily="34" charset="0"/>
                <a:cs typeface="Arial" pitchFamily="34" charset="0"/>
              </a:rPr>
              <a:t>Температура резания и способы ее измерения.</a:t>
            </a:r>
            <a:endParaRPr lang="ru-RU" dirty="0" smtClean="0">
              <a:latin typeface="Arial" pitchFamily="34" charset="0"/>
              <a:cs typeface="Arial" pitchFamily="34" charset="0"/>
            </a:endParaRPr>
          </a:p>
          <a:p>
            <a:pPr algn="ctr"/>
            <a:r>
              <a:rPr lang="ru-RU" b="1" dirty="0" smtClean="0">
                <a:latin typeface="Arial" pitchFamily="34" charset="0"/>
                <a:cs typeface="Arial" pitchFamily="34" charset="0"/>
              </a:rPr>
              <a:t>Влияние на температуру режимов резания</a:t>
            </a:r>
          </a:p>
          <a:p>
            <a:r>
              <a:rPr lang="ru-RU" dirty="0" smtClean="0">
                <a:latin typeface="Arial" pitchFamily="34" charset="0"/>
                <a:cs typeface="Arial" pitchFamily="34" charset="0"/>
              </a:rPr>
              <a:t>Для определения температур в зоне резания используют различные методы. </a:t>
            </a:r>
          </a:p>
          <a:p>
            <a:pPr algn="just"/>
            <a:r>
              <a:rPr lang="ru-RU" b="1" i="1" dirty="0" smtClean="0">
                <a:latin typeface="Arial" pitchFamily="34" charset="0"/>
                <a:cs typeface="Arial" pitchFamily="34" charset="0"/>
              </a:rPr>
              <a:t>Метод по цветам побежалости.</a:t>
            </a:r>
            <a:r>
              <a:rPr lang="ru-RU" b="1" dirty="0" smtClean="0">
                <a:latin typeface="Arial" pitchFamily="34" charset="0"/>
                <a:cs typeface="Arial" pitchFamily="34" charset="0"/>
              </a:rPr>
              <a:t>  </a:t>
            </a:r>
            <a:r>
              <a:rPr lang="ru-RU" dirty="0" smtClean="0">
                <a:latin typeface="Arial" pitchFamily="34" charset="0"/>
                <a:cs typeface="Arial" pitchFamily="34" charset="0"/>
              </a:rPr>
              <a:t>Этот метод используется для определения средней температуры стружки. В зависимости от количества теплоты, выделившейся в зоне резания, образовавшаяся стружка имеет различный цвет, который называют цветом побежалости. По цвету побежалости при использовании соответствующих таблиц можно определить среднюю температуру стружки. Несмотря на свою простоту, данный метод дает значительные погрешности, связанные с тем, что определяется только температура окисленной поверхности стружки.</a:t>
            </a:r>
          </a:p>
          <a:p>
            <a:pPr algn="just"/>
            <a:r>
              <a:rPr lang="ru-RU" b="1" i="1" dirty="0" smtClean="0">
                <a:latin typeface="Arial" pitchFamily="34" charset="0"/>
                <a:cs typeface="Arial" pitchFamily="34" charset="0"/>
              </a:rPr>
              <a:t>Метод </a:t>
            </a:r>
            <a:r>
              <a:rPr lang="ru-RU" b="1" i="1" dirty="0" err="1" smtClean="0">
                <a:latin typeface="Arial" pitchFamily="34" charset="0"/>
                <a:cs typeface="Arial" pitchFamily="34" charset="0"/>
              </a:rPr>
              <a:t>термокрасок</a:t>
            </a:r>
            <a:r>
              <a:rPr lang="ru-RU" b="1" i="1" dirty="0" smtClean="0">
                <a:latin typeface="Arial" pitchFamily="34" charset="0"/>
                <a:cs typeface="Arial" pitchFamily="34" charset="0"/>
              </a:rPr>
              <a:t>.</a:t>
            </a:r>
            <a:r>
              <a:rPr lang="ru-RU" b="1" dirty="0" smtClean="0">
                <a:latin typeface="Arial" pitchFamily="34" charset="0"/>
                <a:cs typeface="Arial" pitchFamily="34" charset="0"/>
              </a:rPr>
              <a:t> </a:t>
            </a:r>
            <a:r>
              <a:rPr lang="ru-RU" dirty="0" smtClean="0">
                <a:latin typeface="Arial" pitchFamily="34" charset="0"/>
                <a:cs typeface="Arial" pitchFamily="34" charset="0"/>
              </a:rPr>
              <a:t>Данный метод применяется для определения поверхностной температуры, нагретых частей инструмента, он прост, нагляден, но не обеспечивает высокую точность измерения температуры. Специальная термочувствительная краска наносится тонким слоем на поверхности инструмента. Тепло, концентрирующееся в определенном месте инструмента, изменяет цвет краски. Каждая краска имеет определенную шкалу «цвет-температура», позволяющую определить зоны изменения температуры рабочей части инструмента. К недостатку метода относится также то, что он не позволяет определить температуру контактных или близких к ней поверхностей.</a:t>
            </a:r>
          </a:p>
          <a:p>
            <a:pPr algn="just"/>
            <a:r>
              <a:rPr lang="ru-RU" b="1" i="1" dirty="0" smtClean="0">
                <a:latin typeface="Arial" pitchFamily="34" charset="0"/>
                <a:cs typeface="Arial" pitchFamily="34" charset="0"/>
              </a:rPr>
              <a:t>Метод термопар</a:t>
            </a:r>
            <a:r>
              <a:rPr lang="ru-RU" b="1" dirty="0" smtClean="0">
                <a:latin typeface="Arial" pitchFamily="34" charset="0"/>
                <a:cs typeface="Arial" pitchFamily="34" charset="0"/>
              </a:rPr>
              <a:t>. </a:t>
            </a:r>
            <a:r>
              <a:rPr lang="ru-RU" dirty="0" smtClean="0">
                <a:latin typeface="Arial" pitchFamily="34" charset="0"/>
                <a:cs typeface="Arial" pitchFamily="34" charset="0"/>
              </a:rPr>
              <a:t>Измерение температур в узких областях зоны резания с помощью термопар было впервые предложено Я.Г. Усачевым в 1912 году.</a:t>
            </a:r>
          </a:p>
          <a:p>
            <a:pPr algn="just"/>
            <a:r>
              <a:rPr lang="ru-RU" dirty="0" smtClean="0">
                <a:latin typeface="Arial" pitchFamily="34" charset="0"/>
                <a:cs typeface="Arial" pitchFamily="34" charset="0"/>
              </a:rPr>
              <a:t>В настоящее время используют три вида термопар: «искусственные термопары», «</a:t>
            </a:r>
            <a:r>
              <a:rPr lang="ru-RU" dirty="0" err="1" smtClean="0">
                <a:latin typeface="Arial" pitchFamily="34" charset="0"/>
                <a:cs typeface="Arial" pitchFamily="34" charset="0"/>
              </a:rPr>
              <a:t>полуискусственные</a:t>
            </a:r>
            <a:r>
              <a:rPr lang="ru-RU" dirty="0" smtClean="0">
                <a:latin typeface="Arial" pitchFamily="34" charset="0"/>
                <a:cs typeface="Arial" pitchFamily="34" charset="0"/>
              </a:rPr>
              <a:t> </a:t>
            </a:r>
            <a:r>
              <a:rPr lang="ru-RU" dirty="0" err="1" smtClean="0">
                <a:latin typeface="Arial" pitchFamily="34" charset="0"/>
                <a:cs typeface="Arial" pitchFamily="34" charset="0"/>
              </a:rPr>
              <a:t>термопары</a:t>
            </a:r>
            <a:r>
              <a:rPr lang="ru-RU" dirty="0" smtClean="0">
                <a:latin typeface="Arial" pitchFamily="34" charset="0"/>
                <a:cs typeface="Arial" pitchFamily="34" charset="0"/>
              </a:rPr>
              <a:t>» и «естественные термопары».</a:t>
            </a:r>
          </a:p>
        </p:txBody>
      </p:sp>
      <p:sp>
        <p:nvSpPr>
          <p:cNvPr id="634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34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9940" name="Rectangle 4"/>
          <p:cNvSpPr>
            <a:spLocks noChangeArrowheads="1"/>
          </p:cNvSpPr>
          <p:nvPr/>
        </p:nvSpPr>
        <p:spPr bwMode="auto">
          <a:xfrm>
            <a:off x="142844" y="71414"/>
            <a:ext cx="8858312"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ru-RU" dirty="0" smtClean="0">
                <a:latin typeface="Arial" pitchFamily="34" charset="0"/>
                <a:cs typeface="Arial" pitchFamily="34" charset="0"/>
              </a:rPr>
              <a:t>В случае применения «искусственной термопары» (рис. 2) в необходимом месте режущей части инструмента просверливается отверстие, в которое вставляется термопара, состоящая из двух изолированных проводников диаметром 0,3…0,5 мм (</a:t>
            </a:r>
            <a:r>
              <a:rPr lang="ru-RU" dirty="0" err="1" smtClean="0">
                <a:latin typeface="Arial" pitchFamily="34" charset="0"/>
                <a:cs typeface="Arial" pitchFamily="34" charset="0"/>
              </a:rPr>
              <a:t>хромель-копель</a:t>
            </a:r>
            <a:r>
              <a:rPr lang="ru-RU" dirty="0" smtClean="0">
                <a:latin typeface="Arial" pitchFamily="34" charset="0"/>
                <a:cs typeface="Arial" pitchFamily="34" charset="0"/>
              </a:rPr>
              <a:t>, хромель-алюмель). Спай термопары 1 располагают как можно ближе к нагретым поверхностям инструмента, а холодные концы 2 выводятся к  гальванометру  3  или  другому  регистрирующему прибору, например, осциллографу. О температуре судят по показанию прибора, регистрирующего значение термоэлектродвижущей силы (</a:t>
            </a:r>
            <a:r>
              <a:rPr lang="ru-RU" dirty="0" err="1" smtClean="0">
                <a:latin typeface="Arial" pitchFamily="34" charset="0"/>
                <a:cs typeface="Arial" pitchFamily="34" charset="0"/>
              </a:rPr>
              <a:t>термо-ЭДС</a:t>
            </a:r>
            <a:r>
              <a:rPr lang="ru-RU" dirty="0" smtClean="0">
                <a:latin typeface="Arial" pitchFamily="34" charset="0"/>
                <a:cs typeface="Arial" pitchFamily="34" charset="0"/>
              </a:rPr>
              <a:t>). Преимуществом данной термопары является возможность измерения температуры по глубине инструмента, а недостатком – невозможность измерения температуры на поверхности.</a:t>
            </a:r>
          </a:p>
          <a:p>
            <a:pPr algn="just"/>
            <a:r>
              <a:rPr lang="ru-RU" dirty="0" smtClean="0">
                <a:latin typeface="Arial" pitchFamily="34" charset="0"/>
                <a:cs typeface="Arial" pitchFamily="34" charset="0"/>
              </a:rPr>
              <a:t>При использовании «</a:t>
            </a:r>
            <a:r>
              <a:rPr lang="ru-RU" dirty="0" err="1" smtClean="0">
                <a:latin typeface="Arial" pitchFamily="34" charset="0"/>
                <a:cs typeface="Arial" pitchFamily="34" charset="0"/>
              </a:rPr>
              <a:t>полуискусственной</a:t>
            </a:r>
            <a:r>
              <a:rPr lang="ru-RU" dirty="0" smtClean="0">
                <a:latin typeface="Arial" pitchFamily="34" charset="0"/>
                <a:cs typeface="Arial" pitchFamily="34" charset="0"/>
              </a:rPr>
              <a:t> термопары» (рис. 3) один изолированный проводник 1 выводится на заднюю или переднюю поверхность  инструмента  и  расклепывается  или приваривается. Вторым проводником  является  тело  инструмента. Преимуществом данной термопары  является  возможность измерения температуры на рабочих поверхностях инструмента, а недостатком – невозможность использования инструмента для дальнейшей работы.</a:t>
            </a:r>
          </a:p>
          <a:p>
            <a:pPr algn="just"/>
            <a:endParaRPr lang="ru-RU" dirty="0" smtClean="0">
              <a:latin typeface="Arial" pitchFamily="34" charset="0"/>
              <a:cs typeface="Arial" pitchFamily="34" charset="0"/>
            </a:endParaRPr>
          </a:p>
          <a:p>
            <a:r>
              <a:rPr lang="ru-RU" i="1" dirty="0" smtClean="0"/>
              <a:t> </a:t>
            </a:r>
            <a:endParaRPr lang="ru-RU" dirty="0" smtClean="0"/>
          </a:p>
          <a:p>
            <a:r>
              <a:rPr lang="ru-RU" i="1" dirty="0" smtClean="0"/>
              <a:t> </a:t>
            </a:r>
          </a:p>
          <a:p>
            <a:endParaRPr lang="ru-RU" i="1" dirty="0" smtClean="0"/>
          </a:p>
          <a:p>
            <a:endParaRPr lang="ru-RU" dirty="0" smtClean="0"/>
          </a:p>
          <a:p>
            <a:r>
              <a:rPr lang="ru-RU" dirty="0" smtClean="0"/>
              <a:t>Рис. 2.</a:t>
            </a:r>
            <a:r>
              <a:rPr lang="ru-RU" i="1" dirty="0" smtClean="0"/>
              <a:t> </a:t>
            </a:r>
            <a:r>
              <a:rPr lang="ru-RU" dirty="0" smtClean="0"/>
              <a:t> Схема  искусственной   термопары    Рис. 3. Схема </a:t>
            </a:r>
            <a:r>
              <a:rPr lang="ru-RU" dirty="0" err="1" smtClean="0"/>
              <a:t>полуискусственной</a:t>
            </a:r>
            <a:r>
              <a:rPr lang="ru-RU" dirty="0" smtClean="0"/>
              <a:t> термопары</a:t>
            </a:r>
          </a:p>
        </p:txBody>
      </p:sp>
      <p:sp>
        <p:nvSpPr>
          <p:cNvPr id="614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4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4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44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452"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453"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 name="Object 12"/>
          <p:cNvGraphicFramePr>
            <a:graphicFrameLocks noChangeAspect="1"/>
          </p:cNvGraphicFramePr>
          <p:nvPr/>
        </p:nvGraphicFramePr>
        <p:xfrm>
          <a:off x="1500166" y="4929198"/>
          <a:ext cx="1428760" cy="1537826"/>
        </p:xfrm>
        <a:graphic>
          <a:graphicData uri="http://schemas.openxmlformats.org/presentationml/2006/ole">
            <mc:AlternateContent xmlns:mc="http://schemas.openxmlformats.org/markup-compatibility/2006">
              <mc:Choice xmlns:v="urn:schemas-microsoft-com:vml" Requires="v">
                <p:oleObj spid="_x0000_s61455" r:id="rId3" imgW="1218944" imgH="1311833" progId="CorelPhotoPaint.Image.7">
                  <p:embed/>
                </p:oleObj>
              </mc:Choice>
              <mc:Fallback>
                <p:oleObj r:id="rId3" imgW="1218944" imgH="1311833" progId="CorelPhotoPaint.Image.7">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0166" y="4929198"/>
                        <a:ext cx="1428760" cy="15378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55"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1454" name="Object 14"/>
          <p:cNvGraphicFramePr>
            <a:graphicFrameLocks noChangeAspect="1"/>
          </p:cNvGraphicFramePr>
          <p:nvPr/>
        </p:nvGraphicFramePr>
        <p:xfrm>
          <a:off x="6286512" y="4929198"/>
          <a:ext cx="1266825" cy="1476375"/>
        </p:xfrm>
        <a:graphic>
          <a:graphicData uri="http://schemas.openxmlformats.org/presentationml/2006/ole">
            <mc:AlternateContent xmlns:mc="http://schemas.openxmlformats.org/markup-compatibility/2006">
              <mc:Choice xmlns:v="urn:schemas-microsoft-com:vml" Requires="v">
                <p:oleObj spid="_x0000_s61456" r:id="rId5" imgW="1110951" imgH="1298176" progId="CorelPhotoPaint.Image.7">
                  <p:embed/>
                </p:oleObj>
              </mc:Choice>
              <mc:Fallback>
                <p:oleObj r:id="rId5" imgW="1110951" imgH="1298176" progId="CorelPhotoPaint.Image.7">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86512" y="4929198"/>
                        <a:ext cx="1266825" cy="1476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42844" y="71414"/>
            <a:ext cx="885831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
        <p:nvSpPr>
          <p:cNvPr id="57350" name="Rectangle 6"/>
          <p:cNvSpPr>
            <a:spLocks noChangeArrowheads="1"/>
          </p:cNvSpPr>
          <p:nvPr/>
        </p:nvSpPr>
        <p:spPr bwMode="auto">
          <a:xfrm>
            <a:off x="0" y="619125"/>
            <a:ext cx="242374"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5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67"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68" name="Rectangle 2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83" name="Rectangle 3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86" name="Rectangle 4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88" name="Rectangle 4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92" name="Rectangle 4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4" name="Прямоугольник 13"/>
          <p:cNvSpPr/>
          <p:nvPr/>
        </p:nvSpPr>
        <p:spPr>
          <a:xfrm>
            <a:off x="142844" y="71414"/>
            <a:ext cx="8858312" cy="2585323"/>
          </a:xfrm>
          <a:prstGeom prst="rect">
            <a:avLst/>
          </a:prstGeom>
        </p:spPr>
        <p:txBody>
          <a:bodyPr wrap="square">
            <a:spAutoFit/>
          </a:bodyPr>
          <a:lstStyle/>
          <a:p>
            <a:pPr algn="just"/>
            <a:r>
              <a:rPr lang="ru-RU" dirty="0" smtClean="0">
                <a:latin typeface="Arial" pitchFamily="34" charset="0"/>
                <a:cs typeface="Arial" pitchFamily="34" charset="0"/>
              </a:rPr>
              <a:t>Использование «естественной термопары» позволяет измерять температуру резания без применения специальных проводников и доработки инструмента. В этом случае проводниками являются заготовка и инструмент, которые тщательно изолируются, а горячим спаем место контакта режущего клина с заготовкой 1 (рис. 4). Так как при механической обработке инструмент и деталь всегда перемещаются (вращательное движение, поступательное и т.д.), то для передачи </a:t>
            </a:r>
            <a:r>
              <a:rPr lang="ru-RU" dirty="0" err="1" smtClean="0">
                <a:latin typeface="Arial" pitchFamily="34" charset="0"/>
                <a:cs typeface="Arial" pitchFamily="34" charset="0"/>
              </a:rPr>
              <a:t>термотока</a:t>
            </a:r>
            <a:r>
              <a:rPr lang="ru-RU" dirty="0" smtClean="0">
                <a:latin typeface="Arial" pitchFamily="34" charset="0"/>
                <a:cs typeface="Arial" pitchFamily="34" charset="0"/>
              </a:rPr>
              <a:t> от горячего спая к неподвижному регистрирующему прибору 5 необходимо помимо проводников 2 и 3 применять специальные конструкции </a:t>
            </a:r>
            <a:r>
              <a:rPr lang="ru-RU" dirty="0" err="1" smtClean="0">
                <a:latin typeface="Arial" pitchFamily="34" charset="0"/>
                <a:cs typeface="Arial" pitchFamily="34" charset="0"/>
              </a:rPr>
              <a:t>термосъемников</a:t>
            </a:r>
            <a:r>
              <a:rPr lang="ru-RU" dirty="0" smtClean="0">
                <a:latin typeface="Arial" pitchFamily="34" charset="0"/>
                <a:cs typeface="Arial" pitchFamily="34" charset="0"/>
              </a:rPr>
              <a:t>  4.</a:t>
            </a:r>
            <a:endParaRPr lang="ru-RU" dirty="0">
              <a:latin typeface="Arial" pitchFamily="34" charset="0"/>
              <a:cs typeface="Arial" pitchFamily="34" charset="0"/>
            </a:endParaRPr>
          </a:p>
        </p:txBody>
      </p:sp>
      <p:sp>
        <p:nvSpPr>
          <p:cNvPr id="57369"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70" name="Rectangle 2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 name="Rectangle 2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 name="Object 26"/>
          <p:cNvGraphicFramePr>
            <a:graphicFrameLocks noChangeAspect="1"/>
          </p:cNvGraphicFramePr>
          <p:nvPr/>
        </p:nvGraphicFramePr>
        <p:xfrm>
          <a:off x="3857620" y="2428868"/>
          <a:ext cx="1533816" cy="2085990"/>
        </p:xfrm>
        <a:graphic>
          <a:graphicData uri="http://schemas.openxmlformats.org/presentationml/2006/ole">
            <mc:AlternateContent xmlns:mc="http://schemas.openxmlformats.org/markup-compatibility/2006">
              <mc:Choice xmlns:v="urn:schemas-microsoft-com:vml" Requires="v">
                <p:oleObj spid="_x0000_s57371" r:id="rId3" imgW="993608" imgH="1362228" progId="CorelPhotoPaint.Image.7">
                  <p:embed/>
                </p:oleObj>
              </mc:Choice>
              <mc:Fallback>
                <p:oleObj r:id="rId3" imgW="993608" imgH="1362228" progId="CorelPhotoPaint.Image.7">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20" y="2428868"/>
                        <a:ext cx="1533816" cy="20859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 name="Прямоугольник 25"/>
          <p:cNvSpPr/>
          <p:nvPr/>
        </p:nvSpPr>
        <p:spPr>
          <a:xfrm>
            <a:off x="2643174" y="4786322"/>
            <a:ext cx="4054893" cy="369332"/>
          </a:xfrm>
          <a:prstGeom prst="rect">
            <a:avLst/>
          </a:prstGeom>
        </p:spPr>
        <p:txBody>
          <a:bodyPr wrap="none">
            <a:spAutoFit/>
          </a:bodyPr>
          <a:lstStyle/>
          <a:p>
            <a:r>
              <a:rPr lang="ru-RU" dirty="0" smtClean="0"/>
              <a:t>Рис. 4. Схема естественной  термопары</a:t>
            </a:r>
            <a:endParaRPr lang="ru-RU" dirty="0"/>
          </a:p>
        </p:txBody>
      </p:sp>
      <p:sp>
        <p:nvSpPr>
          <p:cNvPr id="27" name="Прямоугольник 26"/>
          <p:cNvSpPr/>
          <p:nvPr/>
        </p:nvSpPr>
        <p:spPr>
          <a:xfrm>
            <a:off x="214282" y="5143512"/>
            <a:ext cx="8786874" cy="1754326"/>
          </a:xfrm>
          <a:prstGeom prst="rect">
            <a:avLst/>
          </a:prstGeom>
        </p:spPr>
        <p:txBody>
          <a:bodyPr wrap="square">
            <a:spAutoFit/>
          </a:bodyPr>
          <a:lstStyle/>
          <a:p>
            <a:pPr algn="just"/>
            <a:r>
              <a:rPr lang="ru-RU" b="1" i="1" dirty="0" smtClean="0">
                <a:latin typeface="Arial" pitchFamily="34" charset="0"/>
                <a:cs typeface="Arial" pitchFamily="34" charset="0"/>
              </a:rPr>
              <a:t>Радиационно-оптические и фотоэлектрические методы.</a:t>
            </a:r>
            <a:r>
              <a:rPr lang="ru-RU" b="1" dirty="0" smtClean="0">
                <a:latin typeface="Arial" pitchFamily="34" charset="0"/>
                <a:cs typeface="Arial" pitchFamily="34" charset="0"/>
              </a:rPr>
              <a:t> </a:t>
            </a:r>
            <a:r>
              <a:rPr lang="ru-RU" dirty="0" smtClean="0">
                <a:latin typeface="Arial" pitchFamily="34" charset="0"/>
                <a:cs typeface="Arial" pitchFamily="34" charset="0"/>
              </a:rPr>
              <a:t>Эти методы дают возможность получить представление о распределении температур в зоне резания путем регистрации ее теплового излучения. Методы связаны с применением сложных оптических установок или фотоэлектрических датчиков и нашли применение при экспериментальных исследованиях процессов резания материалов.</a:t>
            </a:r>
            <a:endParaRPr lang="ru-RU"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500" name="Rectangle 4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502" name="Rectangle 4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504" name="Rectangle 4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506" name="Rectangle 5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508" name="Rectangle 5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 name="Rectangle 52"/>
          <p:cNvSpPr>
            <a:spLocks noChangeArrowheads="1"/>
          </p:cNvSpPr>
          <p:nvPr/>
        </p:nvSpPr>
        <p:spPr bwMode="auto">
          <a:xfrm>
            <a:off x="142844" y="71414"/>
            <a:ext cx="892975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5600" algn="just" defTabSz="914400" rtl="0" eaLnBrk="1" fontAlgn="base" latinLnBrk="0" hangingPunct="1">
              <a:lnSpc>
                <a:spcPct val="100000"/>
              </a:lnSpc>
              <a:spcBef>
                <a:spcPct val="0"/>
              </a:spcBef>
              <a:spcAft>
                <a:spcPct val="0"/>
              </a:spcAft>
              <a:buClrTx/>
              <a:buSzTx/>
              <a:buFontTx/>
              <a:buNone/>
              <a:tabLst/>
            </a:pPr>
            <a:r>
              <a:rPr kumimoji="0" lang="ru-RU"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Метод структурного анализа.</a:t>
            </a: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Под действием температуры в металлах происходят структурно-фазовые превращения и изменяется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микротвердость</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Эти явления используются в методе исследования температурного поля по анализу микроструктуры и измерения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микротвердости</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Для  этого  необходимо  знать  температуру  и время структурных превращений в различных материалах. Метод позволяет построить изотермы на передней и задней поверхностях режущего инструмента.</a:t>
            </a:r>
          </a:p>
          <a:p>
            <a:pPr marL="0" marR="0" lvl="0" indent="3556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На основании большого количества экспериментов созданы эмпирические зависимости для расчета температуры в зоне резания. В этих формулах, также как в формулах для определения составляющих силы резания, температура является функцией многих переменных, характеризующих условия обработки, режимы резания, геометрические параметры инструмента и свойства материалов. Эмпирические зависимости имеют вид</a:t>
            </a:r>
            <a:r>
              <a:rPr kumimoji="0" lang="ru-RU" b="0" i="0" u="none" strike="noStrike" cap="none" normalizeH="0" baseline="0" dirty="0" smtClean="0">
                <a:ln>
                  <a:noFill/>
                </a:ln>
                <a:solidFill>
                  <a:schemeClr val="tx1"/>
                </a:solidFill>
                <a:effectLst/>
                <a:latin typeface="Arial" pitchFamily="34" charset="0"/>
                <a:cs typeface="Arial" pitchFamily="34" charset="0"/>
              </a:rPr>
              <a:t> </a:t>
            </a:r>
          </a:p>
          <a:p>
            <a:pPr marL="0" marR="0" lvl="0" indent="355600" algn="just" defTabSz="914400" rtl="0" eaLnBrk="0" fontAlgn="base" latinLnBrk="0" hangingPunct="0">
              <a:lnSpc>
                <a:spcPct val="100000"/>
              </a:lnSpc>
              <a:spcBef>
                <a:spcPct val="0"/>
              </a:spcBef>
              <a:spcAft>
                <a:spcPct val="0"/>
              </a:spcAft>
              <a:buClrTx/>
              <a:buSzTx/>
              <a:buFontTx/>
              <a:buNone/>
              <a:tabLst/>
            </a:pPr>
            <a:endParaRPr lang="ru-RU" dirty="0" smtClean="0">
              <a:latin typeface="Arial" pitchFamily="34" charset="0"/>
              <a:cs typeface="Arial" pitchFamily="34" charset="0"/>
            </a:endParaRPr>
          </a:p>
          <a:p>
            <a:pPr marL="0" marR="0" lvl="0" indent="355600" algn="just"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lvl="0" indent="355600" algn="just" eaLnBrk="0" fontAlgn="base" hangingPunct="0">
              <a:spcBef>
                <a:spcPct val="0"/>
              </a:spcBef>
              <a:spcAft>
                <a:spcPct val="0"/>
              </a:spcAft>
            </a:pPr>
            <a:r>
              <a:rPr lang="ru-RU" dirty="0" smtClean="0">
                <a:latin typeface="Arial" pitchFamily="34" charset="0"/>
                <a:cs typeface="Arial" pitchFamily="34" charset="0"/>
              </a:rPr>
              <a:t>где       - коэффициент, учитывающий конкретные условия резания;</a:t>
            </a:r>
            <a:r>
              <a:rPr lang="en-US" dirty="0" smtClean="0">
                <a:latin typeface="Arial" pitchFamily="34" charset="0"/>
                <a:cs typeface="Arial" pitchFamily="34" charset="0"/>
              </a:rPr>
              <a:t> </a:t>
            </a:r>
            <a:r>
              <a:rPr lang="en-US" i="1" dirty="0" smtClean="0">
                <a:latin typeface="Arial" pitchFamily="34" charset="0"/>
                <a:cs typeface="Arial" pitchFamily="34" charset="0"/>
              </a:rPr>
              <a:t>t </a:t>
            </a:r>
            <a:r>
              <a:rPr lang="ru-RU" dirty="0" smtClean="0">
                <a:latin typeface="Arial" pitchFamily="34" charset="0"/>
                <a:cs typeface="Arial" pitchFamily="34" charset="0"/>
              </a:rPr>
              <a:t>- глубина резания;</a:t>
            </a:r>
            <a:r>
              <a:rPr lang="en-US" dirty="0" smtClean="0">
                <a:latin typeface="Arial" pitchFamily="34" charset="0"/>
                <a:cs typeface="Arial" pitchFamily="34" charset="0"/>
              </a:rPr>
              <a:t> </a:t>
            </a:r>
            <a:r>
              <a:rPr lang="en-US" i="1" dirty="0" smtClean="0">
                <a:latin typeface="Arial" pitchFamily="34" charset="0"/>
                <a:cs typeface="Arial" pitchFamily="34" charset="0"/>
              </a:rPr>
              <a:t>S </a:t>
            </a:r>
            <a:r>
              <a:rPr lang="ru-RU" dirty="0" smtClean="0">
                <a:latin typeface="Arial" pitchFamily="34" charset="0"/>
                <a:cs typeface="Arial" pitchFamily="34" charset="0"/>
              </a:rPr>
              <a:t>- подача;</a:t>
            </a:r>
            <a:r>
              <a:rPr lang="en-US" dirty="0" smtClean="0">
                <a:latin typeface="Arial" pitchFamily="34" charset="0"/>
                <a:cs typeface="Arial" pitchFamily="34" charset="0"/>
              </a:rPr>
              <a:t> </a:t>
            </a:r>
            <a:r>
              <a:rPr lang="en-US" i="1" dirty="0" smtClean="0">
                <a:latin typeface="Arial" pitchFamily="34" charset="0"/>
                <a:cs typeface="Arial" pitchFamily="34" charset="0"/>
              </a:rPr>
              <a:t>ʋ</a:t>
            </a:r>
            <a:r>
              <a:rPr lang="ru-RU" dirty="0" smtClean="0"/>
              <a:t> </a:t>
            </a:r>
            <a:r>
              <a:rPr lang="ru-RU" dirty="0" smtClean="0">
                <a:latin typeface="Arial" pitchFamily="34" charset="0"/>
                <a:cs typeface="Arial" pitchFamily="34" charset="0"/>
              </a:rPr>
              <a:t>- скорость резания; </a:t>
            </a:r>
            <a:r>
              <a:rPr lang="en-US" dirty="0" smtClean="0">
                <a:latin typeface="Arial" pitchFamily="34" charset="0"/>
                <a:cs typeface="Arial" pitchFamily="34" charset="0"/>
              </a:rPr>
              <a:t>                  </a:t>
            </a:r>
            <a:r>
              <a:rPr lang="ru-RU" dirty="0" smtClean="0">
                <a:latin typeface="Arial" pitchFamily="34" charset="0"/>
                <a:cs typeface="Arial" pitchFamily="34" charset="0"/>
              </a:rPr>
              <a:t>- показатели степеней.</a:t>
            </a:r>
            <a:endParaRPr lang="en-US" dirty="0" smtClean="0">
              <a:latin typeface="Arial" pitchFamily="34" charset="0"/>
              <a:cs typeface="Arial" pitchFamily="34" charset="0"/>
            </a:endParaRPr>
          </a:p>
          <a:p>
            <a:pPr lvl="0" indent="355600" algn="just" eaLnBrk="0" fontAlgn="base" hangingPunct="0">
              <a:spcBef>
                <a:spcPct val="0"/>
              </a:spcBef>
              <a:spcAft>
                <a:spcPct val="0"/>
              </a:spcAft>
            </a:pPr>
            <a:r>
              <a:rPr lang="ru-RU" dirty="0" smtClean="0">
                <a:latin typeface="Arial" pitchFamily="34" charset="0"/>
                <a:cs typeface="Arial" pitchFamily="34" charset="0"/>
              </a:rPr>
              <a:t>Показатели степеней при</a:t>
            </a:r>
            <a:r>
              <a:rPr lang="en-US" dirty="0" smtClean="0">
                <a:latin typeface="Arial" pitchFamily="34" charset="0"/>
                <a:cs typeface="Arial" pitchFamily="34" charset="0"/>
              </a:rPr>
              <a:t> </a:t>
            </a:r>
            <a:r>
              <a:rPr lang="en-US" i="1" dirty="0" smtClean="0">
                <a:latin typeface="Arial" pitchFamily="34" charset="0"/>
                <a:cs typeface="Arial" pitchFamily="34" charset="0"/>
              </a:rPr>
              <a:t>t, S </a:t>
            </a:r>
            <a:r>
              <a:rPr lang="ru-RU" dirty="0" smtClean="0">
                <a:latin typeface="Arial" pitchFamily="34" charset="0"/>
                <a:cs typeface="Arial" pitchFamily="34" charset="0"/>
              </a:rPr>
              <a:t>и</a:t>
            </a:r>
            <a:r>
              <a:rPr lang="en-US" i="1" dirty="0" smtClean="0">
                <a:latin typeface="Arial" pitchFamily="34" charset="0"/>
                <a:cs typeface="Arial" pitchFamily="34" charset="0"/>
              </a:rPr>
              <a:t> ʋ </a:t>
            </a:r>
            <a:r>
              <a:rPr lang="ru-RU" dirty="0" smtClean="0">
                <a:latin typeface="Arial" pitchFamily="34" charset="0"/>
                <a:cs typeface="Arial" pitchFamily="34" charset="0"/>
              </a:rPr>
              <a:t>меньше единицы и по степени влияния на температуру располагаются следующим образом                    . То есть наибольшее влияние на температуру из режимных параметров оказывает скорость резания, затем подача и в наименьшей степени глубина резания. С их увеличением температура резания возрастает. Величина показателей степеней при резании быстрорежущим инструментом больше, чем при резании твердосплавным. </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
        <p:nvSpPr>
          <p:cNvPr id="19510" name="Rectangle 5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509" name="Object 53"/>
          <p:cNvGraphicFramePr>
            <a:graphicFrameLocks noChangeAspect="1"/>
          </p:cNvGraphicFramePr>
          <p:nvPr/>
        </p:nvGraphicFramePr>
        <p:xfrm>
          <a:off x="571471" y="3786190"/>
          <a:ext cx="1785951" cy="409281"/>
        </p:xfrm>
        <a:graphic>
          <a:graphicData uri="http://schemas.openxmlformats.org/presentationml/2006/ole">
            <mc:AlternateContent xmlns:mc="http://schemas.openxmlformats.org/markup-compatibility/2006">
              <mc:Choice xmlns:v="urn:schemas-microsoft-com:vml" Requires="v">
                <p:oleObj spid="_x0000_s19516" name="Формула" r:id="rId3" imgW="1371600" imgH="317500" progId="Equation.3">
                  <p:embed/>
                </p:oleObj>
              </mc:Choice>
              <mc:Fallback>
                <p:oleObj name="Формула" r:id="rId3" imgW="1371600" imgH="317500" progId="Equation.3">
                  <p:embed/>
                  <p:pic>
                    <p:nvPicPr>
                      <p:cNvPr id="0" name="Picture 5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71" y="3786190"/>
                        <a:ext cx="1785951" cy="4092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512" name="Rectangle 5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511" name="Object 55"/>
          <p:cNvGraphicFramePr>
            <a:graphicFrameLocks noChangeAspect="1"/>
          </p:cNvGraphicFramePr>
          <p:nvPr/>
        </p:nvGraphicFramePr>
        <p:xfrm>
          <a:off x="1071538" y="4255562"/>
          <a:ext cx="285752" cy="306919"/>
        </p:xfrm>
        <a:graphic>
          <a:graphicData uri="http://schemas.openxmlformats.org/presentationml/2006/ole">
            <mc:AlternateContent xmlns:mc="http://schemas.openxmlformats.org/markup-compatibility/2006">
              <mc:Choice xmlns:v="urn:schemas-microsoft-com:vml" Requires="v">
                <p:oleObj spid="_x0000_s19517" name="Формула" r:id="rId5" imgW="253890" imgH="279279" progId="Equation.3">
                  <p:embed/>
                </p:oleObj>
              </mc:Choice>
              <mc:Fallback>
                <p:oleObj name="Формула" r:id="rId5" imgW="253890" imgH="279279" progId="Equation.3">
                  <p:embed/>
                  <p:pic>
                    <p:nvPicPr>
                      <p:cNvPr id="0" name="Picture 5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1538" y="4255562"/>
                        <a:ext cx="285752" cy="3069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514" name="Rectangle 5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513" name="Object 57"/>
          <p:cNvGraphicFramePr>
            <a:graphicFrameLocks noChangeAspect="1"/>
          </p:cNvGraphicFramePr>
          <p:nvPr/>
        </p:nvGraphicFramePr>
        <p:xfrm>
          <a:off x="4786314" y="4500570"/>
          <a:ext cx="928694" cy="309565"/>
        </p:xfrm>
        <a:graphic>
          <a:graphicData uri="http://schemas.openxmlformats.org/presentationml/2006/ole">
            <mc:AlternateContent xmlns:mc="http://schemas.openxmlformats.org/markup-compatibility/2006">
              <mc:Choice xmlns:v="urn:schemas-microsoft-com:vml" Requires="v">
                <p:oleObj spid="_x0000_s19518" name="Формула" r:id="rId7" imgW="825500" imgH="279400" progId="Equation.3">
                  <p:embed/>
                </p:oleObj>
              </mc:Choice>
              <mc:Fallback>
                <p:oleObj name="Формула" r:id="rId7" imgW="825500" imgH="279400" progId="Equation.3">
                  <p:embed/>
                  <p:pic>
                    <p:nvPicPr>
                      <p:cNvPr id="0" name="Picture 5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6314" y="4500570"/>
                        <a:ext cx="928694" cy="30956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516" name="Rectangle 6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515" name="Object 59"/>
          <p:cNvGraphicFramePr>
            <a:graphicFrameLocks noChangeAspect="1"/>
          </p:cNvGraphicFramePr>
          <p:nvPr>
            <p:extLst>
              <p:ext uri="{D42A27DB-BD31-4B8C-83A1-F6EECF244321}">
                <p14:modId xmlns:p14="http://schemas.microsoft.com/office/powerpoint/2010/main" val="871226598"/>
              </p:ext>
            </p:extLst>
          </p:nvPr>
        </p:nvGraphicFramePr>
        <p:xfrm>
          <a:off x="5940152" y="5085184"/>
          <a:ext cx="1143008" cy="306919"/>
        </p:xfrm>
        <a:graphic>
          <a:graphicData uri="http://schemas.openxmlformats.org/presentationml/2006/ole">
            <mc:AlternateContent xmlns:mc="http://schemas.openxmlformats.org/markup-compatibility/2006">
              <mc:Choice xmlns:v="urn:schemas-microsoft-com:vml" Requires="v">
                <p:oleObj spid="_x0000_s19519" name="Формула" r:id="rId9" imgW="1028700" imgH="279400" progId="Equation.3">
                  <p:embed/>
                </p:oleObj>
              </mc:Choice>
              <mc:Fallback>
                <p:oleObj name="Формула" r:id="rId9" imgW="1028700" imgH="279400" progId="Equation.3">
                  <p:embed/>
                  <p:pic>
                    <p:nvPicPr>
                      <p:cNvPr id="0" name="Picture 5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0152" y="5085184"/>
                        <a:ext cx="1143008" cy="3069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2844" y="71414"/>
            <a:ext cx="8858312" cy="6463308"/>
          </a:xfrm>
          <a:prstGeom prst="rect">
            <a:avLst/>
          </a:prstGeom>
        </p:spPr>
        <p:txBody>
          <a:bodyPr wrap="square">
            <a:spAutoFit/>
          </a:bodyPr>
          <a:lstStyle/>
          <a:p>
            <a:pPr indent="355600" algn="just" eaLnBrk="0" fontAlgn="base" hangingPunct="0">
              <a:spcBef>
                <a:spcPct val="0"/>
              </a:spcBef>
              <a:spcAft>
                <a:spcPct val="0"/>
              </a:spcAft>
            </a:pPr>
            <a:r>
              <a:rPr lang="ru-RU" dirty="0" smtClean="0">
                <a:latin typeface="Arial" pitchFamily="34" charset="0"/>
                <a:cs typeface="Arial" pitchFamily="34" charset="0"/>
              </a:rPr>
              <a:t>Это объясняется тем, что твердосплавный инструмент работает в области высоких скоростей, когда     600    .  В этом случае с дальнейшим ростом скорости резания в значительной мере снижается деформация металла, сила резания, коэффициент трения и поэтому показатели степеней становятся меньше.</a:t>
            </a:r>
          </a:p>
          <a:p>
            <a:pPr indent="355600" algn="just" eaLnBrk="0" fontAlgn="base" hangingPunct="0">
              <a:spcBef>
                <a:spcPct val="0"/>
              </a:spcBef>
              <a:spcAft>
                <a:spcPct val="0"/>
              </a:spcAft>
            </a:pPr>
            <a:r>
              <a:rPr lang="ru-RU" dirty="0" smtClean="0">
                <a:latin typeface="Arial" pitchFamily="34" charset="0"/>
                <a:cs typeface="Arial" pitchFamily="34" charset="0"/>
              </a:rPr>
              <a:t>Передний угол    влияет на температуру резания    следующим образом. С его увеличением снижается мощность источника теплообразования в зоне первичной деформации и несколько ухудшаются условия отвода теплоты в инструмент в районе главной режущей кромки. Поэтому на температуру резания передний угол      не оказывает большого влияния.</a:t>
            </a:r>
          </a:p>
          <a:p>
            <a:pPr algn="just"/>
            <a:r>
              <a:rPr lang="ru-RU" dirty="0" smtClean="0">
                <a:latin typeface="Arial" pitchFamily="34" charset="0"/>
                <a:cs typeface="Arial" pitchFamily="34" charset="0"/>
              </a:rPr>
              <a:t>Очень важным для теории и практики механической обработки является разработка методов расчета температурного поля в зоне резания. Как правило, решение задач подобного рода осуществляется на основе решения линейного или нелинейного дифференциального уравнения теплопроводности при определенных начальных и граничных условиях.</a:t>
            </a:r>
          </a:p>
          <a:p>
            <a:pPr algn="just"/>
            <a:r>
              <a:rPr lang="ru-RU" dirty="0" smtClean="0">
                <a:latin typeface="Arial" pitchFamily="34" charset="0"/>
                <a:cs typeface="Arial" pitchFamily="34" charset="0"/>
              </a:rPr>
              <a:t>Линейное дифференциальное уравнение теплопроводности для движущегося по поверхности заготовки теплового источника имеет вид</a:t>
            </a:r>
          </a:p>
          <a:p>
            <a:pPr algn="just"/>
            <a:endParaRPr lang="ru-RU" dirty="0" smtClean="0">
              <a:latin typeface="Arial" pitchFamily="34" charset="0"/>
              <a:cs typeface="Arial" pitchFamily="34" charset="0"/>
            </a:endParaRPr>
          </a:p>
          <a:p>
            <a:pPr algn="just"/>
            <a:endParaRPr lang="ru-RU" dirty="0" smtClean="0">
              <a:latin typeface="Arial" pitchFamily="34" charset="0"/>
              <a:cs typeface="Arial" pitchFamily="34" charset="0"/>
            </a:endParaRPr>
          </a:p>
          <a:p>
            <a:pPr algn="just"/>
            <a:endParaRPr lang="ru-RU" dirty="0" smtClean="0">
              <a:latin typeface="Arial" pitchFamily="34" charset="0"/>
              <a:cs typeface="Arial" pitchFamily="34" charset="0"/>
            </a:endParaRPr>
          </a:p>
          <a:p>
            <a:pPr algn="just"/>
            <a:r>
              <a:rPr lang="ru-RU" dirty="0" smtClean="0">
                <a:latin typeface="Arial" pitchFamily="34" charset="0"/>
                <a:cs typeface="Arial" pitchFamily="34" charset="0"/>
              </a:rPr>
              <a:t>где  - температура;  - время; </a:t>
            </a:r>
            <a:r>
              <a:rPr lang="el-GR" i="1" dirty="0" smtClean="0">
                <a:latin typeface="Arial" pitchFamily="34" charset="0"/>
                <a:cs typeface="Arial" pitchFamily="34" charset="0"/>
              </a:rPr>
              <a:t>α</a:t>
            </a:r>
            <a:r>
              <a:rPr lang="ru-RU" dirty="0" smtClean="0">
                <a:latin typeface="Arial" pitchFamily="34" charset="0"/>
                <a:cs typeface="Arial" pitchFamily="34" charset="0"/>
              </a:rPr>
              <a:t> - коэффициент </a:t>
            </a:r>
            <a:r>
              <a:rPr lang="ru-RU" dirty="0" err="1" smtClean="0">
                <a:latin typeface="Arial" pitchFamily="34" charset="0"/>
                <a:cs typeface="Arial" pitchFamily="34" charset="0"/>
              </a:rPr>
              <a:t>температуропроводности</a:t>
            </a:r>
            <a:r>
              <a:rPr lang="ru-RU" dirty="0" smtClean="0">
                <a:latin typeface="Arial" pitchFamily="34" charset="0"/>
                <a:cs typeface="Arial" pitchFamily="34" charset="0"/>
              </a:rPr>
              <a:t>;  ,  - проекции на оси координат вектора скорости движения теплового источника;</a:t>
            </a:r>
            <a:r>
              <a:rPr lang="en-US" dirty="0" smtClean="0">
                <a:latin typeface="Arial" pitchFamily="34" charset="0"/>
                <a:cs typeface="Arial" pitchFamily="34" charset="0"/>
              </a:rPr>
              <a:t> </a:t>
            </a:r>
            <a:r>
              <a:rPr lang="en-US" i="1" dirty="0" smtClean="0">
                <a:latin typeface="Arial" pitchFamily="34" charset="0"/>
                <a:cs typeface="Arial" pitchFamily="34" charset="0"/>
              </a:rPr>
              <a:t>x</a:t>
            </a:r>
            <a:r>
              <a:rPr lang="ru-RU" dirty="0" smtClean="0">
                <a:latin typeface="Arial" pitchFamily="34" charset="0"/>
                <a:cs typeface="Arial" pitchFamily="34" charset="0"/>
              </a:rPr>
              <a:t>, </a:t>
            </a:r>
            <a:r>
              <a:rPr lang="en-US" i="1" dirty="0" smtClean="0">
                <a:latin typeface="Arial" pitchFamily="34" charset="0"/>
                <a:cs typeface="Arial" pitchFamily="34" charset="0"/>
              </a:rPr>
              <a:t>y</a:t>
            </a:r>
            <a:r>
              <a:rPr lang="ru-RU" dirty="0" smtClean="0">
                <a:latin typeface="Arial" pitchFamily="34" charset="0"/>
                <a:cs typeface="Arial" pitchFamily="34" charset="0"/>
              </a:rPr>
              <a:t>,</a:t>
            </a:r>
            <a:r>
              <a:rPr lang="en-US" dirty="0" smtClean="0">
                <a:latin typeface="Arial" pitchFamily="34" charset="0"/>
                <a:cs typeface="Arial" pitchFamily="34" charset="0"/>
              </a:rPr>
              <a:t> </a:t>
            </a:r>
            <a:r>
              <a:rPr lang="en-US" i="1" dirty="0" smtClean="0">
                <a:latin typeface="Arial" pitchFamily="34" charset="0"/>
                <a:cs typeface="Arial" pitchFamily="34" charset="0"/>
              </a:rPr>
              <a:t>z</a:t>
            </a:r>
            <a:r>
              <a:rPr lang="ru-RU" dirty="0" smtClean="0">
                <a:latin typeface="Arial" pitchFamily="34" charset="0"/>
                <a:cs typeface="Arial" pitchFamily="34" charset="0"/>
              </a:rPr>
              <a:t>  - координаты точек;  </a:t>
            </a:r>
            <a:r>
              <a:rPr lang="en-US" dirty="0" smtClean="0">
                <a:latin typeface="Arial" pitchFamily="34" charset="0"/>
                <a:cs typeface="Arial" pitchFamily="34" charset="0"/>
              </a:rPr>
              <a:t>      </a:t>
            </a:r>
            <a:r>
              <a:rPr lang="ru-RU" dirty="0" smtClean="0">
                <a:latin typeface="Arial" pitchFamily="34" charset="0"/>
                <a:cs typeface="Arial" pitchFamily="34" charset="0"/>
              </a:rPr>
              <a:t>- оператор Лапласа</a:t>
            </a:r>
            <a:r>
              <a:rPr lang="ru-RU" dirty="0" smtClean="0"/>
              <a:t>.</a:t>
            </a:r>
            <a:endParaRPr lang="ru-RU" dirty="0" smtClean="0">
              <a:latin typeface="Arial" pitchFamily="34" charset="0"/>
              <a:cs typeface="Arial" pitchFamily="34" charset="0"/>
            </a:endParaRPr>
          </a:p>
        </p:txBody>
      </p:sp>
      <p:sp>
        <p:nvSpPr>
          <p:cNvPr id="645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13" name="Object 1"/>
          <p:cNvGraphicFramePr>
            <a:graphicFrameLocks noChangeAspect="1"/>
          </p:cNvGraphicFramePr>
          <p:nvPr/>
        </p:nvGraphicFramePr>
        <p:xfrm>
          <a:off x="3143240" y="357166"/>
          <a:ext cx="428628" cy="272764"/>
        </p:xfrm>
        <a:graphic>
          <a:graphicData uri="http://schemas.openxmlformats.org/presentationml/2006/ole">
            <mc:AlternateContent xmlns:mc="http://schemas.openxmlformats.org/markup-compatibility/2006">
              <mc:Choice xmlns:v="urn:schemas-microsoft-com:vml" Requires="v">
                <p:oleObj spid="_x0000_s64534" name="Формула" r:id="rId3" imgW="317225" imgH="203024" progId="Equation.3">
                  <p:embed/>
                </p:oleObj>
              </mc:Choice>
              <mc:Fallback>
                <p:oleObj name="Формула" r:id="rId3" imgW="317225" imgH="203024"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40" y="357166"/>
                        <a:ext cx="428628" cy="2727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15" name="Object 3"/>
          <p:cNvGraphicFramePr>
            <a:graphicFrameLocks noChangeAspect="1"/>
          </p:cNvGraphicFramePr>
          <p:nvPr/>
        </p:nvGraphicFramePr>
        <p:xfrm>
          <a:off x="4071934" y="357166"/>
          <a:ext cx="285752" cy="285752"/>
        </p:xfrm>
        <a:graphic>
          <a:graphicData uri="http://schemas.openxmlformats.org/presentationml/2006/ole">
            <mc:AlternateContent xmlns:mc="http://schemas.openxmlformats.org/markup-compatibility/2006">
              <mc:Choice xmlns:v="urn:schemas-microsoft-com:vml" Requires="v">
                <p:oleObj spid="_x0000_s64535" name="Формула" r:id="rId5" imgW="266353" imgH="266353" progId="Equation.3">
                  <p:embed/>
                </p:oleObj>
              </mc:Choice>
              <mc:Fallback>
                <p:oleObj name="Формула" r:id="rId5" imgW="266353" imgH="266353"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71934" y="357166"/>
                        <a:ext cx="285752" cy="2857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1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17" name="Object 5"/>
          <p:cNvGraphicFramePr>
            <a:graphicFrameLocks noChangeAspect="1"/>
          </p:cNvGraphicFramePr>
          <p:nvPr/>
        </p:nvGraphicFramePr>
        <p:xfrm>
          <a:off x="2214546" y="1500174"/>
          <a:ext cx="214314" cy="281287"/>
        </p:xfrm>
        <a:graphic>
          <a:graphicData uri="http://schemas.openxmlformats.org/presentationml/2006/ole">
            <mc:AlternateContent xmlns:mc="http://schemas.openxmlformats.org/markup-compatibility/2006">
              <mc:Choice xmlns:v="urn:schemas-microsoft-com:vml" Requires="v">
                <p:oleObj spid="_x0000_s64536" name="Формула" r:id="rId7" imgW="152268" imgH="203024" progId="Equation.3">
                  <p:embed/>
                </p:oleObj>
              </mc:Choice>
              <mc:Fallback>
                <p:oleObj name="Формула" r:id="rId7" imgW="152268" imgH="203024"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14546" y="1500174"/>
                        <a:ext cx="214314" cy="281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20"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19" name="Object 7"/>
          <p:cNvGraphicFramePr>
            <a:graphicFrameLocks noChangeAspect="1"/>
          </p:cNvGraphicFramePr>
          <p:nvPr/>
        </p:nvGraphicFramePr>
        <p:xfrm>
          <a:off x="1857356" y="2571744"/>
          <a:ext cx="214314" cy="281287"/>
        </p:xfrm>
        <a:graphic>
          <a:graphicData uri="http://schemas.openxmlformats.org/presentationml/2006/ole">
            <mc:AlternateContent xmlns:mc="http://schemas.openxmlformats.org/markup-compatibility/2006">
              <mc:Choice xmlns:v="urn:schemas-microsoft-com:vml" Requires="v">
                <p:oleObj spid="_x0000_s64537" name="Формула" r:id="rId9" imgW="152268" imgH="203024" progId="Equation.3">
                  <p:embed/>
                </p:oleObj>
              </mc:Choice>
              <mc:Fallback>
                <p:oleObj name="Формула" r:id="rId9" imgW="152268" imgH="203024"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7356" y="2571744"/>
                        <a:ext cx="214314" cy="281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22"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21" name="Object 9"/>
          <p:cNvGraphicFramePr>
            <a:graphicFrameLocks noChangeAspect="1"/>
          </p:cNvGraphicFramePr>
          <p:nvPr/>
        </p:nvGraphicFramePr>
        <p:xfrm>
          <a:off x="285719" y="4877194"/>
          <a:ext cx="3369131" cy="623508"/>
        </p:xfrm>
        <a:graphic>
          <a:graphicData uri="http://schemas.openxmlformats.org/presentationml/2006/ole">
            <mc:AlternateContent xmlns:mc="http://schemas.openxmlformats.org/markup-compatibility/2006">
              <mc:Choice xmlns:v="urn:schemas-microsoft-com:vml" Requires="v">
                <p:oleObj spid="_x0000_s64538" name="Формула" r:id="rId10" imgW="2933700" imgH="546100" progId="Equation.3">
                  <p:embed/>
                </p:oleObj>
              </mc:Choice>
              <mc:Fallback>
                <p:oleObj name="Формула" r:id="rId10" imgW="2933700" imgH="546100" progId="Equation.3">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5719" y="4877194"/>
                        <a:ext cx="3369131" cy="6235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24"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23" name="Object 11"/>
          <p:cNvGraphicFramePr>
            <a:graphicFrameLocks noChangeAspect="1"/>
          </p:cNvGraphicFramePr>
          <p:nvPr/>
        </p:nvGraphicFramePr>
        <p:xfrm>
          <a:off x="588481" y="5572140"/>
          <a:ext cx="206829" cy="271463"/>
        </p:xfrm>
        <a:graphic>
          <a:graphicData uri="http://schemas.openxmlformats.org/presentationml/2006/ole">
            <mc:AlternateContent xmlns:mc="http://schemas.openxmlformats.org/markup-compatibility/2006">
              <mc:Choice xmlns:v="urn:schemas-microsoft-com:vml" Requires="v">
                <p:oleObj spid="_x0000_s64539" name="Формула" r:id="rId12" imgW="152268" imgH="203024" progId="Equation.3">
                  <p:embed/>
                </p:oleObj>
              </mc:Choice>
              <mc:Fallback>
                <p:oleObj name="Формула" r:id="rId12" imgW="152268" imgH="203024" progId="Equation.3">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8481" y="5572140"/>
                        <a:ext cx="206829" cy="271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26"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25" name="Object 13"/>
          <p:cNvGraphicFramePr>
            <a:graphicFrameLocks noChangeAspect="1"/>
          </p:cNvGraphicFramePr>
          <p:nvPr/>
        </p:nvGraphicFramePr>
        <p:xfrm>
          <a:off x="2428860" y="5634052"/>
          <a:ext cx="214314" cy="242889"/>
        </p:xfrm>
        <a:graphic>
          <a:graphicData uri="http://schemas.openxmlformats.org/presentationml/2006/ole">
            <mc:AlternateContent xmlns:mc="http://schemas.openxmlformats.org/markup-compatibility/2006">
              <mc:Choice xmlns:v="urn:schemas-microsoft-com:vml" Requires="v">
                <p:oleObj spid="_x0000_s64540" name="Формула" r:id="rId14" imgW="139579" imgH="164957" progId="Equation.3">
                  <p:embed/>
                </p:oleObj>
              </mc:Choice>
              <mc:Fallback>
                <p:oleObj name="Формула" r:id="rId14" imgW="139579" imgH="164957" progId="Equation.3">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28860" y="5634052"/>
                        <a:ext cx="214314" cy="2428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28"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27" name="Object 15"/>
          <p:cNvGraphicFramePr>
            <a:graphicFrameLocks noChangeAspect="1"/>
          </p:cNvGraphicFramePr>
          <p:nvPr/>
        </p:nvGraphicFramePr>
        <p:xfrm>
          <a:off x="8358214" y="5572140"/>
          <a:ext cx="226612" cy="285728"/>
        </p:xfrm>
        <a:graphic>
          <a:graphicData uri="http://schemas.openxmlformats.org/presentationml/2006/ole">
            <mc:AlternateContent xmlns:mc="http://schemas.openxmlformats.org/markup-compatibility/2006">
              <mc:Choice xmlns:v="urn:schemas-microsoft-com:vml" Requires="v">
                <p:oleObj spid="_x0000_s64541" name="Формула" r:id="rId16" imgW="215806" imgH="279279" progId="Equation.3">
                  <p:embed/>
                </p:oleObj>
              </mc:Choice>
              <mc:Fallback>
                <p:oleObj name="Формула" r:id="rId16" imgW="215806" imgH="279279" progId="Equation.3">
                  <p:embed/>
                  <p:pic>
                    <p:nvPicPr>
                      <p:cNvPr id="0" name="Picture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58214" y="5572140"/>
                        <a:ext cx="226612" cy="2857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30"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29" name="Object 17"/>
          <p:cNvGraphicFramePr>
            <a:graphicFrameLocks noChangeAspect="1"/>
          </p:cNvGraphicFramePr>
          <p:nvPr/>
        </p:nvGraphicFramePr>
        <p:xfrm>
          <a:off x="8572528" y="5572140"/>
          <a:ext cx="228600" cy="304800"/>
        </p:xfrm>
        <a:graphic>
          <a:graphicData uri="http://schemas.openxmlformats.org/presentationml/2006/ole">
            <mc:AlternateContent xmlns:mc="http://schemas.openxmlformats.org/markup-compatibility/2006">
              <mc:Choice xmlns:v="urn:schemas-microsoft-com:vml" Requires="v">
                <p:oleObj spid="_x0000_s64542" name="Формула" r:id="rId18" imgW="228501" imgH="304668" progId="Equation.3">
                  <p:embed/>
                </p:oleObj>
              </mc:Choice>
              <mc:Fallback>
                <p:oleObj name="Формула" r:id="rId18" imgW="228501" imgH="304668" progId="Equation.3">
                  <p:embed/>
                  <p:pic>
                    <p:nvPicPr>
                      <p:cNvPr id="0" name="Picture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572528" y="5572140"/>
                        <a:ext cx="2286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32"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31" name="Object 19"/>
          <p:cNvGraphicFramePr>
            <a:graphicFrameLocks noChangeAspect="1"/>
          </p:cNvGraphicFramePr>
          <p:nvPr/>
        </p:nvGraphicFramePr>
        <p:xfrm>
          <a:off x="2857488" y="6143644"/>
          <a:ext cx="428628" cy="292722"/>
        </p:xfrm>
        <a:graphic>
          <a:graphicData uri="http://schemas.openxmlformats.org/presentationml/2006/ole">
            <mc:AlternateContent xmlns:mc="http://schemas.openxmlformats.org/markup-compatibility/2006">
              <mc:Choice xmlns:v="urn:schemas-microsoft-com:vml" Requires="v">
                <p:oleObj spid="_x0000_s64543" name="Формула" r:id="rId20" imgW="393359" imgH="266469" progId="Equation.3">
                  <p:embed/>
                </p:oleObj>
              </mc:Choice>
              <mc:Fallback>
                <p:oleObj name="Формула" r:id="rId20" imgW="393359" imgH="266469" progId="Equation.3">
                  <p:embed/>
                  <p:pic>
                    <p:nvPicPr>
                      <p:cNvPr id="0" name="Picture 1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857488" y="6143644"/>
                        <a:ext cx="428628" cy="2927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34"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4533" name="Object 21"/>
          <p:cNvGraphicFramePr>
            <a:graphicFrameLocks noChangeAspect="1"/>
          </p:cNvGraphicFramePr>
          <p:nvPr/>
        </p:nvGraphicFramePr>
        <p:xfrm>
          <a:off x="8786842" y="5286388"/>
          <a:ext cx="219075" cy="266700"/>
        </p:xfrm>
        <a:graphic>
          <a:graphicData uri="http://schemas.openxmlformats.org/presentationml/2006/ole">
            <mc:AlternateContent xmlns:mc="http://schemas.openxmlformats.org/markup-compatibility/2006">
              <mc:Choice xmlns:v="urn:schemas-microsoft-com:vml" Requires="v">
                <p:oleObj spid="_x0000_s64544" name="Формула" r:id="rId22" imgW="215619" imgH="266353" progId="Equation.3">
                  <p:embed/>
                </p:oleObj>
              </mc:Choice>
              <mc:Fallback>
                <p:oleObj name="Формула" r:id="rId22" imgW="215619" imgH="266353" progId="Equation.3">
                  <p:embed/>
                  <p:pic>
                    <p:nvPicPr>
                      <p:cNvPr id="0" name="Picture 2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8786842" y="5286388"/>
                        <a:ext cx="219075"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9" name="Прямая со стрелкой 28"/>
          <p:cNvCxnSpPr/>
          <p:nvPr/>
        </p:nvCxnSpPr>
        <p:spPr>
          <a:xfrm rot="5400000">
            <a:off x="8751123" y="5607859"/>
            <a:ext cx="142876"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noChangeArrowheads="1"/>
          </p:cNvSpPr>
          <p:nvPr/>
        </p:nvSpPr>
        <p:spPr bwMode="auto">
          <a:xfrm>
            <a:off x="142844" y="71414"/>
            <a:ext cx="8858312"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Для решения дифференциальных уравнений в настоящее время наиболее широко используется метод источников (метод функций Грина), позволяющий путем сравнительно несложных преобразований представить температурное поле в виде определенного интеграла или сходящегося ряда и решить линейные, плоские, а также пространственные задачи распространения тепла в инструменте, стружке и заготовке.</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Профессором А.Д. Макаровым сформулировано положение, согласно которому для каждой пары «инструмент - заготовка» существует оптимальная температура резания. При этой температуре износ инструмента будет минимальным, а стойкость инструмента будет наибольшей. На основании этого положения установлен порядок назначения режимов резания: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назначается максимально возможная глубина резания;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рассчитывается максимально возможная технологическая подача;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рассчитывается скорость резания исходя из значения оптимальной температуры резания.</a:t>
            </a:r>
            <a:r>
              <a:rPr kumimoji="0" lang="ru-RU"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2899</TotalTime>
  <Words>1206</Words>
  <Application>Microsoft Office PowerPoint</Application>
  <PresentationFormat>Экран (4:3)</PresentationFormat>
  <Paragraphs>65</Paragraphs>
  <Slides>9</Slides>
  <Notes>0</Notes>
  <HiddenSlides>0</HiddenSlides>
  <MMClips>0</MMClips>
  <ScaleCrop>false</ScaleCrop>
  <HeadingPairs>
    <vt:vector size="8" baseType="variant">
      <vt:variant>
        <vt:lpstr>Использованные шрифты</vt:lpstr>
      </vt:variant>
      <vt:variant>
        <vt:i4>3</vt:i4>
      </vt:variant>
      <vt:variant>
        <vt:lpstr>Тема</vt:lpstr>
      </vt:variant>
      <vt:variant>
        <vt:i4>1</vt:i4>
      </vt:variant>
      <vt:variant>
        <vt:lpstr>Внедренные серверы OLE</vt:lpstr>
      </vt:variant>
      <vt:variant>
        <vt:i4>2</vt:i4>
      </vt:variant>
      <vt:variant>
        <vt:lpstr>Заголовки слайдов</vt:lpstr>
      </vt:variant>
      <vt:variant>
        <vt:i4>9</vt:i4>
      </vt:variant>
    </vt:vector>
  </HeadingPairs>
  <TitlesOfParts>
    <vt:vector size="15" baseType="lpstr">
      <vt:lpstr>Arial</vt:lpstr>
      <vt:lpstr>Calibri</vt:lpstr>
      <vt:lpstr>Times New Roman</vt:lpstr>
      <vt:lpstr>Тема Office</vt:lpstr>
      <vt:lpstr>Формула</vt:lpstr>
      <vt:lpstr>CorelPhotoPaint.Image.7</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Alex</dc:creator>
  <cp:lastModifiedBy>      </cp:lastModifiedBy>
  <cp:revision>209</cp:revision>
  <dcterms:created xsi:type="dcterms:W3CDTF">2021-09-01T04:14:35Z</dcterms:created>
  <dcterms:modified xsi:type="dcterms:W3CDTF">2021-10-01T15:28:30Z</dcterms:modified>
</cp:coreProperties>
</file>