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0" r:id="rId3"/>
    <p:sldId id="282" r:id="rId4"/>
    <p:sldId id="283" r:id="rId5"/>
    <p:sldId id="284" r:id="rId6"/>
    <p:sldId id="285" r:id="rId7"/>
    <p:sldId id="286" r:id="rId8"/>
    <p:sldId id="281" r:id="rId9"/>
    <p:sldId id="257" r:id="rId10"/>
    <p:sldId id="258" r:id="rId11"/>
    <p:sldId id="259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9" autoAdjust="0"/>
    <p:restoredTop sz="94660"/>
  </p:normalViewPr>
  <p:slideViewPr>
    <p:cSldViewPr>
      <p:cViewPr varScale="1">
        <p:scale>
          <a:sx n="158" d="100"/>
          <a:sy n="158" d="100"/>
        </p:scale>
        <p:origin x="-21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B7DA1-99EB-45F7-BBC9-2C53DA6C89D3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EF2C9-9676-49EC-B59C-F0CA3A4FB7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0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F2C9-9676-49EC-B59C-F0CA3A4FB74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57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F2C9-9676-49EC-B59C-F0CA3A4FB74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255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578D-9F51-491C-9486-95B29A522AF9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jp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png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88640"/>
            <a:ext cx="8963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Лекция </a:t>
            </a:r>
            <a:r>
              <a:rPr lang="ru-RU" sz="2200" b="1" dirty="0" smtClean="0"/>
              <a:t>9</a:t>
            </a:r>
            <a:endParaRPr lang="ru-RU" sz="2200" b="1" dirty="0" smtClean="0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251520" y="11295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0260" y="619527"/>
            <a:ext cx="86322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Шлифование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Абразивная обработка – это обработка резанием, осуществляемая множеством абразивных зерен. Абразивная обработка может осуществляться свободными и связанными абразивными зернами. Связанные абразивные зерна образуют абразивный инструмент, который может изготавливаться в виде шлифовальных кругов, брусков, головок, сегментов, лент и шкурок. Свободный абразив может использоваться в виде паст, суспензий, порошков.</a:t>
            </a:r>
          </a:p>
          <a:p>
            <a:pPr algn="just">
              <a:lnSpc>
                <a:spcPct val="13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абразивные методы обработки очень широко используются в промышленности, они позволяют обеспечить точность размеров до 1 квалитета и шероховатость поверхности до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мкм.</a:t>
            </a:r>
          </a:p>
          <a:p>
            <a:pPr algn="just">
              <a:lnSpc>
                <a:spcPct val="13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Шлифование – абразивная обработка, при которой инструмент (шлифовальный круг) совершает только вращательное движение, которое является главным движением, при котором осуществляется удаление припуска с заготовки.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95736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89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91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93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32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Соотношение объемов шлифовального материала, связки и пор в абразивном инструменте называется его структурой. Объемное содержание абразивной фазы в инструменте принято характеризовать для инструментов из обычных абразивных материалов номером структуры. Структура обозначается номерами от 0 до 20. Чем меньше зерен в единице объема, тем выше порядковый номер структуры для традиционных абразивных инструментов. С увеличением структуры на один номер объем зерна в круге уменьшается на 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%, а объем связки соответственно увеличивается на 2 %. Содержание зерна в инструменте структуры №0 равно 62 %. Различают четыре группы структур: структуры №0-4 называются плотными, №5-8 – среднеплотными, №9-12 – открытыми и №13-20 – высокопористыми.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материалы с небольшим сопротивлением разрыву обрабатываются кругами открытых структур, твердые с мелкозернистым строением и хрупкие материалы – кругами закрытых структур. Для окончательной обработки следует использовать круги более закрытых структур, чем для предварительной обработки; для обдирки рекомендуется использовать круги открытых структур и высокопористые.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три класса точности кругов: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и Б.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шлифовальных кругов диаметром 250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перед установкой их на станок контролируют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неуровновешенность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масс. Установлено четыре класса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неуровновешенности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масс. Класс точности круга должен соответствовать классу его неуравновешенности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точности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      Б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неуравновешенности…………    1      1,2     1-3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24605" y="116632"/>
            <a:ext cx="9136475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bliqueTopLeft"/>
              <a:lightRig rig="threePt" dir="t"/>
            </a:scene3d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Маркировку кругов наносят: на этикетку при диаметрах кругов от 50 до 250 мм, на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торцовую поверхность при диаметрах более 250 мм и на групповую потребительскую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тару при диаметрах менее 50 мм. Маркировка круга должна содержать: товарный знак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наименование предприятия изготовителя; страну изготовитель; юридический адрес;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условное обозначение; номер партии; дату выпуска (месяц, год); штамп ОТК; знаки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по ГОСТ Р 12.4.026: М 01, М 04 – при обработке на стационарных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шлифовальных станках; М 01, М 03, М 04, М 06 – при обработке на ручных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шлифовальных машинах; цветные полосы безопасности; предельную частоту вращения;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ограничение по применению; обозначение стандарта ГОСТ Р 52588-2006; штриховой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 (при наличии).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условного обозначения круга типа 1, наружным диаметром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= 300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высотой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 = 20 мм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диаметром посадочного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отверстия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= 76,2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 белого электрокорунда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25А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зернистостью 60, твердостью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номером структуры 6, на керамической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связке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предельной рабочей скоростью 40 м/с, 2-го класса неуравновешенности: 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Круг </a:t>
            </a:r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1 300х20х76,2 25А F60 К 6 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</a:t>
            </a:r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40 м/с 2 </a:t>
            </a:r>
            <a:r>
              <a:rPr lang="ru-RU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кл</a:t>
            </a:r>
            <a:r>
              <a:rPr lang="ru-RU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ГОСТ Р 52781-2007</a:t>
            </a:r>
            <a:r>
              <a:rPr lang="ru-RU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ru-RU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Шлифовальные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круги (кроме кругов диаметром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 мм),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предназначенные для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шлифования, имеют цветную диаметральную полосу (табл.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52588-2006).</a:t>
            </a:r>
            <a:endParaRPr kumimoji="0" lang="ru-RU" altLang="ru-RU" i="0" u="none" strike="noStrike" normalizeH="0" baseline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99792" y="32137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56825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Таблица 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 полосы безопасности у абразивных кругов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006887"/>
              </p:ext>
            </p:extLst>
          </p:nvPr>
        </p:nvGraphicFramePr>
        <p:xfrm>
          <a:off x="971600" y="575314"/>
          <a:ext cx="7344816" cy="26334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71978"/>
                <a:gridCol w="367283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Предельная рабочая скорость, м/с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Цвет полос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Синяя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Желтая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Красная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Зеленая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Синяя и желтая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Синяя и красная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Синяя и зеленая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3386280"/>
            <a:ext cx="878497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 шлифования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Шлифование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одним из производительных методов окончательной обработки деталей простой и сложной формы и обеспечивает точность размеров по 5…8 квалитетам, высокие требования к точности формы и расположения поверхностей, например, отклонение от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цилиндричности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2…3 мкм, отклонение от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0,4…0,5 мкм и шероховатость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поверхности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 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1,25…0,2 мкм.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Абразивный инструмент, в том числе и шлифовальные круги, не имеет сплошной режущей кромки, присущей лезвийному инструменту. Пространственное расположение режущих граней и поверхностей абразивных зерен разнообразной формы и размеров определяет существенное отличие процесса образования поверхности при абразивной обработке от процесса резания лезвийным инструментом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4624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Основные виды шлифования приведены на рис. </a:t>
            </a:r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5229200"/>
            <a:ext cx="8928992" cy="142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sz="1400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виды шлифования:</a:t>
            </a:r>
          </a:p>
          <a:p>
            <a:pPr algn="just"/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–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круглое наружное с продольной подачей;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б –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круглое наружное врезанием;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–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бесцентровое наружное с продольной подачей;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 –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круглое внутреннее с продольной подачей;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плоское периферией круга;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–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плоское торцом круга; 1 – круг шлифовальный; 2 – заготовка; 3 – круг ведущий;  4 – нож опорный;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вращения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 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скорость вращения заготовки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ведущего  круга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продольная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подача;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-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поперечная    подача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подача</a:t>
            </a: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936812"/>
              </p:ext>
            </p:extLst>
          </p:nvPr>
        </p:nvGraphicFramePr>
        <p:xfrm>
          <a:off x="7092280" y="5949280"/>
          <a:ext cx="2286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5" r:id="rId4" imgW="228501" imgH="266584" progId="Equation.3">
                  <p:embed/>
                </p:oleObj>
              </mc:Choice>
              <mc:Fallback>
                <p:oleObj r:id="rId4" imgW="228501" imgH="266584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5949280"/>
                        <a:ext cx="2286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594302"/>
              </p:ext>
            </p:extLst>
          </p:nvPr>
        </p:nvGraphicFramePr>
        <p:xfrm>
          <a:off x="683568" y="6165304"/>
          <a:ext cx="2190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6" r:id="rId6" imgW="215806" imgH="279279" progId="Equation.3">
                  <p:embed/>
                </p:oleObj>
              </mc:Choice>
              <mc:Fallback>
                <p:oleObj r:id="rId6" imgW="215806" imgH="27927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6165304"/>
                        <a:ext cx="2190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5724128" y="61653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94394"/>
              </p:ext>
            </p:extLst>
          </p:nvPr>
        </p:nvGraphicFramePr>
        <p:xfrm>
          <a:off x="5868144" y="6165304"/>
          <a:ext cx="288032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7" r:id="rId8" imgW="304536" imgH="304536" progId="Equation.3">
                  <p:embed/>
                </p:oleObj>
              </mc:Choice>
              <mc:Fallback>
                <p:oleObj r:id="rId8" imgW="304536" imgH="304536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6165304"/>
                        <a:ext cx="288032" cy="288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3347863" y="6165303"/>
            <a:ext cx="89197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788168"/>
              </p:ext>
            </p:extLst>
          </p:nvPr>
        </p:nvGraphicFramePr>
        <p:xfrm>
          <a:off x="3419872" y="6165304"/>
          <a:ext cx="288032" cy="269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8" r:id="rId10" imgW="291973" imgH="279279" progId="Equation.3">
                  <p:embed/>
                </p:oleObj>
              </mc:Choice>
              <mc:Fallback>
                <p:oleObj r:id="rId10" imgW="291973" imgH="279279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6165304"/>
                        <a:ext cx="288032" cy="2694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7740352" y="3861047"/>
            <a:ext cx="81541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669512"/>
              </p:ext>
            </p:extLst>
          </p:nvPr>
        </p:nvGraphicFramePr>
        <p:xfrm>
          <a:off x="7956376" y="6165304"/>
          <a:ext cx="611560" cy="24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9" r:id="rId12" imgW="685800" imgH="279400" progId="Equation.3">
                  <p:embed/>
                </p:oleObj>
              </mc:Choice>
              <mc:Fallback>
                <p:oleObj r:id="rId12" imgW="685800" imgH="2794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6165304"/>
                        <a:ext cx="611560" cy="2463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2"/>
          <p:cNvSpPr>
            <a:spLocks noChangeArrowheads="1"/>
          </p:cNvSpPr>
          <p:nvPr/>
        </p:nvSpPr>
        <p:spPr bwMode="auto">
          <a:xfrm>
            <a:off x="1907704" y="63813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855570"/>
              </p:ext>
            </p:extLst>
          </p:nvPr>
        </p:nvGraphicFramePr>
        <p:xfrm>
          <a:off x="1907704" y="6381328"/>
          <a:ext cx="22860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0" r:id="rId14" imgW="228600" imgH="279400" progId="Equation.3">
                  <p:embed/>
                </p:oleObj>
              </mc:Choice>
              <mc:Fallback>
                <p:oleObj r:id="rId14" imgW="228600" imgH="2794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6381328"/>
                        <a:ext cx="228600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04664"/>
            <a:ext cx="3629025" cy="4895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88640"/>
            <a:ext cx="907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Главное движение при шлифовании совершает шлифовальный круг, вращаясь со скоростью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03848" y="9807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239847"/>
              </p:ext>
            </p:extLst>
          </p:nvPr>
        </p:nvGraphicFramePr>
        <p:xfrm>
          <a:off x="3034850" y="853858"/>
          <a:ext cx="1393134" cy="593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4" r:id="rId3" imgW="1091726" imgH="469696" progId="Equation.3">
                  <p:embed/>
                </p:oleObj>
              </mc:Choice>
              <mc:Fallback>
                <p:oleObj r:id="rId3" imgW="1091726" imgH="46969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850" y="853858"/>
                        <a:ext cx="1393134" cy="5935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71600" y="1604116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скорость вращения шлифовального круга, м/с; </a:t>
            </a:r>
            <a:endParaRPr lang="ru-RU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-246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268013"/>
              </p:ext>
            </p:extLst>
          </p:nvPr>
        </p:nvGraphicFramePr>
        <p:xfrm>
          <a:off x="683568" y="2060848"/>
          <a:ext cx="2667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5" r:id="rId5" imgW="266353" imgH="266353" progId="Equation.3">
                  <p:embed/>
                </p:oleObj>
              </mc:Choice>
              <mc:Fallback>
                <p:oleObj r:id="rId5" imgW="266353" imgH="26635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060848"/>
                        <a:ext cx="2667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71600" y="1973451"/>
            <a:ext cx="3600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наружный диаметр круга, мм.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39651"/>
              </p:ext>
            </p:extLst>
          </p:nvPr>
        </p:nvGraphicFramePr>
        <p:xfrm>
          <a:off x="755576" y="1700808"/>
          <a:ext cx="2286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6" r:id="rId7" imgW="228501" imgH="266584" progId="Equation.3">
                  <p:embed/>
                </p:oleObj>
              </mc:Choice>
              <mc:Fallback>
                <p:oleObj r:id="rId7" imgW="228501" imgH="26658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700808"/>
                        <a:ext cx="2286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79512" y="1628800"/>
            <a:ext cx="487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где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505" y="2492896"/>
            <a:ext cx="9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Различают обычное шлифование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      </a:t>
            </a:r>
            <a:r>
              <a:rPr lang="ru-RU" dirty="0"/>
              <a:t>50 м/с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скоростное шлифование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dirty="0" smtClean="0"/>
              <a:t>        50 </a:t>
            </a:r>
            <a:r>
              <a:rPr lang="ru-RU" dirty="0"/>
              <a:t>м/с.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может быть различной: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продольной,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поперечной на ход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двойной ход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вертикальной.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3356992"/>
            <a:ext cx="8928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снятия материала в процессе шлифования приходится затрачивать определенное количество энергии, т.е. совершать работу по преодолению трения, сопротивления обрабатываемого материала пластическому и упругому деформированию его инструментом.  Основная часть энергии шлифования идет на преодоление сил трения, возникающих между обрабатываемой поверхностью и зернами, а также связкой. Работа деформации срезаемого слоя составляет не более 25 % всей работы шлифования. Очень большая деформация при шлифовании обусловлена малыми толщинами среза и большими отрицательными передними углами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режущих зернах. Для съема единицы объема материала при шлифовании затрачивается в 20 раз больше энергии, чем при  точении и фрезеровании.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291857"/>
              </p:ext>
            </p:extLst>
          </p:nvPr>
        </p:nvGraphicFramePr>
        <p:xfrm>
          <a:off x="3851920" y="2564904"/>
          <a:ext cx="360040" cy="245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7" r:id="rId9" imgW="393359" imgH="266469" progId="Equation.3">
                  <p:embed/>
                </p:oleObj>
              </mc:Choice>
              <mc:Fallback>
                <p:oleObj r:id="rId9" imgW="393359" imgH="26646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2564904"/>
                        <a:ext cx="360040" cy="2458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497626"/>
              </p:ext>
            </p:extLst>
          </p:nvPr>
        </p:nvGraphicFramePr>
        <p:xfrm>
          <a:off x="7956376" y="2564904"/>
          <a:ext cx="360041" cy="245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8" r:id="rId11" imgW="393359" imgH="266469" progId="Equation.3">
                  <p:embed/>
                </p:oleObj>
              </mc:Choice>
              <mc:Fallback>
                <p:oleObj r:id="rId11" imgW="393359" imgH="26646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2564904"/>
                        <a:ext cx="360041" cy="2458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5004048" y="5301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44280"/>
              </p:ext>
            </p:extLst>
          </p:nvPr>
        </p:nvGraphicFramePr>
        <p:xfrm>
          <a:off x="4860032" y="5301208"/>
          <a:ext cx="10572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9" r:id="rId13" imgW="1054100" imgH="342900" progId="Equation.3">
                  <p:embed/>
                </p:oleObj>
              </mc:Choice>
              <mc:Fallback>
                <p:oleObj r:id="rId13" imgW="1054100" imgH="3429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5301208"/>
                        <a:ext cx="105727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4142"/>
            <a:ext cx="87129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000" b="1" dirty="0"/>
              <a:t>Абразивные инструменты и их </a:t>
            </a:r>
            <a:r>
              <a:rPr lang="ru-RU" sz="2000" b="1" dirty="0" smtClean="0"/>
              <a:t>характеристика</a:t>
            </a:r>
          </a:p>
          <a:p>
            <a:pPr algn="just"/>
            <a:r>
              <a:rPr lang="ru-RU" sz="2000" dirty="0"/>
              <a:t>Каждый вид инструмента, используемый при абразивной обработке, имеет свои особенности, обусловленные его назначением, </a:t>
            </a:r>
            <a:r>
              <a:rPr lang="ru-RU" sz="2000" dirty="0" smtClean="0"/>
              <a:t>конструкцией </a:t>
            </a:r>
            <a:r>
              <a:rPr lang="ru-RU" sz="2000" dirty="0"/>
              <a:t>станка, выполняемой операцией, материалом заготовки и требованиями к обработанной детали. На рис. </a:t>
            </a:r>
            <a:r>
              <a:rPr lang="ru-RU" sz="2000" dirty="0" smtClean="0"/>
              <a:t>1 </a:t>
            </a:r>
            <a:r>
              <a:rPr lang="ru-RU" sz="2000" dirty="0"/>
              <a:t>приведены наиболее распространенные формы абразивных инструментов: шлифовальных и заточных кругов (ГОСТ Р 52781-2007), шлифовальных головок (ГОСТ 2447-82) и шлифовальных брусков (ГОСТ 2464-82).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29969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208954"/>
              </p:ext>
            </p:extLst>
          </p:nvPr>
        </p:nvGraphicFramePr>
        <p:xfrm>
          <a:off x="974924" y="3023185"/>
          <a:ext cx="428625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88" r:id="rId3" imgW="220681" imgH="815031" progId="CorelPhotoPaint.Image.7">
                  <p:embed/>
                </p:oleObj>
              </mc:Choice>
              <mc:Fallback>
                <p:oleObj r:id="rId3" imgW="220681" imgH="815031" progId="CorelPhotoPaint.Image.7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924" y="3023185"/>
                        <a:ext cx="428625" cy="159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71600" y="29969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878622"/>
              </p:ext>
            </p:extLst>
          </p:nvPr>
        </p:nvGraphicFramePr>
        <p:xfrm>
          <a:off x="1686876" y="3023185"/>
          <a:ext cx="428625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89" r:id="rId5" imgW="220681" imgH="815031" progId="CorelPhotoPaint.Image.7">
                  <p:embed/>
                </p:oleObj>
              </mc:Choice>
              <mc:Fallback>
                <p:oleObj r:id="rId5" imgW="220681" imgH="815031" progId="CorelPhotoPaint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6876" y="3023185"/>
                        <a:ext cx="428625" cy="159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94223" y="29969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529607"/>
              </p:ext>
            </p:extLst>
          </p:nvPr>
        </p:nvGraphicFramePr>
        <p:xfrm>
          <a:off x="2337955" y="3023053"/>
          <a:ext cx="447675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0" r:id="rId7" imgW="225362" imgH="815031" progId="CorelPhotoPaint.Image.7">
                  <p:embed/>
                </p:oleObj>
              </mc:Choice>
              <mc:Fallback>
                <p:oleObj r:id="rId7" imgW="225362" imgH="815031" progId="CorelPhotoPaint.Image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7955" y="3023053"/>
                        <a:ext cx="447675" cy="158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125449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104681"/>
              </p:ext>
            </p:extLst>
          </p:nvPr>
        </p:nvGraphicFramePr>
        <p:xfrm>
          <a:off x="2937744" y="3375610"/>
          <a:ext cx="723900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1" r:id="rId9" imgW="344162" imgH="577450" progId="CorelPhotoPaint.Image.7">
                  <p:embed/>
                </p:oleObj>
              </mc:Choice>
              <mc:Fallback>
                <p:oleObj r:id="rId9" imgW="344162" imgH="577450" progId="CorelPhotoPaint.Image.7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7744" y="3375610"/>
                        <a:ext cx="723900" cy="1228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000891"/>
              </p:ext>
            </p:extLst>
          </p:nvPr>
        </p:nvGraphicFramePr>
        <p:xfrm>
          <a:off x="3779912" y="3370155"/>
          <a:ext cx="895350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2" r:id="rId11" imgW="385556" imgH="534608" progId="CorelPhotoPaint.Image.7">
                  <p:embed/>
                </p:oleObj>
              </mc:Choice>
              <mc:Fallback>
                <p:oleObj r:id="rId11" imgW="385556" imgH="534608" progId="CorelPhotoPaint.Image.7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3370155"/>
                        <a:ext cx="895350" cy="1228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508995"/>
              </p:ext>
            </p:extLst>
          </p:nvPr>
        </p:nvGraphicFramePr>
        <p:xfrm>
          <a:off x="4822701" y="3017730"/>
          <a:ext cx="390525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3" r:id="rId13" imgW="205558" imgH="812156" progId="CorelPhotoPaint.Image.7">
                  <p:embed/>
                </p:oleObj>
              </mc:Choice>
              <mc:Fallback>
                <p:oleObj r:id="rId13" imgW="205558" imgH="812156" progId="CorelPhotoPaint.Image.7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2701" y="3017730"/>
                        <a:ext cx="390525" cy="158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967765"/>
              </p:ext>
            </p:extLst>
          </p:nvPr>
        </p:nvGraphicFramePr>
        <p:xfrm>
          <a:off x="5449578" y="3404185"/>
          <a:ext cx="371475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4" r:id="rId15" imgW="315362" imgH="1052997" progId="CorelPhotoPaint.Image.7">
                  <p:embed/>
                </p:oleObj>
              </mc:Choice>
              <mc:Fallback>
                <p:oleObj r:id="rId15" imgW="315362" imgH="1052997" progId="CorelPhotoPaint.Image.7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9578" y="3404185"/>
                        <a:ext cx="371475" cy="1209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84161"/>
              </p:ext>
            </p:extLst>
          </p:nvPr>
        </p:nvGraphicFramePr>
        <p:xfrm>
          <a:off x="6077234" y="3404185"/>
          <a:ext cx="371475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5" r:id="rId17" imgW="315362" imgH="1052997" progId="CorelPhotoPaint.Image.7">
                  <p:embed/>
                </p:oleObj>
              </mc:Choice>
              <mc:Fallback>
                <p:oleObj r:id="rId17" imgW="315362" imgH="1052997" progId="CorelPhotoPaint.Image.7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7234" y="3404185"/>
                        <a:ext cx="371475" cy="1209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905028" y="299149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7273667"/>
              </p:ext>
            </p:extLst>
          </p:nvPr>
        </p:nvGraphicFramePr>
        <p:xfrm>
          <a:off x="6782606" y="3017730"/>
          <a:ext cx="66675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6" r:id="rId19" imgW="303123" imgH="264963" progId="CorelPhotoPaint.Image.7">
                  <p:embed/>
                </p:oleObj>
              </mc:Choice>
              <mc:Fallback>
                <p:oleObj r:id="rId19" imgW="303123" imgH="264963" progId="CorelPhotoPaint.Image.7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2606" y="3017730"/>
                        <a:ext cx="666750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5905028" y="41821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788482"/>
              </p:ext>
            </p:extLst>
          </p:nvPr>
        </p:nvGraphicFramePr>
        <p:xfrm>
          <a:off x="6782606" y="4208355"/>
          <a:ext cx="6667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97" r:id="rId21" imgW="303123" imgH="264963" progId="CorelPhotoPaint.Image.7">
                  <p:embed/>
                </p:oleObj>
              </mc:Choice>
              <mc:Fallback>
                <p:oleObj r:id="rId21" imgW="303123" imgH="264963" progId="CorelPhotoPaint.Image.7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2606" y="4208355"/>
                        <a:ext cx="6667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840883" y="2629556"/>
            <a:ext cx="7631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Тип 1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Тип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 5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Тип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6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Тип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Тип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14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AW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KW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en-US" dirty="0" err="1" smtClean="0"/>
              <a:t>БКв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912234" y="3819886"/>
            <a:ext cx="42697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dirty="0" err="1"/>
              <a:t>БХ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71600" y="4723698"/>
            <a:ext cx="6609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  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          в   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   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         ж        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             л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953426" y="3562324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508835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</a:t>
            </a:r>
            <a:r>
              <a:rPr lang="ru-RU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распространенные формы абразивных инструментов: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круги: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прямого профиля,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двусторонним коническим профилем,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выточкой,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чашечные цилиндрические,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чашечные конические,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тарельчатые; головки: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цилиндрические,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 –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конические с закругленной вершиной; бруски: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квадратные,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–хонинговальные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577182" y="3354764"/>
            <a:ext cx="18473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6215082"/>
            <a:ext cx="510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6511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57"/>
          <p:cNvSpPr>
            <a:spLocks noChangeArrowheads="1"/>
          </p:cNvSpPr>
          <p:nvPr/>
        </p:nvSpPr>
        <p:spPr bwMode="auto">
          <a:xfrm>
            <a:off x="0" y="-1"/>
            <a:ext cx="140806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47589"/>
            <a:ext cx="84969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выборе размеров круга следует брать возможно большие диаметр и высоту, так как это улучшает условия шлифования и снижает стоимость обработки. Верхний предел размеров круга ограничивается конструкцией и размерами станка, иногда – размерами и формой обрабатываемых заготовок.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Вещества природного или искусственного происхождения, содержащие минералы высокой твердости и прочности, зерна и порошки которых способны обрабатывать поверхности других твердых тел путем царапания, скобления или истирания, называют абразивными материалами. Из природных абразивных материалов применяют алмаз, кварц, корунд, кремень и др. К искусственным абразивным материалам относятся: электрокорунд и его разновидности; карбиды кремния и бора; синтетические алмазы, кубический нитрид бора и др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Наибольшее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</a:t>
            </a:r>
            <a:r>
              <a:rPr lang="ru-RU" sz="2000" dirty="0"/>
              <a:t> 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настоящее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получили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искусственные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электрокорундовые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абразивные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</a:t>
            </a:r>
            <a:r>
              <a:rPr lang="ru-RU" sz="2000" dirty="0"/>
              <a:t>, так как они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обладают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более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высокими</a:t>
            </a:r>
            <a:r>
              <a:rPr lang="ru-RU" sz="2000" dirty="0"/>
              <a:t> 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стабильными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качествами</a:t>
            </a:r>
            <a:r>
              <a:rPr lang="ru-RU" sz="2000" dirty="0"/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Электрокорунд</a:t>
            </a:r>
            <a:r>
              <a:rPr lang="ru-RU" sz="2000" i="1" dirty="0"/>
              <a:t>,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получающийся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плавке шихты, составленной из естественных бокситов (или глинозема) и других веществ, представляет собой корунд (кристаллический оксид алюминия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незначительными примесями других минералов и выпускается следующих разновидностей: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нормальный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(12А-16А, 18А), содержащий 91…97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dirty="0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2527741" y="40712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42852"/>
            <a:ext cx="87496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Основную массу зерна выпускают марки 15А. Цвет зерен – от розового и светло-коричневого до темно-коричневого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белый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(22А-25А), содержащий 97…99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выше. Цвет зерен – бело-розовый или белый;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хромистый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(технический рубин, 32А-34А) – получают путем плавки в электродуговых печах глинозема с добавкой оксида хрома. Он содержит не менее 97 %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0,4…1,2 %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Зерна хромистого электрокорунда по цвету сходны с рубином, имеют розовую или темно-вишневую окраску, обладают более высокой по сравнению с электрокорундом белым стабильностью физико-механических свойств и содержат больший процент монокристаллов;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титанистый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(технический сапфир, 37А) – получают также путем плавки глинозема, но с присадками диоксида титана. Форма зерен титанистого электрокорунда более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изометричная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повысить абразивную способность инструментов;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циркониевый,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выпускаемый марки 38А, получают путем плавки в электропечах из сырья, в состав которого входит глинозем, циркониевая руда или чистый диоксид циркония, оксиды титана и восстановитель;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хромотитанистый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(91А-94А)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95…98 % корунда с добавлением хрома и титана, что улучшает абразивные свойства материала. Зерна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хромотитанистого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электрокорунда имеют сиреневый цвет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84"/>
          <p:cNvSpPr>
            <a:spLocks noChangeArrowheads="1"/>
          </p:cNvSpPr>
          <p:nvPr/>
        </p:nvSpPr>
        <p:spPr bwMode="auto">
          <a:xfrm flipV="1">
            <a:off x="1574017" y="1575194"/>
            <a:ext cx="11883712" cy="4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87"/>
          <p:cNvSpPr>
            <a:spLocks noChangeArrowheads="1"/>
          </p:cNvSpPr>
          <p:nvPr/>
        </p:nvSpPr>
        <p:spPr bwMode="auto">
          <a:xfrm>
            <a:off x="125760" y="223946"/>
            <a:ext cx="15091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6008" y="85511"/>
            <a:ext cx="8838480" cy="6704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Монокорунд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выплавляют из бокситов с сернистым железом и восстановителем с последующим выделением монокристалла корунда. Выпускают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монокорунд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марок 43А-45А.  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Абразивные материалы из белого и легированного электрокорундов применяют при обработке закаленных заготовок из углеродистых, быстрорежущих и коррозионностойких сталей. Для шлифования заготовок из цементированных, закаленных азотированных и высоколегированных сталей с низкой теплопроводностью рекомендуется применять круги и головки из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монокорунда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Карбид кремния 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карборунд), содержащий около 97…99 %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незначительное количество других минералов, получают в электропечах сопротивления. Промышленность выпускает две разновидности карбида кремния – зеленый и черный. Зеленый карбид кремния имеет повышенную по сравнению с черным хрупкость, цвет – от светло-зеленого до зеленого. Черный карбид кремния имеет черный или темно-синий цвет. Марки карбида кремния черного – 52С-54С, карбида кремния зеленого – 63С-64С.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Абразивный инструмент из карбида кремния применяют для обработки твердых материалов с низким сопротивлением разрыву (чугуна, бронзового и латунного литья, твердых сплавов и т.п.), титановых сплавов, а также мягких и вязких материалов (латуни, меди и т.д.).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619671" y="260648"/>
            <a:ext cx="113823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3508" y="260648"/>
            <a:ext cx="88569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Карбид бора,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получаемый в дуговых электропечах, представляет собой твердый раствор бора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до 93 %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1,5 % свободного углерода. Карбид бора в виде свободного абразива или в виде паст применяется для доводки поверхностей деталей.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Кубический нитрид бора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44 % бора и 56 % азота.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материал обладает твердостью, близкой к твердости алмаза, и теплостойкостью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1600°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Эльбор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бывает обычной (ЛО) и повышенной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прочности и высокопрочный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получают синтезом гексагонального нитрида бора при высоких давлениях и температурах.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Эльбор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применяется для чистовой обработки различных материалов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 для доводки инструментов из быстрорежущих сталей повышенной и высокой теплостойкости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Синтетические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алмазы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(AC)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получают, как правило, в виде мелких кристаллов, не превышающих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мм. Синтез этих алмазов происходит в результате воздействия на графит высоких давлений (4,9 ГП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высоких температур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абразивной обработки используют кристаллические синтетические алмазы марок АС2, АС4, АС6; АС15, АС20, АС32, АС50 или поликристаллические марок АРК4, АРС3 с покрытием зерен карбидом вольфрама (К) и кремния (С), повышающих их производительность и прочность.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Искусственные и природные абразивные материалы в зависимости от размера зерен делят на три группы: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шлифпорошки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(ГОСТ Р 52381-2005); микропорошки и тонкие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микрошлифпорошки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(ГОСТ 3647-80).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изготовления абразивного инструмента, исключая инструмент на гибкой основе, а также для использования шлифовальных порошков в виде свободного абразива на операциях доводки,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виброабразивной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обработки и т.д. производят шлифовальные порошки с размерами зерен от 4750 до 63 мкм.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29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34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3508" y="250642"/>
            <a:ext cx="8856984" cy="657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изготовления абразивного инструмента на гибкой основе изготавливают шлифовальные порошки зернистостей: Р12, Р16, Р20, Р24, Р30, Р36, Р40, Р50, Р60, Р80, Р100, Р120, Р150, Р180, Р220. Зерновой состав этих шлифовальных порошков приведен в ГОСТ Р 52381-2005. 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Микропорошки изготавливают с размерами от 63 до 14 мкм и обозначают М63, М50, М40, М28, М20, М14, а тонкие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микрошлифпорошки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производят с размерами от 10 до 5 мкм  и обозначают, соответственно, М10, М7, М5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или совокупность материалов, применяемых для закрепления  абразивных  зерен  в  абразивном  инструменте,  называют связкой. Связка определяет прочность и твердость инструмента, оказывает большое влияние на режимы, производительность и качество обработки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изготовления абразивного инструмента, используемого при шлифовании, применяют в основном керамическую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бакелитовую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вулканитовую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связки. Бакелитовая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вулканитовая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связки могут иметь усиление. В этом случае они будут соответственно обозначаться как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Керамическая связка является многокомпонентной смесью огнеупорной глины, полевого шпата, борного стекла, талька и других минеральных материалов, составленной по определенному рецепту с добавками клеящих веществ – растворимого стекла, декстрина и др. Она обладает высокой термостойкостью, водостойкостью, химической стойкостью, хорошо сохраняет профиль рабочей кромки круга, но чувствительна к ударным и изгибающим нагрузкам. На керамической связке изготавливается около 60 % всего абразивного инструмента.</a:t>
            </a:r>
          </a:p>
          <a:p>
            <a:pPr algn="just"/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31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3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38" name="Rectangle 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41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943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5516" y="95815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бакелитовой связки в качестве связующего компонента используют порошкообразный или жидкий бакелит (фенолформальдегидную смолу) с соответствующими наполнителями и увлажнителями. Инструмент на бакелитовой связке обладает более высокой прочностью на сжатие и упругостью по сравнению с керамикой. При достаточно длительном воздействии температуры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250…300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бакелитовая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связка выгорает,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выше становится хрупкой и круги быстро срабатываются.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вулканитовой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связки лежит термически обработанная смесь каучука с серой.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Вулканитовая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связка по сравнению с другими видами связки более плотная и упругая, что вызывает повышенный нагрев обрабатываемой заготовки. Теплостойкость каучука низкая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150…180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большие давления при шлифовании кругами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вулканитовой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связке нельзя, так как зерна утапливаются в связку. Упругость связки позволяет создавать очень тонкие отрезные круги при значительном диаметре (0,6…1,0 мм по высоте при диаметре 150…200 мм).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Величину, характеризующую свойство абразивного инструмента сопротивляться нарушению сцепления между зернами и связкой при сохранении характеристик инструмента в пределах установленных норм, называют твердостью абразивного инструмента. Это свойство абразивного инструмента оценивают определенными показателями, которые выбирают в зависимости от метода оценки твердости. В настоящее время для оценки твердости в зависимости от зернистости инструмента могут использоваться пескоструйный метод,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вдавливания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шарика, конуса или цилиндра (ГОСТ Р 52587-2006) или акустический метод по скорости распространения акустических волн (ГОСТ Р 52710-2006). В табл.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диапазоны и обозначения твердости абразивного инструмента в соответствии с ГОСТ Р 52587-2006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71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73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75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77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79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83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85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6632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Таблица 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Диапазоны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обозначения твердости абразивного инструмента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777379"/>
              </p:ext>
            </p:extLst>
          </p:nvPr>
        </p:nvGraphicFramePr>
        <p:xfrm>
          <a:off x="539553" y="692696"/>
          <a:ext cx="8064896" cy="30963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54928"/>
                <a:gridCol w="1470386"/>
                <a:gridCol w="2437603"/>
                <a:gridCol w="1801979"/>
              </a:tblGrid>
              <a:tr h="78217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Диапазоны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 твердости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Обозначения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твердости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Твердость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инструмента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Степень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твердости</a:t>
                      </a:r>
                      <a:endParaRPr lang="ru-RU" sz="1800" b="1" cap="none" spc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</a:tr>
              <a:tr h="17142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Весьма мягкий 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Мягкий 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 err="1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Среднемягкий</a:t>
                      </a: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 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Средний 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 err="1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Среднетвердый</a:t>
                      </a: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 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F, G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H, I, J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K, L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M, N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O, P, Q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Твердый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Весьма твердый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b="1" cap="none" spc="0" dirty="0" smtClean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Чрезвычайно</a:t>
                      </a:r>
                      <a:r>
                        <a:rPr lang="en-US" sz="1800" b="1" cap="none" spc="0" dirty="0" smtClean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 </a:t>
                      </a:r>
                      <a:r>
                        <a:rPr lang="ru-RU" sz="1800" b="1" cap="none" spc="0" dirty="0" smtClean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твердый 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R, S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T, U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en-US" sz="1800" b="1" cap="none" spc="0" dirty="0">
                          <a:ln w="6600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dist="38100" dir="2700000" algn="tl" rotWithShape="0">
                              <a:schemeClr val="accent2"/>
                            </a:outerShdw>
                          </a:effectLst>
                        </a:rPr>
                        <a:t>V, W, X, Y, Z</a:t>
                      </a:r>
                      <a:endParaRPr lang="ru-RU" sz="1800" b="1" cap="none" spc="0" dirty="0">
                        <a:ln w="6600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dist="38100" dir="2700000" algn="tl" rotWithShape="0">
                            <a:schemeClr val="accent2"/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</a:tr>
              <a:tr h="599964"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800" dirty="0">
                          <a:effectLst/>
                        </a:rPr>
                        <a:t>Примечание. Буквы характеризуют возрастание твердости внутри диапазона.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18" y="4005064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выбор твердости абразивного инструмента влияют следующие факторы: физико-механические свойства шлифуемого материала; размер площади контакта между инструментом и заготовкой; режим работы; мощность электродвигателя и состояние станка. Для обработки твердых материалов следует применять абразивные инструменты низкой степени твердости, а для обработки материалов невысокой твердости – более твердые. Исключение составляют медь, алюминий, свинец, коррозионно-стойкие и жаропрочные стали, которые шлифуют мягкими по твердости кругами.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4015</TotalTime>
  <Words>2460</Words>
  <Application>Microsoft Office PowerPoint</Application>
  <PresentationFormat>Экран (4:3)</PresentationFormat>
  <Paragraphs>128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CorelPhotoPaint.Image.7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 металлорежущих станков</dc:title>
  <dc:creator>Alex</dc:creator>
  <cp:lastModifiedBy>User_PC</cp:lastModifiedBy>
  <cp:revision>259</cp:revision>
  <dcterms:created xsi:type="dcterms:W3CDTF">2020-10-02T05:01:56Z</dcterms:created>
  <dcterms:modified xsi:type="dcterms:W3CDTF">2023-12-22T07:13:59Z</dcterms:modified>
</cp:coreProperties>
</file>