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8"/>
  </p:notesMasterIdLst>
  <p:sldIdLst>
    <p:sldId id="256" r:id="rId2"/>
    <p:sldId id="271" r:id="rId3"/>
    <p:sldId id="270" r:id="rId4"/>
    <p:sldId id="273" r:id="rId5"/>
    <p:sldId id="274" r:id="rId6"/>
    <p:sldId id="267" r:id="rId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482"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E:\4&#1055;&#1047;\&#1050;&#1085;&#1080;&#1075;&#1072;1.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E:\4&#1055;&#1047;\&#1050;&#1085;&#1080;&#1075;&#1072;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3.9834243181805271E-2"/>
          <c:y val="1.3366750208855471E-2"/>
        </c:manualLayout>
      </c:layout>
      <c:overlay val="0"/>
    </c:title>
    <c:autoTitleDeleted val="0"/>
    <c:plotArea>
      <c:layout>
        <c:manualLayout>
          <c:layoutTarget val="inner"/>
          <c:xMode val="edge"/>
          <c:yMode val="edge"/>
          <c:x val="8.2018333021547235E-2"/>
          <c:y val="0.14067411954380896"/>
          <c:w val="0.75994467214276429"/>
          <c:h val="0.79165528741646363"/>
        </c:manualLayout>
      </c:layout>
      <c:lineChart>
        <c:grouping val="stacked"/>
        <c:varyColors val="0"/>
        <c:ser>
          <c:idx val="0"/>
          <c:order val="0"/>
          <c:tx>
            <c:strRef>
              <c:f>Лист1!$B$11</c:f>
              <c:strCache>
                <c:ptCount val="1"/>
                <c:pt idx="0">
                  <c:v>КПД</c:v>
                </c:pt>
              </c:strCache>
            </c:strRef>
          </c:tx>
          <c:spPr>
            <a:ln>
              <a:round/>
            </a:ln>
          </c:spPr>
          <c:cat>
            <c:numRef>
              <c:f>Лист1!$D$12:$D$18</c:f>
              <c:numCache>
                <c:formatCode>0.000</c:formatCode>
                <c:ptCount val="7"/>
                <c:pt idx="0">
                  <c:v>53.363</c:v>
                </c:pt>
                <c:pt idx="1">
                  <c:v>55.449999999999996</c:v>
                </c:pt>
                <c:pt idx="2">
                  <c:v>56.362000000000002</c:v>
                </c:pt>
                <c:pt idx="3">
                  <c:v>59.866</c:v>
                </c:pt>
                <c:pt idx="4">
                  <c:v>61.388999999999996</c:v>
                </c:pt>
                <c:pt idx="5">
                  <c:v>61.793000000000013</c:v>
                </c:pt>
                <c:pt idx="6">
                  <c:v>61.91</c:v>
                </c:pt>
              </c:numCache>
            </c:numRef>
          </c:cat>
          <c:val>
            <c:numRef>
              <c:f>Лист1!$B$12:$B$18</c:f>
              <c:numCache>
                <c:formatCode>General</c:formatCode>
                <c:ptCount val="7"/>
                <c:pt idx="0">
                  <c:v>0.85580914100000005</c:v>
                </c:pt>
                <c:pt idx="1">
                  <c:v>0.88566648599999986</c:v>
                </c:pt>
                <c:pt idx="2">
                  <c:v>0.89300000000000002</c:v>
                </c:pt>
                <c:pt idx="3">
                  <c:v>0.90000391800000001</c:v>
                </c:pt>
                <c:pt idx="4">
                  <c:v>0.86786981900000015</c:v>
                </c:pt>
                <c:pt idx="5">
                  <c:v>0.82056446099999991</c:v>
                </c:pt>
                <c:pt idx="6">
                  <c:v>0.79585423000000011</c:v>
                </c:pt>
              </c:numCache>
            </c:numRef>
          </c:val>
          <c:smooth val="1"/>
          <c:extLst>
            <c:ext xmlns:c16="http://schemas.microsoft.com/office/drawing/2014/chart" uri="{C3380CC4-5D6E-409C-BE32-E72D297353CC}">
              <c16:uniqueId val="{00000000-DC06-4AA3-BC28-2411F2CF4E5F}"/>
            </c:ext>
          </c:extLst>
        </c:ser>
        <c:dLbls>
          <c:showLegendKey val="0"/>
          <c:showVal val="0"/>
          <c:showCatName val="0"/>
          <c:showSerName val="0"/>
          <c:showPercent val="0"/>
          <c:showBubbleSize val="0"/>
        </c:dLbls>
        <c:marker val="1"/>
        <c:smooth val="0"/>
        <c:axId val="74242304"/>
        <c:axId val="82656640"/>
      </c:lineChart>
      <c:catAx>
        <c:axId val="74242304"/>
        <c:scaling>
          <c:orientation val="minMax"/>
        </c:scaling>
        <c:delete val="0"/>
        <c:axPos val="b"/>
        <c:majorGridlines/>
        <c:numFmt formatCode="0.000" sourceLinked="1"/>
        <c:majorTickMark val="out"/>
        <c:minorTickMark val="none"/>
        <c:tickLblPos val="nextTo"/>
        <c:crossAx val="82656640"/>
        <c:crosses val="autoZero"/>
        <c:auto val="1"/>
        <c:lblAlgn val="ctr"/>
        <c:lblOffset val="100"/>
        <c:noMultiLvlLbl val="0"/>
      </c:catAx>
      <c:valAx>
        <c:axId val="82656640"/>
        <c:scaling>
          <c:orientation val="minMax"/>
        </c:scaling>
        <c:delete val="0"/>
        <c:axPos val="l"/>
        <c:majorGridlines/>
        <c:numFmt formatCode="General" sourceLinked="1"/>
        <c:majorTickMark val="out"/>
        <c:minorTickMark val="none"/>
        <c:tickLblPos val="nextTo"/>
        <c:crossAx val="74242304"/>
        <c:crosses val="autoZero"/>
        <c:crossBetween val="between"/>
      </c:valAx>
      <c:spPr>
        <a:noFill/>
        <a:ln w="25400">
          <a:noFill/>
        </a:ln>
      </c:spPr>
    </c:plotArea>
    <c:legend>
      <c:legendPos val="r"/>
      <c:overlay val="0"/>
    </c:legend>
    <c:plotVisOnly val="1"/>
    <c:dispBlanksAs val="zero"/>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l-GR" dirty="0"/>
              <a:t>π*</a:t>
            </a:r>
            <a:r>
              <a:rPr lang="ru-RU" sz="1200" dirty="0"/>
              <a:t>к</a:t>
            </a:r>
            <a:endParaRPr lang="ru-RU" dirty="0"/>
          </a:p>
        </c:rich>
      </c:tx>
      <c:layout>
        <c:manualLayout>
          <c:xMode val="edge"/>
          <c:yMode val="edge"/>
          <c:x val="4.2715192959961408E-2"/>
          <c:y val="1.9138755980861243E-2"/>
        </c:manualLayout>
      </c:layout>
      <c:overlay val="0"/>
    </c:title>
    <c:autoTitleDeleted val="0"/>
    <c:plotArea>
      <c:layout>
        <c:manualLayout>
          <c:layoutTarget val="inner"/>
          <c:xMode val="edge"/>
          <c:yMode val="edge"/>
          <c:x val="7.9537928549086853E-2"/>
          <c:y val="0.15012696379459745"/>
          <c:w val="0.74028915135608064"/>
          <c:h val="0.74315236911175553"/>
        </c:manualLayout>
      </c:layout>
      <c:lineChart>
        <c:grouping val="standard"/>
        <c:varyColors val="0"/>
        <c:ser>
          <c:idx val="1"/>
          <c:order val="0"/>
          <c:tx>
            <c:strRef>
              <c:f>Лист1!$C$11</c:f>
              <c:strCache>
                <c:ptCount val="1"/>
                <c:pt idx="0">
                  <c:v>π*к</c:v>
                </c:pt>
              </c:strCache>
            </c:strRef>
          </c:tx>
          <c:cat>
            <c:numRef>
              <c:f>Лист1!$D$12:$D$18</c:f>
              <c:numCache>
                <c:formatCode>0.000</c:formatCode>
                <c:ptCount val="7"/>
                <c:pt idx="0">
                  <c:v>53.363</c:v>
                </c:pt>
                <c:pt idx="1">
                  <c:v>55.449999999999996</c:v>
                </c:pt>
                <c:pt idx="2">
                  <c:v>56.362000000000002</c:v>
                </c:pt>
                <c:pt idx="3">
                  <c:v>59.866</c:v>
                </c:pt>
                <c:pt idx="4">
                  <c:v>61.388999999999996</c:v>
                </c:pt>
                <c:pt idx="5">
                  <c:v>61.793000000000013</c:v>
                </c:pt>
                <c:pt idx="6">
                  <c:v>61.91</c:v>
                </c:pt>
              </c:numCache>
            </c:numRef>
          </c:cat>
          <c:val>
            <c:numRef>
              <c:f>Лист1!$C$12:$C$18</c:f>
              <c:numCache>
                <c:formatCode>General</c:formatCode>
                <c:ptCount val="7"/>
                <c:pt idx="0">
                  <c:v>1.35239</c:v>
                </c:pt>
                <c:pt idx="1">
                  <c:v>1.3378019999999997</c:v>
                </c:pt>
                <c:pt idx="2">
                  <c:v>1.33</c:v>
                </c:pt>
                <c:pt idx="3">
                  <c:v>1.2639039999999997</c:v>
                </c:pt>
                <c:pt idx="4">
                  <c:v>1.2126539999999999</c:v>
                </c:pt>
                <c:pt idx="5">
                  <c:v>1.1866319999999999</c:v>
                </c:pt>
                <c:pt idx="6">
                  <c:v>1.176466</c:v>
                </c:pt>
              </c:numCache>
            </c:numRef>
          </c:val>
          <c:smooth val="1"/>
          <c:extLst>
            <c:ext xmlns:c16="http://schemas.microsoft.com/office/drawing/2014/chart" uri="{C3380CC4-5D6E-409C-BE32-E72D297353CC}">
              <c16:uniqueId val="{00000000-940E-48DF-893E-795F4CF50D4F}"/>
            </c:ext>
          </c:extLst>
        </c:ser>
        <c:dLbls>
          <c:showLegendKey val="0"/>
          <c:showVal val="0"/>
          <c:showCatName val="0"/>
          <c:showSerName val="0"/>
          <c:showPercent val="0"/>
          <c:showBubbleSize val="0"/>
        </c:dLbls>
        <c:marker val="1"/>
        <c:smooth val="0"/>
        <c:axId val="130221952"/>
        <c:axId val="134157824"/>
      </c:lineChart>
      <c:catAx>
        <c:axId val="130221952"/>
        <c:scaling>
          <c:orientation val="minMax"/>
        </c:scaling>
        <c:delete val="0"/>
        <c:axPos val="b"/>
        <c:majorGridlines/>
        <c:numFmt formatCode="0.000" sourceLinked="1"/>
        <c:majorTickMark val="out"/>
        <c:minorTickMark val="none"/>
        <c:tickLblPos val="nextTo"/>
        <c:crossAx val="134157824"/>
        <c:crosses val="autoZero"/>
        <c:auto val="1"/>
        <c:lblAlgn val="ctr"/>
        <c:lblOffset val="100"/>
        <c:noMultiLvlLbl val="0"/>
      </c:catAx>
      <c:valAx>
        <c:axId val="134157824"/>
        <c:scaling>
          <c:orientation val="minMax"/>
        </c:scaling>
        <c:delete val="0"/>
        <c:axPos val="l"/>
        <c:majorGridlines/>
        <c:numFmt formatCode="General" sourceLinked="1"/>
        <c:majorTickMark val="out"/>
        <c:minorTickMark val="none"/>
        <c:tickLblPos val="nextTo"/>
        <c:crossAx val="130221952"/>
        <c:crosses val="autoZero"/>
        <c:crossBetween val="between"/>
      </c:valAx>
    </c:plotArea>
    <c:legend>
      <c:legendPos val="r"/>
      <c:layout>
        <c:manualLayout>
          <c:xMode val="edge"/>
          <c:yMode val="edge"/>
          <c:x val="0.82996180800990682"/>
          <c:y val="0.46846227125289119"/>
          <c:w val="0.13877292478314948"/>
          <c:h val="9.3451748763962769E-2"/>
        </c:manualLayout>
      </c:layout>
      <c:overlay val="0"/>
    </c:legend>
    <c:plotVisOnly val="1"/>
    <c:dispBlanksAs val="gap"/>
    <c:showDLblsOverMax val="0"/>
  </c:chart>
  <c:externalData r:id="rId1">
    <c:autoUpdate val="0"/>
  </c:externalData>
  <c:userShapes r:id="rId2"/>
</c:chartSpace>
</file>

<file path=ppt/drawings/_rels/drawing1.xml.rels><?xml version="1.0" encoding="UTF-8" standalone="yes"?>
<Relationships xmlns="http://schemas.openxmlformats.org/package/2006/relationships"><Relationship Id="rId1" Type="http://schemas.openxmlformats.org/officeDocument/2006/relationships/image" Target="../media/image3.png"/></Relationships>
</file>

<file path=ppt/drawings/drawing1.xml><?xml version="1.0" encoding="utf-8"?>
<c:userShapes xmlns:c="http://schemas.openxmlformats.org/drawingml/2006/chart">
  <cdr:relSizeAnchor xmlns:cdr="http://schemas.openxmlformats.org/drawingml/2006/chartDrawing">
    <cdr:from>
      <cdr:x>0</cdr:x>
      <cdr:y>0</cdr:y>
    </cdr:from>
    <cdr:to>
      <cdr:x>0.0043</cdr:x>
      <cdr:y>0.00512</cdr:y>
    </cdr:to>
    <cdr:pic>
      <cdr:nvPicPr>
        <cdr:cNvPr id="2" name="chart">
          <a:extLst xmlns:a="http://schemas.openxmlformats.org/drawingml/2006/main">
            <a:ext uri="{FF2B5EF4-FFF2-40B4-BE49-F238E27FC236}">
              <a16:creationId xmlns:a16="http://schemas.microsoft.com/office/drawing/2014/main" id="{DFB89D10-0A90-4CE1-BF86-745F5F081510}"/>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0.45924</cdr:x>
      <cdr:y>0.23376</cdr:y>
    </cdr:from>
    <cdr:to>
      <cdr:x>0.46185</cdr:x>
      <cdr:y>0.93231</cdr:y>
    </cdr:to>
    <cdr:sp macro="" textlink="">
      <cdr:nvSpPr>
        <cdr:cNvPr id="5" name="Прямая соединительная линия 4"/>
        <cdr:cNvSpPr/>
      </cdr:nvSpPr>
      <cdr:spPr>
        <a:xfrm xmlns:a="http://schemas.openxmlformats.org/drawingml/2006/main" flipH="1">
          <a:off x="2025294" y="888418"/>
          <a:ext cx="11509" cy="2654784"/>
        </a:xfrm>
        <a:prstGeom xmlns:a="http://schemas.openxmlformats.org/drawingml/2006/main" prst="line">
          <a:avLst/>
        </a:prstGeom>
      </cdr:spPr>
      <cdr:style>
        <a:lnRef xmlns:a="http://schemas.openxmlformats.org/drawingml/2006/main" idx="3">
          <a:schemeClr val="accent6"/>
        </a:lnRef>
        <a:fillRef xmlns:a="http://schemas.openxmlformats.org/drawingml/2006/main" idx="0">
          <a:schemeClr val="accent6"/>
        </a:fillRef>
        <a:effectRef xmlns:a="http://schemas.openxmlformats.org/drawingml/2006/main" idx="2">
          <a:schemeClr val="accent6"/>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ru-RU"/>
        </a:p>
      </cdr:txBody>
    </cdr:sp>
  </cdr:relSizeAnchor>
  <cdr:relSizeAnchor xmlns:cdr="http://schemas.openxmlformats.org/drawingml/2006/chartDrawing">
    <cdr:from>
      <cdr:x>0.39589</cdr:x>
      <cdr:y>0.33871</cdr:y>
    </cdr:from>
    <cdr:to>
      <cdr:x>0.46472</cdr:x>
      <cdr:y>0.72769</cdr:y>
    </cdr:to>
    <cdr:sp macro="" textlink="">
      <cdr:nvSpPr>
        <cdr:cNvPr id="6" name="TextBox 5"/>
        <cdr:cNvSpPr txBox="1"/>
      </cdr:nvSpPr>
      <cdr:spPr>
        <a:xfrm xmlns:a="http://schemas.openxmlformats.org/drawingml/2006/main" rot="16200000">
          <a:off x="1158515" y="1874633"/>
          <a:ext cx="1478308" cy="30354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ru-RU" sz="1200" b="1" dirty="0">
              <a:latin typeface="Arial" pitchFamily="34" charset="0"/>
              <a:cs typeface="Arial" pitchFamily="34" charset="0"/>
            </a:rPr>
            <a:t>Расчетный</a:t>
          </a:r>
          <a:r>
            <a:rPr lang="ru-RU" sz="1200" b="1" baseline="0" dirty="0">
              <a:latin typeface="Arial" pitchFamily="34" charset="0"/>
              <a:cs typeface="Arial" pitchFamily="34" charset="0"/>
            </a:rPr>
            <a:t> режим</a:t>
          </a:r>
          <a:endParaRPr lang="ru-RU" sz="1200" b="1" dirty="0">
            <a:latin typeface="Arial" pitchFamily="34" charset="0"/>
            <a:cs typeface="Arial" pitchFamily="34" charset="0"/>
          </a:endParaRPr>
        </a:p>
      </cdr:txBody>
    </cdr:sp>
  </cdr:relSizeAnchor>
  <cdr:relSizeAnchor xmlns:cdr="http://schemas.openxmlformats.org/drawingml/2006/chartDrawing">
    <cdr:from>
      <cdr:x>0.84305</cdr:x>
      <cdr:y>0.86812</cdr:y>
    </cdr:from>
    <cdr:to>
      <cdr:x>1</cdr:x>
      <cdr:y>0.97494</cdr:y>
    </cdr:to>
    <cdr:sp macro="" textlink="">
      <cdr:nvSpPr>
        <cdr:cNvPr id="7" name="TextBox 3"/>
        <cdr:cNvSpPr txBox="1"/>
      </cdr:nvSpPr>
      <cdr:spPr>
        <a:xfrm xmlns:a="http://schemas.openxmlformats.org/drawingml/2006/main">
          <a:off x="3936989" y="3299268"/>
          <a:ext cx="692161" cy="405957"/>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ru-RU" sz="1100" b="1" dirty="0"/>
            <a:t>Расход </a:t>
          </a:r>
          <a:r>
            <a:rPr lang="en-US" sz="1100" b="1" dirty="0"/>
            <a:t>G</a:t>
          </a:r>
          <a:r>
            <a:rPr lang="ru-RU" sz="1100" b="1" dirty="0"/>
            <a:t>, </a:t>
          </a:r>
        </a:p>
        <a:p xmlns:a="http://schemas.openxmlformats.org/drawingml/2006/main">
          <a:r>
            <a:rPr lang="ru-RU" sz="1100" b="1" dirty="0"/>
            <a:t>кг/с</a:t>
          </a:r>
        </a:p>
      </cdr:txBody>
    </cdr:sp>
  </cdr:relSizeAnchor>
</c:userShapes>
</file>

<file path=ppt/drawings/drawing2.xml><?xml version="1.0" encoding="utf-8"?>
<c:userShapes xmlns:c="http://schemas.openxmlformats.org/drawingml/2006/chart">
  <cdr:relSizeAnchor xmlns:cdr="http://schemas.openxmlformats.org/drawingml/2006/chartDrawing">
    <cdr:from>
      <cdr:x>0.83806</cdr:x>
      <cdr:y>0.81453</cdr:y>
    </cdr:from>
    <cdr:to>
      <cdr:x>1</cdr:x>
      <cdr:y>1</cdr:y>
    </cdr:to>
    <cdr:sp macro="" textlink="">
      <cdr:nvSpPr>
        <cdr:cNvPr id="3" name="TextBox 2"/>
        <cdr:cNvSpPr txBox="1"/>
      </cdr:nvSpPr>
      <cdr:spPr>
        <a:xfrm xmlns:a="http://schemas.openxmlformats.org/drawingml/2006/main">
          <a:off x="4739640" y="45339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a:p>
      </cdr:txBody>
    </cdr:sp>
  </cdr:relSizeAnchor>
  <cdr:relSizeAnchor xmlns:cdr="http://schemas.openxmlformats.org/drawingml/2006/chartDrawing">
    <cdr:from>
      <cdr:x>0.81841</cdr:x>
      <cdr:y>0.83083</cdr:y>
    </cdr:from>
    <cdr:to>
      <cdr:x>0.97495</cdr:x>
      <cdr:y>0.9545</cdr:y>
    </cdr:to>
    <cdr:sp macro="" textlink="">
      <cdr:nvSpPr>
        <cdr:cNvPr id="4" name="TextBox 3"/>
        <cdr:cNvSpPr txBox="1"/>
      </cdr:nvSpPr>
      <cdr:spPr>
        <a:xfrm xmlns:a="http://schemas.openxmlformats.org/drawingml/2006/main">
          <a:off x="3733965" y="3307890"/>
          <a:ext cx="714210" cy="49241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ru-RU" sz="1100" b="1" dirty="0"/>
            <a:t>Расход </a:t>
          </a:r>
          <a:r>
            <a:rPr lang="en-US" sz="1100" b="1" dirty="0"/>
            <a:t>G</a:t>
          </a:r>
          <a:r>
            <a:rPr lang="ru-RU" sz="1100" b="1" dirty="0"/>
            <a:t>, </a:t>
          </a:r>
        </a:p>
        <a:p xmlns:a="http://schemas.openxmlformats.org/drawingml/2006/main">
          <a:r>
            <a:rPr lang="ru-RU" sz="1100" b="1" dirty="0"/>
            <a:t>кг/с</a:t>
          </a:r>
        </a:p>
      </cdr:txBody>
    </cdr:sp>
  </cdr:relSizeAnchor>
  <cdr:relSizeAnchor xmlns:cdr="http://schemas.openxmlformats.org/drawingml/2006/chartDrawing">
    <cdr:from>
      <cdr:x>0.83806</cdr:x>
      <cdr:y>0.81453</cdr:y>
    </cdr:from>
    <cdr:to>
      <cdr:x>1</cdr:x>
      <cdr:y>1</cdr:y>
    </cdr:to>
    <cdr:sp macro="" textlink="">
      <cdr:nvSpPr>
        <cdr:cNvPr id="2" name="TextBox 2"/>
        <cdr:cNvSpPr txBox="1"/>
      </cdr:nvSpPr>
      <cdr:spPr>
        <a:xfrm xmlns:a="http://schemas.openxmlformats.org/drawingml/2006/main">
          <a:off x="4739640" y="45339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a:p>
      </cdr:txBody>
    </cdr:sp>
  </cdr:relSizeAnchor>
  <cdr:relSizeAnchor xmlns:cdr="http://schemas.openxmlformats.org/drawingml/2006/chartDrawing">
    <cdr:from>
      <cdr:x>0.83806</cdr:x>
      <cdr:y>0.81453</cdr:y>
    </cdr:from>
    <cdr:to>
      <cdr:x>1</cdr:x>
      <cdr:y>1</cdr:y>
    </cdr:to>
    <cdr:sp macro="" textlink="">
      <cdr:nvSpPr>
        <cdr:cNvPr id="6" name="TextBox 2"/>
        <cdr:cNvSpPr txBox="1"/>
      </cdr:nvSpPr>
      <cdr:spPr>
        <a:xfrm xmlns:a="http://schemas.openxmlformats.org/drawingml/2006/main">
          <a:off x="4739640" y="45339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a:p>
      </cdr:txBody>
    </cdr:sp>
  </cdr:relSizeAnchor>
  <cdr:relSizeAnchor xmlns:cdr="http://schemas.openxmlformats.org/drawingml/2006/chartDrawing">
    <cdr:from>
      <cdr:x>0.83806</cdr:x>
      <cdr:y>0.81453</cdr:y>
    </cdr:from>
    <cdr:to>
      <cdr:x>1</cdr:x>
      <cdr:y>1</cdr:y>
    </cdr:to>
    <cdr:sp macro="" textlink="">
      <cdr:nvSpPr>
        <cdr:cNvPr id="8" name="TextBox 2"/>
        <cdr:cNvSpPr txBox="1"/>
      </cdr:nvSpPr>
      <cdr:spPr>
        <a:xfrm xmlns:a="http://schemas.openxmlformats.org/drawingml/2006/main">
          <a:off x="4739640" y="45339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a:p>
      </cdr:txBody>
    </cdr:sp>
  </cdr:relSizeAnchor>
  <cdr:relSizeAnchor xmlns:cdr="http://schemas.openxmlformats.org/drawingml/2006/chartDrawing">
    <cdr:from>
      <cdr:x>0.44869</cdr:x>
      <cdr:y>0.44498</cdr:y>
    </cdr:from>
    <cdr:to>
      <cdr:x>0.45094</cdr:x>
      <cdr:y>0.8961</cdr:y>
    </cdr:to>
    <cdr:sp macro="" textlink="">
      <cdr:nvSpPr>
        <cdr:cNvPr id="11" name="Прямая соединительная линия 10"/>
        <cdr:cNvSpPr/>
      </cdr:nvSpPr>
      <cdr:spPr>
        <a:xfrm xmlns:a="http://schemas.openxmlformats.org/drawingml/2006/main" flipH="1">
          <a:off x="2047146" y="1771649"/>
          <a:ext cx="10253" cy="1796127"/>
        </a:xfrm>
        <a:prstGeom xmlns:a="http://schemas.openxmlformats.org/drawingml/2006/main" prst="line">
          <a:avLst/>
        </a:prstGeom>
        <a:ln xmlns:a="http://schemas.openxmlformats.org/drawingml/2006/main"/>
      </cdr:spPr>
      <cdr:style>
        <a:lnRef xmlns:a="http://schemas.openxmlformats.org/drawingml/2006/main" idx="3">
          <a:schemeClr val="accent6"/>
        </a:lnRef>
        <a:fillRef xmlns:a="http://schemas.openxmlformats.org/drawingml/2006/main" idx="0">
          <a:schemeClr val="accent6"/>
        </a:fillRef>
        <a:effectRef xmlns:a="http://schemas.openxmlformats.org/drawingml/2006/main" idx="2">
          <a:schemeClr val="accent6"/>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ru-RU"/>
        </a:p>
      </cdr:txBody>
    </cdr:sp>
  </cdr:relSizeAnchor>
  <cdr:relSizeAnchor xmlns:cdr="http://schemas.openxmlformats.org/drawingml/2006/chartDrawing">
    <cdr:from>
      <cdr:x>0.38643</cdr:x>
      <cdr:y>0.45169</cdr:y>
    </cdr:from>
    <cdr:to>
      <cdr:x>0.45303</cdr:x>
      <cdr:y>0.83156</cdr:y>
    </cdr:to>
    <cdr:sp macro="" textlink="">
      <cdr:nvSpPr>
        <cdr:cNvPr id="12" name="TextBox 11"/>
        <cdr:cNvSpPr txBox="1"/>
      </cdr:nvSpPr>
      <cdr:spPr>
        <a:xfrm xmlns:a="http://schemas.openxmlformats.org/drawingml/2006/main" rot="16200000">
          <a:off x="1204023" y="2249894"/>
          <a:ext cx="1421977" cy="30383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ru-RU" sz="1200" b="1" dirty="0">
              <a:latin typeface="Arial" pitchFamily="34" charset="0"/>
              <a:cs typeface="Arial" pitchFamily="34" charset="0"/>
            </a:rPr>
            <a:t>Расчетный</a:t>
          </a:r>
          <a:r>
            <a:rPr lang="ru-RU" sz="1200" b="1" baseline="0" dirty="0">
              <a:latin typeface="Arial" pitchFamily="34" charset="0"/>
              <a:cs typeface="Arial" pitchFamily="34" charset="0"/>
            </a:rPr>
            <a:t> режим</a:t>
          </a:r>
          <a:endParaRPr lang="ru-RU" sz="1200" b="1" dirty="0">
            <a:latin typeface="Arial" pitchFamily="34" charset="0"/>
            <a:cs typeface="Arial"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D36C68-DDAB-4D09-8E72-8E937BD7768C}" type="datetimeFigureOut">
              <a:rPr lang="ru-RU" smtClean="0"/>
              <a:pPr/>
              <a:t>06.05.2020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048289E-2F4B-4BDB-9E3D-307BE649A8BF}" type="slidenum">
              <a:rPr lang="ru-RU" smtClean="0"/>
              <a:pPr/>
              <a:t>‹#›</a:t>
            </a:fld>
            <a:endParaRPr lang="ru-RU"/>
          </a:p>
        </p:txBody>
      </p:sp>
    </p:spTree>
    <p:extLst>
      <p:ext uri="{BB962C8B-B14F-4D97-AF65-F5344CB8AC3E}">
        <p14:creationId xmlns:p14="http://schemas.microsoft.com/office/powerpoint/2010/main" val="9405794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0CD2006A-6BE7-43E8-8AD6-C09FC266B36F}" type="datetime1">
              <a:rPr lang="ru-RU" smtClean="0"/>
              <a:pPr/>
              <a:t>06.05.2020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320F9EB-2112-4866-8AFC-0758B0B74D1C}" type="slidenum">
              <a:rPr lang="ru-RU" smtClean="0"/>
              <a:pPr/>
              <a:t>‹#›</a:t>
            </a:fld>
            <a:endParaRPr lang="ru-RU"/>
          </a:p>
        </p:txBody>
      </p:sp>
    </p:spTree>
    <p:extLst>
      <p:ext uri="{BB962C8B-B14F-4D97-AF65-F5344CB8AC3E}">
        <p14:creationId xmlns:p14="http://schemas.microsoft.com/office/powerpoint/2010/main" val="33362820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DCFD85EE-4AB9-42CD-8126-E74FE77A9ED8}" type="datetime1">
              <a:rPr lang="ru-RU" smtClean="0"/>
              <a:pPr/>
              <a:t>06.05.2020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320F9EB-2112-4866-8AFC-0758B0B74D1C}" type="slidenum">
              <a:rPr lang="ru-RU" smtClean="0"/>
              <a:pPr/>
              <a:t>‹#›</a:t>
            </a:fld>
            <a:endParaRPr lang="ru-RU"/>
          </a:p>
        </p:txBody>
      </p:sp>
    </p:spTree>
    <p:extLst>
      <p:ext uri="{BB962C8B-B14F-4D97-AF65-F5344CB8AC3E}">
        <p14:creationId xmlns:p14="http://schemas.microsoft.com/office/powerpoint/2010/main" val="37607970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560B916C-83BE-4CC1-8A21-D05CD30C43DB}" type="datetime1">
              <a:rPr lang="ru-RU" smtClean="0"/>
              <a:pPr/>
              <a:t>06.05.2020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320F9EB-2112-4866-8AFC-0758B0B74D1C}" type="slidenum">
              <a:rPr lang="ru-RU" smtClean="0"/>
              <a:pPr/>
              <a:t>‹#›</a:t>
            </a:fld>
            <a:endParaRPr lang="ru-RU"/>
          </a:p>
        </p:txBody>
      </p:sp>
    </p:spTree>
    <p:extLst>
      <p:ext uri="{BB962C8B-B14F-4D97-AF65-F5344CB8AC3E}">
        <p14:creationId xmlns:p14="http://schemas.microsoft.com/office/powerpoint/2010/main" val="533156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D2E13183-B2A1-4784-80CE-65A33D52CB0B}" type="datetime1">
              <a:rPr lang="ru-RU" smtClean="0"/>
              <a:pPr/>
              <a:t>06.05.2020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320F9EB-2112-4866-8AFC-0758B0B74D1C}" type="slidenum">
              <a:rPr lang="ru-RU" smtClean="0"/>
              <a:pPr/>
              <a:t>‹#›</a:t>
            </a:fld>
            <a:endParaRPr lang="ru-RU"/>
          </a:p>
        </p:txBody>
      </p:sp>
    </p:spTree>
    <p:extLst>
      <p:ext uri="{BB962C8B-B14F-4D97-AF65-F5344CB8AC3E}">
        <p14:creationId xmlns:p14="http://schemas.microsoft.com/office/powerpoint/2010/main" val="119630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DEA388E9-D2C3-4436-BFEE-5F0C2E0896FE}" type="datetime1">
              <a:rPr lang="ru-RU" smtClean="0"/>
              <a:pPr/>
              <a:t>06.05.2020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320F9EB-2112-4866-8AFC-0758B0B74D1C}" type="slidenum">
              <a:rPr lang="ru-RU" smtClean="0"/>
              <a:pPr/>
              <a:t>‹#›</a:t>
            </a:fld>
            <a:endParaRPr lang="ru-RU"/>
          </a:p>
        </p:txBody>
      </p:sp>
    </p:spTree>
    <p:extLst>
      <p:ext uri="{BB962C8B-B14F-4D97-AF65-F5344CB8AC3E}">
        <p14:creationId xmlns:p14="http://schemas.microsoft.com/office/powerpoint/2010/main" val="4240392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13A15BC7-66CE-44BA-84C4-ADF5D358A8E5}" type="datetime1">
              <a:rPr lang="ru-RU" smtClean="0"/>
              <a:pPr/>
              <a:t>06.05.2020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320F9EB-2112-4866-8AFC-0758B0B74D1C}" type="slidenum">
              <a:rPr lang="ru-RU" smtClean="0"/>
              <a:pPr/>
              <a:t>‹#›</a:t>
            </a:fld>
            <a:endParaRPr lang="ru-RU"/>
          </a:p>
        </p:txBody>
      </p:sp>
    </p:spTree>
    <p:extLst>
      <p:ext uri="{BB962C8B-B14F-4D97-AF65-F5344CB8AC3E}">
        <p14:creationId xmlns:p14="http://schemas.microsoft.com/office/powerpoint/2010/main" val="2092770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8C55F641-8A7B-48BB-9924-29525D09D843}" type="datetime1">
              <a:rPr lang="ru-RU" smtClean="0"/>
              <a:pPr/>
              <a:t>06.05.2020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3320F9EB-2112-4866-8AFC-0758B0B74D1C}" type="slidenum">
              <a:rPr lang="ru-RU" smtClean="0"/>
              <a:pPr/>
              <a:t>‹#›</a:t>
            </a:fld>
            <a:endParaRPr lang="ru-RU"/>
          </a:p>
        </p:txBody>
      </p:sp>
    </p:spTree>
    <p:extLst>
      <p:ext uri="{BB962C8B-B14F-4D97-AF65-F5344CB8AC3E}">
        <p14:creationId xmlns:p14="http://schemas.microsoft.com/office/powerpoint/2010/main" val="67491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28C4CC1A-CDB1-4CBC-83A8-3EB958439194}" type="datetime1">
              <a:rPr lang="ru-RU" smtClean="0"/>
              <a:pPr/>
              <a:t>06.05.2020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3320F9EB-2112-4866-8AFC-0758B0B74D1C}" type="slidenum">
              <a:rPr lang="ru-RU" smtClean="0"/>
              <a:pPr/>
              <a:t>‹#›</a:t>
            </a:fld>
            <a:endParaRPr lang="ru-RU"/>
          </a:p>
        </p:txBody>
      </p:sp>
    </p:spTree>
    <p:extLst>
      <p:ext uri="{BB962C8B-B14F-4D97-AF65-F5344CB8AC3E}">
        <p14:creationId xmlns:p14="http://schemas.microsoft.com/office/powerpoint/2010/main" val="37657226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A5C5F1-78C0-4305-B0EC-8CEF047F6C93}" type="datetime1">
              <a:rPr lang="ru-RU" smtClean="0"/>
              <a:pPr/>
              <a:t>06.05.2020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3320F9EB-2112-4866-8AFC-0758B0B74D1C}" type="slidenum">
              <a:rPr lang="ru-RU" smtClean="0"/>
              <a:pPr/>
              <a:t>‹#›</a:t>
            </a:fld>
            <a:endParaRPr lang="ru-RU"/>
          </a:p>
        </p:txBody>
      </p:sp>
    </p:spTree>
    <p:extLst>
      <p:ext uri="{BB962C8B-B14F-4D97-AF65-F5344CB8AC3E}">
        <p14:creationId xmlns:p14="http://schemas.microsoft.com/office/powerpoint/2010/main" val="1926732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8FF670FB-17C0-4434-90C8-A4668EF13565}" type="datetime1">
              <a:rPr lang="ru-RU" smtClean="0"/>
              <a:pPr/>
              <a:t>06.05.2020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320F9EB-2112-4866-8AFC-0758B0B74D1C}" type="slidenum">
              <a:rPr lang="ru-RU" smtClean="0"/>
              <a:pPr/>
              <a:t>‹#›</a:t>
            </a:fld>
            <a:endParaRPr lang="ru-RU"/>
          </a:p>
        </p:txBody>
      </p:sp>
    </p:spTree>
    <p:extLst>
      <p:ext uri="{BB962C8B-B14F-4D97-AF65-F5344CB8AC3E}">
        <p14:creationId xmlns:p14="http://schemas.microsoft.com/office/powerpoint/2010/main" val="19550955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5FA5D1FD-3FC4-47EA-B2EB-FF46800F6009}" type="datetime1">
              <a:rPr lang="ru-RU" smtClean="0"/>
              <a:pPr/>
              <a:t>06.05.2020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320F9EB-2112-4866-8AFC-0758B0B74D1C}" type="slidenum">
              <a:rPr lang="ru-RU" smtClean="0"/>
              <a:pPr/>
              <a:t>‹#›</a:t>
            </a:fld>
            <a:endParaRPr lang="ru-RU"/>
          </a:p>
        </p:txBody>
      </p:sp>
    </p:spTree>
    <p:extLst>
      <p:ext uri="{BB962C8B-B14F-4D97-AF65-F5344CB8AC3E}">
        <p14:creationId xmlns:p14="http://schemas.microsoft.com/office/powerpoint/2010/main" val="15152773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109404-ED28-47FE-9DC5-C6BCEA110D1D}" type="datetime1">
              <a:rPr lang="ru-RU" smtClean="0"/>
              <a:pPr/>
              <a:t>06.05.2020</a:t>
            </a:fld>
            <a:endParaRPr lang="ru-R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20F9EB-2112-4866-8AFC-0758B0B74D1C}" type="slidenum">
              <a:rPr lang="ru-RU" smtClean="0"/>
              <a:pPr/>
              <a:t>‹#›</a:t>
            </a:fld>
            <a:endParaRPr lang="ru-RU"/>
          </a:p>
        </p:txBody>
      </p:sp>
    </p:spTree>
    <p:extLst>
      <p:ext uri="{BB962C8B-B14F-4D97-AF65-F5344CB8AC3E}">
        <p14:creationId xmlns:p14="http://schemas.microsoft.com/office/powerpoint/2010/main" val="14790137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4646527" y="3287034"/>
            <a:ext cx="3831772" cy="400110"/>
          </a:xfrm>
          <a:prstGeom prst="rect">
            <a:avLst/>
          </a:prstGeom>
          <a:noFill/>
        </p:spPr>
        <p:txBody>
          <a:bodyPr wrap="square" rtlCol="0" anchor="ctr" anchorCtr="1">
            <a:spAutoFit/>
          </a:bodyPr>
          <a:lstStyle/>
          <a:p>
            <a:pPr algn="ctr"/>
            <a:r>
              <a:rPr lang="ru-RU" sz="2000" dirty="0">
                <a:solidFill>
                  <a:schemeClr val="bg1"/>
                </a:solidFill>
                <a:latin typeface="Elektra Text Pro" panose="02000503030000020004" pitchFamily="50" charset="-52"/>
              </a:rPr>
              <a:t>Практическое задание №</a:t>
            </a:r>
            <a:r>
              <a:rPr lang="en-US" sz="2000" dirty="0">
                <a:solidFill>
                  <a:schemeClr val="bg1"/>
                </a:solidFill>
                <a:latin typeface="Elektra Text Pro" panose="02000503030000020004" pitchFamily="50" charset="-52"/>
              </a:rPr>
              <a:t>4</a:t>
            </a:r>
            <a:endParaRPr lang="ru-RU" sz="2000" dirty="0">
              <a:solidFill>
                <a:schemeClr val="bg1"/>
              </a:solidFill>
              <a:latin typeface="Elektra Text Pro" panose="02000503030000020004" pitchFamily="50" charset="-52"/>
            </a:endParaRPr>
          </a:p>
        </p:txBody>
      </p:sp>
      <p:sp>
        <p:nvSpPr>
          <p:cNvPr id="6" name="TextBox 5"/>
          <p:cNvSpPr txBox="1"/>
          <p:nvPr/>
        </p:nvSpPr>
        <p:spPr>
          <a:xfrm>
            <a:off x="4639270" y="6093311"/>
            <a:ext cx="3846286" cy="307777"/>
          </a:xfrm>
          <a:prstGeom prst="rect">
            <a:avLst/>
          </a:prstGeom>
          <a:noFill/>
        </p:spPr>
        <p:txBody>
          <a:bodyPr wrap="square" rtlCol="0" anchor="ctr" anchorCtr="1">
            <a:spAutoFit/>
          </a:bodyPr>
          <a:lstStyle/>
          <a:p>
            <a:pPr algn="ctr"/>
            <a:r>
              <a:rPr lang="ru-RU" sz="1400" dirty="0">
                <a:solidFill>
                  <a:schemeClr val="bg1"/>
                </a:solidFill>
                <a:latin typeface="Elektra Text Pro" panose="02000503030000020004" pitchFamily="50" charset="-52"/>
              </a:rPr>
              <a:t>Самара, 2019г.</a:t>
            </a:r>
          </a:p>
        </p:txBody>
      </p:sp>
    </p:spTree>
    <p:extLst>
      <p:ext uri="{BB962C8B-B14F-4D97-AF65-F5344CB8AC3E}">
        <p14:creationId xmlns:p14="http://schemas.microsoft.com/office/powerpoint/2010/main" val="34824735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a:xfrm>
            <a:off x="8201024" y="6337301"/>
            <a:ext cx="257175" cy="365125"/>
          </a:xfrm>
        </p:spPr>
        <p:txBody>
          <a:bodyPr/>
          <a:lstStyle/>
          <a:p>
            <a:fld id="{3320F9EB-2112-4866-8AFC-0758B0B74D1C}" type="slidenum">
              <a:rPr lang="ru-RU" sz="1400" smtClean="0">
                <a:solidFill>
                  <a:schemeClr val="bg1"/>
                </a:solidFill>
              </a:rPr>
              <a:pPr/>
              <a:t>2</a:t>
            </a:fld>
            <a:endParaRPr lang="ru-RU" sz="1400" dirty="0">
              <a:solidFill>
                <a:schemeClr val="bg1"/>
              </a:solidFill>
            </a:endParaRPr>
          </a:p>
        </p:txBody>
      </p:sp>
      <p:sp>
        <p:nvSpPr>
          <p:cNvPr id="6" name="Прямоугольник 5"/>
          <p:cNvSpPr/>
          <p:nvPr/>
        </p:nvSpPr>
        <p:spPr>
          <a:xfrm>
            <a:off x="2703333" y="272534"/>
            <a:ext cx="4023537" cy="461665"/>
          </a:xfrm>
          <a:prstGeom prst="rect">
            <a:avLst/>
          </a:prstGeom>
        </p:spPr>
        <p:txBody>
          <a:bodyPr wrap="none">
            <a:spAutoFit/>
          </a:bodyPr>
          <a:lstStyle/>
          <a:p>
            <a:r>
              <a:rPr lang="ru-RU" sz="2400" dirty="0">
                <a:solidFill>
                  <a:schemeClr val="bg1"/>
                </a:solidFill>
              </a:rPr>
              <a:t>Характеристика компрессора</a:t>
            </a:r>
          </a:p>
        </p:txBody>
      </p:sp>
      <p:graphicFrame>
        <p:nvGraphicFramePr>
          <p:cNvPr id="8" name="Диаграмма 7"/>
          <p:cNvGraphicFramePr/>
          <p:nvPr/>
        </p:nvGraphicFramePr>
        <p:xfrm>
          <a:off x="114300" y="1552575"/>
          <a:ext cx="4410075" cy="38004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Диаграмма 9"/>
          <p:cNvGraphicFramePr/>
          <p:nvPr/>
        </p:nvGraphicFramePr>
        <p:xfrm>
          <a:off x="4581525" y="1571625"/>
          <a:ext cx="4562475" cy="398145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a:xfrm>
            <a:off x="8191499" y="6337301"/>
            <a:ext cx="276225" cy="365125"/>
          </a:xfrm>
        </p:spPr>
        <p:txBody>
          <a:bodyPr/>
          <a:lstStyle/>
          <a:p>
            <a:fld id="{3320F9EB-2112-4866-8AFC-0758B0B74D1C}" type="slidenum">
              <a:rPr lang="ru-RU" sz="1400" smtClean="0">
                <a:solidFill>
                  <a:schemeClr val="bg1"/>
                </a:solidFill>
              </a:rPr>
              <a:pPr/>
              <a:t>3</a:t>
            </a:fld>
            <a:endParaRPr lang="ru-RU" sz="1400" dirty="0">
              <a:solidFill>
                <a:schemeClr val="bg1"/>
              </a:solidFill>
            </a:endParaRPr>
          </a:p>
        </p:txBody>
      </p:sp>
      <p:pic>
        <p:nvPicPr>
          <p:cNvPr id="3" name="Рисунок 2"/>
          <p:cNvPicPr/>
          <p:nvPr/>
        </p:nvPicPr>
        <p:blipFill>
          <a:blip r:embed="rId2" cstate="print"/>
          <a:srcRect l="34447" t="24644" r="6387" b="17782"/>
          <a:stretch>
            <a:fillRect/>
          </a:stretch>
        </p:blipFill>
        <p:spPr bwMode="auto">
          <a:xfrm>
            <a:off x="3000375" y="1828800"/>
            <a:ext cx="3105151" cy="1619250"/>
          </a:xfrm>
          <a:prstGeom prst="rect">
            <a:avLst/>
          </a:prstGeom>
          <a:noFill/>
          <a:ln w="9525">
            <a:noFill/>
            <a:miter lim="800000"/>
            <a:headEnd/>
            <a:tailEnd/>
          </a:ln>
        </p:spPr>
      </p:pic>
      <p:sp>
        <p:nvSpPr>
          <p:cNvPr id="4" name="TextBox 3"/>
          <p:cNvSpPr txBox="1"/>
          <p:nvPr/>
        </p:nvSpPr>
        <p:spPr>
          <a:xfrm>
            <a:off x="2933700" y="695325"/>
            <a:ext cx="3000375" cy="1569660"/>
          </a:xfrm>
          <a:prstGeom prst="rect">
            <a:avLst/>
          </a:prstGeom>
          <a:noFill/>
        </p:spPr>
        <p:txBody>
          <a:bodyPr wrap="square" rtlCol="0">
            <a:spAutoFit/>
          </a:bodyPr>
          <a:lstStyle/>
          <a:p>
            <a:r>
              <a:rPr lang="ru-RU" sz="1600" dirty="0"/>
              <a:t>На выходе задано </a:t>
            </a:r>
            <a:r>
              <a:rPr lang="en-US" sz="1600" dirty="0"/>
              <a:t>p=121590</a:t>
            </a:r>
            <a:r>
              <a:rPr lang="ru-RU" sz="1600" dirty="0"/>
              <a:t> Па;</a:t>
            </a:r>
          </a:p>
          <a:p>
            <a:r>
              <a:rPr lang="el-GR" sz="1600" dirty="0"/>
              <a:t>π</a:t>
            </a:r>
            <a:r>
              <a:rPr lang="ru-RU" sz="1100" dirty="0"/>
              <a:t>к</a:t>
            </a:r>
            <a:r>
              <a:rPr lang="ru-RU" sz="1600" dirty="0"/>
              <a:t>* = 1,264;</a:t>
            </a:r>
          </a:p>
          <a:p>
            <a:r>
              <a:rPr lang="ru-RU" sz="1600" dirty="0" err="1"/>
              <a:t>η</a:t>
            </a:r>
            <a:r>
              <a:rPr lang="ru-RU" sz="1100" dirty="0" err="1"/>
              <a:t>к </a:t>
            </a:r>
            <a:r>
              <a:rPr lang="ru-RU" sz="1600" dirty="0"/>
              <a:t>= 0,9;</a:t>
            </a:r>
          </a:p>
          <a:p>
            <a:r>
              <a:rPr lang="en-US" sz="1600" dirty="0"/>
              <a:t>G=</a:t>
            </a:r>
            <a:r>
              <a:rPr lang="ru-RU" sz="1600" dirty="0"/>
              <a:t>58,866</a:t>
            </a:r>
            <a:r>
              <a:rPr lang="en-US" sz="1600" dirty="0"/>
              <a:t> </a:t>
            </a:r>
            <a:r>
              <a:rPr lang="ru-RU" sz="1600" dirty="0"/>
              <a:t>кг/с</a:t>
            </a:r>
          </a:p>
          <a:p>
            <a:endParaRPr lang="ru-RU" sz="1600" dirty="0"/>
          </a:p>
          <a:p>
            <a:endParaRPr lang="ru-RU" sz="1600" dirty="0"/>
          </a:p>
        </p:txBody>
      </p:sp>
      <p:pic>
        <p:nvPicPr>
          <p:cNvPr id="5" name="Рисунок 4"/>
          <p:cNvPicPr/>
          <p:nvPr/>
        </p:nvPicPr>
        <p:blipFill>
          <a:blip r:embed="rId3" cstate="print"/>
          <a:srcRect l="26911" t="12140" r="9113" b="12141"/>
          <a:stretch>
            <a:fillRect/>
          </a:stretch>
        </p:blipFill>
        <p:spPr bwMode="auto">
          <a:xfrm>
            <a:off x="3009900" y="3381375"/>
            <a:ext cx="2981325" cy="1828800"/>
          </a:xfrm>
          <a:prstGeom prst="rect">
            <a:avLst/>
          </a:prstGeom>
          <a:noFill/>
          <a:ln w="9525">
            <a:noFill/>
            <a:miter lim="800000"/>
            <a:headEnd/>
            <a:tailEnd/>
          </a:ln>
        </p:spPr>
      </p:pic>
      <p:sp>
        <p:nvSpPr>
          <p:cNvPr id="7" name="TextBox 6"/>
          <p:cNvSpPr txBox="1"/>
          <p:nvPr/>
        </p:nvSpPr>
        <p:spPr>
          <a:xfrm>
            <a:off x="0" y="695325"/>
            <a:ext cx="2963055" cy="1569660"/>
          </a:xfrm>
          <a:prstGeom prst="rect">
            <a:avLst/>
          </a:prstGeom>
          <a:noFill/>
        </p:spPr>
        <p:txBody>
          <a:bodyPr wrap="none" rtlCol="0">
            <a:spAutoFit/>
          </a:bodyPr>
          <a:lstStyle/>
          <a:p>
            <a:r>
              <a:rPr lang="ru-RU" sz="1600" dirty="0"/>
              <a:t>На выходе задано </a:t>
            </a:r>
            <a:r>
              <a:rPr lang="en-US" sz="1600" dirty="0"/>
              <a:t>p=103000</a:t>
            </a:r>
            <a:r>
              <a:rPr lang="ru-RU" sz="1600" dirty="0"/>
              <a:t> Па;</a:t>
            </a:r>
          </a:p>
          <a:p>
            <a:r>
              <a:rPr lang="el-GR" sz="1600" dirty="0"/>
              <a:t>π</a:t>
            </a:r>
            <a:r>
              <a:rPr lang="ru-RU" sz="1100" dirty="0"/>
              <a:t>к</a:t>
            </a:r>
            <a:r>
              <a:rPr lang="ru-RU" sz="1600" dirty="0"/>
              <a:t>* = 1,187;</a:t>
            </a:r>
          </a:p>
          <a:p>
            <a:r>
              <a:rPr lang="ru-RU" sz="1600" dirty="0" err="1"/>
              <a:t>η</a:t>
            </a:r>
            <a:r>
              <a:rPr lang="ru-RU" sz="1100" dirty="0" err="1"/>
              <a:t>к </a:t>
            </a:r>
            <a:r>
              <a:rPr lang="ru-RU" sz="1600" dirty="0"/>
              <a:t>= 0,82;</a:t>
            </a:r>
          </a:p>
          <a:p>
            <a:r>
              <a:rPr lang="en-US" sz="1600" dirty="0"/>
              <a:t>G=61</a:t>
            </a:r>
            <a:r>
              <a:rPr lang="ru-RU" sz="1600" dirty="0"/>
              <a:t>,</a:t>
            </a:r>
            <a:r>
              <a:rPr lang="en-US" sz="1600" dirty="0"/>
              <a:t>793 </a:t>
            </a:r>
            <a:r>
              <a:rPr lang="ru-RU" sz="1600" dirty="0"/>
              <a:t>кг/с</a:t>
            </a:r>
          </a:p>
          <a:p>
            <a:endParaRPr lang="ru-RU" sz="1600" dirty="0"/>
          </a:p>
          <a:p>
            <a:endParaRPr lang="ru-RU" sz="1600" dirty="0"/>
          </a:p>
        </p:txBody>
      </p:sp>
      <p:pic>
        <p:nvPicPr>
          <p:cNvPr id="8" name="Рисунок 7"/>
          <p:cNvPicPr/>
          <p:nvPr/>
        </p:nvPicPr>
        <p:blipFill>
          <a:blip r:embed="rId4" cstate="print"/>
          <a:srcRect l="40380" t="15865" r="2699" b="21245"/>
          <a:stretch>
            <a:fillRect/>
          </a:stretch>
        </p:blipFill>
        <p:spPr bwMode="auto">
          <a:xfrm>
            <a:off x="209550" y="1733550"/>
            <a:ext cx="2571750" cy="1485900"/>
          </a:xfrm>
          <a:prstGeom prst="rect">
            <a:avLst/>
          </a:prstGeom>
          <a:noFill/>
          <a:ln w="9525">
            <a:noFill/>
            <a:miter lim="800000"/>
            <a:headEnd/>
            <a:tailEnd/>
          </a:ln>
        </p:spPr>
      </p:pic>
      <p:pic>
        <p:nvPicPr>
          <p:cNvPr id="9" name="Рисунок 8"/>
          <p:cNvPicPr/>
          <p:nvPr/>
        </p:nvPicPr>
        <p:blipFill>
          <a:blip r:embed="rId5" cstate="print"/>
          <a:srcRect l="40059" t="14625" r="2539" b="20417"/>
          <a:stretch>
            <a:fillRect/>
          </a:stretch>
        </p:blipFill>
        <p:spPr bwMode="auto">
          <a:xfrm>
            <a:off x="142874" y="4924426"/>
            <a:ext cx="2857501" cy="1647824"/>
          </a:xfrm>
          <a:prstGeom prst="rect">
            <a:avLst/>
          </a:prstGeom>
          <a:noFill/>
          <a:ln w="9525">
            <a:noFill/>
            <a:miter lim="800000"/>
            <a:headEnd/>
            <a:tailEnd/>
          </a:ln>
        </p:spPr>
      </p:pic>
      <p:pic>
        <p:nvPicPr>
          <p:cNvPr id="10" name="Рисунок 9"/>
          <p:cNvPicPr/>
          <p:nvPr/>
        </p:nvPicPr>
        <p:blipFill>
          <a:blip r:embed="rId6" cstate="print"/>
          <a:srcRect l="40219" t="14831" r="3180" b="21451"/>
          <a:stretch>
            <a:fillRect/>
          </a:stretch>
        </p:blipFill>
        <p:spPr bwMode="auto">
          <a:xfrm>
            <a:off x="209550" y="3219450"/>
            <a:ext cx="2619375" cy="1685925"/>
          </a:xfrm>
          <a:prstGeom prst="rect">
            <a:avLst/>
          </a:prstGeom>
          <a:noFill/>
          <a:ln w="9525">
            <a:noFill/>
            <a:miter lim="800000"/>
            <a:headEnd/>
            <a:tailEnd/>
          </a:ln>
        </p:spPr>
      </p:pic>
      <p:sp>
        <p:nvSpPr>
          <p:cNvPr id="11" name="TextBox 10"/>
          <p:cNvSpPr txBox="1"/>
          <p:nvPr/>
        </p:nvSpPr>
        <p:spPr>
          <a:xfrm>
            <a:off x="6115051" y="723900"/>
            <a:ext cx="3028949" cy="1569660"/>
          </a:xfrm>
          <a:prstGeom prst="rect">
            <a:avLst/>
          </a:prstGeom>
          <a:noFill/>
        </p:spPr>
        <p:txBody>
          <a:bodyPr wrap="square" rtlCol="0">
            <a:spAutoFit/>
          </a:bodyPr>
          <a:lstStyle/>
          <a:p>
            <a:r>
              <a:rPr lang="ru-RU" sz="1600" dirty="0"/>
              <a:t>На выходе задано </a:t>
            </a:r>
            <a:r>
              <a:rPr lang="en-US" sz="1600" dirty="0"/>
              <a:t>p=137000</a:t>
            </a:r>
            <a:r>
              <a:rPr lang="ru-RU" sz="1600" dirty="0"/>
              <a:t> Па;</a:t>
            </a:r>
          </a:p>
          <a:p>
            <a:r>
              <a:rPr lang="el-GR" sz="1600" dirty="0"/>
              <a:t>π</a:t>
            </a:r>
            <a:r>
              <a:rPr lang="ru-RU" sz="1100" dirty="0"/>
              <a:t>к</a:t>
            </a:r>
            <a:r>
              <a:rPr lang="ru-RU" sz="1600" dirty="0"/>
              <a:t>* = 1,352;</a:t>
            </a:r>
          </a:p>
          <a:p>
            <a:r>
              <a:rPr lang="ru-RU" sz="1600" dirty="0" err="1"/>
              <a:t>η</a:t>
            </a:r>
            <a:r>
              <a:rPr lang="ru-RU" sz="1100" dirty="0" err="1"/>
              <a:t>к </a:t>
            </a:r>
            <a:r>
              <a:rPr lang="ru-RU" sz="1600" dirty="0"/>
              <a:t>= 0,856;</a:t>
            </a:r>
          </a:p>
          <a:p>
            <a:r>
              <a:rPr lang="en-US" sz="1600" dirty="0"/>
              <a:t>G=</a:t>
            </a:r>
            <a:r>
              <a:rPr lang="ru-RU" sz="1600" dirty="0"/>
              <a:t>53,36</a:t>
            </a:r>
            <a:r>
              <a:rPr lang="en-US" sz="1600" dirty="0"/>
              <a:t>3 </a:t>
            </a:r>
            <a:r>
              <a:rPr lang="ru-RU" sz="1600" dirty="0"/>
              <a:t>кг/с</a:t>
            </a:r>
          </a:p>
          <a:p>
            <a:endParaRPr lang="ru-RU" sz="1600" dirty="0"/>
          </a:p>
          <a:p>
            <a:endParaRPr lang="ru-RU" sz="1600" dirty="0"/>
          </a:p>
        </p:txBody>
      </p:sp>
      <p:pic>
        <p:nvPicPr>
          <p:cNvPr id="12" name="Рисунок 11"/>
          <p:cNvPicPr/>
          <p:nvPr/>
        </p:nvPicPr>
        <p:blipFill>
          <a:blip r:embed="rId7" cstate="print"/>
          <a:srcRect l="49038" t="14623" r="1577" b="24554"/>
          <a:stretch>
            <a:fillRect/>
          </a:stretch>
        </p:blipFill>
        <p:spPr bwMode="auto">
          <a:xfrm>
            <a:off x="6191250" y="1771650"/>
            <a:ext cx="2647950" cy="1543050"/>
          </a:xfrm>
          <a:prstGeom prst="rect">
            <a:avLst/>
          </a:prstGeom>
          <a:noFill/>
          <a:ln w="9525">
            <a:noFill/>
            <a:miter lim="800000"/>
            <a:headEnd/>
            <a:tailEnd/>
          </a:ln>
        </p:spPr>
      </p:pic>
      <p:sp>
        <p:nvSpPr>
          <p:cNvPr id="16" name="Прямоугольник 15"/>
          <p:cNvSpPr/>
          <p:nvPr/>
        </p:nvSpPr>
        <p:spPr>
          <a:xfrm>
            <a:off x="5781675" y="6372226"/>
            <a:ext cx="3362325" cy="3714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 name="Рисунок 5"/>
          <p:cNvPicPr/>
          <p:nvPr/>
        </p:nvPicPr>
        <p:blipFill>
          <a:blip r:embed="rId8" cstate="print"/>
          <a:srcRect l="27392" t="14830" r="9113" b="20622"/>
          <a:stretch>
            <a:fillRect/>
          </a:stretch>
        </p:blipFill>
        <p:spPr bwMode="auto">
          <a:xfrm>
            <a:off x="3009901" y="4867275"/>
            <a:ext cx="3171824" cy="1685925"/>
          </a:xfrm>
          <a:prstGeom prst="rect">
            <a:avLst/>
          </a:prstGeom>
          <a:noFill/>
          <a:ln w="9525">
            <a:noFill/>
            <a:miter lim="800000"/>
            <a:headEnd/>
            <a:tailEnd/>
          </a:ln>
        </p:spPr>
      </p:pic>
      <p:sp>
        <p:nvSpPr>
          <p:cNvPr id="15" name="TextBox 14"/>
          <p:cNvSpPr txBox="1"/>
          <p:nvPr/>
        </p:nvSpPr>
        <p:spPr>
          <a:xfrm>
            <a:off x="0" y="6519446"/>
            <a:ext cx="3092129" cy="369332"/>
          </a:xfrm>
          <a:prstGeom prst="rect">
            <a:avLst/>
          </a:prstGeom>
          <a:noFill/>
        </p:spPr>
        <p:txBody>
          <a:bodyPr wrap="none" rtlCol="0">
            <a:spAutoFit/>
          </a:bodyPr>
          <a:lstStyle/>
          <a:p>
            <a:r>
              <a:rPr lang="ru-RU" dirty="0"/>
              <a:t>Проектный расход </a:t>
            </a:r>
            <a:r>
              <a:rPr lang="en-US" dirty="0"/>
              <a:t>G = 60 </a:t>
            </a:r>
            <a:r>
              <a:rPr lang="ru-RU" dirty="0"/>
              <a:t>кг/с</a:t>
            </a:r>
          </a:p>
        </p:txBody>
      </p:sp>
      <p:pic>
        <p:nvPicPr>
          <p:cNvPr id="14" name="Рисунок 13"/>
          <p:cNvPicPr/>
          <p:nvPr/>
        </p:nvPicPr>
        <p:blipFill>
          <a:blip r:embed="rId9" cstate="print"/>
          <a:srcRect l="49198" t="14623" r="1737" b="25381"/>
          <a:stretch>
            <a:fillRect/>
          </a:stretch>
        </p:blipFill>
        <p:spPr bwMode="auto">
          <a:xfrm>
            <a:off x="6143625" y="4924425"/>
            <a:ext cx="2876550" cy="1666875"/>
          </a:xfrm>
          <a:prstGeom prst="rect">
            <a:avLst/>
          </a:prstGeom>
          <a:noFill/>
          <a:ln w="9525">
            <a:noFill/>
            <a:miter lim="800000"/>
            <a:headEnd/>
            <a:tailEnd/>
          </a:ln>
        </p:spPr>
      </p:pic>
      <p:pic>
        <p:nvPicPr>
          <p:cNvPr id="13" name="Рисунок 12"/>
          <p:cNvPicPr/>
          <p:nvPr/>
        </p:nvPicPr>
        <p:blipFill>
          <a:blip r:embed="rId10" cstate="print"/>
          <a:srcRect l="49038" t="13589" r="1256" b="23519"/>
          <a:stretch>
            <a:fillRect/>
          </a:stretch>
        </p:blipFill>
        <p:spPr bwMode="auto">
          <a:xfrm>
            <a:off x="6191249" y="3295650"/>
            <a:ext cx="2771776" cy="16002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533400" y="957561"/>
            <a:ext cx="8248650" cy="1200329"/>
          </a:xfrm>
          <a:prstGeom prst="rect">
            <a:avLst/>
          </a:prstGeom>
        </p:spPr>
        <p:txBody>
          <a:bodyPr wrap="square">
            <a:spAutoFit/>
          </a:bodyPr>
          <a:lstStyle/>
          <a:p>
            <a:pPr algn="just"/>
            <a:r>
              <a:rPr lang="ru-RU" dirty="0"/>
              <a:t>С ростом расхода относительно расчетного режима КПД уменьшается. </a:t>
            </a:r>
          </a:p>
          <a:p>
            <a:pPr algn="just"/>
            <a:r>
              <a:rPr lang="ru-RU" dirty="0"/>
              <a:t>Из-за скачков уплотнения на спинке лопаток РК и НА, которые вызывают потери энергии, а также из-за кромочных потерь КПД и степень повышения давления уменьшаются. </a:t>
            </a:r>
          </a:p>
        </p:txBody>
      </p:sp>
      <p:sp>
        <p:nvSpPr>
          <p:cNvPr id="6" name="TextBox 5"/>
          <p:cNvSpPr txBox="1"/>
          <p:nvPr/>
        </p:nvSpPr>
        <p:spPr>
          <a:xfrm>
            <a:off x="3790950" y="5191125"/>
            <a:ext cx="1516762" cy="923330"/>
          </a:xfrm>
          <a:prstGeom prst="rect">
            <a:avLst/>
          </a:prstGeom>
          <a:noFill/>
        </p:spPr>
        <p:txBody>
          <a:bodyPr wrap="none" rtlCol="0">
            <a:spAutoFit/>
          </a:bodyPr>
          <a:lstStyle/>
          <a:p>
            <a:r>
              <a:rPr lang="en-US" dirty="0"/>
              <a:t>G=</a:t>
            </a:r>
            <a:r>
              <a:rPr lang="ru-RU" dirty="0"/>
              <a:t>61,793 кг/с</a:t>
            </a:r>
          </a:p>
          <a:p>
            <a:r>
              <a:rPr lang="el-GR" dirty="0"/>
              <a:t>π</a:t>
            </a:r>
            <a:r>
              <a:rPr lang="ru-RU" sz="1200" dirty="0"/>
              <a:t>к</a:t>
            </a:r>
            <a:r>
              <a:rPr lang="ru-RU" dirty="0"/>
              <a:t>* =1,187 </a:t>
            </a:r>
          </a:p>
          <a:p>
            <a:r>
              <a:rPr lang="ru-RU" dirty="0" err="1"/>
              <a:t>η</a:t>
            </a:r>
            <a:r>
              <a:rPr lang="ru-RU" sz="1400" dirty="0" err="1"/>
              <a:t>к</a:t>
            </a:r>
            <a:r>
              <a:rPr lang="ru-RU" dirty="0" err="1"/>
              <a:t> </a:t>
            </a:r>
            <a:r>
              <a:rPr lang="ru-RU" dirty="0"/>
              <a:t>=0,821  </a:t>
            </a:r>
          </a:p>
        </p:txBody>
      </p:sp>
      <p:pic>
        <p:nvPicPr>
          <p:cNvPr id="7" name="Рисунок 6"/>
          <p:cNvPicPr/>
          <p:nvPr/>
        </p:nvPicPr>
        <p:blipFill>
          <a:blip r:embed="rId2" cstate="print"/>
          <a:srcRect l="39968" t="14086" b="6382"/>
          <a:stretch>
            <a:fillRect/>
          </a:stretch>
        </p:blipFill>
        <p:spPr bwMode="auto">
          <a:xfrm>
            <a:off x="6076950" y="2495549"/>
            <a:ext cx="3067050" cy="2581275"/>
          </a:xfrm>
          <a:prstGeom prst="rect">
            <a:avLst/>
          </a:prstGeom>
          <a:noFill/>
          <a:ln w="9525">
            <a:noFill/>
            <a:miter lim="800000"/>
            <a:headEnd/>
            <a:tailEnd/>
          </a:ln>
        </p:spPr>
      </p:pic>
      <p:sp>
        <p:nvSpPr>
          <p:cNvPr id="8" name="TextBox 7"/>
          <p:cNvSpPr txBox="1"/>
          <p:nvPr/>
        </p:nvSpPr>
        <p:spPr>
          <a:xfrm>
            <a:off x="6638925" y="5162550"/>
            <a:ext cx="1516762" cy="923330"/>
          </a:xfrm>
          <a:prstGeom prst="rect">
            <a:avLst/>
          </a:prstGeom>
          <a:noFill/>
        </p:spPr>
        <p:txBody>
          <a:bodyPr wrap="none" rtlCol="0">
            <a:spAutoFit/>
          </a:bodyPr>
          <a:lstStyle/>
          <a:p>
            <a:r>
              <a:rPr lang="en-US" dirty="0"/>
              <a:t>G=</a:t>
            </a:r>
            <a:r>
              <a:rPr lang="ru-RU" dirty="0"/>
              <a:t>61,910 кг/с</a:t>
            </a:r>
          </a:p>
          <a:p>
            <a:r>
              <a:rPr lang="el-GR" dirty="0"/>
              <a:t>π</a:t>
            </a:r>
            <a:r>
              <a:rPr lang="ru-RU" sz="1400" dirty="0"/>
              <a:t>к</a:t>
            </a:r>
            <a:r>
              <a:rPr lang="ru-RU" dirty="0"/>
              <a:t>* =1,176 </a:t>
            </a:r>
          </a:p>
          <a:p>
            <a:r>
              <a:rPr lang="ru-RU" dirty="0" err="1"/>
              <a:t>η</a:t>
            </a:r>
            <a:r>
              <a:rPr lang="ru-RU" sz="1400" dirty="0" err="1"/>
              <a:t>к</a:t>
            </a:r>
            <a:r>
              <a:rPr lang="ru-RU" dirty="0" err="1"/>
              <a:t> </a:t>
            </a:r>
            <a:r>
              <a:rPr lang="ru-RU" dirty="0"/>
              <a:t>=0,796 </a:t>
            </a:r>
          </a:p>
        </p:txBody>
      </p:sp>
      <p:pic>
        <p:nvPicPr>
          <p:cNvPr id="9" name="Рисунок 8"/>
          <p:cNvPicPr/>
          <p:nvPr/>
        </p:nvPicPr>
        <p:blipFill>
          <a:blip r:embed="rId3" cstate="print"/>
          <a:srcRect l="29474" t="13175" r="1754" b="8905"/>
          <a:stretch>
            <a:fillRect/>
          </a:stretch>
        </p:blipFill>
        <p:spPr bwMode="auto">
          <a:xfrm>
            <a:off x="123825" y="2400299"/>
            <a:ext cx="3038475" cy="2647951"/>
          </a:xfrm>
          <a:prstGeom prst="rect">
            <a:avLst/>
          </a:prstGeom>
          <a:noFill/>
          <a:ln w="9525">
            <a:noFill/>
            <a:miter lim="800000"/>
            <a:headEnd/>
            <a:tailEnd/>
          </a:ln>
        </p:spPr>
      </p:pic>
      <p:sp>
        <p:nvSpPr>
          <p:cNvPr id="10" name="TextBox 9"/>
          <p:cNvSpPr txBox="1"/>
          <p:nvPr/>
        </p:nvSpPr>
        <p:spPr>
          <a:xfrm>
            <a:off x="628650" y="5143500"/>
            <a:ext cx="1569660" cy="1200329"/>
          </a:xfrm>
          <a:prstGeom prst="rect">
            <a:avLst/>
          </a:prstGeom>
          <a:noFill/>
        </p:spPr>
        <p:txBody>
          <a:bodyPr wrap="none" rtlCol="0" anchor="ctr">
            <a:spAutoFit/>
          </a:bodyPr>
          <a:lstStyle/>
          <a:p>
            <a:r>
              <a:rPr lang="en-US" dirty="0"/>
              <a:t>G=</a:t>
            </a:r>
            <a:r>
              <a:rPr lang="ru-RU" dirty="0"/>
              <a:t>61,389</a:t>
            </a:r>
            <a:r>
              <a:rPr lang="en-US" dirty="0"/>
              <a:t> </a:t>
            </a:r>
            <a:r>
              <a:rPr lang="ru-RU" dirty="0"/>
              <a:t>кг/с </a:t>
            </a:r>
          </a:p>
          <a:p>
            <a:r>
              <a:rPr lang="el-GR" dirty="0"/>
              <a:t>π</a:t>
            </a:r>
            <a:r>
              <a:rPr lang="ru-RU" sz="1400" dirty="0"/>
              <a:t>к</a:t>
            </a:r>
            <a:r>
              <a:rPr lang="ru-RU" dirty="0"/>
              <a:t>*= 1,213 </a:t>
            </a:r>
          </a:p>
          <a:p>
            <a:r>
              <a:rPr lang="ru-RU" dirty="0" err="1"/>
              <a:t>η</a:t>
            </a:r>
            <a:r>
              <a:rPr lang="ru-RU" sz="1400" dirty="0" err="1"/>
              <a:t>к</a:t>
            </a:r>
            <a:r>
              <a:rPr lang="ru-RU" dirty="0" err="1"/>
              <a:t> </a:t>
            </a:r>
            <a:r>
              <a:rPr lang="ru-RU" dirty="0"/>
              <a:t>=0,868 </a:t>
            </a:r>
          </a:p>
          <a:p>
            <a:endParaRPr lang="ru-RU" dirty="0"/>
          </a:p>
        </p:txBody>
      </p:sp>
      <p:sp>
        <p:nvSpPr>
          <p:cNvPr id="11" name="Прямоугольник 10"/>
          <p:cNvSpPr/>
          <p:nvPr/>
        </p:nvSpPr>
        <p:spPr>
          <a:xfrm>
            <a:off x="514350" y="5143500"/>
            <a:ext cx="1981200" cy="108585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p:cNvSpPr/>
          <p:nvPr/>
        </p:nvSpPr>
        <p:spPr>
          <a:xfrm>
            <a:off x="3524250" y="5133975"/>
            <a:ext cx="1981200" cy="108585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Прямоугольник 12"/>
          <p:cNvSpPr/>
          <p:nvPr/>
        </p:nvSpPr>
        <p:spPr>
          <a:xfrm>
            <a:off x="6496050" y="5095875"/>
            <a:ext cx="1981200" cy="108585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4" name="Рисунок 3"/>
          <p:cNvPicPr/>
          <p:nvPr/>
        </p:nvPicPr>
        <p:blipFill>
          <a:blip r:embed="rId4" cstate="print"/>
          <a:srcRect l="40033" t="13197" r="2319" b="13868"/>
          <a:stretch>
            <a:fillRect/>
          </a:stretch>
        </p:blipFill>
        <p:spPr bwMode="auto">
          <a:xfrm>
            <a:off x="3171826" y="2438399"/>
            <a:ext cx="2924174" cy="2657476"/>
          </a:xfrm>
          <a:prstGeom prst="rect">
            <a:avLst/>
          </a:prstGeom>
          <a:noFill/>
          <a:ln w="9525">
            <a:noFill/>
            <a:miter lim="800000"/>
            <a:headEnd/>
            <a:tailEnd/>
          </a:ln>
        </p:spPr>
      </p:pic>
      <p:sp>
        <p:nvSpPr>
          <p:cNvPr id="14" name="Стрелка вправо 13"/>
          <p:cNvSpPr/>
          <p:nvPr/>
        </p:nvSpPr>
        <p:spPr>
          <a:xfrm>
            <a:off x="2733675" y="5448300"/>
            <a:ext cx="495300" cy="4000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Стрелка вправо 14"/>
          <p:cNvSpPr/>
          <p:nvPr/>
        </p:nvSpPr>
        <p:spPr>
          <a:xfrm>
            <a:off x="5734050" y="5476875"/>
            <a:ext cx="495300" cy="4000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Номер слайда 3"/>
          <p:cNvSpPr txBox="1">
            <a:spLocks/>
          </p:cNvSpPr>
          <p:nvPr/>
        </p:nvSpPr>
        <p:spPr>
          <a:xfrm>
            <a:off x="8172449" y="6346826"/>
            <a:ext cx="257175"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3320F9EB-2112-4866-8AFC-0758B0B74D1C}" type="slidenum">
              <a:rPr kumimoji="0" lang="ru-RU" sz="140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ru-RU" sz="14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66700" y="800100"/>
            <a:ext cx="8524875" cy="2585323"/>
          </a:xfrm>
          <a:prstGeom prst="rect">
            <a:avLst/>
          </a:prstGeom>
        </p:spPr>
        <p:txBody>
          <a:bodyPr wrap="square">
            <a:spAutoFit/>
          </a:bodyPr>
          <a:lstStyle/>
          <a:p>
            <a:pPr algn="just"/>
            <a:r>
              <a:rPr lang="ru-RU" sz="1600" dirty="0"/>
              <a:t>С уменьшением расхода относительно расчетного режима КПД уменьшается. На спинке лопатки РК появляется отрыв потока, а также скачок уплотнения на спинке лопатки РК. Из-за этого КПД снижается.  </a:t>
            </a:r>
          </a:p>
          <a:p>
            <a:pPr algn="just"/>
            <a:r>
              <a:rPr lang="ru-RU" sz="1600" dirty="0"/>
              <a:t>С уменьшением расхода рабочего тела, величина закрутки будет увеличиваться, что свидетельствует об увеличении работы подводимой к единице массы рабочего тела. Однако при этом существенно возрастают потери из-за отрыва потока. Таким образом, на степень повышения давления при расходах воздуха через компрессор меньших расчетного действуют два противоположных фактора, что приводит максимуму степени повышения давления, лежащему на характеристике компрессора левее расчетной точки</a:t>
            </a:r>
          </a:p>
          <a:p>
            <a:pPr algn="just"/>
            <a:endParaRPr lang="ru-RU" dirty="0"/>
          </a:p>
        </p:txBody>
      </p:sp>
      <p:pic>
        <p:nvPicPr>
          <p:cNvPr id="6" name="Рисунок 5"/>
          <p:cNvPicPr/>
          <p:nvPr/>
        </p:nvPicPr>
        <p:blipFill>
          <a:blip r:embed="rId2" cstate="print"/>
          <a:srcRect l="49071" t="13921" r="1221" b="14607"/>
          <a:stretch>
            <a:fillRect/>
          </a:stretch>
        </p:blipFill>
        <p:spPr bwMode="auto">
          <a:xfrm>
            <a:off x="6143625" y="3067050"/>
            <a:ext cx="2705099" cy="2085975"/>
          </a:xfrm>
          <a:prstGeom prst="rect">
            <a:avLst/>
          </a:prstGeom>
          <a:noFill/>
          <a:ln w="9525">
            <a:noFill/>
            <a:miter lim="800000"/>
            <a:headEnd/>
            <a:tailEnd/>
          </a:ln>
        </p:spPr>
      </p:pic>
      <p:sp>
        <p:nvSpPr>
          <p:cNvPr id="9" name="Прямоугольник 8"/>
          <p:cNvSpPr/>
          <p:nvPr/>
        </p:nvSpPr>
        <p:spPr>
          <a:xfrm>
            <a:off x="533401" y="5205710"/>
            <a:ext cx="1962150" cy="923330"/>
          </a:xfrm>
          <a:prstGeom prst="rect">
            <a:avLst/>
          </a:prstGeom>
        </p:spPr>
        <p:txBody>
          <a:bodyPr wrap="square">
            <a:spAutoFit/>
          </a:bodyPr>
          <a:lstStyle/>
          <a:p>
            <a:pPr algn="ctr"/>
            <a:r>
              <a:rPr lang="en-US" dirty="0"/>
              <a:t>G=</a:t>
            </a:r>
            <a:r>
              <a:rPr lang="ru-RU" dirty="0"/>
              <a:t>56,362  кг/с</a:t>
            </a:r>
          </a:p>
          <a:p>
            <a:pPr algn="ctr"/>
            <a:r>
              <a:rPr lang="el-GR" dirty="0"/>
              <a:t>π</a:t>
            </a:r>
            <a:r>
              <a:rPr lang="ru-RU" sz="1200" dirty="0"/>
              <a:t>к</a:t>
            </a:r>
            <a:r>
              <a:rPr lang="ru-RU" dirty="0"/>
              <a:t>* =1,330 </a:t>
            </a:r>
          </a:p>
          <a:p>
            <a:pPr algn="ctr"/>
            <a:r>
              <a:rPr lang="ru-RU" dirty="0" err="1"/>
              <a:t>η</a:t>
            </a:r>
            <a:r>
              <a:rPr lang="ru-RU" sz="1400" dirty="0" err="1"/>
              <a:t>к</a:t>
            </a:r>
            <a:r>
              <a:rPr lang="ru-RU" dirty="0" err="1"/>
              <a:t> </a:t>
            </a:r>
            <a:r>
              <a:rPr lang="ru-RU" dirty="0"/>
              <a:t>=0,893 </a:t>
            </a:r>
          </a:p>
        </p:txBody>
      </p:sp>
      <p:sp>
        <p:nvSpPr>
          <p:cNvPr id="10" name="Прямоугольник 9"/>
          <p:cNvSpPr/>
          <p:nvPr/>
        </p:nvSpPr>
        <p:spPr>
          <a:xfrm>
            <a:off x="3390900" y="5234285"/>
            <a:ext cx="1885949" cy="923330"/>
          </a:xfrm>
          <a:prstGeom prst="rect">
            <a:avLst/>
          </a:prstGeom>
        </p:spPr>
        <p:txBody>
          <a:bodyPr wrap="square">
            <a:spAutoFit/>
          </a:bodyPr>
          <a:lstStyle/>
          <a:p>
            <a:pPr algn="ctr"/>
            <a:r>
              <a:rPr lang="en-US" dirty="0"/>
              <a:t>G=</a:t>
            </a:r>
            <a:r>
              <a:rPr lang="ru-RU" dirty="0"/>
              <a:t>55,450  кг/с</a:t>
            </a:r>
          </a:p>
          <a:p>
            <a:pPr algn="ctr"/>
            <a:r>
              <a:rPr lang="el-GR" dirty="0"/>
              <a:t>π</a:t>
            </a:r>
            <a:r>
              <a:rPr lang="ru-RU" sz="1200" dirty="0"/>
              <a:t>к</a:t>
            </a:r>
            <a:r>
              <a:rPr lang="ru-RU" dirty="0"/>
              <a:t>* =1,338  </a:t>
            </a:r>
          </a:p>
          <a:p>
            <a:pPr algn="ctr"/>
            <a:r>
              <a:rPr lang="ru-RU" dirty="0" err="1"/>
              <a:t>η</a:t>
            </a:r>
            <a:r>
              <a:rPr lang="ru-RU" sz="1400" dirty="0" err="1"/>
              <a:t>к</a:t>
            </a:r>
            <a:r>
              <a:rPr lang="ru-RU" dirty="0" err="1"/>
              <a:t> </a:t>
            </a:r>
            <a:r>
              <a:rPr lang="ru-RU" dirty="0"/>
              <a:t>=0,886  </a:t>
            </a:r>
          </a:p>
        </p:txBody>
      </p:sp>
      <p:sp>
        <p:nvSpPr>
          <p:cNvPr id="11" name="Прямоугольник 10"/>
          <p:cNvSpPr/>
          <p:nvPr/>
        </p:nvSpPr>
        <p:spPr>
          <a:xfrm>
            <a:off x="6248399" y="5224760"/>
            <a:ext cx="1971675" cy="923330"/>
          </a:xfrm>
          <a:prstGeom prst="rect">
            <a:avLst/>
          </a:prstGeom>
          <a:solidFill>
            <a:schemeClr val="bg1"/>
          </a:solidFill>
          <a:ln>
            <a:noFill/>
          </a:ln>
        </p:spPr>
        <p:txBody>
          <a:bodyPr wrap="square">
            <a:spAutoFit/>
          </a:bodyPr>
          <a:lstStyle/>
          <a:p>
            <a:pPr algn="ctr"/>
            <a:r>
              <a:rPr lang="en-US" dirty="0"/>
              <a:t>G=</a:t>
            </a:r>
            <a:r>
              <a:rPr lang="ru-RU" dirty="0"/>
              <a:t>53,363  кг/с</a:t>
            </a:r>
          </a:p>
          <a:p>
            <a:pPr algn="ctr"/>
            <a:r>
              <a:rPr lang="el-GR" dirty="0"/>
              <a:t>π</a:t>
            </a:r>
            <a:r>
              <a:rPr lang="ru-RU" sz="1200" dirty="0"/>
              <a:t>к</a:t>
            </a:r>
            <a:r>
              <a:rPr lang="ru-RU" dirty="0"/>
              <a:t>* =1,352 </a:t>
            </a:r>
          </a:p>
          <a:p>
            <a:pPr algn="ctr"/>
            <a:r>
              <a:rPr lang="ru-RU" dirty="0" err="1"/>
              <a:t>η</a:t>
            </a:r>
            <a:r>
              <a:rPr lang="ru-RU" sz="1400" dirty="0" err="1"/>
              <a:t>к</a:t>
            </a:r>
            <a:r>
              <a:rPr lang="ru-RU" dirty="0" err="1"/>
              <a:t> </a:t>
            </a:r>
            <a:r>
              <a:rPr lang="ru-RU" dirty="0"/>
              <a:t>=0,856 </a:t>
            </a:r>
          </a:p>
        </p:txBody>
      </p:sp>
      <p:pic>
        <p:nvPicPr>
          <p:cNvPr id="12" name="Рисунок 11"/>
          <p:cNvPicPr/>
          <p:nvPr/>
        </p:nvPicPr>
        <p:blipFill>
          <a:blip r:embed="rId3" cstate="print"/>
          <a:srcRect l="23665" t="14469" r="7910" b="10157"/>
          <a:stretch>
            <a:fillRect/>
          </a:stretch>
        </p:blipFill>
        <p:spPr>
          <a:xfrm>
            <a:off x="0" y="3143250"/>
            <a:ext cx="3228976" cy="2000249"/>
          </a:xfrm>
          <a:prstGeom prst="rect">
            <a:avLst/>
          </a:prstGeom>
        </p:spPr>
      </p:pic>
      <p:sp>
        <p:nvSpPr>
          <p:cNvPr id="13" name="Прямоугольник 12"/>
          <p:cNvSpPr/>
          <p:nvPr/>
        </p:nvSpPr>
        <p:spPr>
          <a:xfrm>
            <a:off x="514350" y="5143500"/>
            <a:ext cx="1981200" cy="108585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Прямоугольник 14"/>
          <p:cNvSpPr/>
          <p:nvPr/>
        </p:nvSpPr>
        <p:spPr>
          <a:xfrm>
            <a:off x="6248400" y="5133975"/>
            <a:ext cx="1981200" cy="108585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Стрелка вправо 15"/>
          <p:cNvSpPr/>
          <p:nvPr/>
        </p:nvSpPr>
        <p:spPr>
          <a:xfrm>
            <a:off x="2647950" y="5429250"/>
            <a:ext cx="495300" cy="4000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Стрелка вправо 16"/>
          <p:cNvSpPr/>
          <p:nvPr/>
        </p:nvSpPr>
        <p:spPr>
          <a:xfrm>
            <a:off x="5591175" y="5476875"/>
            <a:ext cx="495300" cy="4000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4" name="Рисунок 3"/>
          <p:cNvPicPr/>
          <p:nvPr/>
        </p:nvPicPr>
        <p:blipFill>
          <a:blip r:embed="rId4" cstate="print"/>
          <a:srcRect l="38108" t="13925" r="1351" b="17581"/>
          <a:stretch>
            <a:fillRect/>
          </a:stretch>
        </p:blipFill>
        <p:spPr bwMode="auto">
          <a:xfrm>
            <a:off x="3095625" y="3105149"/>
            <a:ext cx="2876550" cy="2085975"/>
          </a:xfrm>
          <a:prstGeom prst="rect">
            <a:avLst/>
          </a:prstGeom>
          <a:noFill/>
          <a:ln w="9525">
            <a:noFill/>
            <a:miter lim="800000"/>
            <a:headEnd/>
            <a:tailEnd/>
          </a:ln>
        </p:spPr>
      </p:pic>
      <p:sp>
        <p:nvSpPr>
          <p:cNvPr id="18" name="Прямоугольник 17"/>
          <p:cNvSpPr/>
          <p:nvPr/>
        </p:nvSpPr>
        <p:spPr>
          <a:xfrm>
            <a:off x="6553200" y="5524500"/>
            <a:ext cx="1352550" cy="276225"/>
          </a:xfrm>
          <a:prstGeom prst="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Прямоугольник 13"/>
          <p:cNvSpPr/>
          <p:nvPr/>
        </p:nvSpPr>
        <p:spPr>
          <a:xfrm>
            <a:off x="3343275" y="5162550"/>
            <a:ext cx="1981200" cy="108585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Номер слайда 3"/>
          <p:cNvSpPr txBox="1">
            <a:spLocks/>
          </p:cNvSpPr>
          <p:nvPr/>
        </p:nvSpPr>
        <p:spPr>
          <a:xfrm>
            <a:off x="8201024" y="6337301"/>
            <a:ext cx="257175"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3320F9EB-2112-4866-8AFC-0758B0B74D1C}" type="slidenum">
              <a:rPr kumimoji="0" lang="ru-RU" sz="140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ru-RU" sz="14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7836692" y="6345239"/>
            <a:ext cx="469107" cy="369332"/>
          </a:xfrm>
          <a:prstGeom prst="rect">
            <a:avLst/>
          </a:prstGeom>
          <a:noFill/>
        </p:spPr>
        <p:txBody>
          <a:bodyPr wrap="square" rtlCol="0">
            <a:spAutoFit/>
          </a:bodyPr>
          <a:lstStyle/>
          <a:p>
            <a:pPr algn="ctr"/>
            <a:r>
              <a:rPr lang="ru-RU" dirty="0">
                <a:solidFill>
                  <a:schemeClr val="bg1"/>
                </a:solidFill>
                <a:latin typeface="Elektra Medium Pro" panose="02000803000000020004" pitchFamily="50" charset="-52"/>
              </a:rPr>
              <a:t>10</a:t>
            </a: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4646527" y="2613392"/>
            <a:ext cx="3831772" cy="830997"/>
          </a:xfrm>
          <a:prstGeom prst="rect">
            <a:avLst/>
          </a:prstGeom>
          <a:noFill/>
        </p:spPr>
        <p:txBody>
          <a:bodyPr wrap="square" rtlCol="0" anchor="ctr" anchorCtr="1">
            <a:spAutoFit/>
          </a:bodyPr>
          <a:lstStyle/>
          <a:p>
            <a:pPr algn="ctr"/>
            <a:r>
              <a:rPr lang="ru-RU" sz="2400" b="1" dirty="0">
                <a:solidFill>
                  <a:schemeClr val="bg1"/>
                </a:solidFill>
                <a:latin typeface="Elektra Text Pro" panose="02000503030000020004" pitchFamily="50" charset="-52"/>
              </a:rPr>
              <a:t>СПАСИБО</a:t>
            </a:r>
          </a:p>
          <a:p>
            <a:pPr algn="ctr"/>
            <a:r>
              <a:rPr lang="ru-RU" sz="2400" b="1" dirty="0">
                <a:solidFill>
                  <a:schemeClr val="bg1"/>
                </a:solidFill>
                <a:latin typeface="Elektra Text Pro" panose="02000503030000020004" pitchFamily="50" charset="-52"/>
              </a:rPr>
              <a:t>ЗА ВНИМАНИЕ</a:t>
            </a:r>
          </a:p>
        </p:txBody>
      </p:sp>
    </p:spTree>
    <p:extLst>
      <p:ext uri="{BB962C8B-B14F-4D97-AF65-F5344CB8AC3E}">
        <p14:creationId xmlns:p14="http://schemas.microsoft.com/office/powerpoint/2010/main" val="451246388"/>
      </p:ext>
    </p:extLst>
  </p:cSld>
  <p:clrMapOvr>
    <a:masterClrMapping/>
  </p:clrMapOvr>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4679</TotalTime>
  <Words>337</Words>
  <Application>Microsoft Office PowerPoint</Application>
  <PresentationFormat>Экран (4:3)</PresentationFormat>
  <Paragraphs>53</Paragraphs>
  <Slides>6</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6</vt:i4>
      </vt:variant>
    </vt:vector>
  </HeadingPairs>
  <TitlesOfParts>
    <vt:vector size="12" baseType="lpstr">
      <vt:lpstr>Arial</vt:lpstr>
      <vt:lpstr>Calibri</vt:lpstr>
      <vt:lpstr>Calibri Light</vt:lpstr>
      <vt:lpstr>Elektra Medium Pro</vt:lpstr>
      <vt:lpstr>Elektra Text Pro</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Евгений Степанов</dc:creator>
  <cp:lastModifiedBy>TDLA</cp:lastModifiedBy>
  <cp:revision>74</cp:revision>
  <dcterms:created xsi:type="dcterms:W3CDTF">2016-03-09T10:31:39Z</dcterms:created>
  <dcterms:modified xsi:type="dcterms:W3CDTF">2020-05-06T10:28:03Z</dcterms:modified>
</cp:coreProperties>
</file>