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40"/>
  </p:notesMasterIdLst>
  <p:handoutMasterIdLst>
    <p:handoutMasterId r:id="rId41"/>
  </p:handoutMasterIdLst>
  <p:sldIdLst>
    <p:sldId id="256" r:id="rId2"/>
    <p:sldId id="258" r:id="rId3"/>
    <p:sldId id="319" r:id="rId4"/>
    <p:sldId id="334" r:id="rId5"/>
    <p:sldId id="355" r:id="rId6"/>
    <p:sldId id="356" r:id="rId7"/>
    <p:sldId id="357" r:id="rId8"/>
    <p:sldId id="358" r:id="rId9"/>
    <p:sldId id="359" r:id="rId10"/>
    <p:sldId id="360" r:id="rId11"/>
    <p:sldId id="338" r:id="rId12"/>
    <p:sldId id="343" r:id="rId13"/>
    <p:sldId id="336" r:id="rId14"/>
    <p:sldId id="361" r:id="rId15"/>
    <p:sldId id="397" r:id="rId16"/>
    <p:sldId id="362" r:id="rId17"/>
    <p:sldId id="385" r:id="rId18"/>
    <p:sldId id="364" r:id="rId19"/>
    <p:sldId id="367" r:id="rId20"/>
    <p:sldId id="381" r:id="rId21"/>
    <p:sldId id="380" r:id="rId22"/>
    <p:sldId id="382" r:id="rId23"/>
    <p:sldId id="368" r:id="rId24"/>
    <p:sldId id="369" r:id="rId25"/>
    <p:sldId id="370" r:id="rId26"/>
    <p:sldId id="371" r:id="rId27"/>
    <p:sldId id="384" r:id="rId28"/>
    <p:sldId id="386" r:id="rId29"/>
    <p:sldId id="387" r:id="rId30"/>
    <p:sldId id="388" r:id="rId31"/>
    <p:sldId id="389" r:id="rId32"/>
    <p:sldId id="390" r:id="rId33"/>
    <p:sldId id="391" r:id="rId34"/>
    <p:sldId id="392" r:id="rId35"/>
    <p:sldId id="393" r:id="rId36"/>
    <p:sldId id="394" r:id="rId37"/>
    <p:sldId id="395" r:id="rId38"/>
    <p:sldId id="396" r:id="rId39"/>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672" autoAdjust="0"/>
  </p:normalViewPr>
  <p:slideViewPr>
    <p:cSldViewPr snapToGrid="0">
      <p:cViewPr>
        <p:scale>
          <a:sx n="70" d="100"/>
          <a:sy n="70" d="100"/>
        </p:scale>
        <p:origin x="744"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3708EA00-185D-437C-8C26-0592C715EC02}" type="datetimeFigureOut">
              <a:rPr lang="ru-RU" smtClean="0"/>
              <a:pPr/>
              <a:t>10.10.2017</a:t>
            </a:fld>
            <a:endParaRPr lang="ru-RU"/>
          </a:p>
        </p:txBody>
      </p:sp>
      <p:sp>
        <p:nvSpPr>
          <p:cNvPr id="4" name="Нижний колонтитул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9A11C80-269D-4FF7-9078-EB68CA864B9E}" type="slidenum">
              <a:rPr lang="ru-RU" smtClean="0"/>
              <a:pPr/>
              <a:t>‹#›</a:t>
            </a:fld>
            <a:endParaRPr lang="ru-RU"/>
          </a:p>
        </p:txBody>
      </p:sp>
    </p:spTree>
    <p:extLst>
      <p:ext uri="{BB962C8B-B14F-4D97-AF65-F5344CB8AC3E}">
        <p14:creationId xmlns:p14="http://schemas.microsoft.com/office/powerpoint/2010/main" val="250582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77D36C68-DDAB-4D09-8E72-8E937BD7768C}" type="datetimeFigureOut">
              <a:rPr lang="ru-RU" smtClean="0"/>
              <a:pPr/>
              <a:t>10.10.2017</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0048289E-2F4B-4BDB-9E3D-307BE649A8BF}" type="slidenum">
              <a:rPr lang="ru-RU" smtClean="0"/>
              <a:pPr/>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a:t>
            </a:fld>
            <a:endParaRPr lang="ru-RU"/>
          </a:p>
        </p:txBody>
      </p:sp>
    </p:spTree>
    <p:extLst>
      <p:ext uri="{BB962C8B-B14F-4D97-AF65-F5344CB8AC3E}">
        <p14:creationId xmlns:p14="http://schemas.microsoft.com/office/powerpoint/2010/main" val="237133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We write the equation of continuity for the compressor:</a:t>
            </a:r>
            <a:endParaRPr lang="ru-RU" dirty="0">
              <a:effectLst/>
            </a:endParaRPr>
          </a:p>
          <a:p>
            <a:pPr rtl="0" eaLnBrk="1" latinLnBrk="0" hangingPunct="1"/>
            <a:r>
              <a:rPr lang="ru-RU" sz="1200" kern="1200" dirty="0">
                <a:solidFill>
                  <a:schemeClr val="tx1"/>
                </a:solidFill>
                <a:effectLst/>
                <a:latin typeface="+mn-lt"/>
                <a:ea typeface="+mn-ea"/>
                <a:cs typeface="+mn-cs"/>
              </a:rPr>
              <a:t> </a:t>
            </a:r>
            <a:endParaRPr lang="ru-RU" dirty="0">
              <a:effectLst/>
            </a:endParaRPr>
          </a:p>
          <a:p>
            <a:pPr rtl="0" eaLnBrk="1" latinLnBrk="0" hangingPunct="1"/>
            <a:r>
              <a:rPr lang="en-US" sz="1200" kern="1200" dirty="0">
                <a:solidFill>
                  <a:schemeClr val="tx1"/>
                </a:solidFill>
                <a:effectLst/>
                <a:latin typeface="+mn-lt"/>
                <a:ea typeface="+mn-ea"/>
                <a:cs typeface="+mn-cs"/>
              </a:rPr>
              <a:t>density increase due to the increase in pressure in the compressor leads to the need to reduce the cross sectional area and blade height to the outlet.</a:t>
            </a: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Figure 4.1.6 shows the velocity diagram of axial compressor stage.</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You should pay attention to the fact that since the divergence process is accompanied by increased energy losses, flow turning angle in the row </a:t>
            </a:r>
            <a:r>
              <a:rPr lang="ru-RU"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limited by the value of </a:t>
            </a:r>
            <a:r>
              <a:rPr lang="ru-RU" sz="1200" i="1" kern="1200" dirty="0">
                <a:solidFill>
                  <a:schemeClr val="tx1"/>
                </a:solidFill>
                <a:effectLst/>
                <a:latin typeface="+mn-lt"/>
                <a:ea typeface="+mn-ea"/>
                <a:cs typeface="+mn-cs"/>
                <a:sym typeface="Symbol"/>
              </a:rPr>
              <a:t></a:t>
            </a:r>
            <a:r>
              <a:rPr lang="en-US" sz="1200" i="1" kern="1200" baseline="-25000" dirty="0">
                <a:solidFill>
                  <a:schemeClr val="tx1"/>
                </a:solidFill>
                <a:effectLst/>
                <a:latin typeface="+mn-lt"/>
                <a:ea typeface="+mn-ea"/>
                <a:cs typeface="+mn-cs"/>
              </a:rPr>
              <a:t>max</a:t>
            </a:r>
            <a:r>
              <a:rPr lang="en-US" sz="1200" i="1" kern="1200" dirty="0">
                <a:solidFill>
                  <a:schemeClr val="tx1"/>
                </a:solidFill>
                <a:effectLst/>
                <a:latin typeface="+mn-lt"/>
                <a:ea typeface="+mn-ea"/>
                <a:cs typeface="+mn-cs"/>
              </a:rPr>
              <a:t> = 30</a:t>
            </a:r>
            <a:r>
              <a:rPr lang="ru-RU" sz="1200" i="1" kern="1200" dirty="0">
                <a:solidFill>
                  <a:schemeClr val="tx1"/>
                </a:solidFill>
                <a:effectLst/>
                <a:latin typeface="+mn-lt"/>
                <a:ea typeface="+mn-ea"/>
                <a:cs typeface="+mn-cs"/>
                <a:sym typeface="Symbol"/>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comparison, in the turbine </a:t>
            </a:r>
            <a:r>
              <a:rPr lang="ru-RU" sz="1200" i="1" kern="1200" dirty="0">
                <a:solidFill>
                  <a:schemeClr val="tx1"/>
                </a:solidFill>
                <a:effectLst/>
                <a:latin typeface="+mn-lt"/>
                <a:ea typeface="+mn-ea"/>
                <a:cs typeface="+mn-cs"/>
                <a:sym typeface="Symbol"/>
              </a:rPr>
              <a:t></a:t>
            </a:r>
            <a:r>
              <a:rPr lang="en-US" sz="1200" i="1" kern="1200" dirty="0">
                <a:solidFill>
                  <a:schemeClr val="tx1"/>
                </a:solidFill>
                <a:effectLst/>
                <a:latin typeface="+mn-lt"/>
                <a:ea typeface="+mn-ea"/>
                <a:cs typeface="+mn-cs"/>
              </a:rPr>
              <a:t> = 100...120</a:t>
            </a:r>
            <a:r>
              <a:rPr lang="ru-RU" sz="1200" i="1"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Therefore, at equal mass flow rates of the working fluid and similar diametrical sizes, the stage work of the axial compressor less than the stage work of the axial turbine, and the required number of stages in compressor is greater than the number of turbine stages. </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Consider how the basic parameters of the flow along the compressor stage change.</a:t>
            </a: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As it has been noted, blade channels are divergent.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This leads to the flow deceleration in the relative motion, which in turn is the cause the increase in static pressure and density of the working fluid .</a:t>
            </a:r>
          </a:p>
          <a:p>
            <a:pPr rtl="0" eaLnBrk="1" latinLnBrk="0" hangingPunct="1"/>
            <a:endParaRPr lang="en-US" sz="1200" kern="1200" dirty="0">
              <a:solidFill>
                <a:schemeClr val="tx1"/>
              </a:solidFill>
              <a:effectLst/>
              <a:latin typeface="+mn-lt"/>
              <a:ea typeface="+mn-ea"/>
              <a:cs typeface="+mn-cs"/>
            </a:endParaRPr>
          </a:p>
          <a:p>
            <a:pPr rtl="0" eaLnBrk="1" fontAlgn="auto" latinLnBrk="0" hangingPunct="1"/>
            <a:r>
              <a:rPr lang="en-US" sz="1200" kern="1200" dirty="0">
                <a:solidFill>
                  <a:schemeClr val="tx1"/>
                </a:solidFill>
                <a:effectLst/>
                <a:latin typeface="+mn-lt"/>
                <a:ea typeface="+mn-ea"/>
                <a:cs typeface="+mn-cs"/>
              </a:rPr>
              <a:t>Its circumferential component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deflects the flow in absolute movement in the direction of rotation, and supplies mechanical energy to it, as a result the absolute velocity increases (</a:t>
            </a:r>
            <a:r>
              <a:rPr lang="ru-RU" sz="1200" i="1" kern="1200" dirty="0">
                <a:solidFill>
                  <a:schemeClr val="tx1"/>
                </a:solidFill>
                <a:effectLst/>
                <a:latin typeface="+mn-lt"/>
                <a:ea typeface="+mn-ea"/>
                <a:cs typeface="+mn-cs"/>
              </a:rPr>
              <a:t>с</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&gt; </a:t>
            </a:r>
            <a:r>
              <a:rPr lang="ru-RU" sz="1200" i="1" kern="1200" dirty="0">
                <a:solidFill>
                  <a:schemeClr val="tx1"/>
                </a:solidFill>
                <a:effectLst/>
                <a:latin typeface="+mn-lt"/>
                <a:ea typeface="+mn-ea"/>
                <a:cs typeface="+mn-cs"/>
              </a:rPr>
              <a:t>с</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p>
          <a:p>
            <a:pPr rtl="0" eaLnBrk="1" fontAlgn="auto" latinLnBrk="0" hangingPunct="1"/>
            <a:endParaRPr lang="ru-RU" dirty="0">
              <a:effectLst/>
            </a:endParaRPr>
          </a:p>
          <a:p>
            <a:pPr rtl="0" eaLnBrk="1" fontAlgn="auto" latinLnBrk="0" hangingPunct="1"/>
            <a:r>
              <a:rPr lang="en-US" sz="1200" kern="1200" dirty="0">
                <a:solidFill>
                  <a:schemeClr val="tx1"/>
                </a:solidFill>
                <a:effectLst/>
                <a:latin typeface="+mn-lt"/>
                <a:ea typeface="+mn-ea"/>
                <a:cs typeface="+mn-cs"/>
              </a:rPr>
              <a:t>In GV</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channel is also expanding. </a:t>
            </a:r>
          </a:p>
          <a:p>
            <a:pPr rtl="0" eaLnBrk="1" fontAlgn="auto" latinLnBrk="0" hangingPunct="1"/>
            <a:endParaRPr lang="en-US" sz="1200" kern="1200" dirty="0">
              <a:solidFill>
                <a:schemeClr val="tx1"/>
              </a:solidFill>
              <a:effectLst/>
              <a:latin typeface="+mn-lt"/>
              <a:ea typeface="+mn-ea"/>
              <a:cs typeface="+mn-cs"/>
            </a:endParaRPr>
          </a:p>
          <a:p>
            <a:pPr rtl="0" eaLnBrk="1" fontAlgn="auto" latinLnBrk="0" hangingPunct="1"/>
            <a:r>
              <a:rPr lang="en-US" sz="1200" kern="1200" dirty="0">
                <a:solidFill>
                  <a:schemeClr val="tx1"/>
                </a:solidFill>
                <a:effectLst/>
                <a:latin typeface="+mn-lt"/>
                <a:ea typeface="+mn-ea"/>
                <a:cs typeface="+mn-cs"/>
              </a:rPr>
              <a:t>The flow in it is accompanied by the deceleration of the absolute CS that according to Bernoulli's equation 4.2.2 leads to an increase in static pressure and density .</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Supply of mechanical work is carried out in RW. </a:t>
            </a:r>
          </a:p>
          <a:p>
            <a:pPr marL="171450" indent="-171450" rtl="0" eaLnBrk="1" latinLnBrk="0" hangingPunct="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It should be reminded that the external feature of work transmission/extraction in a thermodynamic process is the presence of physical movement. </a:t>
            </a:r>
          </a:p>
          <a:p>
            <a:pPr marL="171450" indent="-171450" rtl="0" eaLnBrk="1" latinLnBrk="0" hangingPunct="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On this basis, we can conclude that the work is supplied only to the RW. </a:t>
            </a:r>
          </a:p>
          <a:p>
            <a:pPr marL="171450" indent="-171450" rtl="0" eaLnBrk="1" latinLnBrk="0" hangingPunct="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There is no supply of work in GV.</a:t>
            </a:r>
          </a:p>
          <a:p>
            <a:pPr marL="171450" indent="-171450" rtl="0" eaLnBrk="1" latinLnBrk="0" hangingPunct="1">
              <a:buFont typeface="Arial" panose="020B0604020202020204" pitchFamily="34" charset="0"/>
              <a:buChar char="•"/>
            </a:pP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Taking into account that and </a:t>
            </a:r>
            <a:r>
              <a:rPr lang="ru-RU" sz="1200" i="1" kern="1200" dirty="0">
                <a:solidFill>
                  <a:schemeClr val="tx1"/>
                </a:solidFill>
                <a:effectLst/>
                <a:latin typeface="+mn-lt"/>
                <a:ea typeface="+mn-ea"/>
                <a:cs typeface="+mn-cs"/>
              </a:rPr>
              <a:t>с</a:t>
            </a:r>
            <a:r>
              <a:rPr lang="en-US" sz="1200" i="1" kern="1200" baseline="-25000" dirty="0">
                <a:solidFill>
                  <a:schemeClr val="tx1"/>
                </a:solidFill>
                <a:effectLst/>
                <a:latin typeface="+mn-lt"/>
                <a:ea typeface="+mn-ea"/>
                <a:cs typeface="+mn-cs"/>
              </a:rPr>
              <a:t>2</a:t>
            </a:r>
            <a:r>
              <a:rPr lang="en-US" sz="1200" i="1" kern="1200" baseline="0" dirty="0">
                <a:solidFill>
                  <a:schemeClr val="tx1"/>
                </a:solidFill>
                <a:effectLst/>
                <a:latin typeface="+mn-lt"/>
                <a:ea typeface="+mn-ea"/>
                <a:cs typeface="+mn-cs"/>
              </a:rPr>
              <a:t>&gt;</a:t>
            </a:r>
            <a:r>
              <a:rPr lang="en-US" sz="1200" i="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с</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then from equations 4.2.8 and 4.2.9 it can be concluded that and Whence it follows that static and total temperatures in the rotor wheel and increase.</a:t>
            </a:r>
            <a:endParaRPr lang="ru-RU" dirty="0">
              <a:effectLst/>
            </a:endParaRPr>
          </a:p>
          <a:p>
            <a:pPr marL="171450" indent="-171450" rtl="0" eaLnBrk="1" latinLnBrk="0" hangingPunct="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If we consider that the work supplied in RW, many times greater than the energy expended to overcome the losses, then from this equation it may be concluded that the total pressure is increasing in RW.</a:t>
            </a: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 </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Taking into account that the work is not supplied in GV , reduction of the absolute velocity is compensated by an increase in enthalpy . This in turn leads to an increase in temperature.</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The lack of work supply causes the equality of the total enthalpies and temperatures at the inlet and outlet of the RW: and.</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Energy equation in mechanical form of GV can be as follows:</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 </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Taking into account that , the change in pressure is caused only by energy consumption to overcome losses. Considering that , then the total pressure drop will be negligible. Usually it does not exceed </a:t>
            </a:r>
            <a:r>
              <a:rPr lang="en-US" sz="1200" i="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If the process in the outlet system is passed without losses, the total pressure there would be constant [1].</a:t>
            </a:r>
            <a:endParaRPr lang="ru-RU" dirty="0">
              <a:effectLst/>
            </a:endParaRPr>
          </a:p>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Figure 4.2.6 shows the qualitative picture of the change in the basic flow parameters along the length of the compressor resulting from analysis.</a:t>
            </a:r>
            <a:endParaRPr lang="ru-RU" dirty="0">
              <a:effectLst/>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most important parameter of the compressor work process is the pressure ratio - is a value equals to the ratio of total pressure at the compressor outlet by the total pressure at the inlet:</a:t>
            </a:r>
            <a:endParaRPr lang="ru-RU" dirty="0">
              <a:effectLst/>
            </a:endParaRP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Value shows how many times the pressure in the compressor increases.</a:t>
            </a:r>
          </a:p>
          <a:p>
            <a:pPr rtl="0" eaLnBrk="1" latinLnBrk="0" hangingPunct="1"/>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process of energy conversion in the compressor stage can be represented in the following form.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As has been noted the power from an external source is supplied for its operation.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process of energy transfer can be divided into two stages.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At the first stage the energy is transferred from the drive through the shaft to the RW blades, and at the second stage it is transmitted to the flow from the blades.</a:t>
            </a:r>
            <a:endParaRPr lang="ru-RU" dirty="0">
              <a:effectLst/>
            </a:endParaRP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Received energy on the shaft and disks moves to the rotor blades.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part of the power is lost to overcome the friction of disk on gas.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Another part of the energy is lost with leakages of the working fluid . </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Power which has come down to working blades is called the power on the wheel circumference.</a:t>
            </a:r>
          </a:p>
          <a:p>
            <a:pPr marL="0" indent="0" rtl="0" eaLnBrk="1" latinLnBrk="0" hangingPunct="1">
              <a:buFont typeface="Arial" pitchFamily="34" charset="0"/>
              <a:buNone/>
            </a:pPr>
            <a:r>
              <a:rPr lang="en-US" sz="1200" kern="1200" dirty="0">
                <a:solidFill>
                  <a:schemeClr val="tx1"/>
                </a:solidFill>
                <a:effectLst/>
                <a:latin typeface="+mn-lt"/>
                <a:ea typeface="+mn-ea"/>
                <a:cs typeface="+mn-cs"/>
              </a:rPr>
              <a:t> </a:t>
            </a: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Not all power transmitted to RW, is to increase its potential or kinetic energy.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part of the power is consumed to overcome friction in the compressor flow path.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Another part of the energy is consumed because of the fact that it is necessary to compress a more heated owing to the losses gas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remaining</a:t>
            </a:r>
            <a:r>
              <a:rPr lang="en-US" sz="1200" kern="1200" dirty="0">
                <a:solidFill>
                  <a:schemeClr val="tx1"/>
                </a:solidFill>
                <a:effectLst/>
                <a:latin typeface="+mn-lt"/>
                <a:ea typeface="+mn-ea"/>
                <a:cs typeface="+mn-cs"/>
              </a:rPr>
              <a:t> energy is supplied to the working fluid and spends for compression of the working fluid.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This is the power of isentropic compression</a:t>
            </a: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 </a:t>
            </a: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 perfection of the transformation process of mechanical energy into potential energy of the compressed gas in the compressor stage is estimated by </a:t>
            </a:r>
            <a:r>
              <a:rPr lang="en-US" sz="1200" b="1" i="1" kern="1200" dirty="0">
                <a:solidFill>
                  <a:schemeClr val="tx1"/>
                </a:solidFill>
                <a:effectLst/>
                <a:latin typeface="+mn-lt"/>
                <a:ea typeface="+mn-ea"/>
                <a:cs typeface="+mn-cs"/>
              </a:rPr>
              <a:t>efficiency.</a:t>
            </a:r>
            <a:r>
              <a:rPr lang="en-US" sz="1200" kern="1200" dirty="0">
                <a:solidFill>
                  <a:schemeClr val="tx1"/>
                </a:solidFill>
                <a:effectLst/>
                <a:latin typeface="+mn-lt"/>
                <a:ea typeface="+mn-ea"/>
                <a:cs typeface="+mn-cs"/>
              </a:rPr>
              <a:t>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b="1" kern="1200" dirty="0">
                <a:solidFill>
                  <a:schemeClr val="tx1"/>
                </a:solidFill>
                <a:effectLst/>
                <a:latin typeface="+mn-lt"/>
                <a:ea typeface="+mn-ea"/>
                <a:cs typeface="+mn-cs"/>
              </a:rPr>
              <a:t>It is the ratio of useful work to expanded.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b="1" kern="1200" dirty="0">
                <a:solidFill>
                  <a:schemeClr val="tx1"/>
                </a:solidFill>
                <a:effectLst/>
                <a:latin typeface="+mn-lt"/>
                <a:ea typeface="+mn-ea"/>
                <a:cs typeface="+mn-cs"/>
              </a:rPr>
              <a:t>Useful work </a:t>
            </a:r>
            <a:r>
              <a:rPr lang="en-US" sz="1200" kern="1200" dirty="0">
                <a:solidFill>
                  <a:schemeClr val="tx1"/>
                </a:solidFill>
                <a:effectLst/>
                <a:latin typeface="+mn-lt"/>
                <a:ea typeface="+mn-ea"/>
                <a:cs typeface="+mn-cs"/>
              </a:rPr>
              <a:t>of the compressor is the work spent on compression.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b="1" kern="1200" dirty="0">
                <a:solidFill>
                  <a:schemeClr val="tx1"/>
                </a:solidFill>
                <a:effectLst/>
                <a:latin typeface="+mn-lt"/>
                <a:ea typeface="+mn-ea"/>
                <a:cs typeface="+mn-cs"/>
              </a:rPr>
              <a:t>Expanded work </a:t>
            </a:r>
            <a:r>
              <a:rPr lang="en-US" sz="1200" kern="1200" dirty="0">
                <a:solidFill>
                  <a:schemeClr val="tx1"/>
                </a:solidFill>
                <a:effectLst/>
                <a:latin typeface="+mn-lt"/>
                <a:ea typeface="+mn-ea"/>
                <a:cs typeface="+mn-cs"/>
              </a:rPr>
              <a:t>- is the work supplied to the compressor from the power source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For stages of modern compressors the value of disk losses and leakages in the gaps usually do not exceed </a:t>
            </a:r>
            <a:r>
              <a:rPr lang="en-US" sz="1200" i="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[1]. </a:t>
            </a:r>
          </a:p>
          <a:p>
            <a:pPr marL="171450" indent="-171450" rtl="0" eaLnBrk="1" latinLnBrk="0" hangingPunct="1">
              <a:buFont typeface="Arial" pitchFamily="34" charset="0"/>
              <a:buChar char="•"/>
            </a:pPr>
            <a:endParaRPr lang="en-US"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Therefore, at the stage of preliminary calculations the work at wheel circumference is used as the expanded work that can significantly simplify the definition of efficiency.</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mn-lt"/>
                <a:ea typeface="+mn-ea"/>
                <a:cs typeface="+mn-cs"/>
              </a:rPr>
              <a:t>Turbine</a:t>
            </a:r>
            <a:r>
              <a:rPr lang="en-US" sz="1200" kern="1200" dirty="0">
                <a:solidFill>
                  <a:schemeClr val="tx1"/>
                </a:solidFill>
                <a:latin typeface="+mn-lt"/>
                <a:ea typeface="+mn-ea"/>
                <a:cs typeface="+mn-cs"/>
              </a:rPr>
              <a:t> is a blade machine in which the continuous extraction of energy from compressed and heated gas takes place, as well as its transformation into mechanical energy of rotor spinning </a:t>
            </a:r>
            <a:r>
              <a:rPr lang="en-GB" sz="1200" kern="1200" dirty="0">
                <a:solidFill>
                  <a:schemeClr val="tx1"/>
                </a:solidFill>
                <a:latin typeface="+mn-lt"/>
                <a:ea typeface="+mn-ea"/>
                <a:cs typeface="+mn-cs"/>
              </a:rPr>
              <a:t>[1, 7].</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mn-lt"/>
                <a:ea typeface="+mn-ea"/>
                <a:cs typeface="+mn-cs"/>
              </a:rPr>
              <a:t>Turbine</a:t>
            </a:r>
            <a:r>
              <a:rPr lang="en-US" sz="1200" kern="1200" dirty="0">
                <a:solidFill>
                  <a:schemeClr val="tx1"/>
                </a:solidFill>
                <a:latin typeface="+mn-lt"/>
                <a:ea typeface="+mn-ea"/>
                <a:cs typeface="+mn-cs"/>
              </a:rPr>
              <a:t> is a blade machine in which the continuous extraction of energy from compressed and heated gas takes place, as well as its transformation into mechanical energy of rotor spinning </a:t>
            </a:r>
            <a:r>
              <a:rPr lang="en-GB" sz="1200" kern="1200" dirty="0">
                <a:solidFill>
                  <a:schemeClr val="tx1"/>
                </a:solidFill>
                <a:latin typeface="+mn-lt"/>
                <a:ea typeface="+mn-ea"/>
                <a:cs typeface="+mn-cs"/>
              </a:rPr>
              <a:t>[1, 7].</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15</a:t>
            </a:fld>
            <a:endParaRPr lang="ru-RU"/>
          </a:p>
        </p:txBody>
      </p:sp>
    </p:spTree>
    <p:extLst>
      <p:ext uri="{BB962C8B-B14F-4D97-AF65-F5344CB8AC3E}">
        <p14:creationId xmlns:p14="http://schemas.microsoft.com/office/powerpoint/2010/main" val="156295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200" kern="1200" dirty="0">
                <a:solidFill>
                  <a:schemeClr val="tx1"/>
                </a:solidFill>
                <a:latin typeface="+mn-lt"/>
                <a:ea typeface="+mn-ea"/>
                <a:cs typeface="+mn-cs"/>
              </a:rPr>
              <a:t>Modern turbines operate under very difficult conditions:</a:t>
            </a:r>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power of single stage HP turbine of bypass jet engine </a:t>
            </a:r>
            <a:r>
              <a:rPr lang="en-US" sz="1200" i="1" kern="1200" dirty="0">
                <a:solidFill>
                  <a:schemeClr val="tx1"/>
                </a:solidFill>
                <a:latin typeface="+mn-lt"/>
                <a:ea typeface="+mn-ea"/>
                <a:cs typeface="+mn-cs"/>
              </a:rPr>
              <a:t>Trent</a:t>
            </a:r>
            <a:r>
              <a:rPr lang="en-GB" sz="1200" i="1" kern="1200" dirty="0">
                <a:solidFill>
                  <a:schemeClr val="tx1"/>
                </a:solidFill>
                <a:latin typeface="+mn-lt"/>
                <a:ea typeface="+mn-ea"/>
                <a:cs typeface="+mn-cs"/>
              </a:rPr>
              <a:t> 500 -</a:t>
            </a:r>
            <a:r>
              <a:rPr lang="en-GB" sz="1200" kern="1200" dirty="0">
                <a:solidFill>
                  <a:schemeClr val="tx1"/>
                </a:solidFill>
                <a:latin typeface="+mn-lt"/>
                <a:ea typeface="+mn-ea"/>
                <a:cs typeface="+mn-cs"/>
              </a:rPr>
              <a:t> (</a:t>
            </a:r>
            <a:r>
              <a:rPr lang="en-US" sz="1200" i="1" kern="1200" dirty="0">
                <a:solidFill>
                  <a:schemeClr val="tx1"/>
                </a:solidFill>
                <a:latin typeface="+mn-lt"/>
                <a:ea typeface="+mn-ea"/>
                <a:cs typeface="+mn-cs"/>
              </a:rPr>
              <a:t>Airbus</a:t>
            </a:r>
            <a:r>
              <a:rPr lang="en-GB" sz="1200" i="1" kern="1200" dirty="0">
                <a:solidFill>
                  <a:schemeClr val="tx1"/>
                </a:solidFill>
                <a:latin typeface="+mn-lt"/>
                <a:ea typeface="+mn-ea"/>
                <a:cs typeface="+mn-cs"/>
              </a:rPr>
              <a:t> 340-500</a:t>
            </a:r>
            <a:r>
              <a:rPr lang="en-GB" sz="1200" kern="1200" dirty="0">
                <a:solidFill>
                  <a:schemeClr val="tx1"/>
                </a:solidFill>
                <a:latin typeface="+mn-lt"/>
                <a:ea typeface="+mn-ea"/>
                <a:cs typeface="+mn-cs"/>
              </a:rPr>
              <a:t>) is 36.5 MW (this is equivalent to the power of 25 Spitfire aircrafts of the Second World War);</a:t>
            </a:r>
            <a:endParaRPr lang="ru-RU" sz="1200" kern="1200" dirty="0">
              <a:solidFill>
                <a:schemeClr val="tx1"/>
              </a:solidFill>
              <a:latin typeface="+mn-lt"/>
              <a:ea typeface="+mn-ea"/>
              <a:cs typeface="+mn-cs"/>
            </a:endParaRPr>
          </a:p>
          <a:p>
            <a:pPr lvl="0"/>
            <a:endParaRPr lang="ru-RU"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each blade of HPC produces 700 </a:t>
            </a:r>
            <a:r>
              <a:rPr lang="en-GB" sz="1200" kern="1200" dirty="0" err="1">
                <a:solidFill>
                  <a:schemeClr val="tx1"/>
                </a:solidFill>
                <a:latin typeface="+mn-lt"/>
                <a:ea typeface="+mn-ea"/>
                <a:cs typeface="+mn-cs"/>
              </a:rPr>
              <a:t>h.p</a:t>
            </a:r>
            <a:r>
              <a:rPr lang="en-US" sz="1200" kern="1200" dirty="0">
                <a:solidFill>
                  <a:schemeClr val="tx1"/>
                </a:solidFill>
                <a:latin typeface="+mn-lt"/>
                <a:ea typeface="+mn-ea"/>
                <a:cs typeface="+mn-cs"/>
              </a:rPr>
              <a:t>.</a:t>
            </a:r>
            <a:r>
              <a:rPr lang="en-GB" sz="1200" kern="1200" dirty="0">
                <a:solidFill>
                  <a:schemeClr val="tx1"/>
                </a:solidFill>
                <a:latin typeface="+mn-lt"/>
                <a:ea typeface="+mn-ea"/>
                <a:cs typeface="+mn-cs"/>
              </a:rPr>
              <a:t>, which corresponds to the power of a Formula 1 car;</a:t>
            </a:r>
            <a:endParaRPr lang="ru-RU" sz="1200" kern="1200" dirty="0">
              <a:solidFill>
                <a:schemeClr val="tx1"/>
              </a:solidFill>
              <a:latin typeface="+mn-lt"/>
              <a:ea typeface="+mn-ea"/>
              <a:cs typeface="+mn-cs"/>
            </a:endParaRPr>
          </a:p>
          <a:p>
            <a:pPr lvl="0"/>
            <a:endParaRPr lang="ru-RU"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temperature of the gas flowing around the blade is by 700 degrees above the melting temperature of the material;</a:t>
            </a:r>
          </a:p>
          <a:p>
            <a:pPr lvl="0"/>
            <a:endParaRPr lang="ru-RU"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blade temperature is such that the </a:t>
            </a:r>
            <a:r>
              <a:rPr lang="en-GB" sz="1200" b="1" kern="1200" dirty="0">
                <a:solidFill>
                  <a:schemeClr val="tx1"/>
                </a:solidFill>
                <a:latin typeface="+mn-lt"/>
                <a:ea typeface="+mn-ea"/>
                <a:cs typeface="+mn-cs"/>
              </a:rPr>
              <a:t>usual kettle </a:t>
            </a:r>
            <a:r>
              <a:rPr lang="en-GB" sz="1200" kern="1200" dirty="0">
                <a:solidFill>
                  <a:schemeClr val="tx1"/>
                </a:solidFill>
                <a:latin typeface="+mn-lt"/>
                <a:ea typeface="+mn-ea"/>
                <a:cs typeface="+mn-cs"/>
              </a:rPr>
              <a:t>in the same conditions </a:t>
            </a:r>
            <a:r>
              <a:rPr lang="en-GB" sz="1200" b="1" kern="1200" dirty="0">
                <a:solidFill>
                  <a:schemeClr val="tx1"/>
                </a:solidFill>
                <a:latin typeface="+mn-lt"/>
                <a:ea typeface="+mn-ea"/>
                <a:cs typeface="+mn-cs"/>
              </a:rPr>
              <a:t>would be boiled </a:t>
            </a:r>
            <a:r>
              <a:rPr lang="en-GB" sz="1200" kern="1200" dirty="0">
                <a:solidFill>
                  <a:schemeClr val="tx1"/>
                </a:solidFill>
                <a:latin typeface="+mn-lt"/>
                <a:ea typeface="+mn-ea"/>
                <a:cs typeface="+mn-cs"/>
              </a:rPr>
              <a:t>over 0.05 seconds;</a:t>
            </a:r>
            <a:endParaRPr lang="ru-RU"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force of </a:t>
            </a:r>
            <a:r>
              <a:rPr lang="en-GB" sz="1200" i="1" kern="1200" dirty="0">
                <a:solidFill>
                  <a:schemeClr val="tx1"/>
                </a:solidFill>
                <a:latin typeface="+mn-lt"/>
                <a:ea typeface="+mn-ea"/>
                <a:cs typeface="+mn-cs"/>
              </a:rPr>
              <a:t>60000 </a:t>
            </a:r>
            <a:r>
              <a:rPr lang="en-US" sz="1200" i="1" kern="1200" dirty="0">
                <a:solidFill>
                  <a:schemeClr val="tx1"/>
                </a:solidFill>
                <a:latin typeface="+mn-lt"/>
                <a:ea typeface="+mn-ea"/>
                <a:cs typeface="+mn-cs"/>
              </a:rPr>
              <a:t>g</a:t>
            </a:r>
            <a:r>
              <a:rPr lang="en-US" sz="1200" kern="1200" dirty="0">
                <a:solidFill>
                  <a:schemeClr val="tx1"/>
                </a:solidFill>
                <a:latin typeface="+mn-lt"/>
                <a:ea typeface="+mn-ea"/>
                <a:cs typeface="+mn-cs"/>
              </a:rPr>
              <a:t> acts on the HPT blades at takeoff.</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Arial" panose="020B0604020202020204" pitchFamily="34" charset="0"/>
              <a:buChar char="•"/>
            </a:pPr>
            <a:r>
              <a:rPr lang="en-US" sz="1400" kern="1200" dirty="0">
                <a:solidFill>
                  <a:schemeClr val="tx1"/>
                </a:solidFill>
                <a:latin typeface="+mn-lt"/>
                <a:ea typeface="+mn-ea"/>
                <a:cs typeface="+mn-cs"/>
              </a:rPr>
              <a:t>The turbines can be single- and multi-stage. The maximum number of stages in the turbines of aircraft GTE is up to 7 pieces [1]. The number of stages of steam turbines can exceed this.</a:t>
            </a:r>
            <a:endParaRPr lang="ru-RU" sz="1400" kern="1200" dirty="0">
              <a:solidFill>
                <a:schemeClr val="tx1"/>
              </a:solidFill>
              <a:latin typeface="+mn-lt"/>
              <a:ea typeface="+mn-ea"/>
              <a:cs typeface="+mn-cs"/>
            </a:endParaRPr>
          </a:p>
          <a:p>
            <a:pPr marL="285750" indent="-285750">
              <a:buFont typeface="Arial" panose="020B0604020202020204" pitchFamily="34" charset="0"/>
              <a:buChar char="•"/>
            </a:pPr>
            <a:r>
              <a:rPr lang="en-US" sz="1400" kern="1200" dirty="0">
                <a:solidFill>
                  <a:schemeClr val="tx1"/>
                </a:solidFill>
                <a:latin typeface="+mn-lt"/>
                <a:ea typeface="+mn-ea"/>
                <a:cs typeface="+mn-cs"/>
              </a:rPr>
              <a:t>According to the direction of movement of the working fluid, turbines are divided into axial, centrifugal, centripetal and diagonal.</a:t>
            </a:r>
            <a:endParaRPr lang="ru-RU" sz="1400" kern="1200" dirty="0">
              <a:solidFill>
                <a:schemeClr val="tx1"/>
              </a:solidFill>
              <a:latin typeface="+mn-lt"/>
              <a:ea typeface="+mn-ea"/>
              <a:cs typeface="+mn-cs"/>
            </a:endParaRPr>
          </a:p>
          <a:p>
            <a:pPr marL="285750" indent="-285750">
              <a:buFont typeface="Arial" panose="020B0604020202020204" pitchFamily="34" charset="0"/>
              <a:buChar char="•"/>
            </a:pPr>
            <a:r>
              <a:rPr lang="en-US" sz="1400" kern="1200" dirty="0">
                <a:solidFill>
                  <a:schemeClr val="tx1"/>
                </a:solidFill>
                <a:latin typeface="+mn-lt"/>
                <a:ea typeface="+mn-ea"/>
                <a:cs typeface="+mn-cs"/>
              </a:rPr>
              <a:t>Turbine stage typically consists of two blade rows: a stationary nozzle blades (NB) and movable rotor wheel (RW).</a:t>
            </a:r>
            <a:endParaRPr lang="ru-RU" sz="1400" kern="1200" dirty="0">
              <a:solidFill>
                <a:schemeClr val="tx1"/>
              </a:solidFill>
              <a:latin typeface="+mn-lt"/>
              <a:ea typeface="+mn-ea"/>
              <a:cs typeface="+mn-cs"/>
            </a:endParaRPr>
          </a:p>
          <a:p>
            <a:pPr marL="285750" indent="-285750">
              <a:buFont typeface="Arial" panose="020B0604020202020204" pitchFamily="34" charset="0"/>
              <a:buChar char="•"/>
            </a:pPr>
            <a:r>
              <a:rPr lang="en-US" sz="1400" kern="1200" dirty="0">
                <a:solidFill>
                  <a:schemeClr val="tx1"/>
                </a:solidFill>
                <a:latin typeface="+mn-lt"/>
                <a:ea typeface="+mn-ea"/>
                <a:cs typeface="+mn-cs"/>
              </a:rPr>
              <a:t>In the stage of the turbine there are three specific sections:</a:t>
            </a:r>
            <a:endParaRPr lang="ru-RU" sz="1400" kern="1200" dirty="0">
              <a:solidFill>
                <a:schemeClr val="tx1"/>
              </a:solidFill>
              <a:latin typeface="+mn-lt"/>
              <a:ea typeface="+mn-ea"/>
              <a:cs typeface="+mn-cs"/>
            </a:endParaRPr>
          </a:p>
          <a:p>
            <a:pPr marL="285750" lvl="0" indent="-285750">
              <a:buFont typeface="Arial" panose="020B0604020202020204" pitchFamily="34" charset="0"/>
              <a:buChar char="•"/>
            </a:pPr>
            <a:r>
              <a:rPr lang="en-US" sz="1400" kern="1200" dirty="0">
                <a:solidFill>
                  <a:schemeClr val="tx1"/>
                </a:solidFill>
                <a:latin typeface="+mn-lt"/>
                <a:ea typeface="+mn-ea"/>
                <a:cs typeface="+mn-cs"/>
              </a:rPr>
              <a:t>section </a:t>
            </a:r>
            <a:r>
              <a:rPr lang="en-US" sz="1400" i="1" kern="1200" dirty="0">
                <a:solidFill>
                  <a:schemeClr val="tx1"/>
                </a:solidFill>
                <a:latin typeface="+mn-lt"/>
                <a:ea typeface="+mn-ea"/>
                <a:cs typeface="+mn-cs"/>
              </a:rPr>
              <a:t>0-0 </a:t>
            </a:r>
            <a:r>
              <a:rPr lang="en-US" sz="1400" kern="1200" dirty="0">
                <a:solidFill>
                  <a:schemeClr val="tx1"/>
                </a:solidFill>
                <a:latin typeface="+mn-lt"/>
                <a:ea typeface="+mn-ea"/>
                <a:cs typeface="+mn-cs"/>
              </a:rPr>
              <a:t>at the inlet of NB;</a:t>
            </a:r>
            <a:endParaRPr lang="ru-RU" sz="1400" kern="1200" dirty="0">
              <a:solidFill>
                <a:schemeClr val="tx1"/>
              </a:solidFill>
              <a:latin typeface="+mn-lt"/>
              <a:ea typeface="+mn-ea"/>
              <a:cs typeface="+mn-cs"/>
            </a:endParaRPr>
          </a:p>
          <a:p>
            <a:pPr marL="285750" lvl="0" indent="-285750">
              <a:buFont typeface="Arial" panose="020B0604020202020204" pitchFamily="34" charset="0"/>
              <a:buChar char="•"/>
            </a:pPr>
            <a:r>
              <a:rPr lang="en-US" sz="1400" kern="1200" dirty="0">
                <a:solidFill>
                  <a:schemeClr val="tx1"/>
                </a:solidFill>
                <a:latin typeface="+mn-lt"/>
                <a:ea typeface="+mn-ea"/>
                <a:cs typeface="+mn-cs"/>
              </a:rPr>
              <a:t>section </a:t>
            </a:r>
            <a:r>
              <a:rPr lang="en-US" sz="1400" i="1" kern="1200" dirty="0">
                <a:solidFill>
                  <a:schemeClr val="tx1"/>
                </a:solidFill>
                <a:latin typeface="+mn-lt"/>
                <a:ea typeface="+mn-ea"/>
                <a:cs typeface="+mn-cs"/>
              </a:rPr>
              <a:t>1–1 </a:t>
            </a:r>
            <a:r>
              <a:rPr lang="en-US" sz="1400" kern="1200" dirty="0">
                <a:solidFill>
                  <a:schemeClr val="tx1"/>
                </a:solidFill>
                <a:latin typeface="+mn-lt"/>
                <a:ea typeface="+mn-ea"/>
                <a:cs typeface="+mn-cs"/>
              </a:rPr>
              <a:t>at the outlet of NB (at the entrance of RW)</a:t>
            </a:r>
            <a:r>
              <a:rPr lang="en-US" sz="1400" i="1" kern="1200" dirty="0">
                <a:solidFill>
                  <a:schemeClr val="tx1"/>
                </a:solidFill>
                <a:latin typeface="+mn-lt"/>
                <a:ea typeface="+mn-ea"/>
                <a:cs typeface="+mn-cs"/>
              </a:rPr>
              <a:t>;</a:t>
            </a:r>
            <a:endParaRPr lang="ru-RU" sz="1400" kern="1200" dirty="0">
              <a:solidFill>
                <a:schemeClr val="tx1"/>
              </a:solidFill>
              <a:latin typeface="+mn-lt"/>
              <a:ea typeface="+mn-ea"/>
              <a:cs typeface="+mn-cs"/>
            </a:endParaRPr>
          </a:p>
          <a:p>
            <a:pPr marL="285750" lvl="0" indent="-285750">
              <a:buFont typeface="Arial" panose="020B0604020202020204" pitchFamily="34" charset="0"/>
              <a:buChar char="•"/>
            </a:pPr>
            <a:r>
              <a:rPr lang="en-US" sz="1400" kern="1200" dirty="0">
                <a:solidFill>
                  <a:schemeClr val="tx1"/>
                </a:solidFill>
                <a:latin typeface="+mn-lt"/>
                <a:ea typeface="+mn-ea"/>
                <a:cs typeface="+mn-cs"/>
              </a:rPr>
              <a:t>section </a:t>
            </a:r>
            <a:r>
              <a:rPr lang="en-US" sz="1400" i="1" kern="1200" dirty="0">
                <a:solidFill>
                  <a:schemeClr val="tx1"/>
                </a:solidFill>
                <a:latin typeface="+mn-lt"/>
                <a:ea typeface="+mn-ea"/>
                <a:cs typeface="+mn-cs"/>
              </a:rPr>
              <a:t>2-2 </a:t>
            </a:r>
            <a:r>
              <a:rPr lang="en-US" sz="1400" kern="1200" dirty="0">
                <a:solidFill>
                  <a:schemeClr val="tx1"/>
                </a:solidFill>
                <a:latin typeface="+mn-lt"/>
                <a:ea typeface="+mn-ea"/>
                <a:cs typeface="+mn-cs"/>
              </a:rPr>
              <a:t>at the outlet of the RW</a:t>
            </a:r>
            <a:r>
              <a:rPr lang="en-US" sz="1400" i="1" kern="1200" dirty="0">
                <a:solidFill>
                  <a:schemeClr val="tx1"/>
                </a:solidFill>
                <a:latin typeface="+mn-lt"/>
                <a:ea typeface="+mn-ea"/>
                <a:cs typeface="+mn-cs"/>
              </a:rPr>
              <a:t>.</a:t>
            </a:r>
            <a:r>
              <a:rPr lang="en-US" sz="1400" kern="1200" dirty="0">
                <a:solidFill>
                  <a:schemeClr val="tx1"/>
                </a:solidFill>
                <a:latin typeface="+mn-lt"/>
                <a:ea typeface="+mn-ea"/>
                <a:cs typeface="+mn-cs"/>
              </a:rPr>
              <a:t> </a:t>
            </a:r>
            <a:endParaRPr lang="ru-RU" sz="1400" kern="1200" dirty="0">
              <a:solidFill>
                <a:schemeClr val="tx1"/>
              </a:solidFill>
              <a:latin typeface="+mn-lt"/>
              <a:ea typeface="+mn-ea"/>
              <a:cs typeface="+mn-cs"/>
            </a:endParaRPr>
          </a:p>
          <a:p>
            <a:pPr marL="285750" indent="-285750">
              <a:buFont typeface="Arial" panose="020B0604020202020204" pitchFamily="34" charset="0"/>
              <a:buChar char="•"/>
            </a:pPr>
            <a:r>
              <a:rPr lang="en-US" sz="1400" kern="1200" dirty="0">
                <a:solidFill>
                  <a:schemeClr val="tx1"/>
                </a:solidFill>
                <a:latin typeface="+mn-lt"/>
                <a:ea typeface="+mn-ea"/>
                <a:cs typeface="+mn-cs"/>
              </a:rPr>
              <a:t>The magnitude of expansion ratio of turbine stage  is usually in the range from 1.5 to 5 </a:t>
            </a:r>
            <a:r>
              <a:rPr lang="en-GB" sz="1400" kern="1200" dirty="0">
                <a:solidFill>
                  <a:schemeClr val="tx1"/>
                </a:solidFill>
                <a:latin typeface="+mn-lt"/>
                <a:ea typeface="+mn-ea"/>
                <a:cs typeface="+mn-cs"/>
              </a:rPr>
              <a:t>[1, 7, 36].</a:t>
            </a:r>
            <a:r>
              <a:rPr lang="en-US" sz="1400" kern="1200" dirty="0">
                <a:solidFill>
                  <a:schemeClr val="tx1"/>
                </a:solidFill>
                <a:latin typeface="+mn-lt"/>
                <a:ea typeface="+mn-ea"/>
                <a:cs typeface="+mn-cs"/>
              </a:rPr>
              <a:t> Larger values correspond to the heavy loaded axial high pressure and centripetal turbines. Smaller value is typical to low pressure turbines. Currently, there is a tendency to reduce the number of stages in the </a:t>
            </a:r>
            <a:r>
              <a:rPr lang="en-US" sz="1400" kern="1200" dirty="0" err="1">
                <a:solidFill>
                  <a:schemeClr val="tx1"/>
                </a:solidFill>
                <a:latin typeface="+mn-lt"/>
                <a:ea typeface="+mn-ea"/>
                <a:cs typeface="+mn-cs"/>
              </a:rPr>
              <a:t>turbomachinery</a:t>
            </a:r>
            <a:r>
              <a:rPr lang="en-US" sz="1400" kern="1200" dirty="0">
                <a:solidFill>
                  <a:schemeClr val="tx1"/>
                </a:solidFill>
                <a:latin typeface="+mn-lt"/>
                <a:ea typeface="+mn-ea"/>
                <a:cs typeface="+mn-cs"/>
              </a:rPr>
              <a:t> of GTE. Because of this requirement, the degree of expansion of the gas </a:t>
            </a:r>
            <a:r>
              <a:rPr lang="ru-RU" sz="1400" kern="1200" dirty="0">
                <a:solidFill>
                  <a:schemeClr val="tx1"/>
                </a:solidFill>
                <a:latin typeface="+mn-lt"/>
                <a:ea typeface="+mn-ea"/>
                <a:cs typeface="+mn-cs"/>
              </a:rPr>
              <a:t> </a:t>
            </a:r>
            <a:r>
              <a:rPr lang="en-US" sz="1400" kern="1200" dirty="0">
                <a:solidFill>
                  <a:schemeClr val="tx1"/>
                </a:solidFill>
                <a:latin typeface="+mn-lt"/>
                <a:ea typeface="+mn-ea"/>
                <a:cs typeface="+mn-cs"/>
              </a:rPr>
              <a:t>in one stage of prospective axial stages may exceed 5.</a:t>
            </a:r>
            <a:endParaRPr lang="ru-RU" sz="14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17</a:t>
            </a:fld>
            <a:endParaRPr lang="ru-RU" dirty="0"/>
          </a:p>
        </p:txBody>
      </p:sp>
    </p:spTree>
    <p:extLst>
      <p:ext uri="{BB962C8B-B14F-4D97-AF65-F5344CB8AC3E}">
        <p14:creationId xmlns:p14="http://schemas.microsoft.com/office/powerpoint/2010/main" val="145324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GB" sz="1200" kern="1200" dirty="0">
                    <a:solidFill>
                      <a:schemeClr val="tx1"/>
                    </a:solidFill>
                    <a:effectLst/>
                    <a:latin typeface="+mn-lt"/>
                    <a:ea typeface="+mn-ea"/>
                    <a:cs typeface="+mn-cs"/>
                  </a:rPr>
                  <a:t>The main element of the turbine is RW. It converts the flow energy into mechanical work.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process of gas expansion is in the RW, rotating with a constant circumferential velocity </a:t>
                </a:r>
                <a:r>
                  <a:rPr lang="en-GB" sz="1200" i="1" kern="120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flow rides on the wheel with an absolute velocity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an angle </a:t>
                </a:r>
                <a:r>
                  <a:rPr lang="ru-RU" sz="1200" i="1" kern="1200" dirty="0">
                    <a:solidFill>
                      <a:schemeClr val="tx1"/>
                    </a:solidFill>
                    <a:effectLst/>
                    <a:latin typeface="+mn-lt"/>
                    <a:ea typeface="+mn-ea"/>
                    <a:cs typeface="+mn-cs"/>
                    <a:sym typeface="Symbol"/>
                  </a:rPr>
                  <a:t></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leading edges of the blades, the flow begins to participate in two movements.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rotates together with the blades with a transient velocity </a:t>
                </a:r>
                <a:r>
                  <a:rPr lang="en-US" sz="1200" i="1" kern="1200" dirty="0">
                    <a:solidFill>
                      <a:schemeClr val="tx1"/>
                    </a:solidFill>
                    <a:effectLst/>
                    <a:latin typeface="+mn-lt"/>
                    <a:ea typeface="+mn-ea"/>
                    <a:cs typeface="+mn-cs"/>
                  </a:rPr>
                  <a:t>u</a:t>
                </a:r>
                <a:r>
                  <a:rPr lang="en-US" sz="1200" kern="1200" baseline="-25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 move relative to them with a velocity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velocities are connected by the following vector relation: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acc>
                          <m:accPr>
                            <m:chr m:val="⃗"/>
                            <m:ctrlPr>
                              <a:rPr lang="ru-RU" sz="1200" i="1" kern="1200">
                                <a:solidFill>
                                  <a:schemeClr val="tx1"/>
                                </a:solidFill>
                                <a:effectLst/>
                                <a:latin typeface="Cambria Math" panose="02040503050406030204" pitchFamily="18" charset="0"/>
                                <a:ea typeface="+mn-ea"/>
                                <a:cs typeface="+mn-cs"/>
                              </a:rPr>
                            </m:ctrlPr>
                          </m:accPr>
                          <m:e>
                            <m:r>
                              <a:rPr lang="ru-RU" sz="1200" i="1" kern="1200">
                                <a:solidFill>
                                  <a:schemeClr val="tx1"/>
                                </a:solidFill>
                                <a:effectLst/>
                                <a:latin typeface="Cambria Math"/>
                                <a:ea typeface="+mn-ea"/>
                                <a:cs typeface="+mn-cs"/>
                              </a:rPr>
                              <m:t>𝑐</m:t>
                            </m:r>
                          </m:e>
                        </m:acc>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m:t>
                    </m:r>
                    <m:acc>
                      <m:accPr>
                        <m:chr m:val="⃗"/>
                        <m:ctrlPr>
                          <a:rPr lang="ru-RU" sz="1200" i="1" kern="1200">
                            <a:solidFill>
                              <a:schemeClr val="tx1"/>
                            </a:solidFill>
                            <a:effectLst/>
                            <a:latin typeface="Cambria Math" panose="02040503050406030204" pitchFamily="18" charset="0"/>
                            <a:ea typeface="+mn-ea"/>
                            <a:cs typeface="+mn-cs"/>
                          </a:rPr>
                        </m:ctrlPr>
                      </m:acc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1</m:t>
                            </m:r>
                          </m:sub>
                        </m:sSub>
                      </m:e>
                    </m:acc>
                    <m:r>
                      <a:rPr lang="en-US" sz="1200" i="1" kern="1200">
                        <a:solidFill>
                          <a:schemeClr val="tx1"/>
                        </a:solidFill>
                        <a:effectLst/>
                        <a:latin typeface="Cambria Math"/>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acc>
                          <m:accPr>
                            <m:chr m:val="⃗"/>
                            <m:ctrlPr>
                              <a:rPr lang="ru-RU" sz="1200" i="1" kern="1200">
                                <a:solidFill>
                                  <a:schemeClr val="tx1"/>
                                </a:solidFill>
                                <a:effectLst/>
                                <a:latin typeface="Cambria Math" panose="02040503050406030204" pitchFamily="18" charset="0"/>
                                <a:ea typeface="+mn-ea"/>
                                <a:cs typeface="+mn-cs"/>
                              </a:rPr>
                            </m:ctrlPr>
                          </m:accPr>
                          <m:e>
                            <m:r>
                              <a:rPr lang="ru-RU" sz="1200" i="1" kern="1200">
                                <a:solidFill>
                                  <a:schemeClr val="tx1"/>
                                </a:solidFill>
                                <a:effectLst/>
                                <a:latin typeface="Cambria Math"/>
                                <a:ea typeface="+mn-ea"/>
                                <a:cs typeface="+mn-cs"/>
                              </a:rPr>
                              <m:t>𝑢</m:t>
                            </m:r>
                          </m:e>
                        </m:acc>
                      </m:e>
                      <m:sub>
                        <m:r>
                          <a:rPr lang="en-US" sz="1200" i="1" kern="1200">
                            <a:solidFill>
                              <a:schemeClr val="tx1"/>
                            </a:solidFill>
                            <a:effectLst/>
                            <a:latin typeface="Cambria Math"/>
                            <a:ea typeface="+mn-ea"/>
                            <a:cs typeface="+mn-cs"/>
                          </a:rPr>
                          <m:t>1</m:t>
                        </m:r>
                      </m:sub>
                    </m:sSub>
                  </m:oMath>
                </a14:m>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flow runs rides on the rotor blades at an angle </a:t>
                </a:r>
                <a:r>
                  <a:rPr lang="ru-RU" sz="1200" i="1" kern="1200" dirty="0">
                    <a:solidFill>
                      <a:schemeClr val="tx1"/>
                    </a:solidFill>
                    <a:effectLst/>
                    <a:latin typeface="+mn-lt"/>
                    <a:ea typeface="+mn-ea"/>
                    <a:cs typeface="+mn-cs"/>
                    <a:sym typeface="Symbol"/>
                  </a:rPr>
                  <a:t></a:t>
                </a:r>
                <a:r>
                  <a:rPr lang="en-US" sz="1200" i="1" kern="1200" baseline="-25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reduce the losses, the value of the inlet blade angle of RW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𝑏</m:t>
                        </m:r>
                      </m:sub>
                    </m:sSub>
                  </m:oMath>
                </a14:m>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selected in such a way that it is approximately equal to the angle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1</m:t>
                        </m:r>
                      </m:sub>
                    </m:sSub>
                  </m:oMath>
                </a14:m>
                <a:r>
                  <a:rPr lang="ru-RU"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the energy equation in mechanical form in the relative motion 3.2.2, it follows that the </a:t>
                </a:r>
                <a:r>
                  <a:rPr lang="en-GB" sz="1200" i="1" kern="1200" dirty="0">
                    <a:solidFill>
                      <a:schemeClr val="tx1"/>
                    </a:solidFill>
                    <a:effectLst/>
                    <a:latin typeface="+mn-lt"/>
                    <a:ea typeface="+mn-ea"/>
                    <a:cs typeface="+mn-cs"/>
                  </a:rPr>
                  <a:t>energy of gas expansion in the turbine RW goes to overcome the inertial forces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1</m:t>
                            </m:r>
                          </m:sub>
                          <m:sup>
                            <m:r>
                              <a:rPr lang="en-US" sz="1200" i="1" kern="1200">
                                <a:solidFill>
                                  <a:schemeClr val="tx1"/>
                                </a:solidFill>
                                <a:effectLst/>
                                <a:latin typeface="Cambria Math"/>
                                <a:ea typeface="+mn-ea"/>
                                <a:cs typeface="+mn-cs"/>
                              </a:rPr>
                              <m:t>2</m:t>
                            </m:r>
                          </m:sup>
                        </m:sSubSup>
                        <m:r>
                          <a:rPr lang="en-US" sz="1200" i="1" kern="1200">
                            <a:solidFill>
                              <a:schemeClr val="tx1"/>
                            </a:solidFill>
                            <a:effectLst/>
                            <a:latin typeface="Cambria Math"/>
                            <a:ea typeface="+mn-ea"/>
                            <a:cs typeface="+mn-cs"/>
                          </a:rPr>
                          <m:t>−</m:t>
                        </m:r>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𝑢</m:t>
                            </m:r>
                          </m:e>
                          <m:sub>
                            <m:r>
                              <a:rPr lang="en-US" sz="1200" i="1" kern="1200">
                                <a:solidFill>
                                  <a:schemeClr val="tx1"/>
                                </a:solidFill>
                                <a:effectLst/>
                                <a:latin typeface="Cambria Math"/>
                                <a:ea typeface="+mn-ea"/>
                                <a:cs typeface="+mn-cs"/>
                              </a:rPr>
                              <m:t>2</m:t>
                            </m:r>
                          </m:sub>
                          <m:sup>
                            <m:r>
                              <a:rPr lang="en-US" sz="1200" i="1" kern="1200">
                                <a:solidFill>
                                  <a:schemeClr val="tx1"/>
                                </a:solidFill>
                                <a:effectLst/>
                                <a:latin typeface="Cambria Math"/>
                                <a:ea typeface="+mn-ea"/>
                                <a:cs typeface="+mn-cs"/>
                              </a:rPr>
                              <m:t>2</m:t>
                            </m:r>
                          </m:sup>
                        </m:sSubSup>
                      </m:num>
                      <m:den>
                        <m:r>
                          <a:rPr lang="en-US" sz="1200" i="1" kern="1200">
                            <a:solidFill>
                              <a:schemeClr val="tx1"/>
                            </a:solidFill>
                            <a:effectLst/>
                            <a:latin typeface="Cambria Math"/>
                            <a:ea typeface="+mn-ea"/>
                            <a:cs typeface="+mn-cs"/>
                          </a:rPr>
                          <m:t>2</m:t>
                        </m:r>
                      </m:den>
                    </m:f>
                  </m:oMath>
                </a14:m>
                <a:r>
                  <a:rPr lang="en-GB" sz="1200" i="1" kern="1200" dirty="0">
                    <a:solidFill>
                      <a:schemeClr val="tx1"/>
                    </a:solidFill>
                    <a:effectLst/>
                    <a:latin typeface="+mn-lt"/>
                    <a:ea typeface="+mn-ea"/>
                    <a:cs typeface="+mn-cs"/>
                  </a:rPr>
                  <a:t>, to increase the kinetic energy in the relative motion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2</m:t>
                            </m:r>
                          </m:sub>
                          <m:sup>
                            <m:r>
                              <a:rPr lang="en-US" sz="1200" i="1" kern="1200">
                                <a:solidFill>
                                  <a:schemeClr val="tx1"/>
                                </a:solidFill>
                                <a:effectLst/>
                                <a:latin typeface="Cambria Math"/>
                                <a:ea typeface="+mn-ea"/>
                                <a:cs typeface="+mn-cs"/>
                              </a:rPr>
                              <m:t>2</m:t>
                            </m:r>
                          </m:sup>
                        </m:sSubSup>
                        <m:r>
                          <a:rPr lang="en-US" sz="1200" i="1" kern="1200">
                            <a:solidFill>
                              <a:schemeClr val="tx1"/>
                            </a:solidFill>
                            <a:effectLst/>
                            <a:latin typeface="Cambria Math"/>
                            <a:ea typeface="+mn-ea"/>
                            <a:cs typeface="+mn-cs"/>
                          </a:rPr>
                          <m:t>−</m:t>
                        </m:r>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1</m:t>
                            </m:r>
                          </m:sub>
                          <m:sup>
                            <m:r>
                              <a:rPr lang="en-US" sz="1200" i="1" kern="1200">
                                <a:solidFill>
                                  <a:schemeClr val="tx1"/>
                                </a:solidFill>
                                <a:effectLst/>
                                <a:latin typeface="Cambria Math"/>
                                <a:ea typeface="+mn-ea"/>
                                <a:cs typeface="+mn-cs"/>
                              </a:rPr>
                              <m:t>2</m:t>
                            </m:r>
                          </m:sup>
                        </m:sSubSup>
                      </m:num>
                      <m:den>
                        <m:r>
                          <a:rPr lang="en-US" sz="1200" i="1" kern="1200">
                            <a:solidFill>
                              <a:schemeClr val="tx1"/>
                            </a:solidFill>
                            <a:effectLst/>
                            <a:latin typeface="Cambria Math"/>
                            <a:ea typeface="+mn-ea"/>
                            <a:cs typeface="+mn-cs"/>
                          </a:rPr>
                          <m:t>2</m:t>
                        </m:r>
                      </m:den>
                    </m:f>
                  </m:oMath>
                </a14:m>
                <a:r>
                  <a:rPr lang="en-GB" sz="1200" i="1" kern="1200" dirty="0">
                    <a:solidFill>
                      <a:schemeClr val="tx1"/>
                    </a:solidFill>
                    <a:effectLst/>
                    <a:latin typeface="+mn-lt"/>
                    <a:ea typeface="+mn-ea"/>
                    <a:cs typeface="+mn-cs"/>
                  </a:rPr>
                  <a:t> and to overcome the hydraulic resistance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𝐿</m:t>
                        </m:r>
                      </m:e>
                      <m:sub>
                        <m:r>
                          <a:rPr lang="ru-RU" sz="1200" i="1" kern="1200">
                            <a:solidFill>
                              <a:schemeClr val="tx1"/>
                            </a:solidFill>
                            <a:effectLst/>
                            <a:latin typeface="Cambria Math"/>
                            <a:ea typeface="+mn-ea"/>
                            <a:cs typeface="+mn-cs"/>
                          </a:rPr>
                          <m:t>𝑟</m:t>
                        </m:r>
                      </m:sub>
                    </m:sSub>
                  </m:oMath>
                </a14:m>
                <a:r>
                  <a:rPr lang="en-GB"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that the process of expansion occurs with minimal energy losses, the design of the turbine is performed in such a way as to "maximize" the process of gas acceleration.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Rotor blades are designed as the outlet blade angle of cascade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𝛽</m:t>
                        </m:r>
                      </m:e>
                      <m:sub>
                        <m:r>
                          <a:rPr lang="en-GB" sz="1200" i="1" kern="1200">
                            <a:solidFill>
                              <a:schemeClr val="tx1"/>
                            </a:solidFill>
                            <a:effectLst/>
                            <a:latin typeface="Cambria Math" panose="02040503050406030204" pitchFamily="18" charset="0"/>
                            <a:ea typeface="+mn-ea"/>
                            <a:cs typeface="+mn-cs"/>
                          </a:rPr>
                          <m:t>2</m:t>
                        </m:r>
                        <m:r>
                          <a:rPr lang="en-GB" sz="1200" i="1" kern="1200">
                            <a:solidFill>
                              <a:schemeClr val="tx1"/>
                            </a:solidFill>
                            <a:effectLst/>
                            <a:latin typeface="Cambria Math" panose="02040503050406030204" pitchFamily="18" charset="0"/>
                            <a:ea typeface="+mn-ea"/>
                            <a:cs typeface="+mn-cs"/>
                          </a:rPr>
                          <m:t>𝑏</m:t>
                        </m:r>
                      </m:sub>
                    </m:sSub>
                  </m:oMath>
                </a14:m>
                <a:r>
                  <a:rPr lang="en-GB" sz="1200" kern="1200" dirty="0">
                    <a:solidFill>
                      <a:schemeClr val="tx1"/>
                    </a:solidFill>
                    <a:effectLst/>
                    <a:latin typeface="+mn-lt"/>
                    <a:ea typeface="+mn-ea"/>
                    <a:cs typeface="+mn-cs"/>
                  </a:rPr>
                  <a:t> is smaller than inlet blade angle of cascade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𝛽</m:t>
                        </m:r>
                      </m:e>
                      <m:sub>
                        <m:r>
                          <a:rPr lang="en-GB" sz="1200" i="1" kern="1200">
                            <a:solidFill>
                              <a:schemeClr val="tx1"/>
                            </a:solidFill>
                            <a:effectLst/>
                            <a:latin typeface="Cambria Math" panose="02040503050406030204" pitchFamily="18" charset="0"/>
                            <a:ea typeface="+mn-ea"/>
                            <a:cs typeface="+mn-cs"/>
                          </a:rPr>
                          <m:t>1</m:t>
                        </m:r>
                        <m:r>
                          <a:rPr lang="en-GB" sz="1200" i="1" kern="1200">
                            <a:solidFill>
                              <a:schemeClr val="tx1"/>
                            </a:solidFill>
                            <a:effectLst/>
                            <a:latin typeface="Cambria Math" panose="02040503050406030204" pitchFamily="18" charset="0"/>
                            <a:ea typeface="+mn-ea"/>
                            <a:cs typeface="+mn-cs"/>
                          </a:rPr>
                          <m:t>𝑏</m:t>
                        </m:r>
                      </m:sub>
                    </m:sSub>
                  </m:oMath>
                </a14:m>
                <a:r>
                  <a:rPr lang="en-GB" sz="1200" kern="1200" dirty="0">
                    <a:solidFill>
                      <a:schemeClr val="tx1"/>
                    </a:solidFill>
                    <a:effectLst/>
                    <a:latin typeface="+mn-lt"/>
                    <a:ea typeface="+mn-ea"/>
                    <a:cs typeface="+mn-cs"/>
                  </a:rPr>
                  <a:t> (Figure 3.2.3).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such ratio of angles, blade passage area at the RW outlet is substantially less than at the inlet, i.e. passage is convergent (narrowing), resulting in an increase in the relative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GB" sz="1200" i="1" kern="1200">
                            <a:solidFill>
                              <a:schemeClr val="tx1"/>
                            </a:solidFill>
                            <a:effectLst/>
                            <a:latin typeface="Cambria Math" panose="02040503050406030204" pitchFamily="18" charset="0"/>
                            <a:ea typeface="+mn-ea"/>
                            <a:cs typeface="+mn-cs"/>
                          </a:rPr>
                          <m:t>2</m:t>
                        </m:r>
                      </m:sub>
                    </m:sSub>
                    <m:r>
                      <a:rPr lang="en-GB"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𝑤</m:t>
                        </m:r>
                      </m:e>
                      <m:sub>
                        <m:r>
                          <a:rPr lang="en-GB" sz="1200" i="1" kern="1200">
                            <a:solidFill>
                              <a:schemeClr val="tx1"/>
                            </a:solidFill>
                            <a:effectLst/>
                            <a:latin typeface="Cambria Math" panose="02040503050406030204" pitchFamily="18" charset="0"/>
                            <a:ea typeface="+mn-ea"/>
                            <a:cs typeface="+mn-cs"/>
                          </a:rPr>
                          <m:t>1</m:t>
                        </m:r>
                      </m:sub>
                    </m:sSub>
                  </m:oMath>
                </a14:m>
                <a:r>
                  <a:rPr lang="en-GB" sz="1200" kern="1200" dirty="0">
                    <a:solidFill>
                      <a:schemeClr val="tx1"/>
                    </a:solidFill>
                    <a:effectLst/>
                    <a:latin typeface="+mn-lt"/>
                    <a:ea typeface="+mn-ea"/>
                    <a:cs typeface="+mn-cs"/>
                  </a:rPr>
                  <a:t> and is accompanied by a reduction in static pressure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𝑝</m:t>
                        </m:r>
                      </m:e>
                      <m:sub>
                        <m:r>
                          <a:rPr lang="en-GB" sz="1200" i="1" kern="1200">
                            <a:solidFill>
                              <a:schemeClr val="tx1"/>
                            </a:solidFill>
                            <a:effectLst/>
                            <a:latin typeface="Cambria Math" panose="02040503050406030204" pitchFamily="18" charset="0"/>
                            <a:ea typeface="+mn-ea"/>
                            <a:cs typeface="+mn-cs"/>
                          </a:rPr>
                          <m:t>1</m:t>
                        </m:r>
                      </m:sub>
                    </m:sSub>
                    <m:r>
                      <a:rPr lang="en-GB"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𝑝</m:t>
                        </m:r>
                      </m:e>
                      <m:sub>
                        <m:r>
                          <a:rPr lang="en-GB" sz="1200" i="1" kern="1200">
                            <a:solidFill>
                              <a:schemeClr val="tx1"/>
                            </a:solidFill>
                            <a:effectLst/>
                            <a:latin typeface="Cambria Math" panose="02040503050406030204" pitchFamily="18" charset="0"/>
                            <a:ea typeface="+mn-ea"/>
                            <a:cs typeface="+mn-cs"/>
                          </a:rPr>
                          <m:t>2</m:t>
                        </m:r>
                      </m:sub>
                    </m:sSub>
                  </m:oMath>
                </a14:m>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GB" sz="1200" kern="1200" dirty="0" smtClean="0">
                    <a:solidFill>
                      <a:schemeClr val="tx1"/>
                    </a:solidFill>
                    <a:effectLst/>
                    <a:latin typeface="+mn-lt"/>
                    <a:ea typeface="+mn-ea"/>
                    <a:cs typeface="+mn-cs"/>
                  </a:rPr>
                  <a:t>The main element of the turbine is RW. It converts the flow energy into mechanical work.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process of gas expansion is in the RW, rotating with a constant circumferential velocity </a:t>
                </a:r>
                <a:r>
                  <a:rPr lang="en-GB" sz="1200" i="1" kern="120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flow rides on the wheel with an absolute velocity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an angle </a:t>
                </a:r>
                <a:r>
                  <a:rPr lang="ru-RU" sz="1200" i="1" kern="1200" dirty="0">
                    <a:solidFill>
                      <a:schemeClr val="tx1"/>
                    </a:solidFill>
                    <a:effectLst/>
                    <a:latin typeface="+mn-lt"/>
                    <a:ea typeface="+mn-ea"/>
                    <a:cs typeface="+mn-cs"/>
                    <a:sym typeface="Symbol"/>
                  </a:rPr>
                  <a:t></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t>
                </a:r>
                <a:r>
                  <a:rPr lang="en-GB" sz="1200" kern="1200" dirty="0">
                    <a:solidFill>
                      <a:schemeClr val="tx1"/>
                    </a:solidFill>
                    <a:effectLst/>
                    <a:latin typeface="+mn-lt"/>
                    <a:ea typeface="+mn-ea"/>
                    <a:cs typeface="+mn-cs"/>
                  </a:rPr>
                  <a:t>the leading edges of the blades, the flow begins to participate in two movements.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t>
                </a:r>
                <a:r>
                  <a:rPr lang="en-GB" sz="1200" kern="1200" dirty="0">
                    <a:solidFill>
                      <a:schemeClr val="tx1"/>
                    </a:solidFill>
                    <a:effectLst/>
                    <a:latin typeface="+mn-lt"/>
                    <a:ea typeface="+mn-ea"/>
                    <a:cs typeface="+mn-cs"/>
                  </a:rPr>
                  <a:t>rotates together with the blades with a transient velocity </a:t>
                </a:r>
                <a:r>
                  <a:rPr lang="en-US" sz="1200" i="1" kern="1200" dirty="0">
                    <a:solidFill>
                      <a:schemeClr val="tx1"/>
                    </a:solidFill>
                    <a:effectLst/>
                    <a:latin typeface="+mn-lt"/>
                    <a:ea typeface="+mn-ea"/>
                    <a:cs typeface="+mn-cs"/>
                  </a:rPr>
                  <a:t>u</a:t>
                </a:r>
                <a:r>
                  <a:rPr lang="en-US" sz="1200" kern="1200" baseline="-25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 move relative to them with a velocity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a:t>
                </a:r>
                <a:r>
                  <a:rPr lang="en-GB" sz="1200" kern="1200" dirty="0">
                    <a:solidFill>
                      <a:schemeClr val="tx1"/>
                    </a:solidFill>
                    <a:effectLst/>
                    <a:latin typeface="+mn-lt"/>
                    <a:ea typeface="+mn-ea"/>
                    <a:cs typeface="+mn-cs"/>
                  </a:rPr>
                  <a:t>velocities are connected by the following vector relation: </a:t>
                </a:r>
                <a:r>
                  <a:rPr lang="ru-RU" sz="1200" i="0" kern="1200">
                    <a:solidFill>
                      <a:schemeClr val="tx1"/>
                    </a:solidFill>
                    <a:effectLst/>
                    <a:latin typeface="+mn-lt"/>
                    <a:ea typeface="+mn-ea"/>
                    <a:cs typeface="+mn-cs"/>
                  </a:rPr>
                  <a:t>𝑐 ⃗_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(𝑤_</a:t>
                </a:r>
                <a:r>
                  <a:rPr lang="en-US" sz="1200" i="0" kern="1200">
                    <a:solidFill>
                      <a:schemeClr val="tx1"/>
                    </a:solidFill>
                    <a:effectLst/>
                    <a:latin typeface="+mn-lt"/>
                    <a:ea typeface="+mn-ea"/>
                    <a:cs typeface="+mn-cs"/>
                  </a:rPr>
                  <a:t>1 </a:t>
                </a:r>
                <a:r>
                  <a:rPr lang="ru-RU"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𝑢 ⃗_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flow runs rides on the rotor blades at an angle </a:t>
                </a:r>
                <a:r>
                  <a:rPr lang="ru-RU" sz="1200" i="1" kern="1200" dirty="0">
                    <a:solidFill>
                      <a:schemeClr val="tx1"/>
                    </a:solidFill>
                    <a:effectLst/>
                    <a:latin typeface="+mn-lt"/>
                    <a:ea typeface="+mn-ea"/>
                    <a:cs typeface="+mn-cs"/>
                    <a:sym typeface="Symbol"/>
                  </a:rPr>
                  <a:t></a:t>
                </a:r>
                <a:r>
                  <a:rPr lang="en-US" sz="1200" i="1" kern="1200" baseline="-25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t>
                </a:r>
                <a:r>
                  <a:rPr lang="en-GB" sz="1200" kern="1200" dirty="0">
                    <a:solidFill>
                      <a:schemeClr val="tx1"/>
                    </a:solidFill>
                    <a:effectLst/>
                    <a:latin typeface="+mn-lt"/>
                    <a:ea typeface="+mn-ea"/>
                    <a:cs typeface="+mn-cs"/>
                  </a:rPr>
                  <a:t>reduce the losses, the </a:t>
                </a:r>
                <a:r>
                  <a:rPr lang="en-GB" sz="1200" kern="1200" dirty="0" smtClean="0">
                    <a:solidFill>
                      <a:schemeClr val="tx1"/>
                    </a:solidFill>
                    <a:effectLst/>
                    <a:latin typeface="+mn-lt"/>
                    <a:ea typeface="+mn-ea"/>
                    <a:cs typeface="+mn-cs"/>
                  </a:rPr>
                  <a:t>value </a:t>
                </a:r>
                <a:r>
                  <a:rPr lang="en-GB" sz="1200" kern="1200" dirty="0">
                    <a:solidFill>
                      <a:schemeClr val="tx1"/>
                    </a:solidFill>
                    <a:effectLst/>
                    <a:latin typeface="+mn-lt"/>
                    <a:ea typeface="+mn-ea"/>
                    <a:cs typeface="+mn-cs"/>
                  </a:rPr>
                  <a:t>of the inlet blade angle of RW </a:t>
                </a:r>
                <a:r>
                  <a:rPr lang="ru-RU" sz="1200" i="0" kern="1200">
                    <a:solidFill>
                      <a:schemeClr val="tx1"/>
                    </a:solidFill>
                    <a:effectLst/>
                    <a:latin typeface="+mn-lt"/>
                    <a:ea typeface="+mn-ea"/>
                    <a:cs typeface="+mn-cs"/>
                  </a:rPr>
                  <a:t>𝛽_</a:t>
                </a:r>
                <a:r>
                  <a:rPr lang="en-US" sz="1200" i="0" kern="1200">
                    <a:solidFill>
                      <a:schemeClr val="tx1"/>
                    </a:solidFill>
                    <a:effectLst/>
                    <a:latin typeface="+mn-lt"/>
                    <a:ea typeface="+mn-ea"/>
                    <a:cs typeface="+mn-cs"/>
                  </a:rPr>
                  <a:t>1𝑏</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selected in such a way that it is approximately equal to the angle </a:t>
                </a:r>
                <a:r>
                  <a:rPr lang="ru-RU" sz="1200" i="0" kern="1200">
                    <a:solidFill>
                      <a:schemeClr val="tx1"/>
                    </a:solidFill>
                    <a:effectLst/>
                    <a:latin typeface="+mn-lt"/>
                    <a:ea typeface="+mn-ea"/>
                    <a:cs typeface="+mn-cs"/>
                  </a:rPr>
                  <a:t>𝛽_</a:t>
                </a:r>
                <a:r>
                  <a:rPr lang="en-US" sz="1200" i="0" kern="1200">
                    <a:solidFill>
                      <a:schemeClr val="tx1"/>
                    </a:solidFill>
                    <a:effectLst/>
                    <a:latin typeface="+mn-lt"/>
                    <a:ea typeface="+mn-ea"/>
                    <a:cs typeface="+mn-cs"/>
                  </a:rPr>
                  <a:t>1</a:t>
                </a:r>
                <a:r>
                  <a:rPr lang="ru-RU"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From the energy equation in mechanical form in the relative motion 3.2.2, it follows that the </a:t>
                </a:r>
                <a:r>
                  <a:rPr lang="en-GB" sz="1200" i="1" kern="1200" dirty="0">
                    <a:solidFill>
                      <a:schemeClr val="tx1"/>
                    </a:solidFill>
                    <a:effectLst/>
                    <a:latin typeface="+mn-lt"/>
                    <a:ea typeface="+mn-ea"/>
                    <a:cs typeface="+mn-cs"/>
                  </a:rPr>
                  <a:t>energy of gas expansion in the turbine RW goes to overcome the inertial forces </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1^2−</a:t>
                </a:r>
                <a:r>
                  <a:rPr lang="ru-RU" sz="1200" i="0" kern="1200">
                    <a:solidFill>
                      <a:schemeClr val="tx1"/>
                    </a:solidFill>
                    <a:effectLst/>
                    <a:latin typeface="+mn-lt"/>
                    <a:ea typeface="+mn-ea"/>
                    <a:cs typeface="+mn-cs"/>
                  </a:rPr>
                  <a:t>𝑢_</a:t>
                </a:r>
                <a:r>
                  <a:rPr lang="en-US" sz="1200" i="0" kern="1200">
                    <a:solidFill>
                      <a:schemeClr val="tx1"/>
                    </a:solidFill>
                    <a:effectLst/>
                    <a:latin typeface="+mn-lt"/>
                    <a:ea typeface="+mn-ea"/>
                    <a:cs typeface="+mn-cs"/>
                  </a:rPr>
                  <a:t>2^2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GB" sz="1200" i="1" kern="1200" dirty="0">
                    <a:solidFill>
                      <a:schemeClr val="tx1"/>
                    </a:solidFill>
                    <a:effectLst/>
                    <a:latin typeface="+mn-lt"/>
                    <a:ea typeface="+mn-ea"/>
                    <a:cs typeface="+mn-cs"/>
                  </a:rPr>
                  <a:t>, to increase the kinetic energy in the relative motion </a:t>
                </a:r>
                <a:r>
                  <a:rPr lang="ru-RU" sz="1200" i="0" kern="1200">
                    <a:solidFill>
                      <a:schemeClr val="tx1"/>
                    </a:solidFill>
                    <a:effectLst/>
                    <a:latin typeface="+mn-lt"/>
                    <a:ea typeface="+mn-ea"/>
                    <a:cs typeface="+mn-cs"/>
                  </a:rPr>
                  <a:t>(𝑤_</a:t>
                </a:r>
                <a:r>
                  <a:rPr lang="en-US" sz="1200" i="0" kern="1200">
                    <a:solidFill>
                      <a:schemeClr val="tx1"/>
                    </a:solidFill>
                    <a:effectLst/>
                    <a:latin typeface="+mn-lt"/>
                    <a:ea typeface="+mn-ea"/>
                    <a:cs typeface="+mn-cs"/>
                  </a:rPr>
                  <a:t>2^2−</a:t>
                </a:r>
                <a:r>
                  <a:rPr lang="ru-RU" sz="1200" i="0" kern="1200">
                    <a:solidFill>
                      <a:schemeClr val="tx1"/>
                    </a:solidFill>
                    <a:effectLst/>
                    <a:latin typeface="+mn-lt"/>
                    <a:ea typeface="+mn-ea"/>
                    <a:cs typeface="+mn-cs"/>
                  </a:rPr>
                  <a:t>𝑤_</a:t>
                </a:r>
                <a:r>
                  <a:rPr lang="en-US" sz="1200" i="0" kern="1200">
                    <a:solidFill>
                      <a:schemeClr val="tx1"/>
                    </a:solidFill>
                    <a:effectLst/>
                    <a:latin typeface="+mn-lt"/>
                    <a:ea typeface="+mn-ea"/>
                    <a:cs typeface="+mn-cs"/>
                  </a:rPr>
                  <a:t>1^2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GB" sz="1200" i="1" kern="1200" dirty="0">
                    <a:solidFill>
                      <a:schemeClr val="tx1"/>
                    </a:solidFill>
                    <a:effectLst/>
                    <a:latin typeface="+mn-lt"/>
                    <a:ea typeface="+mn-ea"/>
                    <a:cs typeface="+mn-cs"/>
                  </a:rPr>
                  <a:t> and to overcome the hydraulic resistance </a:t>
                </a:r>
                <a:r>
                  <a:rPr lang="ru-RU" sz="1200" i="0" kern="1200">
                    <a:solidFill>
                      <a:schemeClr val="tx1"/>
                    </a:solidFill>
                    <a:effectLst/>
                    <a:latin typeface="+mn-lt"/>
                    <a:ea typeface="+mn-ea"/>
                    <a:cs typeface="+mn-cs"/>
                  </a:rPr>
                  <a:t>𝐿_𝑟</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18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Passing through the blade passage of RW, gas flow turns (Figures 3.2.3 and 3.2.4).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result, gas flow is pressed towards the surface of the pressure side because of the action of centrifugal forces. Local increase in pressure occurs because of this (indicated by "+" in Figure </a:t>
                </a:r>
                <a:r>
                  <a:rPr lang="en-GB" sz="1200" kern="1200" dirty="0">
                    <a:solidFill>
                      <a:schemeClr val="tx1"/>
                    </a:solidFill>
                    <a:effectLst/>
                    <a:latin typeface="+mn-lt"/>
                    <a:ea typeface="+mn-ea"/>
                    <a:cs typeface="+mn-cs"/>
                  </a:rPr>
                  <a:t>3.2.4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the same forces "</a:t>
                </a:r>
                <a:r>
                  <a:rPr lang="en-GB" sz="1200" kern="1200" dirty="0">
                    <a:solidFill>
                      <a:schemeClr val="tx1"/>
                    </a:solidFill>
                    <a:effectLst/>
                    <a:latin typeface="+mn-lt"/>
                    <a:ea typeface="+mn-ea"/>
                    <a:cs typeface="+mn-cs"/>
                  </a:rPr>
                  <a:t>depress</a:t>
                </a:r>
                <a:r>
                  <a:rPr lang="en-US" sz="1200" kern="1200" dirty="0">
                    <a:solidFill>
                      <a:schemeClr val="tx1"/>
                    </a:solidFill>
                    <a:effectLst/>
                    <a:latin typeface="+mn-lt"/>
                    <a:ea typeface="+mn-ea"/>
                    <a:cs typeface="+mn-cs"/>
                  </a:rPr>
                  <a:t>" the flow from the suction side forming a region of discharge (shown by "-" in Figure </a:t>
                </a:r>
                <a:r>
                  <a:rPr lang="en-GB" sz="1200" kern="1200" dirty="0">
                    <a:solidFill>
                      <a:schemeClr val="tx1"/>
                    </a:solidFill>
                    <a:effectLst/>
                    <a:latin typeface="+mn-lt"/>
                    <a:ea typeface="+mn-ea"/>
                    <a:cs typeface="+mn-cs"/>
                  </a:rPr>
                  <a:t>3.2.4).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rotor blade experiences a pressure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Wing-shape of the blade also contributes to the appearance of the pressure difference between the </a:t>
                </a:r>
                <a:r>
                  <a:rPr lang="en-GB" sz="1200" kern="1200" dirty="0">
                    <a:solidFill>
                      <a:schemeClr val="tx1"/>
                    </a:solidFill>
                    <a:effectLst/>
                    <a:latin typeface="+mn-lt"/>
                    <a:ea typeface="+mn-ea"/>
                    <a:cs typeface="+mn-cs"/>
                  </a:rPr>
                  <a:t>suction side</a:t>
                </a:r>
                <a:r>
                  <a:rPr lang="en-US" sz="1200" kern="1200" dirty="0">
                    <a:solidFill>
                      <a:schemeClr val="tx1"/>
                    </a:solidFill>
                    <a:effectLst/>
                    <a:latin typeface="+mn-lt"/>
                    <a:ea typeface="+mn-ea"/>
                    <a:cs typeface="+mn-cs"/>
                  </a:rPr>
                  <a:t> and pressure side.</a:t>
                </a:r>
                <a:endParaRPr lang="ru-RU"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The resultant of pressure forces acting on the blade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r>
                          <a:rPr lang="ru-RU" sz="1200" i="1" kern="1200">
                            <a:solidFill>
                              <a:schemeClr val="tx1"/>
                            </a:solidFill>
                            <a:effectLst/>
                            <a:latin typeface="Cambria Math" panose="02040503050406030204" pitchFamily="18" charset="0"/>
                            <a:ea typeface="+mn-ea"/>
                            <a:cs typeface="+mn-cs"/>
                          </a:rPr>
                          <m:t>𝑃</m:t>
                        </m:r>
                      </m:e>
                    </m:acc>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directed towards the suction side of blade in the direction roughly perpendicular to the chord.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divided into two components: circumferential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𝑃</m:t>
                            </m:r>
                          </m:e>
                          <m:sub>
                            <m:r>
                              <a:rPr lang="en-US" sz="1200" i="1" kern="1200">
                                <a:solidFill>
                                  <a:schemeClr val="tx1"/>
                                </a:solidFill>
                                <a:effectLst/>
                                <a:latin typeface="Cambria Math" panose="02040503050406030204" pitchFamily="18" charset="0"/>
                                <a:ea typeface="+mn-ea"/>
                                <a:cs typeface="+mn-cs"/>
                              </a:rPr>
                              <m:t>𝑢</m:t>
                            </m:r>
                          </m:sub>
                        </m:sSub>
                      </m:e>
                    </m:acc>
                  </m:oMath>
                </a14:m>
                <a:r>
                  <a:rPr lang="en-US" sz="1200" kern="1200" dirty="0">
                    <a:solidFill>
                      <a:schemeClr val="tx1"/>
                    </a:solidFill>
                    <a:effectLst/>
                    <a:latin typeface="+mn-lt"/>
                    <a:ea typeface="+mn-ea"/>
                    <a:cs typeface="+mn-cs"/>
                  </a:rPr>
                  <a:t> and axial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𝑃</m:t>
                            </m:r>
                          </m:e>
                          <m:sub>
                            <m:r>
                              <a:rPr lang="en-US" sz="1200" i="1" kern="1200">
                                <a:solidFill>
                                  <a:schemeClr val="tx1"/>
                                </a:solidFill>
                                <a:effectLst/>
                                <a:latin typeface="Cambria Math" panose="02040503050406030204" pitchFamily="18" charset="0"/>
                                <a:ea typeface="+mn-ea"/>
                                <a:cs typeface="+mn-cs"/>
                              </a:rPr>
                              <m:t>𝑎</m:t>
                            </m:r>
                          </m:sub>
                        </m:sSub>
                      </m:e>
                    </m:acc>
                  </m:oMath>
                </a14:m>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Circumferential component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𝑃</m:t>
                            </m:r>
                          </m:e>
                          <m:sub>
                            <m:r>
                              <a:rPr lang="en-US" sz="1200" i="1" kern="1200">
                                <a:solidFill>
                                  <a:schemeClr val="tx1"/>
                                </a:solidFill>
                                <a:effectLst/>
                                <a:latin typeface="Cambria Math" panose="02040503050406030204" pitchFamily="18" charset="0"/>
                                <a:ea typeface="+mn-ea"/>
                                <a:cs typeface="+mn-cs"/>
                              </a:rPr>
                              <m:t>𝑢</m:t>
                            </m:r>
                          </m:sub>
                        </m:sSub>
                      </m:e>
                    </m:acc>
                  </m:oMath>
                </a14:m>
                <a:r>
                  <a:rPr lang="en-US" sz="1200" kern="1200" dirty="0">
                    <a:solidFill>
                      <a:schemeClr val="tx1"/>
                    </a:solidFill>
                    <a:effectLst/>
                    <a:latin typeface="+mn-lt"/>
                    <a:ea typeface="+mn-ea"/>
                    <a:cs typeface="+mn-cs"/>
                  </a:rPr>
                  <a:t> creates a torque on the rotor blade and makes RW rotate.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it should be specially noted that, unlike the compressor, the rotation of the turbine proceeds independently without supply of external energy.</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Axial component </a:t>
                </a:r>
                <a14:m>
                  <m:oMath xmlns:m="http://schemas.openxmlformats.org/officeDocument/2006/math">
                    <m:acc>
                      <m:accPr>
                        <m:chr m:val="̅"/>
                        <m:ctrlPr>
                          <a:rPr lang="ru-RU" sz="1200" i="1" kern="1200">
                            <a:solidFill>
                              <a:schemeClr val="tx1"/>
                            </a:solidFill>
                            <a:effectLst/>
                            <a:latin typeface="Cambria Math" panose="02040503050406030204" pitchFamily="18" charset="0"/>
                            <a:ea typeface="+mn-ea"/>
                            <a:cs typeface="+mn-cs"/>
                          </a:rPr>
                        </m:ctrlPr>
                      </m:accPr>
                      <m:e>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𝑃</m:t>
                            </m:r>
                          </m:e>
                          <m:sub>
                            <m:r>
                              <a:rPr lang="en-US" sz="1200" i="1" kern="1200">
                                <a:solidFill>
                                  <a:schemeClr val="tx1"/>
                                </a:solidFill>
                                <a:effectLst/>
                                <a:latin typeface="Cambria Math" panose="02040503050406030204" pitchFamily="18" charset="0"/>
                                <a:ea typeface="+mn-ea"/>
                                <a:cs typeface="+mn-cs"/>
                              </a:rPr>
                              <m:t>𝑎</m:t>
                            </m:r>
                          </m:sub>
                        </m:sSub>
                      </m:e>
                    </m:acc>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taken by thrust bearing of the turbine rotor (Figure 3.2.4).</a:t>
                </a:r>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work extracted by the blades from flow can be found using the momentum equation (Euler equation):</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Passing through the blade passage of RW, gas flow turns (Figures 3.2.3 and 3.2.4).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result, gas flow is pressed towards the surface of the pressure side because of the action of centrifugal forces. Local increase in pressure occurs because of this (indicated by "+" in Figure </a:t>
                </a:r>
                <a:r>
                  <a:rPr lang="en-GB" sz="1200" kern="1200" dirty="0">
                    <a:solidFill>
                      <a:schemeClr val="tx1"/>
                    </a:solidFill>
                    <a:effectLst/>
                    <a:latin typeface="+mn-lt"/>
                    <a:ea typeface="+mn-ea"/>
                    <a:cs typeface="+mn-cs"/>
                  </a:rPr>
                  <a:t>3.2.4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the same forces "</a:t>
                </a:r>
                <a:r>
                  <a:rPr lang="en-GB" sz="1200" kern="1200" dirty="0">
                    <a:solidFill>
                      <a:schemeClr val="tx1"/>
                    </a:solidFill>
                    <a:effectLst/>
                    <a:latin typeface="+mn-lt"/>
                    <a:ea typeface="+mn-ea"/>
                    <a:cs typeface="+mn-cs"/>
                  </a:rPr>
                  <a:t>depress</a:t>
                </a:r>
                <a:r>
                  <a:rPr lang="en-US" sz="1200" kern="1200" dirty="0">
                    <a:solidFill>
                      <a:schemeClr val="tx1"/>
                    </a:solidFill>
                    <a:effectLst/>
                    <a:latin typeface="+mn-lt"/>
                    <a:ea typeface="+mn-ea"/>
                    <a:cs typeface="+mn-cs"/>
                  </a:rPr>
                  <a:t>" the flow from the suction side forming a region of discharge (shown by "-" in Figure </a:t>
                </a:r>
                <a:r>
                  <a:rPr lang="en-GB" sz="1200" kern="1200" dirty="0">
                    <a:solidFill>
                      <a:schemeClr val="tx1"/>
                    </a:solidFill>
                    <a:effectLst/>
                    <a:latin typeface="+mn-lt"/>
                    <a:ea typeface="+mn-ea"/>
                    <a:cs typeface="+mn-cs"/>
                  </a:rPr>
                  <a:t>3.2.4).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rotor blade experiences a pressure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Wing-shape of the blade also contributes to the appearance of the pressure difference between the </a:t>
                </a:r>
                <a:r>
                  <a:rPr lang="en-GB" sz="1200" kern="1200" dirty="0">
                    <a:solidFill>
                      <a:schemeClr val="tx1"/>
                    </a:solidFill>
                    <a:effectLst/>
                    <a:latin typeface="+mn-lt"/>
                    <a:ea typeface="+mn-ea"/>
                    <a:cs typeface="+mn-cs"/>
                  </a:rPr>
                  <a:t>suction side</a:t>
                </a:r>
                <a:r>
                  <a:rPr lang="en-US" sz="1200" kern="1200" dirty="0">
                    <a:solidFill>
                      <a:schemeClr val="tx1"/>
                    </a:solidFill>
                    <a:effectLst/>
                    <a:latin typeface="+mn-lt"/>
                    <a:ea typeface="+mn-ea"/>
                    <a:cs typeface="+mn-cs"/>
                  </a:rPr>
                  <a:t> and pressure side.</a:t>
                </a:r>
                <a:endParaRPr lang="ru-RU"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The resultant of pressure forces acting on the blade </a:t>
                </a:r>
                <a:r>
                  <a:rPr lang="ru-RU" sz="1200" i="0" kern="1200">
                    <a:solidFill>
                      <a:schemeClr val="tx1"/>
                    </a:solidFill>
                    <a:effectLst/>
                    <a:latin typeface="+mn-lt"/>
                    <a:ea typeface="+mn-ea"/>
                    <a:cs typeface="+mn-cs"/>
                  </a:rPr>
                  <a:t>𝑃 ̅</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directed towards the suction side of blade in the direction roughly perpendicular to the chord.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divided into two components: circumferential </a:t>
                </a:r>
                <a:r>
                  <a:rPr lang="ru-RU" sz="1200" i="0" kern="1200">
                    <a:solidFill>
                      <a:schemeClr val="tx1"/>
                    </a:solidFill>
                    <a:effectLst/>
                    <a:latin typeface="+mn-lt"/>
                    <a:ea typeface="+mn-ea"/>
                    <a:cs typeface="+mn-cs"/>
                  </a:rPr>
                  <a:t>(𝑃_</a:t>
                </a:r>
                <a:r>
                  <a:rPr lang="en-US" sz="1200" i="0" kern="1200">
                    <a:solidFill>
                      <a:schemeClr val="tx1"/>
                    </a:solidFill>
                    <a:effectLst/>
                    <a:latin typeface="+mn-lt"/>
                    <a:ea typeface="+mn-ea"/>
                    <a:cs typeface="+mn-cs"/>
                  </a:rPr>
                  <a:t>𝑢 </a:t>
                </a:r>
                <a:r>
                  <a:rPr lang="ru-RU" sz="1200" i="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 and axial </a:t>
                </a:r>
                <a:r>
                  <a:rPr lang="ru-RU" sz="1200" i="0" kern="1200">
                    <a:solidFill>
                      <a:schemeClr val="tx1"/>
                    </a:solidFill>
                    <a:effectLst/>
                    <a:latin typeface="+mn-lt"/>
                    <a:ea typeface="+mn-ea"/>
                    <a:cs typeface="+mn-cs"/>
                  </a:rPr>
                  <a:t>(𝑃_</a:t>
                </a:r>
                <a:r>
                  <a:rPr lang="en-US" sz="1200" i="0" kern="1200">
                    <a:solidFill>
                      <a:schemeClr val="tx1"/>
                    </a:solidFill>
                    <a:effectLst/>
                    <a:latin typeface="+mn-lt"/>
                    <a:ea typeface="+mn-ea"/>
                    <a:cs typeface="+mn-cs"/>
                  </a:rPr>
                  <a:t>𝑎 </a:t>
                </a:r>
                <a:r>
                  <a:rPr lang="ru-RU" sz="1200" i="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Circumferential component </a:t>
                </a:r>
                <a:r>
                  <a:rPr lang="ru-RU" sz="1200" i="0" kern="1200">
                    <a:solidFill>
                      <a:schemeClr val="tx1"/>
                    </a:solidFill>
                    <a:effectLst/>
                    <a:latin typeface="+mn-lt"/>
                    <a:ea typeface="+mn-ea"/>
                    <a:cs typeface="+mn-cs"/>
                  </a:rPr>
                  <a:t>(𝑃_</a:t>
                </a:r>
                <a:r>
                  <a:rPr lang="en-US" sz="1200" i="0" kern="1200">
                    <a:solidFill>
                      <a:schemeClr val="tx1"/>
                    </a:solidFill>
                    <a:effectLst/>
                    <a:latin typeface="+mn-lt"/>
                    <a:ea typeface="+mn-ea"/>
                    <a:cs typeface="+mn-cs"/>
                  </a:rPr>
                  <a:t>𝑢 </a:t>
                </a:r>
                <a:r>
                  <a:rPr lang="ru-RU" sz="1200" i="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 creates a torque on the rotor blade and makes RW rotate.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it should be specially noted that, unlike the compressor, the rotation of the turbine proceeds independently without supply of external energy.</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Axial component </a:t>
                </a:r>
                <a:r>
                  <a:rPr lang="ru-RU" sz="1200" i="0" kern="1200">
                    <a:solidFill>
                      <a:schemeClr val="tx1"/>
                    </a:solidFill>
                    <a:effectLst/>
                    <a:latin typeface="+mn-lt"/>
                    <a:ea typeface="+mn-ea"/>
                    <a:cs typeface="+mn-cs"/>
                  </a:rPr>
                  <a:t>(𝑃_</a:t>
                </a:r>
                <a:r>
                  <a:rPr lang="en-US" sz="1200" i="0" kern="1200">
                    <a:solidFill>
                      <a:schemeClr val="tx1"/>
                    </a:solidFill>
                    <a:effectLst/>
                    <a:latin typeface="+mn-lt"/>
                    <a:ea typeface="+mn-ea"/>
                    <a:cs typeface="+mn-cs"/>
                  </a:rPr>
                  <a:t>𝑎 </a:t>
                </a:r>
                <a:r>
                  <a:rPr lang="ru-RU" sz="1200" i="0" kern="120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taken by thrust bearing of the turbine rotor (Figure 3.2.4).</a:t>
                </a:r>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work extracted by the blades from flow can be found using the momentum equation (Euler equation):</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19</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rtl="0" eaLnBrk="1" latinLnBrk="0" hangingPunct="1">
              <a:buFont typeface="+mj-lt"/>
              <a:buAutoNum type="arabicPeriod"/>
            </a:pPr>
            <a:r>
              <a:rPr lang="en-US" sz="1200" b="1" i="1" kern="1200" dirty="0">
                <a:solidFill>
                  <a:schemeClr val="tx1"/>
                </a:solidFill>
                <a:effectLst/>
                <a:latin typeface="+mn-lt"/>
                <a:ea typeface="+mn-ea"/>
                <a:cs typeface="+mn-cs"/>
              </a:rPr>
              <a:t>Compressor </a:t>
            </a:r>
            <a:r>
              <a:rPr lang="en-US" sz="1200" kern="1200" dirty="0">
                <a:solidFill>
                  <a:schemeClr val="tx1"/>
                </a:solidFill>
                <a:effectLst/>
                <a:latin typeface="+mn-lt"/>
                <a:ea typeface="+mn-ea"/>
                <a:cs typeface="+mn-cs"/>
              </a:rPr>
              <a:t>– is a device for the continuous compression of the working fluid to the </a:t>
            </a:r>
            <a:r>
              <a:rPr lang="en-US" sz="1200" b="1" kern="1200" dirty="0">
                <a:solidFill>
                  <a:schemeClr val="tx1"/>
                </a:solidFill>
                <a:effectLst/>
                <a:latin typeface="+mn-lt"/>
                <a:ea typeface="+mn-ea"/>
                <a:cs typeface="+mn-cs"/>
              </a:rPr>
              <a:t>desired</a:t>
            </a:r>
            <a:r>
              <a:rPr lang="en-US" sz="1200" kern="1200" dirty="0">
                <a:solidFill>
                  <a:schemeClr val="tx1"/>
                </a:solidFill>
                <a:effectLst/>
                <a:latin typeface="+mn-lt"/>
                <a:ea typeface="+mn-ea"/>
                <a:cs typeface="+mn-cs"/>
              </a:rPr>
              <a:t> level of pressure ratio due to the supply of mechanical energy to the working fluid flow.</a:t>
            </a: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endParaRPr lang="ru-RU" dirty="0">
              <a:effectLst/>
            </a:endParaRPr>
          </a:p>
          <a:p>
            <a:pPr marL="228600" indent="-228600" rtl="0" eaLnBrk="1" latinLnBrk="0" hangingPunct="1">
              <a:buFont typeface="+mj-lt"/>
              <a:buAutoNum type="arabicPeriod"/>
            </a:pPr>
            <a:r>
              <a:rPr lang="en-US" sz="1200" kern="1200" dirty="0">
                <a:solidFill>
                  <a:schemeClr val="tx1"/>
                </a:solidFill>
                <a:effectLst/>
                <a:latin typeface="+mn-lt"/>
                <a:ea typeface="+mn-ea"/>
                <a:cs typeface="+mn-cs"/>
              </a:rPr>
              <a:t>constant supply of mechanical work from the outside is necessary for compressor operation. </a:t>
            </a: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r>
              <a:rPr lang="en-US" sz="1200" kern="1200" dirty="0">
                <a:solidFill>
                  <a:schemeClr val="tx1"/>
                </a:solidFill>
                <a:effectLst/>
                <a:latin typeface="+mn-lt"/>
                <a:ea typeface="+mn-ea"/>
                <a:cs typeface="+mn-cs"/>
              </a:rPr>
              <a:t>Gas turbines, electric motors are usually applied as the source of energy. </a:t>
            </a: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r>
              <a:rPr lang="en-US" sz="1200" kern="1200" dirty="0">
                <a:solidFill>
                  <a:schemeClr val="tx1"/>
                </a:solidFill>
                <a:effectLst/>
                <a:latin typeface="+mn-lt"/>
                <a:ea typeface="+mn-ea"/>
                <a:cs typeface="+mn-cs"/>
              </a:rPr>
              <a:t>However, most often for this purpose turbines are used because they can produce more power at a relatively small size.</a:t>
            </a: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endParaRPr lang="ru-RU" dirty="0">
              <a:effectLst/>
            </a:endParaRPr>
          </a:p>
          <a:p>
            <a:pPr marL="228600" indent="-228600" rtl="0" eaLnBrk="1" latinLnBrk="0" hangingPunct="1">
              <a:buFont typeface="+mj-lt"/>
              <a:buAutoNum type="arabicPeriod"/>
            </a:pPr>
            <a:r>
              <a:rPr lang="en-US" sz="1200" kern="1200" dirty="0">
                <a:solidFill>
                  <a:schemeClr val="tx1"/>
                </a:solidFill>
                <a:effectLst/>
                <a:latin typeface="+mn-lt"/>
                <a:ea typeface="+mn-ea"/>
                <a:cs typeface="+mn-cs"/>
              </a:rPr>
              <a:t>In the compressor, the input mechanical work is transformed into potential energy of the compressed gas. </a:t>
            </a: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endParaRPr lang="ru-RU" sz="1200" kern="1200" dirty="0">
              <a:solidFill>
                <a:schemeClr val="tx1"/>
              </a:solidFill>
              <a:effectLst/>
              <a:latin typeface="+mn-lt"/>
              <a:ea typeface="+mn-ea"/>
              <a:cs typeface="+mn-cs"/>
            </a:endParaRPr>
          </a:p>
          <a:p>
            <a:pPr marL="228600" indent="-228600" rtl="0" eaLnBrk="1" latinLnBrk="0" hangingPunct="1">
              <a:buFont typeface="+mj-lt"/>
              <a:buAutoNum type="arabicPeriod"/>
            </a:pPr>
            <a:r>
              <a:rPr lang="en-US" sz="1200" kern="1200" dirty="0">
                <a:solidFill>
                  <a:schemeClr val="tx1"/>
                </a:solidFill>
                <a:effectLst/>
                <a:latin typeface="+mn-lt"/>
                <a:ea typeface="+mn-ea"/>
                <a:cs typeface="+mn-cs"/>
              </a:rPr>
              <a:t>As a result, total and static pressure (</a:t>
            </a:r>
            <a:r>
              <a:rPr lang="ru-RU" sz="1200" i="1" kern="1200" dirty="0">
                <a:solidFill>
                  <a:schemeClr val="tx1"/>
                </a:solidFill>
                <a:effectLst/>
                <a:latin typeface="+mn-lt"/>
                <a:ea typeface="+mn-ea"/>
                <a:cs typeface="+mn-cs"/>
              </a:rPr>
              <a:t>р</a:t>
            </a:r>
            <a:r>
              <a:rPr lang="en-US" sz="1200" i="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р</a:t>
            </a:r>
            <a:r>
              <a:rPr lang="en-US" sz="1200" i="1"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temperature (</a:t>
            </a:r>
            <a:r>
              <a:rPr lang="ru-RU" sz="1200" i="1" kern="1200" dirty="0">
                <a:solidFill>
                  <a:schemeClr val="tx1"/>
                </a:solidFill>
                <a:effectLst/>
                <a:latin typeface="+mn-lt"/>
                <a:ea typeface="+mn-ea"/>
                <a:cs typeface="+mn-cs"/>
              </a:rPr>
              <a:t>Т</a:t>
            </a:r>
            <a:r>
              <a:rPr lang="en-US" sz="1200" i="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Т</a:t>
            </a:r>
            <a:r>
              <a:rPr lang="en-US" sz="1200" i="1"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of the working fluid, as well as its density </a:t>
            </a:r>
            <a:r>
              <a:rPr lang="ru-RU" sz="1200" i="1" kern="1200" dirty="0">
                <a:solidFill>
                  <a:schemeClr val="tx1"/>
                </a:solidFill>
                <a:effectLst/>
                <a:latin typeface="+mn-lt"/>
                <a:ea typeface="+mn-ea"/>
                <a:cs typeface="+mn-cs"/>
                <a:sym typeface="Symbol"/>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 Detail of this process will be discussed below.</a:t>
            </a:r>
            <a:endParaRPr lang="ru-RU" dirty="0">
              <a:effectLst/>
            </a:endParaRPr>
          </a:p>
        </p:txBody>
      </p:sp>
      <p:sp>
        <p:nvSpPr>
          <p:cNvPr id="4" name="Номер слайда 3"/>
          <p:cNvSpPr>
            <a:spLocks noGrp="1"/>
          </p:cNvSpPr>
          <p:nvPr>
            <p:ph type="sldNum" sz="quarter" idx="10"/>
          </p:nvPr>
        </p:nvSpPr>
        <p:spPr/>
        <p:txBody>
          <a:bodyPr/>
          <a:lstStyle/>
          <a:p>
            <a:fld id="{0048289E-2F4B-4BDB-9E3D-307BE649A8BF}" type="slidenum">
              <a:rPr lang="ru-RU" smtClean="0"/>
              <a:pPr/>
              <a:t>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working fluid leaves the RW in relative motion with a velocity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an angle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is close in magnitude to the outlet blade angle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2b</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Summing vectorially the relative velocity with the transient velocity </a:t>
                </a:r>
                <a:r>
                  <a:rPr lang="en-US" sz="1200" i="1" kern="1200" dirty="0">
                    <a:solidFill>
                      <a:schemeClr val="tx1"/>
                    </a:solidFill>
                    <a:effectLst/>
                    <a:latin typeface="+mn-lt"/>
                    <a:ea typeface="+mn-ea"/>
                    <a:cs typeface="+mn-cs"/>
                  </a:rPr>
                  <a:t>u</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 absolute flow velocity is obtained with which the working fluid leaves the RW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enters the next stage or outlet nozzle. Velocity triangles at the inlet and outlet of the RW are shown in Figures 3.2.4 and 3.2.5. It can be seen from them that the absolute flow velocity in the RW decreases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which is due to the mechanical work done by the gas.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Working fluid leaves turbine with the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and it has kinetic energy of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2</m:t>
                            </m:r>
                          </m:sup>
                        </m:sSubSup>
                      </m:num>
                      <m:den>
                        <m:r>
                          <a:rPr lang="en-US" sz="1200" i="1" kern="1200">
                            <a:solidFill>
                              <a:schemeClr val="tx1"/>
                            </a:solidFill>
                            <a:effectLst/>
                            <a:latin typeface="Cambria Math" panose="02040503050406030204" pitchFamily="18" charset="0"/>
                            <a:ea typeface="+mn-ea"/>
                            <a:cs typeface="+mn-cs"/>
                          </a:rPr>
                          <m:t>2</m:t>
                        </m:r>
                      </m:den>
                    </m:f>
                  </m:oMath>
                </a14:m>
                <a:r>
                  <a:rPr lang="en-US" sz="1200" kern="1200" dirty="0">
                    <a:solidFill>
                      <a:schemeClr val="tx1"/>
                    </a:solidFill>
                    <a:effectLst/>
                    <a:latin typeface="+mn-lt"/>
                    <a:ea typeface="+mn-ea"/>
                    <a:cs typeface="+mn-cs"/>
                  </a:rPr>
                  <a:t>, which is called </a:t>
                </a:r>
                <a:r>
                  <a:rPr lang="en-US" sz="1200" i="1" kern="1200" dirty="0">
                    <a:solidFill>
                      <a:schemeClr val="tx1"/>
                    </a:solidFill>
                    <a:effectLst/>
                    <a:latin typeface="+mn-lt"/>
                    <a:ea typeface="+mn-ea"/>
                    <a:cs typeface="+mn-cs"/>
                  </a:rPr>
                  <a:t>residual velocity losses</a:t>
                </a:r>
                <a:r>
                  <a:rPr lang="en-US" sz="1200" kern="1200" dirty="0">
                    <a:solidFill>
                      <a:schemeClr val="tx1"/>
                    </a:solidFill>
                    <a:effectLst/>
                    <a:latin typeface="+mn-lt"/>
                    <a:ea typeface="+mn-ea"/>
                    <a:cs typeface="+mn-cs"/>
                  </a:rPr>
                  <a:t>. Presence of this energy indicates that not all the energy of gas expansion was converted into useful power at the output shaft. Since the working fluid must leave the turbine, these losses are inevitable. The magnitude of the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varies widely, reaching the level of </a:t>
                </a:r>
                <a:r>
                  <a:rPr lang="en-US" sz="1200" i="1" kern="1200" dirty="0">
                    <a:solidFill>
                      <a:schemeClr val="tx1"/>
                    </a:solidFill>
                    <a:effectLst/>
                    <a:latin typeface="+mn-lt"/>
                    <a:ea typeface="+mn-ea"/>
                    <a:cs typeface="+mn-cs"/>
                  </a:rPr>
                  <a:t>300...400 m/s</a:t>
                </a:r>
                <a:r>
                  <a:rPr lang="en-US" sz="1200" kern="1200" dirty="0">
                    <a:solidFill>
                      <a:schemeClr val="tx1"/>
                    </a:solidFill>
                    <a:effectLst/>
                    <a:latin typeface="+mn-lt"/>
                    <a:ea typeface="+mn-ea"/>
                    <a:cs typeface="+mn-cs"/>
                  </a:rPr>
                  <a:t>. But specific velocity at the RW outlet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c2</a:t>
                </a:r>
                <a:r>
                  <a:rPr lang="en-US" sz="1200" kern="1200" dirty="0">
                    <a:solidFill>
                      <a:schemeClr val="tx1"/>
                    </a:solidFill>
                    <a:effectLst/>
                    <a:latin typeface="+mn-lt"/>
                    <a:ea typeface="+mn-ea"/>
                    <a:cs typeface="+mn-cs"/>
                  </a:rPr>
                  <a:t> is more characteristic quantity. Its value in the GTE turbines must be within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c2</a:t>
                </a:r>
                <a:r>
                  <a:rPr lang="en-US" sz="1200" i="1" kern="1200" dirty="0">
                    <a:solidFill>
                      <a:schemeClr val="tx1"/>
                    </a:solidFill>
                    <a:effectLst/>
                    <a:latin typeface="+mn-lt"/>
                    <a:ea typeface="+mn-ea"/>
                    <a:cs typeface="+mn-cs"/>
                  </a:rPr>
                  <a:t>=0.4...0.6, </a:t>
                </a:r>
                <a:r>
                  <a:rPr lang="en-US" sz="1200" kern="1200" dirty="0">
                    <a:solidFill>
                      <a:schemeClr val="tx1"/>
                    </a:solidFill>
                    <a:effectLst/>
                    <a:latin typeface="+mn-lt"/>
                    <a:ea typeface="+mn-ea"/>
                    <a:cs typeface="+mn-cs"/>
                  </a:rPr>
                  <a:t>and it can reach values of </a:t>
                </a:r>
                <a:r>
                  <a:rPr lang="en-US" sz="1200" i="1" kern="1200" dirty="0">
                    <a:solidFill>
                      <a:schemeClr val="tx1"/>
                    </a:solidFill>
                    <a:effectLst/>
                    <a:latin typeface="+mn-lt"/>
                    <a:ea typeface="+mn-ea"/>
                    <a:cs typeface="+mn-cs"/>
                  </a:rPr>
                  <a:t>0.65...0.75 </a:t>
                </a:r>
                <a:r>
                  <a:rPr lang="en-US" sz="1200" kern="1200" dirty="0">
                    <a:solidFill>
                      <a:schemeClr val="tx1"/>
                    </a:solidFill>
                    <a:effectLst/>
                    <a:latin typeface="+mn-lt"/>
                    <a:ea typeface="+mn-ea"/>
                    <a:cs typeface="+mn-cs"/>
                  </a:rPr>
                  <a:t>in turbines of turboprop and turboshaft engines [1, 7, 36]. Apparently from Figure 3.2.6, minimum values of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velocity and residual velocity losses will occur when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=90° </a:t>
                </a:r>
                <a:r>
                  <a:rPr lang="en-US" sz="1200" kern="1200" dirty="0">
                    <a:solidFill>
                      <a:schemeClr val="tx1"/>
                    </a:solidFill>
                    <a:effectLst/>
                    <a:latin typeface="+mn-lt"/>
                    <a:ea typeface="+mn-ea"/>
                    <a:cs typeface="+mn-cs"/>
                  </a:rPr>
                  <a:t>(while maintaining the flow component of velocity</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𝑎</m:t>
                        </m:r>
                      </m:sub>
                    </m:sSub>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presence of inertial forces, for example in a centripetal turbine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allows to reduce the level of relative velocities in the RW and, due to this, somewhat reduce losses.</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working fluid leaves the RW in relative motion with a velocity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an angle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is close in magnitude to the outlet blade angle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2b</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Summing vectorially the relative velocity with the transient velocity </a:t>
                </a:r>
                <a:r>
                  <a:rPr lang="en-US" sz="1200" i="1" kern="1200" dirty="0">
                    <a:solidFill>
                      <a:schemeClr val="tx1"/>
                    </a:solidFill>
                    <a:effectLst/>
                    <a:latin typeface="+mn-lt"/>
                    <a:ea typeface="+mn-ea"/>
                    <a:cs typeface="+mn-cs"/>
                  </a:rPr>
                  <a:t>u</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 absolute flow velocity is obtained with which the working fluid leaves the RW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enters the next stage or outlet nozzle. Velocity triangles at the inlet and outlet of the RW are shown in Figures 3.2.4 and 3.2.5. It can be seen from them that the absolute flow velocity in the RW decreases </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1&gt;</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is due to the mechanical work done by the gas.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Working fluid leaves turbine with the velocity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and it has kinetic energy of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2^2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is called </a:t>
                </a:r>
                <a:r>
                  <a:rPr lang="en-US" sz="1200" i="1" kern="1200" dirty="0">
                    <a:solidFill>
                      <a:schemeClr val="tx1"/>
                    </a:solidFill>
                    <a:effectLst/>
                    <a:latin typeface="+mn-lt"/>
                    <a:ea typeface="+mn-ea"/>
                    <a:cs typeface="+mn-cs"/>
                  </a:rPr>
                  <a:t>residual velocity losses</a:t>
                </a:r>
                <a:r>
                  <a:rPr lang="en-US" sz="1200" kern="1200" dirty="0">
                    <a:solidFill>
                      <a:schemeClr val="tx1"/>
                    </a:solidFill>
                    <a:effectLst/>
                    <a:latin typeface="+mn-lt"/>
                    <a:ea typeface="+mn-ea"/>
                    <a:cs typeface="+mn-cs"/>
                  </a:rPr>
                  <a:t>. Presence of this energy indicates that not all the energy of gas expansion was converted into useful power at the output shaft. Since the working fluid must leave the turbine, these losses are inevitable. The magnitude of the velocity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varies widely, reaching the level of </a:t>
                </a:r>
                <a:r>
                  <a:rPr lang="en-US" sz="1200" i="1" kern="1200" dirty="0">
                    <a:solidFill>
                      <a:schemeClr val="tx1"/>
                    </a:solidFill>
                    <a:effectLst/>
                    <a:latin typeface="+mn-lt"/>
                    <a:ea typeface="+mn-ea"/>
                    <a:cs typeface="+mn-cs"/>
                  </a:rPr>
                  <a:t>300...400 m/s</a:t>
                </a:r>
                <a:r>
                  <a:rPr lang="en-US" sz="1200" kern="1200" dirty="0">
                    <a:solidFill>
                      <a:schemeClr val="tx1"/>
                    </a:solidFill>
                    <a:effectLst/>
                    <a:latin typeface="+mn-lt"/>
                    <a:ea typeface="+mn-ea"/>
                    <a:cs typeface="+mn-cs"/>
                  </a:rPr>
                  <a:t>. But specific velocity at the RW outlet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c2</a:t>
                </a:r>
                <a:r>
                  <a:rPr lang="en-US" sz="1200" kern="1200" dirty="0">
                    <a:solidFill>
                      <a:schemeClr val="tx1"/>
                    </a:solidFill>
                    <a:effectLst/>
                    <a:latin typeface="+mn-lt"/>
                    <a:ea typeface="+mn-ea"/>
                    <a:cs typeface="+mn-cs"/>
                  </a:rPr>
                  <a:t> is more characteristic quantity. Its value in the GTE turbines must be within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c2</a:t>
                </a:r>
                <a:r>
                  <a:rPr lang="en-US" sz="1200" i="1" kern="1200" dirty="0">
                    <a:solidFill>
                      <a:schemeClr val="tx1"/>
                    </a:solidFill>
                    <a:effectLst/>
                    <a:latin typeface="+mn-lt"/>
                    <a:ea typeface="+mn-ea"/>
                    <a:cs typeface="+mn-cs"/>
                  </a:rPr>
                  <a:t>=0.4...0.6, </a:t>
                </a:r>
                <a:r>
                  <a:rPr lang="en-US" sz="1200" kern="1200" dirty="0">
                    <a:solidFill>
                      <a:schemeClr val="tx1"/>
                    </a:solidFill>
                    <a:effectLst/>
                    <a:latin typeface="+mn-lt"/>
                    <a:ea typeface="+mn-ea"/>
                    <a:cs typeface="+mn-cs"/>
                  </a:rPr>
                  <a:t>and it can reach values of </a:t>
                </a:r>
                <a:r>
                  <a:rPr lang="en-US" sz="1200" i="1" kern="1200" dirty="0">
                    <a:solidFill>
                      <a:schemeClr val="tx1"/>
                    </a:solidFill>
                    <a:effectLst/>
                    <a:latin typeface="+mn-lt"/>
                    <a:ea typeface="+mn-ea"/>
                    <a:cs typeface="+mn-cs"/>
                  </a:rPr>
                  <a:t>0.65...0.75 </a:t>
                </a:r>
                <a:r>
                  <a:rPr lang="en-US" sz="1200" kern="1200" dirty="0">
                    <a:solidFill>
                      <a:schemeClr val="tx1"/>
                    </a:solidFill>
                    <a:effectLst/>
                    <a:latin typeface="+mn-lt"/>
                    <a:ea typeface="+mn-ea"/>
                    <a:cs typeface="+mn-cs"/>
                  </a:rPr>
                  <a:t>in turbines of turboprop and turboshaft engines [1, 7, 36]. Apparently from Figure 3.2.6, minimum values of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velocity and residual velocity losses will occur when </a:t>
                </a:r>
                <a:r>
                  <a:rPr lang="ru-RU" sz="1200" i="1"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=90° </a:t>
                </a:r>
                <a:r>
                  <a:rPr lang="en-US" sz="1200" kern="1200" dirty="0">
                    <a:solidFill>
                      <a:schemeClr val="tx1"/>
                    </a:solidFill>
                    <a:effectLst/>
                    <a:latin typeface="+mn-lt"/>
                    <a:ea typeface="+mn-ea"/>
                    <a:cs typeface="+mn-cs"/>
                  </a:rPr>
                  <a:t>(while maintaining the flow component of velocity</a:t>
                </a:r>
                <a:r>
                  <a:rPr lang="en-US" sz="1200" i="0" kern="1200">
                    <a:solidFill>
                      <a:schemeClr val="tx1"/>
                    </a:solidFill>
                    <a:effectLst/>
                    <a:latin typeface="+mn-lt"/>
                    <a:ea typeface="+mn-ea"/>
                    <a:cs typeface="+mn-cs"/>
                  </a:rPr>
                  <a:t> </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𝑎</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presence of inertial forces, for example in a centripetal turbine (</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1&gt;𝑢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allows to reduce the level of relative velocities in the RW and, due to this, somewhat reduce losses.</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20</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It follows from this that the mechanical energy gained in the turbine is obtained because of the gas expansion </a:t>
                </a:r>
                <a14:m>
                  <m:oMath xmlns:m="http://schemas.openxmlformats.org/officeDocument/2006/math">
                    <m:nary>
                      <m:naryPr>
                        <m:limLoc m:val="subSup"/>
                        <m:ctrlPr>
                          <a:rPr lang="ru-RU"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1</m:t>
                        </m:r>
                      </m:sup>
                      <m:e>
                        <m:f>
                          <m:fPr>
                            <m:ctrlPr>
                              <a:rPr lang="ru-RU" sz="1200" i="1" kern="1200">
                                <a:solidFill>
                                  <a:schemeClr val="tx1"/>
                                </a:solidFill>
                                <a:effectLst/>
                                <a:latin typeface="Cambria Math" panose="02040503050406030204" pitchFamily="18" charset="0"/>
                                <a:ea typeface="+mn-ea"/>
                                <a:cs typeface="+mn-cs"/>
                              </a:rPr>
                            </m:ctrlPr>
                          </m:fPr>
                          <m:num>
                            <m:r>
                              <a:rPr lang="ru-RU" sz="1200" i="1" kern="1200">
                                <a:solidFill>
                                  <a:schemeClr val="tx1"/>
                                </a:solidFill>
                                <a:effectLst/>
                                <a:latin typeface="Cambria Math" panose="02040503050406030204" pitchFamily="18" charset="0"/>
                                <a:ea typeface="+mn-ea"/>
                                <a:cs typeface="+mn-cs"/>
                              </a:rPr>
                              <m:t>𝑑𝑝</m:t>
                            </m:r>
                          </m:num>
                          <m:den>
                            <m:r>
                              <a:rPr lang="ru-RU" sz="1200" i="1" kern="1200">
                                <a:solidFill>
                                  <a:schemeClr val="tx1"/>
                                </a:solidFill>
                                <a:effectLst/>
                                <a:latin typeface="Cambria Math" panose="02040503050406030204" pitchFamily="18" charset="0"/>
                                <a:ea typeface="+mn-ea"/>
                                <a:cs typeface="+mn-cs"/>
                              </a:rPr>
                              <m:t>𝜌</m:t>
                            </m:r>
                          </m:den>
                        </m:f>
                      </m:e>
                    </m:nary>
                  </m:oMath>
                </a14:m>
                <a:r>
                  <a:rPr lang="en-US" sz="1200" kern="1200" dirty="0">
                    <a:solidFill>
                      <a:schemeClr val="tx1"/>
                    </a:solidFill>
                    <a:effectLst/>
                    <a:latin typeface="+mn-lt"/>
                    <a:ea typeface="+mn-ea"/>
                    <a:cs typeface="+mn-cs"/>
                  </a:rPr>
                  <a:t> and the change in the kinetic energy of the flow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2</m:t>
                            </m:r>
                          </m:sup>
                        </m:sSubSup>
                        <m:r>
                          <a:rPr lang="en-US" sz="1200" i="1" kern="1200">
                            <a:solidFill>
                              <a:schemeClr val="tx1"/>
                            </a:solidFill>
                            <a:effectLst/>
                            <a:latin typeface="Cambria Math" panose="02040503050406030204" pitchFamily="18" charset="0"/>
                            <a:ea typeface="+mn-ea"/>
                            <a:cs typeface="+mn-cs"/>
                          </a:rPr>
                          <m:t>−</m:t>
                        </m:r>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2</m:t>
                            </m:r>
                          </m:sup>
                        </m:sSubSup>
                      </m:num>
                      <m:den>
                        <m:r>
                          <a:rPr lang="en-US" sz="1200" i="1" kern="1200">
                            <a:solidFill>
                              <a:schemeClr val="tx1"/>
                            </a:solidFill>
                            <a:effectLst/>
                            <a:latin typeface="Cambria Math" panose="02040503050406030204" pitchFamily="18" charset="0"/>
                            <a:ea typeface="+mn-ea"/>
                            <a:cs typeface="+mn-cs"/>
                          </a:rPr>
                          <m:t>2</m:t>
                        </m:r>
                      </m:den>
                    </m:f>
                  </m:oMath>
                </a14:m>
                <a:r>
                  <a:rPr lang="en-US" sz="1200" kern="1200" dirty="0">
                    <a:solidFill>
                      <a:schemeClr val="tx1"/>
                    </a:solidFill>
                    <a:effectLst/>
                    <a:latin typeface="+mn-lt"/>
                    <a:ea typeface="+mn-ea"/>
                    <a:cs typeface="+mn-cs"/>
                  </a:rPr>
                  <a:t>, despite the acting hydraulic losses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𝐿</m:t>
                        </m:r>
                      </m:e>
                      <m:sub>
                        <m:r>
                          <a:rPr lang="en-US" sz="1200" i="1" kern="1200">
                            <a:solidFill>
                              <a:schemeClr val="tx1"/>
                            </a:solidFill>
                            <a:effectLst/>
                            <a:latin typeface="Cambria Math" panose="02040503050406030204" pitchFamily="18" charset="0"/>
                            <a:ea typeface="+mn-ea"/>
                            <a:cs typeface="+mn-cs"/>
                          </a:rPr>
                          <m:t>𝑟</m:t>
                        </m:r>
                      </m:sub>
                    </m:sSub>
                  </m:oMath>
                </a14:m>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Relying on this conclusion and the process considered earlier in the RW, we can conclude that, despite its relative simplicity, a complex thermodynamic process occurs in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Initially, the potential energy of the working fluid is converted to kinetic, then it turns into a mechanical one due to the rotation of the flow.</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it follows from equation 3.2.4, it is necessary that the flow at its inlet has a large kinetic energy </a:t>
                </a:r>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2</m:t>
                            </m:r>
                          </m:sup>
                        </m:sSubSup>
                      </m:num>
                      <m:den>
                        <m:r>
                          <a:rPr lang="en-US" sz="1200" i="1" kern="1200">
                            <a:solidFill>
                              <a:schemeClr val="tx1"/>
                            </a:solidFill>
                            <a:effectLst/>
                            <a:latin typeface="Cambria Math" panose="02040503050406030204" pitchFamily="18" charset="0"/>
                            <a:ea typeface="+mn-ea"/>
                            <a:cs typeface="+mn-cs"/>
                          </a:rPr>
                          <m:t>2</m:t>
                        </m:r>
                      </m:den>
                    </m:f>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obtain a significant amount of mechanical work in a turbine.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it follows from the Euler equation (3.2.3) that the mechanical work extracted by the turbine blades from the flow will be the greater, the larger its swirl at the inlet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𝑢</m:t>
                        </m:r>
                      </m:sub>
                    </m:sSub>
                  </m:oMath>
                </a14:m>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to obtain large values of the specific work in the turbine RW, a swirling flow with a large kinetic energy must be fed to its inlet.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done in an additional fixed BR, which is set before the RW and is called the </a:t>
                </a:r>
                <a:r>
                  <a:rPr lang="en-US" sz="1200" i="1" kern="1200" dirty="0">
                    <a:solidFill>
                      <a:schemeClr val="tx1"/>
                    </a:solidFill>
                    <a:effectLst/>
                    <a:latin typeface="+mn-lt"/>
                    <a:ea typeface="+mn-ea"/>
                    <a:cs typeface="+mn-cs"/>
                  </a:rPr>
                  <a:t>nozzle block (NB)</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performs the function of accelerating the flow at the inlet to the RW and creating a swirl of the flow therein to increase the mechanical work of the turbine stage.</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It follows from this that the mechanical energy gained in the turbine is obtained because of the gas expansion </a:t>
                </a:r>
                <a:r>
                  <a:rPr lang="ru-RU" sz="1200" i="0" kern="1200">
                    <a:solidFill>
                      <a:schemeClr val="tx1"/>
                    </a:solidFill>
                    <a:effectLst/>
                    <a:latin typeface="+mn-lt"/>
                    <a:ea typeface="+mn-ea"/>
                    <a:cs typeface="+mn-cs"/>
                  </a:rPr>
                  <a:t>∫2</a:t>
                </a:r>
                <a:r>
                  <a:rPr lang="en-US" sz="1200" i="0" kern="1200">
                    <a:solidFill>
                      <a:schemeClr val="tx1"/>
                    </a:solidFill>
                    <a:effectLst/>
                    <a:latin typeface="+mn-lt"/>
                    <a:ea typeface="+mn-ea"/>
                    <a:cs typeface="+mn-cs"/>
                  </a:rPr>
                  <a:t>_2^1</a:t>
                </a:r>
                <a:r>
                  <a:rPr lang="ru-RU" sz="1200" i="0" kern="1200">
                    <a:solidFill>
                      <a:schemeClr val="tx1"/>
                    </a:solidFill>
                    <a:effectLst/>
                    <a:latin typeface="+mn-lt"/>
                    <a:ea typeface="+mn-ea"/>
                    <a:cs typeface="+mn-cs"/>
                  </a:rPr>
                  <a:t>▒𝑑𝑝/𝜌</a:t>
                </a:r>
                <a:r>
                  <a:rPr lang="en-US" sz="1200" kern="1200" dirty="0">
                    <a:solidFill>
                      <a:schemeClr val="tx1"/>
                    </a:solidFill>
                    <a:effectLst/>
                    <a:latin typeface="+mn-lt"/>
                    <a:ea typeface="+mn-ea"/>
                    <a:cs typeface="+mn-cs"/>
                  </a:rPr>
                  <a:t> and the change in the kinetic energy of the flow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1^2−</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2^2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despite the acting hydraulic losses </a:t>
                </a:r>
                <a:r>
                  <a:rPr lang="ru-RU" sz="1200" i="0" kern="1200">
                    <a:solidFill>
                      <a:schemeClr val="tx1"/>
                    </a:solidFill>
                    <a:effectLst/>
                    <a:latin typeface="+mn-lt"/>
                    <a:ea typeface="+mn-ea"/>
                    <a:cs typeface="+mn-cs"/>
                  </a:rPr>
                  <a:t>𝐿_</a:t>
                </a:r>
                <a:r>
                  <a:rPr lang="en-US" sz="1200" i="0" kern="1200">
                    <a:solidFill>
                      <a:schemeClr val="tx1"/>
                    </a:solidFill>
                    <a:effectLst/>
                    <a:latin typeface="+mn-lt"/>
                    <a:ea typeface="+mn-ea"/>
                    <a:cs typeface="+mn-cs"/>
                  </a:rPr>
                  <a:t>𝑟</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Relying on this conclusion and the process considered earlier in the RW, we can conclude that, despite its relative simplicity, a complex thermodynamic process occurs in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Initially, the potential energy of the working fluid is converted to kinetic, then it turns into a mechanical one due to the rotation of the flow.</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it follows from equation 3.2.4, it is necessary that the flow at its inlet has a large kinetic energy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1^2</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2</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obtain a significant amount of mechanical work in a turbine.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it follows from the Euler equation (3.2.3) that the mechanical work extracted by the turbine blades from the flow will be the greater, the larger its swirl at the inlet </a:t>
                </a:r>
                <a:r>
                  <a:rPr lang="ru-RU" sz="1200" i="0" kern="1200">
                    <a:solidFill>
                      <a:schemeClr val="tx1"/>
                    </a:solidFill>
                    <a:effectLst/>
                    <a:latin typeface="+mn-lt"/>
                    <a:ea typeface="+mn-ea"/>
                    <a:cs typeface="+mn-cs"/>
                  </a:rPr>
                  <a:t>𝑐_</a:t>
                </a:r>
                <a:r>
                  <a:rPr lang="en-US" sz="1200" i="0" kern="1200">
                    <a:solidFill>
                      <a:schemeClr val="tx1"/>
                    </a:solidFill>
                    <a:effectLst/>
                    <a:latin typeface="+mn-lt"/>
                    <a:ea typeface="+mn-ea"/>
                    <a:cs typeface="+mn-cs"/>
                  </a:rPr>
                  <a:t>1𝑢</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to obtain large values of the specific work in the turbine RW, a swirling flow with a large kinetic energy must be fed to its inlet.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done in an additional fixed BR, which is set before the RW and is called the </a:t>
                </a:r>
                <a:r>
                  <a:rPr lang="en-US" sz="1200" i="1" kern="1200" dirty="0">
                    <a:solidFill>
                      <a:schemeClr val="tx1"/>
                    </a:solidFill>
                    <a:effectLst/>
                    <a:latin typeface="+mn-lt"/>
                    <a:ea typeface="+mn-ea"/>
                    <a:cs typeface="+mn-cs"/>
                  </a:rPr>
                  <a:t>nozzle block (NB)</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performs the function of accelerating the flow at the inlet to the RW and creating a swirl of the flow therein to increase the mechanical work of the turbine stage.</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21</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Flow acceleration in NB is organized by the same principle as in the RW - due to the convergent form of blade passage.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purpose, the nozzle blades are performed in such a way that design blade angle of cascade at the outlet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sym typeface="Symbol" panose="05050102010706020507" pitchFamily="18" charset="2"/>
                          </a:rPr>
                          <m:t></m:t>
                        </m:r>
                      </m:e>
                      <m:sub>
                        <m:r>
                          <a:rPr lang="en-US" sz="1200" i="1" kern="1200">
                            <a:solidFill>
                              <a:schemeClr val="tx1"/>
                            </a:solidFill>
                            <a:effectLst/>
                            <a:latin typeface="Cambria Math" panose="02040503050406030204" pitchFamily="18" charset="0"/>
                            <a:ea typeface="+mn-ea"/>
                            <a:cs typeface="+mn-cs"/>
                          </a:rPr>
                          <m:t>1</m:t>
                        </m:r>
                        <m:r>
                          <a:rPr lang="ru-RU" sz="1200" i="1" kern="1200">
                            <a:solidFill>
                              <a:schemeClr val="tx1"/>
                            </a:solidFill>
                            <a:effectLst/>
                            <a:latin typeface="Cambria Math" panose="02040503050406030204" pitchFamily="18" charset="0"/>
                            <a:ea typeface="+mn-ea"/>
                            <a:cs typeface="+mn-cs"/>
                          </a:rPr>
                          <m:t>𝑏</m:t>
                        </m:r>
                      </m:sub>
                    </m:sSub>
                  </m:oMath>
                </a14:m>
                <a:r>
                  <a:rPr lang="en-US" sz="1200" kern="1200" dirty="0">
                    <a:solidFill>
                      <a:schemeClr val="tx1"/>
                    </a:solidFill>
                    <a:effectLst/>
                    <a:latin typeface="+mn-lt"/>
                    <a:ea typeface="+mn-ea"/>
                    <a:cs typeface="+mn-cs"/>
                  </a:rPr>
                  <a:t> is smaller than the blade angle at the cascade inlet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sym typeface="Symbol" panose="05050102010706020507" pitchFamily="18" charset="2"/>
                          </a:rPr>
                          <m:t></m:t>
                        </m:r>
                      </m:e>
                      <m:sub>
                        <m:r>
                          <a:rPr lang="en-US" sz="1200" i="1" kern="1200">
                            <a:solidFill>
                              <a:schemeClr val="tx1"/>
                            </a:solidFill>
                            <a:effectLst/>
                            <a:latin typeface="Cambria Math" panose="02040503050406030204" pitchFamily="18" charset="0"/>
                            <a:ea typeface="+mn-ea"/>
                            <a:cs typeface="+mn-cs"/>
                          </a:rPr>
                          <m:t>0</m:t>
                        </m:r>
                        <m:r>
                          <a:rPr lang="ru-RU" sz="1200" i="1" kern="1200">
                            <a:solidFill>
                              <a:schemeClr val="tx1"/>
                            </a:solidFill>
                            <a:effectLst/>
                            <a:latin typeface="Cambria Math" panose="02040503050406030204" pitchFamily="18" charset="0"/>
                            <a:ea typeface="+mn-ea"/>
                            <a:cs typeface="+mn-cs"/>
                          </a:rPr>
                          <m:t>𝑏</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(Figure 3.2.4).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such ratio of angles</a:t>
                </a:r>
                <a:r>
                  <a:rPr lang="en-GB" sz="1200" kern="1200" dirty="0">
                    <a:solidFill>
                      <a:schemeClr val="tx1"/>
                    </a:solidFill>
                    <a:effectLst/>
                    <a:latin typeface="+mn-lt"/>
                    <a:ea typeface="+mn-ea"/>
                    <a:cs typeface="+mn-cs"/>
                  </a:rPr>
                  <a:t> blade passage area at the </a:t>
                </a:r>
                <a:r>
                  <a:rPr lang="en-US" sz="1200" kern="1200" dirty="0">
                    <a:solidFill>
                      <a:schemeClr val="tx1"/>
                    </a:solidFill>
                    <a:effectLst/>
                    <a:latin typeface="+mn-lt"/>
                    <a:ea typeface="+mn-ea"/>
                    <a:cs typeface="+mn-cs"/>
                  </a:rPr>
                  <a:t>NB</a:t>
                </a:r>
                <a:r>
                  <a:rPr lang="en-GB" sz="1200" kern="1200" dirty="0">
                    <a:solidFill>
                      <a:schemeClr val="tx1"/>
                    </a:solidFill>
                    <a:effectLst/>
                    <a:latin typeface="+mn-lt"/>
                    <a:ea typeface="+mn-ea"/>
                    <a:cs typeface="+mn-cs"/>
                  </a:rPr>
                  <a:t> outlet</a:t>
                </a:r>
                <a:r>
                  <a:rPr lang="en-US" sz="1200" kern="1200" dirty="0">
                    <a:solidFill>
                      <a:schemeClr val="tx1"/>
                    </a:solidFill>
                    <a:effectLst/>
                    <a:latin typeface="+mn-lt"/>
                    <a:ea typeface="+mn-ea"/>
                    <a:cs typeface="+mn-cs"/>
                  </a:rPr>
                  <a:t> is substantially less than the inlet, i.e. blade passage is convergent, which leads to an increase in the absolute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0</m:t>
                        </m:r>
                      </m:sub>
                    </m:sSub>
                  </m:oMath>
                </a14:m>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is accompanied by a reduction in static pressure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𝑝</m:t>
                        </m:r>
                      </m:e>
                      <m:sub>
                        <m:r>
                          <a:rPr lang="en-US" sz="1200" i="1" kern="1200">
                            <a:solidFill>
                              <a:schemeClr val="tx1"/>
                            </a:solidFill>
                            <a:effectLst/>
                            <a:latin typeface="Cambria Math" panose="02040503050406030204" pitchFamily="18" charset="0"/>
                            <a:ea typeface="+mn-ea"/>
                            <a:cs typeface="+mn-cs"/>
                          </a:rPr>
                          <m:t>0</m:t>
                        </m:r>
                      </m:sub>
                    </m:sSub>
                    <m:r>
                      <a:rPr lang="en-US" sz="1200" i="1" kern="1200">
                        <a:solidFill>
                          <a:schemeClr val="tx1"/>
                        </a:solidFill>
                        <a:effectLst/>
                        <a:latin typeface="Cambria Math" panose="02040503050406030204" pitchFamily="18" charset="0"/>
                        <a:ea typeface="+mn-ea"/>
                        <a:cs typeface="+mn-cs"/>
                      </a:rPr>
                      <m:t>&gt;</m:t>
                    </m:r>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𝑝</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reduce losses, the value of the inlet blade angle of NB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sym typeface="Symbol" panose="05050102010706020507" pitchFamily="18" charset="2"/>
                          </a:rPr>
                          <m:t></m:t>
                        </m:r>
                      </m:e>
                      <m:sub>
                        <m:r>
                          <a:rPr lang="en-GB" sz="1200" i="1" kern="1200">
                            <a:solidFill>
                              <a:schemeClr val="tx1"/>
                            </a:solidFill>
                            <a:effectLst/>
                            <a:latin typeface="Cambria Math" panose="02040503050406030204" pitchFamily="18" charset="0"/>
                            <a:ea typeface="+mn-ea"/>
                            <a:cs typeface="+mn-cs"/>
                          </a:rPr>
                          <m:t>0</m:t>
                        </m:r>
                        <m:r>
                          <a:rPr lang="en-GB" sz="1200" i="1" kern="1200">
                            <a:solidFill>
                              <a:schemeClr val="tx1"/>
                            </a:solidFill>
                            <a:effectLst/>
                            <a:latin typeface="Cambria Math" panose="02040503050406030204" pitchFamily="18" charset="0"/>
                            <a:ea typeface="+mn-ea"/>
                            <a:cs typeface="+mn-cs"/>
                          </a:rPr>
                          <m:t>𝑏</m:t>
                        </m:r>
                      </m:sub>
                    </m:sSub>
                  </m:oMath>
                </a14:m>
                <a:r>
                  <a:rPr lang="en-GB" sz="1200" kern="1200" dirty="0">
                    <a:solidFill>
                      <a:schemeClr val="tx1"/>
                    </a:solidFill>
                    <a:effectLst/>
                    <a:latin typeface="+mn-lt"/>
                    <a:ea typeface="+mn-ea"/>
                    <a:cs typeface="+mn-cs"/>
                  </a:rPr>
                  <a:t> is chosen such that it roughly equals the flow angle at the NB inlet in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sym typeface="Symbol" panose="05050102010706020507" pitchFamily="18" charset="2"/>
                          </a:rPr>
                          <m:t></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Velocity diagram of axial turbine stage is shown in Figure 3.2.5. </a:t>
                </a:r>
              </a:p>
              <a:p>
                <a:endParaRPr lang="en-US"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endParaRPr lang="ru-RU"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Flow acceleration in NB is organized by the same principle as in the RW - due to the convergent form of blade passage.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purpose, the nozzle blades are performed in such a way that design blade angle of cascade at the outlet </a:t>
                </a:r>
                <a:r>
                  <a:rPr lang="en-US" sz="1200" i="0" kern="1200">
                    <a:solidFill>
                      <a:schemeClr val="tx1"/>
                    </a:solidFill>
                    <a:effectLst/>
                    <a:latin typeface="+mn-lt"/>
                    <a:ea typeface="+mn-ea"/>
                    <a:cs typeface="+mn-cs"/>
                    <a:sym typeface="Symbol" panose="05050102010706020507" pitchFamily="18" charset="2"/>
                  </a:rPr>
                  <a:t></a:t>
                </a:r>
                <a:r>
                  <a:rPr lang="ru-RU" sz="1200" i="0" kern="1200">
                    <a:solidFill>
                      <a:schemeClr val="tx1"/>
                    </a:solidFill>
                    <a:effectLst/>
                    <a:latin typeface="+mn-lt"/>
                    <a:ea typeface="+mn-ea"/>
                    <a:cs typeface="+mn-cs"/>
                    <a:sym typeface="Symbol" panose="05050102010706020507" pitchFamily="18" charset="2"/>
                  </a:rPr>
                  <a:t>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𝑏</a:t>
                </a:r>
                <a:r>
                  <a:rPr lang="en-US" sz="1200" kern="1200" dirty="0">
                    <a:solidFill>
                      <a:schemeClr val="tx1"/>
                    </a:solidFill>
                    <a:effectLst/>
                    <a:latin typeface="+mn-lt"/>
                    <a:ea typeface="+mn-ea"/>
                    <a:cs typeface="+mn-cs"/>
                  </a:rPr>
                  <a:t> is smaller than the blade angle at the cascade inlet </a:t>
                </a:r>
                <a:r>
                  <a:rPr lang="ru-RU" sz="1200" i="0" kern="1200">
                    <a:solidFill>
                      <a:schemeClr val="tx1"/>
                    </a:solidFill>
                    <a:effectLst/>
                    <a:latin typeface="+mn-lt"/>
                    <a:ea typeface="+mn-ea"/>
                    <a:cs typeface="+mn-cs"/>
                    <a:sym typeface="Symbol" panose="05050102010706020507" pitchFamily="18" charset="2"/>
                  </a:rPr>
                  <a:t>_</a:t>
                </a:r>
                <a:r>
                  <a:rPr lang="en-US" sz="1200" i="0" kern="1200">
                    <a:solidFill>
                      <a:schemeClr val="tx1"/>
                    </a:solidFill>
                    <a:effectLst/>
                    <a:latin typeface="+mn-lt"/>
                    <a:ea typeface="+mn-ea"/>
                    <a:cs typeface="+mn-cs"/>
                  </a:rPr>
                  <a:t>0</a:t>
                </a:r>
                <a:r>
                  <a:rPr lang="ru-RU" sz="1200" i="0" kern="1200">
                    <a:solidFill>
                      <a:schemeClr val="tx1"/>
                    </a:solidFill>
                    <a:effectLst/>
                    <a:latin typeface="+mn-lt"/>
                    <a:ea typeface="+mn-ea"/>
                    <a:cs typeface="+mn-cs"/>
                  </a:rPr>
                  <a:t>𝑏</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(Figure 3.2.4).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such ratio of angles</a:t>
                </a:r>
                <a:r>
                  <a:rPr lang="en-GB" sz="1200" kern="1200" dirty="0">
                    <a:solidFill>
                      <a:schemeClr val="tx1"/>
                    </a:solidFill>
                    <a:effectLst/>
                    <a:latin typeface="+mn-lt"/>
                    <a:ea typeface="+mn-ea"/>
                    <a:cs typeface="+mn-cs"/>
                  </a:rPr>
                  <a:t> blade passage area at the </a:t>
                </a:r>
                <a:r>
                  <a:rPr lang="en-US" sz="1200" kern="1200" dirty="0">
                    <a:solidFill>
                      <a:schemeClr val="tx1"/>
                    </a:solidFill>
                    <a:effectLst/>
                    <a:latin typeface="+mn-lt"/>
                    <a:ea typeface="+mn-ea"/>
                    <a:cs typeface="+mn-cs"/>
                  </a:rPr>
                  <a:t>NB</a:t>
                </a:r>
                <a:r>
                  <a:rPr lang="en-GB" sz="1200" kern="1200" dirty="0">
                    <a:solidFill>
                      <a:schemeClr val="tx1"/>
                    </a:solidFill>
                    <a:effectLst/>
                    <a:latin typeface="+mn-lt"/>
                    <a:ea typeface="+mn-ea"/>
                    <a:cs typeface="+mn-cs"/>
                  </a:rPr>
                  <a:t> outlet</a:t>
                </a:r>
                <a:r>
                  <a:rPr lang="en-US" sz="1200" kern="1200" dirty="0">
                    <a:solidFill>
                      <a:schemeClr val="tx1"/>
                    </a:solidFill>
                    <a:effectLst/>
                    <a:latin typeface="+mn-lt"/>
                    <a:ea typeface="+mn-ea"/>
                    <a:cs typeface="+mn-cs"/>
                  </a:rPr>
                  <a:t> is substantially less than the inlet, i.e. blade passage is convergent, which leads to an increase in the absolute velocity </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1&gt;</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0</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is accompanied by a reduction in static pressure </a:t>
                </a:r>
                <a:r>
                  <a:rPr lang="ru-RU" sz="1200" i="0" kern="1200">
                    <a:solidFill>
                      <a:schemeClr val="tx1"/>
                    </a:solidFill>
                    <a:effectLst/>
                    <a:latin typeface="+mn-lt"/>
                    <a:ea typeface="+mn-ea"/>
                    <a:cs typeface="+mn-cs"/>
                  </a:rPr>
                  <a:t>𝑝_</a:t>
                </a:r>
                <a:r>
                  <a:rPr lang="en-US" sz="1200" i="0" kern="1200">
                    <a:solidFill>
                      <a:schemeClr val="tx1"/>
                    </a:solidFill>
                    <a:effectLst/>
                    <a:latin typeface="+mn-lt"/>
                    <a:ea typeface="+mn-ea"/>
                    <a:cs typeface="+mn-cs"/>
                  </a:rPr>
                  <a:t>0&gt;</a:t>
                </a:r>
                <a:r>
                  <a:rPr lang="ru-RU" sz="1200" i="0" kern="1200">
                    <a:solidFill>
                      <a:schemeClr val="tx1"/>
                    </a:solidFill>
                    <a:effectLst/>
                    <a:latin typeface="+mn-lt"/>
                    <a:ea typeface="+mn-ea"/>
                    <a:cs typeface="+mn-cs"/>
                  </a:rPr>
                  <a:t>𝑝_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reduce losses, the value of the inlet blade angle of NB </a:t>
                </a:r>
                <a:r>
                  <a:rPr lang="ru-RU" sz="1200" i="0" kern="1200">
                    <a:solidFill>
                      <a:schemeClr val="tx1"/>
                    </a:solidFill>
                    <a:effectLst/>
                    <a:latin typeface="+mn-lt"/>
                    <a:ea typeface="+mn-ea"/>
                    <a:cs typeface="+mn-cs"/>
                    <a:sym typeface="Symbol" panose="05050102010706020507" pitchFamily="18" charset="2"/>
                  </a:rPr>
                  <a:t>_</a:t>
                </a:r>
                <a:r>
                  <a:rPr lang="en-GB" sz="1200" i="0" kern="1200">
                    <a:solidFill>
                      <a:schemeClr val="tx1"/>
                    </a:solidFill>
                    <a:effectLst/>
                    <a:latin typeface="+mn-lt"/>
                    <a:ea typeface="+mn-ea"/>
                    <a:cs typeface="+mn-cs"/>
                  </a:rPr>
                  <a:t>0𝑏</a:t>
                </a:r>
                <a:r>
                  <a:rPr lang="en-GB" sz="1200" kern="1200" dirty="0">
                    <a:solidFill>
                      <a:schemeClr val="tx1"/>
                    </a:solidFill>
                    <a:effectLst/>
                    <a:latin typeface="+mn-lt"/>
                    <a:ea typeface="+mn-ea"/>
                    <a:cs typeface="+mn-cs"/>
                  </a:rPr>
                  <a:t> is chosen such that it roughly equals the flow angle at the NB inlet in </a:t>
                </a:r>
                <a:r>
                  <a:rPr lang="ru-RU" sz="1200" i="0" kern="1200">
                    <a:solidFill>
                      <a:schemeClr val="tx1"/>
                    </a:solidFill>
                    <a:effectLst/>
                    <a:latin typeface="+mn-lt"/>
                    <a:ea typeface="+mn-ea"/>
                    <a:cs typeface="+mn-cs"/>
                    <a:sym typeface="Symbol" panose="05050102010706020507" pitchFamily="18" charset="2"/>
                  </a:rPr>
                  <a:t>_</a:t>
                </a:r>
                <a:r>
                  <a:rPr lang="en-US" sz="1200" i="0" kern="1200">
                    <a:solidFill>
                      <a:schemeClr val="tx1"/>
                    </a:solidFill>
                    <a:effectLst/>
                    <a:latin typeface="+mn-lt"/>
                    <a:ea typeface="+mn-ea"/>
                    <a:cs typeface="+mn-cs"/>
                  </a:rPr>
                  <a:t>0</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Velocity diagram of axial turbine stage is shown in Figure 3.2.5. </a:t>
                </a:r>
              </a:p>
              <a:p>
                <a:endParaRPr lang="en-US"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22</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latin typeface="+mn-lt"/>
                <a:ea typeface="+mn-ea"/>
                <a:cs typeface="+mn-cs"/>
              </a:rPr>
              <a:t>Velocity diagram of axial turbine stage is shown in Figure 5.1.6.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should be noted that since the convergent process is not accompanied by increased energy losses, </a:t>
            </a:r>
            <a:r>
              <a:rPr lang="ru-RU" sz="1200" i="1" kern="1200" dirty="0">
                <a:solidFill>
                  <a:schemeClr val="tx1"/>
                </a:solidFill>
                <a:latin typeface="+mn-lt"/>
                <a:ea typeface="+mn-ea"/>
                <a:cs typeface="+mn-cs"/>
                <a:sym typeface="Symbol"/>
              </a:rPr>
              <a:t></a:t>
            </a:r>
            <a:r>
              <a:rPr lang="en-US" sz="1200" i="1" kern="1200" dirty="0">
                <a:solidFill>
                  <a:schemeClr val="tx1"/>
                </a:solidFill>
                <a:latin typeface="+mn-lt"/>
                <a:ea typeface="+mn-ea"/>
                <a:cs typeface="+mn-cs"/>
              </a:rPr>
              <a:t> (</a:t>
            </a:r>
            <a:r>
              <a:rPr lang="ru-RU" sz="1200" i="1" kern="1200" dirty="0">
                <a:solidFill>
                  <a:schemeClr val="tx1"/>
                </a:solidFill>
                <a:latin typeface="+mn-lt"/>
                <a:ea typeface="+mn-ea"/>
                <a:cs typeface="+mn-cs"/>
                <a:sym typeface="Symbol"/>
              </a:rPr>
              <a:t></a:t>
            </a:r>
            <a:r>
              <a:rPr lang="en-US" sz="1200" i="1" kern="1200" dirty="0">
                <a:solidFill>
                  <a:schemeClr val="tx1"/>
                </a:solidFill>
                <a:latin typeface="+mn-lt"/>
                <a:ea typeface="+mn-ea"/>
                <a:cs typeface="+mn-cs"/>
                <a:sym typeface="Symbol"/>
              </a:rPr>
              <a:t></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can reach values of </a:t>
            </a:r>
            <a:r>
              <a:rPr lang="en-US" sz="1200" i="1" kern="1200" dirty="0">
                <a:solidFill>
                  <a:schemeClr val="tx1"/>
                </a:solidFill>
                <a:latin typeface="+mn-lt"/>
                <a:ea typeface="+mn-ea"/>
                <a:cs typeface="+mn-cs"/>
              </a:rPr>
              <a:t>100...120</a:t>
            </a:r>
            <a:r>
              <a:rPr lang="ru-RU" sz="1200" i="1" kern="1200" dirty="0">
                <a:solidFill>
                  <a:schemeClr val="tx1"/>
                </a:solidFill>
                <a:latin typeface="+mn-lt"/>
                <a:ea typeface="+mn-ea"/>
                <a:cs typeface="+mn-cs"/>
                <a:sym typeface="Symbol"/>
              </a:rPr>
              <a:t></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(for comparison, in compressor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max</a:t>
            </a:r>
            <a:r>
              <a:rPr lang="en-US" sz="1200" i="1" kern="1200" dirty="0">
                <a:solidFill>
                  <a:schemeClr val="tx1"/>
                </a:solidFill>
                <a:latin typeface="+mn-lt"/>
                <a:ea typeface="+mn-ea"/>
                <a:cs typeface="+mn-cs"/>
              </a:rPr>
              <a:t> = 20...30</a:t>
            </a:r>
            <a:r>
              <a:rPr lang="ru-RU" sz="1200" i="1"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Therefore, the work of axial turbine stage is greater than work of axial compressor stage at equal mass flow rates of the working fluid and similar dimensions, and requirements number of turbine stages is always less than the number of compressor stages.</a:t>
            </a:r>
          </a:p>
          <a:p>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us write the equation of continuity with respect to the turbine:</a:t>
            </a:r>
          </a:p>
          <a:p>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density of the working fluid decreases during the gas expansion in the turbine, resulting in the need to increase the cross sectional area and height of the blades at the outlet (q.v. Figure 5.1.7). It should be emphasized that the expansion of the gas causes an increase in the height of the turbine blades, and not vice versa.</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Working fluid leaves turbine with the velocity and it has kinetic energy of , which is called </a:t>
            </a:r>
            <a:r>
              <a:rPr lang="en-US" sz="1200" b="1" i="1" kern="1200" dirty="0">
                <a:solidFill>
                  <a:schemeClr val="tx1"/>
                </a:solidFill>
                <a:latin typeface="+mn-lt"/>
                <a:ea typeface="+mn-ea"/>
                <a:cs typeface="+mn-cs"/>
              </a:rPr>
              <a:t>residual velocity losses</a:t>
            </a:r>
            <a:r>
              <a:rPr lang="en-US" sz="1200" b="1"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Presence of this energy indicates that not all the energy of gas expansion was converted into useful power at the output shaft.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Since the working fluid must leave the turbine, these losses are inevitable.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value in the GTE turbines must be within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c2</a:t>
            </a:r>
            <a:r>
              <a:rPr lang="en-US" sz="1200" i="1" kern="1200" dirty="0">
                <a:solidFill>
                  <a:schemeClr val="tx1"/>
                </a:solidFill>
                <a:latin typeface="+mn-lt"/>
                <a:ea typeface="+mn-ea"/>
                <a:cs typeface="+mn-cs"/>
              </a:rPr>
              <a:t>=0.4...0.6, </a:t>
            </a:r>
            <a:r>
              <a:rPr lang="en-US" sz="1200" kern="1200" dirty="0">
                <a:solidFill>
                  <a:schemeClr val="tx1"/>
                </a:solidFill>
                <a:latin typeface="+mn-lt"/>
                <a:ea typeface="+mn-ea"/>
                <a:cs typeface="+mn-cs"/>
              </a:rPr>
              <a:t>and it can reach values of </a:t>
            </a:r>
            <a:r>
              <a:rPr lang="en-US" sz="1200" i="1" kern="1200" dirty="0">
                <a:solidFill>
                  <a:schemeClr val="tx1"/>
                </a:solidFill>
                <a:latin typeface="+mn-lt"/>
                <a:ea typeface="+mn-ea"/>
                <a:cs typeface="+mn-cs"/>
              </a:rPr>
              <a:t>0.65...0.75 </a:t>
            </a:r>
            <a:r>
              <a:rPr lang="en-US" sz="1200" kern="1200" dirty="0">
                <a:solidFill>
                  <a:schemeClr val="tx1"/>
                </a:solidFill>
                <a:latin typeface="+mn-lt"/>
                <a:ea typeface="+mn-ea"/>
                <a:cs typeface="+mn-cs"/>
              </a:rPr>
              <a:t>in turbines of turboprop and </a:t>
            </a:r>
            <a:r>
              <a:rPr lang="en-US" sz="1200" kern="1200" dirty="0" err="1">
                <a:solidFill>
                  <a:schemeClr val="tx1"/>
                </a:solidFill>
                <a:latin typeface="+mn-lt"/>
                <a:ea typeface="+mn-ea"/>
                <a:cs typeface="+mn-cs"/>
              </a:rPr>
              <a:t>turboshaft</a:t>
            </a:r>
            <a:r>
              <a:rPr lang="en-US" sz="1200" kern="1200" dirty="0">
                <a:solidFill>
                  <a:schemeClr val="tx1"/>
                </a:solidFill>
                <a:latin typeface="+mn-lt"/>
                <a:ea typeface="+mn-ea"/>
                <a:cs typeface="+mn-cs"/>
              </a:rPr>
              <a:t> engines.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Apparently from Figure 5.1.6, minimum values of </a:t>
            </a:r>
            <a:r>
              <a:rPr lang="en-US" sz="1200" i="1" kern="1200" dirty="0">
                <a:solidFill>
                  <a:schemeClr val="tx1"/>
                </a:solidFill>
                <a:latin typeface="+mn-lt"/>
                <a:ea typeface="+mn-ea"/>
                <a:cs typeface="+mn-cs"/>
              </a:rPr>
              <a:t>c</a:t>
            </a:r>
            <a:r>
              <a:rPr lang="en-US" sz="1200" i="1"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velocity and residual velocity losses will occur when </a:t>
            </a:r>
            <a:r>
              <a:rPr lang="ru-RU" sz="1200" i="1" kern="1200" dirty="0">
                <a:solidFill>
                  <a:schemeClr val="tx1"/>
                </a:solidFill>
                <a:latin typeface="+mn-lt"/>
                <a:ea typeface="+mn-ea"/>
                <a:cs typeface="+mn-cs"/>
                <a:sym typeface="Symbol"/>
              </a:rPr>
              <a:t></a:t>
            </a:r>
            <a:r>
              <a:rPr lang="en-US" sz="1200" i="1" kern="1200" baseline="-25000" dirty="0">
                <a:solidFill>
                  <a:schemeClr val="tx1"/>
                </a:solidFill>
                <a:latin typeface="+mn-lt"/>
                <a:ea typeface="+mn-ea"/>
                <a:cs typeface="+mn-cs"/>
              </a:rPr>
              <a:t>2</a:t>
            </a:r>
            <a:r>
              <a:rPr lang="en-US" sz="1200" i="1" kern="1200" dirty="0">
                <a:solidFill>
                  <a:schemeClr val="tx1"/>
                </a:solidFill>
                <a:latin typeface="+mn-lt"/>
                <a:ea typeface="+mn-ea"/>
                <a:cs typeface="+mn-cs"/>
              </a:rPr>
              <a:t>=90° </a:t>
            </a:r>
            <a:r>
              <a:rPr lang="en-US" sz="1200" kern="1200" dirty="0">
                <a:solidFill>
                  <a:schemeClr val="tx1"/>
                </a:solidFill>
                <a:latin typeface="+mn-lt"/>
                <a:ea typeface="+mn-ea"/>
                <a:cs typeface="+mn-cs"/>
              </a:rPr>
              <a:t>(while maintaining the flow component of velocity).</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Let us consider how and why the main flow parameters vary along the flow passage of the turbine stage.</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As it was noted in explaining of operation process, blade passages of RW and NB of turbines have convergent shape.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Flow in such passages accelerates: in relative motion in RW and in absolute motion in NB .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Since the absolute motion in NB and relative motion in RW are </a:t>
            </a:r>
            <a:r>
              <a:rPr lang="en-US" sz="1200" kern="1200" dirty="0" err="1">
                <a:solidFill>
                  <a:schemeClr val="tx1"/>
                </a:solidFill>
                <a:latin typeface="+mn-lt"/>
                <a:ea typeface="+mn-ea"/>
                <a:cs typeface="+mn-cs"/>
              </a:rPr>
              <a:t>isoenergetic</a:t>
            </a:r>
            <a:r>
              <a:rPr lang="en-US" sz="1200" kern="1200" dirty="0">
                <a:solidFill>
                  <a:schemeClr val="tx1"/>
                </a:solidFill>
                <a:latin typeface="+mn-lt"/>
                <a:ea typeface="+mn-ea"/>
                <a:cs typeface="+mn-cs"/>
              </a:rPr>
              <a:t>, then velocity increase leads to a decrease in static pressure and density of the working fluid according to Bernoulli equation.</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Absolute velocity in the RW reduces due to the energy extraction from the flow of working fluid </a:t>
            </a:r>
            <a:r>
              <a:rPr lang="ru-RU" sz="1200" i="1" kern="1200" dirty="0">
                <a:solidFill>
                  <a:schemeClr val="tx1"/>
                </a:solidFill>
                <a:latin typeface="+mn-lt"/>
                <a:ea typeface="+mn-ea"/>
                <a:cs typeface="+mn-cs"/>
              </a:rPr>
              <a:t>с</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&gt; </a:t>
            </a:r>
            <a:r>
              <a:rPr lang="ru-RU" sz="1200" i="1" kern="1200" dirty="0">
                <a:solidFill>
                  <a:schemeClr val="tx1"/>
                </a:solidFill>
                <a:latin typeface="+mn-lt"/>
                <a:ea typeface="+mn-ea"/>
                <a:cs typeface="+mn-cs"/>
              </a:rPr>
              <a:t>с</a:t>
            </a:r>
            <a:r>
              <a:rPr lang="en-US" sz="1200" i="1"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Let us write the energy equation in the heat form in the absolute motion for the RW cascade [1]: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In the RW work extraction is performed.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It should be recalled that the outward sign of the work supply/extraction in the thermodynamic process is the availability of physical movement.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On this basis, it can be concluded that the work is extracted only in the RW.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There is no energy transfer in NB.</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Taking into account that and </a:t>
            </a:r>
            <a:r>
              <a:rPr lang="ru-RU" sz="1200" i="1" kern="1200" dirty="0">
                <a:solidFill>
                  <a:schemeClr val="tx1"/>
                </a:solidFill>
                <a:latin typeface="+mn-lt"/>
                <a:ea typeface="+mn-ea"/>
                <a:cs typeface="+mn-cs"/>
              </a:rPr>
              <a:t>с</a:t>
            </a:r>
            <a:r>
              <a:rPr lang="en-US" sz="1200" i="1" kern="1200" baseline="-25000" dirty="0">
                <a:solidFill>
                  <a:schemeClr val="tx1"/>
                </a:solidFill>
                <a:latin typeface="+mn-lt"/>
                <a:ea typeface="+mn-ea"/>
                <a:cs typeface="+mn-cs"/>
              </a:rPr>
              <a:t>1</a:t>
            </a:r>
            <a:r>
              <a:rPr lang="en-US" sz="1200" i="1" kern="1200" dirty="0">
                <a:solidFill>
                  <a:schemeClr val="tx1"/>
                </a:solidFill>
                <a:latin typeface="+mn-lt"/>
                <a:ea typeface="+mn-ea"/>
                <a:cs typeface="+mn-cs"/>
              </a:rPr>
              <a:t>&gt; </a:t>
            </a:r>
            <a:r>
              <a:rPr lang="ru-RU" sz="1200" i="1" kern="1200" dirty="0">
                <a:solidFill>
                  <a:schemeClr val="tx1"/>
                </a:solidFill>
                <a:latin typeface="+mn-lt"/>
                <a:ea typeface="+mn-ea"/>
                <a:cs typeface="+mn-cs"/>
              </a:rPr>
              <a:t>с</a:t>
            </a:r>
            <a:r>
              <a:rPr lang="en-US" sz="1200" i="1"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it can be concluded from above equations that and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Which implies that static and total temperature rise and in the RW.</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Energy equation in the mechanical form in the absolute motion for the RW can be written:</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Considering that the work extracted by RW is many times greater than the energy expended to overcome the losses, it can be concluded from this equation that total pressure in RW reduces </a:t>
            </a:r>
            <a:r>
              <a:rPr lang="en-US" sz="1200" i="1" kern="1200" dirty="0">
                <a:solidFill>
                  <a:schemeClr val="tx1"/>
                </a:solidFill>
                <a:latin typeface="+mn-lt"/>
                <a:ea typeface="+mn-ea"/>
                <a:cs typeface="+mn-cs"/>
              </a:rPr>
              <a:t>.</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Similarly, let us write the energy equation in the heat form in absolute motion for NB:</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Given that the work is not extracted in NB the growth of the absolute velocity is compensated by decrease in enthalpy . This leads to a decrease in the static temperature.</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Absence of energy exchange causes the equality of the total enthalpy and temperatures at the inlet and outlet of NB ( and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Energy equation in the mechanical form in the absolute motion for the NB has the following form [1]:</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Since changing of total pressure is caused only by the energy cost for overcoming losses. Taking into account that , the total pressure drop is negligible. Usually, it does not exceed 5%. If the process in the output system occurred without losses, the total pressure would be there constant [1]</a:t>
            </a:r>
            <a:r>
              <a:rPr lang="en-US" sz="1200" i="1"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dirty="0"/>
          </a:p>
          <a:p>
            <a:pPr marL="171450" indent="-171450">
              <a:buFont typeface="Arial" panose="020B0604020202020204" pitchFamily="34" charset="0"/>
              <a:buChar char="•"/>
            </a:pPr>
            <a:endParaRPr lang="ru-RU" dirty="0"/>
          </a:p>
          <a:p>
            <a:pPr marL="171450" indent="-171450">
              <a:buFont typeface="Arial" panose="020B0604020202020204" pitchFamily="34" charset="0"/>
              <a:buChar char="•"/>
            </a:pPr>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Let us consider the energy conversion process in the turbine stage.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There is a process of energy extraction from the heated compressed gas in the turbine.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process of energy transfer can be split into two stages.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At the first step, energy is transferred from the gas to the turbine blades, and then it is transmitted to the consumer via the disks and shafts.</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As the result of gas expansion in the turbine, power is produced.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Dividing it by the air mass flow rate through the turbine specific work produced during the gas expansion with the initial temperature from the pressure to pressure is obtained: </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This work is an ideal turbine work - maximum possible work, which can be implemented in it.</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When transferring the produced power from gas to the blades, a part of the energy is lost for overcoming losses in the flow passage of the RW and NB .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These losses are converted into the heat and they further heat up the working fluid which allows providing additional power in the turbine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gas leaves the turbine with the velocity, which means that the part of expansion energy equal to the kinetic energy was not converted into the useful work at the shaft and it is losses for turbine.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Power which reached rotor blades is called power on the circumference of the wheel </a:t>
            </a: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Energy received by the blades is subsequently transferred to the consumer.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Part of the power is lost with the leaks of working fluid in radial gap (RG), which passes from the inlet to the outlet of the turbine bypassing blades and not making useful work.</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Another part of energy is lost for overcoming friction of turbine disks on gas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Obtained power considering losses and is called </a:t>
            </a:r>
            <a:r>
              <a:rPr lang="en-US" sz="1200" i="1" kern="1200" dirty="0">
                <a:solidFill>
                  <a:schemeClr val="tx1"/>
                </a:solidFill>
                <a:latin typeface="+mn-lt"/>
                <a:ea typeface="+mn-ea"/>
                <a:cs typeface="+mn-cs"/>
              </a:rPr>
              <a:t>internal power </a:t>
            </a:r>
            <a:r>
              <a:rPr lang="en-US" sz="1200" kern="1200" dirty="0">
                <a:solidFill>
                  <a:schemeClr val="tx1"/>
                </a:solidFill>
                <a:latin typeface="+mn-lt"/>
                <a:ea typeface="+mn-ea"/>
                <a:cs typeface="+mn-cs"/>
              </a:rPr>
              <a:t>of turbine .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Further, the part of power is spent on overcoming friction in the bearings and deformation of rotor elements when the energy is transferred via discs and shafts.</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remaining power is transmitted to the consumer.</a:t>
            </a: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described process of energy conversion can be depicted schematically.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Energy balance in the turbine stage is shown in Figures 5.1.9 and 5.1.10.</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48289E-2F4B-4BDB-9E3D-307BE649A8BF}" type="slidenum">
              <a:rPr lang="ru-RU" smtClean="0"/>
              <a:pPr/>
              <a:t>26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The above analysis makes it possible to obtain the concept of </a:t>
            </a:r>
            <a:r>
              <a:rPr lang="en-US" sz="1200" i="1" kern="1200" dirty="0">
                <a:solidFill>
                  <a:schemeClr val="tx1"/>
                </a:solidFill>
                <a:latin typeface="+mn-lt"/>
                <a:ea typeface="+mn-ea"/>
                <a:cs typeface="+mn-cs"/>
              </a:rPr>
              <a:t>turbine efficiency</a:t>
            </a:r>
            <a:r>
              <a:rPr lang="en-US" sz="1200" kern="1200" dirty="0">
                <a:solidFill>
                  <a:schemeClr val="tx1"/>
                </a:solidFill>
                <a:latin typeface="+mn-lt"/>
                <a:ea typeface="+mn-ea"/>
                <a:cs typeface="+mn-cs"/>
              </a:rPr>
              <a:t>, which characterizes its energy effectiveness.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Turbine efficiency is the ratio of </a:t>
            </a:r>
            <a:r>
              <a:rPr lang="en-US" sz="1200" b="1" kern="1200" dirty="0">
                <a:solidFill>
                  <a:schemeClr val="tx1"/>
                </a:solidFill>
                <a:latin typeface="+mn-lt"/>
                <a:ea typeface="+mn-ea"/>
                <a:cs typeface="+mn-cs"/>
              </a:rPr>
              <a:t>useful work to expended work</a:t>
            </a:r>
            <a:r>
              <a:rPr lang="en-US" sz="1200" kern="1200" dirty="0">
                <a:solidFill>
                  <a:schemeClr val="tx1"/>
                </a:solidFill>
                <a:latin typeface="+mn-lt"/>
                <a:ea typeface="+mn-ea"/>
                <a:cs typeface="+mn-cs"/>
              </a:rPr>
              <a:t>.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b="1" kern="1200" dirty="0">
                <a:solidFill>
                  <a:schemeClr val="tx1"/>
                </a:solidFill>
                <a:latin typeface="+mn-lt"/>
                <a:ea typeface="+mn-ea"/>
                <a:cs typeface="+mn-cs"/>
              </a:rPr>
              <a:t>Useful </a:t>
            </a:r>
            <a:r>
              <a:rPr lang="en-US" sz="1200" kern="1200" dirty="0">
                <a:solidFill>
                  <a:schemeClr val="tx1"/>
                </a:solidFill>
                <a:latin typeface="+mn-lt"/>
                <a:ea typeface="+mn-ea"/>
                <a:cs typeface="+mn-cs"/>
              </a:rPr>
              <a:t>work is the work transferred to the consumer .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b="1" kern="1200" dirty="0">
                <a:solidFill>
                  <a:schemeClr val="tx1"/>
                </a:solidFill>
                <a:latin typeface="+mn-lt"/>
                <a:ea typeface="+mn-ea"/>
                <a:cs typeface="+mn-cs"/>
              </a:rPr>
              <a:t>Expended </a:t>
            </a:r>
            <a:r>
              <a:rPr lang="en-US" sz="1200" kern="1200" dirty="0">
                <a:solidFill>
                  <a:schemeClr val="tx1"/>
                </a:solidFill>
                <a:latin typeface="+mn-lt"/>
                <a:ea typeface="+mn-ea"/>
                <a:cs typeface="+mn-cs"/>
              </a:rPr>
              <a:t>work is the energy produced during gas expansion with the initial temperature from the pressure to pressure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Unlike the compressor, several types of efficiency are distinguished in turbine:</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i="1" kern="1200" dirty="0">
                <a:solidFill>
                  <a:schemeClr val="tx1"/>
                </a:solidFill>
                <a:latin typeface="+mn-lt"/>
                <a:ea typeface="+mn-ea"/>
                <a:cs typeface="+mn-cs"/>
              </a:rPr>
              <a:t>Adiabatic efficiency</a:t>
            </a:r>
            <a:r>
              <a:rPr lang="en-US" sz="1200" kern="1200" dirty="0">
                <a:solidFill>
                  <a:schemeClr val="tx1"/>
                </a:solidFill>
                <a:latin typeface="+mn-lt"/>
                <a:ea typeface="+mn-ea"/>
                <a:cs typeface="+mn-cs"/>
              </a:rPr>
              <a:t> - evaluates hydraulic turbine perfection:</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i="1" kern="1200" dirty="0">
                <a:solidFill>
                  <a:schemeClr val="tx1"/>
                </a:solidFill>
                <a:latin typeface="+mn-lt"/>
                <a:ea typeface="+mn-ea"/>
                <a:cs typeface="+mn-cs"/>
              </a:rPr>
              <a:t>Circumferential efficiency</a:t>
            </a:r>
            <a:r>
              <a:rPr lang="en-US" sz="1200" kern="1200" dirty="0">
                <a:solidFill>
                  <a:schemeClr val="tx1"/>
                </a:solidFill>
                <a:latin typeface="+mn-lt"/>
                <a:ea typeface="+mn-ea"/>
                <a:cs typeface="+mn-cs"/>
              </a:rPr>
              <a:t> characterizes the efficiency of the turbine by the amount of energy transmitted to the blades of RW.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It characterizes the perfection of the hydraulic system and takes into account residual velocity losses:</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i="1" kern="1200" dirty="0">
                <a:solidFill>
                  <a:schemeClr val="tx1"/>
                </a:solidFill>
                <a:latin typeface="+mn-lt"/>
                <a:ea typeface="+mn-ea"/>
                <a:cs typeface="+mn-cs"/>
              </a:rPr>
              <a:t>Internal (power) efficiency</a:t>
            </a:r>
            <a:r>
              <a:rPr lang="en-US" sz="1200" kern="1200" dirty="0">
                <a:solidFill>
                  <a:schemeClr val="tx1"/>
                </a:solidFill>
                <a:latin typeface="+mn-lt"/>
                <a:ea typeface="+mn-ea"/>
                <a:cs typeface="+mn-cs"/>
              </a:rPr>
              <a:t> characterizes the turbine efficiency by the amount of energy transmitted to the output shaft of the turbine:</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This type of efficiency is most commonly used to assess turbine perfection, because it is the one used in the thermodynamic design of gas turbine units.</a:t>
            </a:r>
            <a:endParaRPr lang="ru-RU" sz="1200" kern="1200" dirty="0">
              <a:solidFill>
                <a:schemeClr val="tx1"/>
              </a:solidFill>
              <a:latin typeface="+mn-lt"/>
              <a:ea typeface="+mn-ea"/>
              <a:cs typeface="+mn-cs"/>
            </a:endParaRPr>
          </a:p>
          <a:p>
            <a:pPr marL="171450" indent="-171450">
              <a:buFont typeface="Arial" panose="020B0604020202020204" pitchFamily="34" charset="0"/>
              <a:buChar char="•"/>
            </a:pPr>
            <a:endParaRPr lang="ru-RU" sz="1200" kern="1200" dirty="0">
              <a:solidFill>
                <a:schemeClr val="tx1"/>
              </a:solidFill>
              <a:latin typeface="+mn-lt"/>
              <a:ea typeface="+mn-ea"/>
              <a:cs typeface="+mn-cs"/>
            </a:endParaRPr>
          </a:p>
          <a:p>
            <a:pPr marL="171450" indent="-171450">
              <a:buFont typeface="Arial" panose="020B0604020202020204" pitchFamily="34" charset="0"/>
              <a:buChar char="•"/>
            </a:pPr>
            <a:r>
              <a:rPr lang="en-US" sz="1200" i="1" kern="1200" dirty="0">
                <a:solidFill>
                  <a:schemeClr val="tx1"/>
                </a:solidFill>
                <a:latin typeface="+mn-lt"/>
                <a:ea typeface="+mn-ea"/>
                <a:cs typeface="+mn-cs"/>
              </a:rPr>
              <a:t>Total efficiency</a:t>
            </a:r>
            <a:r>
              <a:rPr lang="en-US" sz="1200" kern="1200" dirty="0">
                <a:solidFill>
                  <a:schemeClr val="tx1"/>
                </a:solidFill>
                <a:latin typeface="+mn-lt"/>
                <a:ea typeface="+mn-ea"/>
                <a:cs typeface="+mn-cs"/>
              </a:rPr>
              <a:t> characterizes the efficiency of the turbine by the value of energy given to the consumer:</a:t>
            </a:r>
            <a:endParaRPr lang="ru-RU" sz="1200" kern="1200" dirty="0">
              <a:solidFill>
                <a:schemeClr val="tx1"/>
              </a:solidFill>
              <a:latin typeface="+mn-lt"/>
              <a:ea typeface="+mn-ea"/>
              <a:cs typeface="+mn-cs"/>
            </a:endParaRPr>
          </a:p>
          <a:p>
            <a:endParaRPr lang="ru-RU" dirty="0"/>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purpose of the turbomachinery stage design is the search for such its geometry (shape of the meridian section and blade profiles in several sections along the radius) that will provide the achievement of the power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(for turbine), pressure ration </a:t>
                </a:r>
                <a14:m>
                  <m:oMath xmlns:m="http://schemas.openxmlformats.org/officeDocument/2006/math">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𝜋</m:t>
                        </m:r>
                      </m:e>
                      <m:sub>
                        <m:r>
                          <a:rPr lang="ru-RU" sz="1200" i="1" kern="1200">
                            <a:solidFill>
                              <a:schemeClr val="tx1"/>
                            </a:solidFill>
                            <a:effectLst/>
                            <a:latin typeface="Cambria Math" panose="02040503050406030204" pitchFamily="18" charset="0"/>
                            <a:ea typeface="+mn-ea"/>
                            <a:cs typeface="+mn-cs"/>
                          </a:rPr>
                          <m:t>𝑐</m:t>
                        </m:r>
                      </m:sub>
                      <m:sup>
                        <m:r>
                          <a:rPr lang="en-US" sz="1200" i="1" kern="1200">
                            <a:solidFill>
                              <a:schemeClr val="tx1"/>
                            </a:solidFill>
                            <a:effectLst/>
                            <a:latin typeface="Cambria Math" panose="02040503050406030204" pitchFamily="18" charset="0"/>
                            <a:ea typeface="+mn-ea"/>
                            <a:cs typeface="+mn-cs"/>
                          </a:rPr>
                          <m:t>∗</m:t>
                        </m:r>
                      </m:sup>
                    </m:sSubSup>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compressor) and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required in technical assignment at the preset parameters of the flow at the inlet with minimum overall dimensions, weight, cost, as well as providing high efficiency and reliability during preset life cycle.</a:t>
                </a: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in Section 2.11.2, the key issue of turbomachinery design is determination of rational form of velocity diagram, since it is the one which identifies the shape of blades, the shape of meridional section, work, pressure ratio and its effectiveness under preset input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as will be shown below the sequence of turbomachinery design of different types (compressors and turbines) are largely similar.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gas-dynamic design of the turbomachinery is the choice of initial data for the calculation. Usually, they are accepted based on the results of the design thermodynamic calculations of the whole unite, gas-dynamic calculations of the previous stages (if there is such). Initial data can be divided into three groups [57].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group is basic initial data. Total temperature </a:t>
                </a:r>
                <a14:m>
                  <m:oMath xmlns:m="http://schemas.openxmlformats.org/officeDocument/2006/math">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Т</m:t>
                        </m:r>
                      </m:e>
                      <m:sub>
                        <m:r>
                          <a:rPr lang="en-US" sz="1200" i="1" kern="1200">
                            <a:solidFill>
                              <a:schemeClr val="tx1"/>
                            </a:solidFill>
                            <a:effectLst/>
                            <a:latin typeface="Cambria Math" panose="02040503050406030204" pitchFamily="18" charset="0"/>
                            <a:ea typeface="+mn-ea"/>
                            <a:cs typeface="+mn-cs"/>
                          </a:rPr>
                          <m:t>1(0)</m:t>
                        </m:r>
                      </m:sub>
                      <m:sup>
                        <m:r>
                          <a:rPr lang="en-US" sz="1200" i="1" kern="1200">
                            <a:solidFill>
                              <a:schemeClr val="tx1"/>
                            </a:solidFill>
                            <a:effectLst/>
                            <a:latin typeface="Cambria Math" panose="02040503050406030204" pitchFamily="18" charset="0"/>
                            <a:ea typeface="+mn-ea"/>
                            <a:cs typeface="+mn-cs"/>
                          </a:rPr>
                          <m:t>∗</m:t>
                        </m:r>
                      </m:sup>
                    </m:sSubSup>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total pressure </a:t>
                </a:r>
                <a14:m>
                  <m:oMath xmlns:m="http://schemas.openxmlformats.org/officeDocument/2006/math">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р</m:t>
                        </m:r>
                      </m:e>
                      <m:sub>
                        <m:r>
                          <a:rPr lang="en-US" sz="1200" i="1" kern="1200">
                            <a:solidFill>
                              <a:schemeClr val="tx1"/>
                            </a:solidFill>
                            <a:effectLst/>
                            <a:latin typeface="Cambria Math" panose="02040503050406030204" pitchFamily="18" charset="0"/>
                            <a:ea typeface="+mn-ea"/>
                            <a:cs typeface="+mn-cs"/>
                          </a:rPr>
                          <m:t>1(0)</m:t>
                        </m:r>
                      </m:sub>
                      <m:sup>
                        <m:r>
                          <a:rPr lang="en-US" sz="1200" i="1" kern="1200">
                            <a:solidFill>
                              <a:schemeClr val="tx1"/>
                            </a:solidFill>
                            <a:effectLst/>
                            <a:latin typeface="Cambria Math" panose="02040503050406030204" pitchFamily="18" charset="0"/>
                            <a:ea typeface="+mn-ea"/>
                            <a:cs typeface="+mn-cs"/>
                          </a:rPr>
                          <m:t>∗</m:t>
                        </m:r>
                      </m:sup>
                    </m:sSubSup>
                  </m:oMath>
                </a14:m>
                <a:r>
                  <a:rPr lang="en-US" sz="1200" kern="1200" dirty="0">
                    <a:solidFill>
                      <a:schemeClr val="tx1"/>
                    </a:solidFill>
                    <a:effectLst/>
                    <a:latin typeface="+mn-lt"/>
                    <a:ea typeface="+mn-ea"/>
                    <a:cs typeface="+mn-cs"/>
                  </a:rPr>
                  <a:t> at the inlet of designing turbomachinery stage, total pressure </a:t>
                </a:r>
                <a14:m>
                  <m:oMath xmlns:m="http://schemas.openxmlformats.org/officeDocument/2006/math">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р</m:t>
                        </m:r>
                      </m:e>
                      <m:sub>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m:t>
                        </m:r>
                      </m:sup>
                    </m:sSubSup>
                  </m:oMath>
                </a14:m>
                <a:r>
                  <a:rPr lang="en-US" sz="1200" kern="1200" dirty="0">
                    <a:solidFill>
                      <a:schemeClr val="tx1"/>
                    </a:solidFill>
                    <a:effectLst/>
                    <a:latin typeface="+mn-lt"/>
                    <a:ea typeface="+mn-ea"/>
                    <a:cs typeface="+mn-cs"/>
                  </a:rPr>
                  <a:t> at its outlet,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mass flow rate of the working fluid </a:t>
                </a:r>
                <a:r>
                  <a:rPr lang="en-US" sz="1200" i="1" kern="1200" dirty="0">
                    <a:solidFill>
                      <a:schemeClr val="tx1"/>
                    </a:solidFill>
                    <a:effectLst/>
                    <a:latin typeface="+mn-lt"/>
                    <a:ea typeface="+mn-ea"/>
                    <a:cs typeface="+mn-cs"/>
                  </a:rPr>
                  <a:t>G</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and/or other similar and derived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group is the parameters determining operation directly in the turbomachinery and its velocity diagram. As it was noted in Section 2.11.2, to define the dimensionless velocity diagram it is needed to know the five independent variables:</a:t>
                </a:r>
                <a:endParaRPr lang="ru-RU" sz="1200" kern="1200" dirty="0">
                  <a:solidFill>
                    <a:schemeClr val="tx1"/>
                  </a:solidFill>
                  <a:effectLst/>
                  <a:latin typeface="+mn-lt"/>
                  <a:ea typeface="+mn-ea"/>
                  <a:cs typeface="+mn-cs"/>
                </a:endParaRPr>
              </a:p>
              <a:p>
                <a:pPr lvl="0"/>
                <a14:m>
                  <m:oMath xmlns:m="http://schemas.openxmlformats.org/officeDocument/2006/math">
                    <m:r>
                      <a:rPr lang="ru-RU" sz="1200" i="1" kern="1200">
                        <a:solidFill>
                          <a:schemeClr val="tx1"/>
                        </a:solidFill>
                        <a:effectLst/>
                        <a:latin typeface="Cambria Math" panose="02040503050406030204" pitchFamily="18" charset="0"/>
                        <a:ea typeface="+mn-ea"/>
                        <a:cs typeface="+mn-cs"/>
                      </a:rPr>
                      <m:t>𝜓</m:t>
                    </m:r>
                    <m:r>
                      <a:rPr lang="en-US" sz="1200" i="1" kern="1200">
                        <a:solidFill>
                          <a:schemeClr val="tx1"/>
                        </a:solidFill>
                        <a:effectLst/>
                        <a:latin typeface="Cambria Math" panose="02040503050406030204" pitchFamily="18" charset="0"/>
                        <a:ea typeface="+mn-ea"/>
                        <a:cs typeface="+mn-cs"/>
                      </a:rPr>
                      <m:t>=</m:t>
                    </m:r>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L</m:t>
                            </m:r>
                          </m:e>
                          <m:sub>
                            <m:r>
                              <m:rPr>
                                <m:sty m:val="p"/>
                              </m:rPr>
                              <a:rPr lang="en-US" sz="1200" kern="1200">
                                <a:solidFill>
                                  <a:schemeClr val="tx1"/>
                                </a:solidFill>
                                <a:effectLst/>
                                <a:latin typeface="Cambria Math" panose="02040503050406030204" pitchFamily="18" charset="0"/>
                                <a:ea typeface="+mn-ea"/>
                                <a:cs typeface="+mn-cs"/>
                              </a:rPr>
                              <m:t>u</m:t>
                            </m:r>
                          </m:sub>
                        </m:sSub>
                      </m:num>
                      <m:den>
                        <m:sSubSup>
                          <m:sSubSupPr>
                            <m:ctrlPr>
                              <a:rPr lang="ru-RU" sz="1200" i="1" kern="1200">
                                <a:solidFill>
                                  <a:schemeClr val="tx1"/>
                                </a:solidFill>
                                <a:effectLst/>
                                <a:latin typeface="Cambria Math" panose="02040503050406030204" pitchFamily="18" charset="0"/>
                                <a:ea typeface="+mn-ea"/>
                                <a:cs typeface="+mn-cs"/>
                              </a:rPr>
                            </m:ctrlPr>
                          </m:sSubSupPr>
                          <m:e>
                            <m:r>
                              <m:rPr>
                                <m:sty m:val="p"/>
                              </m:rPr>
                              <a:rPr lang="en-US" sz="1200" kern="1200">
                                <a:solidFill>
                                  <a:schemeClr val="tx1"/>
                                </a:solidFill>
                                <a:effectLst/>
                                <a:latin typeface="Cambria Math" panose="02040503050406030204" pitchFamily="18" charset="0"/>
                                <a:ea typeface="+mn-ea"/>
                                <a:cs typeface="+mn-cs"/>
                              </a:rPr>
                              <m:t>u</m:t>
                            </m:r>
                          </m:e>
                          <m:sub>
                            <m:r>
                              <a:rPr lang="ru-RU" sz="1200" i="1" kern="1200">
                                <a:solidFill>
                                  <a:schemeClr val="tx1"/>
                                </a:solidFill>
                                <a:effectLst/>
                                <a:latin typeface="Cambria Math" panose="02040503050406030204" pitchFamily="18" charset="0"/>
                                <a:ea typeface="+mn-ea"/>
                                <a:cs typeface="+mn-cs"/>
                              </a:rPr>
                              <m:t>𝑚𝑖𝑑</m:t>
                            </m:r>
                          </m:sub>
                          <m:sup>
                            <m:r>
                              <a:rPr lang="en-US" sz="1200" kern="1200">
                                <a:solidFill>
                                  <a:schemeClr val="tx1"/>
                                </a:solidFill>
                                <a:effectLst/>
                                <a:latin typeface="Cambria Math" panose="02040503050406030204" pitchFamily="18" charset="0"/>
                                <a:ea typeface="+mn-ea"/>
                                <a:cs typeface="+mn-cs"/>
                              </a:rPr>
                              <m:t>2</m:t>
                            </m:r>
                          </m:sup>
                        </m:sSubSup>
                      </m:den>
                    </m:f>
                  </m:oMath>
                </a14:m>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head coefficient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14:m>
                  <m:oMath xmlns:m="http://schemas.openxmlformats.org/officeDocument/2006/math">
                    <m:r>
                      <m:rPr>
                        <m:sty m:val="p"/>
                      </m:rPr>
                      <a:rPr lang="ru-RU" sz="1200" kern="1200">
                        <a:solidFill>
                          <a:schemeClr val="tx1"/>
                        </a:solidFill>
                        <a:effectLst/>
                        <a:latin typeface="Cambria Math" panose="02040503050406030204" pitchFamily="18" charset="0"/>
                        <a:ea typeface="+mn-ea"/>
                        <a:cs typeface="+mn-cs"/>
                      </a:rPr>
                      <m:t>φ</m:t>
                    </m:r>
                    <m:r>
                      <a:rPr lang="en-US" sz="1200" kern="1200">
                        <a:solidFill>
                          <a:schemeClr val="tx1"/>
                        </a:solidFill>
                        <a:effectLst/>
                        <a:latin typeface="Cambria Math" panose="02040503050406030204" pitchFamily="18" charset="0"/>
                        <a:ea typeface="+mn-ea"/>
                        <a:cs typeface="+mn-cs"/>
                      </a:rPr>
                      <m:t>=</m:t>
                    </m:r>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kern="1200">
                                <a:solidFill>
                                  <a:schemeClr val="tx1"/>
                                </a:solidFill>
                                <a:effectLst/>
                                <a:latin typeface="Cambria Math" panose="02040503050406030204" pitchFamily="18" charset="0"/>
                                <a:ea typeface="+mn-ea"/>
                                <a:cs typeface="+mn-cs"/>
                              </a:rPr>
                              <m:t>с</m:t>
                            </m:r>
                          </m:e>
                          <m:sub>
                            <m:r>
                              <a:rPr lang="ru-RU" sz="1200" kern="1200">
                                <a:solidFill>
                                  <a:schemeClr val="tx1"/>
                                </a:solidFill>
                                <a:effectLst/>
                                <a:latin typeface="Cambria Math" panose="02040503050406030204" pitchFamily="18" charset="0"/>
                                <a:ea typeface="+mn-ea"/>
                                <a:cs typeface="+mn-cs"/>
                              </a:rPr>
                              <m:t>а</m:t>
                            </m:r>
                            <m:r>
                              <m:rPr>
                                <m:sty m:val="p"/>
                              </m:rPr>
                              <a:rPr lang="en-US" sz="1200" kern="1200">
                                <a:solidFill>
                                  <a:schemeClr val="tx1"/>
                                </a:solidFill>
                                <a:effectLst/>
                                <a:latin typeface="Cambria Math" panose="02040503050406030204" pitchFamily="18" charset="0"/>
                                <a:ea typeface="+mn-ea"/>
                                <a:cs typeface="+mn-cs"/>
                              </a:rPr>
                              <m:t>mid</m:t>
                            </m:r>
                          </m:sub>
                        </m:sSub>
                      </m:num>
                      <m:den>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u</m:t>
                            </m:r>
                          </m:e>
                          <m:sub>
                            <m:r>
                              <a:rPr lang="ru-RU" sz="1200" i="1" kern="1200">
                                <a:solidFill>
                                  <a:schemeClr val="tx1"/>
                                </a:solidFill>
                                <a:effectLst/>
                                <a:latin typeface="Cambria Math" panose="02040503050406030204" pitchFamily="18" charset="0"/>
                                <a:ea typeface="+mn-ea"/>
                                <a:cs typeface="+mn-cs"/>
                              </a:rPr>
                              <m:t>𝑚𝑖𝑑</m:t>
                            </m:r>
                          </m:sub>
                        </m:sSub>
                      </m:den>
                    </m:f>
                  </m:oMath>
                </a14:m>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flow coefficient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a:rPr lang="ru-RU" sz="1200" i="1" kern="1200">
                            <a:solidFill>
                              <a:schemeClr val="tx1"/>
                            </a:solidFill>
                            <a:effectLst/>
                            <a:latin typeface="Cambria Math" panose="02040503050406030204" pitchFamily="18" charset="0"/>
                            <a:ea typeface="+mn-ea"/>
                            <a:cs typeface="+mn-cs"/>
                          </a:rPr>
                          <m:t>𝑠𝑡</m:t>
                        </m:r>
                      </m:sub>
                    </m:sSub>
                  </m:oMath>
                </a14:m>
                <a:r>
                  <a:rPr lang="en-US" sz="1200" kern="1200" dirty="0">
                    <a:solidFill>
                      <a:schemeClr val="tx1"/>
                    </a:solidFill>
                    <a:effectLst/>
                    <a:latin typeface="+mn-lt"/>
                    <a:ea typeface="+mn-ea"/>
                    <a:cs typeface="+mn-cs"/>
                  </a:rPr>
                  <a:t> – kinematic degree of reaction;</a:t>
                </a:r>
                <a:endParaRPr lang="ru-RU" sz="1200" kern="1200" dirty="0">
                  <a:solidFill>
                    <a:schemeClr val="tx1"/>
                  </a:solidFill>
                  <a:effectLst/>
                  <a:latin typeface="+mn-lt"/>
                  <a:ea typeface="+mn-ea"/>
                  <a:cs typeface="+mn-cs"/>
                </a:endParaRPr>
              </a:p>
              <a:p>
                <a:pPr lvl="0"/>
                <a14:m>
                  <m:oMath xmlns:m="http://schemas.openxmlformats.org/officeDocument/2006/math">
                    <m:r>
                      <a:rPr lang="ru-RU" sz="1200" i="1" kern="1200">
                        <a:solidFill>
                          <a:schemeClr val="tx1"/>
                        </a:solidFill>
                        <a:effectLst/>
                        <a:latin typeface="Cambria Math" panose="02040503050406030204" pitchFamily="18" charset="0"/>
                        <a:ea typeface="+mn-ea"/>
                        <a:cs typeface="+mn-cs"/>
                        <a:sym typeface="Symbol" panose="05050102010706020507" pitchFamily="18" charset="2"/>
                      </a:rPr>
                      <m:t></m:t>
                    </m:r>
                    <m:r>
                      <a:rPr lang="en-US" sz="1200" i="1" kern="1200">
                        <a:solidFill>
                          <a:schemeClr val="tx1"/>
                        </a:solidFill>
                        <a:effectLst/>
                        <a:latin typeface="Cambria Math" panose="02040503050406030204" pitchFamily="18" charset="0"/>
                        <a:ea typeface="+mn-ea"/>
                        <a:cs typeface="+mn-cs"/>
                      </a:rPr>
                      <m:t>=</m:t>
                    </m:r>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1</m:t>
                            </m:r>
                            <m:r>
                              <a:rPr lang="ru-RU" sz="1200" i="1" kern="1200">
                                <a:solidFill>
                                  <a:schemeClr val="tx1"/>
                                </a:solidFill>
                                <a:effectLst/>
                                <a:latin typeface="Cambria Math" panose="02040503050406030204" pitchFamily="18" charset="0"/>
                                <a:ea typeface="+mn-ea"/>
                                <a:cs typeface="+mn-cs"/>
                              </a:rPr>
                              <m:t>а</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с</m:t>
                            </m:r>
                          </m:e>
                          <m:sub>
                            <m:r>
                              <a:rPr lang="en-US" sz="1200" i="1" kern="1200">
                                <a:solidFill>
                                  <a:schemeClr val="tx1"/>
                                </a:solidFill>
                                <a:effectLst/>
                                <a:latin typeface="Cambria Math" panose="02040503050406030204" pitchFamily="18" charset="0"/>
                                <a:ea typeface="+mn-ea"/>
                                <a:cs typeface="+mn-cs"/>
                              </a:rPr>
                              <m:t>2</m:t>
                            </m:r>
                            <m:r>
                              <a:rPr lang="ru-RU" sz="1200" i="1" kern="1200">
                                <a:solidFill>
                                  <a:schemeClr val="tx1"/>
                                </a:solidFill>
                                <a:effectLst/>
                                <a:latin typeface="Cambria Math" panose="02040503050406030204" pitchFamily="18" charset="0"/>
                                <a:ea typeface="+mn-ea"/>
                                <a:cs typeface="+mn-cs"/>
                              </a:rPr>
                              <m:t>а</m:t>
                            </m:r>
                          </m:sub>
                        </m:sSub>
                      </m:den>
                    </m:f>
                  </m:oMath>
                </a14:m>
                <a:r>
                  <a:rPr lang="en-US" sz="1200" kern="1200" dirty="0">
                    <a:solidFill>
                      <a:schemeClr val="tx1"/>
                    </a:solidFill>
                    <a:effectLst/>
                    <a:latin typeface="+mn-lt"/>
                    <a:ea typeface="+mn-ea"/>
                    <a:cs typeface="+mn-cs"/>
                  </a:rPr>
                  <a:t> - coefficient of meridional acceleration;</a:t>
                </a:r>
                <a:endParaRPr lang="ru-RU" sz="1200" kern="1200" dirty="0">
                  <a:solidFill>
                    <a:schemeClr val="tx1"/>
                  </a:solidFill>
                  <a:effectLst/>
                  <a:latin typeface="+mn-lt"/>
                  <a:ea typeface="+mn-ea"/>
                  <a:cs typeface="+mn-cs"/>
                </a:endParaRPr>
              </a:p>
              <a:p>
                <a:pPr lvl="0"/>
                <a14:m>
                  <m:oMath xmlns:m="http://schemas.openxmlformats.org/officeDocument/2006/math">
                    <m:f>
                      <m:fPr>
                        <m:type m:val="skw"/>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𝑎𝑣𝑒</m:t>
                            </m:r>
                          </m:sub>
                        </m:sSub>
                      </m:num>
                      <m:den>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𝑎𝑣𝑒</m:t>
                            </m:r>
                          </m:sub>
                        </m:sSub>
                      </m:den>
                    </m:f>
                  </m:oMath>
                </a14:m>
                <a:r>
                  <a:rPr lang="en-US" sz="1200" kern="1200" dirty="0">
                    <a:solidFill>
                      <a:schemeClr val="tx1"/>
                    </a:solidFill>
                    <a:effectLst/>
                    <a:latin typeface="+mn-lt"/>
                    <a:ea typeface="+mn-ea"/>
                    <a:cs typeface="+mn-cs"/>
                  </a:rPr>
                  <a:t> – coefficient of meridional section of RW.</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Exactly these parameters determine the velocity diagram, the velocity level, the flow angles (which determines the shape of the blade), the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the specific theoretical work (head)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ru-RU" sz="1200" i="1" kern="1200">
                            <a:solidFill>
                              <a:schemeClr val="tx1"/>
                            </a:solidFill>
                            <a:effectLst/>
                            <a:latin typeface="Cambria Math" panose="02040503050406030204" pitchFamily="18" charset="0"/>
                            <a:ea typeface="+mn-ea"/>
                            <a:cs typeface="+mn-cs"/>
                          </a:rPr>
                          <m:t>т</m:t>
                        </m:r>
                      </m:sub>
                    </m:sSub>
                  </m:oMath>
                </a14:m>
                <a:r>
                  <a:rPr lang="en-US" sz="1200" kern="1200" dirty="0">
                    <a:solidFill>
                      <a:schemeClr val="tx1"/>
                    </a:solidFill>
                    <a:effectLst/>
                    <a:latin typeface="+mn-lt"/>
                    <a:ea typeface="+mn-ea"/>
                    <a:cs typeface="+mn-cs"/>
                  </a:rPr>
                  <a:t>, and the stage efficiency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group of initial data is the properties of the working fluid. Gas constant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heat capacity at constant pressure </a:t>
                </a:r>
                <a:r>
                  <a:rPr lang="ru-RU" sz="1200" i="1" kern="1200" dirty="0">
                    <a:solidFill>
                      <a:schemeClr val="tx1"/>
                    </a:solidFill>
                    <a:effectLst/>
                    <a:latin typeface="+mn-lt"/>
                    <a:ea typeface="+mn-ea"/>
                    <a:cs typeface="+mn-cs"/>
                  </a:rPr>
                  <a:t>с</a:t>
                </a:r>
                <a:r>
                  <a:rPr lang="ru-RU" sz="1200" i="1" kern="1200" baseline="-25000" dirty="0">
                    <a:solidFill>
                      <a:schemeClr val="tx1"/>
                    </a:solidFill>
                    <a:effectLst/>
                    <a:latin typeface="+mn-lt"/>
                    <a:ea typeface="+mn-ea"/>
                    <a:cs typeface="+mn-cs"/>
                  </a:rPr>
                  <a:t>р</a:t>
                </a:r>
                <a:r>
                  <a:rPr lang="en-US" sz="1200" kern="1200" dirty="0">
                    <a:solidFill>
                      <a:schemeClr val="tx1"/>
                    </a:solidFill>
                    <a:effectLst/>
                    <a:latin typeface="+mn-lt"/>
                    <a:ea typeface="+mn-ea"/>
                    <a:cs typeface="+mn-cs"/>
                  </a:rPr>
                  <a:t> and isentropic index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 are mainly related to them.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choosing the initial data at designing turbomachinery stage of GTE, it should be remembered that this choice is very rough and is not final in the first approximation. They can be repeatedly updated by the results of design, aerodynamic, hydraulic, strength, economic calculations, design and technology of elements definition. For this reason, gas-dynamic calculation of the turbomachinery can be multiply refined considering the results of performed calculations and limitations.</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purpose of the turbomachinery stage design is the search for such its geometry (shape of the meridian section and blade profiles in several sections along the radius) that will provide the achievement of the power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(for turbine), pressure ration </a:t>
                </a:r>
                <a:r>
                  <a:rPr lang="ru-RU" sz="1200" i="0" kern="1200">
                    <a:solidFill>
                      <a:schemeClr val="tx1"/>
                    </a:solidFill>
                    <a:effectLst/>
                    <a:latin typeface="+mn-lt"/>
                    <a:ea typeface="+mn-ea"/>
                    <a:cs typeface="+mn-cs"/>
                  </a:rPr>
                  <a:t>𝜋_𝑐^</a:t>
                </a:r>
                <a:r>
                  <a:rPr lang="en-US" sz="1200" i="0" kern="1200">
                    <a:solidFill>
                      <a:schemeClr val="tx1"/>
                    </a:solidFill>
                    <a:effectLst/>
                    <a:latin typeface="+mn-lt"/>
                    <a:ea typeface="+mn-ea"/>
                    <a:cs typeface="+mn-cs"/>
                  </a:rPr>
                  <a: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compressor) and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required in technical assignment at the preset parameters of the flow at the inlet with minimum overall dimensions, weight, cost, as well as providing high efficiency and reliability during preset life cycle.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designed turbomachinery and each its element must be durable enough to work out the required resource without damages, which are critical for functional capability of product, and wherein it must have low weight. Components of the turbomachinery must be simple in manufacturing, their number must be minimized, which in turn determines the time and cost of manufacturing of the product. Manufacturing tolerances must have little effect on the efficiency. Obtained geometry of the flow path must provide favorable flow characteristics, which will provide high characteristics in a whole unit [57].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in Section 2.11.2, the key issue of turbomachinery design is determination of rational form of velocity diagram, since it is the one which identifies the shape of blades, the shape of meridional section, work, pressure ratio and its effectiveness under preset input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as will be shown below the sequence of turbomachinery design of different types (compressors and turbines) are largely similar.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gas-dynamic design of the turbomachinery is the choice of initial data for the calculation. Usually, they are accepted based on the results of the design thermodynamic calculations of the whole unite, gas-dynamic calculations of the previous stages (if there is such). Initial data can be divided into three groups [57].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group is basic initial data. Total temperature </a:t>
                </a:r>
                <a:r>
                  <a:rPr lang="ru-RU" sz="1200" i="0" kern="1200">
                    <a:solidFill>
                      <a:schemeClr val="tx1"/>
                    </a:solidFill>
                    <a:effectLst/>
                    <a:latin typeface="+mn-lt"/>
                    <a:ea typeface="+mn-ea"/>
                    <a:cs typeface="+mn-cs"/>
                  </a:rPr>
                  <a:t>Т_(</a:t>
                </a:r>
                <a:r>
                  <a:rPr lang="en-US" sz="1200" i="0" kern="1200">
                    <a:solidFill>
                      <a:schemeClr val="tx1"/>
                    </a:solidFill>
                    <a:effectLst/>
                    <a:latin typeface="+mn-lt"/>
                    <a:ea typeface="+mn-ea"/>
                    <a:cs typeface="+mn-cs"/>
                  </a:rPr>
                  <a:t>1(0)</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total pressure </a:t>
                </a:r>
                <a:r>
                  <a:rPr lang="ru-RU" sz="1200" i="0" kern="1200">
                    <a:solidFill>
                      <a:schemeClr val="tx1"/>
                    </a:solidFill>
                    <a:effectLst/>
                    <a:latin typeface="+mn-lt"/>
                    <a:ea typeface="+mn-ea"/>
                    <a:cs typeface="+mn-cs"/>
                  </a:rPr>
                  <a:t>р_(</a:t>
                </a:r>
                <a:r>
                  <a:rPr lang="en-US" sz="1200" i="0" kern="1200">
                    <a:solidFill>
                      <a:schemeClr val="tx1"/>
                    </a:solidFill>
                    <a:effectLst/>
                    <a:latin typeface="+mn-lt"/>
                    <a:ea typeface="+mn-ea"/>
                    <a:cs typeface="+mn-cs"/>
                  </a:rPr>
                  <a:t>1(0)</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at the inlet of designing turbomachinery stage, total pressure </a:t>
                </a:r>
                <a:r>
                  <a:rPr lang="ru-RU" sz="1200" i="0" kern="1200">
                    <a:solidFill>
                      <a:schemeClr val="tx1"/>
                    </a:solidFill>
                    <a:effectLst/>
                    <a:latin typeface="+mn-lt"/>
                    <a:ea typeface="+mn-ea"/>
                    <a:cs typeface="+mn-cs"/>
                  </a:rPr>
                  <a:t>р_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at its outlet,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mass flow rate of the working fluid </a:t>
                </a:r>
                <a:r>
                  <a:rPr lang="en-US" sz="1200" i="1" kern="1200" dirty="0">
                    <a:solidFill>
                      <a:schemeClr val="tx1"/>
                    </a:solidFill>
                    <a:effectLst/>
                    <a:latin typeface="+mn-lt"/>
                    <a:ea typeface="+mn-ea"/>
                    <a:cs typeface="+mn-cs"/>
                  </a:rPr>
                  <a:t>G</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and/or other similar and derived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group is the parameters determining operation directly in the turbomachinery and its velocity diagram. As it was noted in Section 2.11.2, to define the dimensionless velocity diagram it is needed to know the five independent variables:</a:t>
                </a:r>
                <a:endParaRPr lang="ru-RU" sz="1200" kern="1200" dirty="0">
                  <a:solidFill>
                    <a:schemeClr val="tx1"/>
                  </a:solidFill>
                  <a:effectLst/>
                  <a:latin typeface="+mn-lt"/>
                  <a:ea typeface="+mn-ea"/>
                  <a:cs typeface="+mn-cs"/>
                </a:endParaRPr>
              </a:p>
              <a:p>
                <a:pPr lvl="0"/>
                <a:r>
                  <a:rPr lang="ru-RU" sz="1200" i="0" kern="1200">
                    <a:solidFill>
                      <a:schemeClr val="tx1"/>
                    </a:solidFill>
                    <a:effectLst/>
                    <a:latin typeface="+mn-lt"/>
                    <a:ea typeface="+mn-ea"/>
                    <a:cs typeface="+mn-cs"/>
                  </a:rPr>
                  <a:t>𝜓</a:t>
                </a:r>
                <a:r>
                  <a:rPr lang="en-US" sz="1200" i="0" kern="1200">
                    <a:solidFill>
                      <a:schemeClr val="tx1"/>
                    </a:solidFill>
                    <a:effectLst/>
                    <a:latin typeface="+mn-lt"/>
                    <a:ea typeface="+mn-ea"/>
                    <a:cs typeface="+mn-cs"/>
                  </a:rPr>
                  <a:t>=L</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_𝑚𝑖𝑑^</a:t>
                </a:r>
                <a:r>
                  <a:rPr lang="en-US" sz="1200" i="0" kern="1200">
                    <a:solidFill>
                      <a:schemeClr val="tx1"/>
                    </a:solidFill>
                    <a:effectLst/>
                    <a:latin typeface="+mn-lt"/>
                    <a:ea typeface="+mn-ea"/>
                    <a:cs typeface="+mn-cs"/>
                  </a:rPr>
                  <a:t>2 </a:t>
                </a:r>
                <a:r>
                  <a:rPr lang="ru-RU"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head coefficient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ru-RU" sz="1200" i="0" kern="1200">
                    <a:solidFill>
                      <a:schemeClr val="tx1"/>
                    </a:solidFill>
                    <a:effectLst/>
                    <a:latin typeface="+mn-lt"/>
                    <a:ea typeface="+mn-ea"/>
                    <a:cs typeface="+mn-cs"/>
                  </a:rPr>
                  <a:t>φ</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с_а</a:t>
                </a:r>
                <a:r>
                  <a:rPr lang="en-US" sz="1200" i="0" kern="1200">
                    <a:solidFill>
                      <a:schemeClr val="tx1"/>
                    </a:solidFill>
                    <a:effectLst/>
                    <a:latin typeface="+mn-lt"/>
                    <a:ea typeface="+mn-ea"/>
                    <a:cs typeface="+mn-cs"/>
                  </a:rPr>
                  <a:t>mid</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_𝑚𝑖𝑑 </a:t>
                </a:r>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flow coefficient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ru-RU" sz="1200" i="0" kern="1200">
                    <a:solidFill>
                      <a:schemeClr val="tx1"/>
                    </a:solidFill>
                    <a:effectLst/>
                    <a:latin typeface="+mn-lt"/>
                    <a:ea typeface="+mn-ea"/>
                    <a:cs typeface="+mn-cs"/>
                  </a:rPr>
                  <a:t>𝜌_𝑠𝑡</a:t>
                </a:r>
                <a:r>
                  <a:rPr lang="en-US" sz="1200" kern="1200" dirty="0">
                    <a:solidFill>
                      <a:schemeClr val="tx1"/>
                    </a:solidFill>
                    <a:effectLst/>
                    <a:latin typeface="+mn-lt"/>
                    <a:ea typeface="+mn-ea"/>
                    <a:cs typeface="+mn-cs"/>
                  </a:rPr>
                  <a:t> – kinematic degree of reaction;</a:t>
                </a:r>
                <a:endParaRPr lang="ru-RU" sz="1200" kern="1200" dirty="0">
                  <a:solidFill>
                    <a:schemeClr val="tx1"/>
                  </a:solidFill>
                  <a:effectLst/>
                  <a:latin typeface="+mn-lt"/>
                  <a:ea typeface="+mn-ea"/>
                  <a:cs typeface="+mn-cs"/>
                </a:endParaRPr>
              </a:p>
              <a:p>
                <a:pPr lvl="0"/>
                <a:r>
                  <a:rPr lang="ru-RU" sz="1200" i="0" kern="1200">
                    <a:solidFill>
                      <a:schemeClr val="tx1"/>
                    </a:solidFill>
                    <a:effectLst/>
                    <a:latin typeface="+mn-lt"/>
                    <a:ea typeface="+mn-ea"/>
                    <a:cs typeface="+mn-cs"/>
                    <a:sym typeface="Symbol" panose="05050102010706020507" pitchFamily="18" charset="2"/>
                  </a:rPr>
                  <a:t></a:t>
                </a:r>
                <a:r>
                  <a:rPr lang="en-US" sz="1200" i="0" kern="1200">
                    <a:solidFill>
                      <a:schemeClr val="tx1"/>
                    </a:solidFill>
                    <a:effectLst/>
                    <a:latin typeface="+mn-lt"/>
                    <a:ea typeface="+mn-ea"/>
                    <a:cs typeface="+mn-cs"/>
                  </a:rPr>
                  <a:t>=</a:t>
                </a:r>
                <a:r>
                  <a:rPr lang="ru-RU" sz="1200" i="0" kern="1200">
                    <a:solidFill>
                      <a:schemeClr val="tx1"/>
                    </a:solidFill>
                    <a:effectLst/>
                    <a:latin typeface="+mn-lt"/>
                    <a:ea typeface="+mn-ea"/>
                    <a:cs typeface="+mn-cs"/>
                  </a:rPr>
                  <a:t>с_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а⁄с_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а </a:t>
                </a:r>
                <a:r>
                  <a:rPr lang="en-US" sz="1200" kern="1200" dirty="0">
                    <a:solidFill>
                      <a:schemeClr val="tx1"/>
                    </a:solidFill>
                    <a:effectLst/>
                    <a:latin typeface="+mn-lt"/>
                    <a:ea typeface="+mn-ea"/>
                    <a:cs typeface="+mn-cs"/>
                  </a:rPr>
                  <a:t> - coefficient of meridional acceleration;</a:t>
                </a:r>
                <a:endParaRPr lang="ru-RU" sz="1200" kern="1200" dirty="0">
                  <a:solidFill>
                    <a:schemeClr val="tx1"/>
                  </a:solidFill>
                  <a:effectLst/>
                  <a:latin typeface="+mn-lt"/>
                  <a:ea typeface="+mn-ea"/>
                  <a:cs typeface="+mn-cs"/>
                </a:endParaRPr>
              </a:p>
              <a:p>
                <a:pPr lvl="0"/>
                <a:r>
                  <a:rPr lang="en-US" sz="1200" i="0" kern="1200">
                    <a:solidFill>
                      <a:schemeClr val="tx1"/>
                    </a:solidFill>
                    <a:effectLst/>
                    <a:latin typeface="+mn-lt"/>
                    <a:ea typeface="+mn-ea"/>
                    <a:cs typeface="+mn-cs"/>
                  </a:rPr>
                  <a:t>𝐷</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1𝑎𝑣𝑒</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𝐷</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2𝑎𝑣𝑒 </a:t>
                </a:r>
                <a:r>
                  <a:rPr lang="en-US" sz="1200" kern="1200" dirty="0">
                    <a:solidFill>
                      <a:schemeClr val="tx1"/>
                    </a:solidFill>
                    <a:effectLst/>
                    <a:latin typeface="+mn-lt"/>
                    <a:ea typeface="+mn-ea"/>
                    <a:cs typeface="+mn-cs"/>
                  </a:rPr>
                  <a:t> – coefficient of meridional section of RW.</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Exactly these parameters determine the velocity diagram, the velocity level, the flow angles (which determines the shape of the blade), the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the specific theoretical work (head) </a:t>
                </a:r>
                <a:r>
                  <a:rPr lang="en-US" sz="1200" i="0" kern="1200">
                    <a:solidFill>
                      <a:schemeClr val="tx1"/>
                    </a:solidFill>
                    <a:effectLst/>
                    <a:latin typeface="+mn-lt"/>
                    <a:ea typeface="+mn-ea"/>
                    <a:cs typeface="+mn-cs"/>
                  </a:rPr>
                  <a:t>𝐿</a:t>
                </a:r>
                <a:r>
                  <a:rPr lang="ru-RU" sz="1200" i="0" kern="1200">
                    <a:solidFill>
                      <a:schemeClr val="tx1"/>
                    </a:solidFill>
                    <a:effectLst/>
                    <a:latin typeface="+mn-lt"/>
                    <a:ea typeface="+mn-ea"/>
                    <a:cs typeface="+mn-cs"/>
                  </a:rPr>
                  <a:t>_т</a:t>
                </a:r>
                <a:r>
                  <a:rPr lang="en-US" sz="1200" kern="1200" dirty="0">
                    <a:solidFill>
                      <a:schemeClr val="tx1"/>
                    </a:solidFill>
                    <a:effectLst/>
                    <a:latin typeface="+mn-lt"/>
                    <a:ea typeface="+mn-ea"/>
                    <a:cs typeface="+mn-cs"/>
                  </a:rPr>
                  <a:t>, and the stage efficiency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group of initial data is the properties of the working fluid. Gas constant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heat capacity at constant pressure </a:t>
                </a:r>
                <a:r>
                  <a:rPr lang="ru-RU" sz="1200" i="1" kern="1200" dirty="0">
                    <a:solidFill>
                      <a:schemeClr val="tx1"/>
                    </a:solidFill>
                    <a:effectLst/>
                    <a:latin typeface="+mn-lt"/>
                    <a:ea typeface="+mn-ea"/>
                    <a:cs typeface="+mn-cs"/>
                  </a:rPr>
                  <a:t>с</a:t>
                </a:r>
                <a:r>
                  <a:rPr lang="ru-RU" sz="1200" i="1" kern="1200" baseline="-25000" dirty="0">
                    <a:solidFill>
                      <a:schemeClr val="tx1"/>
                    </a:solidFill>
                    <a:effectLst/>
                    <a:latin typeface="+mn-lt"/>
                    <a:ea typeface="+mn-ea"/>
                    <a:cs typeface="+mn-cs"/>
                  </a:rPr>
                  <a:t>р</a:t>
                </a:r>
                <a:r>
                  <a:rPr lang="en-US" sz="1200" kern="1200" dirty="0">
                    <a:solidFill>
                      <a:schemeClr val="tx1"/>
                    </a:solidFill>
                    <a:effectLst/>
                    <a:latin typeface="+mn-lt"/>
                    <a:ea typeface="+mn-ea"/>
                    <a:cs typeface="+mn-cs"/>
                  </a:rPr>
                  <a:t> and isentropic index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 are mainly related to them.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choosing the initial data at designing turbomachinery stage of GTE, it should be remembered that this choice is very rough and is not final in the first approximation. They can be repeatedly updated by the results of design, aerodynamic, hydraulic, strength, economic calculations, design and technology of elements definition. For this reason, gas-dynamic calculation of the turbomachinery can be multiply refined considering the results of performed calculations and limitations.</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28</a:t>
            </a:fld>
            <a:endParaRPr lang="ru-RU"/>
          </a:p>
        </p:txBody>
      </p:sp>
    </p:spTree>
    <p:extLst>
      <p:ext uri="{BB962C8B-B14F-4D97-AF65-F5344CB8AC3E}">
        <p14:creationId xmlns:p14="http://schemas.microsoft.com/office/powerpoint/2010/main" val="2922191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 us consider the sequence of design methodology of turbine stags on the example of single-stage axial turbine.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following parameters are known:</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necessary to find the form of the meridian section and blade profiles in several control sections along the radius, to calculate its efficiency and values of the main flow parameters at the inlet and outlet in each blade row.</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generalized methodology for designing the stage of an axial turbomachine considering the following assumptions and simplifications is given below:</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turbomachinery blades are uncooled (changing of the mass flow rate of the working fluid occurs only between rows);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heat transfer between the blades and the flow is not considered;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properties of the working fluid (heat capacity </a:t>
                </a:r>
                <a:r>
                  <a:rPr lang="ru-RU" sz="1200" i="1" kern="1200" dirty="0">
                    <a:solidFill>
                      <a:schemeClr val="tx1"/>
                    </a:solidFill>
                    <a:effectLst/>
                    <a:latin typeface="+mn-lt"/>
                    <a:ea typeface="+mn-ea"/>
                    <a:cs typeface="+mn-cs"/>
                  </a:rPr>
                  <a:t>с</a:t>
                </a:r>
                <a:r>
                  <a:rPr lang="ru-RU" sz="1200" i="1" kern="1200" baseline="-25000" dirty="0">
                    <a:solidFill>
                      <a:schemeClr val="tx1"/>
                    </a:solidFill>
                    <a:effectLst/>
                    <a:latin typeface="+mn-lt"/>
                    <a:ea typeface="+mn-ea"/>
                    <a:cs typeface="+mn-cs"/>
                  </a:rPr>
                  <a:t>р</a:t>
                </a:r>
                <a:r>
                  <a:rPr lang="en-US" sz="1200" kern="1200" dirty="0">
                    <a:solidFill>
                      <a:schemeClr val="tx1"/>
                    </a:solidFill>
                    <a:effectLst/>
                    <a:latin typeface="+mn-lt"/>
                    <a:ea typeface="+mn-ea"/>
                    <a:cs typeface="+mn-cs"/>
                  </a:rPr>
                  <a:t> and isentropic index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 are considered as constant, independent from temperature;</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mean diameter in the RW is unchanged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𝑚𝑖𝑑</m:t>
                        </m:r>
                      </m:sub>
                    </m:sSub>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𝑚𝑖𝑑</m:t>
                        </m:r>
                      </m:sub>
                    </m:sSub>
                  </m:oMath>
                </a14:m>
                <a:r>
                  <a:rPr lang="en-US" sz="1200" kern="1200" dirty="0">
                    <a:solidFill>
                      <a:schemeClr val="tx1"/>
                    </a:solidFill>
                    <a:effectLst/>
                    <a:latin typeface="+mn-lt"/>
                    <a:ea typeface="+mn-ea"/>
                    <a:cs typeface="+mn-cs"/>
                  </a:rPr>
                  <a:t> (it follows from this that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𝑚𝑖𝑑</m:t>
                        </m:r>
                      </m:sub>
                    </m:sSub>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2</m:t>
                        </m:r>
                        <m:r>
                          <a:rPr lang="ru-RU" sz="1200" i="1" kern="1200">
                            <a:solidFill>
                              <a:schemeClr val="tx1"/>
                            </a:solidFill>
                            <a:effectLst/>
                            <a:latin typeface="Cambria Math" panose="02040503050406030204" pitchFamily="18" charset="0"/>
                            <a:ea typeface="+mn-ea"/>
                            <a:cs typeface="+mn-cs"/>
                          </a:rPr>
                          <m:t>𝑚𝑖𝑑</m:t>
                        </m:r>
                      </m:sub>
                    </m:sSub>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ru-RU" sz="1200" i="1" kern="1200">
                            <a:solidFill>
                              <a:schemeClr val="tx1"/>
                            </a:solidFill>
                            <a:effectLst/>
                            <a:latin typeface="Cambria Math" panose="02040503050406030204" pitchFamily="18" charset="0"/>
                            <a:ea typeface="+mn-ea"/>
                            <a:cs typeface="+mn-cs"/>
                          </a:rPr>
                          <m:t>𝑚𝑖𝑑</m:t>
                        </m:r>
                      </m:sub>
                    </m:sSub>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axial velocity in RW is considered as constant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1</m:t>
                        </m:r>
                        <m:r>
                          <a:rPr lang="ru-RU" sz="1200" i="1" kern="1200">
                            <a:solidFill>
                              <a:schemeClr val="tx1"/>
                            </a:solidFill>
                            <a:effectLst/>
                            <a:latin typeface="Cambria Math" panose="02040503050406030204" pitchFamily="18" charset="0"/>
                            <a:ea typeface="+mn-ea"/>
                            <a:cs typeface="+mn-cs"/>
                          </a:rPr>
                          <m:t>𝑎</m:t>
                        </m:r>
                      </m:sub>
                    </m:sSub>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2</m:t>
                        </m:r>
                        <m:r>
                          <a:rPr lang="ru-RU" sz="1200" i="1" kern="1200">
                            <a:solidFill>
                              <a:schemeClr val="tx1"/>
                            </a:solidFill>
                            <a:effectLst/>
                            <a:latin typeface="Cambria Math" panose="02040503050406030204" pitchFamily="18" charset="0"/>
                            <a:ea typeface="+mn-ea"/>
                            <a:cs typeface="+mn-cs"/>
                          </a:rPr>
                          <m:t>𝑎</m:t>
                        </m:r>
                      </m:sub>
                    </m:sSub>
                    <m:r>
                      <a:rPr lang="en-US" sz="1200" i="1" kern="1200">
                        <a:solidFill>
                          <a:schemeClr val="tx1"/>
                        </a:solidFill>
                        <a:effectLst/>
                        <a:latin typeface="Cambria Math" panose="02040503050406030204" pitchFamily="18" charset="0"/>
                        <a:ea typeface="+mn-ea"/>
                        <a:cs typeface="+mn-cs"/>
                      </a:rPr>
                      <m:t>=</m:t>
                    </m:r>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ru-RU" sz="1200" i="1" kern="1200">
                            <a:solidFill>
                              <a:schemeClr val="tx1"/>
                            </a:solidFill>
                            <a:effectLst/>
                            <a:latin typeface="Cambria Math" panose="02040503050406030204" pitchFamily="18" charset="0"/>
                            <a:ea typeface="+mn-ea"/>
                            <a:cs typeface="+mn-cs"/>
                          </a:rPr>
                          <m:t>𝑎</m:t>
                        </m:r>
                      </m:sub>
                    </m:sSub>
                  </m:oMath>
                </a14:m>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 us consider the sequence of design methodology of turbine stags on the example of single-stage axial turbine.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following parameters are known:</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necessary to find the form of the meridian section and blade profiles in several control sections along the radius, to calculate its efficiency and values of the main flow parameters at the inlet and outlet in each blade row.</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generalized methodology for designing the stage of an axial turbomachine considering the following assumptions and simplifications is given below:</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turbomachinery blades are uncooled (changing of the mass flow rate of the working fluid occurs only between rows);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heat transfer between the blades and the flow is not considered;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properties of the working fluid (heat capacity </a:t>
                </a:r>
                <a:r>
                  <a:rPr lang="ru-RU" sz="1200" i="1" kern="1200" dirty="0">
                    <a:solidFill>
                      <a:schemeClr val="tx1"/>
                    </a:solidFill>
                    <a:effectLst/>
                    <a:latin typeface="+mn-lt"/>
                    <a:ea typeface="+mn-ea"/>
                    <a:cs typeface="+mn-cs"/>
                  </a:rPr>
                  <a:t>с</a:t>
                </a:r>
                <a:r>
                  <a:rPr lang="ru-RU" sz="1200" i="1" kern="1200" baseline="-25000" dirty="0">
                    <a:solidFill>
                      <a:schemeClr val="tx1"/>
                    </a:solidFill>
                    <a:effectLst/>
                    <a:latin typeface="+mn-lt"/>
                    <a:ea typeface="+mn-ea"/>
                    <a:cs typeface="+mn-cs"/>
                  </a:rPr>
                  <a:t>р</a:t>
                </a:r>
                <a:r>
                  <a:rPr lang="en-US" sz="1200" kern="1200" dirty="0">
                    <a:solidFill>
                      <a:schemeClr val="tx1"/>
                    </a:solidFill>
                    <a:effectLst/>
                    <a:latin typeface="+mn-lt"/>
                    <a:ea typeface="+mn-ea"/>
                    <a:cs typeface="+mn-cs"/>
                  </a:rPr>
                  <a:t> and isentropic index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 are considered as constant, independent from temperature;</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mean diameter in the RW is unchanged </a:t>
                </a:r>
                <a:r>
                  <a:rPr lang="en-US" sz="1200" i="0" kern="1200">
                    <a:solidFill>
                      <a:schemeClr val="tx1"/>
                    </a:solidFill>
                    <a:effectLst/>
                    <a:latin typeface="+mn-lt"/>
                    <a:ea typeface="+mn-ea"/>
                    <a:cs typeface="+mn-cs"/>
                  </a:rPr>
                  <a:t>𝐷</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1𝑚𝑖𝑑=𝐷</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2𝑚𝑖𝑑</a:t>
                </a:r>
                <a:r>
                  <a:rPr lang="en-US" sz="1200" kern="1200" dirty="0">
                    <a:solidFill>
                      <a:schemeClr val="tx1"/>
                    </a:solidFill>
                    <a:effectLst/>
                    <a:latin typeface="+mn-lt"/>
                    <a:ea typeface="+mn-ea"/>
                    <a:cs typeface="+mn-cs"/>
                  </a:rPr>
                  <a:t> (it follows from this that </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1𝑚𝑖𝑑=𝑢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𝑚𝑖𝑑</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_𝑚𝑖𝑑</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axial velocity in RW is considered as constant </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ru-RU" sz="1200" i="0" kern="1200">
                    <a:solidFill>
                      <a:schemeClr val="tx1"/>
                    </a:solidFill>
                    <a:effectLst/>
                    <a:latin typeface="+mn-lt"/>
                    <a:ea typeface="+mn-ea"/>
                    <a:cs typeface="+mn-cs"/>
                  </a:rPr>
                  <a:t>𝑎</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2</a:t>
                </a:r>
                <a:r>
                  <a:rPr lang="ru-RU" sz="1200" i="0" kern="1200">
                    <a:solidFill>
                      <a:schemeClr val="tx1"/>
                    </a:solidFill>
                    <a:effectLst/>
                    <a:latin typeface="+mn-lt"/>
                    <a:ea typeface="+mn-ea"/>
                    <a:cs typeface="+mn-cs"/>
                  </a:rPr>
                  <a:t>𝑎</a:t>
                </a:r>
                <a:r>
                  <a:rPr lang="en-US" sz="1200" i="0" kern="1200">
                    <a:solidFill>
                      <a:schemeClr val="tx1"/>
                    </a:solidFill>
                    <a:effectLst/>
                    <a:latin typeface="+mn-lt"/>
                    <a:ea typeface="+mn-ea"/>
                    <a:cs typeface="+mn-cs"/>
                  </a:rPr>
                  <a:t>=𝑐</a:t>
                </a:r>
                <a:r>
                  <a:rPr lang="ru-RU" sz="1200" i="0" kern="1200">
                    <a:solidFill>
                      <a:schemeClr val="tx1"/>
                    </a:solidFill>
                    <a:effectLst/>
                    <a:latin typeface="+mn-lt"/>
                    <a:ea typeface="+mn-ea"/>
                    <a:cs typeface="+mn-cs"/>
                  </a:rPr>
                  <a:t>_𝑎</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29</a:t>
            </a:fld>
            <a:endParaRPr lang="ru-RU"/>
          </a:p>
        </p:txBody>
      </p:sp>
    </p:spTree>
    <p:extLst>
      <p:ext uri="{BB962C8B-B14F-4D97-AF65-F5344CB8AC3E}">
        <p14:creationId xmlns:p14="http://schemas.microsoft.com/office/powerpoint/2010/main" val="407859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cross section at the inlet of RW denotes with the index 1, the outlet – 2</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the outlet from the GV - 3. </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For compressors that are applied as a part of GTE and GTU, the cross section of inlet may be referred to by the letter «in, and the output - "c".</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All compressors may be classified </a:t>
            </a:r>
            <a:r>
              <a:rPr lang="en-US" sz="1200" b="1" kern="1200" dirty="0">
                <a:solidFill>
                  <a:schemeClr val="tx1"/>
                </a:solidFill>
                <a:effectLst/>
                <a:latin typeface="+mn-lt"/>
                <a:ea typeface="+mn-ea"/>
                <a:cs typeface="+mn-cs"/>
              </a:rPr>
              <a:t>according</a:t>
            </a:r>
            <a:r>
              <a:rPr lang="en-US" sz="1200" kern="1200" dirty="0">
                <a:solidFill>
                  <a:schemeClr val="tx1"/>
                </a:solidFill>
                <a:effectLst/>
                <a:latin typeface="+mn-lt"/>
                <a:ea typeface="+mn-ea"/>
                <a:cs typeface="+mn-cs"/>
              </a:rPr>
              <a:t> to the direction of the working fluid movement and the number of stages.</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By the number of stages compressors are divided into single and multi-stage.</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By the direction of the working fluid movement compressors can be divided into three groups: axial, centrifugal and diagonal.</a:t>
            </a:r>
            <a:endParaRPr lang="ru-RU" dirty="0">
              <a:effectLst/>
            </a:endParaRPr>
          </a:p>
          <a:p>
            <a:pPr marL="228600" indent="-228600" rtl="0" eaLnBrk="1" latinLnBrk="0" hangingPunct="1">
              <a:buFont typeface="+mj-lt"/>
              <a:buAutoNum type="arabicPeriod"/>
            </a:pP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principle, the sequence of designing the turbomachinery stage consists of three main stages (Figure 3.3.1):</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calculation at the mean diameter, in which the selection of the basic parameters of the turbomachinery operation is carried, which provide the achievement/supply of the required power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𝑁</m:t>
                        </m:r>
                      </m:e>
                      <m:sub>
                        <m:r>
                          <a:rPr lang="ru-RU" sz="1200" i="1" kern="1200">
                            <a:solidFill>
                              <a:schemeClr val="tx1"/>
                            </a:solidFill>
                            <a:effectLst/>
                            <a:latin typeface="Cambria Math" panose="02040503050406030204" pitchFamily="18" charset="0"/>
                            <a:ea typeface="+mn-ea"/>
                            <a:cs typeface="+mn-cs"/>
                          </a:rPr>
                          <m:t>т</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maximum efficiency;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calculation along the height of flow passage, in which calculation of parameters of the flow in turbomachinery in several control sections along the blade height is performed;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profiling, in which, shaping of the profiles of stator and rotor blades in several control sections is performed based on the calculations of the previous stages.</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principle, the sequence of designing the turbomachinery stage consists of three main stages (Figure 3.3.1):</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calculation at the mean diameter, in which the selection of the basic parameters of the turbomachinery operation is carried, which provide the achievement/supply of the required power </a:t>
                </a:r>
                <a:r>
                  <a:rPr lang="en-US" sz="1200" i="0" kern="1200">
                    <a:solidFill>
                      <a:schemeClr val="tx1"/>
                    </a:solidFill>
                    <a:effectLst/>
                    <a:latin typeface="+mn-lt"/>
                    <a:ea typeface="+mn-ea"/>
                    <a:cs typeface="+mn-cs"/>
                  </a:rPr>
                  <a:t>𝑁</a:t>
                </a:r>
                <a:r>
                  <a:rPr lang="ru-RU" sz="1200" i="0" kern="1200">
                    <a:solidFill>
                      <a:schemeClr val="tx1"/>
                    </a:solidFill>
                    <a:effectLst/>
                    <a:latin typeface="+mn-lt"/>
                    <a:ea typeface="+mn-ea"/>
                    <a:cs typeface="+mn-cs"/>
                  </a:rPr>
                  <a:t>_т</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maximum efficiency;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calculation along the height of flow passage, in which calculation of parameters of the flow in turbomachinery in several control sections along the blade height is performed;</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profiling, in which, shaping of the profiles of stator and rotor blades in several control sections is performed based on the calculations of the previous stages.</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30</a:t>
            </a:fld>
            <a:endParaRPr lang="ru-RU"/>
          </a:p>
        </p:txBody>
      </p:sp>
    </p:spTree>
    <p:extLst>
      <p:ext uri="{BB962C8B-B14F-4D97-AF65-F5344CB8AC3E}">
        <p14:creationId xmlns:p14="http://schemas.microsoft.com/office/powerpoint/2010/main" val="724168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first stage, the designer sets the parameters characterizing the turbomachinery operation based on the calculation by mean diameter. The same parameters, as shown in Section 2.11.2, determine the shape of the dimensionless velocity diagram. The appearance of the dimensionless velocity diagrams of the axial compressor and turbine stages with accepted assumptions is shown in Figure 3.3.2.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assumptions described above, the form of the dimensionless velocity diagrams of the turbomachinery, and, consequently, their working process is described by three independent variables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L</m:t>
                            </m:r>
                          </m:e>
                          <m:sub>
                            <m:r>
                              <a:rPr lang="ru-RU" sz="1200" kern="1200">
                                <a:solidFill>
                                  <a:schemeClr val="tx1"/>
                                </a:solidFill>
                                <a:effectLst/>
                                <a:latin typeface="Cambria Math" panose="02040503050406030204" pitchFamily="18" charset="0"/>
                                <a:ea typeface="+mn-ea"/>
                                <a:cs typeface="+mn-cs"/>
                              </a:rPr>
                              <m:t>т</m:t>
                            </m:r>
                          </m:sub>
                        </m:sSub>
                      </m:num>
                      <m:den>
                        <m:sSubSup>
                          <m:sSubSupPr>
                            <m:ctrlPr>
                              <a:rPr lang="ru-RU" sz="1200" i="1" kern="1200">
                                <a:solidFill>
                                  <a:schemeClr val="tx1"/>
                                </a:solidFill>
                                <a:effectLst/>
                                <a:latin typeface="Cambria Math" panose="02040503050406030204" pitchFamily="18" charset="0"/>
                                <a:ea typeface="+mn-ea"/>
                                <a:cs typeface="+mn-cs"/>
                              </a:rPr>
                            </m:ctrlPr>
                          </m:sSubSupPr>
                          <m:e>
                            <m:r>
                              <m:rPr>
                                <m:sty m:val="p"/>
                              </m:rPr>
                              <a:rPr lang="en-US" sz="1200" kern="1200">
                                <a:solidFill>
                                  <a:schemeClr val="tx1"/>
                                </a:solidFill>
                                <a:effectLst/>
                                <a:latin typeface="Cambria Math" panose="02040503050406030204" pitchFamily="18" charset="0"/>
                                <a:ea typeface="+mn-ea"/>
                                <a:cs typeface="+mn-cs"/>
                              </a:rPr>
                              <m:t>u</m:t>
                            </m:r>
                          </m:e>
                          <m:sub>
                            <m:r>
                              <m:rPr>
                                <m:sty m:val="p"/>
                              </m:rPr>
                              <a:rPr lang="en-US" sz="1200" kern="1200">
                                <a:solidFill>
                                  <a:schemeClr val="tx1"/>
                                </a:solidFill>
                                <a:effectLst/>
                                <a:latin typeface="Cambria Math" panose="02040503050406030204" pitchFamily="18" charset="0"/>
                                <a:ea typeface="+mn-ea"/>
                                <a:cs typeface="+mn-cs"/>
                              </a:rPr>
                              <m:t>mid</m:t>
                            </m:r>
                          </m:sub>
                          <m:sup>
                            <m:r>
                              <a:rPr lang="en-US" sz="1200" kern="1200">
                                <a:solidFill>
                                  <a:schemeClr val="tx1"/>
                                </a:solidFill>
                                <a:effectLst/>
                                <a:latin typeface="Cambria Math" panose="02040503050406030204" pitchFamily="18" charset="0"/>
                                <a:ea typeface="+mn-ea"/>
                                <a:cs typeface="+mn-cs"/>
                              </a:rPr>
                              <m:t>2</m:t>
                            </m:r>
                          </m:sup>
                        </m:sSubSup>
                      </m:den>
                    </m:f>
                  </m:oMath>
                </a14:m>
                <a:r>
                  <a:rPr lang="en-US" sz="1200" kern="1200" dirty="0">
                    <a:solidFill>
                      <a:schemeClr val="tx1"/>
                    </a:solidFill>
                    <a:effectLst/>
                    <a:latin typeface="+mn-lt"/>
                    <a:ea typeface="+mn-ea"/>
                    <a:cs typeface="+mn-cs"/>
                  </a:rPr>
                  <a:t>,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kern="1200">
                                <a:solidFill>
                                  <a:schemeClr val="tx1"/>
                                </a:solidFill>
                                <a:effectLst/>
                                <a:latin typeface="Cambria Math" panose="02040503050406030204" pitchFamily="18" charset="0"/>
                                <a:ea typeface="+mn-ea"/>
                                <a:cs typeface="+mn-cs"/>
                              </a:rPr>
                              <m:t>с</m:t>
                            </m:r>
                          </m:e>
                          <m:sub>
                            <m:r>
                              <a:rPr lang="ru-RU" sz="1200" kern="1200">
                                <a:solidFill>
                                  <a:schemeClr val="tx1"/>
                                </a:solidFill>
                                <a:effectLst/>
                                <a:latin typeface="Cambria Math" panose="02040503050406030204" pitchFamily="18" charset="0"/>
                                <a:ea typeface="+mn-ea"/>
                                <a:cs typeface="+mn-cs"/>
                              </a:rPr>
                              <m:t>а</m:t>
                            </m:r>
                          </m:sub>
                        </m:sSub>
                      </m:num>
                      <m:den>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u</m:t>
                            </m:r>
                          </m:e>
                          <m:sub>
                            <m:r>
                              <m:rPr>
                                <m:sty m:val="p"/>
                              </m:rPr>
                              <a:rPr lang="en-US" sz="1200" kern="1200">
                                <a:solidFill>
                                  <a:schemeClr val="tx1"/>
                                </a:solidFill>
                                <a:effectLst/>
                                <a:latin typeface="Cambria Math" panose="02040503050406030204" pitchFamily="18" charset="0"/>
                                <a:ea typeface="+mn-ea"/>
                                <a:cs typeface="+mn-cs"/>
                              </a:rPr>
                              <m:t>mid</m:t>
                            </m:r>
                          </m:sub>
                        </m:sSub>
                      </m:den>
                    </m:f>
                  </m:oMath>
                </a14:m>
                <a:r>
                  <a:rPr lang="en-US" sz="1200" kern="1200" dirty="0">
                    <a:solidFill>
                      <a:schemeClr val="tx1"/>
                    </a:solidFill>
                    <a:effectLst/>
                    <a:latin typeface="+mn-lt"/>
                    <a:ea typeface="+mn-ea"/>
                    <a:cs typeface="+mn-cs"/>
                  </a:rPr>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a:rPr lang="ru-RU" sz="1200" i="1" kern="1200">
                            <a:solidFill>
                              <a:schemeClr val="tx1"/>
                            </a:solidFill>
                            <a:effectLst/>
                            <a:latin typeface="Cambria Math" panose="02040503050406030204" pitchFamily="18" charset="0"/>
                            <a:ea typeface="+mn-ea"/>
                            <a:cs typeface="+mn-cs"/>
                          </a:rPr>
                          <m:t>𝑠𝑡</m:t>
                        </m:r>
                      </m:sub>
                    </m:sSub>
                  </m:oMath>
                </a14:m>
                <a:r>
                  <a:rPr lang="en-US" sz="1200" kern="1200" dirty="0">
                    <a:solidFill>
                      <a:schemeClr val="tx1"/>
                    </a:solidFill>
                    <a:effectLst/>
                    <a:latin typeface="+mn-lt"/>
                    <a:ea typeface="+mn-ea"/>
                    <a:cs typeface="+mn-cs"/>
                  </a:rPr>
                  <a:t>). They are enough to fully describe the shape of the velocity diagram (Table 3.3.1) with the help of obvious geometric relationships. The recommended ranges for these parameters are given in Sections 2.8 and 2.11.</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first stage, the designer sets the parameters characterizing the turbomachinery operation based on the calculation by mean diameter. The same parameters, as shown in Section 2.11.2, determine the shape of the dimensionless velocity diagram. The appearance of the dimensionless velocity diagrams of the axial compressor and turbine stages with accepted assumptions is shown in Figure 3.3.2.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assumptions described above, the form of the dimensionless velocity diagrams of the turbomachinery, and, consequently, their working process is described by three independent variables (</a:t>
                </a:r>
                <a:r>
                  <a:rPr lang="en-US" sz="1200" i="0" kern="1200">
                    <a:solidFill>
                      <a:schemeClr val="tx1"/>
                    </a:solidFill>
                    <a:effectLst/>
                    <a:latin typeface="+mn-lt"/>
                    <a:ea typeface="+mn-ea"/>
                    <a:cs typeface="+mn-cs"/>
                  </a:rPr>
                  <a:t>L</a:t>
                </a:r>
                <a:r>
                  <a:rPr lang="ru-RU" sz="1200" i="0" kern="1200">
                    <a:solidFill>
                      <a:schemeClr val="tx1"/>
                    </a:solidFill>
                    <a:effectLst/>
                    <a:latin typeface="+mn-lt"/>
                    <a:ea typeface="+mn-ea"/>
                    <a:cs typeface="+mn-cs"/>
                  </a:rPr>
                  <a:t>_т/(</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mid^2 </a:t>
                </a:r>
                <a:r>
                  <a:rPr lang="ru-RU"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ru-RU" sz="1200" i="0" kern="1200">
                    <a:solidFill>
                      <a:schemeClr val="tx1"/>
                    </a:solidFill>
                    <a:effectLst/>
                    <a:latin typeface="+mn-lt"/>
                    <a:ea typeface="+mn-ea"/>
                    <a:cs typeface="+mn-cs"/>
                  </a:rPr>
                  <a:t>с_а/</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mid </a:t>
                </a:r>
                <a:r>
                  <a:rPr lang="en-US" sz="1200" kern="1200" dirty="0">
                    <a:solidFill>
                      <a:schemeClr val="tx1"/>
                    </a:solidFill>
                    <a:effectLst/>
                    <a:latin typeface="+mn-lt"/>
                    <a:ea typeface="+mn-ea"/>
                    <a:cs typeface="+mn-cs"/>
                  </a:rPr>
                  <a:t>, </a:t>
                </a:r>
                <a:r>
                  <a:rPr lang="ru-RU" sz="1200" i="0" kern="1200">
                    <a:solidFill>
                      <a:schemeClr val="tx1"/>
                    </a:solidFill>
                    <a:effectLst/>
                    <a:latin typeface="+mn-lt"/>
                    <a:ea typeface="+mn-ea"/>
                    <a:cs typeface="+mn-cs"/>
                  </a:rPr>
                  <a:t>𝜌_𝑠𝑡</a:t>
                </a:r>
                <a:r>
                  <a:rPr lang="en-US" sz="1200" kern="1200" dirty="0">
                    <a:solidFill>
                      <a:schemeClr val="tx1"/>
                    </a:solidFill>
                    <a:effectLst/>
                    <a:latin typeface="+mn-lt"/>
                    <a:ea typeface="+mn-ea"/>
                    <a:cs typeface="+mn-cs"/>
                  </a:rPr>
                  <a:t>). They are enough to fully describe the shape of the velocity diagram (Table 3.3.1) with the help of obvious geometric relationships. The recommended ranges for these parameters are given in Sections 2.8 and 2.11.</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31</a:t>
            </a:fld>
            <a:endParaRPr lang="ru-RU"/>
          </a:p>
        </p:txBody>
      </p:sp>
    </p:spTree>
    <p:extLst>
      <p:ext uri="{BB962C8B-B14F-4D97-AF65-F5344CB8AC3E}">
        <p14:creationId xmlns:p14="http://schemas.microsoft.com/office/powerpoint/2010/main" val="3143229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next stage, it is possible to calculate the value of circumferential velocity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𝑚𝑖𝑑</m:t>
                        </m:r>
                      </m:sub>
                    </m:sSub>
                  </m:oMath>
                </a14:m>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on the preset in initial data stage work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𝐿</m:t>
                        </m:r>
                      </m:e>
                      <m:sub>
                        <m:r>
                          <a:rPr lang="ru-RU" sz="1200" i="1" kern="1200">
                            <a:solidFill>
                              <a:schemeClr val="tx1"/>
                            </a:solidFill>
                            <a:effectLst/>
                            <a:latin typeface="Cambria Math" panose="02040503050406030204" pitchFamily="18" charset="0"/>
                            <a:ea typeface="+mn-ea"/>
                            <a:cs typeface="+mn-cs"/>
                          </a:rPr>
                          <m:t>т</m:t>
                        </m:r>
                      </m:sub>
                    </m:sSub>
                  </m:oMath>
                </a14:m>
                <a:r>
                  <a:rPr lang="en-US" sz="1200" kern="1200" dirty="0">
                    <a:solidFill>
                      <a:schemeClr val="tx1"/>
                    </a:solidFill>
                    <a:effectLst/>
                    <a:latin typeface="+mn-lt"/>
                    <a:ea typeface="+mn-ea"/>
                    <a:cs typeface="+mn-cs"/>
                  </a:rPr>
                  <a:t> and accepted value of pressure coefficient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𝐿</m:t>
                            </m:r>
                          </m:e>
                          <m:sub>
                            <m:r>
                              <a:rPr lang="ru-RU" sz="1200" i="1" kern="1200">
                                <a:solidFill>
                                  <a:schemeClr val="tx1"/>
                                </a:solidFill>
                                <a:effectLst/>
                                <a:latin typeface="Cambria Math" panose="02040503050406030204" pitchFamily="18" charset="0"/>
                                <a:ea typeface="+mn-ea"/>
                                <a:cs typeface="+mn-cs"/>
                              </a:rPr>
                              <m:t>т</m:t>
                            </m:r>
                          </m:sub>
                        </m:sSub>
                      </m:num>
                      <m:den>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panose="02040503050406030204" pitchFamily="18" charset="0"/>
                                <a:ea typeface="+mn-ea"/>
                                <a:cs typeface="+mn-cs"/>
                              </a:rPr>
                              <m:t>𝑢</m:t>
                            </m:r>
                          </m:e>
                          <m:sub>
                            <m:r>
                              <a:rPr lang="ru-RU" sz="1200" i="1" kern="1200">
                                <a:solidFill>
                                  <a:schemeClr val="tx1"/>
                                </a:solidFill>
                                <a:effectLst/>
                                <a:latin typeface="Cambria Math" panose="02040503050406030204" pitchFamily="18" charset="0"/>
                                <a:ea typeface="+mn-ea"/>
                                <a:cs typeface="+mn-cs"/>
                              </a:rPr>
                              <m:t>𝑚𝑖𝑑</m:t>
                            </m:r>
                          </m:sub>
                          <m:sup>
                            <m:r>
                              <a:rPr lang="en-US" sz="1200" i="1" kern="1200">
                                <a:solidFill>
                                  <a:schemeClr val="tx1"/>
                                </a:solidFill>
                                <a:effectLst/>
                                <a:latin typeface="Cambria Math" panose="02040503050406030204" pitchFamily="18" charset="0"/>
                                <a:ea typeface="+mn-ea"/>
                                <a:cs typeface="+mn-cs"/>
                              </a:rPr>
                              <m:t>2</m:t>
                            </m:r>
                          </m:sup>
                        </m:sSubSup>
                      </m:den>
                    </m:f>
                  </m:oMath>
                </a14:m>
                <a:r>
                  <a:rPr lang="en-US" sz="1200" kern="1200" dirty="0">
                    <a:solidFill>
                      <a:schemeClr val="tx1"/>
                    </a:solidFill>
                    <a:effectLst/>
                    <a:latin typeface="+mn-lt"/>
                    <a:ea typeface="+mn-ea"/>
                    <a:cs typeface="+mn-cs"/>
                  </a:rPr>
                  <a:t>, and then to dimension velocity diagram.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obtained information together with the flow characteristics at the inlet allows calculating the flow parameters in the control sections of the turbomachinery (at the inlet and outlet of each row).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Initially, the temperature is calculated in the control sections:</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Knowing the temperature and flow velocities (</a:t>
                </a:r>
                <a:r>
                  <a:rPr lang="en-US" sz="1200" i="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it is easy to determine the value of specific velocities and gas dynamic functions:</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next stage, it is possible to calculate the value of circumferential velocity </a:t>
                </a:r>
                <a:r>
                  <a:rPr lang="en-US" sz="1200" i="0" kern="1200">
                    <a:solidFill>
                      <a:schemeClr val="tx1"/>
                    </a:solidFill>
                    <a:effectLst/>
                    <a:latin typeface="+mn-lt"/>
                    <a:ea typeface="+mn-ea"/>
                    <a:cs typeface="+mn-cs"/>
                  </a:rPr>
                  <a:t>𝑢</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𝑚𝑖𝑑</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on the preset in initial data stage work </a:t>
                </a:r>
                <a:r>
                  <a:rPr lang="en-US" sz="1200" i="0" kern="1200">
                    <a:solidFill>
                      <a:schemeClr val="tx1"/>
                    </a:solidFill>
                    <a:effectLst/>
                    <a:latin typeface="+mn-lt"/>
                    <a:ea typeface="+mn-ea"/>
                    <a:cs typeface="+mn-cs"/>
                  </a:rPr>
                  <a:t>𝐿</a:t>
                </a:r>
                <a:r>
                  <a:rPr lang="ru-RU" sz="1200" i="0" kern="1200">
                    <a:solidFill>
                      <a:schemeClr val="tx1"/>
                    </a:solidFill>
                    <a:effectLst/>
                    <a:latin typeface="+mn-lt"/>
                    <a:ea typeface="+mn-ea"/>
                    <a:cs typeface="+mn-cs"/>
                  </a:rPr>
                  <a:t>_т</a:t>
                </a:r>
                <a:r>
                  <a:rPr lang="en-US" sz="1200" kern="1200" dirty="0">
                    <a:solidFill>
                      <a:schemeClr val="tx1"/>
                    </a:solidFill>
                    <a:effectLst/>
                    <a:latin typeface="+mn-lt"/>
                    <a:ea typeface="+mn-ea"/>
                    <a:cs typeface="+mn-cs"/>
                  </a:rPr>
                  <a:t> and accepted value of pressure coefficient </a:t>
                </a:r>
                <a:r>
                  <a:rPr lang="ru-RU" sz="1200" i="0" kern="1200">
                    <a:solidFill>
                      <a:schemeClr val="tx1"/>
                    </a:solidFill>
                    <a:effectLst/>
                    <a:latin typeface="+mn-lt"/>
                    <a:ea typeface="+mn-ea"/>
                    <a:cs typeface="+mn-cs"/>
                  </a:rPr>
                  <a:t>𝐿_т/(𝑢_𝑚𝑖𝑑^</a:t>
                </a:r>
                <a:r>
                  <a:rPr lang="en-US" sz="1200" i="0" kern="1200">
                    <a:solidFill>
                      <a:schemeClr val="tx1"/>
                    </a:solidFill>
                    <a:effectLst/>
                    <a:latin typeface="+mn-lt"/>
                    <a:ea typeface="+mn-ea"/>
                    <a:cs typeface="+mn-cs"/>
                  </a:rPr>
                  <a:t>2 </a:t>
                </a:r>
                <a:r>
                  <a:rPr lang="ru-RU"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and then to dimension velocity diagram.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obtained information together with the flow characteristics at the inlet allows calculating the flow parameters in the control sections of the turbomachinery (at the inlet and outlet of each row). </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Initially, the temperature is calculated in the control sections:</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Knowing the temperature and flow velocities (</a:t>
                </a:r>
                <a:r>
                  <a:rPr lang="en-US" sz="1200" i="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it is easy to determine the value of specific velocities and gas dynamic functions:</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32</a:t>
            </a:fld>
            <a:endParaRPr lang="ru-RU"/>
          </a:p>
        </p:txBody>
      </p:sp>
    </p:spTree>
    <p:extLst>
      <p:ext uri="{BB962C8B-B14F-4D97-AF65-F5344CB8AC3E}">
        <p14:creationId xmlns:p14="http://schemas.microsoft.com/office/powerpoint/2010/main" val="404023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this stage of the calculation by mean diameter, all velocities (dimensional and dimensionless) and flow temperature in all sections became known.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From the flow parameters only pressures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and </a:t>
                </a:r>
                <a14:m>
                  <m:oMath xmlns:m="http://schemas.openxmlformats.org/officeDocument/2006/math">
                    <m:sSup>
                      <m:sSupPr>
                        <m:ctrlPr>
                          <a:rPr lang="ru-RU"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𝑝</m:t>
                        </m:r>
                      </m:e>
                      <m:sup>
                        <m:r>
                          <a:rPr lang="en-US" sz="1200" i="1" kern="1200">
                            <a:solidFill>
                              <a:schemeClr val="tx1"/>
                            </a:solidFill>
                            <a:effectLst/>
                            <a:latin typeface="Cambria Math" panose="02040503050406030204" pitchFamily="18" charset="0"/>
                            <a:ea typeface="+mn-ea"/>
                            <a:cs typeface="+mn-cs"/>
                          </a:rPr>
                          <m:t>∗</m:t>
                        </m:r>
                      </m:sup>
                    </m:sSup>
                  </m:oMath>
                </a14:m>
                <a:r>
                  <a:rPr lang="en-US" sz="1200" kern="1200" dirty="0">
                    <a:solidFill>
                      <a:schemeClr val="tx1"/>
                    </a:solidFill>
                    <a:effectLst/>
                    <a:latin typeface="+mn-lt"/>
                    <a:ea typeface="+mn-ea"/>
                    <a:cs typeface="+mn-cs"/>
                  </a:rPr>
                  <a:t>) and density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remain unknown among flow parameters.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The problem of determining total pressure is in the fact that its value depends on the energy losses in the blade row, and this value is unknown.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techniques that allow estimating the amount of losses by empirical formulas, but it is generally necessary to have complete information about the flow parameters and basic geometric parameters of the turbomachinery for their use.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this stage, such information is not known completely.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Therefore, firstly it is necessary to preset the value of total pressure recovery coefficient </a:t>
                </a:r>
                <a:r>
                  <a:rPr lang="ru-RU" sz="1200" i="1" kern="1200" dirty="0">
                    <a:solidFill>
                      <a:schemeClr val="tx1"/>
                    </a:solidFill>
                    <a:effectLst/>
                    <a:latin typeface="+mn-lt"/>
                    <a:ea typeface="+mn-ea"/>
                    <a:cs typeface="+mn-cs"/>
                    <a:sym typeface="Symbol" panose="05050102010706020507" pitchFamily="18" charset="2"/>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RW and NB (GV). For example, it is possible to use the graph in Figure 3.3.3 [63] for turbines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Then, after finishing calculations by mean diameter, the value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should be clarified using losses models, and it is necessary to repeat this calculation until accepted and calculated loss value will coincide with the desired accuracy.</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Knowing the value of total pressure recovery coefficient </a:t>
                </a:r>
                <a:r>
                  <a:rPr lang="ru-RU"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it is easy to find the values of pressure and density of the working fluid.</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Knowing flow parameters in control sections and mass flow rate of the working fluid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𝐺</m:t>
                        </m:r>
                      </m:e>
                      <m:sub>
                        <m:r>
                          <a:rPr lang="ru-RU" sz="1200" i="1" kern="1200">
                            <a:solidFill>
                              <a:schemeClr val="tx1"/>
                            </a:solidFill>
                            <a:effectLst/>
                            <a:latin typeface="Cambria Math" panose="02040503050406030204" pitchFamily="18" charset="0"/>
                            <a:ea typeface="+mn-ea"/>
                            <a:cs typeface="+mn-cs"/>
                          </a:rPr>
                          <m:t>𝑖</m:t>
                        </m:r>
                      </m:sub>
                    </m:sSub>
                  </m:oMath>
                </a14:m>
                <a:r>
                  <a:rPr lang="en-US" sz="1200" kern="1200" dirty="0">
                    <a:solidFill>
                      <a:schemeClr val="tx1"/>
                    </a:solidFill>
                    <a:effectLst/>
                    <a:latin typeface="+mn-lt"/>
                    <a:ea typeface="+mn-ea"/>
                    <a:cs typeface="+mn-cs"/>
                  </a:rPr>
                  <a:t>, cross-section area is calculated in these sections.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this stage of the calculation by mean diameter, all velocities (dimensional and dimensionless) and flow temperature in all sections became known.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From the flow parameters only pressures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𝑝</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and density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remain unknown among flow parameters.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The problem of determining total pressure is in the fact that its value depends on the energy losses in the blade row, and this value is unknown.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techniques that allow estimating the amount of losses by empirical formulas, but it is generally necessary to have complete information about the flow parameters and basic geometric parameters of the turbomachinery for their use.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this stage, such information is not known completely.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Therefore, firstly it is necessary to preset the value of total pressure recovery coefficient </a:t>
                </a:r>
                <a:r>
                  <a:rPr lang="ru-RU" sz="1200" i="1" kern="1200" dirty="0">
                    <a:solidFill>
                      <a:schemeClr val="tx1"/>
                    </a:solidFill>
                    <a:effectLst/>
                    <a:latin typeface="+mn-lt"/>
                    <a:ea typeface="+mn-ea"/>
                    <a:cs typeface="+mn-cs"/>
                    <a:sym typeface="Symbol" panose="05050102010706020507" pitchFamily="18" charset="2"/>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RW and NB (GV). For example, it is possible to use the graph in Figure 3.3.3 [63] for turbines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Then, after finishing calculations by mean diameter, the value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should be clarified using losses models, and it is necessary to repeat this calculation until accepted and calculated loss value will coincide with the desired accuracy.</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Knowing the value of total pressure recovery coefficient </a:t>
                </a:r>
                <a:r>
                  <a:rPr lang="ru-RU"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it is easy to find the values of pressure and density of the working fluid.</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Knowing flow parameters in control sections and mass flow rate of the working fluid </a:t>
                </a:r>
                <a:r>
                  <a:rPr lang="en-US" sz="1200" i="0" kern="1200">
                    <a:solidFill>
                      <a:schemeClr val="tx1"/>
                    </a:solidFill>
                    <a:effectLst/>
                    <a:latin typeface="+mn-lt"/>
                    <a:ea typeface="+mn-ea"/>
                    <a:cs typeface="+mn-cs"/>
                  </a:rPr>
                  <a:t>𝐺</a:t>
                </a:r>
                <a:r>
                  <a:rPr lang="ru-RU" sz="1200" i="0" kern="1200">
                    <a:solidFill>
                      <a:schemeClr val="tx1"/>
                    </a:solidFill>
                    <a:effectLst/>
                    <a:latin typeface="+mn-lt"/>
                    <a:ea typeface="+mn-ea"/>
                    <a:cs typeface="+mn-cs"/>
                  </a:rPr>
                  <a:t>_𝑖</a:t>
                </a:r>
                <a:r>
                  <a:rPr lang="en-US" sz="1200" kern="1200" dirty="0">
                    <a:solidFill>
                      <a:schemeClr val="tx1"/>
                    </a:solidFill>
                    <a:effectLst/>
                    <a:latin typeface="+mn-lt"/>
                    <a:ea typeface="+mn-ea"/>
                    <a:cs typeface="+mn-cs"/>
                  </a:rPr>
                  <a:t>, cross-section area is calculated in these sections.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33</a:t>
            </a:fld>
            <a:endParaRPr lang="ru-RU"/>
          </a:p>
        </p:txBody>
      </p:sp>
    </p:spTree>
    <p:extLst>
      <p:ext uri="{BB962C8B-B14F-4D97-AF65-F5344CB8AC3E}">
        <p14:creationId xmlns:p14="http://schemas.microsoft.com/office/powerpoint/2010/main" val="3218999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Dimensions of meridional section of turbomachinery flow path (diameters, height and width of the blades) should be calculated at the next stage.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do this,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must be preset.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the number of blades in each blade row is calculated.</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compressor blades, the number of blades is usually calculated through the optimal cascade solidity, which can be calculated from the following formulas [17]:</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turbine blades, the calculation of the blade number with the help of the </a:t>
                </a:r>
                <a:r>
                  <a:rPr lang="en-US" sz="1200" kern="1200" dirty="0" err="1">
                    <a:solidFill>
                      <a:schemeClr val="tx1"/>
                    </a:solidFill>
                    <a:effectLst/>
                    <a:latin typeface="+mn-lt"/>
                    <a:ea typeface="+mn-ea"/>
                    <a:cs typeface="+mn-cs"/>
                  </a:rPr>
                  <a:t>Zweifel</a:t>
                </a:r>
                <a:r>
                  <a:rPr lang="en-US" sz="1200" kern="1200" dirty="0">
                    <a:solidFill>
                      <a:schemeClr val="tx1"/>
                    </a:solidFill>
                    <a:effectLst/>
                    <a:latin typeface="+mn-lt"/>
                    <a:ea typeface="+mn-ea"/>
                    <a:cs typeface="+mn-cs"/>
                  </a:rPr>
                  <a:t> number is widely used: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Based on the obtained value of </a:t>
                </a:r>
                <a14:m>
                  <m:oMath xmlns:m="http://schemas.openxmlformats.org/officeDocument/2006/math">
                    <m:r>
                      <a:rPr lang="ru-RU" sz="1200" i="1" kern="1200">
                        <a:solidFill>
                          <a:schemeClr val="tx1"/>
                        </a:solidFill>
                        <a:effectLst/>
                        <a:latin typeface="Cambria Math" panose="02040503050406030204" pitchFamily="18" charset="0"/>
                        <a:ea typeface="+mn-ea"/>
                        <a:cs typeface="+mn-cs"/>
                      </a:rPr>
                      <m:t>𝑧</m:t>
                    </m:r>
                  </m:oMath>
                </a14:m>
                <a:r>
                  <a:rPr lang="en-US" sz="1200" kern="1200" dirty="0">
                    <a:solidFill>
                      <a:schemeClr val="tx1"/>
                    </a:solidFill>
                    <a:effectLst/>
                    <a:latin typeface="+mn-lt"/>
                    <a:ea typeface="+mn-ea"/>
                    <a:cs typeface="+mn-cs"/>
                  </a:rPr>
                  <a:t>, final blade number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𝑧</m:t>
                        </m:r>
                      </m:e>
                      <m:sub>
                        <m:r>
                          <a:rPr lang="ru-RU" sz="1200" i="1" kern="1200">
                            <a:solidFill>
                              <a:schemeClr val="tx1"/>
                            </a:solidFill>
                            <a:effectLst/>
                            <a:latin typeface="Cambria Math" panose="02040503050406030204" pitchFamily="18" charset="0"/>
                            <a:ea typeface="+mn-ea"/>
                            <a:cs typeface="+mn-cs"/>
                          </a:rPr>
                          <m:t>𝑖</m:t>
                        </m:r>
                        <m:r>
                          <a:rPr lang="ru-RU" sz="1200" i="1" kern="1200">
                            <a:solidFill>
                              <a:schemeClr val="tx1"/>
                            </a:solidFill>
                            <a:effectLst/>
                            <a:latin typeface="Cambria Math" panose="02040503050406030204" pitchFamily="18" charset="0"/>
                            <a:ea typeface="+mn-ea"/>
                            <a:cs typeface="+mn-cs"/>
                          </a:rPr>
                          <m:t> </m:t>
                        </m:r>
                      </m:sub>
                    </m:sSub>
                  </m:oMath>
                </a14:m>
                <a:r>
                  <a:rPr lang="en-US" sz="1200" kern="1200" dirty="0">
                    <a:solidFill>
                      <a:schemeClr val="tx1"/>
                    </a:solidFill>
                    <a:effectLst/>
                    <a:latin typeface="+mn-lt"/>
                    <a:ea typeface="+mn-ea"/>
                    <a:cs typeface="+mn-cs"/>
                  </a:rPr>
                  <a:t>is selected. It obviously must be a whole number. It is necessary to strive for simple and odd numbers when selecting blade number.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possible, it should not be equal to or a multiple of the blade number of other rows, especially neighboring ones. This is necessary to reduce vibration loads.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Dimensions of meridional section of turbomachinery flow path (diameters, height and width of the blades) should be calculated at the next stage.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do this,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must be preset.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the number of blades in each blade row is calculated.</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compressor blades, the number of blades is usually calculated through the optimal cascade solidity, which can be calculated from the following formulas [17]:</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turbine blades, the calculation of the blade number with the help of the </a:t>
                </a:r>
                <a:r>
                  <a:rPr lang="en-US" sz="1200" kern="1200" dirty="0" err="1">
                    <a:solidFill>
                      <a:schemeClr val="tx1"/>
                    </a:solidFill>
                    <a:effectLst/>
                    <a:latin typeface="+mn-lt"/>
                    <a:ea typeface="+mn-ea"/>
                    <a:cs typeface="+mn-cs"/>
                  </a:rPr>
                  <a:t>Zweifel</a:t>
                </a:r>
                <a:r>
                  <a:rPr lang="en-US" sz="1200" kern="1200" dirty="0">
                    <a:solidFill>
                      <a:schemeClr val="tx1"/>
                    </a:solidFill>
                    <a:effectLst/>
                    <a:latin typeface="+mn-lt"/>
                    <a:ea typeface="+mn-ea"/>
                    <a:cs typeface="+mn-cs"/>
                  </a:rPr>
                  <a:t> number is widely used: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Based on the obtained value of </a:t>
                </a:r>
                <a:r>
                  <a:rPr lang="ru-RU" sz="1200" i="0" kern="1200">
                    <a:solidFill>
                      <a:schemeClr val="tx1"/>
                    </a:solidFill>
                    <a:effectLst/>
                    <a:latin typeface="Cambria Math" panose="02040503050406030204" pitchFamily="18" charset="0"/>
                    <a:ea typeface="+mn-ea"/>
                    <a:cs typeface="+mn-cs"/>
                  </a:rPr>
                  <a:t>𝑧</a:t>
                </a:r>
                <a:r>
                  <a:rPr lang="en-US" sz="1200" kern="1200" dirty="0">
                    <a:solidFill>
                      <a:schemeClr val="tx1"/>
                    </a:solidFill>
                    <a:effectLst/>
                    <a:latin typeface="+mn-lt"/>
                    <a:ea typeface="+mn-ea"/>
                    <a:cs typeface="+mn-cs"/>
                  </a:rPr>
                  <a:t>, final blade number </a:t>
                </a:r>
                <a:r>
                  <a:rPr lang="en-US" sz="1200" i="0" kern="1200">
                    <a:solidFill>
                      <a:schemeClr val="tx1"/>
                    </a:solidFill>
                    <a:effectLst/>
                    <a:latin typeface="Cambria Math" panose="02040503050406030204" pitchFamily="18" charset="0"/>
                    <a:ea typeface="+mn-ea"/>
                    <a:cs typeface="+mn-cs"/>
                  </a:rPr>
                  <a:t>𝑧</a:t>
                </a:r>
                <a:r>
                  <a:rPr lang="ru-RU" sz="1200" i="0" kern="1200">
                    <a:solidFill>
                      <a:schemeClr val="tx1"/>
                    </a:solidFill>
                    <a:effectLst/>
                    <a:latin typeface="Cambria Math" panose="02040503050406030204" pitchFamily="18" charset="0"/>
                    <a:ea typeface="+mn-ea"/>
                    <a:cs typeface="+mn-cs"/>
                  </a:rPr>
                  <a:t>_(𝑖 )</a:t>
                </a:r>
                <a:r>
                  <a:rPr lang="en-US" sz="1200" kern="1200" dirty="0">
                    <a:solidFill>
                      <a:schemeClr val="tx1"/>
                    </a:solidFill>
                    <a:effectLst/>
                    <a:latin typeface="+mn-lt"/>
                    <a:ea typeface="+mn-ea"/>
                    <a:cs typeface="+mn-cs"/>
                  </a:rPr>
                  <a:t>is selected. It obviously must be a whole number. It is necessary to strive for simple and odd numbers when selecting blade number.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possible, it should not be equal to or a multiple of the blade number of other rows, especially neighboring ones. This is necessary to reduce vibration loads.</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34</a:t>
            </a:fld>
            <a:endParaRPr lang="ru-RU"/>
          </a:p>
        </p:txBody>
      </p:sp>
    </p:spTree>
    <p:extLst>
      <p:ext uri="{BB962C8B-B14F-4D97-AF65-F5344CB8AC3E}">
        <p14:creationId xmlns:p14="http://schemas.microsoft.com/office/powerpoint/2010/main" val="2441554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calculation of work, power and efficiency of stage is performed in the following sequence (Table 3.3.2). </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above technique allows calculating turbomachinery parameters at middle diameter. Calculation by height of flow path is based on the above algorithm.</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 assumptions indicated in Section 3.3.2 were made in the development of this technique. If these assumptions are omitted, the sequence of calculation and basic design approaches will not be changed.</a:t>
            </a:r>
            <a:endParaRPr lang="ru-R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Projectable turbomachinery must satisfy the strength and technological constraints.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addition, when presetting the parameters for reducing design time, it is necessary to avoid the selection of parameters obviously resulting in low efficiency.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necessary to pay attention following restrictions during design calculation of turbine stage:</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35</a:t>
            </a:fld>
            <a:endParaRPr lang="ru-RU"/>
          </a:p>
        </p:txBody>
      </p:sp>
    </p:spTree>
    <p:extLst>
      <p:ext uri="{BB962C8B-B14F-4D97-AF65-F5344CB8AC3E}">
        <p14:creationId xmlns:p14="http://schemas.microsoft.com/office/powerpoint/2010/main" val="4153171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As it is clear from Section 3.3.3, a technique of turbomachinery stage design is logical and is relatively not difficult.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despite the apparent simplicity, there are several key issues that are needed for understanding to effectively solve design problem.</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Among the issues, understanding of which will allow designing efficient turbomachinery the most important can be distinguished:</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distribute the work between stages of multi-stage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combination of main parameters of turbomachinery operation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L</m:t>
                            </m:r>
                          </m:e>
                          <m:sub>
                            <m:r>
                              <a:rPr lang="ru-RU" sz="1200" kern="1200">
                                <a:solidFill>
                                  <a:schemeClr val="tx1"/>
                                </a:solidFill>
                                <a:effectLst/>
                                <a:latin typeface="Cambria Math" panose="02040503050406030204" pitchFamily="18" charset="0"/>
                                <a:ea typeface="+mn-ea"/>
                                <a:cs typeface="+mn-cs"/>
                              </a:rPr>
                              <m:t>т</m:t>
                            </m:r>
                          </m:sub>
                        </m:sSub>
                      </m:num>
                      <m:den>
                        <m:sSubSup>
                          <m:sSubSupPr>
                            <m:ctrlPr>
                              <a:rPr lang="ru-RU" sz="1200" i="1" kern="1200">
                                <a:solidFill>
                                  <a:schemeClr val="tx1"/>
                                </a:solidFill>
                                <a:effectLst/>
                                <a:latin typeface="Cambria Math" panose="02040503050406030204" pitchFamily="18" charset="0"/>
                                <a:ea typeface="+mn-ea"/>
                                <a:cs typeface="+mn-cs"/>
                              </a:rPr>
                            </m:ctrlPr>
                          </m:sSubSupPr>
                          <m:e>
                            <m:r>
                              <m:rPr>
                                <m:sty m:val="p"/>
                              </m:rPr>
                              <a:rPr lang="en-US" sz="1200" kern="1200">
                                <a:solidFill>
                                  <a:schemeClr val="tx1"/>
                                </a:solidFill>
                                <a:effectLst/>
                                <a:latin typeface="Cambria Math" panose="02040503050406030204" pitchFamily="18" charset="0"/>
                                <a:ea typeface="+mn-ea"/>
                                <a:cs typeface="+mn-cs"/>
                              </a:rPr>
                              <m:t>u</m:t>
                            </m:r>
                          </m:e>
                          <m:sub>
                            <m:r>
                              <a:rPr lang="ru-RU" sz="1200" i="1" kern="1200">
                                <a:solidFill>
                                  <a:schemeClr val="tx1"/>
                                </a:solidFill>
                                <a:effectLst/>
                                <a:latin typeface="Cambria Math" panose="02040503050406030204" pitchFamily="18" charset="0"/>
                                <a:ea typeface="+mn-ea"/>
                                <a:cs typeface="+mn-cs"/>
                              </a:rPr>
                              <m:t>𝑚𝑖𝑑</m:t>
                            </m:r>
                          </m:sub>
                          <m:sup>
                            <m:r>
                              <a:rPr lang="en-US" sz="1200" kern="1200">
                                <a:solidFill>
                                  <a:schemeClr val="tx1"/>
                                </a:solidFill>
                                <a:effectLst/>
                                <a:latin typeface="Cambria Math" panose="02040503050406030204" pitchFamily="18" charset="0"/>
                                <a:ea typeface="+mn-ea"/>
                                <a:cs typeface="+mn-cs"/>
                              </a:rPr>
                              <m:t>2</m:t>
                            </m:r>
                          </m:sup>
                        </m:sSubSup>
                      </m:den>
                    </m:f>
                  </m:oMath>
                </a14:m>
                <a:r>
                  <a:rPr lang="en-US" sz="1200" kern="1200" dirty="0">
                    <a:solidFill>
                      <a:schemeClr val="tx1"/>
                    </a:solidFill>
                    <a:effectLst/>
                    <a:latin typeface="+mn-lt"/>
                    <a:ea typeface="+mn-ea"/>
                    <a:cs typeface="+mn-cs"/>
                  </a:rPr>
                  <a:t>, </a:t>
                </a:r>
                <a14:m>
                  <m:oMath xmlns:m="http://schemas.openxmlformats.org/officeDocument/2006/math">
                    <m:f>
                      <m:fPr>
                        <m:ctrlPr>
                          <a:rPr lang="ru-RU" sz="1200" i="1" kern="1200">
                            <a:solidFill>
                              <a:schemeClr val="tx1"/>
                            </a:solidFill>
                            <a:effectLst/>
                            <a:latin typeface="Cambria Math" panose="02040503050406030204" pitchFamily="18" charset="0"/>
                            <a:ea typeface="+mn-ea"/>
                            <a:cs typeface="+mn-cs"/>
                          </a:rPr>
                        </m:ctrlPr>
                      </m:fPr>
                      <m:num>
                        <m:sSub>
                          <m:sSubPr>
                            <m:ctrlPr>
                              <a:rPr lang="ru-RU" sz="1200" i="1" kern="1200">
                                <a:solidFill>
                                  <a:schemeClr val="tx1"/>
                                </a:solidFill>
                                <a:effectLst/>
                                <a:latin typeface="Cambria Math" panose="02040503050406030204" pitchFamily="18" charset="0"/>
                                <a:ea typeface="+mn-ea"/>
                                <a:cs typeface="+mn-cs"/>
                              </a:rPr>
                            </m:ctrlPr>
                          </m:sSubPr>
                          <m:e>
                            <m:r>
                              <a:rPr lang="ru-RU" sz="1200" kern="1200">
                                <a:solidFill>
                                  <a:schemeClr val="tx1"/>
                                </a:solidFill>
                                <a:effectLst/>
                                <a:latin typeface="Cambria Math" panose="02040503050406030204" pitchFamily="18" charset="0"/>
                                <a:ea typeface="+mn-ea"/>
                                <a:cs typeface="+mn-cs"/>
                              </a:rPr>
                              <m:t>с</m:t>
                            </m:r>
                          </m:e>
                          <m:sub>
                            <m:r>
                              <a:rPr lang="ru-RU" sz="1200" kern="1200">
                                <a:solidFill>
                                  <a:schemeClr val="tx1"/>
                                </a:solidFill>
                                <a:effectLst/>
                                <a:latin typeface="Cambria Math" panose="02040503050406030204" pitchFamily="18" charset="0"/>
                                <a:ea typeface="+mn-ea"/>
                                <a:cs typeface="+mn-cs"/>
                              </a:rPr>
                              <m:t>а</m:t>
                            </m:r>
                          </m:sub>
                        </m:sSub>
                      </m:num>
                      <m:den>
                        <m:sSub>
                          <m:sSubPr>
                            <m:ctrlPr>
                              <a:rPr lang="ru-RU"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u</m:t>
                            </m:r>
                          </m:e>
                          <m:sub>
                            <m:r>
                              <a:rPr lang="ru-RU" sz="1200" i="1" kern="1200">
                                <a:solidFill>
                                  <a:schemeClr val="tx1"/>
                                </a:solidFill>
                                <a:effectLst/>
                                <a:latin typeface="Cambria Math" panose="02040503050406030204" pitchFamily="18" charset="0"/>
                                <a:ea typeface="+mn-ea"/>
                                <a:cs typeface="+mn-cs"/>
                              </a:rPr>
                              <m:t>𝑚𝑖𝑑</m:t>
                            </m:r>
                          </m:sub>
                        </m:sSub>
                      </m:den>
                    </m:f>
                  </m:oMath>
                </a14:m>
                <a:r>
                  <a:rPr lang="en-US" sz="1200" kern="1200" dirty="0">
                    <a:solidFill>
                      <a:schemeClr val="tx1"/>
                    </a:solidFill>
                    <a:effectLst/>
                    <a:latin typeface="+mn-lt"/>
                    <a:ea typeface="+mn-ea"/>
                    <a:cs typeface="+mn-cs"/>
                  </a:rPr>
                  <a: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𝜌</m:t>
                        </m:r>
                      </m:e>
                      <m:sub>
                        <m:r>
                          <a:rPr lang="en-US" sz="1200" i="1" kern="1200">
                            <a:solidFill>
                              <a:schemeClr val="tx1"/>
                            </a:solidFill>
                            <a:effectLst/>
                            <a:latin typeface="Cambria Math" panose="02040503050406030204" pitchFamily="18" charset="0"/>
                            <a:ea typeface="+mn-ea"/>
                            <a:cs typeface="+mn-cs"/>
                          </a:rPr>
                          <m:t>𝑠𝑡</m:t>
                        </m:r>
                      </m:sub>
                    </m:sSub>
                  </m:oMath>
                </a14:m>
                <a:r>
                  <a:rPr lang="en-US" sz="1200" kern="1200" dirty="0">
                    <a:solidFill>
                      <a:schemeClr val="tx1"/>
                    </a:solidFill>
                    <a:effectLst/>
                    <a:latin typeface="+mn-lt"/>
                    <a:ea typeface="+mn-ea"/>
                    <a:cs typeface="+mn-cs"/>
                  </a:rPr>
                  <a:t>) will allow achieving the highest efficiency?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calculate energy losses and total pressure recovery coefficients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𝑖</m:t>
                        </m:r>
                      </m:sub>
                    </m:sSub>
                  </m:oMath>
                </a14:m>
                <a:r>
                  <a:rPr lang="en-US" sz="1200" kern="1200" dirty="0">
                    <a:solidFill>
                      <a:schemeClr val="tx1"/>
                    </a:solidFill>
                    <a:effectLst/>
                    <a:latin typeface="+mn-lt"/>
                    <a:ea typeface="+mn-ea"/>
                    <a:cs typeface="+mn-cs"/>
                  </a:rPr>
                  <a:t> in blade rows?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calculate variation in flow parameters along the blade height?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select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select blade number in rows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profile the blade in order it turns the flow by preset angle </a:t>
                </a:r>
                <a:r>
                  <a:rPr lang="ru-RU" sz="1200" i="1" kern="1200" dirty="0">
                    <a:solidFill>
                      <a:schemeClr val="tx1"/>
                    </a:solidFill>
                    <a:effectLst/>
                    <a:latin typeface="+mn-lt"/>
                    <a:ea typeface="+mn-ea"/>
                    <a:cs typeface="+mn-cs"/>
                    <a:sym typeface="Symbol" panose="05050102010706020507" pitchFamily="18" charset="2"/>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minimal losses?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form of the meridional section of the flow part should be chosen?</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choose the incidence angles ensuring high performance with minimal energy losses?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ensure the stable operation of the compressor?</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match the workflow of stages in a multistage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reduce the number of stages of a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match the working process of a turbine and a compressor operating in a single GTE?</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Answers to these questions will be given in subsequent sections of this chapter.</a:t>
                </a: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As it is clear from Section 3.3.3, a technique of turbomachinery stage design is logical and is relatively not difficult. </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despite the apparent simplicity, there are several key issues that are needed for understanding to effectively solve design problem.</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Among the issues, understanding of which will allow designing efficient turbomachinery the most important can be distinguished:</a:t>
                </a: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distribute the work between stages of multi-stage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combination of main parameters of turbomachinery operation (</a:t>
                </a:r>
                <a:r>
                  <a:rPr lang="en-US" sz="1200" i="0" kern="1200">
                    <a:solidFill>
                      <a:schemeClr val="tx1"/>
                    </a:solidFill>
                    <a:effectLst/>
                    <a:latin typeface="+mn-lt"/>
                    <a:ea typeface="+mn-ea"/>
                    <a:cs typeface="+mn-cs"/>
                  </a:rPr>
                  <a:t>L</a:t>
                </a:r>
                <a:r>
                  <a:rPr lang="ru-RU" sz="1200" i="0" kern="1200">
                    <a:solidFill>
                      <a:schemeClr val="tx1"/>
                    </a:solidFill>
                    <a:effectLst/>
                    <a:latin typeface="+mn-lt"/>
                    <a:ea typeface="+mn-ea"/>
                    <a:cs typeface="+mn-cs"/>
                  </a:rPr>
                  <a:t>_т/(</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_𝑚𝑖𝑑^</a:t>
                </a:r>
                <a:r>
                  <a:rPr lang="en-US" sz="1200" i="0" kern="1200">
                    <a:solidFill>
                      <a:schemeClr val="tx1"/>
                    </a:solidFill>
                    <a:effectLst/>
                    <a:latin typeface="+mn-lt"/>
                    <a:ea typeface="+mn-ea"/>
                    <a:cs typeface="+mn-cs"/>
                  </a:rPr>
                  <a:t>2 </a:t>
                </a:r>
                <a:r>
                  <a:rPr lang="ru-RU"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ru-RU" sz="1200" i="0" kern="1200">
                    <a:solidFill>
                      <a:schemeClr val="tx1"/>
                    </a:solidFill>
                    <a:effectLst/>
                    <a:latin typeface="+mn-lt"/>
                    <a:ea typeface="+mn-ea"/>
                    <a:cs typeface="+mn-cs"/>
                  </a:rPr>
                  <a:t>с_а/</a:t>
                </a:r>
                <a:r>
                  <a:rPr lang="en-US" sz="1200" i="0" kern="1200">
                    <a:solidFill>
                      <a:schemeClr val="tx1"/>
                    </a:solidFill>
                    <a:effectLst/>
                    <a:latin typeface="+mn-lt"/>
                    <a:ea typeface="+mn-ea"/>
                    <a:cs typeface="+mn-cs"/>
                  </a:rPr>
                  <a:t>u</a:t>
                </a:r>
                <a:r>
                  <a:rPr lang="ru-RU" sz="1200" i="0" kern="1200">
                    <a:solidFill>
                      <a:schemeClr val="tx1"/>
                    </a:solidFill>
                    <a:effectLst/>
                    <a:latin typeface="+mn-lt"/>
                    <a:ea typeface="+mn-ea"/>
                    <a:cs typeface="+mn-cs"/>
                  </a:rPr>
                  <a:t>_𝑚𝑖𝑑 </a:t>
                </a:r>
                <a:r>
                  <a:rPr lang="en-US" sz="1200" kern="1200" dirty="0">
                    <a:solidFill>
                      <a:schemeClr val="tx1"/>
                    </a:solidFill>
                    <a:effectLst/>
                    <a:latin typeface="+mn-lt"/>
                    <a:ea typeface="+mn-ea"/>
                    <a:cs typeface="+mn-cs"/>
                  </a:rPr>
                  <a:t>, </a:t>
                </a:r>
                <a:r>
                  <a:rPr lang="ru-RU" sz="1200" i="0" kern="1200">
                    <a:solidFill>
                      <a:schemeClr val="tx1"/>
                    </a:solidFill>
                    <a:effectLst/>
                    <a:latin typeface="+mn-lt"/>
                    <a:ea typeface="+mn-ea"/>
                    <a:cs typeface="+mn-cs"/>
                  </a:rPr>
                  <a:t>𝜌_</a:t>
                </a:r>
                <a:r>
                  <a:rPr lang="en-US" sz="1200" i="0" kern="1200">
                    <a:solidFill>
                      <a:schemeClr val="tx1"/>
                    </a:solidFill>
                    <a:effectLst/>
                    <a:latin typeface="+mn-lt"/>
                    <a:ea typeface="+mn-ea"/>
                    <a:cs typeface="+mn-cs"/>
                  </a:rPr>
                  <a:t>𝑠𝑡</a:t>
                </a:r>
                <a:r>
                  <a:rPr lang="en-US" sz="1200" kern="1200" dirty="0">
                    <a:solidFill>
                      <a:schemeClr val="tx1"/>
                    </a:solidFill>
                    <a:effectLst/>
                    <a:latin typeface="+mn-lt"/>
                    <a:ea typeface="+mn-ea"/>
                    <a:cs typeface="+mn-cs"/>
                  </a:rPr>
                  <a:t>) will allow achieving the highest efficiency?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calculate energy losses and total pressure recovery coefficients </a:t>
                </a:r>
                <a:r>
                  <a:rPr lang="ru-RU" sz="1200" i="0" kern="1200">
                    <a:solidFill>
                      <a:schemeClr val="tx1"/>
                    </a:solidFill>
                    <a:effectLst/>
                    <a:latin typeface="+mn-lt"/>
                    <a:ea typeface="+mn-ea"/>
                    <a:cs typeface="+mn-cs"/>
                  </a:rPr>
                  <a:t>𝜎_</a:t>
                </a:r>
                <a:r>
                  <a:rPr lang="en-US" sz="1200" i="0" kern="1200">
                    <a:solidFill>
                      <a:schemeClr val="tx1"/>
                    </a:solidFill>
                    <a:effectLst/>
                    <a:latin typeface="+mn-lt"/>
                    <a:ea typeface="+mn-ea"/>
                    <a:cs typeface="+mn-cs"/>
                  </a:rPr>
                  <a:t>𝑖</a:t>
                </a:r>
                <a:r>
                  <a:rPr lang="en-US" sz="1200" kern="1200" dirty="0">
                    <a:solidFill>
                      <a:schemeClr val="tx1"/>
                    </a:solidFill>
                    <a:effectLst/>
                    <a:latin typeface="+mn-lt"/>
                    <a:ea typeface="+mn-ea"/>
                    <a:cs typeface="+mn-cs"/>
                  </a:rPr>
                  <a:t> in blade rows?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calculate variation in flow parameters along the blade height?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select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select blade number in rows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profile the blade in order it turns the flow by preset angle </a:t>
                </a:r>
                <a:r>
                  <a:rPr lang="ru-RU" sz="1200" i="1" kern="1200" dirty="0">
                    <a:solidFill>
                      <a:schemeClr val="tx1"/>
                    </a:solidFill>
                    <a:effectLst/>
                    <a:latin typeface="+mn-lt"/>
                    <a:ea typeface="+mn-ea"/>
                    <a:cs typeface="+mn-cs"/>
                    <a:sym typeface="Symbol" panose="05050102010706020507" pitchFamily="18" charset="2"/>
                  </a:rPr>
                  <a:t></a:t>
                </a:r>
                <a:r>
                  <a:rPr lang="ru-RU"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minimal losses?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form of the meridional section of the flow part should be chosen?</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choose the incidence angles ensuring high performance with minimal energy losses?</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ensure the stable operation of the compressor?</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match the workflow of stages in a multistage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reduce the number of stages of a turbomachinery?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match the working process of a turbine and a compressor operating in a single GTE?</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ru-R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Answers to these questions will be given in subsequent sections of this chapter.</a:t>
                </a: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36</a:t>
            </a:fld>
            <a:endParaRPr lang="ru-RU"/>
          </a:p>
        </p:txBody>
      </p:sp>
    </p:spTree>
    <p:extLst>
      <p:ext uri="{BB962C8B-B14F-4D97-AF65-F5344CB8AC3E}">
        <p14:creationId xmlns:p14="http://schemas.microsoft.com/office/powerpoint/2010/main" val="4178055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search for the geometry of the flow part of a turbomachinery described above is an important part of its creation, which in many ways determines the success of the solution of the posed tasks. However, as mentioned above, in addition to the requirement of high efficiency, many additional requirements are imposed on the stage of the turbomachinery. It must: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carry the current loads during the required resource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a minimum mass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 low costs in production and operation;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 in coordination with adjacent components in the unit;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low cost,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the geometry of the blade alone is described by several tens of independent variables. The complete geometry of the stage (including disks, casing parts and other elements) is described by hundreds of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process of searching for the best configuration of a turbomachinery is a complex multidisciplinary task that requires the involvement of mathematical models, specialists and software products of different complexity levels and related to various fields of physics. In other words, the process of designing a turbomachinery is a task of multicriteria, multilevel, multidisciplinary optimization with many variables and constraints. Solving this problem is extremely difficult. Below there is a brief algorithm for designing a GTE turbomachinery used by leading engine-building companies to date. The block diagram of the process of designing a turbomachine is shown in Figure 3.3.6.</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investigating the block diagram of the design process, you can pay attention to the following pattern - the design stages. At transition from one stage to another stage, the used mathematical models gradually become complicated, smoothly passing from "virtual" to "metal" constructions and prototypes. This is because the more complex model describing a process with minimal assumptions uses many variables and requires large expenditures of computational resources, time of obtaining the result and material costs. On the other hand, they allow you to get results that are closest to reality. Combination of the simplest "fast and cheap" models allow solving the problem of finding the final configuration of a turbomachinery consistently, gradually limiting search range. As a result, the search using the most perfect model is carried out in a narrow range of variables, significantly reducing the time of obtaining the result and material costs (Figure 3.3.7).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turbomachinery functions as part of the engine, the process of their design begins with </a:t>
                </a:r>
                <a:r>
                  <a:rPr lang="en-US" sz="1200" kern="1200" dirty="0" err="1">
                    <a:solidFill>
                      <a:schemeClr val="tx1"/>
                    </a:solidFill>
                    <a:effectLst/>
                    <a:latin typeface="+mn-lt"/>
                    <a:ea typeface="+mn-ea"/>
                    <a:cs typeface="+mn-cs"/>
                  </a:rPr>
                  <a:t>thermogasdynamic</a:t>
                </a:r>
                <a:r>
                  <a:rPr lang="en-US" sz="1200" kern="1200" dirty="0">
                    <a:solidFill>
                      <a:schemeClr val="tx1"/>
                    </a:solidFill>
                    <a:effectLst/>
                    <a:latin typeface="+mn-lt"/>
                    <a:ea typeface="+mn-ea"/>
                    <a:cs typeface="+mn-cs"/>
                  </a:rPr>
                  <a:t> design. At this stage, we use the simplest thermodynamic model (0D), which allows us to find the main parameters of the turbomachinery (power N, degree of expansion and compression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its temperature at the outlet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based on well-known thermodynamic relationships. In this case, the losses in the component are not calculated, but taken in accordance with the experience of the designer or recommendations from the literature. This calculation is the source of the initial data for the further design of all GTE elements. Even though the time of the design thermodynamic calculation is small, and it requires little computing power (enough for a normal personal computer), the decisions made at this stage are very important and will have an impact on the engine throughout its life cycle.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next stage, the flow part of the GTE is designed. The design uses a more complex 1D model based on the continuity equation, the material resistance formulas, the expressions for the pressure (load) and flow rates, and simplified correlations for determining losses (for example, the Smith diagram). As a result of this calculation, the number of stages of all turbomachines is selected, the approximate values of the diameters of the flow part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𝐷</m:t>
                        </m:r>
                      </m:e>
                      <m:sub>
                        <m:r>
                          <a:rPr lang="ru-RU" sz="1200" i="1" kern="1200">
                            <a:solidFill>
                              <a:schemeClr val="tx1"/>
                            </a:solidFill>
                            <a:effectLst/>
                            <a:latin typeface="Cambria Math" panose="02040503050406030204" pitchFamily="18" charset="0"/>
                            <a:ea typeface="+mn-ea"/>
                            <a:cs typeface="+mn-cs"/>
                          </a:rPr>
                          <m:t>𝑖</m:t>
                        </m:r>
                      </m:sub>
                    </m:sSub>
                  </m:oMath>
                </a14:m>
                <a:r>
                  <a:rPr lang="en-US" sz="1200" kern="1200" dirty="0">
                    <a:solidFill>
                      <a:schemeClr val="tx1"/>
                    </a:solidFill>
                    <a:effectLst/>
                    <a:latin typeface="+mn-lt"/>
                    <a:ea typeface="+mn-ea"/>
                    <a:cs typeface="+mn-cs"/>
                  </a:rPr>
                  <a:t>and the blade heights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h</m:t>
                        </m:r>
                      </m:e>
                      <m:sub>
                        <m:r>
                          <a:rPr lang="en-US" sz="1200" i="1" kern="1200">
                            <a:solidFill>
                              <a:schemeClr val="tx1"/>
                            </a:solidFill>
                            <a:effectLst/>
                            <a:latin typeface="Cambria Math" panose="02040503050406030204" pitchFamily="18" charset="0"/>
                            <a:ea typeface="+mn-ea"/>
                            <a:cs typeface="+mn-cs"/>
                          </a:rPr>
                          <m:t>𝑏</m:t>
                        </m:r>
                      </m:sub>
                    </m:sSub>
                  </m:oMath>
                </a14:m>
                <a:r>
                  <a:rPr lang="en-US" sz="1200" kern="1200" dirty="0">
                    <a:solidFill>
                      <a:schemeClr val="tx1"/>
                    </a:solidFill>
                    <a:effectLst/>
                    <a:latin typeface="+mn-lt"/>
                    <a:ea typeface="+mn-ea"/>
                    <a:cs typeface="+mn-cs"/>
                  </a:rPr>
                  <a:t>, the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etc. At this stage, the strength of the engine elements can be estimated from the simplest formulas of the resistance, which makes it possible to filter out obviously unsuitable variants when searching for the variant. Carrying out the calculation takes a lot of time, but the time of obtaining the solution is slightly increased in comparison with the thermodynamic calculation, but at the same time the volume and reliability of the information on the working process of the engine and components is much higher.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obtained data (the number of stages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the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the approximate values of circumferential velocities </a:t>
                </a:r>
                <a:r>
                  <a:rPr lang="en-US" sz="1200" i="1" kern="1200" dirty="0" err="1">
                    <a:solidFill>
                      <a:schemeClr val="tx1"/>
                    </a:solidFill>
                    <a:effectLst/>
                    <a:latin typeface="+mn-lt"/>
                    <a:ea typeface="+mn-ea"/>
                    <a:cs typeface="+mn-cs"/>
                  </a:rPr>
                  <a:t>u</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diameters </a:t>
                </a:r>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𝐷</m:t>
                        </m:r>
                      </m:e>
                      <m:sub>
                        <m:r>
                          <a:rPr lang="ru-RU" sz="1200" i="1" kern="1200">
                            <a:solidFill>
                              <a:schemeClr val="tx1"/>
                            </a:solidFill>
                            <a:effectLst/>
                            <a:latin typeface="Cambria Math" panose="02040503050406030204" pitchFamily="18" charset="0"/>
                            <a:ea typeface="+mn-ea"/>
                            <a:cs typeface="+mn-cs"/>
                          </a:rPr>
                          <m:t>𝑖</m:t>
                        </m:r>
                      </m:sub>
                    </m:sSub>
                  </m:oMath>
                </a14:m>
                <a:r>
                  <a:rPr lang="en-US" sz="1200" kern="1200" dirty="0">
                    <a:solidFill>
                      <a:schemeClr val="tx1"/>
                    </a:solidFill>
                    <a:effectLst/>
                    <a:latin typeface="+mn-lt"/>
                    <a:ea typeface="+mn-ea"/>
                    <a:cs typeface="+mn-cs"/>
                  </a:rPr>
                  <a:t>) together with the results of the </a:t>
                </a:r>
                <a:r>
                  <a:rPr lang="en-US" sz="1200" kern="1200" dirty="0" err="1">
                    <a:solidFill>
                      <a:schemeClr val="tx1"/>
                    </a:solidFill>
                    <a:effectLst/>
                    <a:latin typeface="+mn-lt"/>
                    <a:ea typeface="+mn-ea"/>
                    <a:cs typeface="+mn-cs"/>
                  </a:rPr>
                  <a:t>thermogasdynamic</a:t>
                </a:r>
                <a:r>
                  <a:rPr lang="en-US" sz="1200" kern="1200" dirty="0">
                    <a:solidFill>
                      <a:schemeClr val="tx1"/>
                    </a:solidFill>
                    <a:effectLst/>
                    <a:latin typeface="+mn-lt"/>
                    <a:ea typeface="+mn-ea"/>
                    <a:cs typeface="+mn-cs"/>
                  </a:rPr>
                  <a:t> calculation make it possible to perform a detailed design of each engine component.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above, the design of turbomachinery is carried out in three stages:</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Calculations on the middle diameter, at which the averaged values of the flow parameters in the reference sections are calculated. It allows in the first approximation to determine the efficiency of each stage and turbomachinery as a whole, to obtain the shape of the flow section and to cut off obviously not realizable variants. A correctly performed calculation at the middle diameter is a good starting point for obtaining good results in the future.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Calculations along the height of the flow part. It is conducted in a two-dimensional statement. The flow is considered as axisymmetric. Parameters change along the radius and length of the flow part. At this stage, the radial fields of temperature, pressure, and angles of flow are simplified. These fields are accepted by the results of the design of the combustion chamber and other stages of the turbine. The purpose of the calculation is to determine the change in flow parameters according to the velocity of the flowing part, to choose the rational law of their variation, and to obtain velocity triangles in the selected characteristic sections. These data are necessary for the profiling of the NB (GV) and RW cascades. Depending on the required accuracy, such calculations are performed for 3-10 radii (including the middle radius).</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Profiling of blades and other elements of the flowing part. Based on the performed calculations, the configuration of two-dimensional profiles of the cross sections of the RW and NB (GV) is determined. Profiles are built, as a rule, no less than in three sections along the height of the blade. But to obtain highly effective turbomachinery, the number of cross-sections can exceed 10. Profiles are formed based on monotonous curves, to ensure a smooth, rotation of the flow without separation. At the next stage, the two-dimensional profiles are stacked along the height, the regularity of their location relative to each other in the radial direction is chosen. For example, the centers of mass or trailing circles of the profiles can lie on one radial straight line. The construction of the blades along the radial straight lines allows reducing the bending stresses on the blades. This method is the most technologically advanced. However, at present, the skeletal line of the blade, as a rule, has a complex spatial form for reducing secondary losses.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of the calculation, the designer receives detailed information about the working process of the turbomachinery stage (velocities and flow angles, parameter values in characteristic cross sections, etc.) and its geometry (dimensions of the meridian section and the shape of the blades in several sections). Empirical loss models are used in the calculation, which allows obtaining significantly more reliable results than at the previous stages. Based on the received information, a detailed design of the turbomachine is developed (3D model, drawings).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next stage, the flow through the projected turbomachinery (component) is explored in a three-dimensional statement using CFD methods.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allow most accurately, in comparison with other computational technologies, to describe the phenomena of the three-dimensional flow in the blade passage, to predict the separation, secondary flows and the outlet flow of the RW. The capabilities of CFD methods now are such that they allow one to study the influence of non-stationary processes on the flow in the whole spool of a multi-stage turbine in a relatively short time with great certainty. The methods of computational gas dynamics have no computational analogues in the estimation of nonstationary phenomena in blade passages at the project stage. In addition, most of the modern CFD programs can transmit the results of gas dynamics calculations (pressure and temperature fields, including non-stationary ones) to strength analysis programs.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the basis of computational gas dynamics is the equations of gas flow with the lowest possible assumptions to date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system), their application made it possible to replace most of the experimental studies by calculation. This significantly reduces the number of tests required for the development of turbines and engine, and consequently, the time and cost of creating a new product are shortened.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Significantly less time and cost of obtaining reliable and informative calculated data in comparison with conducting an experimental study allows us to consider in the allotted time a greater number of variants of the geometry of the product, which ultimately raises the probability of finding the variant that will achieve the best results. In addition, it should be noted that results of CFD calculations have much better information content	 compared with the experiment. In the future, the information obtained is also used to refine the form of BR downstream.</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Nevertheless, you should not consider CFD as a magic tool that can automatically get the most efficient turbomachinery. Competent designers relate to computational gas dynamics with a certain degree of caution, critically evaluating the results. There are several reasons for this. Firstly,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equations system is solved in the CFD, which remains just a system of differential equations that reflect our current understanding of a real physical process although it has minimal assumptions. Consequently, the obtained results are a solution of the differential equations, which strongly depend on the accepted boundary conditions and assumptions. Therefore, the result of a numerical study depends significantly on the reliability of the data used as boundary conditions and the qualification of the computing engineer. Secondly, despite its progressivity, the numerical solution of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equations is not yet sufficiently developed. Applied software codes are tested and give good results on test problems, but not necessarily give a good result in other conditions. Due to the imperfection of the applied turbulence models, CFD programs cannot currently correctly predict the laminar-turbulent transition and, accordingly, correctly describe losses. Thirdly, CFD methods perform a verification calculation in the designed channel. In other words, for the calculation, the original geometry is needed, which can only be given by traditional design methods.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CFD is a powerful tool in the hands of a competent designer, able to significantly expand the understanding of the physical picture of the process taking place in a particular device, to calculate the flow in it with minimal assumptions, to consider a larger number of variants for executing geometry in a relatively short time and to find ways of significant efficiency increase, repeatedly reduce the required number of tests, reduce time and material costs. But it should be remembered that the results of CFD calculations are the solution of differential equations that reflect our understanding of the physics of the process. Therefore, the experiment will forever remain the final authority for verifying the correctness of the adopted design decisions and confirming the results achieved in the calculation.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first stage of numerical modeling, zones with unfavorable flow are identified, the flow around profiles in different sections is specified considering the spatial nature of the flow. There may be: increased diffusivity, shock waves, flow separation and other adverse events. When they are identified, it is necessary to correct the corresponding profiles, the method of stacking the cross sections along the height, the law of swirling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Thermal, strength, economic calculations are carried out for the found variants of the turbomachinery, and manufacturability is assessed. The results of these calculations can adjust the original data, and the design process will be repeated until the acceptable result for all criteria is obtained.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actions described above are the initial stage of designing a turbomachinery. It defines its basic parameters that determine its effectiveness, and sets the starting point for further searching for the optimal stage design. The closer the obtained geometry to the optimum the fewer iterations will be required to find the final version in the operational development the less time and resources will be required for this. It is also obvious that errors at this stage can significantly complicate the search for the optimal configuration in the future.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should also be noted that the received project of the turbomachinery is not final. In the process of further design, the initial data at all stages can be repeatedly changed. However, making changes to the project will require less cost than creating the first starting point.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gas dynamic development of the turbomachinery, the variants for changing the geometry are developed (variants for profiling BR, stacking sections along the blade height, meridian section shapes, etc.) based on the flow picture obtained in the calculation and modern ideas about the physics of the process. The flow in them is investigated using CFD programs. The obtained parameter distribution fields are analyzed, the flow pattern is identified, and the gas dynamic efficiency level is estimated.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CFD well describes the change in flow parameters when changing the operational and geometric factors makes it possible to predict with a high probability what efficiency gain will be provided by a modification of the original geometry. A significant decrease, in comparison with experiment, of the time and laboriousness of obtaining the result allows you to go through many variants in short lines. This, in turn, makes it possible to find the optimal configurations of a turbomachinery in terms of gas dynamic efficiency. The final variants are again calculated for strength, their manufacturability is evaluated, constructive questions are worked out, inflows into the flow part and economic parameters are specified. If unsatisfactory results are obtained, changes are made to the geometry of the stage, and the process is repeated until one or more variants have the maximum gas dynamic efficiency, minimum mass and satisfy all the requirements of strength, manufacturability, cost,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or more final variants are manufactured and tested on the test bench. The experiment plays the role of the last instance confirming the correctness of the decisions taken and helps to choose the best variant from several close to the optimum. For the final variants, the characteristics of the turbomachinery are determine using the CFD calculation or experimentally. Their behavior can be one of the criteria for choosing the final option.</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search for the geometry of the flow part of a turbomachinery described above is an important part of its creation, which in many ways determines the success of the solution of the posed tasks. However, as mentioned above, in addition to the requirement of high efficiency, many additional requirements are imposed on the stage of the turbomachinery. It must: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carry the current loads during the required resource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a minimum mass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 low costs in production and operation;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 in coordination with adjacent components in the unit;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low cost,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the geometry of the blade alone is described by several tens of independent variables. The complete geometry of the stage (including disks, casing parts and other elements) is described by hundreds of parameters.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process of searching for the best configuration of a turbomachinery is a complex multidisciplinary task that requires the involvement of mathematical models, specialists and software products of different complexity levels and related to various fields of physics. In other words, the process of designing a turbomachinery is a task of multicriteria, multilevel, multidisciplinary optimization with many variables and constraints. Solving this problem is extremely difficult. Below there is a brief algorithm for designing a GTE turbomachinery used by leading engine-building companies to date. The block diagram of the process of designing a turbomachine is shown in Figure 3.3.6.</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investigating the block diagram of the design process, you can pay attention to the following pattern - the design stages. At transition from one stage to another stage, the used mathematical models gradually become complicated, smoothly passing from "virtual" to "metal" constructions and prototypes. This is because the more complex model describing a process with minimal assumptions uses many variables and requires large expenditures of computational resources, time of obtaining the result and material costs. On the other hand, they allow you to get results that are closest to reality. Combination of the simplest "fast and cheap" models allow solving the problem of finding the final configuration of a turbomachinery consistently, gradually limiting search range. As a result, the search using the most perfect model is carried out in a narrow range of variables, significantly reducing the time of obtaining the result and material costs (Figure 3.3.7).</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turbomachinery functions as part of the engine, the process of their design begins with </a:t>
                </a:r>
                <a:r>
                  <a:rPr lang="en-US" sz="1200" kern="1200" dirty="0" err="1">
                    <a:solidFill>
                      <a:schemeClr val="tx1"/>
                    </a:solidFill>
                    <a:effectLst/>
                    <a:latin typeface="+mn-lt"/>
                    <a:ea typeface="+mn-ea"/>
                    <a:cs typeface="+mn-cs"/>
                  </a:rPr>
                  <a:t>thermogasdynamic</a:t>
                </a:r>
                <a:r>
                  <a:rPr lang="en-US" sz="1200" kern="1200" dirty="0">
                    <a:solidFill>
                      <a:schemeClr val="tx1"/>
                    </a:solidFill>
                    <a:effectLst/>
                    <a:latin typeface="+mn-lt"/>
                    <a:ea typeface="+mn-ea"/>
                    <a:cs typeface="+mn-cs"/>
                  </a:rPr>
                  <a:t> design. At this stage, we use the simplest thermodynamic model (0D), which allows us to find the main parameters of the turbomachinery (power N, degree of expansion and compression </a:t>
                </a:r>
                <a:r>
                  <a:rPr lang="ru-RU"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mass flow rate of the working fluid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its temperature at the outlet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based on well-known thermodynamic relationships. In this case, the losses in the component are not calculated, but taken in accordance with the experience of the designer or recommendations from the literature. This calculation is the source of the initial data for the further design of all GTE elements. Even though the time of the design thermodynamic calculation is small, and it requires little computing power (enough for a normal personal computer), the decisions made at this stage are very important and will have an impact on the engine throughout its life cycle.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next stage, the flow part of the GTE is designed. The design uses a more complex 1D model based on the continuity equation, the material resistance formulas, the expressions for the pressure (load) and flow rates, and simplified correlations for determining losses (for example, the Smith diagram). As a result of this calculation, the number of stages of all turbomachines is selected, the approximate values of the diameters of the flow part </a:t>
                </a:r>
                <a:r>
                  <a:rPr lang="ru-RU" sz="1200" i="0" kern="1200">
                    <a:solidFill>
                      <a:schemeClr val="tx1"/>
                    </a:solidFill>
                    <a:effectLst/>
                    <a:latin typeface="+mn-lt"/>
                    <a:ea typeface="+mn-ea"/>
                    <a:cs typeface="+mn-cs"/>
                  </a:rPr>
                  <a:t>𝐷_𝑖</a:t>
                </a:r>
                <a:r>
                  <a:rPr lang="en-US" sz="1200" kern="1200" dirty="0">
                    <a:solidFill>
                      <a:schemeClr val="tx1"/>
                    </a:solidFill>
                    <a:effectLst/>
                    <a:latin typeface="+mn-lt"/>
                    <a:ea typeface="+mn-ea"/>
                    <a:cs typeface="+mn-cs"/>
                  </a:rPr>
                  <a:t>and the blade heights </a:t>
                </a:r>
                <a:r>
                  <a:rPr lang="en-US" sz="1200" i="0" kern="1200">
                    <a:solidFill>
                      <a:schemeClr val="tx1"/>
                    </a:solidFill>
                    <a:effectLst/>
                    <a:latin typeface="+mn-lt"/>
                    <a:ea typeface="+mn-ea"/>
                    <a:cs typeface="+mn-cs"/>
                  </a:rPr>
                  <a:t>ℎ</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𝑏</a:t>
                </a:r>
                <a:r>
                  <a:rPr lang="en-US" sz="1200" kern="1200" dirty="0">
                    <a:solidFill>
                      <a:schemeClr val="tx1"/>
                    </a:solidFill>
                    <a:effectLst/>
                    <a:latin typeface="+mn-lt"/>
                    <a:ea typeface="+mn-ea"/>
                    <a:cs typeface="+mn-cs"/>
                  </a:rPr>
                  <a:t>, the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etc. At this stage, the strength of the engine elements can be estimated from the simplest formulas of the resistance, which makes it possible to filter out obviously unsuitable variants when searching for the variant. Carrying out the calculation takes a lot of time, but the time of obtaining the solution is slightly increased in comparison with the thermodynamic calculation, but at the same time the volume and reliability of the information on the working process of the engine and components is much higher.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obtained data (the number of stages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the rotor speed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the approximate values of circumferential velocities </a:t>
                </a:r>
                <a:r>
                  <a:rPr lang="en-US" sz="1200" i="1" kern="1200" dirty="0" err="1">
                    <a:solidFill>
                      <a:schemeClr val="tx1"/>
                    </a:solidFill>
                    <a:effectLst/>
                    <a:latin typeface="+mn-lt"/>
                    <a:ea typeface="+mn-ea"/>
                    <a:cs typeface="+mn-cs"/>
                  </a:rPr>
                  <a:t>u</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diameters </a:t>
                </a:r>
                <a:r>
                  <a:rPr lang="ru-RU" sz="1200" i="0" kern="1200">
                    <a:solidFill>
                      <a:schemeClr val="tx1"/>
                    </a:solidFill>
                    <a:effectLst/>
                    <a:latin typeface="+mn-lt"/>
                    <a:ea typeface="+mn-ea"/>
                    <a:cs typeface="+mn-cs"/>
                  </a:rPr>
                  <a:t>𝐷_𝑖</a:t>
                </a:r>
                <a:r>
                  <a:rPr lang="en-US" sz="1200" kern="1200" dirty="0">
                    <a:solidFill>
                      <a:schemeClr val="tx1"/>
                    </a:solidFill>
                    <a:effectLst/>
                    <a:latin typeface="+mn-lt"/>
                    <a:ea typeface="+mn-ea"/>
                    <a:cs typeface="+mn-cs"/>
                  </a:rPr>
                  <a:t>) together with the results of the </a:t>
                </a:r>
                <a:r>
                  <a:rPr lang="en-US" sz="1200" kern="1200" dirty="0" err="1">
                    <a:solidFill>
                      <a:schemeClr val="tx1"/>
                    </a:solidFill>
                    <a:effectLst/>
                    <a:latin typeface="+mn-lt"/>
                    <a:ea typeface="+mn-ea"/>
                    <a:cs typeface="+mn-cs"/>
                  </a:rPr>
                  <a:t>thermogasdynamic</a:t>
                </a:r>
                <a:r>
                  <a:rPr lang="en-US" sz="1200" kern="1200" dirty="0">
                    <a:solidFill>
                      <a:schemeClr val="tx1"/>
                    </a:solidFill>
                    <a:effectLst/>
                    <a:latin typeface="+mn-lt"/>
                    <a:ea typeface="+mn-ea"/>
                    <a:cs typeface="+mn-cs"/>
                  </a:rPr>
                  <a:t> calculation make it possible to perform a detailed design of each engine component.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above, the design of turbomachinery is carried out in three stages:</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Calculations on the middle diameter, at which the averaged values of the flow parameters in the reference sections are calculated. It allows in the first approximation to determine the efficiency of each stage and turbomachinery as a whole, to obtain the shape of the flow section and to cut off obviously not realizable variants. A correctly performed calculation at the middle diameter is a good starting point for obtaining good results in the future.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Calculations along the height of the flow part. It is conducted in a two-dimensional statement. The flow is considered as axisymmetric. Parameters change along the radius and length of the flow part. At this stage, the radial fields of temperature, pressure, and angles of flow are simplified. These fields are accepted by the results of the design of the combustion chamber and other stages of the turbine. The purpose of the calculation is to determine the change in flow parameters according to the velocity of the flowing part, to choose the rational law of their variation, and to obtain velocity triangles in the selected characteristic sections. These data are necessary for the profiling of the NB (GV) and RW cascades. Depending on the required accuracy, such calculations are performed for 3-10 radii (including the middle radius).</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Profiling of blades and other elements of the flowing part. Based on the performed calculations, the configuration of two-dimensional profiles of the cross sections of the RW and NB (GV) is determined. Profiles are built, as a rule, no less than in three sections along the height of the blade. But to obtain highly effective turbomachinery, the number of cross-sections can exceed 10. Profiles are formed based on monotonous curves, to ensure a smooth, rotation of the flow without separation. At the next stage, the two-dimensional profiles are stacked along the height, the regularity of their location relative to each other in the radial direction is chosen. For example, the centers of mass or trailing circles of the profiles can lie on one radial straight line. The construction of the blades along the radial straight lines allows reducing the bending stresses on the blades. This method is the most technologically advanced. However, at present, the skeletal line of the blade, as a rule, has a complex spatial form for reducing secondary losses.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of the calculation, the designer receives detailed information about the working process of the turbomachinery stage (velocities and flow angles, parameter values in characteristic cross sections, etc.) and its geometry (dimensions of the meridian section and the shape of the blades in several sections). Empirical loss models are used in the calculation, which allows obtaining significantly more reliable results than at the previous stages. Based on the received information, a detailed design of the turbomachine is developed (3D model, drawings).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next stage, the flow through the projected turbomachinery (component) is explored in a three-dimensional statement using CFD methods.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allow most accurately, in comparison with other computational technologies, to describe the phenomena of the three-dimensional flow in the blade passage, to predict the separation, secondary flows and the outlet flow of the RW. The capabilities of CFD methods now are such that they allow one to study the influence of non-stationary processes on the flow in the whole spool of a multi-stage turbine in a relatively short time with great certainty. The methods of computational gas dynamics have no computational analogues in the estimation of nonstationary phenomena in blade passages at the project stage. In addition, most of the modern CFD programs can transmit the results of gas dynamics calculations (pressure and temperature fields, including non-stationary ones) to strength analysis programs.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the basis of computational gas dynamics is the equations of gas flow with the lowest possible assumptions to date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system), their application made it possible to replace most of the experimental studies by calculation. This significantly reduces the number of tests required for the development of turbines and engine, and consequently, the time and cost of creating a new product are shortened.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Significantly less time and cost of obtaining reliable and informative calculated data in comparison with conducting an experimental study allows us to consider in the allotted time a greater number of variants of the geometry of the product, which ultimately raises the probability of finding the variant that will achieve the best results. In addition, it should be noted that results of CFD calculations have much better information content	 compared with the experiment. In the future, the information obtained is also used to refine the form of BR downstream.</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Nevertheless, you should not consider CFD as a magic tool that can automatically get the most efficient turbomachinery. Competent designers relate to computational gas dynamics with a certain degree of caution, critically evaluating the results. There are several reasons for this. Firstly,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equations system is solved in the CFD, which remains just a system of differential equations that reflect our current understanding of a real physical process although it has minimal assumptions. Consequently, the obtained results are a solution of the differential equations, which strongly depend on the accepted boundary conditions and assumptions. Therefore, the result of a numerical study depends significantly on the reliability of the data used as boundary conditions and the qualification of the computing engineer. Secondly, despite its progressivity, the numerical solution of the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equations is not yet sufficiently developed. Applied software codes are tested and give good results on test problems, but not necessarily give a good result in other conditions. Due to the imperfection of the applied turbulence models, CFD programs cannot currently correctly predict the laminar-turbulent transition and, accordingly, correctly describe losses. Thirdly, CFD methods perform a verification calculation in the designed channel. In other words, for the calculation, the original geometry is needed, which can only be given by traditional design methods.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CFD is a powerful tool in the hands of a competent designer, able to significantly expand the understanding of the physical picture of the process taking place in a particular device, to calculate the flow in it with minimal assumptions, to consider a larger number of variants for executing geometry in a relatively short time and to find ways of significant efficiency increase, repeatedly reduce the required number of tests, reduce time and material costs. But it should be remembered that the results of CFD calculations are the solution of differential equations that reflect our understanding of the physics of the process. Therefore, the experiment will forever remain the final authority for verifying the correctness of the adopted design decisions and confirming the results achieved in the calculation.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first stage of numerical modeling, zones with unfavorable flow are identified, the flow around profiles in different sections is specified considering the spatial nature of the flow. There may be: increased diffusivity, shock waves, flow separation and other adverse events. When they are identified, it is necessary to correct the corresponding profiles, the method of stacking the cross sections along the height, the law of swirling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Thermal, strength, economic calculations are carried out for the found variants of the turbomachinery, and manufacturability is assessed. The results of these calculations can adjust the original data, and the design process will be repeated until the acceptable result for all criteria is obtained.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actions described above are the initial stage of designing a turbomachinery. It defines its basic parameters that determine its effectiveness, and sets the starting point for further searching for the optimal stage design. The closer the obtained geometry to the optimum the fewer iterations will be required to find the final version in the operational development the less time and resources will be required for this. It is also obvious that errors at this stage can significantly complicate the search for the optimal configuration in the future.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should also be noted that the received project of the turbomachinery is not final. In the process of further design, the initial data at all stages can be repeatedly changed. However, making changes to the project will require less cost than creating the first starting point.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gas dynamic development of the turbomachinery, the variants for changing the geometry are developed (variants for profiling BR, stacking sections along the blade height, meridian section shapes, etc.) based on the flow picture obtained in the calculation and modern ideas about the physics of the process. The flow in them is investigated using CFD programs. The obtained parameter distribution fields are analyzed, the flow pattern is identified, and the gas dynamic efficiency level is estimated.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CFD well describes the change in flow parameters when changing the operational and geometric factors makes it possible to predict with a high probability what efficiency gain will be provided by a modification of the original geometry. A significant decrease, in comparison with experiment, of the time and laboriousness of obtaining the result allows you to go through many variants in short lines. This, in turn, makes it possible to find the optimal configurations of a turbomachinery in terms of gas dynamic efficiency. The final variants are again calculated for strength, their manufacturability is evaluated, constructive questions are worked out, inflows into the flow part and economic parameters are specified. If unsatisfactory results are obtained, changes are made to the geometry of the stage, and the process is repeated until one or more variants have the maximum gas dynamic efficiency, minimum mass and satisfy all the requirements of strength, manufacturability, cost, etc.</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or more final variants are manufactured and tested on the test bench. The experiment plays the role of the last instance confirming the correctness of the decisions taken and helps to choose the best variant from several close to the optimum. For the final variants, the characteristics of the turbomachinery are determine using the CFD calculation or experimentally. Their behavior can be one of the criteria for choosing the final option.</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37</a:t>
            </a:fld>
            <a:endParaRPr lang="ru-RU"/>
          </a:p>
        </p:txBody>
      </p:sp>
    </p:spTree>
    <p:extLst>
      <p:ext uri="{BB962C8B-B14F-4D97-AF65-F5344CB8AC3E}">
        <p14:creationId xmlns:p14="http://schemas.microsoft.com/office/powerpoint/2010/main" val="148763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Let us consider how there is an increase in pressure of the working fluid in compressor stage.</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As noted above, the mechanical work from the external source is supplied to the compressor. </a:t>
            </a: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endParaRPr lang="ru-RU" sz="1200" kern="1200" dirty="0">
              <a:solidFill>
                <a:schemeClr val="tx1"/>
              </a:solidFill>
              <a:effectLst/>
              <a:latin typeface="+mn-lt"/>
              <a:ea typeface="+mn-ea"/>
              <a:cs typeface="+mn-cs"/>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According to the Bernoulli's equation the work, supplied to the compressor, can be represented as follows:</a:t>
            </a: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 – increase in the potential energy of the compressed gas;</a:t>
            </a: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 – kinetic energy change in the compressor;</a:t>
            </a:r>
            <a:endParaRPr lang="ru-RU" dirty="0">
              <a:effectLst/>
            </a:endParaRPr>
          </a:p>
          <a:p>
            <a:pPr marL="171450" indent="-171450" rtl="0" eaLnBrk="1" latinLnBrk="0" hangingPunct="1">
              <a:buFont typeface="Arial" pitchFamily="34" charset="0"/>
              <a:buChar char="•"/>
            </a:pPr>
            <a:r>
              <a:rPr lang="en-US" sz="1200" kern="1200" dirty="0">
                <a:solidFill>
                  <a:schemeClr val="tx1"/>
                </a:solidFill>
                <a:effectLst/>
                <a:latin typeface="+mn-lt"/>
                <a:ea typeface="+mn-ea"/>
                <a:cs typeface="+mn-cs"/>
              </a:rPr>
              <a:t> – the energy expended to overcome hydraulic losses in the flow path.</a:t>
            </a:r>
            <a:endParaRPr lang="ru-RU" dirty="0">
              <a:effectLst/>
            </a:endParaRPr>
          </a:p>
          <a:p>
            <a:pPr rtl="0" eaLnBrk="1" latinLnBrk="0" hangingPunct="1"/>
            <a:r>
              <a:rPr lang="en-US" sz="1200" kern="1200" dirty="0">
                <a:solidFill>
                  <a:schemeClr val="tx1"/>
                </a:solidFill>
                <a:effectLst/>
                <a:latin typeface="+mn-lt"/>
                <a:ea typeface="+mn-ea"/>
                <a:cs typeface="+mn-cs"/>
              </a:rPr>
              <a:t> </a:t>
            </a:r>
            <a:endParaRPr lang="ru-RU" dirty="0">
              <a:effectLst/>
            </a:endParaRPr>
          </a:p>
          <a:p>
            <a:pPr rtl="0" eaLnBrk="1" latinLnBrk="0" hangingPunct="1"/>
            <a:r>
              <a:rPr lang="en-US" sz="1200" kern="1200" dirty="0">
                <a:solidFill>
                  <a:schemeClr val="tx1"/>
                </a:solidFill>
                <a:effectLst/>
                <a:latin typeface="+mn-lt"/>
                <a:ea typeface="+mn-ea"/>
                <a:cs typeface="+mn-cs"/>
              </a:rPr>
              <a:t>the main goal of the compressor - compression of the working fluid, the second and third terms of the equation 4.2.1 should be minimal.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It also follows that, in order to spend supplied work on increasing the pressure as much as possible, the energy losses in the compressor should be minimal.</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According to the energy equation in the mechanical form in the relative motion the change in potential energy of pressure forces in the compressor can be represented as follows:</a:t>
            </a:r>
            <a:endParaRPr lang="ru-RU" dirty="0">
              <a:effectLst/>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 work to move a unit mass of the working fluid under the influence of inertial (centrifugal) forces;</a:t>
            </a:r>
            <a:endParaRPr lang="ru-RU" dirty="0">
              <a:effectLst/>
            </a:endParaRPr>
          </a:p>
          <a:p>
            <a:pPr rtl="0" eaLnBrk="1" latinLnBrk="0" hangingPunct="1"/>
            <a:r>
              <a:rPr lang="en-US" sz="1200" kern="1200" dirty="0">
                <a:solidFill>
                  <a:schemeClr val="tx1"/>
                </a:solidFill>
                <a:effectLst/>
                <a:latin typeface="+mn-lt"/>
                <a:ea typeface="+mn-ea"/>
                <a:cs typeface="+mn-cs"/>
              </a:rPr>
              <a:t> - change in the kinetic energy of the flow in the relative motion.</a:t>
            </a:r>
            <a:endParaRPr lang="ru-RU" dirty="0">
              <a:effectLst/>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As can be seen from equation increasing the pressure in the compressor RW is because of the working fluid movement in the field of action of inertial force and deceleration of the flow in the relative movement.</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5</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Consider how to apply the described above theoretical knowledge in the compressor design.</a:t>
            </a:r>
            <a:endParaRPr lang="ru-RU" sz="1200" kern="1200" dirty="0">
              <a:solidFill>
                <a:schemeClr val="tx1"/>
              </a:solidFill>
              <a:effectLst/>
              <a:latin typeface="+mn-lt"/>
              <a:ea typeface="+mn-ea"/>
              <a:cs typeface="+mn-cs"/>
            </a:endParaRP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To increase pressure by using the centrifugal compressor it is necessary that the circumferential velocity of the flow at the RW inlet was less than at the outlet .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Since all the rotor elements rotate with the same angular velocity </a:t>
            </a:r>
            <a:r>
              <a:rPr lang="ru-RU"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it is possible to organize the change in circumferential velocity only by changing the radius of the flow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 flow should enter in the RW at small radius and leave at big radius.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This scheme of flow is implemented in a centrifugal compressor.</a:t>
            </a:r>
            <a:endParaRPr lang="ru-RU" sz="1200" kern="1200" dirty="0">
              <a:solidFill>
                <a:schemeClr val="tx1"/>
              </a:solidFill>
              <a:effectLst/>
              <a:latin typeface="+mn-lt"/>
              <a:ea typeface="+mn-ea"/>
              <a:cs typeface="+mn-cs"/>
            </a:endParaRP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Since the flow in axial compressor moves in a direction parallel to the axis of RW rotation, the circumferential velocity in RW is changed slightly .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 influence of inertia forces in such compressors on the compression process is minimum, and it mainly occurs due to the flow deceleration in the relative movement. </a:t>
            </a:r>
            <a:endParaRPr lang="ru-RU" sz="1200" kern="1200" dirty="0">
              <a:solidFill>
                <a:schemeClr val="tx1"/>
              </a:solidFill>
              <a:effectLst/>
              <a:latin typeface="+mn-lt"/>
              <a:ea typeface="+mn-ea"/>
              <a:cs typeface="+mn-cs"/>
            </a:endParaRPr>
          </a:p>
          <a:p>
            <a:pPr rtl="0" eaLnBrk="1" latinLnBrk="0" hangingPunct="1"/>
            <a:endParaRPr lang="ru-RU"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For this reason, the axial compressor stage has a lesser compression ratio than the centrifugal one.</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auto" latinLnBrk="0" hangingPunct="1"/>
            <a:r>
              <a:rPr lang="en-US" sz="1200" kern="1200" dirty="0">
                <a:solidFill>
                  <a:schemeClr val="tx1"/>
                </a:solidFill>
                <a:effectLst/>
                <a:latin typeface="+mn-lt"/>
                <a:ea typeface="+mn-ea"/>
                <a:cs typeface="+mn-cs"/>
              </a:rPr>
              <a:t>The rotor wheel of the compressor is designed in such a way that the blade inlet angle</a:t>
            </a:r>
            <a:r>
              <a:rPr lang="ru-RU"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 less than the blade outlet angle .</a:t>
            </a:r>
            <a:endParaRPr lang="ru-RU" sz="1200" kern="1200" dirty="0">
              <a:solidFill>
                <a:schemeClr val="tx1"/>
              </a:solidFill>
              <a:effectLst/>
              <a:latin typeface="+mn-lt"/>
              <a:ea typeface="+mn-ea"/>
              <a:cs typeface="+mn-cs"/>
            </a:endParaRPr>
          </a:p>
          <a:p>
            <a:pPr rtl="0" eaLnBrk="1" fontAlgn="auto" latinLnBrk="0" hangingPunct="1"/>
            <a:endParaRPr lang="ru-RU" sz="1200" kern="1200" dirty="0">
              <a:solidFill>
                <a:schemeClr val="tx1"/>
              </a:solidFill>
              <a:effectLst/>
              <a:latin typeface="+mn-lt"/>
              <a:ea typeface="+mn-ea"/>
              <a:cs typeface="+mn-cs"/>
            </a:endParaRPr>
          </a:p>
          <a:p>
            <a:pPr rtl="0" eaLnBrk="1" fontAlgn="auto" latinLnBrk="0" hangingPunct="1"/>
            <a:r>
              <a:rPr lang="en-US" sz="1200" kern="1200" dirty="0">
                <a:solidFill>
                  <a:schemeClr val="tx1"/>
                </a:solidFill>
                <a:effectLst/>
                <a:latin typeface="+mn-lt"/>
                <a:ea typeface="+mn-ea"/>
                <a:cs typeface="+mn-cs"/>
              </a:rPr>
              <a:t>At the same time flow in the blade channel has divergence character.</a:t>
            </a:r>
            <a:endParaRPr lang="ru-RU" sz="1200" kern="1200" dirty="0">
              <a:solidFill>
                <a:schemeClr val="tx1"/>
              </a:solidFill>
              <a:effectLst/>
              <a:latin typeface="+mn-lt"/>
              <a:ea typeface="+mn-ea"/>
              <a:cs typeface="+mn-cs"/>
            </a:endParaRPr>
          </a:p>
          <a:p>
            <a:pPr rtl="0" eaLnBrk="1" fontAlgn="auto" latinLnBrk="0" hangingPunct="1"/>
            <a:endParaRPr lang="ru-RU" sz="1200" kern="1200" dirty="0">
              <a:solidFill>
                <a:schemeClr val="tx1"/>
              </a:solidFill>
              <a:effectLst/>
              <a:latin typeface="+mn-lt"/>
              <a:ea typeface="+mn-ea"/>
              <a:cs typeface="+mn-cs"/>
            </a:endParaRPr>
          </a:p>
          <a:p>
            <a:pPr rtl="0" eaLnBrk="1" fontAlgn="auto" latinLnBrk="0" hangingPunct="1"/>
            <a:r>
              <a:rPr lang="en-US" sz="1200" kern="1200" dirty="0">
                <a:solidFill>
                  <a:schemeClr val="tx1"/>
                </a:solidFill>
                <a:effectLst/>
                <a:latin typeface="+mn-lt"/>
                <a:ea typeface="+mn-ea"/>
                <a:cs typeface="+mn-cs"/>
              </a:rPr>
              <a:t>With this channel configuration the flow is decelerated in the relative motion &gt;and the velocity drop, according to the Bernoulli's equation 4.4.2, leads to an increase in static pressure and the density of the working fluid . </a:t>
            </a:r>
            <a:endParaRPr lang="ru-RU" sz="1200" kern="1200" dirty="0">
              <a:solidFill>
                <a:schemeClr val="tx1"/>
              </a:solidFill>
              <a:effectLst/>
              <a:latin typeface="+mn-lt"/>
              <a:ea typeface="+mn-ea"/>
              <a:cs typeface="+mn-cs"/>
            </a:endParaRPr>
          </a:p>
          <a:p>
            <a:pPr rtl="0" eaLnBrk="1" fontAlgn="auto" latinLnBrk="0" hangingPunct="1"/>
            <a:endParaRPr lang="ru-RU" sz="1200" kern="1200" dirty="0">
              <a:solidFill>
                <a:schemeClr val="tx1"/>
              </a:solidFill>
              <a:effectLst/>
              <a:latin typeface="+mn-lt"/>
              <a:ea typeface="+mn-ea"/>
              <a:cs typeface="+mn-cs"/>
            </a:endParaRPr>
          </a:p>
          <a:p>
            <a:pPr rtl="0" eaLnBrk="1" fontAlgn="auto" latinLnBrk="0" hangingPunct="1"/>
            <a:r>
              <a:rPr lang="en-US" sz="1200" kern="1200" dirty="0">
                <a:solidFill>
                  <a:schemeClr val="tx1"/>
                </a:solidFill>
                <a:effectLst/>
                <a:latin typeface="+mn-lt"/>
                <a:ea typeface="+mn-ea"/>
                <a:cs typeface="+mn-cs"/>
              </a:rPr>
              <a:t>In the centrifugal compressor parameters growth is increase by the working fluid movement in the field of centrifugal forces from the center to the periphery.</a:t>
            </a:r>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7</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the process in RW is accompanied by growth of absolute velocity.</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This, according to the equation 4.2.1, leads to the fact that considerable part of the supplied mechanical energy goes to the change in kinetic energy .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Therefore, after RW the working fluid flow is decelerated in the outlet system.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As a result, the kinetic energy of the flow is converted into the work of compression.</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Deceleration of the flow in blade GV conceptually realized as in the RW due to the use of specially shaped blades.</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Their blade inlet angle less than the blade outlet angle.</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As a result, the blade channel turns to be divergent , the flow within it is accompanied by deceleration in absolute coordinate.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Deceleration is accompanied by increase in static pressure and density of the working fluid .</a:t>
            </a:r>
            <a:endParaRPr lang="ru-RU" dirty="0">
              <a:effectLst/>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8</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The forces acting on flow from the blades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and from the flow on the blades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are depicted in Figure 4.2.3.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As seen from the figures, the direction of circumferential component of the force , acting in the circumferential direction on the blade is opposite to the direction of RW rotation.</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That is, it has decelerate effect on the compressor blades.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Therefore, mechanical work should be supplied for the implementation of the compression process.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the circumferential component of the force, acting on the flow from the blade , supplies the work to the working fluid flow passing through the compressor.</a:t>
            </a: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The direction of the axial component of the force acting on the flow from the blade coincides with the direction of working fluid movement through the blade channel. </a:t>
            </a:r>
          </a:p>
          <a:p>
            <a:pPr rtl="0" eaLnBrk="1" latinLnBrk="0" hangingPunct="1"/>
            <a:endParaRPr lang="en-US" sz="1200" kern="1200" dirty="0">
              <a:solidFill>
                <a:schemeClr val="tx1"/>
              </a:solidFill>
              <a:effectLst/>
              <a:latin typeface="+mn-lt"/>
              <a:ea typeface="+mn-ea"/>
              <a:cs typeface="+mn-cs"/>
            </a:endParaRPr>
          </a:p>
          <a:p>
            <a:pPr rtl="0" eaLnBrk="1" latinLnBrk="0" hangingPunct="1"/>
            <a:r>
              <a:rPr lang="en-US" sz="1200" kern="1200" dirty="0">
                <a:solidFill>
                  <a:schemeClr val="tx1"/>
                </a:solidFill>
                <a:effectLst/>
                <a:latin typeface="+mn-lt"/>
                <a:ea typeface="+mn-ea"/>
                <a:cs typeface="+mn-cs"/>
              </a:rPr>
              <a:t>This leads to the conclusion that - is the force that causes the flow to move through the compressor from the smaller inlet pressure to a greater outlet.</a:t>
            </a:r>
          </a:p>
          <a:p>
            <a:pPr rtl="0" eaLnBrk="1" latinLnBrk="0" hangingPunct="1"/>
            <a:endParaRPr lang="ru-RU" dirty="0">
              <a:effectLst/>
            </a:endParaRPr>
          </a:p>
          <a:p>
            <a:pPr rtl="0" eaLnBrk="1" latinLnBrk="0" hangingPunct="1"/>
            <a:r>
              <a:rPr lang="en-US" sz="1200" kern="1200" dirty="0">
                <a:solidFill>
                  <a:schemeClr val="tx1"/>
                </a:solidFill>
                <a:effectLst/>
                <a:latin typeface="+mn-lt"/>
                <a:ea typeface="+mn-ea"/>
                <a:cs typeface="+mn-cs"/>
              </a:rPr>
              <a:t>Analyzing the above, we can conclude that compressor RW performs the following functions:</a:t>
            </a:r>
            <a:endParaRPr lang="ru-RU" dirty="0">
              <a:effectLst/>
            </a:endParaRPr>
          </a:p>
          <a:p>
            <a:pPr rtl="0" eaLnBrk="1" latinLnBrk="0" hangingPunct="1"/>
            <a:r>
              <a:rPr lang="en-US" sz="1200" kern="1200" dirty="0">
                <a:solidFill>
                  <a:schemeClr val="tx1"/>
                </a:solidFill>
                <a:effectLst/>
                <a:latin typeface="+mn-lt"/>
                <a:ea typeface="+mn-ea"/>
                <a:cs typeface="+mn-cs"/>
              </a:rPr>
              <a:t>supplies the mechanical work to the working fluid flow;</a:t>
            </a:r>
            <a:endParaRPr lang="ru-RU" dirty="0">
              <a:effectLst/>
            </a:endParaRPr>
          </a:p>
          <a:p>
            <a:pPr rtl="0" eaLnBrk="1" latinLnBrk="0" hangingPunct="1"/>
            <a:r>
              <a:rPr lang="en-US" sz="1200" kern="1200" dirty="0">
                <a:solidFill>
                  <a:schemeClr val="tx1"/>
                </a:solidFill>
                <a:effectLst/>
                <a:latin typeface="+mn-lt"/>
                <a:ea typeface="+mn-ea"/>
                <a:cs typeface="+mn-cs"/>
              </a:rPr>
              <a:t>pushes the working fluid through the compressor;</a:t>
            </a:r>
            <a:endParaRPr lang="ru-RU" dirty="0">
              <a:effectLst/>
            </a:endParaRPr>
          </a:p>
          <a:p>
            <a:pPr rtl="0" eaLnBrk="1" latinLnBrk="0" hangingPunct="1"/>
            <a:r>
              <a:rPr lang="en-US" sz="1200" kern="1200" dirty="0">
                <a:solidFill>
                  <a:schemeClr val="tx1"/>
                </a:solidFill>
                <a:effectLst/>
                <a:latin typeface="+mn-lt"/>
                <a:ea typeface="+mn-ea"/>
                <a:cs typeface="+mn-cs"/>
              </a:rPr>
              <a:t>increases the pressure of the working fluid.</a:t>
            </a:r>
            <a:endParaRPr lang="ru-RU" dirty="0">
              <a:effectLst/>
            </a:endParaRPr>
          </a:p>
          <a:p>
            <a:endParaRPr lang="ru-RU" dirty="0"/>
          </a:p>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9</a:t>
            </a:fld>
            <a:endParaRPr lang="ru-RU"/>
          </a:p>
        </p:txBody>
      </p:sp>
    </p:spTree>
    <p:extLst>
      <p:ext uri="{BB962C8B-B14F-4D97-AF65-F5344CB8AC3E}">
        <p14:creationId xmlns:p14="http://schemas.microsoft.com/office/powerpoint/2010/main" val="42291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pPr/>
              <a:t>10.10.2017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336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pPr/>
              <a:t>10.10.2017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07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pPr/>
              <a:t>10.10.2017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533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pPr/>
              <a:t>10.10.2017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1963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pPr/>
              <a:t>10.10.2017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42403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pPr/>
              <a:t>10.10.2017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2092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pPr/>
              <a:t>10.10.2017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674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pPr/>
              <a:t>10.10.2017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57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pPr/>
              <a:t>10.10.2017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2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pPr/>
              <a:t>10.10.2017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550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pPr/>
              <a:t>10.10.2017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515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pPr/>
              <a:t>10.10.2017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pPr/>
              <a:t>‹#›</a:t>
            </a:fld>
            <a:endParaRPr lang="ru-RU"/>
          </a:p>
        </p:txBody>
      </p:sp>
    </p:spTree>
    <p:extLst>
      <p:ext uri="{BB962C8B-B14F-4D97-AF65-F5344CB8AC3E}">
        <p14:creationId xmlns:p14="http://schemas.microsoft.com/office/powerpoint/2010/main" val="147901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0.png"/><Relationship Id="rId4" Type="http://schemas.openxmlformats.org/officeDocument/2006/relationships/image" Target="../media/image37.pn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10.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0.png"/><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83.jpe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0.png"/><Relationship Id="rId7"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0.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1.png"/><Relationship Id="rId18" Type="http://schemas.openxmlformats.org/officeDocument/2006/relationships/image" Target="../media/image107.png"/><Relationship Id="rId3" Type="http://schemas.openxmlformats.org/officeDocument/2006/relationships/image" Target="../media/image92.png"/><Relationship Id="rId21" Type="http://schemas.openxmlformats.org/officeDocument/2006/relationships/image" Target="../media/image109.png"/><Relationship Id="rId7" Type="http://schemas.openxmlformats.org/officeDocument/2006/relationships/image" Target="../media/image96.png"/><Relationship Id="rId12" Type="http://schemas.openxmlformats.org/officeDocument/2006/relationships/image" Target="../media/image99.png"/><Relationship Id="rId17" Type="http://schemas.openxmlformats.org/officeDocument/2006/relationships/image" Target="../media/image105.png"/><Relationship Id="rId2" Type="http://schemas.openxmlformats.org/officeDocument/2006/relationships/notesSlide" Target="../notesSlides/notesSlide31.xml"/><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0.png"/><Relationship Id="rId24" Type="http://schemas.openxmlformats.org/officeDocument/2006/relationships/image" Target="../media/image112.png"/><Relationship Id="rId5" Type="http://schemas.openxmlformats.org/officeDocument/2006/relationships/image" Target="../media/image94.png"/><Relationship Id="rId15" Type="http://schemas.openxmlformats.org/officeDocument/2006/relationships/image" Target="../media/image103.png"/><Relationship Id="rId23" Type="http://schemas.openxmlformats.org/officeDocument/2006/relationships/image" Target="../media/image111.png"/><Relationship Id="rId19" Type="http://schemas.openxmlformats.org/officeDocument/2006/relationships/image" Target="../media/image106.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2.png"/><Relationship Id="rId22" Type="http://schemas.openxmlformats.org/officeDocument/2006/relationships/image" Target="../media/image110.png"/></Relationships>
</file>

<file path=ppt/slides/_rels/slide32.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notesSlide" Target="../notesSlides/notesSlide32.xml"/><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3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2.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40.png"/><Relationship Id="rId11" Type="http://schemas.openxmlformats.org/officeDocument/2006/relationships/image" Target="../media/image139.png"/><Relationship Id="rId5" Type="http://schemas.openxmlformats.org/officeDocument/2006/relationships/image" Target="../media/image134.png"/><Relationship Id="rId10" Type="http://schemas.openxmlformats.org/officeDocument/2006/relationships/image" Target="../media/image138.png"/><Relationship Id="rId4" Type="http://schemas.openxmlformats.org/officeDocument/2006/relationships/image" Target="../media/image133.png"/><Relationship Id="rId9"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70.png"/><Relationship Id="rId3" Type="http://schemas.openxmlformats.org/officeDocument/2006/relationships/image" Target="../media/image154.png"/><Relationship Id="rId7" Type="http://schemas.openxmlformats.org/officeDocument/2006/relationships/image" Target="../media/image157.png"/><Relationship Id="rId12" Type="http://schemas.openxmlformats.org/officeDocument/2006/relationships/image" Target="../media/image16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image" Target="../media/image160.png"/><Relationship Id="rId5" Type="http://schemas.openxmlformats.org/officeDocument/2006/relationships/image" Target="../media/image155.png"/><Relationship Id="rId10" Type="http://schemas.openxmlformats.org/officeDocument/2006/relationships/image" Target="../media/image159.png"/><Relationship Id="rId4" Type="http://schemas.openxmlformats.org/officeDocument/2006/relationships/image" Target="../media/image1540.png"/><Relationship Id="rId9" Type="http://schemas.openxmlformats.org/officeDocument/2006/relationships/image" Target="../media/image158.png"/></Relationships>
</file>

<file path=ppt/slides/_rels/slide3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65.png"/><Relationship Id="rId4" Type="http://schemas.openxmlformats.org/officeDocument/2006/relationships/image" Target="../media/image164.png"/></Relationships>
</file>

<file path=ppt/slides/_rels/slide38.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646527" y="2933092"/>
            <a:ext cx="3831772" cy="1107996"/>
          </a:xfrm>
          <a:prstGeom prst="rect">
            <a:avLst/>
          </a:prstGeom>
          <a:noFill/>
        </p:spPr>
        <p:txBody>
          <a:bodyPr wrap="square" rtlCol="0" anchor="ctr" anchorCtr="1">
            <a:spAutoFit/>
          </a:bodyPr>
          <a:lstStyle/>
          <a:p>
            <a:pPr algn="ctr"/>
            <a:r>
              <a:rPr lang="en-US" sz="2200" b="1" cap="all" dirty="0">
                <a:solidFill>
                  <a:schemeClr val="bg1"/>
                </a:solidFill>
                <a:latin typeface="Elektra Text Pro" panose="02000503030000020004" pitchFamily="50" charset="-52"/>
              </a:rPr>
              <a:t>PRINCIPLE OF TURBOMACHINERY OPERATION</a:t>
            </a:r>
            <a:endParaRPr lang="ru-RU" sz="2200" b="1" cap="all" dirty="0">
              <a:solidFill>
                <a:schemeClr val="bg1"/>
              </a:solidFill>
              <a:latin typeface="Elektra Text Pro" panose="02000503030000020004" pitchFamily="50" charset="-52"/>
            </a:endParaRPr>
          </a:p>
        </p:txBody>
      </p:sp>
      <p:sp>
        <p:nvSpPr>
          <p:cNvPr id="8" name="TextBox 7"/>
          <p:cNvSpPr txBox="1"/>
          <p:nvPr/>
        </p:nvSpPr>
        <p:spPr>
          <a:xfrm>
            <a:off x="4639270" y="4251406"/>
            <a:ext cx="3846286" cy="1815882"/>
          </a:xfrm>
          <a:prstGeom prst="rect">
            <a:avLst/>
          </a:prstGeom>
          <a:noFill/>
        </p:spPr>
        <p:txBody>
          <a:bodyPr wrap="square" rtlCol="0" anchor="ctr" anchorCtr="1">
            <a:spAutoFit/>
          </a:bodyPr>
          <a:lstStyle/>
          <a:p>
            <a:pPr algn="ctr"/>
            <a:r>
              <a:rPr lang="en-US" sz="1400" dirty="0">
                <a:solidFill>
                  <a:schemeClr val="bg1"/>
                </a:solidFill>
                <a:latin typeface="Elektra Text Pro" panose="02000503030000020004" pitchFamily="50" charset="-52"/>
              </a:rPr>
              <a:t>Associate professor of</a:t>
            </a:r>
            <a:r>
              <a:rPr lang="ru-RU" sz="1400" dirty="0">
                <a:solidFill>
                  <a:schemeClr val="bg1"/>
                </a:solidFill>
                <a:latin typeface="Elektra Text Pro" panose="02000503030000020004" pitchFamily="50" charset="-52"/>
              </a:rPr>
              <a:t> </a:t>
            </a:r>
            <a:r>
              <a:rPr lang="en-US" sz="1400" dirty="0">
                <a:solidFill>
                  <a:schemeClr val="bg1"/>
                </a:solidFill>
                <a:latin typeface="Elektra Text Pro" panose="02000503030000020004" pitchFamily="50" charset="-52"/>
              </a:rPr>
              <a:t>department of aircraft engines theory of Samara University</a:t>
            </a:r>
            <a:r>
              <a:rPr lang="ru-RU" sz="1400" dirty="0">
                <a:solidFill>
                  <a:schemeClr val="bg1"/>
                </a:solidFill>
                <a:latin typeface="Elektra Text Pro" panose="02000503030000020004" pitchFamily="50" charset="-52"/>
              </a:rPr>
              <a:t>,</a:t>
            </a:r>
          </a:p>
          <a:p>
            <a:pPr algn="ctr"/>
            <a:r>
              <a:rPr lang="en-US" sz="1400" b="1" dirty="0">
                <a:solidFill>
                  <a:schemeClr val="bg1"/>
                </a:solidFill>
                <a:latin typeface="Elektra Text Pro" panose="02000503030000020004" pitchFamily="50" charset="-52"/>
              </a:rPr>
              <a:t>Oleg V. Baturin</a:t>
            </a:r>
            <a:endParaRPr lang="ru-RU" sz="1400" b="1" dirty="0">
              <a:solidFill>
                <a:schemeClr val="bg1"/>
              </a:solidFill>
              <a:latin typeface="Elektra Text Pro" panose="02000503030000020004" pitchFamily="50" charset="-52"/>
            </a:endParaRPr>
          </a:p>
          <a:p>
            <a:pPr algn="ctr"/>
            <a:endParaRPr lang="ru-RU" sz="1400" b="1"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Of. 336 of 5 building, 34, </a:t>
            </a:r>
            <a:r>
              <a:rPr lang="en-US" sz="1400" dirty="0" err="1">
                <a:solidFill>
                  <a:schemeClr val="bg1"/>
                </a:solidFill>
                <a:latin typeface="Elektra Text Pro" panose="02000503030000020004" pitchFamily="50" charset="-52"/>
              </a:rPr>
              <a:t>Moskovskoye</a:t>
            </a:r>
            <a:r>
              <a:rPr lang="en-US" sz="1400" dirty="0">
                <a:solidFill>
                  <a:schemeClr val="bg1"/>
                </a:solidFill>
                <a:latin typeface="Elektra Text Pro" panose="02000503030000020004" pitchFamily="50" charset="-52"/>
              </a:rPr>
              <a:t> </a:t>
            </a:r>
            <a:r>
              <a:rPr lang="en-US" sz="1400" dirty="0" err="1">
                <a:solidFill>
                  <a:schemeClr val="bg1"/>
                </a:solidFill>
                <a:latin typeface="Elektra Text Pro" panose="02000503030000020004" pitchFamily="50" charset="-52"/>
              </a:rPr>
              <a:t>Shosse</a:t>
            </a:r>
            <a:r>
              <a:rPr lang="en-US" sz="1400" dirty="0">
                <a:solidFill>
                  <a:schemeClr val="bg1"/>
                </a:solidFill>
                <a:latin typeface="Elektra Text Pro" panose="02000503030000020004" pitchFamily="50" charset="-52"/>
              </a:rPr>
              <a:t>, Samara, Russia, 443086 </a:t>
            </a:r>
            <a:r>
              <a:rPr lang="ru-RU" sz="1400" dirty="0">
                <a:solidFill>
                  <a:schemeClr val="bg1"/>
                </a:solidFill>
                <a:latin typeface="Elektra Text Pro" panose="02000503030000020004" pitchFamily="50" charset="-52"/>
              </a:rPr>
              <a:t> </a:t>
            </a:r>
            <a:endParaRPr lang="en-US"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Phone: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E-mail</a:t>
            </a:r>
            <a:r>
              <a:rPr lang="ru-RU" sz="1400" dirty="0">
                <a:solidFill>
                  <a:schemeClr val="bg1"/>
                </a:solidFill>
                <a:latin typeface="Elektra Text Pro" panose="02000503030000020004" pitchFamily="50" charset="-52"/>
              </a:rPr>
              <a:t>: </a:t>
            </a: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
        <p:nvSpPr>
          <p:cNvPr id="6" name="TextBox 5"/>
          <p:cNvSpPr txBox="1"/>
          <p:nvPr/>
        </p:nvSpPr>
        <p:spPr>
          <a:xfrm>
            <a:off x="4639270" y="6093311"/>
            <a:ext cx="3846286" cy="307777"/>
          </a:xfrm>
          <a:prstGeom prst="rect">
            <a:avLst/>
          </a:prstGeom>
          <a:noFill/>
        </p:spPr>
        <p:txBody>
          <a:bodyPr wrap="square" rtlCol="0" anchor="ctr" anchorCtr="1">
            <a:spAutoFit/>
          </a:bodyPr>
          <a:lstStyle/>
          <a:p>
            <a:pPr algn="ctr"/>
            <a:r>
              <a:rPr lang="en-US" sz="1400" dirty="0">
                <a:solidFill>
                  <a:schemeClr val="bg1"/>
                </a:solidFill>
                <a:latin typeface="Elektra Text Pro" panose="02000503030000020004" pitchFamily="50" charset="-52"/>
              </a:rPr>
              <a:t>Samara</a:t>
            </a:r>
            <a:r>
              <a:rPr lang="ru-RU" sz="1400" dirty="0">
                <a:solidFill>
                  <a:schemeClr val="bg1"/>
                </a:solidFill>
                <a:latin typeface="Elektra Text Pro" panose="02000503030000020004" pitchFamily="50" charset="-52"/>
              </a:rPr>
              <a:t> 201</a:t>
            </a:r>
            <a:r>
              <a:rPr lang="en-US" sz="1400" dirty="0">
                <a:solidFill>
                  <a:schemeClr val="bg1"/>
                </a:solidFill>
                <a:latin typeface="Elektra Text Pro" panose="02000503030000020004" pitchFamily="50" charset="-52"/>
              </a:rPr>
              <a:t>7</a:t>
            </a:r>
            <a:endParaRPr lang="ru-RU" sz="1400" dirty="0">
              <a:solidFill>
                <a:schemeClr val="bg1"/>
              </a:solidFill>
              <a:latin typeface="Elektra Text Pro" panose="02000503030000020004" pitchFamily="50" charset="-52"/>
            </a:endParaRPr>
          </a:p>
        </p:txBody>
      </p:sp>
    </p:spTree>
    <p:extLst>
      <p:ext uri="{BB962C8B-B14F-4D97-AF65-F5344CB8AC3E}">
        <p14:creationId xmlns:p14="http://schemas.microsoft.com/office/powerpoint/2010/main" val="348247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10</a:t>
            </a:fld>
            <a:endParaRPr lang="ru-RU" dirty="0">
              <a:solidFill>
                <a:schemeClr val="bg1"/>
              </a:solidFill>
              <a:latin typeface="Elektra Medium Pro" panose="02000803000000020004" pitchFamily="50" charset="-52"/>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 name="Прямоугольник 20"/>
          <p:cNvSpPr/>
          <p:nvPr/>
        </p:nvSpPr>
        <p:spPr>
          <a:xfrm>
            <a:off x="638175" y="6091350"/>
            <a:ext cx="4095750" cy="307777"/>
          </a:xfrm>
          <a:prstGeom prst="rect">
            <a:avLst/>
          </a:prstGeom>
        </p:spPr>
        <p:txBody>
          <a:bodyPr wrap="square">
            <a:spAutoFit/>
          </a:bodyPr>
          <a:lstStyle/>
          <a:p>
            <a:pPr algn="ctr"/>
            <a:r>
              <a:rPr lang="en-US" sz="1400" cap="small" dirty="0"/>
              <a:t>Continuity equation </a:t>
            </a:r>
            <a:endParaRPr lang="ru-RU" sz="1400" cap="small" dirty="0"/>
          </a:p>
        </p:txBody>
      </p:sp>
      <p:sp>
        <p:nvSpPr>
          <p:cNvPr id="23" name="Прямоугольник 22"/>
          <p:cNvSpPr/>
          <p:nvPr/>
        </p:nvSpPr>
        <p:spPr>
          <a:xfrm>
            <a:off x="600076" y="805276"/>
            <a:ext cx="8124824" cy="369332"/>
          </a:xfrm>
          <a:prstGeom prst="rect">
            <a:avLst/>
          </a:prstGeom>
        </p:spPr>
        <p:txBody>
          <a:bodyPr wrap="square">
            <a:spAutoFit/>
          </a:bodyPr>
          <a:lstStyle/>
          <a:p>
            <a:pPr algn="ctr"/>
            <a:r>
              <a:rPr lang="en-US" cap="small" dirty="0"/>
              <a:t>Velocity diagram of the compressor stage</a:t>
            </a:r>
            <a:endParaRPr lang="ru-RU" cap="small" dirty="0"/>
          </a:p>
        </p:txBody>
      </p:sp>
      <p:sp>
        <p:nvSpPr>
          <p:cNvPr id="24" name="Прямоугольник 23"/>
          <p:cNvSpPr/>
          <p:nvPr/>
        </p:nvSpPr>
        <p:spPr>
          <a:xfrm>
            <a:off x="638176" y="3405601"/>
            <a:ext cx="7972424" cy="369332"/>
          </a:xfrm>
          <a:prstGeom prst="rect">
            <a:avLst/>
          </a:prstGeom>
        </p:spPr>
        <p:txBody>
          <a:bodyPr wrap="square">
            <a:spAutoFit/>
          </a:bodyPr>
          <a:lstStyle/>
          <a:p>
            <a:pPr algn="ctr"/>
            <a:r>
              <a:rPr lang="en-US" cap="small" dirty="0"/>
              <a:t>Shape of the flow path</a:t>
            </a:r>
            <a:endParaRPr lang="ru-RU" cap="small" dirty="0"/>
          </a:p>
        </p:txBody>
      </p:sp>
      <p:sp>
        <p:nvSpPr>
          <p:cNvPr id="25" name="TextBox 24"/>
          <p:cNvSpPr txBox="1"/>
          <p:nvPr/>
        </p:nvSpPr>
        <p:spPr>
          <a:xfrm>
            <a:off x="571500" y="3725355"/>
            <a:ext cx="4924425" cy="1754326"/>
          </a:xfrm>
          <a:prstGeom prst="rect">
            <a:avLst/>
          </a:prstGeom>
          <a:noFill/>
        </p:spPr>
        <p:txBody>
          <a:bodyPr wrap="square" rtlCol="0">
            <a:spAutoFit/>
          </a:bodyPr>
          <a:lstStyle/>
          <a:p>
            <a:pPr>
              <a:lnSpc>
                <a:spcPct val="150000"/>
              </a:lnSpc>
              <a:buFont typeface="Wingdings" pitchFamily="2" charset="2"/>
              <a:buChar char="ü"/>
            </a:pPr>
            <a:r>
              <a:rPr lang="en-US" dirty="0">
                <a:sym typeface="Symbol"/>
              </a:rPr>
              <a:t>Working fluid density increases</a:t>
            </a:r>
            <a:endParaRPr lang="ru-RU" dirty="0">
              <a:sym typeface="Symbol"/>
            </a:endParaRPr>
          </a:p>
          <a:p>
            <a:pPr>
              <a:lnSpc>
                <a:spcPct val="150000"/>
              </a:lnSpc>
              <a:buFont typeface="Wingdings" pitchFamily="2" charset="2"/>
              <a:buChar char="ü"/>
            </a:pPr>
            <a:r>
              <a:rPr lang="en-US" dirty="0">
                <a:sym typeface="Symbol"/>
              </a:rPr>
              <a:t>Axial velocity changes a little</a:t>
            </a:r>
          </a:p>
          <a:p>
            <a:pPr>
              <a:lnSpc>
                <a:spcPct val="150000"/>
              </a:lnSpc>
              <a:buFont typeface="Wingdings" pitchFamily="2" charset="2"/>
              <a:buChar char="ü"/>
            </a:pPr>
            <a:r>
              <a:rPr lang="en-US" dirty="0">
                <a:sym typeface="Symbol"/>
              </a:rPr>
              <a:t>Axial area decreases towards the outlet</a:t>
            </a:r>
            <a:endParaRPr lang="ru-RU" dirty="0">
              <a:sym typeface="Symbol"/>
            </a:endParaRPr>
          </a:p>
          <a:p>
            <a:pPr>
              <a:lnSpc>
                <a:spcPct val="150000"/>
              </a:lnSpc>
              <a:buFont typeface="Wingdings" pitchFamily="2" charset="2"/>
              <a:buChar char="ü"/>
            </a:pPr>
            <a:r>
              <a:rPr lang="en-US" dirty="0">
                <a:sym typeface="Symbol"/>
              </a:rPr>
              <a:t>Blade height decreases towards the outlet</a:t>
            </a:r>
            <a:endParaRPr lang="ru-RU" dirty="0"/>
          </a:p>
        </p:txBody>
      </p:sp>
      <p:pic>
        <p:nvPicPr>
          <p:cNvPr id="26" name="Рисунок 25"/>
          <p:cNvPicPr>
            <a:picLocks noChangeAspect="1"/>
          </p:cNvPicPr>
          <p:nvPr/>
        </p:nvPicPr>
        <p:blipFill>
          <a:blip r:embed="rId3" cstate="print"/>
          <a:srcRect/>
          <a:stretch>
            <a:fillRect/>
          </a:stretch>
        </p:blipFill>
        <p:spPr bwMode="auto">
          <a:xfrm>
            <a:off x="709172" y="1252650"/>
            <a:ext cx="3600000" cy="2172890"/>
          </a:xfrm>
          <a:prstGeom prst="rect">
            <a:avLst/>
          </a:prstGeom>
          <a:noFill/>
        </p:spPr>
      </p:pic>
      <mc:AlternateContent xmlns:mc="http://schemas.openxmlformats.org/markup-compatibility/2006" xmlns:a14="http://schemas.microsoft.com/office/drawing/2010/main">
        <mc:Choice Requires="a14">
          <p:sp>
            <p:nvSpPr>
              <p:cNvPr id="2" name="Прямоугольник 1"/>
              <p:cNvSpPr/>
              <p:nvPr/>
            </p:nvSpPr>
            <p:spPr>
              <a:xfrm>
                <a:off x="2027151" y="5447286"/>
                <a:ext cx="1317797" cy="695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𝐹</m:t>
                              </m:r>
                            </m:e>
                            <m:sub>
                              <m:r>
                                <a:rPr lang="ru-RU">
                                  <a:latin typeface="Cambria Math"/>
                                </a:rPr>
                                <m:t>0</m:t>
                              </m:r>
                            </m:sub>
                          </m:sSub>
                        </m:num>
                        <m:den>
                          <m:sSub>
                            <m:sSubPr>
                              <m:ctrlPr>
                                <a:rPr lang="ru-RU" i="1">
                                  <a:latin typeface="Cambria Math" panose="02040503050406030204" pitchFamily="18" charset="0"/>
                                </a:rPr>
                              </m:ctrlPr>
                            </m:sSubPr>
                            <m:e>
                              <m:r>
                                <a:rPr lang="ru-RU" i="1">
                                  <a:latin typeface="Cambria Math"/>
                                </a:rPr>
                                <m:t>𝐹</m:t>
                              </m:r>
                            </m:e>
                            <m:sub>
                              <m:r>
                                <a:rPr lang="ru-RU">
                                  <a:latin typeface="Cambria Math"/>
                                </a:rPr>
                                <m:t>3</m:t>
                              </m:r>
                            </m:sub>
                          </m:sSub>
                        </m:den>
                      </m:f>
                      <m:r>
                        <a:rPr lang="ru-RU">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𝜌</m:t>
                              </m:r>
                            </m:e>
                            <m:sub>
                              <m:r>
                                <a:rPr lang="ru-RU">
                                  <a:latin typeface="Cambria Math"/>
                                </a:rPr>
                                <m:t>3</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3</m:t>
                              </m:r>
                              <m:r>
                                <a:rPr lang="ru-RU" i="1">
                                  <a:latin typeface="Cambria Math"/>
                                </a:rPr>
                                <m:t>𝑎</m:t>
                              </m:r>
                            </m:sub>
                          </m:sSub>
                        </m:num>
                        <m:den>
                          <m:sSub>
                            <m:sSubPr>
                              <m:ctrlPr>
                                <a:rPr lang="ru-RU" i="1">
                                  <a:latin typeface="Cambria Math" panose="02040503050406030204" pitchFamily="18" charset="0"/>
                                </a:rPr>
                              </m:ctrlPr>
                            </m:sSubPr>
                            <m:e>
                              <m:r>
                                <a:rPr lang="ru-RU" i="1">
                                  <a:latin typeface="Cambria Math"/>
                                </a:rPr>
                                <m:t>𝜌</m:t>
                              </m:r>
                            </m:e>
                            <m:sub>
                              <m:r>
                                <a:rPr lang="ru-RU">
                                  <a:latin typeface="Cambria Math"/>
                                </a:rPr>
                                <m:t>0</m:t>
                              </m:r>
                            </m:sub>
                          </m:sSub>
                          <m:sSub>
                            <m:sSubPr>
                              <m:ctrlPr>
                                <a:rPr lang="ru-RU" i="1">
                                  <a:latin typeface="Cambria Math" panose="02040503050406030204" pitchFamily="18" charset="0"/>
                                </a:rPr>
                              </m:ctrlPr>
                            </m:sSubPr>
                            <m:e>
                              <m:r>
                                <a:rPr lang="ru-RU" i="1">
                                  <a:latin typeface="Cambria Math"/>
                                </a:rPr>
                                <m:t>𝑐</m:t>
                              </m:r>
                            </m:e>
                            <m:sub>
                              <m:r>
                                <a:rPr lang="ru-RU">
                                  <a:latin typeface="Cambria Math"/>
                                </a:rPr>
                                <m:t>0</m:t>
                              </m:r>
                              <m:r>
                                <a:rPr lang="ru-RU" i="1">
                                  <a:latin typeface="Cambria Math"/>
                                </a:rPr>
                                <m:t>𝑎</m:t>
                              </m:r>
                            </m:sub>
                          </m:sSub>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027151" y="5447286"/>
                <a:ext cx="1317797" cy="695190"/>
              </a:xfrm>
              <a:prstGeom prst="rect">
                <a:avLst/>
              </a:prstGeom>
              <a:blipFill rotWithShape="1">
                <a:blip r:embed="rId5"/>
                <a:stretch>
                  <a:fillRect/>
                </a:stretch>
              </a:blipFill>
            </p:spPr>
            <p:txBody>
              <a:bodyPr/>
              <a:lstStyle/>
              <a:p>
                <a:r>
                  <a:rPr lang="ru-RU">
                    <a:noFill/>
                  </a:rPr>
                  <a:t> </a:t>
                </a:r>
              </a:p>
            </p:txBody>
          </p:sp>
        </mc:Fallback>
      </mc:AlternateContent>
      <p:pic>
        <p:nvPicPr>
          <p:cNvPr id="28" name="Рисунок 27"/>
          <p:cNvPicPr/>
          <p:nvPr/>
        </p:nvPicPr>
        <p:blipFill>
          <a:blip r:embed="rId6">
            <a:extLst>
              <a:ext uri="{28A0092B-C50C-407E-A947-70E740481C1C}">
                <a14:useLocalDpi xmlns:a14="http://schemas.microsoft.com/office/drawing/2010/main" val="0"/>
              </a:ext>
            </a:extLst>
          </a:blip>
          <a:stretch>
            <a:fillRect/>
          </a:stretch>
        </p:blipFill>
        <p:spPr bwMode="auto">
          <a:xfrm>
            <a:off x="5025333" y="3774933"/>
            <a:ext cx="3518014" cy="1349375"/>
          </a:xfrm>
          <a:prstGeom prst="rect">
            <a:avLst/>
          </a:prstGeom>
          <a:noFill/>
          <a:ln>
            <a:noFill/>
          </a:ln>
        </p:spPr>
      </p:pic>
      <p:pic>
        <p:nvPicPr>
          <p:cNvPr id="29" name="Рисунок 28"/>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210962" y="5124308"/>
            <a:ext cx="1146755" cy="1439545"/>
          </a:xfrm>
          <a:prstGeom prst="rect">
            <a:avLst/>
          </a:prstGeom>
          <a:noFill/>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0604" y="670864"/>
            <a:ext cx="3022079" cy="2628000"/>
          </a:xfrm>
          <a:prstGeom prst="rect">
            <a:avLst/>
          </a:prstGeom>
          <a:noFill/>
        </p:spPr>
      </p:pic>
    </p:spTree>
    <p:extLst>
      <p:ext uri="{BB962C8B-B14F-4D97-AF65-F5344CB8AC3E}">
        <p14:creationId xmlns:p14="http://schemas.microsoft.com/office/powerpoint/2010/main" val="180602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Change in parameters in compressor stage</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11</a:t>
            </a:fld>
            <a:endParaRPr lang="ru-RU" dirty="0">
              <a:solidFill>
                <a:schemeClr val="bg1"/>
              </a:solidFill>
              <a:latin typeface="Elektra Medium Pro" panose="02000803000000020004" pitchFamily="50" charset="-52"/>
            </a:endParaRPr>
          </a:p>
        </p:txBody>
      </p:sp>
      <p:cxnSp>
        <p:nvCxnSpPr>
          <p:cNvPr id="12" name="Прямая соединительная линия 11"/>
          <p:cNvCxnSpPr/>
          <p:nvPr/>
        </p:nvCxnSpPr>
        <p:spPr>
          <a:xfrm>
            <a:off x="7429500" y="3133725"/>
            <a:ext cx="9525" cy="31718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6572250" y="3143250"/>
            <a:ext cx="9525" cy="31623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8181975" y="3124200"/>
            <a:ext cx="9525" cy="31242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0550" y="896430"/>
            <a:ext cx="5229225" cy="880369"/>
          </a:xfrm>
          <a:prstGeom prst="rect">
            <a:avLst/>
          </a:prstGeom>
          <a:noFill/>
        </p:spPr>
        <p:txBody>
          <a:bodyPr wrap="square" rtlCol="0">
            <a:spAutoFit/>
          </a:bodyPr>
          <a:lstStyle/>
          <a:p>
            <a:pPr>
              <a:lnSpc>
                <a:spcPct val="150000"/>
              </a:lnSpc>
              <a:buFont typeface="Wingdings" pitchFamily="2" charset="2"/>
              <a:buChar char="ü"/>
            </a:pPr>
            <a:r>
              <a:rPr lang="en-US" dirty="0">
                <a:sym typeface="Symbol"/>
              </a:rPr>
              <a:t>Relative velocity in RW decreases due to the flow deceleration </a:t>
            </a:r>
            <a:r>
              <a:rPr lang="ru-RU" dirty="0">
                <a:sym typeface="Symbol"/>
              </a:rPr>
              <a:t>(</a:t>
            </a:r>
            <a:r>
              <a:rPr lang="en-US" i="1" dirty="0"/>
              <a:t>w</a:t>
            </a:r>
            <a:r>
              <a:rPr lang="ru-RU" i="1" cap="small" baseline="-25000" dirty="0"/>
              <a:t>1</a:t>
            </a:r>
            <a:r>
              <a:rPr lang="en-US" i="1" dirty="0"/>
              <a:t>&gt; </a:t>
            </a:r>
            <a:r>
              <a:rPr lang="en-US" i="1" dirty="0" err="1"/>
              <a:t>w</a:t>
            </a:r>
            <a:r>
              <a:rPr lang="en-US" i="1" cap="small" baseline="-25000" dirty="0" err="1"/>
              <a:t>2</a:t>
            </a:r>
            <a:r>
              <a:rPr lang="ru-RU" i="1" cap="small" dirty="0"/>
              <a:t>)</a:t>
            </a:r>
            <a:endParaRPr lang="ru-RU" dirty="0">
              <a:sym typeface="Symbol"/>
            </a:endParaRPr>
          </a:p>
        </p:txBody>
      </p:sp>
      <p:cxnSp>
        <p:nvCxnSpPr>
          <p:cNvPr id="20" name="Прямая соединительная линия 19"/>
          <p:cNvCxnSpPr/>
          <p:nvPr/>
        </p:nvCxnSpPr>
        <p:spPr>
          <a:xfrm flipV="1">
            <a:off x="6581775" y="4886325"/>
            <a:ext cx="838200" cy="123825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410450" y="4895850"/>
            <a:ext cx="762000" cy="124777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600825" y="3438525"/>
            <a:ext cx="847725" cy="10287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6562725" y="4610100"/>
            <a:ext cx="866775" cy="37147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7429500" y="4248150"/>
            <a:ext cx="752475" cy="36195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6938125" y="5455568"/>
            <a:ext cx="306494" cy="369332"/>
          </a:xfrm>
          <a:prstGeom prst="rect">
            <a:avLst/>
          </a:prstGeom>
        </p:spPr>
        <p:txBody>
          <a:bodyPr wrap="none">
            <a:spAutoFit/>
          </a:bodyPr>
          <a:lstStyle/>
          <a:p>
            <a:pPr algn="ctr"/>
            <a:r>
              <a:rPr lang="ru-RU" b="1" cap="all" dirty="0">
                <a:solidFill>
                  <a:sysClr val="windowText" lastClr="000000"/>
                </a:solidFill>
              </a:rPr>
              <a:t>С</a:t>
            </a:r>
            <a:endParaRPr lang="ru-RU" b="1" i="1" cap="all" baseline="-25000" dirty="0">
              <a:solidFill>
                <a:sysClr val="windowText" lastClr="000000"/>
              </a:solidFill>
            </a:endParaRPr>
          </a:p>
        </p:txBody>
      </p:sp>
      <p:sp>
        <p:nvSpPr>
          <p:cNvPr id="30" name="Прямоугольник 29"/>
          <p:cNvSpPr/>
          <p:nvPr/>
        </p:nvSpPr>
        <p:spPr>
          <a:xfrm>
            <a:off x="7790603" y="5330309"/>
            <a:ext cx="306494" cy="369332"/>
          </a:xfrm>
          <a:prstGeom prst="rect">
            <a:avLst/>
          </a:prstGeom>
        </p:spPr>
        <p:txBody>
          <a:bodyPr wrap="none">
            <a:spAutoFit/>
          </a:bodyPr>
          <a:lstStyle/>
          <a:p>
            <a:pPr algn="ctr"/>
            <a:r>
              <a:rPr lang="ru-RU" b="1" cap="all" dirty="0">
                <a:solidFill>
                  <a:sysClr val="windowText" lastClr="000000"/>
                </a:solidFill>
              </a:rPr>
              <a:t>С</a:t>
            </a:r>
            <a:endParaRPr lang="ru-RU" b="1" i="1" cap="all" baseline="-25000" dirty="0">
              <a:solidFill>
                <a:sysClr val="windowText" lastClr="000000"/>
              </a:solidFill>
            </a:endParaRPr>
          </a:p>
        </p:txBody>
      </p:sp>
      <p:sp>
        <p:nvSpPr>
          <p:cNvPr id="31" name="Прямоугольник 30"/>
          <p:cNvSpPr/>
          <p:nvPr/>
        </p:nvSpPr>
        <p:spPr>
          <a:xfrm>
            <a:off x="6870220" y="3577709"/>
            <a:ext cx="394659" cy="369332"/>
          </a:xfrm>
          <a:prstGeom prst="rect">
            <a:avLst/>
          </a:prstGeom>
        </p:spPr>
        <p:txBody>
          <a:bodyPr wrap="none">
            <a:spAutoFit/>
          </a:bodyPr>
          <a:lstStyle/>
          <a:p>
            <a:pPr algn="ctr"/>
            <a:r>
              <a:rPr lang="en-US" b="1" cap="all" dirty="0">
                <a:solidFill>
                  <a:sysClr val="windowText" lastClr="000000"/>
                </a:solidFill>
              </a:rPr>
              <a:t>w</a:t>
            </a:r>
            <a:endParaRPr lang="ru-RU" b="1" i="1" cap="all" baseline="-25000" dirty="0">
              <a:solidFill>
                <a:sysClr val="windowText" lastClr="000000"/>
              </a:solidFill>
            </a:endParaRPr>
          </a:p>
        </p:txBody>
      </p:sp>
      <p:sp>
        <p:nvSpPr>
          <p:cNvPr id="32" name="Прямоугольник 31"/>
          <p:cNvSpPr/>
          <p:nvPr/>
        </p:nvSpPr>
        <p:spPr>
          <a:xfrm>
            <a:off x="6789676" y="4511159"/>
            <a:ext cx="308097" cy="369332"/>
          </a:xfrm>
          <a:prstGeom prst="rect">
            <a:avLst/>
          </a:prstGeom>
        </p:spPr>
        <p:txBody>
          <a:bodyPr wrap="none">
            <a:spAutoFit/>
          </a:bodyPr>
          <a:lstStyle/>
          <a:p>
            <a:pPr algn="ctr"/>
            <a:r>
              <a:rPr lang="en-US" b="1" cap="all" dirty="0">
                <a:solidFill>
                  <a:sysClr val="windowText" lastClr="000000"/>
                </a:solidFill>
              </a:rPr>
              <a:t>p</a:t>
            </a:r>
            <a:endParaRPr lang="ru-RU" b="1" i="1" cap="all" baseline="-25000" dirty="0">
              <a:solidFill>
                <a:sysClr val="windowText" lastClr="000000"/>
              </a:solidFill>
            </a:endParaRPr>
          </a:p>
        </p:txBody>
      </p:sp>
      <p:sp>
        <p:nvSpPr>
          <p:cNvPr id="33" name="Прямоугольник 32"/>
          <p:cNvSpPr/>
          <p:nvPr/>
        </p:nvSpPr>
        <p:spPr>
          <a:xfrm>
            <a:off x="7713601" y="4053959"/>
            <a:ext cx="308097" cy="369332"/>
          </a:xfrm>
          <a:prstGeom prst="rect">
            <a:avLst/>
          </a:prstGeom>
        </p:spPr>
        <p:txBody>
          <a:bodyPr wrap="none">
            <a:spAutoFit/>
          </a:bodyPr>
          <a:lstStyle/>
          <a:p>
            <a:pPr algn="ctr"/>
            <a:r>
              <a:rPr lang="en-US" b="1" cap="all" dirty="0">
                <a:solidFill>
                  <a:sysClr val="windowText" lastClr="000000"/>
                </a:solidFill>
              </a:rPr>
              <a:t>p</a:t>
            </a:r>
            <a:endParaRPr lang="ru-RU" b="1" i="1" cap="all" baseline="-25000" dirty="0">
              <a:solidFill>
                <a:sysClr val="windowText" lastClr="000000"/>
              </a:solidFill>
            </a:endParaRPr>
          </a:p>
        </p:txBody>
      </p:sp>
      <p:grpSp>
        <p:nvGrpSpPr>
          <p:cNvPr id="21" name="Группа 20"/>
          <p:cNvGrpSpPr>
            <a:grpSpLocks noChangeAspect="1"/>
          </p:cNvGrpSpPr>
          <p:nvPr/>
        </p:nvGrpSpPr>
        <p:grpSpPr>
          <a:xfrm>
            <a:off x="5835453" y="807765"/>
            <a:ext cx="2813023" cy="2160000"/>
            <a:chOff x="1043608" y="188640"/>
            <a:chExt cx="4032448" cy="3096344"/>
          </a:xfrm>
        </p:grpSpPr>
        <p:cxnSp>
          <p:nvCxnSpPr>
            <p:cNvPr id="23" name="Прямая соединительная линия 2"/>
            <p:cNvCxnSpPr/>
            <p:nvPr/>
          </p:nvCxnSpPr>
          <p:spPr>
            <a:xfrm>
              <a:off x="2267744" y="620688"/>
              <a:ext cx="20882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283968" y="836712"/>
              <a:ext cx="0" cy="151216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491880" y="764704"/>
              <a:ext cx="0" cy="165618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2195736" y="692696"/>
              <a:ext cx="186339" cy="17909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382075" y="692696"/>
              <a:ext cx="641245" cy="627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023320" y="764704"/>
              <a:ext cx="180528" cy="165618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2195736" y="2420888"/>
              <a:ext cx="1008112" cy="720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99792" y="2420888"/>
              <a:ext cx="0" cy="432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2699792" y="2852936"/>
              <a:ext cx="172819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 name="Дуга 39"/>
            <p:cNvSpPr/>
            <p:nvPr/>
          </p:nvSpPr>
          <p:spPr>
            <a:xfrm rot="20844001">
              <a:off x="3240851" y="2592266"/>
              <a:ext cx="291877" cy="371475"/>
            </a:xfrm>
            <a:prstGeom prst="arc">
              <a:avLst>
                <a:gd name="adj1" fmla="val 13500000"/>
                <a:gd name="adj2" fmla="val 7302538"/>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1" name="Прямоугольник 40"/>
            <p:cNvSpPr/>
            <p:nvPr/>
          </p:nvSpPr>
          <p:spPr>
            <a:xfrm>
              <a:off x="3097799" y="2894176"/>
              <a:ext cx="349776" cy="369332"/>
            </a:xfrm>
            <a:prstGeom prst="rect">
              <a:avLst/>
            </a:prstGeom>
          </p:spPr>
          <p:txBody>
            <a:bodyPr wrap="none">
              <a:spAutoFit/>
            </a:bodyPr>
            <a:lstStyle/>
            <a:p>
              <a:r>
                <a:rPr lang="el-GR" b="1" dirty="0"/>
                <a:t>ω</a:t>
              </a:r>
              <a:endParaRPr lang="ru-RU" b="1" dirty="0"/>
            </a:p>
          </p:txBody>
        </p:sp>
        <p:cxnSp>
          <p:nvCxnSpPr>
            <p:cNvPr id="42" name="Прямая соединительная линия 41"/>
            <p:cNvCxnSpPr/>
            <p:nvPr/>
          </p:nvCxnSpPr>
          <p:spPr>
            <a:xfrm>
              <a:off x="4355976" y="476672"/>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2267744" y="332656"/>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275856" y="332656"/>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2339752" y="188640"/>
              <a:ext cx="301685" cy="369332"/>
            </a:xfrm>
            <a:prstGeom prst="rect">
              <a:avLst/>
            </a:prstGeom>
          </p:spPr>
          <p:txBody>
            <a:bodyPr wrap="none">
              <a:spAutoFit/>
            </a:bodyPr>
            <a:lstStyle/>
            <a:p>
              <a:pPr algn="ctr"/>
              <a:r>
                <a:rPr lang="ru-RU" b="1" i="1" dirty="0">
                  <a:solidFill>
                    <a:sysClr val="windowText" lastClr="000000"/>
                  </a:solidFill>
                </a:rPr>
                <a:t>1</a:t>
              </a:r>
              <a:endParaRPr lang="ru-RU" b="1" i="1" baseline="-25000" dirty="0">
                <a:solidFill>
                  <a:sysClr val="windowText" lastClr="000000"/>
                </a:solidFill>
              </a:endParaRPr>
            </a:p>
          </p:txBody>
        </p:sp>
        <p:sp>
          <p:nvSpPr>
            <p:cNvPr id="46" name="Прямоугольник 45"/>
            <p:cNvSpPr/>
            <p:nvPr/>
          </p:nvSpPr>
          <p:spPr>
            <a:xfrm>
              <a:off x="3275856" y="188640"/>
              <a:ext cx="301685" cy="369332"/>
            </a:xfrm>
            <a:prstGeom prst="rect">
              <a:avLst/>
            </a:prstGeom>
          </p:spPr>
          <p:txBody>
            <a:bodyPr wrap="none">
              <a:spAutoFit/>
            </a:bodyPr>
            <a:lstStyle/>
            <a:p>
              <a:pPr algn="ctr"/>
              <a:r>
                <a:rPr lang="ru-RU" b="1" i="1" dirty="0">
                  <a:solidFill>
                    <a:sysClr val="windowText" lastClr="000000"/>
                  </a:solidFill>
                </a:rPr>
                <a:t>2</a:t>
              </a:r>
              <a:endParaRPr lang="ru-RU" b="1" i="1" baseline="-25000" dirty="0">
                <a:solidFill>
                  <a:sysClr val="windowText" lastClr="000000"/>
                </a:solidFill>
              </a:endParaRPr>
            </a:p>
          </p:txBody>
        </p:sp>
        <p:sp>
          <p:nvSpPr>
            <p:cNvPr id="47" name="Прямоугольник 46"/>
            <p:cNvSpPr/>
            <p:nvPr/>
          </p:nvSpPr>
          <p:spPr>
            <a:xfrm>
              <a:off x="4355976" y="332656"/>
              <a:ext cx="301685" cy="369332"/>
            </a:xfrm>
            <a:prstGeom prst="rect">
              <a:avLst/>
            </a:prstGeom>
          </p:spPr>
          <p:txBody>
            <a:bodyPr wrap="square">
              <a:spAutoFit/>
            </a:bodyPr>
            <a:lstStyle/>
            <a:p>
              <a:pPr algn="ctr"/>
              <a:r>
                <a:rPr lang="ru-RU" b="1" i="1" dirty="0">
                  <a:solidFill>
                    <a:sysClr val="windowText" lastClr="000000"/>
                  </a:solidFill>
                </a:rPr>
                <a:t>3</a:t>
              </a:r>
              <a:endParaRPr lang="ru-RU" b="1" i="1" baseline="-25000" dirty="0">
                <a:solidFill>
                  <a:sysClr val="windowText" lastClr="000000"/>
                </a:solidFill>
              </a:endParaRPr>
            </a:p>
          </p:txBody>
        </p:sp>
        <p:cxnSp>
          <p:nvCxnSpPr>
            <p:cNvPr id="48" name="Прямая соединительная линия 47"/>
            <p:cNvCxnSpPr/>
            <p:nvPr/>
          </p:nvCxnSpPr>
          <p:spPr>
            <a:xfrm flipV="1">
              <a:off x="1763688" y="1556792"/>
              <a:ext cx="3096344" cy="0"/>
            </a:xfrm>
            <a:prstGeom prst="line">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3536002" y="1412775"/>
              <a:ext cx="669789" cy="529435"/>
            </a:xfrm>
            <a:prstGeom prst="rect">
              <a:avLst/>
            </a:prstGeom>
          </p:spPr>
          <p:txBody>
            <a:bodyPr wrap="none">
              <a:spAutoFit/>
            </a:bodyPr>
            <a:lstStyle/>
            <a:p>
              <a:pPr algn="ctr"/>
              <a:r>
                <a:rPr lang="en-US" b="1" cap="all" dirty="0">
                  <a:solidFill>
                    <a:sysClr val="windowText" lastClr="000000"/>
                  </a:solidFill>
                </a:rPr>
                <a:t>GV</a:t>
              </a:r>
              <a:endParaRPr lang="ru-RU" b="1" i="1" cap="all" baseline="-25000" dirty="0">
                <a:solidFill>
                  <a:sysClr val="windowText" lastClr="000000"/>
                </a:solidFill>
              </a:endParaRPr>
            </a:p>
          </p:txBody>
        </p:sp>
        <p:sp>
          <p:nvSpPr>
            <p:cNvPr id="50" name="Прямоугольник 49"/>
            <p:cNvSpPr/>
            <p:nvPr/>
          </p:nvSpPr>
          <p:spPr>
            <a:xfrm>
              <a:off x="2367500" y="1340768"/>
              <a:ext cx="749480" cy="529435"/>
            </a:xfrm>
            <a:prstGeom prst="rect">
              <a:avLst/>
            </a:prstGeom>
          </p:spPr>
          <p:txBody>
            <a:bodyPr wrap="none">
              <a:spAutoFit/>
            </a:bodyPr>
            <a:lstStyle/>
            <a:p>
              <a:pPr algn="ctr"/>
              <a:r>
                <a:rPr lang="en-US" b="1" cap="all" dirty="0">
                  <a:solidFill>
                    <a:sysClr val="windowText" lastClr="000000"/>
                  </a:solidFill>
                </a:rPr>
                <a:t>RW</a:t>
              </a:r>
              <a:endParaRPr lang="ru-RU" b="1" i="1" cap="all" baseline="-25000" dirty="0">
                <a:solidFill>
                  <a:sysClr val="windowText" lastClr="000000"/>
                </a:solidFill>
              </a:endParaRPr>
            </a:p>
          </p:txBody>
        </p:sp>
        <p:cxnSp>
          <p:nvCxnSpPr>
            <p:cNvPr id="51" name="Прямая со стрелкой 50"/>
            <p:cNvCxnSpPr/>
            <p:nvPr/>
          </p:nvCxnSpPr>
          <p:spPr>
            <a:xfrm>
              <a:off x="1475656" y="1412776"/>
              <a:ext cx="57606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4499992" y="1340768"/>
              <a:ext cx="57606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3347864" y="2348880"/>
              <a:ext cx="1080120" cy="720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4" name="Группа 42"/>
            <p:cNvGrpSpPr/>
            <p:nvPr/>
          </p:nvGrpSpPr>
          <p:grpSpPr>
            <a:xfrm>
              <a:off x="1043608" y="2276872"/>
              <a:ext cx="1872208" cy="1008112"/>
              <a:chOff x="2123728" y="2924944"/>
              <a:chExt cx="1872208" cy="1008112"/>
            </a:xfrm>
          </p:grpSpPr>
          <p:grpSp>
            <p:nvGrpSpPr>
              <p:cNvPr id="55" name="Группа 62"/>
              <p:cNvGrpSpPr/>
              <p:nvPr/>
            </p:nvGrpSpPr>
            <p:grpSpPr>
              <a:xfrm>
                <a:off x="2195736" y="2996952"/>
                <a:ext cx="1800200" cy="936104"/>
                <a:chOff x="5292080" y="2204864"/>
                <a:chExt cx="1800200" cy="936104"/>
              </a:xfrm>
            </p:grpSpPr>
            <p:cxnSp>
              <p:nvCxnSpPr>
                <p:cNvPr id="57" name="Прямая со стрелкой 56"/>
                <p:cNvCxnSpPr/>
                <p:nvPr/>
              </p:nvCxnSpPr>
              <p:spPr>
                <a:xfrm flipV="1">
                  <a:off x="6012160" y="2204864"/>
                  <a:ext cx="0" cy="5639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984070" y="2768803"/>
                  <a:ext cx="60415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5796136" y="27089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a</a:t>
                  </a:r>
                  <a:endParaRPr lang="ru-RU" b="1" i="1" dirty="0">
                    <a:solidFill>
                      <a:sysClr val="windowText" lastClr="000000"/>
                    </a:solidFill>
                  </a:endParaRPr>
                </a:p>
              </p:txBody>
            </p:sp>
            <p:sp>
              <p:nvSpPr>
                <p:cNvPr id="60" name="Прямоугольник 59"/>
                <p:cNvSpPr/>
                <p:nvPr/>
              </p:nvSpPr>
              <p:spPr>
                <a:xfrm>
                  <a:off x="5292080" y="263691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0</a:t>
                  </a:r>
                  <a:endParaRPr lang="ru-RU" b="1" i="1" cap="all" baseline="-25000" dirty="0">
                    <a:solidFill>
                      <a:sysClr val="windowText" lastClr="000000"/>
                    </a:solidFill>
                  </a:endParaRPr>
                </a:p>
              </p:txBody>
            </p:sp>
          </p:grpSp>
          <p:sp>
            <p:nvSpPr>
              <p:cNvPr id="56" name="Прямоугольник 55"/>
              <p:cNvSpPr/>
              <p:nvPr/>
            </p:nvSpPr>
            <p:spPr>
              <a:xfrm>
                <a:off x="2123728" y="292494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r</a:t>
                </a:r>
                <a:endParaRPr lang="ru-RU" b="1" i="1" dirty="0">
                  <a:solidFill>
                    <a:sysClr val="windowText" lastClr="000000"/>
                  </a:solidFill>
                </a:endParaRPr>
              </a:p>
            </p:txBody>
          </p:sp>
        </p:grpSp>
      </p:grpSp>
      <p:sp>
        <p:nvSpPr>
          <p:cNvPr id="3" name="Прямоугольник 2"/>
          <p:cNvSpPr/>
          <p:nvPr/>
        </p:nvSpPr>
        <p:spPr>
          <a:xfrm>
            <a:off x="590549" y="2650756"/>
            <a:ext cx="5395579" cy="880369"/>
          </a:xfrm>
          <a:prstGeom prst="rect">
            <a:avLst/>
          </a:prstGeom>
        </p:spPr>
        <p:txBody>
          <a:bodyPr wrap="square">
            <a:spAutoFit/>
          </a:bodyPr>
          <a:lstStyle/>
          <a:p>
            <a:pPr>
              <a:lnSpc>
                <a:spcPct val="150000"/>
              </a:lnSpc>
              <a:buFont typeface="Wingdings" pitchFamily="2" charset="2"/>
              <a:buChar char="ü"/>
            </a:pPr>
            <a:r>
              <a:rPr lang="en-US" dirty="0">
                <a:sym typeface="Symbol"/>
              </a:rPr>
              <a:t>Absolute velocity in GV decreases due to the flow deceleration </a:t>
            </a:r>
            <a:r>
              <a:rPr lang="ru-RU" dirty="0">
                <a:sym typeface="Symbol"/>
              </a:rPr>
              <a:t>(</a:t>
            </a:r>
            <a:r>
              <a:rPr lang="ru-RU" i="1" dirty="0" err="1"/>
              <a:t>с</a:t>
            </a:r>
            <a:r>
              <a:rPr lang="ru-RU" i="1" cap="small" baseline="-25000" dirty="0" err="1"/>
              <a:t>2</a:t>
            </a:r>
            <a:r>
              <a:rPr lang="en-US" i="1" dirty="0"/>
              <a:t>&gt; </a:t>
            </a:r>
            <a:r>
              <a:rPr lang="ru-RU" i="1" dirty="0" err="1"/>
              <a:t>с</a:t>
            </a:r>
            <a:r>
              <a:rPr lang="ru-RU" i="1" cap="small" baseline="-25000" dirty="0" err="1"/>
              <a:t>3</a:t>
            </a:r>
            <a:r>
              <a:rPr lang="ru-RU" dirty="0">
                <a:sym typeface="Symbol"/>
              </a:rPr>
              <a:t>)</a:t>
            </a:r>
          </a:p>
        </p:txBody>
      </p:sp>
      <p:sp>
        <p:nvSpPr>
          <p:cNvPr id="5" name="Прямоугольник 4">
            <a:extLst>
              <a:ext uri="{FF2B5EF4-FFF2-40B4-BE49-F238E27FC236}">
                <a16:creationId xmlns:a16="http://schemas.microsoft.com/office/drawing/2014/main" id="{FF496B5F-933A-48AF-8F10-F7AD70A4AB49}"/>
              </a:ext>
            </a:extLst>
          </p:cNvPr>
          <p:cNvSpPr/>
          <p:nvPr/>
        </p:nvSpPr>
        <p:spPr>
          <a:xfrm>
            <a:off x="582857" y="1767052"/>
            <a:ext cx="4572000" cy="923330"/>
          </a:xfrm>
          <a:prstGeom prst="rect">
            <a:avLst/>
          </a:prstGeom>
        </p:spPr>
        <p:txBody>
          <a:bodyPr>
            <a:spAutoFit/>
          </a:bodyPr>
          <a:lstStyle/>
          <a:p>
            <a:pPr>
              <a:lnSpc>
                <a:spcPct val="150000"/>
              </a:lnSpc>
              <a:buFont typeface="Wingdings" pitchFamily="2" charset="2"/>
              <a:buChar char="ü"/>
            </a:pPr>
            <a:r>
              <a:rPr lang="en-US" dirty="0">
                <a:sym typeface="Symbol"/>
              </a:rPr>
              <a:t>Absolute velocity in RW increases due to the work supply </a:t>
            </a:r>
            <a:r>
              <a:rPr lang="ru-RU" dirty="0">
                <a:sym typeface="Symbol"/>
              </a:rPr>
              <a:t>(</a:t>
            </a:r>
            <a:r>
              <a:rPr lang="en-US" i="1" dirty="0"/>
              <a:t>c</a:t>
            </a:r>
            <a:r>
              <a:rPr lang="en-US" i="1" cap="small" baseline="-25000" dirty="0"/>
              <a:t>2</a:t>
            </a:r>
            <a:r>
              <a:rPr lang="en-US" i="1" dirty="0"/>
              <a:t>&gt; c</a:t>
            </a:r>
            <a:r>
              <a:rPr lang="en-US" i="1" cap="small" baseline="-25000" dirty="0"/>
              <a:t>1</a:t>
            </a:r>
            <a:r>
              <a:rPr lang="ru-RU" dirty="0">
                <a:sym typeface="Symbol"/>
              </a:rPr>
              <a:t>)</a:t>
            </a:r>
          </a:p>
        </p:txBody>
      </p:sp>
      <p:sp>
        <p:nvSpPr>
          <p:cNvPr id="6" name="Прямоугольник 5">
            <a:extLst>
              <a:ext uri="{FF2B5EF4-FFF2-40B4-BE49-F238E27FC236}">
                <a16:creationId xmlns:a16="http://schemas.microsoft.com/office/drawing/2014/main" id="{A512AAB9-2930-43C7-B531-92F3A805A917}"/>
              </a:ext>
            </a:extLst>
          </p:cNvPr>
          <p:cNvSpPr/>
          <p:nvPr/>
        </p:nvSpPr>
        <p:spPr>
          <a:xfrm>
            <a:off x="606486" y="3563608"/>
            <a:ext cx="4572000" cy="1338828"/>
          </a:xfrm>
          <a:prstGeom prst="rect">
            <a:avLst/>
          </a:prstGeom>
        </p:spPr>
        <p:txBody>
          <a:bodyPr>
            <a:spAutoFit/>
          </a:bodyPr>
          <a:lstStyle/>
          <a:p>
            <a:pPr>
              <a:lnSpc>
                <a:spcPct val="150000"/>
              </a:lnSpc>
              <a:buFont typeface="Wingdings" pitchFamily="2" charset="2"/>
              <a:buChar char="ü"/>
            </a:pPr>
            <a:r>
              <a:rPr lang="en-US" dirty="0">
                <a:sym typeface="Symbol"/>
              </a:rPr>
              <a:t>Static pressure increases due to the flow deceleration in the blade channel of RW and GV</a:t>
            </a:r>
            <a:endParaRPr lang="ru-RU" dirty="0">
              <a:sym typeface="Symbol"/>
            </a:endParaRPr>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p:bldP spid="32" grpId="0"/>
      <p:bldP spid="33"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81025" y="905955"/>
            <a:ext cx="5229225" cy="3831818"/>
          </a:xfrm>
          <a:prstGeom prst="rect">
            <a:avLst/>
          </a:prstGeom>
          <a:noFill/>
        </p:spPr>
        <p:txBody>
          <a:bodyPr wrap="square" rtlCol="0">
            <a:spAutoFit/>
          </a:bodyPr>
          <a:lstStyle/>
          <a:p>
            <a:pPr>
              <a:lnSpc>
                <a:spcPct val="150000"/>
              </a:lnSpc>
              <a:buFont typeface="Wingdings" pitchFamily="2" charset="2"/>
              <a:buChar char="ü"/>
            </a:pPr>
            <a:r>
              <a:rPr lang="en-US" dirty="0">
                <a:sym typeface="Symbol"/>
              </a:rPr>
              <a:t>Energy equation for RW:</a:t>
            </a:r>
            <a:endParaRPr lang="ru-RU" dirty="0">
              <a:sym typeface="Symbol"/>
            </a:endParaRPr>
          </a:p>
          <a:p>
            <a:pPr>
              <a:lnSpc>
                <a:spcPct val="150000"/>
              </a:lnSpc>
              <a:buFont typeface="Wingdings" pitchFamily="2" charset="2"/>
              <a:buChar char="ü"/>
            </a:pPr>
            <a:endParaRPr lang="ru-RU" dirty="0">
              <a:sym typeface="Symbol"/>
            </a:endParaRPr>
          </a:p>
          <a:p>
            <a:pPr>
              <a:lnSpc>
                <a:spcPct val="150000"/>
              </a:lnSpc>
              <a:buFont typeface="Wingdings" pitchFamily="2" charset="2"/>
              <a:buChar char="ü"/>
            </a:pPr>
            <a:endParaRPr lang="ru-RU" dirty="0">
              <a:sym typeface="Symbol"/>
            </a:endParaRPr>
          </a:p>
          <a:p>
            <a:pPr>
              <a:lnSpc>
                <a:spcPct val="150000"/>
              </a:lnSpc>
              <a:buFont typeface="Wingdings" pitchFamily="2" charset="2"/>
              <a:buChar char="ü"/>
            </a:pPr>
            <a:endParaRPr lang="ru-RU" dirty="0">
              <a:sym typeface="Symbol"/>
            </a:endParaRPr>
          </a:p>
          <a:p>
            <a:pPr>
              <a:lnSpc>
                <a:spcPct val="150000"/>
              </a:lnSpc>
              <a:buFont typeface="Wingdings" pitchFamily="2" charset="2"/>
              <a:buChar char="ü"/>
            </a:pPr>
            <a:r>
              <a:rPr lang="en-US" dirty="0">
                <a:sym typeface="Symbol"/>
              </a:rPr>
              <a:t>Energy equation for GV</a:t>
            </a:r>
            <a:r>
              <a:rPr lang="ru-RU" dirty="0">
                <a:sym typeface="Symbol"/>
              </a:rPr>
              <a:t>:</a:t>
            </a:r>
          </a:p>
          <a:p>
            <a:pPr>
              <a:lnSpc>
                <a:spcPct val="150000"/>
              </a:lnSpc>
              <a:buFont typeface="Wingdings" pitchFamily="2" charset="2"/>
              <a:buChar char="ü"/>
            </a:pPr>
            <a:endParaRPr lang="ru-RU" dirty="0">
              <a:sym typeface="Symbol"/>
            </a:endParaRPr>
          </a:p>
          <a:p>
            <a:pPr>
              <a:lnSpc>
                <a:spcPct val="150000"/>
              </a:lnSpc>
              <a:buFont typeface="Wingdings" pitchFamily="2" charset="2"/>
              <a:buChar char="ü"/>
            </a:pPr>
            <a:endParaRPr lang="ru-RU" dirty="0">
              <a:sym typeface="Symbol"/>
            </a:endParaRPr>
          </a:p>
          <a:p>
            <a:pPr>
              <a:lnSpc>
                <a:spcPct val="150000"/>
              </a:lnSpc>
              <a:buFont typeface="Wingdings" pitchFamily="2" charset="2"/>
              <a:buChar char="ü"/>
            </a:pPr>
            <a:r>
              <a:rPr lang="en-US" dirty="0">
                <a:sym typeface="Symbol"/>
              </a:rPr>
              <a:t>Energy equation for GV </a:t>
            </a:r>
            <a:r>
              <a:rPr lang="ru-RU" dirty="0">
                <a:sym typeface="Symbol"/>
              </a:rPr>
              <a:t>:</a:t>
            </a:r>
          </a:p>
          <a:p>
            <a:pPr>
              <a:lnSpc>
                <a:spcPct val="150000"/>
              </a:lnSpc>
              <a:buFont typeface="Wingdings" pitchFamily="2" charset="2"/>
              <a:buChar char="ü"/>
            </a:pPr>
            <a:endParaRPr lang="ru-RU" dirty="0"/>
          </a:p>
        </p:txBody>
      </p:sp>
      <p:sp>
        <p:nvSpPr>
          <p:cNvPr id="25" name="Правая фигурная скобка 24"/>
          <p:cNvSpPr/>
          <p:nvPr/>
        </p:nvSpPr>
        <p:spPr>
          <a:xfrm>
            <a:off x="3057524" y="1447800"/>
            <a:ext cx="466726" cy="876300"/>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3" name="Прямоугольник 42"/>
          <p:cNvSpPr/>
          <p:nvPr/>
        </p:nvSpPr>
        <p:spPr>
          <a:xfrm>
            <a:off x="3122761" y="4386676"/>
            <a:ext cx="3381555" cy="307777"/>
          </a:xfrm>
          <a:prstGeom prst="rect">
            <a:avLst/>
          </a:prstGeom>
        </p:spPr>
        <p:txBody>
          <a:bodyPr wrap="square">
            <a:spAutoFit/>
          </a:bodyPr>
          <a:lstStyle/>
          <a:p>
            <a:r>
              <a:rPr lang="en-US" sz="1400" cap="small" dirty="0"/>
              <a:t>Total pressure increases in the </a:t>
            </a:r>
            <a:r>
              <a:rPr lang="en-US" sz="1400" cap="small" dirty="0" err="1"/>
              <a:t>rw</a:t>
            </a:r>
            <a:endParaRPr lang="ru-RU" sz="1400" cap="small" dirty="0"/>
          </a:p>
        </p:txBody>
      </p:sp>
      <p:sp>
        <p:nvSpPr>
          <p:cNvPr id="46" name="Правая фигурная скобка 45"/>
          <p:cNvSpPr/>
          <p:nvPr/>
        </p:nvSpPr>
        <p:spPr>
          <a:xfrm>
            <a:off x="3305174" y="3038475"/>
            <a:ext cx="466726" cy="876300"/>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Прямоугольник 48"/>
          <p:cNvSpPr/>
          <p:nvPr/>
        </p:nvSpPr>
        <p:spPr>
          <a:xfrm>
            <a:off x="3563099" y="3166616"/>
            <a:ext cx="2257463" cy="523220"/>
          </a:xfrm>
          <a:prstGeom prst="rect">
            <a:avLst/>
          </a:prstGeom>
        </p:spPr>
        <p:txBody>
          <a:bodyPr wrap="square">
            <a:spAutoFit/>
          </a:bodyPr>
          <a:lstStyle/>
          <a:p>
            <a:pPr algn="ctr"/>
            <a:r>
              <a:rPr lang="en-US" sz="1400" cap="small" dirty="0"/>
              <a:t>The work is not supplied in the GV</a:t>
            </a:r>
            <a:endParaRPr lang="ru-RU" sz="1400" cap="small" dirty="0"/>
          </a:p>
        </p:txBody>
      </p:sp>
      <p:sp>
        <p:nvSpPr>
          <p:cNvPr id="57" name="Прямоугольник 56"/>
          <p:cNvSpPr/>
          <p:nvPr/>
        </p:nvSpPr>
        <p:spPr>
          <a:xfrm>
            <a:off x="3131389" y="5101051"/>
            <a:ext cx="3433313" cy="523220"/>
          </a:xfrm>
          <a:prstGeom prst="rect">
            <a:avLst/>
          </a:prstGeom>
        </p:spPr>
        <p:txBody>
          <a:bodyPr wrap="square">
            <a:spAutoFit/>
          </a:bodyPr>
          <a:lstStyle/>
          <a:p>
            <a:r>
              <a:rPr lang="en-US" sz="1400" cap="small" dirty="0"/>
              <a:t>Total pressure does not change in the GV </a:t>
            </a:r>
            <a:r>
              <a:rPr lang="ru-RU" sz="1400" cap="small" dirty="0"/>
              <a:t>(</a:t>
            </a:r>
            <a:r>
              <a:rPr lang="en-US" sz="1400" cap="small" dirty="0"/>
              <a:t>Decreases insignificantly)</a:t>
            </a:r>
            <a:endParaRPr lang="ru-RU" sz="1400" cap="small" dirty="0"/>
          </a:p>
        </p:txBody>
      </p:sp>
      <mc:AlternateContent xmlns:mc="http://schemas.openxmlformats.org/markup-compatibility/2006" xmlns:a14="http://schemas.microsoft.com/office/drawing/2010/main">
        <mc:Choice Requires="a14">
          <p:sp>
            <p:nvSpPr>
              <p:cNvPr id="6" name="Прямоугольник 5"/>
              <p:cNvSpPr/>
              <p:nvPr/>
            </p:nvSpPr>
            <p:spPr>
              <a:xfrm>
                <a:off x="503394" y="2926224"/>
                <a:ext cx="2825004" cy="588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𝐺𝑉</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3</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2</m:t>
                              </m:r>
                            </m:sub>
                          </m:sSub>
                        </m:e>
                      </m:d>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3</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2</m:t>
                              </m:r>
                            </m:sub>
                            <m:sup>
                              <m:r>
                                <a:rPr lang="ru-RU" sz="1600">
                                  <a:latin typeface="Cambria Math"/>
                                </a:rPr>
                                <m:t>2</m:t>
                              </m:r>
                            </m:sup>
                          </m:sSubSup>
                        </m:num>
                        <m:den>
                          <m:r>
                            <a:rPr lang="ru-RU" sz="1600">
                              <a:latin typeface="Cambria Math"/>
                            </a:rPr>
                            <m:t>2</m:t>
                          </m:r>
                        </m:den>
                      </m:f>
                      <m:r>
                        <a:rPr lang="ru-RU" sz="1600" i="1">
                          <a:latin typeface="Cambria Math"/>
                        </a:rPr>
                        <m:t>=0</m:t>
                      </m:r>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03394" y="2926224"/>
                <a:ext cx="2825004" cy="58868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1005103" y="3520559"/>
                <a:ext cx="176856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m:rPr>
                              <m:sty m:val="p"/>
                            </m:rPr>
                            <a:rPr lang="en-US" sz="1600" b="0" i="0" smtClean="0">
                              <a:latin typeface="Cambria Math" panose="02040503050406030204" pitchFamily="18" charset="0"/>
                            </a:rPr>
                            <m:t>GV</m:t>
                          </m:r>
                        </m:sub>
                      </m:sSub>
                      <m:r>
                        <a:rPr lang="ru-RU" sz="1600">
                          <a:latin typeface="Cambria Math"/>
                        </a:rPr>
                        <m:t>=</m:t>
                      </m:r>
                      <m:sSubSup>
                        <m:sSubSupPr>
                          <m:ctrlPr>
                            <a:rPr lang="ru-RU" sz="1600" i="1">
                              <a:latin typeface="Cambria Math" panose="02040503050406030204" pitchFamily="18" charset="0"/>
                            </a:rPr>
                          </m:ctrlPr>
                        </m:sSubSupPr>
                        <m:e>
                          <m:r>
                            <a:rPr lang="en-US" sz="1600" i="1">
                              <a:latin typeface="Cambria Math"/>
                            </a:rPr>
                            <m:t>𝑖</m:t>
                          </m:r>
                        </m:e>
                        <m:sub>
                          <m:r>
                            <a:rPr lang="en-US" sz="1600">
                              <a:latin typeface="Cambria Math"/>
                            </a:rPr>
                            <m:t>3</m:t>
                          </m:r>
                        </m:sub>
                        <m:sup>
                          <m:r>
                            <a:rPr lang="en-US" sz="1600" i="1">
                              <a:latin typeface="Cambria Math"/>
                            </a:rPr>
                            <m:t>∗</m:t>
                          </m:r>
                        </m:sup>
                      </m:sSubSup>
                      <m:r>
                        <a:rPr lang="en-US" sz="1600" i="1">
                          <a:latin typeface="Cambria Math"/>
                        </a:rPr>
                        <m:t>−</m:t>
                      </m:r>
                      <m:sSubSup>
                        <m:sSubSupPr>
                          <m:ctrlPr>
                            <a:rPr lang="ru-RU" sz="1600" i="1">
                              <a:latin typeface="Cambria Math" panose="02040503050406030204" pitchFamily="18" charset="0"/>
                            </a:rPr>
                          </m:ctrlPr>
                        </m:sSubSupPr>
                        <m:e>
                          <m:r>
                            <a:rPr lang="en-US" sz="1600" i="1">
                              <a:latin typeface="Cambria Math"/>
                            </a:rPr>
                            <m:t>𝑖</m:t>
                          </m:r>
                        </m:e>
                        <m:sub>
                          <m:r>
                            <a:rPr lang="en-US" sz="1600">
                              <a:latin typeface="Cambria Math"/>
                            </a:rPr>
                            <m:t>2</m:t>
                          </m:r>
                        </m:sub>
                        <m:sup>
                          <m:r>
                            <a:rPr lang="en-US" sz="1600" i="1">
                              <a:latin typeface="Cambria Math"/>
                            </a:rPr>
                            <m:t>∗</m:t>
                          </m:r>
                        </m:sup>
                      </m:sSubSup>
                      <m:r>
                        <a:rPr lang="en-US" sz="1600">
                          <a:latin typeface="Cambria Math"/>
                        </a:rPr>
                        <m:t>=0</m:t>
                      </m:r>
                    </m:oMath>
                  </m:oMathPara>
                </a14:m>
                <a:endParaRPr lang="ru-RU" sz="16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005103" y="3520559"/>
                <a:ext cx="1768561" cy="338554"/>
              </a:xfrm>
              <a:prstGeom prst="rect">
                <a:avLst/>
              </a:prstGeom>
              <a:blipFill>
                <a:blip r:embed="rId4"/>
                <a:stretch>
                  <a:fillRect/>
                </a:stretch>
              </a:blipFill>
            </p:spPr>
            <p:txBody>
              <a:bodyPr/>
              <a:lstStyle/>
              <a:p>
                <a:r>
                  <a:rPr lang="ru-RU">
                    <a:noFill/>
                  </a:rPr>
                  <a:t> </a:t>
                </a:r>
              </a:p>
            </p:txBody>
          </p:sp>
        </mc:Fallback>
      </mc:AlternateContent>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Variation of parameters in compressor stage</a:t>
            </a:r>
            <a:endParaRPr lang="ru-RU" b="1" cap="all" dirty="0">
              <a:solidFill>
                <a:schemeClr val="bg1"/>
              </a:solidFill>
              <a:latin typeface="Elektra Text Pro" panose="02000503030000020004" pitchFamily="50" charset="-52"/>
            </a:endParaRPr>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 name="TextBox 4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12</a:t>
            </a:fld>
            <a:endParaRPr lang="ru-RU" dirty="0">
              <a:solidFill>
                <a:schemeClr val="bg1"/>
              </a:solidFill>
              <a:latin typeface="Elektra Medium Pro" panose="02000803000000020004" pitchFamily="50" charset="-52"/>
            </a:endParaRPr>
          </a:p>
        </p:txBody>
      </p:sp>
      <p:cxnSp>
        <p:nvCxnSpPr>
          <p:cNvPr id="50" name="Прямая соединительная линия 49"/>
          <p:cNvCxnSpPr/>
          <p:nvPr/>
        </p:nvCxnSpPr>
        <p:spPr>
          <a:xfrm>
            <a:off x="7429500" y="3133725"/>
            <a:ext cx="9525" cy="31718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H="1">
            <a:off x="6572250" y="3143250"/>
            <a:ext cx="9525" cy="31623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8181975" y="3124200"/>
            <a:ext cx="9525" cy="31242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9" name="Группа 68"/>
          <p:cNvGrpSpPr>
            <a:grpSpLocks noChangeAspect="1"/>
          </p:cNvGrpSpPr>
          <p:nvPr/>
        </p:nvGrpSpPr>
        <p:grpSpPr>
          <a:xfrm>
            <a:off x="5835453" y="807765"/>
            <a:ext cx="2813023" cy="2160000"/>
            <a:chOff x="1043608" y="188640"/>
            <a:chExt cx="4032448" cy="3096344"/>
          </a:xfrm>
        </p:grpSpPr>
        <p:cxnSp>
          <p:nvCxnSpPr>
            <p:cNvPr id="70" name="Прямая соединительная линия 2"/>
            <p:cNvCxnSpPr/>
            <p:nvPr/>
          </p:nvCxnSpPr>
          <p:spPr>
            <a:xfrm>
              <a:off x="2267744" y="620688"/>
              <a:ext cx="20882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4283968" y="836712"/>
              <a:ext cx="0" cy="151216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3491880" y="764704"/>
              <a:ext cx="0" cy="165618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V="1">
              <a:off x="2195736" y="692696"/>
              <a:ext cx="186339" cy="17909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2382075" y="692696"/>
              <a:ext cx="641245" cy="627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3023320" y="764704"/>
              <a:ext cx="180528" cy="165618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2195736" y="2420888"/>
              <a:ext cx="1008112" cy="720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2699792" y="2420888"/>
              <a:ext cx="0" cy="432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H="1">
              <a:off x="2699792" y="2852936"/>
              <a:ext cx="172819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9" name="Дуга 78"/>
            <p:cNvSpPr/>
            <p:nvPr/>
          </p:nvSpPr>
          <p:spPr>
            <a:xfrm rot="20844001">
              <a:off x="3240851" y="2592266"/>
              <a:ext cx="291877" cy="371475"/>
            </a:xfrm>
            <a:prstGeom prst="arc">
              <a:avLst>
                <a:gd name="adj1" fmla="val 13500000"/>
                <a:gd name="adj2" fmla="val 7302538"/>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Прямоугольник 79"/>
            <p:cNvSpPr/>
            <p:nvPr/>
          </p:nvSpPr>
          <p:spPr>
            <a:xfrm>
              <a:off x="3097799" y="2894176"/>
              <a:ext cx="349776" cy="369332"/>
            </a:xfrm>
            <a:prstGeom prst="rect">
              <a:avLst/>
            </a:prstGeom>
          </p:spPr>
          <p:txBody>
            <a:bodyPr wrap="none">
              <a:spAutoFit/>
            </a:bodyPr>
            <a:lstStyle/>
            <a:p>
              <a:r>
                <a:rPr lang="el-GR" b="1" dirty="0"/>
                <a:t>ω</a:t>
              </a:r>
              <a:endParaRPr lang="ru-RU" b="1" dirty="0"/>
            </a:p>
          </p:txBody>
        </p:sp>
        <p:cxnSp>
          <p:nvCxnSpPr>
            <p:cNvPr id="81" name="Прямая соединительная линия 80"/>
            <p:cNvCxnSpPr/>
            <p:nvPr/>
          </p:nvCxnSpPr>
          <p:spPr>
            <a:xfrm>
              <a:off x="4355976" y="476672"/>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2267744" y="332656"/>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3275856" y="332656"/>
              <a:ext cx="0" cy="2160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4" name="Прямоугольник 83"/>
            <p:cNvSpPr/>
            <p:nvPr/>
          </p:nvSpPr>
          <p:spPr>
            <a:xfrm>
              <a:off x="2339752" y="188640"/>
              <a:ext cx="301685" cy="369332"/>
            </a:xfrm>
            <a:prstGeom prst="rect">
              <a:avLst/>
            </a:prstGeom>
          </p:spPr>
          <p:txBody>
            <a:bodyPr wrap="none">
              <a:spAutoFit/>
            </a:bodyPr>
            <a:lstStyle/>
            <a:p>
              <a:pPr algn="ctr"/>
              <a:r>
                <a:rPr lang="ru-RU" b="1" i="1" dirty="0">
                  <a:solidFill>
                    <a:sysClr val="windowText" lastClr="000000"/>
                  </a:solidFill>
                </a:rPr>
                <a:t>1</a:t>
              </a:r>
              <a:endParaRPr lang="ru-RU" b="1" i="1" baseline="-25000" dirty="0">
                <a:solidFill>
                  <a:sysClr val="windowText" lastClr="000000"/>
                </a:solidFill>
              </a:endParaRPr>
            </a:p>
          </p:txBody>
        </p:sp>
        <p:sp>
          <p:nvSpPr>
            <p:cNvPr id="85" name="Прямоугольник 84"/>
            <p:cNvSpPr/>
            <p:nvPr/>
          </p:nvSpPr>
          <p:spPr>
            <a:xfrm>
              <a:off x="3275856" y="188640"/>
              <a:ext cx="301685" cy="369332"/>
            </a:xfrm>
            <a:prstGeom prst="rect">
              <a:avLst/>
            </a:prstGeom>
          </p:spPr>
          <p:txBody>
            <a:bodyPr wrap="none">
              <a:spAutoFit/>
            </a:bodyPr>
            <a:lstStyle/>
            <a:p>
              <a:pPr algn="ctr"/>
              <a:r>
                <a:rPr lang="ru-RU" b="1" i="1" dirty="0">
                  <a:solidFill>
                    <a:sysClr val="windowText" lastClr="000000"/>
                  </a:solidFill>
                </a:rPr>
                <a:t>2</a:t>
              </a:r>
              <a:endParaRPr lang="ru-RU" b="1" i="1" baseline="-25000" dirty="0">
                <a:solidFill>
                  <a:sysClr val="windowText" lastClr="000000"/>
                </a:solidFill>
              </a:endParaRPr>
            </a:p>
          </p:txBody>
        </p:sp>
        <p:sp>
          <p:nvSpPr>
            <p:cNvPr id="86" name="Прямоугольник 85"/>
            <p:cNvSpPr/>
            <p:nvPr/>
          </p:nvSpPr>
          <p:spPr>
            <a:xfrm>
              <a:off x="4355976" y="332656"/>
              <a:ext cx="301685" cy="369332"/>
            </a:xfrm>
            <a:prstGeom prst="rect">
              <a:avLst/>
            </a:prstGeom>
          </p:spPr>
          <p:txBody>
            <a:bodyPr wrap="square">
              <a:spAutoFit/>
            </a:bodyPr>
            <a:lstStyle/>
            <a:p>
              <a:pPr algn="ctr"/>
              <a:r>
                <a:rPr lang="ru-RU" b="1" i="1" dirty="0">
                  <a:solidFill>
                    <a:sysClr val="windowText" lastClr="000000"/>
                  </a:solidFill>
                </a:rPr>
                <a:t>3</a:t>
              </a:r>
              <a:endParaRPr lang="ru-RU" b="1" i="1" baseline="-25000" dirty="0">
                <a:solidFill>
                  <a:sysClr val="windowText" lastClr="000000"/>
                </a:solidFill>
              </a:endParaRPr>
            </a:p>
          </p:txBody>
        </p:sp>
        <p:cxnSp>
          <p:nvCxnSpPr>
            <p:cNvPr id="87" name="Прямая соединительная линия 86"/>
            <p:cNvCxnSpPr/>
            <p:nvPr/>
          </p:nvCxnSpPr>
          <p:spPr>
            <a:xfrm flipV="1">
              <a:off x="1763688" y="1556792"/>
              <a:ext cx="3096344" cy="0"/>
            </a:xfrm>
            <a:prstGeom prst="line">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88" name="Прямоугольник 87"/>
            <p:cNvSpPr/>
            <p:nvPr/>
          </p:nvSpPr>
          <p:spPr>
            <a:xfrm>
              <a:off x="3536002" y="1412775"/>
              <a:ext cx="669789" cy="529435"/>
            </a:xfrm>
            <a:prstGeom prst="rect">
              <a:avLst/>
            </a:prstGeom>
          </p:spPr>
          <p:txBody>
            <a:bodyPr wrap="none">
              <a:spAutoFit/>
            </a:bodyPr>
            <a:lstStyle/>
            <a:p>
              <a:pPr algn="ctr"/>
              <a:r>
                <a:rPr lang="en-US" b="1" cap="all" dirty="0">
                  <a:solidFill>
                    <a:sysClr val="windowText" lastClr="000000"/>
                  </a:solidFill>
                </a:rPr>
                <a:t>GV</a:t>
              </a:r>
              <a:endParaRPr lang="ru-RU" b="1" i="1" cap="all" baseline="-25000" dirty="0">
                <a:solidFill>
                  <a:sysClr val="windowText" lastClr="000000"/>
                </a:solidFill>
              </a:endParaRPr>
            </a:p>
          </p:txBody>
        </p:sp>
        <p:sp>
          <p:nvSpPr>
            <p:cNvPr id="89" name="Прямоугольник 88"/>
            <p:cNvSpPr/>
            <p:nvPr/>
          </p:nvSpPr>
          <p:spPr>
            <a:xfrm>
              <a:off x="2367502" y="1340768"/>
              <a:ext cx="749480" cy="529435"/>
            </a:xfrm>
            <a:prstGeom prst="rect">
              <a:avLst/>
            </a:prstGeom>
          </p:spPr>
          <p:txBody>
            <a:bodyPr wrap="none">
              <a:spAutoFit/>
            </a:bodyPr>
            <a:lstStyle/>
            <a:p>
              <a:pPr algn="ctr"/>
              <a:r>
                <a:rPr lang="en-US" b="1" cap="all" dirty="0" err="1">
                  <a:solidFill>
                    <a:sysClr val="windowText" lastClr="000000"/>
                  </a:solidFill>
                </a:rPr>
                <a:t>Rw</a:t>
              </a:r>
              <a:endParaRPr lang="ru-RU" b="1" i="1" cap="all" baseline="-25000" dirty="0">
                <a:solidFill>
                  <a:sysClr val="windowText" lastClr="000000"/>
                </a:solidFill>
              </a:endParaRPr>
            </a:p>
          </p:txBody>
        </p:sp>
        <p:cxnSp>
          <p:nvCxnSpPr>
            <p:cNvPr id="90" name="Прямая со стрелкой 89"/>
            <p:cNvCxnSpPr/>
            <p:nvPr/>
          </p:nvCxnSpPr>
          <p:spPr>
            <a:xfrm>
              <a:off x="1475656" y="1412776"/>
              <a:ext cx="57606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4499992" y="1340768"/>
              <a:ext cx="57606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V="1">
              <a:off x="3347864" y="2348880"/>
              <a:ext cx="1080120" cy="7200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3" name="Группа 42"/>
            <p:cNvGrpSpPr/>
            <p:nvPr/>
          </p:nvGrpSpPr>
          <p:grpSpPr>
            <a:xfrm>
              <a:off x="1043608" y="2276872"/>
              <a:ext cx="1872208" cy="1008112"/>
              <a:chOff x="2123728" y="2924944"/>
              <a:chExt cx="1872208" cy="1008112"/>
            </a:xfrm>
          </p:grpSpPr>
          <p:grpSp>
            <p:nvGrpSpPr>
              <p:cNvPr id="94" name="Группа 62"/>
              <p:cNvGrpSpPr/>
              <p:nvPr/>
            </p:nvGrpSpPr>
            <p:grpSpPr>
              <a:xfrm>
                <a:off x="2195736" y="2996952"/>
                <a:ext cx="1800200" cy="936104"/>
                <a:chOff x="5292080" y="2204864"/>
                <a:chExt cx="1800200" cy="936104"/>
              </a:xfrm>
            </p:grpSpPr>
            <p:cxnSp>
              <p:nvCxnSpPr>
                <p:cNvPr id="96" name="Прямая со стрелкой 95"/>
                <p:cNvCxnSpPr/>
                <p:nvPr/>
              </p:nvCxnSpPr>
              <p:spPr>
                <a:xfrm flipV="1">
                  <a:off x="6012160" y="2204864"/>
                  <a:ext cx="0" cy="5639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a:off x="5984070" y="2768803"/>
                  <a:ext cx="60415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Прямоугольник 97"/>
                <p:cNvSpPr/>
                <p:nvPr/>
              </p:nvSpPr>
              <p:spPr>
                <a:xfrm>
                  <a:off x="5796136" y="27089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a</a:t>
                  </a:r>
                  <a:endParaRPr lang="ru-RU" b="1" i="1" dirty="0">
                    <a:solidFill>
                      <a:sysClr val="windowText" lastClr="000000"/>
                    </a:solidFill>
                  </a:endParaRPr>
                </a:p>
              </p:txBody>
            </p:sp>
            <p:sp>
              <p:nvSpPr>
                <p:cNvPr id="99" name="Прямоугольник 98"/>
                <p:cNvSpPr/>
                <p:nvPr/>
              </p:nvSpPr>
              <p:spPr>
                <a:xfrm>
                  <a:off x="5292080" y="263691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0</a:t>
                  </a:r>
                  <a:endParaRPr lang="ru-RU" b="1" i="1" cap="all" baseline="-25000" dirty="0">
                    <a:solidFill>
                      <a:sysClr val="windowText" lastClr="000000"/>
                    </a:solidFill>
                  </a:endParaRPr>
                </a:p>
              </p:txBody>
            </p:sp>
          </p:grpSp>
          <p:sp>
            <p:nvSpPr>
              <p:cNvPr id="95" name="Прямоугольник 94"/>
              <p:cNvSpPr/>
              <p:nvPr/>
            </p:nvSpPr>
            <p:spPr>
              <a:xfrm>
                <a:off x="2123728" y="292494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r</a:t>
                </a:r>
                <a:endParaRPr lang="ru-RU" b="1" i="1" dirty="0">
                  <a:solidFill>
                    <a:sysClr val="windowText" lastClr="000000"/>
                  </a:solidFill>
                </a:endParaRPr>
              </a:p>
            </p:txBody>
          </p:sp>
        </p:grpSp>
      </p:gr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cxnSp>
        <p:nvCxnSpPr>
          <p:cNvPr id="105" name="Прямая соединительная линия 104"/>
          <p:cNvCxnSpPr/>
          <p:nvPr/>
        </p:nvCxnSpPr>
        <p:spPr>
          <a:xfrm flipV="1">
            <a:off x="6581775" y="4381500"/>
            <a:ext cx="847725" cy="67627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flipV="1">
            <a:off x="7439025" y="3714750"/>
            <a:ext cx="733425" cy="66675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7" name="Прямоугольник 106"/>
          <p:cNvSpPr/>
          <p:nvPr/>
        </p:nvSpPr>
        <p:spPr>
          <a:xfrm>
            <a:off x="6903976" y="4282559"/>
            <a:ext cx="308097" cy="369332"/>
          </a:xfrm>
          <a:prstGeom prst="rect">
            <a:avLst/>
          </a:prstGeom>
        </p:spPr>
        <p:txBody>
          <a:bodyPr wrap="none">
            <a:spAutoFit/>
          </a:bodyPr>
          <a:lstStyle/>
          <a:p>
            <a:pPr algn="ctr"/>
            <a:r>
              <a:rPr lang="ru-RU" b="1" cap="all" dirty="0">
                <a:solidFill>
                  <a:sysClr val="windowText" lastClr="000000"/>
                </a:solidFill>
              </a:rPr>
              <a:t>т</a:t>
            </a:r>
            <a:endParaRPr lang="ru-RU" b="1" i="1" cap="all" baseline="-25000" dirty="0">
              <a:solidFill>
                <a:sysClr val="windowText" lastClr="000000"/>
              </a:solidFill>
            </a:endParaRPr>
          </a:p>
        </p:txBody>
      </p:sp>
      <p:sp>
        <p:nvSpPr>
          <p:cNvPr id="108" name="Прямоугольник 107"/>
          <p:cNvSpPr/>
          <p:nvPr/>
        </p:nvSpPr>
        <p:spPr>
          <a:xfrm>
            <a:off x="7608826" y="3692009"/>
            <a:ext cx="308097" cy="369332"/>
          </a:xfrm>
          <a:prstGeom prst="rect">
            <a:avLst/>
          </a:prstGeom>
        </p:spPr>
        <p:txBody>
          <a:bodyPr wrap="none">
            <a:spAutoFit/>
          </a:bodyPr>
          <a:lstStyle/>
          <a:p>
            <a:pPr algn="ctr"/>
            <a:r>
              <a:rPr lang="ru-RU" b="1" cap="all" dirty="0">
                <a:solidFill>
                  <a:sysClr val="windowText" lastClr="000000"/>
                </a:solidFill>
              </a:rPr>
              <a:t>т</a:t>
            </a:r>
            <a:endParaRPr lang="ru-RU" b="1" i="1" cap="all" baseline="-25000" dirty="0">
              <a:solidFill>
                <a:sysClr val="windowText" lastClr="000000"/>
              </a:solidFill>
            </a:endParaRPr>
          </a:p>
        </p:txBody>
      </p:sp>
      <p:cxnSp>
        <p:nvCxnSpPr>
          <p:cNvPr id="109" name="Прямая соединительная линия 108"/>
          <p:cNvCxnSpPr/>
          <p:nvPr/>
        </p:nvCxnSpPr>
        <p:spPr>
          <a:xfrm flipH="1">
            <a:off x="6572250" y="3448050"/>
            <a:ext cx="857250" cy="11144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7584688" y="3053834"/>
            <a:ext cx="375424" cy="369332"/>
          </a:xfrm>
          <a:prstGeom prst="rect">
            <a:avLst/>
          </a:prstGeom>
        </p:spPr>
        <p:txBody>
          <a:bodyPr wrap="none">
            <a:spAutoFit/>
          </a:bodyPr>
          <a:lstStyle/>
          <a:p>
            <a:pPr algn="ctr"/>
            <a:r>
              <a:rPr lang="ru-RU" b="1" cap="all" dirty="0">
                <a:solidFill>
                  <a:sysClr val="windowText" lastClr="000000"/>
                </a:solidFill>
              </a:rPr>
              <a:t>Т</a:t>
            </a:r>
            <a:r>
              <a:rPr lang="ru-RU" b="1" cap="all" baseline="30000" dirty="0">
                <a:solidFill>
                  <a:sysClr val="windowText" lastClr="000000"/>
                </a:solidFill>
              </a:rPr>
              <a:t>*</a:t>
            </a:r>
            <a:endParaRPr lang="ru-RU" b="1" i="1" cap="all" baseline="-25000" dirty="0">
              <a:solidFill>
                <a:sysClr val="windowText" lastClr="000000"/>
              </a:solidFill>
            </a:endParaRPr>
          </a:p>
        </p:txBody>
      </p:sp>
      <p:cxnSp>
        <p:nvCxnSpPr>
          <p:cNvPr id="111" name="Прямая соединительная линия 110"/>
          <p:cNvCxnSpPr/>
          <p:nvPr/>
        </p:nvCxnSpPr>
        <p:spPr>
          <a:xfrm flipH="1">
            <a:off x="7429500" y="3438525"/>
            <a:ext cx="809625"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2" name="Прямоугольник 111"/>
          <p:cNvSpPr/>
          <p:nvPr/>
        </p:nvSpPr>
        <p:spPr>
          <a:xfrm>
            <a:off x="6660763" y="3520559"/>
            <a:ext cx="375424" cy="369332"/>
          </a:xfrm>
          <a:prstGeom prst="rect">
            <a:avLst/>
          </a:prstGeom>
        </p:spPr>
        <p:txBody>
          <a:bodyPr wrap="none">
            <a:spAutoFit/>
          </a:bodyPr>
          <a:lstStyle/>
          <a:p>
            <a:pPr algn="ctr"/>
            <a:r>
              <a:rPr lang="ru-RU" b="1" cap="all" dirty="0">
                <a:solidFill>
                  <a:sysClr val="windowText" lastClr="000000"/>
                </a:solidFill>
              </a:rPr>
              <a:t>Т</a:t>
            </a:r>
            <a:r>
              <a:rPr lang="ru-RU" b="1" cap="all" baseline="30000" dirty="0">
                <a:solidFill>
                  <a:sysClr val="windowText" lastClr="000000"/>
                </a:solidFill>
              </a:rPr>
              <a:t>*</a:t>
            </a:r>
            <a:endParaRPr lang="ru-RU" b="1" i="1" cap="all" baseline="-25000" dirty="0">
              <a:solidFill>
                <a:sysClr val="windowText" lastClr="000000"/>
              </a:solidFill>
            </a:endParaRPr>
          </a:p>
        </p:txBody>
      </p:sp>
      <p:cxnSp>
        <p:nvCxnSpPr>
          <p:cNvPr id="113" name="Прямая соединительная линия 112"/>
          <p:cNvCxnSpPr>
            <a:cxnSpLocks/>
          </p:cNvCxnSpPr>
          <p:nvPr/>
        </p:nvCxnSpPr>
        <p:spPr>
          <a:xfrm flipH="1" flipV="1">
            <a:off x="7429500" y="5133976"/>
            <a:ext cx="752476" cy="114299"/>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114" name="Прямоугольник 113"/>
          <p:cNvSpPr/>
          <p:nvPr/>
        </p:nvSpPr>
        <p:spPr>
          <a:xfrm>
            <a:off x="6732154" y="5244584"/>
            <a:ext cx="385042" cy="369332"/>
          </a:xfrm>
          <a:prstGeom prst="rect">
            <a:avLst/>
          </a:prstGeom>
        </p:spPr>
        <p:txBody>
          <a:bodyPr wrap="none">
            <a:spAutoFit/>
          </a:bodyPr>
          <a:lstStyle/>
          <a:p>
            <a:pPr algn="ctr"/>
            <a:r>
              <a:rPr lang="en-US" b="1" cap="all" dirty="0">
                <a:solidFill>
                  <a:sysClr val="windowText" lastClr="000000"/>
                </a:solidFill>
              </a:rPr>
              <a:t>p</a:t>
            </a:r>
            <a:r>
              <a:rPr lang="ru-RU" b="1" cap="all" baseline="30000" dirty="0">
                <a:solidFill>
                  <a:sysClr val="windowText" lastClr="000000"/>
                </a:solidFill>
              </a:rPr>
              <a:t>*</a:t>
            </a:r>
            <a:endParaRPr lang="ru-RU" b="1" i="1" cap="all" baseline="-25000" dirty="0">
              <a:solidFill>
                <a:sysClr val="windowText" lastClr="000000"/>
              </a:solidFill>
            </a:endParaRPr>
          </a:p>
        </p:txBody>
      </p:sp>
      <p:cxnSp>
        <p:nvCxnSpPr>
          <p:cNvPr id="115" name="Прямая соединительная линия 114"/>
          <p:cNvCxnSpPr/>
          <p:nvPr/>
        </p:nvCxnSpPr>
        <p:spPr>
          <a:xfrm flipV="1">
            <a:off x="6591300" y="5133976"/>
            <a:ext cx="847725" cy="942974"/>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116" name="Прямоугольник 115"/>
          <p:cNvSpPr/>
          <p:nvPr/>
        </p:nvSpPr>
        <p:spPr>
          <a:xfrm>
            <a:off x="7741804" y="4863584"/>
            <a:ext cx="385042" cy="369332"/>
          </a:xfrm>
          <a:prstGeom prst="rect">
            <a:avLst/>
          </a:prstGeom>
        </p:spPr>
        <p:txBody>
          <a:bodyPr wrap="none">
            <a:spAutoFit/>
          </a:bodyPr>
          <a:lstStyle/>
          <a:p>
            <a:pPr algn="ctr"/>
            <a:r>
              <a:rPr lang="en-US" b="1" cap="all" dirty="0">
                <a:solidFill>
                  <a:sysClr val="windowText" lastClr="000000"/>
                </a:solidFill>
              </a:rPr>
              <a:t>p</a:t>
            </a:r>
            <a:r>
              <a:rPr lang="ru-RU" b="1" cap="all" baseline="30000" dirty="0">
                <a:solidFill>
                  <a:sysClr val="windowText" lastClr="000000"/>
                </a:solidFill>
              </a:rPr>
              <a:t>*</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575883" y="1331082"/>
                <a:ext cx="2486643" cy="588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𝑅𝑊</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2</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1</m:t>
                              </m:r>
                            </m:sub>
                          </m:sSub>
                        </m:e>
                      </m:d>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2</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1</m:t>
                              </m:r>
                            </m:sub>
                            <m:sup>
                              <m:r>
                                <a:rPr lang="ru-RU" sz="1600">
                                  <a:latin typeface="Cambria Math"/>
                                </a:rPr>
                                <m:t>2</m:t>
                              </m:r>
                            </m:sup>
                          </m:sSubSup>
                        </m:num>
                        <m:den>
                          <m:r>
                            <a:rPr lang="ru-RU" sz="1600">
                              <a:latin typeface="Cambria Math"/>
                            </a:rPr>
                            <m:t>2</m:t>
                          </m:r>
                        </m:den>
                      </m:f>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75883" y="1331082"/>
                <a:ext cx="2486643" cy="58868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1306990" y="2000442"/>
                <a:ext cx="142763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𝑅𝑊</m:t>
                          </m:r>
                        </m:sub>
                      </m:sSub>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2</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1</m:t>
                          </m:r>
                        </m:sub>
                        <m:sup>
                          <m:r>
                            <a:rPr lang="ru-RU" sz="1600" i="1">
                              <a:latin typeface="Cambria Math"/>
                            </a:rPr>
                            <m:t>∗</m:t>
                          </m:r>
                        </m:sup>
                      </m:sSubSup>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306990" y="2000442"/>
                <a:ext cx="1427635" cy="338554"/>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910819" y="1661718"/>
                <a:ext cx="11112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en-US" b="0" i="1" smtClean="0">
                              <a:latin typeface="Cambria Math" panose="02040503050406030204" pitchFamily="18" charset="0"/>
                            </a:rPr>
                            <m:t>𝑅𝑊</m:t>
                          </m:r>
                        </m:sub>
                      </m:sSub>
                      <m:r>
                        <a:rPr lang="ru-RU" i="1">
                          <a:latin typeface="Cambria Math"/>
                        </a:rPr>
                        <m:t>≫0</m:t>
                      </m:r>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910819" y="1661718"/>
                <a:ext cx="1111202" cy="369332"/>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1005103" y="4221798"/>
                <a:ext cx="2168222" cy="6086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𝑅𝑊</m:t>
                          </m:r>
                        </m:sub>
                      </m:sSub>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2</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1</m:t>
                              </m:r>
                            </m:sub>
                            <m:sup>
                              <m:r>
                                <a:rPr lang="ru-RU" sz="1600" i="1">
                                  <a:latin typeface="Cambria Math"/>
                                </a:rPr>
                                <m:t>∗</m:t>
                              </m:r>
                            </m:sup>
                          </m:sSubSup>
                        </m:num>
                        <m:den>
                          <m:sSup>
                            <m:sSupPr>
                              <m:ctrlPr>
                                <a:rPr lang="ru-RU" sz="1600" i="1">
                                  <a:latin typeface="Cambria Math" panose="02040503050406030204" pitchFamily="18" charset="0"/>
                                </a:rPr>
                              </m:ctrlPr>
                            </m:sSupPr>
                            <m:e>
                              <m:r>
                                <a:rPr lang="ru-RU" sz="1600">
                                  <a:latin typeface="Cambria Math"/>
                                  <a:sym typeface="Symbol"/>
                                </a:rPr>
                                <m:t></m:t>
                              </m:r>
                            </m:e>
                            <m:sup>
                              <m:r>
                                <a:rPr lang="ru-RU" sz="1600" i="1">
                                  <a:latin typeface="Cambria Math"/>
                                </a:rPr>
                                <m:t>∗</m:t>
                              </m:r>
                            </m:sup>
                          </m:sSup>
                        </m:den>
                      </m:f>
                      <m:r>
                        <a:rPr lang="ru-RU" sz="1600">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r>
                            <a:rPr lang="en-US" sz="1600" b="0" i="1" smtClean="0">
                              <a:latin typeface="Cambria Math" panose="02040503050406030204" pitchFamily="18" charset="0"/>
                            </a:rPr>
                            <m:t>𝑟𝑤</m:t>
                          </m:r>
                        </m:sub>
                      </m:sSub>
                    </m:oMath>
                  </m:oMathPara>
                </a14:m>
                <a:endParaRPr lang="ru-RU" sz="16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1005103" y="4221798"/>
                <a:ext cx="2168222" cy="60869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643749" y="5074857"/>
                <a:ext cx="2502545" cy="6086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𝐺𝑉</m:t>
                          </m:r>
                        </m:sub>
                      </m:sSub>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3</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2</m:t>
                              </m:r>
                            </m:sub>
                            <m:sup>
                              <m:r>
                                <a:rPr lang="ru-RU" sz="1600" i="1">
                                  <a:latin typeface="Cambria Math"/>
                                </a:rPr>
                                <m:t>∗</m:t>
                              </m:r>
                            </m:sup>
                          </m:sSubSup>
                        </m:num>
                        <m:den>
                          <m:sSup>
                            <m:sSupPr>
                              <m:ctrlPr>
                                <a:rPr lang="ru-RU" sz="1600" i="1">
                                  <a:latin typeface="Cambria Math" panose="02040503050406030204" pitchFamily="18" charset="0"/>
                                </a:rPr>
                              </m:ctrlPr>
                            </m:sSupPr>
                            <m:e>
                              <m:r>
                                <a:rPr lang="ru-RU" sz="1600">
                                  <a:latin typeface="Cambria Math"/>
                                  <a:sym typeface="Symbol"/>
                                </a:rPr>
                                <m:t></m:t>
                              </m:r>
                            </m:e>
                            <m:sup>
                              <m:r>
                                <a:rPr lang="ru-RU" sz="1600" i="1">
                                  <a:latin typeface="Cambria Math"/>
                                </a:rPr>
                                <m:t>∗</m:t>
                              </m:r>
                            </m:sup>
                          </m:sSup>
                        </m:den>
                      </m:f>
                      <m:r>
                        <a:rPr lang="ru-RU" sz="1600">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r>
                            <a:rPr lang="en-US" sz="1600" b="0" i="1" smtClean="0">
                              <a:latin typeface="Cambria Math" panose="02040503050406030204" pitchFamily="18" charset="0"/>
                            </a:rPr>
                            <m:t>𝐺𝑉</m:t>
                          </m:r>
                        </m:sub>
                      </m:sSub>
                      <m:r>
                        <a:rPr lang="ru-RU" sz="1600" i="1">
                          <a:latin typeface="Cambria Math"/>
                        </a:rPr>
                        <m:t>=0</m:t>
                      </m:r>
                    </m:oMath>
                  </m:oMathPara>
                </a14:m>
                <a:endParaRPr lang="ru-RU" sz="16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643749" y="5074857"/>
                <a:ext cx="2502545" cy="608693"/>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p:bldP spid="46" grpId="0" animBg="1"/>
      <p:bldP spid="49" grpId="0"/>
      <p:bldP spid="57" grpId="0"/>
      <p:bldP spid="6" grpId="0"/>
      <p:bldP spid="8" grpId="0"/>
      <p:bldP spid="107" grpId="0"/>
      <p:bldP spid="108" grpId="0"/>
      <p:bldP spid="110" grpId="0"/>
      <p:bldP spid="112" grpId="0"/>
      <p:bldP spid="114" grpId="0"/>
      <p:bldP spid="116" grpId="0"/>
      <p:bldP spid="2" grpId="0"/>
      <p:bldP spid="3" grpId="0"/>
      <p:bldP spid="4"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F6A8BE-7571-4E42-99FA-278A25472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74" y="2524654"/>
            <a:ext cx="1622962" cy="1080000"/>
          </a:xfrm>
          <a:prstGeom prst="rect">
            <a:avLst/>
          </a:prstGeom>
        </p:spPr>
      </p:pic>
      <p:pic>
        <p:nvPicPr>
          <p:cNvPr id="53" name="Рисунок 52">
            <a:extLst>
              <a:ext uri="{FF2B5EF4-FFF2-40B4-BE49-F238E27FC236}">
                <a16:creationId xmlns:a16="http://schemas.microsoft.com/office/drawing/2014/main" id="{6B94EBCB-7302-4AF3-BC19-64C67C5D5C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3" r="39549"/>
          <a:stretch/>
        </p:blipFill>
        <p:spPr>
          <a:xfrm>
            <a:off x="5835137" y="2445290"/>
            <a:ext cx="1680455" cy="1800000"/>
          </a:xfrm>
          <a:prstGeom prst="rect">
            <a:avLst/>
          </a:prstGeom>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energy</a:t>
            </a:r>
            <a:r>
              <a:rPr lang="ru-RU" b="1" cap="all" dirty="0">
                <a:solidFill>
                  <a:schemeClr val="bg1"/>
                </a:solidFill>
                <a:latin typeface="Elektra Text Pro" panose="02000503030000020004" pitchFamily="50" charset="-52"/>
              </a:rPr>
              <a:t> </a:t>
            </a:r>
            <a:r>
              <a:rPr lang="en-US" b="1" cap="all" dirty="0">
                <a:solidFill>
                  <a:schemeClr val="bg1"/>
                </a:solidFill>
                <a:latin typeface="Elektra Text Pro" panose="02000503030000020004" pitchFamily="50" charset="-52"/>
              </a:rPr>
              <a:t>conversion in the compressor stage</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13</a:t>
            </a:fld>
            <a:endParaRPr lang="ru-RU" dirty="0">
              <a:solidFill>
                <a:schemeClr val="bg1"/>
              </a:solidFill>
              <a:latin typeface="Elektra Medium Pro" panose="02000803000000020004" pitchFamily="50" charset="-52"/>
            </a:endParaRPr>
          </a:p>
        </p:txBody>
      </p:sp>
      <p:sp>
        <p:nvSpPr>
          <p:cNvPr id="5" name="TextBox 4"/>
          <p:cNvSpPr txBox="1"/>
          <p:nvPr/>
        </p:nvSpPr>
        <p:spPr>
          <a:xfrm>
            <a:off x="608342" y="719643"/>
            <a:ext cx="3512722" cy="2169825"/>
          </a:xfrm>
          <a:prstGeom prst="rect">
            <a:avLst/>
          </a:prstGeom>
          <a:noFill/>
        </p:spPr>
        <p:txBody>
          <a:bodyPr wrap="square" rtlCol="0">
            <a:spAutoFit/>
          </a:bodyPr>
          <a:lstStyle/>
          <a:p>
            <a:pPr>
              <a:lnSpc>
                <a:spcPct val="150000"/>
              </a:lnSpc>
              <a:buFont typeface="Wingdings" pitchFamily="2" charset="2"/>
              <a:buChar char="ü"/>
            </a:pPr>
            <a:r>
              <a:rPr lang="en-US" dirty="0">
                <a:sym typeface="Symbol"/>
              </a:rPr>
              <a:t>Pressure ratio</a:t>
            </a:r>
            <a:r>
              <a:rPr lang="ru-RU" dirty="0">
                <a:sym typeface="Symbol"/>
              </a:rPr>
              <a:t>: </a:t>
            </a:r>
            <a:endParaRPr lang="en-US" dirty="0">
              <a:sym typeface="Symbol"/>
            </a:endParaRPr>
          </a:p>
          <a:p>
            <a:pPr>
              <a:lnSpc>
                <a:spcPct val="150000"/>
              </a:lnSpc>
            </a:pPr>
            <a:r>
              <a:rPr lang="en-US" dirty="0">
                <a:sym typeface="Symbol"/>
              </a:rPr>
              <a:t>Shows how many times the pressure in the compressor increases</a:t>
            </a:r>
            <a:endParaRPr lang="ru-RU" dirty="0">
              <a:sym typeface="Symbol"/>
            </a:endParaRPr>
          </a:p>
          <a:p>
            <a:pPr>
              <a:lnSpc>
                <a:spcPct val="150000"/>
              </a:lnSpc>
            </a:pPr>
            <a:endParaRPr lang="ru-RU" dirty="0"/>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 name="Прямоугольник 17"/>
          <p:cNvSpPr/>
          <p:nvPr/>
        </p:nvSpPr>
        <p:spPr>
          <a:xfrm>
            <a:off x="2104426" y="2023442"/>
            <a:ext cx="5400675" cy="369332"/>
          </a:xfrm>
          <a:prstGeom prst="rect">
            <a:avLst/>
          </a:prstGeom>
        </p:spPr>
        <p:txBody>
          <a:bodyPr wrap="square">
            <a:spAutoFit/>
          </a:bodyPr>
          <a:lstStyle/>
          <a:p>
            <a:pPr algn="ctr"/>
            <a:r>
              <a:rPr lang="en-US" cap="small" dirty="0"/>
              <a:t>Energy balance in the compressor stage</a:t>
            </a:r>
            <a:endParaRPr lang="ru-RU" cap="small" dirty="0"/>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2" name="Прямоугольник 1"/>
              <p:cNvSpPr/>
              <p:nvPr/>
            </p:nvSpPr>
            <p:spPr>
              <a:xfrm>
                <a:off x="3423098" y="1040388"/>
                <a:ext cx="1088310" cy="701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smtClean="0">
                              <a:latin typeface="Cambria Math" panose="02040503050406030204" pitchFamily="18" charset="0"/>
                            </a:rPr>
                          </m:ctrlPr>
                        </m:sSubSupPr>
                        <m:e>
                          <m:r>
                            <a:rPr lang="ru-RU" i="1">
                              <a:latin typeface="Cambria Math"/>
                            </a:rPr>
                            <m:t>𝜋</m:t>
                          </m:r>
                        </m:e>
                        <m:sub>
                          <m:r>
                            <a:rPr lang="en-US" b="0" i="1" smtClean="0">
                              <a:latin typeface="Cambria Math" panose="02040503050406030204" pitchFamily="18" charset="0"/>
                            </a:rPr>
                            <m:t>𝑐</m:t>
                          </m:r>
                        </m:sub>
                        <m:sup>
                          <m:r>
                            <a:rPr lang="ru-RU" i="1">
                              <a:latin typeface="Cambria Math"/>
                            </a:rPr>
                            <m:t>∗</m:t>
                          </m:r>
                        </m:sup>
                      </m:sSubSup>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р</m:t>
                              </m:r>
                            </m:e>
                            <m:sub>
                              <m:r>
                                <a:rPr lang="en-US" b="0" i="1" smtClean="0">
                                  <a:latin typeface="Cambria Math" panose="02040503050406030204" pitchFamily="18" charset="0"/>
                                </a:rPr>
                                <m:t>𝑐</m:t>
                              </m:r>
                            </m:sub>
                            <m:sup>
                              <m:r>
                                <a:rPr lang="ru-RU" i="1">
                                  <a:latin typeface="Cambria Math"/>
                                </a:rPr>
                                <m:t>∗</m:t>
                              </m:r>
                            </m:sup>
                          </m:sSubSup>
                        </m:num>
                        <m:den>
                          <m:sSubSup>
                            <m:sSubSupPr>
                              <m:ctrlPr>
                                <a:rPr lang="ru-RU" i="1">
                                  <a:latin typeface="Cambria Math" panose="02040503050406030204" pitchFamily="18" charset="0"/>
                                </a:rPr>
                              </m:ctrlPr>
                            </m:sSubSupPr>
                            <m:e>
                              <m:r>
                                <a:rPr lang="ru-RU" i="1">
                                  <a:latin typeface="Cambria Math"/>
                                </a:rPr>
                                <m:t>р</m:t>
                              </m:r>
                            </m:e>
                            <m:sub>
                              <m:r>
                                <a:rPr lang="en-US" b="0" i="1" smtClean="0">
                                  <a:latin typeface="Cambria Math" panose="02040503050406030204" pitchFamily="18" charset="0"/>
                                </a:rPr>
                                <m:t>𝑖𝑛</m:t>
                              </m:r>
                            </m:sub>
                            <m:sup>
                              <m:r>
                                <a:rPr lang="ru-RU" i="1">
                                  <a:latin typeface="Cambria Math"/>
                                </a:rPr>
                                <m:t>∗</m:t>
                              </m:r>
                            </m:sup>
                          </m:sSubSup>
                        </m:den>
                      </m:f>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23098" y="1040388"/>
                <a:ext cx="1088310" cy="701154"/>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4964910" y="1024309"/>
                <a:ext cx="3869008" cy="8345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600" i="1" smtClean="0">
                              <a:latin typeface="Cambria Math" panose="02040503050406030204" pitchFamily="18" charset="0"/>
                            </a:rPr>
                          </m:ctrlPr>
                        </m:sSubSupPr>
                        <m:e>
                          <m:r>
                            <a:rPr lang="ru-RU" sz="1600" i="1">
                              <a:latin typeface="Cambria Math"/>
                            </a:rPr>
                            <m:t>𝜂</m:t>
                          </m:r>
                        </m:e>
                        <m:sub>
                          <m:r>
                            <m:rPr>
                              <m:sty m:val="p"/>
                            </m:rPr>
                            <a:rPr lang="en-US" sz="1600" i="1" smtClean="0">
                              <a:latin typeface="Cambria Math"/>
                            </a:rPr>
                            <m:t>c</m:t>
                          </m:r>
                        </m:sub>
                        <m:sup>
                          <m:r>
                            <a:rPr lang="ru-RU" sz="1600" i="1">
                              <a:latin typeface="Cambria Math"/>
                            </a:rPr>
                            <m:t>∗</m:t>
                          </m:r>
                        </m:sup>
                      </m:sSubSup>
                      <m:r>
                        <a:rPr lang="ru-RU"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𝐿</m:t>
                              </m:r>
                            </m:e>
                            <m:sub>
                              <m:r>
                                <m:rPr>
                                  <m:sty m:val="p"/>
                                </m:rPr>
                                <a:rPr lang="en-US" sz="1600" i="1" smtClean="0">
                                  <a:latin typeface="Cambria Math"/>
                                </a:rPr>
                                <m:t>c</m:t>
                              </m:r>
                              <m:r>
                                <a:rPr lang="en-US" sz="1600" i="1">
                                  <a:latin typeface="Cambria Math"/>
                                </a:rPr>
                                <m:t>𝑠</m:t>
                              </m:r>
                            </m:sub>
                            <m:sup>
                              <m:r>
                                <a:rPr lang="ru-RU" sz="1600" i="1">
                                  <a:latin typeface="Cambria Math"/>
                                </a:rPr>
                                <m:t>∗</m:t>
                              </m:r>
                            </m:sup>
                          </m:sSubSup>
                        </m:num>
                        <m:den>
                          <m:sSubSup>
                            <m:sSubSupPr>
                              <m:ctrlPr>
                                <a:rPr lang="ru-RU" sz="1600" i="1">
                                  <a:latin typeface="Cambria Math" panose="02040503050406030204" pitchFamily="18" charset="0"/>
                                </a:rPr>
                              </m:ctrlPr>
                            </m:sSubSupPr>
                            <m:e>
                              <m:r>
                                <a:rPr lang="en-US" sz="1600" i="1">
                                  <a:latin typeface="Cambria Math"/>
                                </a:rPr>
                                <m:t>𝐿</m:t>
                              </m:r>
                            </m:e>
                            <m:sub>
                              <m:r>
                                <m:rPr>
                                  <m:sty m:val="p"/>
                                </m:rPr>
                                <a:rPr lang="en-US" sz="1600" i="1" smtClean="0">
                                  <a:latin typeface="Cambria Math"/>
                                </a:rPr>
                                <m:t>c</m:t>
                              </m:r>
                            </m:sub>
                            <m:sup>
                              <m:r>
                                <a:rPr lang="ru-RU" sz="1600" i="1">
                                  <a:latin typeface="Cambria Math"/>
                                </a:rPr>
                                <m:t>∗</m:t>
                              </m:r>
                            </m:sup>
                          </m:sSubSup>
                        </m:den>
                      </m:f>
                      <m:r>
                        <a:rPr lang="ru-RU" sz="1600" i="1">
                          <a:latin typeface="Cambria Math"/>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с</m:t>
                              </m:r>
                            </m:e>
                            <m:sub>
                              <m:r>
                                <a:rPr lang="ru-RU" sz="1600" i="1">
                                  <a:latin typeface="Cambria Math"/>
                                </a:rPr>
                                <m:t>р</m:t>
                              </m:r>
                            </m:sub>
                          </m:sSub>
                          <m:d>
                            <m:dPr>
                              <m:ctrlPr>
                                <a:rPr lang="ru-RU" sz="1600" i="1">
                                  <a:latin typeface="Cambria Math" panose="02040503050406030204" pitchFamily="18" charset="0"/>
                                </a:rPr>
                              </m:ctrlPr>
                            </m:dPr>
                            <m:e>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c</m:t>
                                  </m:r>
                                  <m:r>
                                    <a:rPr lang="en-US" sz="1600" i="1">
                                      <a:latin typeface="Cambria Math"/>
                                    </a:rPr>
                                    <m:t>𝑠</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a</m:t>
                                  </m:r>
                                </m:sub>
                                <m:sup>
                                  <m:r>
                                    <a:rPr lang="ru-RU" sz="1600" i="1">
                                      <a:latin typeface="Cambria Math"/>
                                    </a:rPr>
                                    <m:t>∗</m:t>
                                  </m:r>
                                </m:sup>
                              </m:sSubSup>
                            </m:e>
                          </m:d>
                        </m:num>
                        <m:den>
                          <m:sSub>
                            <m:sSubPr>
                              <m:ctrlPr>
                                <a:rPr lang="ru-RU" sz="1600" i="1">
                                  <a:latin typeface="Cambria Math" panose="02040503050406030204" pitchFamily="18" charset="0"/>
                                </a:rPr>
                              </m:ctrlPr>
                            </m:sSubPr>
                            <m:e>
                              <m:r>
                                <a:rPr lang="ru-RU" sz="1600" i="1">
                                  <a:latin typeface="Cambria Math"/>
                                </a:rPr>
                                <m:t>с</m:t>
                              </m:r>
                            </m:e>
                            <m:sub>
                              <m:r>
                                <a:rPr lang="ru-RU" sz="1600" i="1">
                                  <a:latin typeface="Cambria Math"/>
                                </a:rPr>
                                <m:t>р</m:t>
                              </m:r>
                            </m:sub>
                          </m:sSub>
                          <m:d>
                            <m:dPr>
                              <m:ctrlPr>
                                <a:rPr lang="ru-RU" sz="1600" i="1">
                                  <a:latin typeface="Cambria Math" panose="02040503050406030204" pitchFamily="18" charset="0"/>
                                </a:rPr>
                              </m:ctrlPr>
                            </m:dPr>
                            <m:e>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c</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a</m:t>
                                  </m:r>
                                </m:sub>
                                <m:sup>
                                  <m:r>
                                    <a:rPr lang="ru-RU" sz="1600" i="1">
                                      <a:latin typeface="Cambria Math"/>
                                    </a:rPr>
                                    <m:t>∗</m:t>
                                  </m:r>
                                </m:sup>
                              </m:sSubSup>
                            </m:e>
                          </m:d>
                        </m:den>
                      </m:f>
                      <m:r>
                        <a:rPr lang="ru-RU"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a</m:t>
                              </m:r>
                            </m:sub>
                            <m:sup>
                              <m:r>
                                <a:rPr lang="ru-RU" sz="1600" i="1">
                                  <a:latin typeface="Cambria Math"/>
                                </a:rPr>
                                <m:t>∗</m:t>
                              </m:r>
                            </m:sup>
                          </m:sSubSup>
                          <m:d>
                            <m:dPr>
                              <m:ctrlPr>
                                <a:rPr lang="ru-RU" sz="1600" i="1">
                                  <a:latin typeface="Cambria Math" panose="02040503050406030204" pitchFamily="18" charset="0"/>
                                </a:rPr>
                              </m:ctrlPr>
                            </m:dPr>
                            <m:e>
                              <m:sSubSup>
                                <m:sSubSupPr>
                                  <m:ctrlPr>
                                    <a:rPr lang="ru-RU" sz="1600" i="1">
                                      <a:latin typeface="Cambria Math" panose="02040503050406030204" pitchFamily="18" charset="0"/>
                                    </a:rPr>
                                  </m:ctrlPr>
                                </m:sSubSupPr>
                                <m:e>
                                  <m:r>
                                    <a:rPr lang="ru-RU" sz="1600" i="1">
                                      <a:latin typeface="Cambria Math"/>
                                    </a:rPr>
                                    <m:t>𝜋</m:t>
                                  </m:r>
                                </m:e>
                                <m:sub>
                                  <m:r>
                                    <m:rPr>
                                      <m:sty m:val="p"/>
                                    </m:rPr>
                                    <a:rPr lang="en-US" sz="1600" i="1" smtClean="0">
                                      <a:latin typeface="Cambria Math"/>
                                    </a:rPr>
                                    <m:t>c</m:t>
                                  </m:r>
                                </m:sub>
                                <m:sup>
                                  <m:r>
                                    <a:rPr lang="ru-RU" sz="1600" i="1">
                                      <a:latin typeface="Cambria Math"/>
                                    </a:rPr>
                                    <m:t>∗</m:t>
                                  </m:r>
                                  <m:f>
                                    <m:fPr>
                                      <m:ctrlPr>
                                        <a:rPr lang="ru-RU" sz="1600" i="1">
                                          <a:latin typeface="Cambria Math" panose="02040503050406030204" pitchFamily="18" charset="0"/>
                                        </a:rPr>
                                      </m:ctrlPr>
                                    </m:fPr>
                                    <m:num>
                                      <m:r>
                                        <a:rPr lang="ru-RU" sz="1600" i="1">
                                          <a:latin typeface="Cambria Math"/>
                                        </a:rPr>
                                        <m:t>𝑘</m:t>
                                      </m:r>
                                      <m:r>
                                        <a:rPr lang="ru-RU" sz="1600" i="1">
                                          <a:latin typeface="Cambria Math"/>
                                        </a:rPr>
                                        <m:t>−1</m:t>
                                      </m:r>
                                    </m:num>
                                    <m:den>
                                      <m:r>
                                        <a:rPr lang="ru-RU" sz="1600" i="1">
                                          <a:latin typeface="Cambria Math"/>
                                        </a:rPr>
                                        <m:t>𝑘</m:t>
                                      </m:r>
                                    </m:den>
                                  </m:f>
                                </m:sup>
                              </m:sSubSup>
                              <m:r>
                                <a:rPr lang="ru-RU" sz="1600" i="1">
                                  <a:latin typeface="Cambria Math"/>
                                </a:rPr>
                                <m:t>−1</m:t>
                              </m:r>
                            </m:e>
                          </m:d>
                        </m:num>
                        <m:den>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c</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𝑇</m:t>
                              </m:r>
                            </m:e>
                            <m:sub>
                              <m:r>
                                <m:rPr>
                                  <m:sty m:val="p"/>
                                </m:rPr>
                                <a:rPr lang="en-US" sz="1600" i="1" smtClean="0">
                                  <a:latin typeface="Cambria Math"/>
                                </a:rPr>
                                <m:t>a</m:t>
                              </m:r>
                            </m:sub>
                            <m:sup>
                              <m:r>
                                <a:rPr lang="ru-RU" sz="1600" i="1">
                                  <a:latin typeface="Cambria Math"/>
                                </a:rPr>
                                <m:t>∗</m:t>
                              </m:r>
                            </m:sup>
                          </m:sSubSup>
                        </m:den>
                      </m:f>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964910" y="1024309"/>
                <a:ext cx="3869008" cy="834587"/>
              </a:xfrm>
              <a:prstGeom prst="rect">
                <a:avLst/>
              </a:prstGeom>
              <a:blipFill>
                <a:blip r:embed="rId6"/>
                <a:stretch>
                  <a:fillRect/>
                </a:stretch>
              </a:blipFill>
            </p:spPr>
            <p:txBody>
              <a:bodyPr/>
              <a:lstStyle/>
              <a:p>
                <a:r>
                  <a:rPr lang="ru-RU">
                    <a:noFill/>
                  </a:rPr>
                  <a:t> </a:t>
                </a:r>
              </a:p>
            </p:txBody>
          </p:sp>
        </mc:Fallback>
      </mc:AlternateContent>
      <p:sp>
        <p:nvSpPr>
          <p:cNvPr id="4" name="Прямоугольник 3"/>
          <p:cNvSpPr/>
          <p:nvPr/>
        </p:nvSpPr>
        <p:spPr>
          <a:xfrm>
            <a:off x="5072838" y="670864"/>
            <a:ext cx="3653152" cy="464871"/>
          </a:xfrm>
          <a:prstGeom prst="rect">
            <a:avLst/>
          </a:prstGeom>
        </p:spPr>
        <p:txBody>
          <a:bodyPr wrap="square">
            <a:spAutoFit/>
          </a:bodyPr>
          <a:lstStyle/>
          <a:p>
            <a:pPr>
              <a:lnSpc>
                <a:spcPct val="150000"/>
              </a:lnSpc>
              <a:buFont typeface="Wingdings" pitchFamily="2" charset="2"/>
              <a:buChar char="ü"/>
            </a:pPr>
            <a:r>
              <a:rPr lang="en-US" dirty="0">
                <a:sym typeface="Symbol"/>
              </a:rPr>
              <a:t>Compressor efficiency</a:t>
            </a:r>
            <a:r>
              <a:rPr lang="ru-RU" dirty="0">
                <a:sym typeface="Symbol"/>
              </a:rPr>
              <a:t>:</a:t>
            </a:r>
          </a:p>
        </p:txBody>
      </p:sp>
      <p:cxnSp>
        <p:nvCxnSpPr>
          <p:cNvPr id="22" name="Прямая соединительная линия 21"/>
          <p:cNvCxnSpPr/>
          <p:nvPr/>
        </p:nvCxnSpPr>
        <p:spPr>
          <a:xfrm>
            <a:off x="608341" y="2393128"/>
            <a:ext cx="7920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048501" y="5993528"/>
            <a:ext cx="338437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729021" y="4881508"/>
            <a:ext cx="144016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607214" y="5993528"/>
            <a:ext cx="2791277" cy="369332"/>
          </a:xfrm>
          <a:prstGeom prst="rect">
            <a:avLst/>
          </a:prstGeom>
        </p:spPr>
        <p:txBody>
          <a:bodyPr wrap="none">
            <a:spAutoFit/>
          </a:bodyPr>
          <a:lstStyle/>
          <a:p>
            <a:pPr algn="ctr"/>
            <a:r>
              <a:rPr lang="en-US" b="1" cap="all" dirty="0">
                <a:solidFill>
                  <a:sysClr val="windowText" lastClr="000000"/>
                </a:solidFill>
              </a:rPr>
              <a:t>Losses in the radial gap</a:t>
            </a:r>
            <a:endParaRPr lang="ru-RU" b="1" i="1" cap="all" baseline="-25000" dirty="0">
              <a:solidFill>
                <a:sysClr val="windowText" lastClr="000000"/>
              </a:solidFill>
            </a:endParaRPr>
          </a:p>
        </p:txBody>
      </p:sp>
      <p:sp>
        <p:nvSpPr>
          <p:cNvPr id="26" name="Прямоугольник 25"/>
          <p:cNvSpPr/>
          <p:nvPr/>
        </p:nvSpPr>
        <p:spPr>
          <a:xfrm>
            <a:off x="2953500" y="5633488"/>
            <a:ext cx="1366208" cy="369332"/>
          </a:xfrm>
          <a:prstGeom prst="rect">
            <a:avLst/>
          </a:prstGeom>
        </p:spPr>
        <p:txBody>
          <a:bodyPr wrap="none">
            <a:spAutoFit/>
          </a:bodyPr>
          <a:lstStyle/>
          <a:p>
            <a:pPr algn="ctr"/>
            <a:r>
              <a:rPr lang="en-US" b="1" cap="all" dirty="0">
                <a:solidFill>
                  <a:sysClr val="windowText" lastClr="000000"/>
                </a:solidFill>
              </a:rPr>
              <a:t>Disk losses</a:t>
            </a:r>
            <a:endParaRPr lang="ru-RU" b="1" i="1" cap="all" baseline="-25000" dirty="0">
              <a:solidFill>
                <a:sysClr val="windowText" lastClr="000000"/>
              </a:solidFill>
            </a:endParaRPr>
          </a:p>
        </p:txBody>
      </p:sp>
      <p:sp>
        <p:nvSpPr>
          <p:cNvPr id="27" name="Прямоугольник 26"/>
          <p:cNvSpPr/>
          <p:nvPr/>
        </p:nvSpPr>
        <p:spPr>
          <a:xfrm rot="16200000">
            <a:off x="6553503" y="3424308"/>
            <a:ext cx="2293512" cy="369332"/>
          </a:xfrm>
          <a:prstGeom prst="rect">
            <a:avLst/>
          </a:prstGeom>
        </p:spPr>
        <p:txBody>
          <a:bodyPr wrap="none">
            <a:spAutoFit/>
          </a:bodyPr>
          <a:lstStyle/>
          <a:p>
            <a:pPr algn="ctr"/>
            <a:r>
              <a:rPr lang="en-US" b="1" cap="all" dirty="0">
                <a:solidFill>
                  <a:sysClr val="windowText" lastClr="000000"/>
                </a:solidFill>
              </a:rPr>
              <a:t>Isentropic head,</a:t>
            </a:r>
            <a:r>
              <a:rPr lang="ru-RU" b="1" cap="all" dirty="0">
                <a:solidFill>
                  <a:sysClr val="windowText" lastClr="000000"/>
                </a:solidFill>
              </a:rPr>
              <a:t> </a:t>
            </a:r>
            <a:r>
              <a:rPr lang="en-US" b="1" i="1" cap="all" dirty="0" err="1">
                <a:solidFill>
                  <a:sysClr val="windowText" lastClr="000000"/>
                </a:solidFill>
              </a:rPr>
              <a:t>L</a:t>
            </a:r>
            <a:r>
              <a:rPr lang="en-US" b="1" i="1" baseline="-25000" dirty="0" err="1">
                <a:solidFill>
                  <a:sysClr val="windowText" lastClr="000000"/>
                </a:solidFill>
              </a:rPr>
              <a:t>sts</a:t>
            </a:r>
            <a:endParaRPr lang="ru-RU" b="1" i="1" cap="all" baseline="-25000" dirty="0">
              <a:solidFill>
                <a:sysClr val="windowText" lastClr="000000"/>
              </a:solidFill>
            </a:endParaRPr>
          </a:p>
        </p:txBody>
      </p:sp>
      <p:cxnSp>
        <p:nvCxnSpPr>
          <p:cNvPr id="28" name="Прямая соединительная линия 27"/>
          <p:cNvCxnSpPr/>
          <p:nvPr/>
        </p:nvCxnSpPr>
        <p:spPr>
          <a:xfrm>
            <a:off x="8025165" y="2361228"/>
            <a:ext cx="0" cy="252028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5432877" y="5849512"/>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flipV="1">
            <a:off x="5432877" y="5633488"/>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640973" y="5268580"/>
            <a:ext cx="302433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7665309" y="5124564"/>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flipV="1">
            <a:off x="7665309" y="4908540"/>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344829" y="5628620"/>
            <a:ext cx="3600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6945229" y="5484604"/>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flipV="1">
            <a:off x="6945229" y="5268580"/>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3272821" y="5268580"/>
            <a:ext cx="3816424" cy="369332"/>
          </a:xfrm>
          <a:prstGeom prst="rect">
            <a:avLst/>
          </a:prstGeom>
        </p:spPr>
        <p:txBody>
          <a:bodyPr wrap="square">
            <a:spAutoFit/>
          </a:bodyPr>
          <a:lstStyle/>
          <a:p>
            <a:pPr algn="ctr"/>
            <a:r>
              <a:rPr lang="en-US" b="1" cap="all" dirty="0">
                <a:solidFill>
                  <a:sysClr val="windowText" lastClr="000000"/>
                </a:solidFill>
              </a:rPr>
              <a:t>Hydraulic losses</a:t>
            </a:r>
            <a:endParaRPr lang="ru-RU" b="1" i="1" cap="all" baseline="-25000" dirty="0">
              <a:solidFill>
                <a:sysClr val="windowText" lastClr="000000"/>
              </a:solidFill>
            </a:endParaRPr>
          </a:p>
        </p:txBody>
      </p:sp>
      <p:cxnSp>
        <p:nvCxnSpPr>
          <p:cNvPr id="39" name="Прямая соединительная линия 38"/>
          <p:cNvCxnSpPr/>
          <p:nvPr/>
        </p:nvCxnSpPr>
        <p:spPr>
          <a:xfrm flipV="1">
            <a:off x="4928821" y="6209552"/>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4928821" y="5993528"/>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3488661" y="6353568"/>
            <a:ext cx="144569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a:off x="3344645" y="2393128"/>
            <a:ext cx="1" cy="324036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rot="16200000">
            <a:off x="1538922" y="3851314"/>
            <a:ext cx="3260701" cy="369332"/>
          </a:xfrm>
          <a:prstGeom prst="rect">
            <a:avLst/>
          </a:prstGeom>
        </p:spPr>
        <p:txBody>
          <a:bodyPr wrap="none">
            <a:spAutoFit/>
          </a:bodyPr>
          <a:lstStyle/>
          <a:p>
            <a:pPr algn="ctr"/>
            <a:r>
              <a:rPr lang="en-US" b="1" cap="all" dirty="0">
                <a:solidFill>
                  <a:sysClr val="windowText" lastClr="000000"/>
                </a:solidFill>
              </a:rPr>
              <a:t>Head on the rotor wheel,</a:t>
            </a:r>
            <a:r>
              <a:rPr lang="ru-RU" b="1" cap="all" dirty="0">
                <a:solidFill>
                  <a:sysClr val="windowText" lastClr="000000"/>
                </a:solidFill>
              </a:rPr>
              <a:t> </a:t>
            </a:r>
            <a:r>
              <a:rPr lang="en-US" b="1" i="1" cap="all" dirty="0">
                <a:solidFill>
                  <a:sysClr val="windowText" lastClr="000000"/>
                </a:solidFill>
              </a:rPr>
              <a:t>L</a:t>
            </a:r>
            <a:r>
              <a:rPr lang="en-US" b="1" i="1" baseline="-25000" dirty="0">
                <a:solidFill>
                  <a:sysClr val="windowText" lastClr="000000"/>
                </a:solidFill>
              </a:rPr>
              <a:t>u</a:t>
            </a:r>
            <a:endParaRPr lang="ru-RU" b="1" i="1" cap="all" baseline="-25000" dirty="0">
              <a:solidFill>
                <a:sysClr val="windowText" lastClr="000000"/>
              </a:solidFill>
            </a:endParaRPr>
          </a:p>
        </p:txBody>
      </p:sp>
      <p:cxnSp>
        <p:nvCxnSpPr>
          <p:cNvPr id="44" name="Прямая соединительная линия 43"/>
          <p:cNvCxnSpPr/>
          <p:nvPr/>
        </p:nvCxnSpPr>
        <p:spPr>
          <a:xfrm>
            <a:off x="968381" y="6353568"/>
            <a:ext cx="25202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184405" y="2393128"/>
            <a:ext cx="0" cy="396044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rot="16200000">
            <a:off x="-33330" y="4327313"/>
            <a:ext cx="2084737" cy="369332"/>
          </a:xfrm>
          <a:prstGeom prst="rect">
            <a:avLst/>
          </a:prstGeom>
        </p:spPr>
        <p:txBody>
          <a:bodyPr wrap="none">
            <a:spAutoFit/>
          </a:bodyPr>
          <a:lstStyle/>
          <a:p>
            <a:pPr algn="ctr"/>
            <a:r>
              <a:rPr lang="en-US" b="1" cap="all" dirty="0">
                <a:solidFill>
                  <a:sysClr val="windowText" lastClr="000000"/>
                </a:solidFill>
              </a:rPr>
              <a:t>Expanded head,</a:t>
            </a:r>
            <a:r>
              <a:rPr lang="ru-RU" b="1" cap="all" dirty="0">
                <a:solidFill>
                  <a:sysClr val="windowText" lastClr="000000"/>
                </a:solidFill>
              </a:rPr>
              <a:t> </a:t>
            </a:r>
            <a:r>
              <a:rPr lang="en-US" b="1" i="1" cap="all" dirty="0">
                <a:solidFill>
                  <a:sysClr val="windowText" lastClr="000000"/>
                </a:solidFill>
              </a:rPr>
              <a:t>L</a:t>
            </a:r>
            <a:r>
              <a:rPr lang="ru-RU" b="1" baseline="-25000" dirty="0">
                <a:solidFill>
                  <a:sysClr val="windowText" lastClr="000000"/>
                </a:solidFill>
              </a:rPr>
              <a:t>т</a:t>
            </a:r>
            <a:endParaRPr lang="ru-RU" b="1" cap="all" baseline="-25000" dirty="0">
              <a:solidFill>
                <a:sysClr val="windowText" lastClr="000000"/>
              </a:solidFill>
            </a:endParaRPr>
          </a:p>
        </p:txBody>
      </p:sp>
      <p:sp>
        <p:nvSpPr>
          <p:cNvPr id="47" name="Прямоугольник 46"/>
          <p:cNvSpPr/>
          <p:nvPr/>
        </p:nvSpPr>
        <p:spPr>
          <a:xfrm rot="16200000">
            <a:off x="495694" y="4264103"/>
            <a:ext cx="1890774" cy="369332"/>
          </a:xfrm>
          <a:prstGeom prst="rect">
            <a:avLst/>
          </a:prstGeom>
        </p:spPr>
        <p:txBody>
          <a:bodyPr wrap="none">
            <a:spAutoFit/>
          </a:bodyPr>
          <a:lstStyle/>
          <a:p>
            <a:pPr algn="ctr"/>
            <a:r>
              <a:rPr lang="en-US" b="1" cap="all" dirty="0">
                <a:solidFill>
                  <a:srgbClr val="FF0000"/>
                </a:solidFill>
              </a:rPr>
              <a:t>Energy sources</a:t>
            </a:r>
            <a:endParaRPr lang="ru-RU" b="1" i="1" cap="all" baseline="-25000" dirty="0">
              <a:solidFill>
                <a:srgbClr val="FF0000"/>
              </a:solidFill>
            </a:endParaRPr>
          </a:p>
        </p:txBody>
      </p:sp>
      <p:sp>
        <p:nvSpPr>
          <p:cNvPr id="48" name="Прямоугольник 47"/>
          <p:cNvSpPr/>
          <p:nvPr/>
        </p:nvSpPr>
        <p:spPr>
          <a:xfrm rot="16200000">
            <a:off x="3071013" y="3615623"/>
            <a:ext cx="916598" cy="369332"/>
          </a:xfrm>
          <a:prstGeom prst="rect">
            <a:avLst/>
          </a:prstGeom>
        </p:spPr>
        <p:txBody>
          <a:bodyPr wrap="none">
            <a:spAutoFit/>
          </a:bodyPr>
          <a:lstStyle/>
          <a:p>
            <a:pPr algn="ctr"/>
            <a:r>
              <a:rPr lang="en-US" b="1" cap="all" dirty="0">
                <a:solidFill>
                  <a:srgbClr val="FF0000"/>
                </a:solidFill>
              </a:rPr>
              <a:t>blades</a:t>
            </a:r>
            <a:endParaRPr lang="ru-RU" b="1" i="1" cap="all" baseline="-25000" dirty="0">
              <a:solidFill>
                <a:srgbClr val="FF0000"/>
              </a:solidFill>
            </a:endParaRPr>
          </a:p>
        </p:txBody>
      </p:sp>
      <p:sp>
        <p:nvSpPr>
          <p:cNvPr id="49" name="Прямоугольник 48"/>
          <p:cNvSpPr/>
          <p:nvPr/>
        </p:nvSpPr>
        <p:spPr>
          <a:xfrm rot="16200000">
            <a:off x="7836396" y="3478214"/>
            <a:ext cx="746871" cy="369332"/>
          </a:xfrm>
          <a:prstGeom prst="rect">
            <a:avLst/>
          </a:prstGeom>
        </p:spPr>
        <p:txBody>
          <a:bodyPr wrap="none">
            <a:spAutoFit/>
          </a:bodyPr>
          <a:lstStyle/>
          <a:p>
            <a:pPr algn="ctr"/>
            <a:r>
              <a:rPr lang="en-US" b="1" cap="all" dirty="0">
                <a:solidFill>
                  <a:srgbClr val="FF0000"/>
                </a:solidFill>
              </a:rPr>
              <a:t>flow</a:t>
            </a:r>
            <a:endParaRPr lang="ru-RU" b="1" i="1" cap="all" baseline="-25000" dirty="0">
              <a:solidFill>
                <a:srgbClr val="FF0000"/>
              </a:solidFill>
            </a:endParaRPr>
          </a:p>
        </p:txBody>
      </p:sp>
      <p:sp>
        <p:nvSpPr>
          <p:cNvPr id="50" name="Прямоугольник 49"/>
          <p:cNvSpPr/>
          <p:nvPr/>
        </p:nvSpPr>
        <p:spPr>
          <a:xfrm>
            <a:off x="3891893" y="4881508"/>
            <a:ext cx="3989105" cy="369332"/>
          </a:xfrm>
          <a:prstGeom prst="rect">
            <a:avLst/>
          </a:prstGeom>
        </p:spPr>
        <p:txBody>
          <a:bodyPr wrap="none">
            <a:spAutoFit/>
          </a:bodyPr>
          <a:lstStyle/>
          <a:p>
            <a:pPr algn="ctr"/>
            <a:r>
              <a:rPr lang="en-US" b="1" cap="all" dirty="0">
                <a:solidFill>
                  <a:sysClr val="windowText" lastClr="000000"/>
                </a:solidFill>
              </a:rPr>
              <a:t>Losses of Volumetric compression</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51" name="Прямоугольник 50"/>
              <p:cNvSpPr/>
              <p:nvPr/>
            </p:nvSpPr>
            <p:spPr>
              <a:xfrm rot="16200000" flipH="1">
                <a:off x="1679400" y="3818191"/>
                <a:ext cx="2305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𝑢</m:t>
                          </m:r>
                        </m:sub>
                      </m:sSub>
                      <m:r>
                        <a:rPr lang="ru-RU">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𝑢</m:t>
                              </m:r>
                            </m:e>
                            <m:sub>
                              <m:r>
                                <a:rPr lang="ru-RU">
                                  <a:latin typeface="Cambria Math"/>
                                </a:rPr>
                                <m:t>2</m:t>
                              </m:r>
                            </m:sub>
                          </m:sSub>
                          <m:sSub>
                            <m:sSubPr>
                              <m:ctrlPr>
                                <a:rPr lang="ru-RU" i="1">
                                  <a:latin typeface="Cambria Math" panose="02040503050406030204" pitchFamily="18" charset="0"/>
                                </a:rPr>
                              </m:ctrlPr>
                            </m:sSubPr>
                            <m:e>
                              <m:r>
                                <a:rPr lang="ru-RU">
                                  <a:latin typeface="Cambria Math"/>
                                </a:rPr>
                                <m:t>с</m:t>
                              </m:r>
                            </m:e>
                            <m:sub>
                              <m:r>
                                <a:rPr lang="ru-RU">
                                  <a:latin typeface="Cambria Math"/>
                                </a:rPr>
                                <m:t>2</m:t>
                              </m:r>
                              <m:r>
                                <a:rPr lang="ru-RU" i="1">
                                  <a:latin typeface="Cambria Math"/>
                                </a:rPr>
                                <m:t>𝑢</m:t>
                              </m:r>
                            </m:sub>
                          </m:sSub>
                          <m:r>
                            <a:rPr lang="ru-RU" i="1">
                              <a:latin typeface="Cambria Math"/>
                            </a:rPr>
                            <m:t>−</m:t>
                          </m:r>
                          <m:sSub>
                            <m:sSubPr>
                              <m:ctrlPr>
                                <a:rPr lang="ru-RU" i="1">
                                  <a:latin typeface="Cambria Math" panose="02040503050406030204" pitchFamily="18" charset="0"/>
                                </a:rPr>
                              </m:ctrlPr>
                            </m:sSubPr>
                            <m:e>
                              <m:r>
                                <a:rPr lang="ru-RU" i="1">
                                  <a:latin typeface="Cambria Math"/>
                                </a:rPr>
                                <m:t>𝑢</m:t>
                              </m:r>
                            </m:e>
                            <m:sub>
                              <m:r>
                                <a:rPr lang="ru-RU">
                                  <a:latin typeface="Cambria Math"/>
                                </a:rPr>
                                <m:t>1</m:t>
                              </m:r>
                            </m:sub>
                          </m:sSub>
                          <m:sSub>
                            <m:sSubPr>
                              <m:ctrlPr>
                                <a:rPr lang="ru-RU" i="1">
                                  <a:latin typeface="Cambria Math" panose="02040503050406030204" pitchFamily="18" charset="0"/>
                                </a:rPr>
                              </m:ctrlPr>
                            </m:sSubPr>
                            <m:e>
                              <m:r>
                                <a:rPr lang="ru-RU">
                                  <a:latin typeface="Cambria Math"/>
                                </a:rPr>
                                <m:t>с</m:t>
                              </m:r>
                            </m:e>
                            <m:sub>
                              <m:r>
                                <a:rPr lang="ru-RU">
                                  <a:latin typeface="Cambria Math"/>
                                </a:rPr>
                                <m:t>1</m:t>
                              </m:r>
                              <m:r>
                                <a:rPr lang="ru-RU" i="1">
                                  <a:latin typeface="Cambria Math"/>
                                </a:rPr>
                                <m:t>𝑢</m:t>
                              </m:r>
                            </m:sub>
                          </m:sSub>
                        </m:e>
                      </m:d>
                    </m:oMath>
                  </m:oMathPara>
                </a14:m>
                <a:endParaRPr lang="ru-RU" dirty="0"/>
              </a:p>
            </p:txBody>
          </p:sp>
        </mc:Choice>
        <mc:Fallback xmlns="">
          <p:sp>
            <p:nvSpPr>
              <p:cNvPr id="51" name="Прямоугольник 50"/>
              <p:cNvSpPr>
                <a:spLocks noRot="1" noChangeAspect="1" noMove="1" noResize="1" noEditPoints="1" noAdjustHandles="1" noChangeArrowheads="1" noChangeShapeType="1" noTextEdit="1"/>
              </p:cNvSpPr>
              <p:nvPr/>
            </p:nvSpPr>
            <p:spPr>
              <a:xfrm rot="16200000" flipH="1">
                <a:off x="1679400" y="3818191"/>
                <a:ext cx="2305951" cy="369332"/>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Прямоугольник 51"/>
              <p:cNvSpPr/>
              <p:nvPr/>
            </p:nvSpPr>
            <p:spPr>
              <a:xfrm rot="16200000">
                <a:off x="5806651" y="3391748"/>
                <a:ext cx="2565189" cy="542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en-US" sz="1400" i="1">
                                  <a:latin typeface="Cambria Math"/>
                                </a:rPr>
                                <m:t>𝐿</m:t>
                              </m:r>
                            </m:e>
                            <m:sub>
                              <m:r>
                                <m:rPr>
                                  <m:sty m:val="p"/>
                                </m:rPr>
                                <a:rPr lang="en-US" sz="1400" i="1" smtClean="0">
                                  <a:latin typeface="Cambria Math"/>
                                </a:rPr>
                                <m:t>st</m:t>
                              </m:r>
                              <m:r>
                                <a:rPr lang="ru-RU" sz="1400" i="1">
                                  <a:latin typeface="Cambria Math"/>
                                </a:rPr>
                                <m:t>𝑠</m:t>
                              </m:r>
                            </m:sub>
                          </m:sSub>
                        </m:e>
                        <m:sup>
                          <m:r>
                            <a:rPr lang="ru-RU" sz="1400" i="1">
                              <a:latin typeface="Cambria Math"/>
                            </a:rPr>
                            <m:t>∗</m:t>
                          </m:r>
                        </m:sup>
                      </m:sSup>
                      <m:r>
                        <a:rPr lang="ru-RU" sz="1400">
                          <a:latin typeface="Cambria Math"/>
                        </a:rPr>
                        <m:t>=</m:t>
                      </m:r>
                      <m:f>
                        <m:fPr>
                          <m:ctrlPr>
                            <a:rPr lang="ru-RU" sz="1400" i="1">
                              <a:latin typeface="Cambria Math" panose="02040503050406030204" pitchFamily="18" charset="0"/>
                            </a:rPr>
                          </m:ctrlPr>
                        </m:fPr>
                        <m:num>
                          <m:r>
                            <a:rPr lang="ru-RU" sz="1400" i="1">
                              <a:latin typeface="Cambria Math"/>
                            </a:rPr>
                            <m:t>𝑘</m:t>
                          </m:r>
                        </m:num>
                        <m:den>
                          <m:r>
                            <a:rPr lang="ru-RU" sz="1400" i="1">
                              <a:latin typeface="Cambria Math"/>
                            </a:rPr>
                            <m:t>𝑘</m:t>
                          </m:r>
                          <m:r>
                            <a:rPr lang="ru-RU" sz="1400" i="1">
                              <a:latin typeface="Cambria Math"/>
                            </a:rPr>
                            <m:t>−</m:t>
                          </m:r>
                          <m:r>
                            <a:rPr lang="ru-RU" sz="1400">
                              <a:latin typeface="Cambria Math"/>
                            </a:rPr>
                            <m:t>1</m:t>
                          </m:r>
                        </m:den>
                      </m:f>
                      <m:r>
                        <a:rPr lang="ru-RU" sz="1400" i="1">
                          <a:latin typeface="Cambria Math"/>
                        </a:rPr>
                        <m:t>𝑅</m:t>
                      </m:r>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a:rPr>
                                <m:t>𝑇</m:t>
                              </m:r>
                            </m:e>
                            <m:sub>
                              <m:r>
                                <m:rPr>
                                  <m:sty m:val="p"/>
                                </m:rPr>
                                <a:rPr lang="en-US" sz="1400" i="1" smtClean="0">
                                  <a:latin typeface="Cambria Math"/>
                                </a:rPr>
                                <m:t>a</m:t>
                              </m:r>
                            </m:sub>
                          </m:sSub>
                        </m:e>
                        <m:sup>
                          <m:r>
                            <a:rPr lang="ru-RU" sz="1400" i="1">
                              <a:latin typeface="Cambria Math"/>
                            </a:rPr>
                            <m:t>∗</m:t>
                          </m:r>
                        </m:sup>
                      </m:sSup>
                      <m:d>
                        <m:dPr>
                          <m:ctrlPr>
                            <a:rPr lang="ru-RU" sz="1400" i="1">
                              <a:latin typeface="Cambria Math" panose="02040503050406030204" pitchFamily="18" charset="0"/>
                            </a:rPr>
                          </m:ctrlPr>
                        </m:dPr>
                        <m:e>
                          <m:sSubSup>
                            <m:sSubSupPr>
                              <m:ctrlPr>
                                <a:rPr lang="ru-RU" sz="1400" i="1">
                                  <a:latin typeface="Cambria Math" panose="02040503050406030204" pitchFamily="18" charset="0"/>
                                </a:rPr>
                              </m:ctrlPr>
                            </m:sSubSupPr>
                            <m:e>
                              <m:r>
                                <a:rPr lang="ru-RU" sz="1400" i="1">
                                  <a:latin typeface="Cambria Math"/>
                                </a:rPr>
                                <m:t>𝜋</m:t>
                              </m:r>
                            </m:e>
                            <m:sub>
                              <m:r>
                                <m:rPr>
                                  <m:sty m:val="p"/>
                                </m:rPr>
                                <a:rPr lang="en-US" sz="1400" i="1" smtClean="0">
                                  <a:latin typeface="Cambria Math"/>
                                </a:rPr>
                                <m:t>st</m:t>
                              </m:r>
                            </m:sub>
                            <m:sup>
                              <m:r>
                                <a:rPr lang="ru-RU" sz="1400" i="1">
                                  <a:latin typeface="Cambria Math"/>
                                </a:rPr>
                                <m:t>∗</m:t>
                              </m:r>
                              <m:f>
                                <m:fPr>
                                  <m:ctrlPr>
                                    <a:rPr lang="ru-RU" sz="1400" i="1">
                                      <a:latin typeface="Cambria Math" panose="02040503050406030204" pitchFamily="18" charset="0"/>
                                    </a:rPr>
                                  </m:ctrlPr>
                                </m:fPr>
                                <m:num>
                                  <m:r>
                                    <m:rPr>
                                      <m:sty m:val="p"/>
                                    </m:rPr>
                                    <a:rPr lang="ru-RU" sz="1400">
                                      <a:latin typeface="Cambria Math"/>
                                    </a:rPr>
                                    <m:t>k</m:t>
                                  </m:r>
                                  <m:r>
                                    <a:rPr lang="ru-RU" sz="1400" i="1">
                                      <a:latin typeface="Cambria Math"/>
                                    </a:rPr>
                                    <m:t>−</m:t>
                                  </m:r>
                                  <m:r>
                                    <a:rPr lang="ru-RU" sz="1400">
                                      <a:latin typeface="Cambria Math"/>
                                    </a:rPr>
                                    <m:t>1</m:t>
                                  </m:r>
                                </m:num>
                                <m:den>
                                  <m:r>
                                    <m:rPr>
                                      <m:sty m:val="p"/>
                                    </m:rPr>
                                    <a:rPr lang="ru-RU" sz="1400">
                                      <a:latin typeface="Cambria Math"/>
                                    </a:rPr>
                                    <m:t>k</m:t>
                                  </m:r>
                                </m:den>
                              </m:f>
                            </m:sup>
                          </m:sSubSup>
                          <m:r>
                            <a:rPr lang="ru-RU" sz="1400" i="1">
                              <a:latin typeface="Cambria Math"/>
                            </a:rPr>
                            <m:t>−</m:t>
                          </m:r>
                          <m:r>
                            <a:rPr lang="ru-RU" sz="1400">
                              <a:latin typeface="Cambria Math"/>
                            </a:rPr>
                            <m:t>1</m:t>
                          </m:r>
                        </m:e>
                      </m:d>
                    </m:oMath>
                  </m:oMathPara>
                </a14:m>
                <a:endParaRPr lang="ru-RU" sz="1400" dirty="0"/>
              </a:p>
            </p:txBody>
          </p:sp>
        </mc:Choice>
        <mc:Fallback xmlns="">
          <p:sp>
            <p:nvSpPr>
              <p:cNvPr id="52" name="Прямоугольник 51"/>
              <p:cNvSpPr>
                <a:spLocks noRot="1" noChangeAspect="1" noMove="1" noResize="1" noEditPoints="1" noAdjustHandles="1" noChangeArrowheads="1" noChangeShapeType="1" noTextEdit="1"/>
              </p:cNvSpPr>
              <p:nvPr/>
            </p:nvSpPr>
            <p:spPr>
              <a:xfrm rot="16200000">
                <a:off x="5806651" y="3391748"/>
                <a:ext cx="2565189" cy="542264"/>
              </a:xfrm>
              <a:prstGeom prst="rect">
                <a:avLst/>
              </a:prstGeom>
              <a:blipFill>
                <a:blip r:embed="rId8"/>
                <a:stretch>
                  <a:fillRect/>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BAD1124C-2BC3-4267-911E-B787EBD8B1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3206" y="2445290"/>
            <a:ext cx="1093671" cy="1080000"/>
          </a:xfrm>
          <a:prstGeom prst="rect">
            <a:avLst/>
          </a:prstGeom>
        </p:spPr>
      </p:pic>
      <p:cxnSp>
        <p:nvCxnSpPr>
          <p:cNvPr id="13" name="Прямая со стрелкой 12">
            <a:extLst>
              <a:ext uri="{FF2B5EF4-FFF2-40B4-BE49-F238E27FC236}">
                <a16:creationId xmlns:a16="http://schemas.microsoft.com/office/drawing/2014/main" id="{BAEBD92E-FBF2-4E87-81D2-57D63BF6B3B5}"/>
              </a:ext>
            </a:extLst>
          </p:cNvPr>
          <p:cNvCxnSpPr>
            <a:cxnSpLocks/>
          </p:cNvCxnSpPr>
          <p:nvPr/>
        </p:nvCxnSpPr>
        <p:spPr>
          <a:xfrm>
            <a:off x="2008991" y="2889468"/>
            <a:ext cx="164676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F4ACF616-0A10-4231-ACD4-F8B027A9F3C1}"/>
              </a:ext>
            </a:extLst>
          </p:cNvPr>
          <p:cNvCxnSpPr/>
          <p:nvPr/>
        </p:nvCxnSpPr>
        <p:spPr>
          <a:xfrm>
            <a:off x="5011753" y="2890926"/>
            <a:ext cx="164676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p:bldP spid="25" grpId="0"/>
      <p:bldP spid="26" grpId="0"/>
      <p:bldP spid="27" grpId="0"/>
      <p:bldP spid="38" grpId="0"/>
      <p:bldP spid="43" grpId="0"/>
      <p:bldP spid="46" grpId="0"/>
      <p:bldP spid="47" grpId="0"/>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turbine</a:t>
            </a:r>
            <a:r>
              <a:rPr lang="ru-RU" b="1" cap="all" dirty="0">
                <a:solidFill>
                  <a:schemeClr val="bg1"/>
                </a:solidFill>
                <a:latin typeface="Elektra Text Pro" panose="02000503030000020004" pitchFamily="50" charset="-52"/>
              </a:rPr>
              <a:t>. </a:t>
            </a:r>
            <a:r>
              <a:rPr lang="en-US" b="1" cap="all" dirty="0">
                <a:solidFill>
                  <a:schemeClr val="bg1"/>
                </a:solidFill>
                <a:latin typeface="Elektra Text Pro" panose="02000503030000020004" pitchFamily="50" charset="-52"/>
              </a:rPr>
              <a:t>General information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14</a:t>
            </a:fld>
            <a:endParaRPr lang="ru-RU" dirty="0">
              <a:solidFill>
                <a:schemeClr val="bg1"/>
              </a:solidFill>
              <a:latin typeface="Elektra Medium Pro" panose="02000803000000020004" pitchFamily="50" charset="-52"/>
            </a:endParaRPr>
          </a:p>
        </p:txBody>
      </p:sp>
      <p:sp>
        <p:nvSpPr>
          <p:cNvPr id="13" name="TextBox 12"/>
          <p:cNvSpPr txBox="1"/>
          <p:nvPr/>
        </p:nvSpPr>
        <p:spPr>
          <a:xfrm>
            <a:off x="609600" y="798713"/>
            <a:ext cx="8143876" cy="1338828"/>
          </a:xfrm>
          <a:prstGeom prst="rect">
            <a:avLst/>
          </a:prstGeom>
          <a:noFill/>
        </p:spPr>
        <p:txBody>
          <a:bodyPr wrap="square" rtlCol="0">
            <a:spAutoFit/>
          </a:bodyPr>
          <a:lstStyle/>
          <a:p>
            <a:pPr indent="-285750">
              <a:lnSpc>
                <a:spcPct val="150000"/>
              </a:lnSpc>
            </a:pPr>
            <a:r>
              <a:rPr lang="en-US" i="1" dirty="0"/>
              <a:t>Turbine</a:t>
            </a:r>
            <a:r>
              <a:rPr lang="en-US" dirty="0"/>
              <a:t> is a blade machine in which the continuous extraction of energy from compressed and heated gas takes place, as well as its transformation into mechanical energy of rotor spinning</a:t>
            </a:r>
            <a:endParaRPr lang="ru-RU"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9433" y="2106915"/>
            <a:ext cx="3391303" cy="2340000"/>
          </a:xfrm>
          <a:prstGeom prst="rect">
            <a:avLst/>
          </a:prstGeom>
          <a:noFill/>
        </p:spPr>
      </p:pic>
      <p:pic>
        <p:nvPicPr>
          <p:cNvPr id="11" name="Рисунок 10" descr="Dampfturbine_Laeufer01.jpg"/>
          <p:cNvPicPr>
            <a:picLocks noChangeAspect="1"/>
          </p:cNvPicPr>
          <p:nvPr/>
        </p:nvPicPr>
        <p:blipFill>
          <a:blip r:embed="rId4" cstate="print"/>
          <a:stretch>
            <a:fillRect/>
          </a:stretch>
        </p:blipFill>
        <p:spPr>
          <a:xfrm>
            <a:off x="4320665" y="2286915"/>
            <a:ext cx="1973983" cy="1980000"/>
          </a:xfrm>
          <a:prstGeom prst="rect">
            <a:avLst/>
          </a:prstGeom>
        </p:spPr>
      </p:pic>
      <p:pic>
        <p:nvPicPr>
          <p:cNvPr id="12" name="Рисунок 11" descr="P1000536.JPG"/>
          <p:cNvPicPr>
            <a:picLocks noChangeAspect="1"/>
          </p:cNvPicPr>
          <p:nvPr/>
        </p:nvPicPr>
        <p:blipFill>
          <a:blip r:embed="rId5" cstate="print"/>
          <a:srcRect b="1107"/>
          <a:stretch>
            <a:fillRect/>
          </a:stretch>
        </p:blipFill>
        <p:spPr>
          <a:xfrm>
            <a:off x="6294646" y="2322915"/>
            <a:ext cx="2625849" cy="1944000"/>
          </a:xfrm>
          <a:prstGeom prst="rect">
            <a:avLst/>
          </a:prstGeom>
        </p:spPr>
      </p:pic>
      <p:sp>
        <p:nvSpPr>
          <p:cNvPr id="9" name="TextBox 8"/>
          <p:cNvSpPr txBox="1"/>
          <p:nvPr/>
        </p:nvSpPr>
        <p:spPr>
          <a:xfrm>
            <a:off x="704713" y="4277407"/>
            <a:ext cx="8143876" cy="1754326"/>
          </a:xfrm>
          <a:prstGeom prst="rect">
            <a:avLst/>
          </a:prstGeom>
          <a:noFill/>
        </p:spPr>
        <p:txBody>
          <a:bodyPr wrap="square" rtlCol="0">
            <a:spAutoFit/>
          </a:bodyPr>
          <a:lstStyle/>
          <a:p>
            <a:pPr indent="-285750">
              <a:lnSpc>
                <a:spcPct val="150000"/>
              </a:lnSpc>
              <a:buFont typeface="Wingdings" pitchFamily="2" charset="2"/>
              <a:buChar char="ü"/>
            </a:pPr>
            <a:r>
              <a:rPr lang="en-GB" dirty="0"/>
              <a:t>It is necessary to create a pressure difference between inlet and outlet for operation of the turbine</a:t>
            </a:r>
            <a:endParaRPr lang="ru-RU" dirty="0"/>
          </a:p>
          <a:p>
            <a:pPr indent="-285750">
              <a:lnSpc>
                <a:spcPct val="150000"/>
              </a:lnSpc>
              <a:buFont typeface="Wingdings" pitchFamily="2" charset="2"/>
              <a:buChar char="ü"/>
            </a:pPr>
            <a:r>
              <a:rPr lang="en-GB" dirty="0"/>
              <a:t>The expansion process is characterized by an expansion ratio of gas in a turbine</a:t>
            </a:r>
            <a:r>
              <a:rPr lang="ru-RU" dirty="0"/>
              <a:t>:</a:t>
            </a:r>
          </a:p>
          <a:p>
            <a:pPr indent="-285750">
              <a:lnSpc>
                <a:spcPct val="150000"/>
              </a:lnSpc>
              <a:buFont typeface="Wingdings" pitchFamily="2" charset="2"/>
              <a:buChar char="ü"/>
            </a:pPr>
            <a:endParaRPr lang="ru-RU" dirty="0"/>
          </a:p>
        </p:txBody>
      </p:sp>
      <p:sp>
        <p:nvSpPr>
          <p:cNvPr id="14" name="Прямоугольник 13"/>
          <p:cNvSpPr/>
          <p:nvPr/>
        </p:nvSpPr>
        <p:spPr>
          <a:xfrm>
            <a:off x="704713" y="5612504"/>
            <a:ext cx="2305088" cy="307777"/>
          </a:xfrm>
          <a:prstGeom prst="rect">
            <a:avLst/>
          </a:prstGeom>
        </p:spPr>
        <p:txBody>
          <a:bodyPr wrap="square">
            <a:spAutoFit/>
          </a:bodyPr>
          <a:lstStyle/>
          <a:p>
            <a:pPr algn="ctr"/>
            <a:r>
              <a:rPr lang="en-US" sz="1400" cap="small" dirty="0"/>
              <a:t>By stagnated parameters</a:t>
            </a:r>
            <a:endParaRPr lang="ru-RU" sz="1400" cap="small" dirty="0"/>
          </a:p>
        </p:txBody>
      </p:sp>
      <p:sp>
        <p:nvSpPr>
          <p:cNvPr id="15" name="Прямоугольник 14"/>
          <p:cNvSpPr/>
          <p:nvPr/>
        </p:nvSpPr>
        <p:spPr>
          <a:xfrm>
            <a:off x="4415778" y="5612504"/>
            <a:ext cx="2305088" cy="307777"/>
          </a:xfrm>
          <a:prstGeom prst="rect">
            <a:avLst/>
          </a:prstGeom>
        </p:spPr>
        <p:txBody>
          <a:bodyPr wrap="square">
            <a:spAutoFit/>
          </a:bodyPr>
          <a:lstStyle/>
          <a:p>
            <a:pPr algn="ctr"/>
            <a:r>
              <a:rPr lang="en-US" sz="1400" cap="small" dirty="0"/>
              <a:t>By static parameters</a:t>
            </a:r>
            <a:endParaRPr lang="ru-RU" sz="1400" cap="small" dirty="0"/>
          </a:p>
        </p:txBody>
      </p:sp>
      <mc:AlternateContent xmlns:mc="http://schemas.openxmlformats.org/markup-compatibility/2006" xmlns:a14="http://schemas.microsoft.com/office/drawing/2010/main">
        <mc:Choice Requires="a14">
          <p:sp>
            <p:nvSpPr>
              <p:cNvPr id="16" name="Прямоугольник 15"/>
              <p:cNvSpPr/>
              <p:nvPr/>
            </p:nvSpPr>
            <p:spPr>
              <a:xfrm>
                <a:off x="2963924" y="5612504"/>
                <a:ext cx="1002069" cy="717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ru-RU" i="1">
                              <a:latin typeface="Cambria Math"/>
                            </a:rPr>
                            <m:t>𝜋</m:t>
                          </m:r>
                        </m:e>
                        <m:sub>
                          <m:r>
                            <a:rPr lang="ru-RU">
                              <a:latin typeface="Cambria Math"/>
                            </a:rPr>
                            <m:t>т</m:t>
                          </m:r>
                        </m:sub>
                        <m:sup>
                          <m:r>
                            <a:rPr lang="ru-RU" i="1">
                              <a:latin typeface="Cambria Math"/>
                            </a:rPr>
                            <m:t>∗</m:t>
                          </m:r>
                        </m:sup>
                      </m:sSubSup>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a:latin typeface="Cambria Math"/>
                                </a:rPr>
                                <m:t>р</m:t>
                              </m:r>
                            </m:e>
                            <m:sub>
                              <m:r>
                                <a:rPr lang="ru-RU">
                                  <a:latin typeface="Cambria Math"/>
                                </a:rPr>
                                <m:t>0</m:t>
                              </m:r>
                            </m:sub>
                            <m:sup>
                              <m:r>
                                <a:rPr lang="ru-RU" i="1">
                                  <a:latin typeface="Cambria Math"/>
                                </a:rPr>
                                <m:t>∗</m:t>
                              </m:r>
                            </m:sup>
                          </m:sSubSup>
                        </m:num>
                        <m:den>
                          <m:sSubSup>
                            <m:sSubSupPr>
                              <m:ctrlPr>
                                <a:rPr lang="ru-RU" i="1">
                                  <a:latin typeface="Cambria Math" panose="02040503050406030204" pitchFamily="18" charset="0"/>
                                </a:rPr>
                              </m:ctrlPr>
                            </m:sSubSupPr>
                            <m:e>
                              <m:r>
                                <a:rPr lang="ru-RU">
                                  <a:latin typeface="Cambria Math"/>
                                </a:rPr>
                                <m:t>р</m:t>
                              </m:r>
                            </m:e>
                            <m:sub>
                              <m:r>
                                <a:rPr lang="ru-RU">
                                  <a:latin typeface="Cambria Math"/>
                                </a:rPr>
                                <m:t>2</m:t>
                              </m:r>
                            </m:sub>
                            <m:sup>
                              <m:r>
                                <a:rPr lang="ru-RU" i="1">
                                  <a:latin typeface="Cambria Math"/>
                                </a:rPr>
                                <m:t>∗</m:t>
                              </m:r>
                            </m:sup>
                          </m:sSubSup>
                        </m:den>
                      </m:f>
                    </m:oMath>
                  </m:oMathPara>
                </a14:m>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2963924" y="5612504"/>
                <a:ext cx="1002069" cy="717376"/>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6528123" y="5612504"/>
                <a:ext cx="1002069" cy="717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ru-RU" i="1">
                              <a:latin typeface="Cambria Math"/>
                            </a:rPr>
                            <m:t>𝜋</m:t>
                          </m:r>
                        </m:e>
                        <m:sub>
                          <m:r>
                            <a:rPr lang="ru-RU">
                              <a:latin typeface="Cambria Math"/>
                            </a:rPr>
                            <m:t>т</m:t>
                          </m:r>
                        </m:sub>
                        <m:sup/>
                      </m:sSubSup>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a:latin typeface="Cambria Math"/>
                                </a:rPr>
                                <m:t>р</m:t>
                              </m:r>
                            </m:e>
                            <m:sub>
                              <m:r>
                                <a:rPr lang="ru-RU">
                                  <a:latin typeface="Cambria Math"/>
                                </a:rPr>
                                <m:t>0</m:t>
                              </m:r>
                            </m:sub>
                            <m:sup>
                              <m:r>
                                <a:rPr lang="ru-RU" i="1">
                                  <a:latin typeface="Cambria Math"/>
                                </a:rPr>
                                <m:t>∗</m:t>
                              </m:r>
                            </m:sup>
                          </m:sSubSup>
                        </m:num>
                        <m:den>
                          <m:sSubSup>
                            <m:sSubSupPr>
                              <m:ctrlPr>
                                <a:rPr lang="ru-RU" i="1">
                                  <a:latin typeface="Cambria Math" panose="02040503050406030204" pitchFamily="18" charset="0"/>
                                </a:rPr>
                              </m:ctrlPr>
                            </m:sSubSupPr>
                            <m:e>
                              <m:r>
                                <a:rPr lang="ru-RU">
                                  <a:latin typeface="Cambria Math"/>
                                </a:rPr>
                                <m:t>р</m:t>
                              </m:r>
                            </m:e>
                            <m:sub>
                              <m:r>
                                <a:rPr lang="ru-RU">
                                  <a:latin typeface="Cambria Math"/>
                                </a:rPr>
                                <m:t>2</m:t>
                              </m:r>
                            </m:sub>
                            <m:sup/>
                          </m:sSubSup>
                        </m:den>
                      </m:f>
                    </m:oMath>
                  </m:oMathPara>
                </a14:m>
                <a:endParaRPr lang="ru-RU"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6528123" y="5612504"/>
                <a:ext cx="1002069" cy="717376"/>
              </a:xfrm>
              <a:prstGeom prst="rect">
                <a:avLst/>
              </a:prstGeom>
              <a:blipFill rotWithShape="1">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909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turbine</a:t>
            </a:r>
            <a:r>
              <a:rPr lang="ru-RU" b="1" cap="all" dirty="0">
                <a:solidFill>
                  <a:schemeClr val="bg1"/>
                </a:solidFill>
                <a:latin typeface="Elektra Text Pro" panose="02000503030000020004" pitchFamily="50" charset="-52"/>
              </a:rPr>
              <a:t>. </a:t>
            </a:r>
            <a:r>
              <a:rPr lang="en-US" b="1" cap="all" dirty="0">
                <a:solidFill>
                  <a:schemeClr val="bg1"/>
                </a:solidFill>
                <a:latin typeface="Elektra Text Pro" panose="02000503030000020004" pitchFamily="50" charset="-52"/>
              </a:rPr>
              <a:t>General information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15</a:t>
            </a:fld>
            <a:endParaRPr lang="ru-RU" dirty="0">
              <a:solidFill>
                <a:schemeClr val="bg1"/>
              </a:solidFill>
              <a:latin typeface="Elektra Medium Pro" panose="02000803000000020004" pitchFamily="50" charset="-52"/>
            </a:endParaRPr>
          </a:p>
        </p:txBody>
      </p:sp>
      <p:sp>
        <p:nvSpPr>
          <p:cNvPr id="13" name="TextBox 12"/>
          <p:cNvSpPr txBox="1"/>
          <p:nvPr/>
        </p:nvSpPr>
        <p:spPr>
          <a:xfrm>
            <a:off x="609600" y="798713"/>
            <a:ext cx="8143876" cy="464871"/>
          </a:xfrm>
          <a:prstGeom prst="rect">
            <a:avLst/>
          </a:prstGeom>
          <a:noFill/>
        </p:spPr>
        <p:txBody>
          <a:bodyPr wrap="square" rtlCol="0">
            <a:spAutoFit/>
          </a:bodyPr>
          <a:lstStyle/>
          <a:p>
            <a:pPr indent="-285750" algn="ctr">
              <a:lnSpc>
                <a:spcPct val="150000"/>
              </a:lnSpc>
            </a:pPr>
            <a:r>
              <a:rPr lang="en-US" i="1" cap="small" dirty="0"/>
              <a:t>It is important to dispose of the received power!!!</a:t>
            </a:r>
            <a:endParaRPr lang="ru-RU" cap="small" dirty="0"/>
          </a:p>
        </p:txBody>
      </p:sp>
      <p:pic>
        <p:nvPicPr>
          <p:cNvPr id="3" name="Рисунок 2">
            <a:extLst>
              <a:ext uri="{FF2B5EF4-FFF2-40B4-BE49-F238E27FC236}">
                <a16:creationId xmlns:a16="http://schemas.microsoft.com/office/drawing/2014/main" id="{D028065B-17A0-4791-9F22-43F1995B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63584"/>
            <a:ext cx="3960000" cy="2376000"/>
          </a:xfrm>
          <a:prstGeom prst="rect">
            <a:avLst/>
          </a:prstGeom>
        </p:spPr>
      </p:pic>
      <p:pic>
        <p:nvPicPr>
          <p:cNvPr id="5" name="Рисунок 4">
            <a:extLst>
              <a:ext uri="{FF2B5EF4-FFF2-40B4-BE49-F238E27FC236}">
                <a16:creationId xmlns:a16="http://schemas.microsoft.com/office/drawing/2014/main" id="{05023578-38FF-4A45-AED5-54AA94F72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692760"/>
            <a:ext cx="3960000" cy="2640000"/>
          </a:xfrm>
          <a:prstGeom prst="rect">
            <a:avLst/>
          </a:prstGeom>
        </p:spPr>
      </p:pic>
      <p:pic>
        <p:nvPicPr>
          <p:cNvPr id="18" name="Рисунок 17">
            <a:extLst>
              <a:ext uri="{FF2B5EF4-FFF2-40B4-BE49-F238E27FC236}">
                <a16:creationId xmlns:a16="http://schemas.microsoft.com/office/drawing/2014/main" id="{083AB362-F94F-4179-A210-29EA15500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6646" y="3692760"/>
            <a:ext cx="3960000" cy="2640000"/>
          </a:xfrm>
          <a:prstGeom prst="rect">
            <a:avLst/>
          </a:prstGeom>
        </p:spPr>
      </p:pic>
      <p:pic>
        <p:nvPicPr>
          <p:cNvPr id="20" name="Рисунок 19">
            <a:extLst>
              <a:ext uri="{FF2B5EF4-FFF2-40B4-BE49-F238E27FC236}">
                <a16:creationId xmlns:a16="http://schemas.microsoft.com/office/drawing/2014/main" id="{F3D5EC93-F4CF-4067-BD4B-19992D7356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101538" y="843584"/>
            <a:ext cx="2520000" cy="3360000"/>
          </a:xfrm>
          <a:prstGeom prst="rect">
            <a:avLst/>
          </a:prstGeom>
        </p:spPr>
      </p:pic>
    </p:spTree>
    <p:extLst>
      <p:ext uri="{BB962C8B-B14F-4D97-AF65-F5344CB8AC3E}">
        <p14:creationId xmlns:p14="http://schemas.microsoft.com/office/powerpoint/2010/main" val="318085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Some interesting facts about turbines</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16</a:t>
            </a:fld>
            <a:endParaRPr lang="ru-RU" dirty="0">
              <a:solidFill>
                <a:schemeClr val="bg1"/>
              </a:solidFill>
              <a:latin typeface="Elektra Medium Pro" panose="02000803000000020004" pitchFamily="50" charset="-52"/>
            </a:endParaRPr>
          </a:p>
        </p:txBody>
      </p:sp>
      <p:sp>
        <p:nvSpPr>
          <p:cNvPr id="10" name="TextBox 9"/>
          <p:cNvSpPr txBox="1"/>
          <p:nvPr/>
        </p:nvSpPr>
        <p:spPr>
          <a:xfrm>
            <a:off x="426906" y="876384"/>
            <a:ext cx="4730746" cy="5078313"/>
          </a:xfrm>
          <a:prstGeom prst="rect">
            <a:avLst/>
          </a:prstGeom>
          <a:noFill/>
        </p:spPr>
        <p:txBody>
          <a:bodyPr wrap="square" rtlCol="0">
            <a:spAutoFit/>
          </a:bodyPr>
          <a:lstStyle/>
          <a:p>
            <a:pPr marL="285750" lvl="0" indent="-285750">
              <a:lnSpc>
                <a:spcPct val="150000"/>
              </a:lnSpc>
              <a:buFont typeface="Wingdings" pitchFamily="2" charset="2"/>
              <a:buChar char="ü"/>
            </a:pPr>
            <a:r>
              <a:rPr lang="en-GB" dirty="0"/>
              <a:t>Power of HP turbine of bypass jet engine </a:t>
            </a:r>
            <a:r>
              <a:rPr lang="en-US" i="1" dirty="0"/>
              <a:t>Trent</a:t>
            </a:r>
            <a:r>
              <a:rPr lang="en-GB" i="1" dirty="0"/>
              <a:t> 500</a:t>
            </a:r>
            <a:r>
              <a:rPr lang="en-GB" dirty="0"/>
              <a:t> is 36.5 MW (this is equivalent to the power of 25 Spitfire aircrafts);</a:t>
            </a:r>
            <a:endParaRPr lang="ru-RU" dirty="0"/>
          </a:p>
          <a:p>
            <a:pPr marL="285750" indent="-285750">
              <a:lnSpc>
                <a:spcPct val="150000"/>
              </a:lnSpc>
              <a:buFont typeface="Wingdings" pitchFamily="2" charset="2"/>
              <a:buChar char="ü"/>
            </a:pPr>
            <a:r>
              <a:rPr lang="en-GB" dirty="0"/>
              <a:t>Each HPC blade produces 700 h.p, which corresponds to the power of  Formula 1 car</a:t>
            </a:r>
            <a:endParaRPr lang="ru-RU" dirty="0"/>
          </a:p>
          <a:p>
            <a:pPr marL="285750" lvl="0" indent="-285750">
              <a:lnSpc>
                <a:spcPct val="150000"/>
              </a:lnSpc>
              <a:buFont typeface="Wingdings" pitchFamily="2" charset="2"/>
              <a:buChar char="ü"/>
            </a:pPr>
            <a:r>
              <a:rPr lang="en-GB" dirty="0"/>
              <a:t>Temperature of the gas flowing blade is by 700 degrees above the melting temperature of the material</a:t>
            </a:r>
            <a:endParaRPr lang="ru-RU" dirty="0"/>
          </a:p>
          <a:p>
            <a:pPr marL="285750" lvl="0" indent="-285750">
              <a:lnSpc>
                <a:spcPct val="150000"/>
              </a:lnSpc>
              <a:buFont typeface="Wingdings" pitchFamily="2" charset="2"/>
              <a:buChar char="ü"/>
            </a:pPr>
            <a:r>
              <a:rPr lang="en-GB" dirty="0"/>
              <a:t>Blade temperature is such that usual kettle would be boiled over 0.05 seconds </a:t>
            </a:r>
            <a:endParaRPr lang="ru-RU" dirty="0"/>
          </a:p>
          <a:p>
            <a:pPr marL="285750" lvl="0" indent="-285750">
              <a:lnSpc>
                <a:spcPct val="150000"/>
              </a:lnSpc>
              <a:buFont typeface="Wingdings" pitchFamily="2" charset="2"/>
              <a:buChar char="ü"/>
            </a:pPr>
            <a:r>
              <a:rPr lang="en-GB" dirty="0"/>
              <a:t>Force of </a:t>
            </a:r>
            <a:r>
              <a:rPr lang="en-GB" i="1" dirty="0"/>
              <a:t>60000 </a:t>
            </a:r>
            <a:r>
              <a:rPr lang="en-US" i="1" dirty="0"/>
              <a:t>g</a:t>
            </a:r>
            <a:r>
              <a:rPr lang="en-US" dirty="0"/>
              <a:t> acts on the HPT blades at takeoff</a:t>
            </a:r>
            <a:endParaRPr lang="ru-RU" dirty="0"/>
          </a:p>
        </p:txBody>
      </p:sp>
      <p:pic>
        <p:nvPicPr>
          <p:cNvPr id="12" name="Рисунок 11" descr="501High pressure turbine.JPG"/>
          <p:cNvPicPr>
            <a:picLocks noChangeAspect="1"/>
          </p:cNvPicPr>
          <p:nvPr/>
        </p:nvPicPr>
        <p:blipFill>
          <a:blip r:embed="rId3" cstate="print"/>
          <a:stretch>
            <a:fillRect/>
          </a:stretch>
        </p:blipFill>
        <p:spPr>
          <a:xfrm>
            <a:off x="5157651" y="976022"/>
            <a:ext cx="1440000" cy="877278"/>
          </a:xfrm>
          <a:prstGeom prst="rect">
            <a:avLst/>
          </a:prstGeom>
        </p:spPr>
      </p:pic>
      <p:grpSp>
        <p:nvGrpSpPr>
          <p:cNvPr id="19" name="Группа 18"/>
          <p:cNvGrpSpPr/>
          <p:nvPr/>
        </p:nvGrpSpPr>
        <p:grpSpPr>
          <a:xfrm>
            <a:off x="7324725" y="826771"/>
            <a:ext cx="1887675" cy="1839693"/>
            <a:chOff x="7704000" y="817246"/>
            <a:chExt cx="1887675" cy="1839693"/>
          </a:xfrm>
        </p:grpSpPr>
        <p:pic>
          <p:nvPicPr>
            <p:cNvPr id="15" name="Рисунок 14" descr="spitfire-mk9.jpg"/>
            <p:cNvPicPr>
              <a:picLocks noChangeAspect="1"/>
            </p:cNvPicPr>
            <p:nvPr/>
          </p:nvPicPr>
          <p:blipFill>
            <a:blip r:embed="rId4" cstate="print"/>
            <a:srcRect b="3171"/>
            <a:stretch>
              <a:fillRect/>
            </a:stretch>
          </p:blipFill>
          <p:spPr>
            <a:xfrm>
              <a:off x="7704000" y="817246"/>
              <a:ext cx="1440000" cy="944343"/>
            </a:xfrm>
            <a:prstGeom prst="rect">
              <a:avLst/>
            </a:prstGeom>
          </p:spPr>
        </p:pic>
        <p:pic>
          <p:nvPicPr>
            <p:cNvPr id="16" name="Рисунок 15" descr="spitfire-mk9.jpg"/>
            <p:cNvPicPr>
              <a:picLocks noChangeAspect="1"/>
            </p:cNvPicPr>
            <p:nvPr/>
          </p:nvPicPr>
          <p:blipFill>
            <a:blip r:embed="rId4" cstate="print"/>
            <a:srcRect b="3171"/>
            <a:stretch>
              <a:fillRect/>
            </a:stretch>
          </p:blipFill>
          <p:spPr>
            <a:xfrm>
              <a:off x="7875450" y="960121"/>
              <a:ext cx="1440000" cy="944343"/>
            </a:xfrm>
            <a:prstGeom prst="rect">
              <a:avLst/>
            </a:prstGeom>
          </p:spPr>
        </p:pic>
        <p:pic>
          <p:nvPicPr>
            <p:cNvPr id="17" name="Рисунок 16" descr="spitfire-mk9.jpg"/>
            <p:cNvPicPr>
              <a:picLocks noChangeAspect="1"/>
            </p:cNvPicPr>
            <p:nvPr/>
          </p:nvPicPr>
          <p:blipFill>
            <a:blip r:embed="rId4" cstate="print"/>
            <a:srcRect b="3171"/>
            <a:stretch>
              <a:fillRect/>
            </a:stretch>
          </p:blipFill>
          <p:spPr>
            <a:xfrm>
              <a:off x="8018325" y="1312546"/>
              <a:ext cx="1440000" cy="944343"/>
            </a:xfrm>
            <a:prstGeom prst="rect">
              <a:avLst/>
            </a:prstGeom>
          </p:spPr>
        </p:pic>
        <p:pic>
          <p:nvPicPr>
            <p:cNvPr id="18" name="Рисунок 17" descr="spitfire-mk9.jpg"/>
            <p:cNvPicPr>
              <a:picLocks noChangeAspect="1"/>
            </p:cNvPicPr>
            <p:nvPr/>
          </p:nvPicPr>
          <p:blipFill>
            <a:blip r:embed="rId4" cstate="print"/>
            <a:srcRect b="3171"/>
            <a:stretch>
              <a:fillRect/>
            </a:stretch>
          </p:blipFill>
          <p:spPr>
            <a:xfrm>
              <a:off x="8151675" y="1712596"/>
              <a:ext cx="1440000" cy="944343"/>
            </a:xfrm>
            <a:prstGeom prst="rect">
              <a:avLst/>
            </a:prstGeom>
          </p:spPr>
        </p:pic>
      </p:grpSp>
      <p:sp>
        <p:nvSpPr>
          <p:cNvPr id="14" name="Прямоугольник 13"/>
          <p:cNvSpPr/>
          <p:nvPr/>
        </p:nvSpPr>
        <p:spPr>
          <a:xfrm>
            <a:off x="6379001" y="1198637"/>
            <a:ext cx="120999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cap="all" dirty="0">
                <a:solidFill>
                  <a:sysClr val="windowText" lastClr="000000"/>
                </a:solidFill>
              </a:rPr>
              <a:t>= 25</a:t>
            </a:r>
            <a:r>
              <a:rPr lang="ru-RU" sz="3200" b="1" cap="all" dirty="0">
                <a:solidFill>
                  <a:sysClr val="windowText" lastClr="000000"/>
                </a:solidFill>
                <a:sym typeface="Symbol"/>
              </a:rPr>
              <a:t></a:t>
            </a:r>
            <a:endParaRPr lang="ru-RU" sz="3200" b="1" i="1" dirty="0">
              <a:solidFill>
                <a:sysClr val="windowText" lastClr="000000"/>
              </a:solidFill>
            </a:endParaRPr>
          </a:p>
        </p:txBody>
      </p:sp>
      <p:pic>
        <p:nvPicPr>
          <p:cNvPr id="20" name="Рисунок 19" descr="a4489906.jpg"/>
          <p:cNvPicPr>
            <a:picLocks noChangeAspect="1"/>
          </p:cNvPicPr>
          <p:nvPr/>
        </p:nvPicPr>
        <p:blipFill>
          <a:blip r:embed="rId5" cstate="print"/>
          <a:stretch>
            <a:fillRect/>
          </a:stretch>
        </p:blipFill>
        <p:spPr>
          <a:xfrm>
            <a:off x="5610225" y="2441575"/>
            <a:ext cx="987426" cy="1584000"/>
          </a:xfrm>
          <a:prstGeom prst="rect">
            <a:avLst/>
          </a:prstGeom>
        </p:spPr>
      </p:pic>
      <p:sp>
        <p:nvSpPr>
          <p:cNvPr id="21" name="Прямоугольник 20"/>
          <p:cNvSpPr/>
          <p:nvPr/>
        </p:nvSpPr>
        <p:spPr>
          <a:xfrm>
            <a:off x="6238553" y="2970287"/>
            <a:ext cx="10861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cap="all" dirty="0">
                <a:solidFill>
                  <a:sysClr val="windowText" lastClr="000000"/>
                </a:solidFill>
              </a:rPr>
              <a:t>=</a:t>
            </a:r>
            <a:endParaRPr lang="ru-RU" sz="3200" b="1" i="1" dirty="0">
              <a:solidFill>
                <a:sysClr val="windowText" lastClr="000000"/>
              </a:solidFill>
            </a:endParaRPr>
          </a:p>
        </p:txBody>
      </p:sp>
      <p:pic>
        <p:nvPicPr>
          <p:cNvPr id="22" name="Рисунок 21" descr="formula-1-06.jpg"/>
          <p:cNvPicPr>
            <a:picLocks noChangeAspect="1"/>
          </p:cNvPicPr>
          <p:nvPr/>
        </p:nvPicPr>
        <p:blipFill>
          <a:blip r:embed="rId6" cstate="print"/>
          <a:stretch>
            <a:fillRect/>
          </a:stretch>
        </p:blipFill>
        <p:spPr>
          <a:xfrm>
            <a:off x="6984000" y="2628900"/>
            <a:ext cx="2160000" cy="1350000"/>
          </a:xfrm>
          <a:prstGeom prst="rect">
            <a:avLst/>
          </a:prstGeom>
        </p:spPr>
      </p:pic>
      <p:pic>
        <p:nvPicPr>
          <p:cNvPr id="23" name="Рисунок 22" descr="anons.jpg"/>
          <p:cNvPicPr>
            <a:picLocks noChangeAspect="1"/>
          </p:cNvPicPr>
          <p:nvPr/>
        </p:nvPicPr>
        <p:blipFill>
          <a:blip r:embed="rId7" cstate="print"/>
          <a:srcRect r="19549"/>
          <a:stretch>
            <a:fillRect/>
          </a:stretch>
        </p:blipFill>
        <p:spPr>
          <a:xfrm>
            <a:off x="7315200" y="4076700"/>
            <a:ext cx="1448112" cy="1080000"/>
          </a:xfrm>
          <a:prstGeom prst="rect">
            <a:avLst/>
          </a:prstGeom>
        </p:spPr>
      </p:pic>
      <p:pic>
        <p:nvPicPr>
          <p:cNvPr id="24" name="Рисунок 23" descr="b8c82801-18c9-4a18-bc5e-fcbf09ba82fd_phothogallery_big.JPG"/>
          <p:cNvPicPr>
            <a:picLocks noChangeAspect="1"/>
          </p:cNvPicPr>
          <p:nvPr/>
        </p:nvPicPr>
        <p:blipFill>
          <a:blip r:embed="rId8" cstate="print"/>
          <a:stretch>
            <a:fillRect/>
          </a:stretch>
        </p:blipFill>
        <p:spPr>
          <a:xfrm>
            <a:off x="5772150" y="4086225"/>
            <a:ext cx="1440000" cy="1080000"/>
          </a:xfrm>
          <a:prstGeom prst="rect">
            <a:avLst/>
          </a:prstGeom>
        </p:spPr>
      </p:pic>
      <p:pic>
        <p:nvPicPr>
          <p:cNvPr id="25" name="Рисунок 24" descr="2000px-GaTurbineBlade.svg.png"/>
          <p:cNvPicPr>
            <a:picLocks noChangeAspect="1"/>
          </p:cNvPicPr>
          <p:nvPr/>
        </p:nvPicPr>
        <p:blipFill>
          <a:blip r:embed="rId9" cstate="print"/>
          <a:stretch>
            <a:fillRect/>
          </a:stretch>
        </p:blipFill>
        <p:spPr>
          <a:xfrm>
            <a:off x="5753100" y="5233416"/>
            <a:ext cx="1974406" cy="1080000"/>
          </a:xfrm>
          <a:prstGeom prst="rect">
            <a:avLst/>
          </a:prstGeom>
        </p:spPr>
      </p:pic>
      <p:cxnSp>
        <p:nvCxnSpPr>
          <p:cNvPr id="27" name="Прямая со стрелкой 26"/>
          <p:cNvCxnSpPr/>
          <p:nvPr/>
        </p:nvCxnSpPr>
        <p:spPr>
          <a:xfrm>
            <a:off x="7258050" y="5629275"/>
            <a:ext cx="1514475"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7486650" y="5161037"/>
            <a:ext cx="165735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all" dirty="0">
                <a:solidFill>
                  <a:sysClr val="windowText" lastClr="000000"/>
                </a:solidFill>
              </a:rPr>
              <a:t>P=60000</a:t>
            </a:r>
            <a:r>
              <a:rPr lang="en-US" sz="2800" b="1" dirty="0">
                <a:solidFill>
                  <a:sysClr val="windowText" lastClr="000000"/>
                </a:solidFill>
              </a:rPr>
              <a:t>g</a:t>
            </a:r>
            <a:r>
              <a:rPr lang="ru-RU" sz="2800" b="1" cap="all" dirty="0">
                <a:solidFill>
                  <a:sysClr val="windowText" lastClr="000000"/>
                </a:solidFill>
              </a:rPr>
              <a:t> </a:t>
            </a:r>
            <a:endParaRPr lang="ru-RU" sz="2800" b="1" i="1" dirty="0">
              <a:solidFill>
                <a:sysClr val="windowText" lastClr="000000"/>
              </a:solidFill>
            </a:endParaRPr>
          </a:p>
        </p:txBody>
      </p:sp>
    </p:spTree>
    <p:extLst>
      <p:ext uri="{BB962C8B-B14F-4D97-AF65-F5344CB8AC3E}">
        <p14:creationId xmlns:p14="http://schemas.microsoft.com/office/powerpoint/2010/main" val="164127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s-ES" b="1" cap="all" dirty="0">
                <a:solidFill>
                  <a:schemeClr val="bg1"/>
                </a:solidFill>
                <a:latin typeface="Elektra Text Pro" panose="02000503030000020004" pitchFamily="50" charset="-52"/>
              </a:rPr>
              <a:t>Classification of turbines</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17</a:t>
            </a:fld>
            <a:endParaRPr lang="ru-RU" dirty="0">
              <a:solidFill>
                <a:schemeClr val="bg1"/>
              </a:solidFill>
              <a:latin typeface="Elektra Medium Pro" panose="02000803000000020004" pitchFamily="50" charset="-52"/>
            </a:endParaRPr>
          </a:p>
        </p:txBody>
      </p:sp>
      <p:sp>
        <p:nvSpPr>
          <p:cNvPr id="21" name="Прямоугольник 20"/>
          <p:cNvSpPr/>
          <p:nvPr/>
        </p:nvSpPr>
        <p:spPr>
          <a:xfrm>
            <a:off x="602624" y="793835"/>
            <a:ext cx="8141325" cy="3000821"/>
          </a:xfrm>
          <a:prstGeom prst="rect">
            <a:avLst/>
          </a:prstGeom>
        </p:spPr>
        <p:txBody>
          <a:bodyPr wrap="square">
            <a:spAutoFit/>
          </a:bodyPr>
          <a:lstStyle/>
          <a:p>
            <a:pPr marL="285750" indent="-285750">
              <a:lnSpc>
                <a:spcPct val="150000"/>
              </a:lnSpc>
            </a:pPr>
            <a:r>
              <a:rPr lang="en-US" dirty="0"/>
              <a:t>By the direction of movement</a:t>
            </a:r>
            <a:r>
              <a:rPr lang="ru-RU" dirty="0"/>
              <a:t> </a:t>
            </a:r>
            <a:r>
              <a:rPr lang="en-US" dirty="0"/>
              <a:t>of working fluid</a:t>
            </a:r>
            <a:r>
              <a:rPr lang="ru-RU" dirty="0"/>
              <a:t>:</a:t>
            </a:r>
          </a:p>
          <a:p>
            <a:pPr marL="285750" indent="-285750">
              <a:lnSpc>
                <a:spcPct val="150000"/>
              </a:lnSpc>
            </a:pPr>
            <a:endParaRPr lang="ru-RU" dirty="0"/>
          </a:p>
          <a:p>
            <a:pPr marL="285750" indent="-285750">
              <a:lnSpc>
                <a:spcPct val="150000"/>
              </a:lnSpc>
            </a:pPr>
            <a:endParaRPr lang="ru-RU" dirty="0"/>
          </a:p>
          <a:p>
            <a:pPr marL="285750" indent="-285750">
              <a:lnSpc>
                <a:spcPct val="150000"/>
              </a:lnSpc>
            </a:pPr>
            <a:endParaRPr lang="ru-RU" dirty="0"/>
          </a:p>
          <a:p>
            <a:pPr marL="285750" indent="-285750">
              <a:lnSpc>
                <a:spcPct val="150000"/>
              </a:lnSpc>
            </a:pPr>
            <a:endParaRPr lang="ru-RU" dirty="0"/>
          </a:p>
          <a:p>
            <a:pPr marL="285750" indent="-285750">
              <a:lnSpc>
                <a:spcPct val="150000"/>
              </a:lnSpc>
            </a:pPr>
            <a:endParaRPr lang="ru-RU" dirty="0"/>
          </a:p>
          <a:p>
            <a:pPr marL="285750" indent="-285750">
              <a:lnSpc>
                <a:spcPct val="150000"/>
              </a:lnSpc>
            </a:pPr>
            <a:r>
              <a:rPr lang="en-US" dirty="0"/>
              <a:t>By the number of stages</a:t>
            </a:r>
            <a:r>
              <a:rPr lang="ru-RU" dirty="0"/>
              <a:t>:</a:t>
            </a:r>
          </a:p>
        </p:txBody>
      </p:sp>
      <p:pic>
        <p:nvPicPr>
          <p:cNvPr id="22" name="Рисунок 10" descr="Рис 0"/>
          <p:cNvPicPr>
            <a:picLocks noChangeAspect="1"/>
          </p:cNvPicPr>
          <p:nvPr/>
        </p:nvPicPr>
        <p:blipFill>
          <a:blip r:embed="rId3" cstate="print"/>
          <a:srcRect/>
          <a:stretch>
            <a:fillRect/>
          </a:stretch>
        </p:blipFill>
        <p:spPr bwMode="auto">
          <a:xfrm>
            <a:off x="695326" y="1243013"/>
            <a:ext cx="4766897" cy="2160000"/>
          </a:xfrm>
          <a:prstGeom prst="rect">
            <a:avLst/>
          </a:prstGeom>
          <a:noFill/>
          <a:ln w="9525">
            <a:noFill/>
            <a:miter lim="800000"/>
            <a:headEnd/>
            <a:tailEnd/>
          </a:ln>
        </p:spPr>
      </p:pic>
      <p:pic>
        <p:nvPicPr>
          <p:cNvPr id="25" name="Рисунок 24" descr="81965.jpg"/>
          <p:cNvPicPr>
            <a:picLocks noChangeAspect="1"/>
          </p:cNvPicPr>
          <p:nvPr/>
        </p:nvPicPr>
        <p:blipFill>
          <a:blip r:embed="rId4" cstate="print"/>
          <a:stretch>
            <a:fillRect/>
          </a:stretch>
        </p:blipFill>
        <p:spPr>
          <a:xfrm>
            <a:off x="671512" y="3976687"/>
            <a:ext cx="1747871" cy="2160000"/>
          </a:xfrm>
          <a:prstGeom prst="rect">
            <a:avLst/>
          </a:prstGeom>
        </p:spPr>
      </p:pic>
      <p:pic>
        <p:nvPicPr>
          <p:cNvPr id="30" name="Рисунок 29" descr="46973.jpg"/>
          <p:cNvPicPr>
            <a:picLocks noChangeAspect="1"/>
          </p:cNvPicPr>
          <p:nvPr/>
        </p:nvPicPr>
        <p:blipFill>
          <a:blip r:embed="rId5" cstate="print"/>
          <a:srcRect l="31361"/>
          <a:stretch>
            <a:fillRect/>
          </a:stretch>
        </p:blipFill>
        <p:spPr>
          <a:xfrm>
            <a:off x="3418609" y="4067175"/>
            <a:ext cx="1919097" cy="2160000"/>
          </a:xfrm>
          <a:prstGeom prst="rect">
            <a:avLst/>
          </a:prstGeom>
        </p:spPr>
      </p:pic>
      <p:sp>
        <p:nvSpPr>
          <p:cNvPr id="31" name="Прямоугольник 30"/>
          <p:cNvSpPr/>
          <p:nvPr/>
        </p:nvSpPr>
        <p:spPr>
          <a:xfrm>
            <a:off x="666713" y="3600000"/>
            <a:ext cx="2019338" cy="307777"/>
          </a:xfrm>
          <a:prstGeom prst="rect">
            <a:avLst/>
          </a:prstGeom>
        </p:spPr>
        <p:txBody>
          <a:bodyPr wrap="square">
            <a:spAutoFit/>
          </a:bodyPr>
          <a:lstStyle/>
          <a:p>
            <a:pPr algn="ctr"/>
            <a:r>
              <a:rPr lang="es-ES" sz="1400" cap="small" dirty="0"/>
              <a:t>Single stage</a:t>
            </a:r>
            <a:endParaRPr lang="ru-RU" sz="1400" cap="small" dirty="0"/>
          </a:p>
        </p:txBody>
      </p:sp>
      <p:sp>
        <p:nvSpPr>
          <p:cNvPr id="32" name="Прямоугольник 31"/>
          <p:cNvSpPr/>
          <p:nvPr/>
        </p:nvSpPr>
        <p:spPr>
          <a:xfrm>
            <a:off x="3368488" y="3600000"/>
            <a:ext cx="2019338" cy="307777"/>
          </a:xfrm>
          <a:prstGeom prst="rect">
            <a:avLst/>
          </a:prstGeom>
        </p:spPr>
        <p:txBody>
          <a:bodyPr wrap="square">
            <a:spAutoFit/>
          </a:bodyPr>
          <a:lstStyle/>
          <a:p>
            <a:pPr algn="ctr"/>
            <a:r>
              <a:rPr lang="es-ES" sz="1400" cap="small" dirty="0"/>
              <a:t>Multistage </a:t>
            </a:r>
            <a:r>
              <a:rPr lang="ru-RU" sz="1400" cap="small" dirty="0"/>
              <a:t>(</a:t>
            </a:r>
            <a:r>
              <a:rPr lang="en-US" sz="1400" i="1" cap="small" dirty="0"/>
              <a:t>z=2</a:t>
            </a:r>
            <a:r>
              <a:rPr lang="ru-RU" sz="1400" i="1" cap="small" dirty="0"/>
              <a:t>…8</a:t>
            </a:r>
            <a:r>
              <a:rPr lang="ru-RU" sz="1400" cap="small" dirty="0"/>
              <a:t>)</a:t>
            </a:r>
          </a:p>
        </p:txBody>
      </p:sp>
      <p:sp>
        <p:nvSpPr>
          <p:cNvPr id="33" name="Прямоугольник 32"/>
          <p:cNvSpPr/>
          <p:nvPr/>
        </p:nvSpPr>
        <p:spPr>
          <a:xfrm>
            <a:off x="5981663" y="995475"/>
            <a:ext cx="2771812" cy="307777"/>
          </a:xfrm>
          <a:prstGeom prst="rect">
            <a:avLst/>
          </a:prstGeom>
        </p:spPr>
        <p:txBody>
          <a:bodyPr wrap="square">
            <a:spAutoFit/>
          </a:bodyPr>
          <a:lstStyle/>
          <a:p>
            <a:pPr algn="ctr"/>
            <a:r>
              <a:rPr lang="en-US" sz="1400" cap="small" dirty="0"/>
              <a:t>Elements of axial turbine stage</a:t>
            </a:r>
            <a:endParaRPr lang="ru-RU" sz="1400" cap="small" dirty="0"/>
          </a:p>
        </p:txBody>
      </p:sp>
      <p:sp>
        <p:nvSpPr>
          <p:cNvPr id="34" name="Прямоугольник 33"/>
          <p:cNvSpPr/>
          <p:nvPr/>
        </p:nvSpPr>
        <p:spPr>
          <a:xfrm>
            <a:off x="6038813" y="3600000"/>
            <a:ext cx="2019338" cy="307777"/>
          </a:xfrm>
          <a:prstGeom prst="rect">
            <a:avLst/>
          </a:prstGeom>
        </p:spPr>
        <p:txBody>
          <a:bodyPr wrap="square">
            <a:spAutoFit/>
          </a:bodyPr>
          <a:lstStyle/>
          <a:p>
            <a:pPr algn="ctr"/>
            <a:r>
              <a:rPr lang="es-ES" sz="1400" cap="small" dirty="0"/>
              <a:t>Multispool</a:t>
            </a:r>
            <a:endParaRPr lang="ru-RU" sz="1400" cap="small" dirty="0"/>
          </a:p>
        </p:txBody>
      </p:sp>
      <p:pic>
        <p:nvPicPr>
          <p:cNvPr id="2051" name="Picture 3" descr="D:\ТДЛА\Перевод лекций\Рисунок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969" r="3276" b="46857"/>
          <a:stretch/>
        </p:blipFill>
        <p:spPr bwMode="auto">
          <a:xfrm>
            <a:off x="5869611" y="1394245"/>
            <a:ext cx="266703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ТДЛА\Перевод лекций\Рисунок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5126" y="3887175"/>
            <a:ext cx="2025484"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2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 Process in the rotor wheel</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18</a:t>
            </a:fld>
            <a:endParaRPr lang="ru-RU" dirty="0">
              <a:solidFill>
                <a:schemeClr val="bg1"/>
              </a:solidFill>
              <a:latin typeface="Elektra Medium Pro" panose="02000803000000020004" pitchFamily="50" charset="-52"/>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 name="Стрелка вниз 15"/>
          <p:cNvSpPr/>
          <p:nvPr/>
        </p:nvSpPr>
        <p:spPr>
          <a:xfrm rot="16200000">
            <a:off x="2097447" y="2289298"/>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502261" y="208660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sp>
        <p:nvSpPr>
          <p:cNvPr id="18" name="Прямоугольник 17"/>
          <p:cNvSpPr/>
          <p:nvPr/>
        </p:nvSpPr>
        <p:spPr>
          <a:xfrm>
            <a:off x="117295" y="236128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rotor</a:t>
            </a:r>
            <a:endParaRPr lang="ru-RU" b="1" i="1" cap="all" dirty="0">
              <a:solidFill>
                <a:sysClr val="windowText" lastClr="000000"/>
              </a:solidFill>
            </a:endParaRPr>
          </a:p>
        </p:txBody>
      </p:sp>
      <p:cxnSp>
        <p:nvCxnSpPr>
          <p:cNvPr id="19" name="Прямая соединительная линия 18"/>
          <p:cNvCxnSpPr/>
          <p:nvPr/>
        </p:nvCxnSpPr>
        <p:spPr>
          <a:xfrm>
            <a:off x="684294" y="1977541"/>
            <a:ext cx="388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50976" y="176151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1</a:t>
            </a:r>
            <a:r>
              <a:rPr lang="ru-RU" b="1" cap="all" dirty="0">
                <a:solidFill>
                  <a:sysClr val="windowText" lastClr="000000"/>
                </a:solidFill>
              </a:rPr>
              <a:t>)</a:t>
            </a:r>
            <a:endParaRPr lang="ru-RU" b="1" i="1" cap="all" dirty="0">
              <a:solidFill>
                <a:sysClr val="windowText" lastClr="000000"/>
              </a:solidFill>
            </a:endParaRPr>
          </a:p>
        </p:txBody>
      </p:sp>
      <p:cxnSp>
        <p:nvCxnSpPr>
          <p:cNvPr id="21" name="Прямая соединительная линия 20"/>
          <p:cNvCxnSpPr/>
          <p:nvPr/>
        </p:nvCxnSpPr>
        <p:spPr>
          <a:xfrm>
            <a:off x="684294" y="3201158"/>
            <a:ext cx="3780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50976" y="292221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2</a:t>
            </a:r>
            <a:r>
              <a:rPr lang="ru-RU" b="1" cap="all" dirty="0">
                <a:solidFill>
                  <a:sysClr val="windowText" lastClr="000000"/>
                </a:solidFill>
              </a:rPr>
              <a:t>)</a:t>
            </a:r>
            <a:endParaRPr lang="ru-RU" b="1" i="1" cap="all" dirty="0">
              <a:solidFill>
                <a:sysClr val="windowText" lastClr="000000"/>
              </a:solidFill>
            </a:endParaRPr>
          </a:p>
        </p:txBody>
      </p:sp>
      <p:sp>
        <p:nvSpPr>
          <p:cNvPr id="23" name="Прямоугольник 22"/>
          <p:cNvSpPr/>
          <p:nvPr/>
        </p:nvSpPr>
        <p:spPr>
          <a:xfrm>
            <a:off x="2427080" y="163101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4" name="Прямоугольник 23"/>
          <p:cNvSpPr/>
          <p:nvPr/>
        </p:nvSpPr>
        <p:spPr>
          <a:xfrm>
            <a:off x="2140680" y="84719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5" name="Прямоугольник 24"/>
          <p:cNvSpPr/>
          <p:nvPr/>
        </p:nvSpPr>
        <p:spPr>
          <a:xfrm>
            <a:off x="1262249" y="86707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6" name="Прямоугольник 25"/>
          <p:cNvSpPr/>
          <p:nvPr/>
        </p:nvSpPr>
        <p:spPr>
          <a:xfrm>
            <a:off x="1611983" y="333186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27" name="Прямоугольник 26"/>
          <p:cNvSpPr/>
          <p:nvPr/>
        </p:nvSpPr>
        <p:spPr>
          <a:xfrm>
            <a:off x="765367" y="333186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28" name="Прямая соединительная линия 27"/>
          <p:cNvCxnSpPr/>
          <p:nvPr/>
        </p:nvCxnSpPr>
        <p:spPr>
          <a:xfrm>
            <a:off x="1282172" y="3890021"/>
            <a:ext cx="148743"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2251331" y="1480621"/>
            <a:ext cx="175749"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3011851" y="1492258"/>
            <a:ext cx="126602" cy="20438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1497893" y="129240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2" name="Прямоугольник 31"/>
          <p:cNvSpPr/>
          <p:nvPr/>
        </p:nvSpPr>
        <p:spPr>
          <a:xfrm>
            <a:off x="2145965" y="126459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3" name="Freeform 8"/>
          <p:cNvSpPr>
            <a:spLocks noChangeAspect="1"/>
          </p:cNvSpPr>
          <p:nvPr/>
        </p:nvSpPr>
        <p:spPr bwMode="auto">
          <a:xfrm>
            <a:off x="1030658" y="2037310"/>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4" name="Freeform 8"/>
          <p:cNvSpPr>
            <a:spLocks noChangeAspect="1"/>
          </p:cNvSpPr>
          <p:nvPr/>
        </p:nvSpPr>
        <p:spPr bwMode="auto">
          <a:xfrm>
            <a:off x="2277447" y="2058238"/>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5" name="Freeform 8"/>
          <p:cNvSpPr>
            <a:spLocks noChangeAspect="1"/>
          </p:cNvSpPr>
          <p:nvPr/>
        </p:nvSpPr>
        <p:spPr bwMode="auto">
          <a:xfrm>
            <a:off x="3616002" y="2037310"/>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36" name="Прямая со стрелкой 35"/>
          <p:cNvCxnSpPr>
            <a:cxnSpLocks noChangeAspect="1"/>
          </p:cNvCxnSpPr>
          <p:nvPr/>
        </p:nvCxnSpPr>
        <p:spPr>
          <a:xfrm>
            <a:off x="1803136" y="793837"/>
            <a:ext cx="1638973"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613433" y="1693837"/>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803137" y="793838"/>
            <a:ext cx="810296" cy="8999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cxnSpLocks noChangeAspect="1"/>
          </p:cNvCxnSpPr>
          <p:nvPr/>
        </p:nvCxnSpPr>
        <p:spPr>
          <a:xfrm flipH="1">
            <a:off x="1007554" y="3201158"/>
            <a:ext cx="1236238"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1050555" y="4101158"/>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1879231" y="3201158"/>
            <a:ext cx="364561"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2670" y="4100972"/>
            <a:ext cx="92108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987045" y="3912134"/>
            <a:ext cx="156030" cy="1888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1481272" y="1696645"/>
            <a:ext cx="11413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806872" y="400655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46" name="Прямоугольник 45"/>
          <p:cNvSpPr/>
          <p:nvPr/>
        </p:nvSpPr>
        <p:spPr>
          <a:xfrm>
            <a:off x="912141" y="369611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47" name="Прямоугольник 46"/>
          <p:cNvSpPr/>
          <p:nvPr/>
        </p:nvSpPr>
        <p:spPr>
          <a:xfrm>
            <a:off x="1560213" y="365115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2</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5" name="Прямоугольник 4"/>
              <p:cNvSpPr/>
              <p:nvPr/>
            </p:nvSpPr>
            <p:spPr>
              <a:xfrm>
                <a:off x="4972759" y="881173"/>
                <a:ext cx="3449919" cy="725327"/>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en-US" i="1">
                                  <a:latin typeface="Cambria Math"/>
                                </a:rPr>
                                <m:t>𝑢</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i="1">
                                  <a:latin typeface="Cambria Math"/>
                                </a:rPr>
                                <m:t>1</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972759" y="881173"/>
                <a:ext cx="3449919" cy="725327"/>
              </a:xfrm>
              <a:prstGeom prst="rect">
                <a:avLst/>
              </a:prstGeom>
              <a:blipFill rotWithShape="1">
                <a:blip r:embed="rId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731823" y="1751897"/>
                <a:ext cx="4153988" cy="2403350"/>
              </a:xfrm>
              <a:prstGeom prst="rect">
                <a:avLst/>
              </a:prstGeom>
            </p:spPr>
            <p:txBody>
              <a:bodyPr wrap="square">
                <a:spAutoFit/>
              </a:bodyPr>
              <a:lstStyle/>
              <a:p>
                <a:pPr>
                  <a:lnSpc>
                    <a:spcPct val="150000"/>
                  </a:lnSpc>
                </a:pPr>
                <a:r>
                  <a:rPr lang="en-GB" sz="1600" dirty="0"/>
                  <a:t>Energy of gas expansion in the turbine RW goes to overcome the inertial forces </a:t>
                </a:r>
                <a14:m>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𝑢</m:t>
                            </m:r>
                          </m:e>
                          <m:sub>
                            <m:r>
                              <a:rPr lang="en-US" sz="1600">
                                <a:latin typeface="Cambria Math"/>
                              </a:rPr>
                              <m:t>1</m:t>
                            </m:r>
                          </m:sub>
                          <m:sup>
                            <m:r>
                              <a:rPr lang="en-US" sz="1600">
                                <a:latin typeface="Cambria Math"/>
                              </a:rPr>
                              <m:t>2</m:t>
                            </m:r>
                          </m:sup>
                        </m:sSubSup>
                        <m:r>
                          <a:rPr lang="en-US" sz="1600" i="1">
                            <a:latin typeface="Cambria Math"/>
                          </a:rPr>
                          <m:t>−</m:t>
                        </m:r>
                        <m:sSubSup>
                          <m:sSubSupPr>
                            <m:ctrlPr>
                              <a:rPr lang="ru-RU" sz="1600" i="1">
                                <a:latin typeface="Cambria Math" panose="02040503050406030204" pitchFamily="18" charset="0"/>
                              </a:rPr>
                            </m:ctrlPr>
                          </m:sSubSupPr>
                          <m:e>
                            <m:r>
                              <a:rPr lang="ru-RU" sz="1600" i="1">
                                <a:latin typeface="Cambria Math"/>
                              </a:rPr>
                              <m:t>𝑢</m:t>
                            </m:r>
                          </m:e>
                          <m:sub>
                            <m:r>
                              <a:rPr lang="en-US" sz="1600">
                                <a:latin typeface="Cambria Math"/>
                              </a:rPr>
                              <m:t>2</m:t>
                            </m:r>
                          </m:sub>
                          <m:sup>
                            <m:r>
                              <a:rPr lang="en-US" sz="1600">
                                <a:latin typeface="Cambria Math"/>
                              </a:rPr>
                              <m:t>2</m:t>
                            </m:r>
                          </m:sup>
                        </m:sSubSup>
                      </m:num>
                      <m:den>
                        <m:r>
                          <a:rPr lang="en-US" sz="1600">
                            <a:latin typeface="Cambria Math"/>
                          </a:rPr>
                          <m:t>2</m:t>
                        </m:r>
                      </m:den>
                    </m:f>
                  </m:oMath>
                </a14:m>
                <a:r>
                  <a:rPr lang="en-GB" sz="1600" dirty="0"/>
                  <a:t>, to increase the kinetic energy in the relative motion </a:t>
                </a:r>
                <a14:m>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𝑤</m:t>
                            </m:r>
                          </m:e>
                          <m:sub>
                            <m:r>
                              <a:rPr lang="en-US" sz="1600">
                                <a:latin typeface="Cambria Math"/>
                              </a:rPr>
                              <m:t>2</m:t>
                            </m:r>
                          </m:sub>
                          <m:sup>
                            <m:r>
                              <a:rPr lang="en-US" sz="1600">
                                <a:latin typeface="Cambria Math"/>
                              </a:rPr>
                              <m:t>2</m:t>
                            </m:r>
                          </m:sup>
                        </m:sSubSup>
                        <m:r>
                          <a:rPr lang="en-US" sz="1600" i="1">
                            <a:latin typeface="Cambria Math"/>
                          </a:rPr>
                          <m:t>−</m:t>
                        </m:r>
                        <m:sSubSup>
                          <m:sSubSupPr>
                            <m:ctrlPr>
                              <a:rPr lang="ru-RU" sz="1600" i="1">
                                <a:latin typeface="Cambria Math" panose="02040503050406030204" pitchFamily="18" charset="0"/>
                              </a:rPr>
                            </m:ctrlPr>
                          </m:sSubSupPr>
                          <m:e>
                            <m:r>
                              <a:rPr lang="ru-RU" sz="1600" i="1">
                                <a:latin typeface="Cambria Math"/>
                              </a:rPr>
                              <m:t>𝑤</m:t>
                            </m:r>
                          </m:e>
                          <m:sub>
                            <m:r>
                              <a:rPr lang="en-US" sz="1600">
                                <a:latin typeface="Cambria Math"/>
                              </a:rPr>
                              <m:t>1</m:t>
                            </m:r>
                          </m:sub>
                          <m:sup>
                            <m:r>
                              <a:rPr lang="en-US" sz="1600">
                                <a:latin typeface="Cambria Math"/>
                              </a:rPr>
                              <m:t>2</m:t>
                            </m:r>
                          </m:sup>
                        </m:sSubSup>
                      </m:num>
                      <m:den>
                        <m:r>
                          <a:rPr lang="en-US" sz="1600">
                            <a:latin typeface="Cambria Math"/>
                          </a:rPr>
                          <m:t>2</m:t>
                        </m:r>
                      </m:den>
                    </m:f>
                  </m:oMath>
                </a14:m>
                <a:r>
                  <a:rPr lang="en-GB" sz="1600" dirty="0"/>
                  <a:t> and to overcome the hydraulic resistance </a:t>
                </a:r>
                <a14:m>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sub>
                    </m:sSub>
                  </m:oMath>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731823" y="1751897"/>
                <a:ext cx="4153988" cy="2403350"/>
              </a:xfrm>
              <a:prstGeom prst="rect">
                <a:avLst/>
              </a:prstGeom>
              <a:blipFill>
                <a:blip r:embed="rId4"/>
                <a:stretch>
                  <a:fillRect l="-733" r="-440" b="-50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3138453" y="929791"/>
                <a:ext cx="15309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𝑐</m:t>
                              </m:r>
                            </m:e>
                          </m:acc>
                        </m:e>
                        <m:sub>
                          <m:r>
                            <a:rPr lang="ru-RU" i="1">
                              <a:latin typeface="Cambria Math"/>
                            </a:rPr>
                            <m:t>1</m:t>
                          </m:r>
                        </m:sub>
                      </m:sSub>
                      <m:r>
                        <a:rPr lang="ru-RU" i="1">
                          <a:latin typeface="Cambria Math"/>
                        </a:rPr>
                        <m:t>=</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ru-RU" i="1">
                                  <a:latin typeface="Cambria Math"/>
                                </a:rPr>
                                <m:t>𝑤</m:t>
                              </m:r>
                            </m:e>
                            <m:sub>
                              <m:r>
                                <a:rPr lang="ru-RU" i="1">
                                  <a:latin typeface="Cambria Math"/>
                                </a:rPr>
                                <m:t>1</m:t>
                              </m:r>
                            </m:sub>
                          </m:sSub>
                        </m:e>
                      </m:acc>
                      <m:r>
                        <a:rPr lang="ru-RU" i="1">
                          <a:latin typeface="Cambria Math"/>
                        </a:rPr>
                        <m:t>+</m:t>
                      </m:r>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𝑢</m:t>
                              </m:r>
                            </m:e>
                          </m:acc>
                        </m:e>
                        <m:sub>
                          <m:r>
                            <a:rPr lang="ru-RU" i="1">
                              <a:latin typeface="Cambria Math"/>
                            </a:rPr>
                            <m:t>1</m:t>
                          </m:r>
                        </m:sub>
                      </m:sSub>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138453" y="929791"/>
                <a:ext cx="1530997" cy="369332"/>
              </a:xfrm>
              <a:prstGeom prst="rect">
                <a:avLst/>
              </a:prstGeom>
              <a:blipFill rotWithShape="1">
                <a:blip r:embed="rId5"/>
                <a:stretch>
                  <a:fillRect t="-2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2601483" y="3466492"/>
                <a:ext cx="15309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𝑐</m:t>
                              </m:r>
                            </m:e>
                          </m:acc>
                        </m:e>
                        <m:sub>
                          <m:r>
                            <a:rPr lang="ru-RU" b="0" i="1" smtClean="0">
                              <a:latin typeface="Cambria Math"/>
                            </a:rPr>
                            <m:t>2</m:t>
                          </m:r>
                        </m:sub>
                      </m:sSub>
                      <m:r>
                        <a:rPr lang="ru-RU" i="1">
                          <a:latin typeface="Cambria Math"/>
                        </a:rPr>
                        <m:t>=</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ru-RU" i="1">
                                  <a:latin typeface="Cambria Math"/>
                                </a:rPr>
                                <m:t>𝑤</m:t>
                              </m:r>
                            </m:e>
                            <m:sub>
                              <m:r>
                                <a:rPr lang="ru-RU" b="0" i="1" smtClean="0">
                                  <a:latin typeface="Cambria Math"/>
                                </a:rPr>
                                <m:t>2</m:t>
                              </m:r>
                            </m:sub>
                          </m:sSub>
                        </m:e>
                      </m:acc>
                      <m:r>
                        <a:rPr lang="ru-RU" i="1">
                          <a:latin typeface="Cambria Math"/>
                        </a:rPr>
                        <m:t>+</m:t>
                      </m:r>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𝑢</m:t>
                              </m:r>
                            </m:e>
                          </m:acc>
                        </m:e>
                        <m:sub>
                          <m:r>
                            <a:rPr lang="ru-RU" b="0" i="1" smtClean="0">
                              <a:latin typeface="Cambria Math"/>
                            </a:rPr>
                            <m:t>2</m:t>
                          </m:r>
                        </m:sub>
                      </m:sSub>
                    </m:oMath>
                  </m:oMathPara>
                </a14:m>
                <a:endParaRPr lang="ru-RU"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601483" y="3466492"/>
                <a:ext cx="1530997" cy="369332"/>
              </a:xfrm>
              <a:prstGeom prst="rect">
                <a:avLst/>
              </a:prstGeom>
              <a:blipFill rotWithShape="1">
                <a:blip r:embed="rId6"/>
                <a:stretch>
                  <a:fillRect t="-23333"/>
                </a:stretch>
              </a:blipFill>
            </p:spPr>
            <p:txBody>
              <a:bodyPr/>
              <a:lstStyle/>
              <a:p>
                <a:r>
                  <a:rPr lang="ru-RU">
                    <a:noFill/>
                  </a:rPr>
                  <a:t> </a:t>
                </a:r>
              </a:p>
            </p:txBody>
          </p:sp>
        </mc:Fallback>
      </mc:AlternateContent>
      <p:sp>
        <p:nvSpPr>
          <p:cNvPr id="15" name="Прямоугольник 14"/>
          <p:cNvSpPr/>
          <p:nvPr/>
        </p:nvSpPr>
        <p:spPr>
          <a:xfrm>
            <a:off x="497095" y="4832349"/>
            <a:ext cx="8228893" cy="1569660"/>
          </a:xfrm>
          <a:prstGeom prst="rect">
            <a:avLst/>
          </a:prstGeom>
        </p:spPr>
        <p:txBody>
          <a:bodyPr wrap="square" numCol="2">
            <a:spAutoFit/>
          </a:bodyPr>
          <a:lstStyle/>
          <a:p>
            <a:pPr marL="273050" indent="-273050">
              <a:lnSpc>
                <a:spcPct val="150000"/>
              </a:lnSpc>
              <a:buFont typeface="Wingdings" pitchFamily="2" charset="2"/>
              <a:buChar char="ü"/>
            </a:pPr>
            <a:r>
              <a:rPr lang="ru-RU" sz="1600" dirty="0">
                <a:sym typeface="Symbol"/>
              </a:rPr>
              <a:t></a:t>
            </a:r>
            <a:r>
              <a:rPr lang="ru-RU" sz="1600" baseline="-25000" dirty="0">
                <a:sym typeface="Symbol"/>
              </a:rPr>
              <a:t>1</a:t>
            </a:r>
            <a:r>
              <a:rPr lang="en-US" sz="1600" baseline="-25000" dirty="0">
                <a:sym typeface="Symbol"/>
              </a:rPr>
              <a:t>b</a:t>
            </a:r>
            <a:r>
              <a:rPr lang="en-US" sz="1600" dirty="0">
                <a:sym typeface="Symbol"/>
              </a:rPr>
              <a:t> &gt; </a:t>
            </a:r>
            <a:r>
              <a:rPr lang="ru-RU" sz="1600" dirty="0">
                <a:sym typeface="Symbol"/>
              </a:rPr>
              <a:t></a:t>
            </a:r>
            <a:r>
              <a:rPr lang="en-US" sz="1600" baseline="-25000" dirty="0" err="1">
                <a:sym typeface="Symbol"/>
              </a:rPr>
              <a:t>2b</a:t>
            </a:r>
            <a:endParaRPr lang="ru-RU" sz="1600" dirty="0">
              <a:sym typeface="Symbol"/>
            </a:endParaRPr>
          </a:p>
          <a:p>
            <a:pPr marL="273050" indent="-273050">
              <a:lnSpc>
                <a:spcPct val="150000"/>
              </a:lnSpc>
              <a:buFont typeface="Wingdings" pitchFamily="2" charset="2"/>
              <a:buChar char="ü"/>
            </a:pPr>
            <a:r>
              <a:rPr lang="en-US" sz="1600" dirty="0">
                <a:sym typeface="Symbol"/>
              </a:rPr>
              <a:t>Blade passage convergence with such a ratio of angles </a:t>
            </a:r>
          </a:p>
          <a:p>
            <a:pPr>
              <a:lnSpc>
                <a:spcPct val="150000"/>
              </a:lnSpc>
            </a:pPr>
            <a:endParaRPr lang="ru-RU" sz="1600" dirty="0">
              <a:sym typeface="Symbol"/>
            </a:endParaRPr>
          </a:p>
          <a:p>
            <a:pPr marL="273050" indent="-273050">
              <a:lnSpc>
                <a:spcPct val="150000"/>
              </a:lnSpc>
              <a:buFont typeface="Wingdings" pitchFamily="2" charset="2"/>
              <a:buChar char="ü"/>
            </a:pPr>
            <a:r>
              <a:rPr lang="en-GB" sz="1600" dirty="0"/>
              <a:t>Gas accelerates in relative motion </a:t>
            </a:r>
            <a:r>
              <a:rPr lang="en-US" sz="1600" i="1" dirty="0" err="1"/>
              <a:t>w</a:t>
            </a:r>
            <a:r>
              <a:rPr lang="en-US" sz="1600" i="1" cap="small" baseline="-25000" dirty="0" err="1"/>
              <a:t>2</a:t>
            </a:r>
            <a:r>
              <a:rPr lang="en-US" sz="1600" i="1" dirty="0"/>
              <a:t>&gt; w</a:t>
            </a:r>
            <a:r>
              <a:rPr lang="en-US" sz="1600" i="1" cap="small" baseline="-25000" dirty="0"/>
              <a:t>1</a:t>
            </a:r>
            <a:endParaRPr lang="ru-RU" sz="1600" i="1" cap="small" baseline="-25000" dirty="0"/>
          </a:p>
          <a:p>
            <a:pPr marL="273050" indent="-273050">
              <a:lnSpc>
                <a:spcPct val="150000"/>
              </a:lnSpc>
              <a:buFont typeface="Wingdings" pitchFamily="2" charset="2"/>
              <a:buChar char="ü"/>
            </a:pPr>
            <a:r>
              <a:rPr lang="en-US" sz="1600" dirty="0">
                <a:sym typeface="Symbol"/>
              </a:rPr>
              <a:t>Acceleration is accompanied by a decrease in static pressure</a:t>
            </a:r>
            <a:endParaRPr lang="ru-RU" sz="1600" dirty="0">
              <a:sym typeface="Symbol"/>
            </a:endParaRPr>
          </a:p>
        </p:txBody>
      </p:sp>
      <p:sp>
        <p:nvSpPr>
          <p:cNvPr id="55" name="Прямоугольник 54"/>
          <p:cNvSpPr/>
          <p:nvPr/>
        </p:nvSpPr>
        <p:spPr>
          <a:xfrm>
            <a:off x="607260" y="4524572"/>
            <a:ext cx="8118728" cy="369332"/>
          </a:xfrm>
          <a:prstGeom prst="rect">
            <a:avLst/>
          </a:prstGeom>
        </p:spPr>
        <p:txBody>
          <a:bodyPr wrap="square">
            <a:spAutoFit/>
          </a:bodyPr>
          <a:lstStyle/>
          <a:p>
            <a:pPr algn="ctr"/>
            <a:r>
              <a:rPr lang="en-US" cap="small" dirty="0"/>
              <a:t>Acceleration of gas in the rotor</a:t>
            </a:r>
            <a:endParaRPr lang="ru-RU" cap="small" dirty="0"/>
          </a:p>
        </p:txBody>
      </p:sp>
    </p:spTree>
    <p:extLst>
      <p:ext uri="{BB962C8B-B14F-4D97-AF65-F5344CB8AC3E}">
        <p14:creationId xmlns:p14="http://schemas.microsoft.com/office/powerpoint/2010/main" val="37162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19</a:t>
            </a:fld>
            <a:endParaRPr lang="ru-RU" dirty="0">
              <a:solidFill>
                <a:schemeClr val="bg1"/>
              </a:solidFill>
              <a:latin typeface="Elektra Medium Pro" panose="02000803000000020004" pitchFamily="50" charset="-52"/>
            </a:endParaRPr>
          </a:p>
        </p:txBody>
      </p:sp>
      <p:sp>
        <p:nvSpPr>
          <p:cNvPr id="60" name="TextBox 59"/>
          <p:cNvSpPr txBox="1"/>
          <p:nvPr/>
        </p:nvSpPr>
        <p:spPr>
          <a:xfrm>
            <a:off x="382137" y="782130"/>
            <a:ext cx="3630305" cy="1754326"/>
          </a:xfrm>
          <a:prstGeom prst="rect">
            <a:avLst/>
          </a:prstGeom>
          <a:noFill/>
        </p:spPr>
        <p:txBody>
          <a:bodyPr wrap="square" rtlCol="0">
            <a:spAutoFit/>
          </a:bodyPr>
          <a:lstStyle/>
          <a:p>
            <a:pPr marL="355600" indent="-355600">
              <a:lnSpc>
                <a:spcPct val="150000"/>
              </a:lnSpc>
              <a:buFont typeface="Wingdings" pitchFamily="2" charset="2"/>
              <a:buChar char="ü"/>
            </a:pPr>
            <a:r>
              <a:rPr lang="en-US" dirty="0">
                <a:sym typeface="Symbol"/>
              </a:rPr>
              <a:t>Pressure at pressure side is higher than at suction side because of flow deflection and wing-shaped blades</a:t>
            </a:r>
            <a:endParaRPr lang="ru-RU" dirty="0">
              <a:sym typeface="Symbol"/>
            </a:endParaRPr>
          </a:p>
        </p:txBody>
      </p:sp>
      <p:sp>
        <p:nvSpPr>
          <p:cNvPr id="44" name="Стрелка вниз 43"/>
          <p:cNvSpPr/>
          <p:nvPr/>
        </p:nvSpPr>
        <p:spPr>
          <a:xfrm rot="16200000">
            <a:off x="4383389" y="2354401"/>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44"/>
          <p:cNvSpPr/>
          <p:nvPr/>
        </p:nvSpPr>
        <p:spPr>
          <a:xfrm>
            <a:off x="3788203" y="215170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sp>
        <p:nvSpPr>
          <p:cNvPr id="46" name="Прямоугольник 45"/>
          <p:cNvSpPr/>
          <p:nvPr/>
        </p:nvSpPr>
        <p:spPr>
          <a:xfrm>
            <a:off x="3935592" y="332032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rotor</a:t>
            </a:r>
            <a:endParaRPr lang="ru-RU" b="1" i="1" cap="all" dirty="0">
              <a:solidFill>
                <a:sysClr val="windowText" lastClr="000000"/>
              </a:solidFill>
            </a:endParaRPr>
          </a:p>
        </p:txBody>
      </p:sp>
      <p:cxnSp>
        <p:nvCxnSpPr>
          <p:cNvPr id="47" name="Прямая соединительная линия 46"/>
          <p:cNvCxnSpPr/>
          <p:nvPr/>
        </p:nvCxnSpPr>
        <p:spPr>
          <a:xfrm>
            <a:off x="4364555" y="2071007"/>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3529285" y="185498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1</a:t>
            </a:r>
            <a:r>
              <a:rPr lang="ru-RU" b="1" cap="all" dirty="0">
                <a:solidFill>
                  <a:sysClr val="windowText" lastClr="000000"/>
                </a:solidFill>
              </a:rPr>
              <a:t>)</a:t>
            </a:r>
            <a:endParaRPr lang="ru-RU" b="1" i="1" cap="all" dirty="0">
              <a:solidFill>
                <a:sysClr val="windowText" lastClr="000000"/>
              </a:solidFill>
            </a:endParaRPr>
          </a:p>
        </p:txBody>
      </p:sp>
      <p:cxnSp>
        <p:nvCxnSpPr>
          <p:cNvPr id="49" name="Прямая соединительная линия 48"/>
          <p:cNvCxnSpPr/>
          <p:nvPr/>
        </p:nvCxnSpPr>
        <p:spPr>
          <a:xfrm>
            <a:off x="4364555" y="3294624"/>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3529285" y="301568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2</a:t>
            </a:r>
            <a:r>
              <a:rPr lang="ru-RU" b="1" cap="all" dirty="0">
                <a:solidFill>
                  <a:sysClr val="windowText" lastClr="000000"/>
                </a:solidFill>
              </a:rPr>
              <a:t>)</a:t>
            </a:r>
            <a:endParaRPr lang="ru-RU" b="1" i="1" cap="all" dirty="0">
              <a:solidFill>
                <a:sysClr val="windowText" lastClr="000000"/>
              </a:solidFill>
            </a:endParaRPr>
          </a:p>
        </p:txBody>
      </p:sp>
      <p:sp>
        <p:nvSpPr>
          <p:cNvPr id="51" name="Прямоугольник 50"/>
          <p:cNvSpPr/>
          <p:nvPr/>
        </p:nvSpPr>
        <p:spPr>
          <a:xfrm>
            <a:off x="5704672" y="93080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52" name="Прямоугольник 51"/>
          <p:cNvSpPr/>
          <p:nvPr/>
        </p:nvSpPr>
        <p:spPr>
          <a:xfrm>
            <a:off x="5198226" y="381487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53" name="Прямая соединительная линия 52"/>
          <p:cNvCxnSpPr/>
          <p:nvPr/>
        </p:nvCxnSpPr>
        <p:spPr>
          <a:xfrm flipH="1">
            <a:off x="6693754" y="1544347"/>
            <a:ext cx="175749"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5940316" y="135612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55" name="Freeform 8"/>
          <p:cNvSpPr>
            <a:spLocks noChangeAspect="1"/>
          </p:cNvSpPr>
          <p:nvPr/>
        </p:nvSpPr>
        <p:spPr bwMode="auto">
          <a:xfrm>
            <a:off x="4710919" y="2130776"/>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6" name="Freeform 8"/>
          <p:cNvSpPr>
            <a:spLocks noChangeAspect="1"/>
          </p:cNvSpPr>
          <p:nvPr/>
        </p:nvSpPr>
        <p:spPr bwMode="auto">
          <a:xfrm>
            <a:off x="5957708" y="2151704"/>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7" name="Freeform 8"/>
          <p:cNvSpPr>
            <a:spLocks noChangeAspect="1"/>
          </p:cNvSpPr>
          <p:nvPr/>
        </p:nvSpPr>
        <p:spPr bwMode="auto">
          <a:xfrm>
            <a:off x="7296263" y="2130776"/>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58" name="Прямая со стрелкой 57"/>
          <p:cNvCxnSpPr/>
          <p:nvPr/>
        </p:nvCxnSpPr>
        <p:spPr>
          <a:xfrm>
            <a:off x="6245560" y="857564"/>
            <a:ext cx="810296" cy="8999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cxnSpLocks noChangeAspect="1"/>
          </p:cNvCxnSpPr>
          <p:nvPr/>
        </p:nvCxnSpPr>
        <p:spPr>
          <a:xfrm flipH="1">
            <a:off x="5231736" y="3346924"/>
            <a:ext cx="1236238"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H="1">
            <a:off x="5923695" y="1760371"/>
            <a:ext cx="11413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Полилиния 61"/>
          <p:cNvSpPr/>
          <p:nvPr/>
        </p:nvSpPr>
        <p:spPr>
          <a:xfrm>
            <a:off x="4432430" y="1336374"/>
            <a:ext cx="1598612" cy="2781300"/>
          </a:xfrm>
          <a:custGeom>
            <a:avLst/>
            <a:gdLst>
              <a:gd name="connsiteX0" fmla="*/ 1000125 w 1598612"/>
              <a:gd name="connsiteY0" fmla="*/ 0 h 2781300"/>
              <a:gd name="connsiteX1" fmla="*/ 1333500 w 1598612"/>
              <a:gd name="connsiteY1" fmla="*/ 485775 h 2781300"/>
              <a:gd name="connsiteX2" fmla="*/ 1533525 w 1598612"/>
              <a:gd name="connsiteY2" fmla="*/ 1009650 h 2781300"/>
              <a:gd name="connsiteX3" fmla="*/ 1485900 w 1598612"/>
              <a:gd name="connsiteY3" fmla="*/ 1371600 h 2781300"/>
              <a:gd name="connsiteX4" fmla="*/ 857250 w 1598612"/>
              <a:gd name="connsiteY4" fmla="*/ 1990725 h 2781300"/>
              <a:gd name="connsiteX5" fmla="*/ 0 w 1598612"/>
              <a:gd name="connsiteY5" fmla="*/ 2781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612" h="2781300">
                <a:moveTo>
                  <a:pt x="1000125" y="0"/>
                </a:moveTo>
                <a:cubicBezTo>
                  <a:pt x="1122362" y="158750"/>
                  <a:pt x="1244600" y="317500"/>
                  <a:pt x="1333500" y="485775"/>
                </a:cubicBezTo>
                <a:cubicBezTo>
                  <a:pt x="1422400" y="654050"/>
                  <a:pt x="1508125" y="862013"/>
                  <a:pt x="1533525" y="1009650"/>
                </a:cubicBezTo>
                <a:cubicBezTo>
                  <a:pt x="1558925" y="1157287"/>
                  <a:pt x="1598612" y="1208088"/>
                  <a:pt x="1485900" y="1371600"/>
                </a:cubicBezTo>
                <a:cubicBezTo>
                  <a:pt x="1373188" y="1535112"/>
                  <a:pt x="1104900" y="1755775"/>
                  <a:pt x="857250" y="1990725"/>
                </a:cubicBezTo>
                <a:cubicBezTo>
                  <a:pt x="609600" y="2225675"/>
                  <a:pt x="304800" y="2503487"/>
                  <a:pt x="0" y="278130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3" name="Прямая со стрелкой 62"/>
          <p:cNvCxnSpPr/>
          <p:nvPr/>
        </p:nvCxnSpPr>
        <p:spPr>
          <a:xfrm flipV="1">
            <a:off x="5948443" y="2223712"/>
            <a:ext cx="342528" cy="122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6020451" y="2511744"/>
            <a:ext cx="288032"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stCxn id="62" idx="3"/>
          </p:cNvCxnSpPr>
          <p:nvPr/>
        </p:nvCxnSpPr>
        <p:spPr>
          <a:xfrm>
            <a:off x="5918330" y="2707974"/>
            <a:ext cx="174129" cy="2358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rot="3373190">
            <a:off x="4621515" y="1247854"/>
            <a:ext cx="1273747" cy="369332"/>
          </a:xfrm>
          <a:prstGeom prst="rect">
            <a:avLst/>
          </a:prstGeom>
        </p:spPr>
        <p:txBody>
          <a:bodyPr wrap="none">
            <a:spAutoFit/>
          </a:bodyPr>
          <a:lstStyle/>
          <a:p>
            <a:pPr algn="ctr"/>
            <a:r>
              <a:rPr lang="en-US" b="1" dirty="0">
                <a:solidFill>
                  <a:sysClr val="windowText" lastClr="000000"/>
                </a:solidFill>
              </a:rPr>
              <a:t>Stream line</a:t>
            </a:r>
            <a:endParaRPr lang="ru-RU" b="1" i="1" dirty="0">
              <a:solidFill>
                <a:sysClr val="windowText" lastClr="000000"/>
              </a:solidFill>
            </a:endParaRPr>
          </a:p>
        </p:txBody>
      </p:sp>
      <p:sp>
        <p:nvSpPr>
          <p:cNvPr id="67" name="Прямоугольник 66"/>
          <p:cNvSpPr/>
          <p:nvPr/>
        </p:nvSpPr>
        <p:spPr>
          <a:xfrm>
            <a:off x="6236475" y="2223712"/>
            <a:ext cx="300082"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68" name="Прямоугольник 67"/>
          <p:cNvSpPr/>
          <p:nvPr/>
        </p:nvSpPr>
        <p:spPr>
          <a:xfrm>
            <a:off x="6236475" y="2439736"/>
            <a:ext cx="300082"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69" name="Прямоугольник 68"/>
          <p:cNvSpPr/>
          <p:nvPr/>
        </p:nvSpPr>
        <p:spPr>
          <a:xfrm>
            <a:off x="6092459" y="2655760"/>
            <a:ext cx="300082"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0" name="Прямоугольник 69"/>
          <p:cNvSpPr/>
          <p:nvPr/>
        </p:nvSpPr>
        <p:spPr>
          <a:xfrm>
            <a:off x="5948443" y="2799776"/>
            <a:ext cx="300082"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1" name="Прямоугольник 70"/>
          <p:cNvSpPr/>
          <p:nvPr/>
        </p:nvSpPr>
        <p:spPr>
          <a:xfrm>
            <a:off x="6668523" y="2079696"/>
            <a:ext cx="255198"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2" name="Прямоугольник 71"/>
          <p:cNvSpPr/>
          <p:nvPr/>
        </p:nvSpPr>
        <p:spPr>
          <a:xfrm>
            <a:off x="6740531" y="2295720"/>
            <a:ext cx="255198"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3" name="Прямоугольник 72"/>
          <p:cNvSpPr/>
          <p:nvPr/>
        </p:nvSpPr>
        <p:spPr>
          <a:xfrm>
            <a:off x="6668523" y="2583752"/>
            <a:ext cx="255198"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4" name="Прямоугольник 73"/>
          <p:cNvSpPr/>
          <p:nvPr/>
        </p:nvSpPr>
        <p:spPr>
          <a:xfrm>
            <a:off x="6380491" y="2871784"/>
            <a:ext cx="255198" cy="369332"/>
          </a:xfrm>
          <a:prstGeom prst="rect">
            <a:avLst/>
          </a:prstGeom>
        </p:spPr>
        <p:txBody>
          <a:bodyPr wrap="none">
            <a:spAutoFit/>
          </a:bodyPr>
          <a:lstStyle/>
          <a:p>
            <a:r>
              <a:rPr lang="ru-RU" b="1" cap="all" dirty="0">
                <a:solidFill>
                  <a:sysClr val="windowText" lastClr="000000"/>
                </a:solidFill>
              </a:rPr>
              <a:t>-</a:t>
            </a:r>
            <a:endParaRPr lang="ru-RU" dirty="0"/>
          </a:p>
        </p:txBody>
      </p:sp>
      <p:sp>
        <p:nvSpPr>
          <p:cNvPr id="75" name="Прямоугольник 74"/>
          <p:cNvSpPr/>
          <p:nvPr/>
        </p:nvSpPr>
        <p:spPr>
          <a:xfrm>
            <a:off x="6524507" y="2727768"/>
            <a:ext cx="255198" cy="369332"/>
          </a:xfrm>
          <a:prstGeom prst="rect">
            <a:avLst/>
          </a:prstGeom>
        </p:spPr>
        <p:txBody>
          <a:bodyPr wrap="none">
            <a:spAutoFit/>
          </a:bodyPr>
          <a:lstStyle/>
          <a:p>
            <a:r>
              <a:rPr lang="ru-RU" b="1" cap="all" dirty="0">
                <a:solidFill>
                  <a:sysClr val="windowText" lastClr="000000"/>
                </a:solidFill>
              </a:rPr>
              <a:t>-</a:t>
            </a:r>
            <a:endParaRPr lang="ru-RU" dirty="0"/>
          </a:p>
        </p:txBody>
      </p:sp>
      <p:cxnSp>
        <p:nvCxnSpPr>
          <p:cNvPr id="76" name="Прямая со стрелкой 75"/>
          <p:cNvCxnSpPr/>
          <p:nvPr/>
        </p:nvCxnSpPr>
        <p:spPr>
          <a:xfrm>
            <a:off x="6668523" y="2583752"/>
            <a:ext cx="2160000" cy="54000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a:off x="6668523" y="2583752"/>
            <a:ext cx="0" cy="54000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6668523" y="2583752"/>
            <a:ext cx="2160240" cy="0"/>
          </a:xfrm>
          <a:prstGeom prst="straightConnector1">
            <a:avLst/>
          </a:prstGeom>
          <a:ln w="317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79" name="Прямоугольник 78"/>
          <p:cNvSpPr/>
          <p:nvPr/>
        </p:nvSpPr>
        <p:spPr>
          <a:xfrm>
            <a:off x="8212751" y="2223712"/>
            <a:ext cx="409086" cy="369332"/>
          </a:xfrm>
          <a:prstGeom prst="rect">
            <a:avLst/>
          </a:prstGeom>
        </p:spPr>
        <p:txBody>
          <a:bodyPr wrap="none">
            <a:spAutoFit/>
          </a:bodyPr>
          <a:lstStyle/>
          <a:p>
            <a:pPr algn="ctr"/>
            <a:r>
              <a:rPr lang="en-US" b="1" i="1" cap="all" dirty="0" err="1">
                <a:solidFill>
                  <a:sysClr val="windowText" lastClr="000000"/>
                </a:solidFill>
              </a:rPr>
              <a:t>p</a:t>
            </a:r>
            <a:r>
              <a:rPr lang="en-US" b="1" i="1" cap="all" baseline="-25000" dirty="0" err="1">
                <a:solidFill>
                  <a:sysClr val="windowText" lastClr="000000"/>
                </a:solidFill>
              </a:rPr>
              <a:t>u</a:t>
            </a:r>
            <a:endParaRPr lang="ru-RU" b="1" i="1" cap="all" baseline="-25000" dirty="0">
              <a:solidFill>
                <a:sysClr val="windowText" lastClr="000000"/>
              </a:solidFill>
            </a:endParaRPr>
          </a:p>
        </p:txBody>
      </p:sp>
      <p:sp>
        <p:nvSpPr>
          <p:cNvPr id="80" name="Прямоугольник 79"/>
          <p:cNvSpPr/>
          <p:nvPr/>
        </p:nvSpPr>
        <p:spPr>
          <a:xfrm>
            <a:off x="8303193" y="2655760"/>
            <a:ext cx="308098" cy="369332"/>
          </a:xfrm>
          <a:prstGeom prst="rect">
            <a:avLst/>
          </a:prstGeom>
        </p:spPr>
        <p:txBody>
          <a:bodyPr wrap="none">
            <a:spAutoFit/>
          </a:bodyPr>
          <a:lstStyle/>
          <a:p>
            <a:pPr algn="ctr"/>
            <a:r>
              <a:rPr lang="en-US" b="1" i="1" cap="all" dirty="0">
                <a:solidFill>
                  <a:sysClr val="windowText" lastClr="000000"/>
                </a:solidFill>
              </a:rPr>
              <a:t>p</a:t>
            </a:r>
            <a:endParaRPr lang="ru-RU" b="1" i="1" cap="all" baseline="-25000" dirty="0">
              <a:solidFill>
                <a:sysClr val="windowText" lastClr="000000"/>
              </a:solidFill>
            </a:endParaRPr>
          </a:p>
        </p:txBody>
      </p:sp>
      <p:sp>
        <p:nvSpPr>
          <p:cNvPr id="81" name="Прямоугольник 80"/>
          <p:cNvSpPr/>
          <p:nvPr/>
        </p:nvSpPr>
        <p:spPr>
          <a:xfrm>
            <a:off x="6679006" y="2799776"/>
            <a:ext cx="388120" cy="369332"/>
          </a:xfrm>
          <a:prstGeom prst="rect">
            <a:avLst/>
          </a:prstGeom>
        </p:spPr>
        <p:txBody>
          <a:bodyPr wrap="none">
            <a:spAutoFit/>
          </a:bodyPr>
          <a:lstStyle/>
          <a:p>
            <a:pPr algn="ctr"/>
            <a:r>
              <a:rPr lang="en-US" b="1" i="1" cap="all" dirty="0">
                <a:solidFill>
                  <a:sysClr val="windowText" lastClr="000000"/>
                </a:solidFill>
              </a:rPr>
              <a:t>p</a:t>
            </a:r>
            <a:r>
              <a:rPr lang="en-US" b="1" i="1" baseline="-25000" dirty="0">
                <a:solidFill>
                  <a:sysClr val="windowText" lastClr="000000"/>
                </a:solidFill>
              </a:rPr>
              <a:t>a</a:t>
            </a:r>
            <a:endParaRPr lang="ru-RU" b="1" i="1"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382137" y="5815447"/>
                <a:ext cx="5135270" cy="3806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en-US" sz="1600" i="1">
                              <a:latin typeface="Cambria Math"/>
                            </a:rPr>
                            <m:t>𝐿</m:t>
                          </m:r>
                        </m:e>
                        <m:sub>
                          <m:r>
                            <a:rPr lang="ru-RU" sz="1600" i="1">
                              <a:latin typeface="Cambria Math"/>
                            </a:rPr>
                            <m:t>т</m:t>
                          </m:r>
                        </m:sub>
                      </m:sSub>
                      <m:r>
                        <a:rPr lang="en-US" sz="1600" i="1">
                          <a:latin typeface="Cambria Math"/>
                        </a:rPr>
                        <m:t>=</m:t>
                      </m:r>
                      <m:sSub>
                        <m:sSubPr>
                          <m:ctrlPr>
                            <a:rPr lang="ru-RU" sz="1600" i="1">
                              <a:latin typeface="Cambria Math" panose="02040503050406030204" pitchFamily="18" charset="0"/>
                            </a:rPr>
                          </m:ctrlPr>
                        </m:sSubPr>
                        <m:e>
                          <m:sSub>
                            <m:sSubPr>
                              <m:ctrlPr>
                                <a:rPr lang="ru-RU" sz="1600" i="1">
                                  <a:latin typeface="Cambria Math" panose="02040503050406030204" pitchFamily="18" charset="0"/>
                                </a:rPr>
                              </m:ctrlPr>
                            </m:sSubPr>
                            <m:e>
                              <m:r>
                                <m:rPr>
                                  <m:sty m:val="p"/>
                                </m:rPr>
                                <a:rPr lang="ru-RU" sz="1600">
                                  <a:latin typeface="Cambria Math"/>
                                </a:rPr>
                                <m:t>u</m:t>
                              </m:r>
                            </m:e>
                            <m:sub>
                              <m:r>
                                <a:rPr lang="ru-RU" sz="1600">
                                  <a:latin typeface="Cambria Math"/>
                                </a:rPr>
                                <m:t>1</m:t>
                              </m:r>
                            </m:sub>
                          </m:sSub>
                          <m:r>
                            <m:rPr>
                              <m:sty m:val="p"/>
                            </m:rPr>
                            <a:rPr lang="ru-RU" sz="1600">
                              <a:latin typeface="Cambria Math"/>
                            </a:rPr>
                            <m:t>c</m:t>
                          </m:r>
                        </m:e>
                        <m:sub>
                          <m:r>
                            <a:rPr lang="ru-RU" sz="1600">
                              <a:latin typeface="Cambria Math"/>
                            </a:rPr>
                            <m:t>1</m:t>
                          </m:r>
                          <m:r>
                            <a:rPr lang="en-US"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sSub>
                            <m:sSubPr>
                              <m:ctrlPr>
                                <a:rPr lang="ru-RU" sz="1600" i="1">
                                  <a:latin typeface="Cambria Math" panose="02040503050406030204" pitchFamily="18" charset="0"/>
                                </a:rPr>
                              </m:ctrlPr>
                            </m:sSubPr>
                            <m:e>
                              <m:r>
                                <m:rPr>
                                  <m:sty m:val="p"/>
                                </m:rPr>
                                <a:rPr lang="ru-RU" sz="1600">
                                  <a:latin typeface="Cambria Math"/>
                                </a:rPr>
                                <m:t>u</m:t>
                              </m:r>
                            </m:e>
                            <m:sub>
                              <m:r>
                                <a:rPr lang="ru-RU" sz="1600">
                                  <a:latin typeface="Cambria Math"/>
                                </a:rPr>
                                <m:t>2</m:t>
                              </m:r>
                            </m:sub>
                          </m:sSub>
                          <m:r>
                            <a:rPr lang="ru-RU" sz="1600">
                              <a:latin typeface="Cambria Math"/>
                            </a:rPr>
                            <m:t>∙</m:t>
                          </m:r>
                          <m:r>
                            <m:rPr>
                              <m:sty m:val="p"/>
                            </m:rPr>
                            <a:rPr lang="ru-RU" sz="1600">
                              <a:latin typeface="Cambria Math"/>
                            </a:rPr>
                            <m:t>c</m:t>
                          </m:r>
                        </m:e>
                        <m:sub>
                          <m:r>
                            <a:rPr lang="ru-RU" sz="1600">
                              <a:latin typeface="Cambria Math"/>
                            </a:rPr>
                            <m:t>2</m:t>
                          </m:r>
                          <m:r>
                            <a:rPr lang="en-US" sz="1600" i="1">
                              <a:latin typeface="Cambria Math"/>
                            </a:rPr>
                            <m:t>𝑢</m:t>
                          </m:r>
                        </m:sub>
                      </m:sSub>
                      <m:r>
                        <a:rPr lang="ru-RU" sz="1600" i="1">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2</m:t>
                              </m:r>
                              <m:r>
                                <a:rPr lang="ru-RU" sz="1600" i="1">
                                  <a:latin typeface="Cambria Math"/>
                                </a:rPr>
                                <m:t>𝑢</m:t>
                              </m:r>
                            </m:sub>
                          </m:sSub>
                          <m:sSub>
                            <m:sSubPr>
                              <m:ctrlPr>
                                <a:rPr lang="ru-RU" sz="1600" i="1">
                                  <a:latin typeface="Cambria Math" panose="02040503050406030204" pitchFamily="18" charset="0"/>
                                </a:rPr>
                              </m:ctrlPr>
                            </m:sSubPr>
                            <m:e>
                              <m:r>
                                <a:rPr lang="en-US" sz="1600" i="1">
                                  <a:latin typeface="Cambria Math"/>
                                </a:rPr>
                                <m:t>𝑢</m:t>
                              </m:r>
                            </m:e>
                            <m:sub>
                              <m:r>
                                <a:rPr lang="ru-RU" sz="1600">
                                  <a:latin typeface="Cambria Math"/>
                                </a:rPr>
                                <m:t>2</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𝑤</m:t>
                              </m:r>
                            </m:e>
                            <m:sub>
                              <m:r>
                                <a:rPr lang="ru-RU" sz="1600">
                                  <a:latin typeface="Cambria Math"/>
                                </a:rPr>
                                <m:t>1</m:t>
                              </m:r>
                              <m:r>
                                <a:rPr lang="ru-RU" sz="1600" i="1">
                                  <a:latin typeface="Cambria Math"/>
                                </a:rPr>
                                <m:t>𝑢</m:t>
                              </m:r>
                            </m:sub>
                          </m:sSub>
                          <m:sSub>
                            <m:sSubPr>
                              <m:ctrlPr>
                                <a:rPr lang="ru-RU" sz="1600" i="1">
                                  <a:latin typeface="Cambria Math" panose="02040503050406030204" pitchFamily="18" charset="0"/>
                                </a:rPr>
                              </m:ctrlPr>
                            </m:sSubPr>
                            <m:e>
                              <m:r>
                                <a:rPr lang="ru-RU" sz="1600" i="1">
                                  <a:latin typeface="Cambria Math"/>
                                </a:rPr>
                                <m:t>𝑢</m:t>
                              </m:r>
                            </m:e>
                            <m:sub>
                              <m:r>
                                <a:rPr lang="ru-RU" sz="1600">
                                  <a:latin typeface="Cambria Math"/>
                                </a:rPr>
                                <m:t>1</m:t>
                              </m:r>
                            </m:sub>
                          </m:sSub>
                        </m:e>
                      </m:d>
                      <m:r>
                        <a:rPr lang="ru-RU" sz="1600">
                          <a:latin typeface="Cambria Math"/>
                        </a:rPr>
                        <m:t>+</m:t>
                      </m:r>
                      <m:d>
                        <m:dPr>
                          <m:ctrlPr>
                            <a:rPr lang="ru-RU" sz="1600" i="1">
                              <a:latin typeface="Cambria Math" panose="02040503050406030204" pitchFamily="18" charset="0"/>
                            </a:rPr>
                          </m:ctrlPr>
                        </m:dPr>
                        <m:e>
                          <m:sSubSup>
                            <m:sSubSupPr>
                              <m:ctrlPr>
                                <a:rPr lang="ru-RU" sz="1600" i="1">
                                  <a:latin typeface="Cambria Math" panose="02040503050406030204" pitchFamily="18" charset="0"/>
                                </a:rPr>
                              </m:ctrlPr>
                            </m:sSubSupPr>
                            <m:e>
                              <m:r>
                                <a:rPr lang="ru-RU" sz="1600" i="1">
                                  <a:latin typeface="Cambria Math"/>
                                </a:rPr>
                                <m:t>𝑢</m:t>
                              </m:r>
                            </m:e>
                            <m:sub>
                              <m:r>
                                <a:rPr lang="ru-RU" sz="1600" i="1">
                                  <a:latin typeface="Cambria Math"/>
                                </a:rPr>
                                <m:t>2</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𝑢</m:t>
                              </m:r>
                            </m:e>
                            <m:sub>
                              <m:r>
                                <a:rPr lang="ru-RU" sz="1600" i="1">
                                  <a:latin typeface="Cambria Math"/>
                                </a:rPr>
                                <m:t>1</m:t>
                              </m:r>
                            </m:sub>
                            <m:sup>
                              <m:r>
                                <a:rPr lang="ru-RU" sz="1600" i="1">
                                  <a:latin typeface="Cambria Math"/>
                                </a:rPr>
                                <m:t>2</m:t>
                              </m:r>
                            </m:sup>
                          </m:sSubSup>
                        </m:e>
                      </m:d>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2137" y="5815447"/>
                <a:ext cx="5135270" cy="380617"/>
              </a:xfrm>
              <a:prstGeom prst="rect">
                <a:avLst/>
              </a:prstGeom>
              <a:blipFill rotWithShape="1">
                <a:blip r:embed="rId3"/>
                <a:stretch>
                  <a:fillRect b="-1613"/>
                </a:stretch>
              </a:blipFill>
            </p:spPr>
            <p:txBody>
              <a:bodyPr/>
              <a:lstStyle/>
              <a:p>
                <a:r>
                  <a:rPr lang="ru-RU">
                    <a:noFill/>
                  </a:rPr>
                  <a:t> </a:t>
                </a:r>
              </a:p>
            </p:txBody>
          </p:sp>
        </mc:Fallback>
      </mc:AlternateContent>
      <p:sp>
        <p:nvSpPr>
          <p:cNvPr id="3" name="Прямоугольник 2"/>
          <p:cNvSpPr/>
          <p:nvPr/>
        </p:nvSpPr>
        <p:spPr>
          <a:xfrm>
            <a:off x="382137" y="2615837"/>
            <a:ext cx="3630305" cy="464871"/>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Gas force </a:t>
            </a:r>
            <a:r>
              <a:rPr lang="en-US" i="1" dirty="0">
                <a:sym typeface="Symbol"/>
              </a:rPr>
              <a:t>P </a:t>
            </a:r>
            <a:r>
              <a:rPr lang="en-US" dirty="0">
                <a:sym typeface="Symbol"/>
              </a:rPr>
              <a:t>act on blade</a:t>
            </a:r>
          </a:p>
        </p:txBody>
      </p:sp>
      <p:sp>
        <p:nvSpPr>
          <p:cNvPr id="4" name="Прямоугольник 3"/>
          <p:cNvSpPr/>
          <p:nvPr/>
        </p:nvSpPr>
        <p:spPr>
          <a:xfrm>
            <a:off x="382137" y="3210361"/>
            <a:ext cx="3630305" cy="1754326"/>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Circumferential component of the force </a:t>
            </a:r>
            <a:r>
              <a:rPr lang="en-US" i="1" dirty="0">
                <a:sym typeface="Symbol"/>
              </a:rPr>
              <a:t>P</a:t>
            </a:r>
            <a:r>
              <a:rPr lang="en-US" i="1" baseline="-25000" dirty="0">
                <a:sym typeface="Symbol"/>
              </a:rPr>
              <a:t>u</a:t>
            </a:r>
            <a:r>
              <a:rPr lang="ru-RU" dirty="0">
                <a:sym typeface="Symbol"/>
              </a:rPr>
              <a:t> </a:t>
            </a:r>
            <a:r>
              <a:rPr lang="en-US" dirty="0">
                <a:sym typeface="Symbol"/>
              </a:rPr>
              <a:t>creates torque on turbine shaft and forces it to rotate</a:t>
            </a:r>
          </a:p>
        </p:txBody>
      </p:sp>
      <p:sp>
        <p:nvSpPr>
          <p:cNvPr id="5" name="Прямоугольник 4"/>
          <p:cNvSpPr/>
          <p:nvPr/>
        </p:nvSpPr>
        <p:spPr>
          <a:xfrm>
            <a:off x="382137" y="4892117"/>
            <a:ext cx="3406066" cy="923330"/>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Mechanical work is performed</a:t>
            </a:r>
            <a:r>
              <a:rPr lang="ru-RU" dirty="0">
                <a:sym typeface="Symbol"/>
              </a:rPr>
              <a:t>: </a:t>
            </a:r>
            <a:endParaRPr lang="en-US" dirty="0">
              <a:sym typeface="Symbol"/>
            </a:endParaRPr>
          </a:p>
        </p:txBody>
      </p:sp>
      <p:cxnSp>
        <p:nvCxnSpPr>
          <p:cNvPr id="83" name="Прямая соединительная линия 82"/>
          <p:cNvCxnSpPr/>
          <p:nvPr/>
        </p:nvCxnSpPr>
        <p:spPr>
          <a:xfrm>
            <a:off x="5972322" y="3279771"/>
            <a:ext cx="96257" cy="33591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5161757" y="324111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2</a:t>
            </a:r>
            <a:endParaRPr lang="ru-RU" b="1" i="1" cap="all" baseline="-25000" dirty="0">
              <a:solidFill>
                <a:sysClr val="windowText" lastClr="000000"/>
              </a:solidFill>
            </a:endParaRPr>
          </a:p>
        </p:txBody>
      </p:sp>
    </p:spTree>
    <p:extLst>
      <p:ext uri="{BB962C8B-B14F-4D97-AF65-F5344CB8AC3E}">
        <p14:creationId xmlns:p14="http://schemas.microsoft.com/office/powerpoint/2010/main" val="31330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6" grpId="0"/>
      <p:bldP spid="67" grpId="0"/>
      <p:bldP spid="68" grpId="0"/>
      <p:bldP spid="69" grpId="0"/>
      <p:bldP spid="70" grpId="0"/>
      <p:bldP spid="71" grpId="0"/>
      <p:bldP spid="72" grpId="0"/>
      <p:bldP spid="73" grpId="0"/>
      <p:bldP spid="74" grpId="0"/>
      <p:bldP spid="75" grpId="0"/>
      <p:bldP spid="79" grpId="0"/>
      <p:bldP spid="80" grpId="0"/>
      <p:bldP spid="81" grpId="0"/>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Compressor</a:t>
            </a:r>
            <a:r>
              <a:rPr lang="ru-RU" b="1" cap="all" dirty="0">
                <a:solidFill>
                  <a:schemeClr val="bg1"/>
                </a:solidFill>
                <a:latin typeface="Elektra Text Pro" panose="02000503030000020004" pitchFamily="50" charset="-52"/>
              </a:rPr>
              <a:t>. </a:t>
            </a:r>
            <a:r>
              <a:rPr lang="en-US" b="1" cap="all" dirty="0">
                <a:solidFill>
                  <a:schemeClr val="bg1"/>
                </a:solidFill>
                <a:latin typeface="Elektra Text Pro" panose="02000503030000020004" pitchFamily="50" charset="-52"/>
              </a:rPr>
              <a:t>General information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a:t>
            </a:fld>
            <a:endParaRPr lang="ru-RU" dirty="0">
              <a:solidFill>
                <a:schemeClr val="bg1"/>
              </a:solidFill>
              <a:latin typeface="Elektra Medium Pro" panose="02000803000000020004" pitchFamily="50" charset="-52"/>
            </a:endParaRPr>
          </a:p>
        </p:txBody>
      </p:sp>
      <p:sp>
        <p:nvSpPr>
          <p:cNvPr id="13" name="TextBox 12"/>
          <p:cNvSpPr txBox="1"/>
          <p:nvPr/>
        </p:nvSpPr>
        <p:spPr>
          <a:xfrm>
            <a:off x="609600" y="798713"/>
            <a:ext cx="8143876" cy="1295868"/>
          </a:xfrm>
          <a:prstGeom prst="rect">
            <a:avLst/>
          </a:prstGeom>
          <a:noFill/>
        </p:spPr>
        <p:txBody>
          <a:bodyPr wrap="square" rtlCol="0">
            <a:spAutoFit/>
          </a:bodyPr>
          <a:lstStyle/>
          <a:p>
            <a:pPr indent="-285750">
              <a:lnSpc>
                <a:spcPct val="150000"/>
              </a:lnSpc>
            </a:pPr>
            <a:r>
              <a:rPr lang="en-US" b="1" i="1" dirty="0"/>
              <a:t>Compressor</a:t>
            </a:r>
            <a:r>
              <a:rPr lang="ru-RU" dirty="0"/>
              <a:t> </a:t>
            </a:r>
            <a:r>
              <a:rPr lang="en-US" dirty="0"/>
              <a:t> –  is a device for the continuous compression of the working fluid to the desired level of pressure ratio due to the supply of mechanical energy </a:t>
            </a:r>
            <a:r>
              <a:rPr lang="ru-RU" dirty="0"/>
              <a:t> </a:t>
            </a:r>
            <a:r>
              <a:rPr lang="en-US" dirty="0"/>
              <a:t>to the working fluid flow</a:t>
            </a:r>
            <a:endParaRPr lang="ru-RU" dirty="0"/>
          </a:p>
        </p:txBody>
      </p:sp>
      <p:pic>
        <p:nvPicPr>
          <p:cNvPr id="9" name="Рисунок 8" descr="CFM56-7B компр.png"/>
          <p:cNvPicPr>
            <a:picLocks noChangeAspect="1"/>
          </p:cNvPicPr>
          <p:nvPr/>
        </p:nvPicPr>
        <p:blipFill>
          <a:blip r:embed="rId3" cstate="print"/>
          <a:stretch>
            <a:fillRect/>
          </a:stretch>
        </p:blipFill>
        <p:spPr>
          <a:xfrm>
            <a:off x="2437044" y="2027100"/>
            <a:ext cx="4188271" cy="2160000"/>
          </a:xfrm>
          <a:prstGeom prst="rect">
            <a:avLst/>
          </a:prstGeom>
        </p:spPr>
      </p:pic>
      <p:pic>
        <p:nvPicPr>
          <p:cNvPr id="14" name="Рисунок 13" descr="77404.png"/>
          <p:cNvPicPr>
            <a:picLocks noChangeAspect="1"/>
          </p:cNvPicPr>
          <p:nvPr/>
        </p:nvPicPr>
        <p:blipFill>
          <a:blip r:embed="rId4" cstate="print"/>
          <a:stretch>
            <a:fillRect/>
          </a:stretch>
        </p:blipFill>
        <p:spPr>
          <a:xfrm>
            <a:off x="676275" y="4267200"/>
            <a:ext cx="2504348" cy="2160000"/>
          </a:xfrm>
          <a:prstGeom prst="rect">
            <a:avLst/>
          </a:prstGeom>
        </p:spPr>
      </p:pic>
      <p:pic>
        <p:nvPicPr>
          <p:cNvPr id="15" name="Рисунок 14" descr="Druckluft_QI_3.jpg"/>
          <p:cNvPicPr>
            <a:picLocks noChangeAspect="1"/>
          </p:cNvPicPr>
          <p:nvPr/>
        </p:nvPicPr>
        <p:blipFill>
          <a:blip r:embed="rId5" cstate="print"/>
          <a:stretch>
            <a:fillRect/>
          </a:stretch>
        </p:blipFill>
        <p:spPr>
          <a:xfrm>
            <a:off x="5819775" y="4260992"/>
            <a:ext cx="2711424" cy="1800000"/>
          </a:xfrm>
          <a:prstGeom prst="rect">
            <a:avLst/>
          </a:prstGeom>
        </p:spPr>
      </p:pic>
      <p:pic>
        <p:nvPicPr>
          <p:cNvPr id="16" name="Рисунок 15" descr="КСД.jpg"/>
          <p:cNvPicPr>
            <a:picLocks noChangeAspect="1"/>
          </p:cNvPicPr>
          <p:nvPr/>
        </p:nvPicPr>
        <p:blipFill>
          <a:blip r:embed="rId6" cstate="print"/>
          <a:stretch>
            <a:fillRect/>
          </a:stretch>
        </p:blipFill>
        <p:spPr>
          <a:xfrm>
            <a:off x="3509962" y="4286250"/>
            <a:ext cx="1815168" cy="1800000"/>
          </a:xfrm>
          <a:prstGeom prst="rect">
            <a:avLst/>
          </a:prstGeom>
        </p:spPr>
      </p:pic>
    </p:spTree>
    <p:extLst>
      <p:ext uri="{BB962C8B-B14F-4D97-AF65-F5344CB8AC3E}">
        <p14:creationId xmlns:p14="http://schemas.microsoft.com/office/powerpoint/2010/main" val="180602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 Process in the rotor wheel</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20</a:t>
            </a:fld>
            <a:endParaRPr lang="ru-RU" dirty="0">
              <a:solidFill>
                <a:schemeClr val="bg1"/>
              </a:solidFill>
              <a:latin typeface="Elektra Medium Pro" panose="02000803000000020004" pitchFamily="50" charset="-52"/>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 name="Стрелка вниз 15"/>
          <p:cNvSpPr/>
          <p:nvPr/>
        </p:nvSpPr>
        <p:spPr>
          <a:xfrm rot="16200000">
            <a:off x="2097447" y="2289298"/>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502261" y="208660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sp>
        <p:nvSpPr>
          <p:cNvPr id="18" name="Прямоугольник 17"/>
          <p:cNvSpPr/>
          <p:nvPr/>
        </p:nvSpPr>
        <p:spPr>
          <a:xfrm>
            <a:off x="117295" y="236128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rotor</a:t>
            </a:r>
            <a:endParaRPr lang="ru-RU" b="1" i="1" cap="all" dirty="0">
              <a:solidFill>
                <a:sysClr val="windowText" lastClr="000000"/>
              </a:solidFill>
            </a:endParaRPr>
          </a:p>
        </p:txBody>
      </p:sp>
      <p:cxnSp>
        <p:nvCxnSpPr>
          <p:cNvPr id="19" name="Прямая соединительная линия 18"/>
          <p:cNvCxnSpPr/>
          <p:nvPr/>
        </p:nvCxnSpPr>
        <p:spPr>
          <a:xfrm>
            <a:off x="684294" y="1977541"/>
            <a:ext cx="388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50976" y="176151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1</a:t>
            </a:r>
            <a:r>
              <a:rPr lang="ru-RU" b="1" cap="all" dirty="0">
                <a:solidFill>
                  <a:sysClr val="windowText" lastClr="000000"/>
                </a:solidFill>
              </a:rPr>
              <a:t>)</a:t>
            </a:r>
            <a:endParaRPr lang="ru-RU" b="1" i="1" cap="all" dirty="0">
              <a:solidFill>
                <a:sysClr val="windowText" lastClr="000000"/>
              </a:solidFill>
            </a:endParaRPr>
          </a:p>
        </p:txBody>
      </p:sp>
      <p:cxnSp>
        <p:nvCxnSpPr>
          <p:cNvPr id="21" name="Прямая соединительная линия 20"/>
          <p:cNvCxnSpPr/>
          <p:nvPr/>
        </p:nvCxnSpPr>
        <p:spPr>
          <a:xfrm>
            <a:off x="684294" y="3201158"/>
            <a:ext cx="3780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50976" y="292221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2</a:t>
            </a:r>
            <a:r>
              <a:rPr lang="ru-RU" b="1" cap="all" dirty="0">
                <a:solidFill>
                  <a:sysClr val="windowText" lastClr="000000"/>
                </a:solidFill>
              </a:rPr>
              <a:t>)</a:t>
            </a:r>
            <a:endParaRPr lang="ru-RU" b="1" i="1" cap="all" dirty="0">
              <a:solidFill>
                <a:sysClr val="windowText" lastClr="000000"/>
              </a:solidFill>
            </a:endParaRPr>
          </a:p>
        </p:txBody>
      </p:sp>
      <p:sp>
        <p:nvSpPr>
          <p:cNvPr id="23" name="Прямоугольник 22"/>
          <p:cNvSpPr/>
          <p:nvPr/>
        </p:nvSpPr>
        <p:spPr>
          <a:xfrm>
            <a:off x="2427080" y="163101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4" name="Прямоугольник 23"/>
          <p:cNvSpPr/>
          <p:nvPr/>
        </p:nvSpPr>
        <p:spPr>
          <a:xfrm>
            <a:off x="2140680" y="84719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5" name="Прямоугольник 24"/>
          <p:cNvSpPr/>
          <p:nvPr/>
        </p:nvSpPr>
        <p:spPr>
          <a:xfrm>
            <a:off x="1262249" y="86707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6" name="Прямоугольник 25"/>
          <p:cNvSpPr/>
          <p:nvPr/>
        </p:nvSpPr>
        <p:spPr>
          <a:xfrm>
            <a:off x="1611983" y="333186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27" name="Прямоугольник 26"/>
          <p:cNvSpPr/>
          <p:nvPr/>
        </p:nvSpPr>
        <p:spPr>
          <a:xfrm>
            <a:off x="765367" y="333186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28" name="Прямая соединительная линия 27"/>
          <p:cNvCxnSpPr/>
          <p:nvPr/>
        </p:nvCxnSpPr>
        <p:spPr>
          <a:xfrm>
            <a:off x="1282172" y="3890021"/>
            <a:ext cx="148743"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2251331" y="1480621"/>
            <a:ext cx="175749"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3011851" y="1492258"/>
            <a:ext cx="126602" cy="20438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1497893" y="129240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2" name="Прямоугольник 31"/>
          <p:cNvSpPr/>
          <p:nvPr/>
        </p:nvSpPr>
        <p:spPr>
          <a:xfrm>
            <a:off x="2145965" y="126459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3" name="Freeform 8"/>
          <p:cNvSpPr>
            <a:spLocks noChangeAspect="1"/>
          </p:cNvSpPr>
          <p:nvPr/>
        </p:nvSpPr>
        <p:spPr bwMode="auto">
          <a:xfrm>
            <a:off x="1030658" y="2037310"/>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4" name="Freeform 8"/>
          <p:cNvSpPr>
            <a:spLocks noChangeAspect="1"/>
          </p:cNvSpPr>
          <p:nvPr/>
        </p:nvSpPr>
        <p:spPr bwMode="auto">
          <a:xfrm>
            <a:off x="2277447" y="2058238"/>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5" name="Freeform 8"/>
          <p:cNvSpPr>
            <a:spLocks noChangeAspect="1"/>
          </p:cNvSpPr>
          <p:nvPr/>
        </p:nvSpPr>
        <p:spPr bwMode="auto">
          <a:xfrm>
            <a:off x="3616002" y="2037310"/>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36" name="Прямая со стрелкой 35"/>
          <p:cNvCxnSpPr>
            <a:cxnSpLocks noChangeAspect="1"/>
          </p:cNvCxnSpPr>
          <p:nvPr/>
        </p:nvCxnSpPr>
        <p:spPr>
          <a:xfrm>
            <a:off x="1803136" y="793837"/>
            <a:ext cx="1638973"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613433" y="1693837"/>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803137" y="793838"/>
            <a:ext cx="810296" cy="8999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cxnSpLocks noChangeAspect="1"/>
          </p:cNvCxnSpPr>
          <p:nvPr/>
        </p:nvCxnSpPr>
        <p:spPr>
          <a:xfrm flipH="1">
            <a:off x="1007554" y="3201158"/>
            <a:ext cx="1236238"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1050555" y="4101158"/>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1879231" y="3201158"/>
            <a:ext cx="364561"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2670" y="4100972"/>
            <a:ext cx="92108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987045" y="3912134"/>
            <a:ext cx="156030" cy="1888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1481272" y="1696645"/>
            <a:ext cx="11413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806872" y="400655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46" name="Прямоугольник 45"/>
          <p:cNvSpPr/>
          <p:nvPr/>
        </p:nvSpPr>
        <p:spPr>
          <a:xfrm>
            <a:off x="912141" y="369611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2</a:t>
            </a:r>
            <a:endParaRPr lang="ru-RU" b="1" i="1" cap="all" baseline="-25000" dirty="0">
              <a:solidFill>
                <a:sysClr val="windowText" lastClr="000000"/>
              </a:solidFill>
            </a:endParaRPr>
          </a:p>
        </p:txBody>
      </p:sp>
      <p:sp>
        <p:nvSpPr>
          <p:cNvPr id="47" name="Прямоугольник 46"/>
          <p:cNvSpPr/>
          <p:nvPr/>
        </p:nvSpPr>
        <p:spPr>
          <a:xfrm>
            <a:off x="1560213" y="365115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2</a:t>
            </a:r>
            <a:endParaRPr lang="ru-RU" b="1" i="1" cap="all" baseline="-25000" dirty="0">
              <a:solidFill>
                <a:sysClr val="windowText" lastClr="000000"/>
              </a:solidFill>
            </a:endParaRPr>
          </a:p>
        </p:txBody>
      </p:sp>
      <mc:AlternateContent xmlns:mc="http://schemas.openxmlformats.org/markup-compatibility/2006" xmlns:a14="http://schemas.microsoft.com/office/drawing/2010/main">
        <mc:Choice Requires="a14">
          <p:sp>
            <p:nvSpPr>
              <p:cNvPr id="12" name="Прямоугольник 11"/>
              <p:cNvSpPr/>
              <p:nvPr/>
            </p:nvSpPr>
            <p:spPr>
              <a:xfrm>
                <a:off x="3138453" y="929791"/>
                <a:ext cx="15309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𝑐</m:t>
                              </m:r>
                            </m:e>
                          </m:acc>
                        </m:e>
                        <m:sub>
                          <m:r>
                            <a:rPr lang="ru-RU" i="1">
                              <a:latin typeface="Cambria Math"/>
                            </a:rPr>
                            <m:t>1</m:t>
                          </m:r>
                        </m:sub>
                      </m:sSub>
                      <m:r>
                        <a:rPr lang="ru-RU" i="1">
                          <a:latin typeface="Cambria Math"/>
                        </a:rPr>
                        <m:t>=</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ru-RU" i="1">
                                  <a:latin typeface="Cambria Math"/>
                                </a:rPr>
                                <m:t>𝑤</m:t>
                              </m:r>
                            </m:e>
                            <m:sub>
                              <m:r>
                                <a:rPr lang="ru-RU" i="1">
                                  <a:latin typeface="Cambria Math"/>
                                </a:rPr>
                                <m:t>1</m:t>
                              </m:r>
                            </m:sub>
                          </m:sSub>
                        </m:e>
                      </m:acc>
                      <m:r>
                        <a:rPr lang="ru-RU" i="1">
                          <a:latin typeface="Cambria Math"/>
                        </a:rPr>
                        <m:t>+</m:t>
                      </m:r>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𝑢</m:t>
                              </m:r>
                            </m:e>
                          </m:acc>
                        </m:e>
                        <m:sub>
                          <m:r>
                            <a:rPr lang="ru-RU" i="1">
                              <a:latin typeface="Cambria Math"/>
                            </a:rPr>
                            <m:t>1</m:t>
                          </m:r>
                        </m:sub>
                      </m:sSub>
                    </m:oMath>
                  </m:oMathPara>
                </a14:m>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138453" y="929791"/>
                <a:ext cx="1530997" cy="369332"/>
              </a:xfrm>
              <a:prstGeom prst="rect">
                <a:avLst/>
              </a:prstGeom>
              <a:blipFill rotWithShape="1">
                <a:blip r:embed="rId3"/>
                <a:stretch>
                  <a:fillRect t="-2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2601483" y="3466492"/>
                <a:ext cx="15309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𝑐</m:t>
                              </m:r>
                            </m:e>
                          </m:acc>
                        </m:e>
                        <m:sub>
                          <m:r>
                            <a:rPr lang="ru-RU" b="0" i="1" smtClean="0">
                              <a:latin typeface="Cambria Math"/>
                            </a:rPr>
                            <m:t>2</m:t>
                          </m:r>
                        </m:sub>
                      </m:sSub>
                      <m:r>
                        <a:rPr lang="ru-RU" i="1">
                          <a:latin typeface="Cambria Math"/>
                        </a:rPr>
                        <m:t>=</m:t>
                      </m:r>
                      <m:acc>
                        <m:accPr>
                          <m:chr m:val="⃗"/>
                          <m:ctrlPr>
                            <a:rPr lang="ru-RU" i="1">
                              <a:latin typeface="Cambria Math" panose="02040503050406030204" pitchFamily="18" charset="0"/>
                            </a:rPr>
                          </m:ctrlPr>
                        </m:accPr>
                        <m:e>
                          <m:sSub>
                            <m:sSubPr>
                              <m:ctrlPr>
                                <a:rPr lang="ru-RU" i="1">
                                  <a:latin typeface="Cambria Math" panose="02040503050406030204" pitchFamily="18" charset="0"/>
                                </a:rPr>
                              </m:ctrlPr>
                            </m:sSubPr>
                            <m:e>
                              <m:r>
                                <a:rPr lang="ru-RU" i="1">
                                  <a:latin typeface="Cambria Math"/>
                                </a:rPr>
                                <m:t>𝑤</m:t>
                              </m:r>
                            </m:e>
                            <m:sub>
                              <m:r>
                                <a:rPr lang="ru-RU" b="0" i="1" smtClean="0">
                                  <a:latin typeface="Cambria Math"/>
                                </a:rPr>
                                <m:t>2</m:t>
                              </m:r>
                            </m:sub>
                          </m:sSub>
                        </m:e>
                      </m:acc>
                      <m:r>
                        <a:rPr lang="ru-RU" i="1">
                          <a:latin typeface="Cambria Math"/>
                        </a:rPr>
                        <m:t>+</m:t>
                      </m:r>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a:rPr>
                                <m:t>𝑢</m:t>
                              </m:r>
                            </m:e>
                          </m:acc>
                        </m:e>
                        <m:sub>
                          <m:r>
                            <a:rPr lang="ru-RU" b="0" i="1" smtClean="0">
                              <a:latin typeface="Cambria Math"/>
                            </a:rPr>
                            <m:t>2</m:t>
                          </m:r>
                        </m:sub>
                      </m:sSub>
                    </m:oMath>
                  </m:oMathPara>
                </a14:m>
                <a:endParaRPr lang="ru-RU"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601483" y="3466492"/>
                <a:ext cx="1530997" cy="369332"/>
              </a:xfrm>
              <a:prstGeom prst="rect">
                <a:avLst/>
              </a:prstGeom>
              <a:blipFill rotWithShape="1">
                <a:blip r:embed="rId4"/>
                <a:stretch>
                  <a:fillRect t="-23333"/>
                </a:stretch>
              </a:blipFill>
            </p:spPr>
            <p:txBody>
              <a:bodyPr/>
              <a:lstStyle/>
              <a:p>
                <a:r>
                  <a:rPr lang="ru-RU">
                    <a:noFill/>
                  </a:rPr>
                  <a:t> </a:t>
                </a:r>
              </a:p>
            </p:txBody>
          </p:sp>
        </mc:Fallback>
      </mc:AlternateContent>
      <p:sp>
        <p:nvSpPr>
          <p:cNvPr id="48" name="TextBox 47"/>
          <p:cNvSpPr txBox="1"/>
          <p:nvPr/>
        </p:nvSpPr>
        <p:spPr>
          <a:xfrm>
            <a:off x="4776652" y="741442"/>
            <a:ext cx="3949338" cy="3416320"/>
          </a:xfrm>
          <a:prstGeom prst="rect">
            <a:avLst/>
          </a:prstGeom>
          <a:noFill/>
        </p:spPr>
        <p:txBody>
          <a:bodyPr wrap="square" rtlCol="0">
            <a:spAutoFit/>
          </a:bodyPr>
          <a:lstStyle/>
          <a:p>
            <a:pPr marL="355600" indent="-355600">
              <a:lnSpc>
                <a:spcPct val="150000"/>
              </a:lnSpc>
              <a:buFont typeface="Wingdings" pitchFamily="2" charset="2"/>
              <a:buChar char="ü"/>
            </a:pPr>
            <a:r>
              <a:rPr lang="en-US" dirty="0">
                <a:sym typeface="Symbol"/>
              </a:rPr>
              <a:t>Kinetic energy of the gas leaving the turbine </a:t>
            </a:r>
            <a:r>
              <a:rPr lang="ru-RU" dirty="0">
                <a:sym typeface="Symbol"/>
              </a:rPr>
              <a:t>(</a:t>
            </a:r>
            <a:r>
              <a:rPr lang="ru-RU" i="1" dirty="0">
                <a:sym typeface="Symbol"/>
              </a:rPr>
              <a:t>с</a:t>
            </a:r>
            <a:r>
              <a:rPr lang="ru-RU" i="1" baseline="30000" dirty="0">
                <a:sym typeface="Symbol"/>
              </a:rPr>
              <a:t>2</a:t>
            </a:r>
            <a:r>
              <a:rPr lang="ru-RU" i="1" baseline="-25000" dirty="0">
                <a:sym typeface="Symbol"/>
              </a:rPr>
              <a:t>2</a:t>
            </a:r>
            <a:r>
              <a:rPr lang="ru-RU" i="1" dirty="0">
                <a:sym typeface="Symbol"/>
              </a:rPr>
              <a:t>/2</a:t>
            </a:r>
            <a:r>
              <a:rPr lang="ru-RU" dirty="0">
                <a:sym typeface="Symbol"/>
              </a:rPr>
              <a:t>) </a:t>
            </a:r>
            <a:r>
              <a:rPr lang="en-US" dirty="0">
                <a:sym typeface="Symbol"/>
              </a:rPr>
              <a:t>are </a:t>
            </a:r>
            <a:r>
              <a:rPr lang="en-US" i="1" dirty="0"/>
              <a:t>residual velocity losses</a:t>
            </a:r>
            <a:endParaRPr lang="ru-RU" i="1" dirty="0">
              <a:sym typeface="Symbol"/>
            </a:endParaRPr>
          </a:p>
          <a:p>
            <a:pPr marL="355600" indent="-355600">
              <a:lnSpc>
                <a:spcPct val="150000"/>
              </a:lnSpc>
              <a:buFont typeface="Wingdings" pitchFamily="2" charset="2"/>
              <a:buChar char="ü"/>
            </a:pPr>
            <a:r>
              <a:rPr lang="en-US" dirty="0">
                <a:sym typeface="Symbol"/>
              </a:rPr>
              <a:t>This is the energy that was not extracted by the turbine from the flow</a:t>
            </a:r>
          </a:p>
          <a:p>
            <a:pPr marL="355600" indent="-355600">
              <a:lnSpc>
                <a:spcPct val="150000"/>
              </a:lnSpc>
              <a:buFont typeface="Wingdings" pitchFamily="2" charset="2"/>
              <a:buChar char="ü"/>
            </a:pPr>
            <a:r>
              <a:rPr lang="en-US" dirty="0">
                <a:sym typeface="Symbol"/>
              </a:rPr>
              <a:t>These losses can not be eliminated, but they can be reduced</a:t>
            </a:r>
            <a:endParaRPr lang="ru-RU" i="1" dirty="0"/>
          </a:p>
        </p:txBody>
      </p:sp>
      <p:sp>
        <p:nvSpPr>
          <p:cNvPr id="49" name="Прямоугольник 48"/>
          <p:cNvSpPr/>
          <p:nvPr/>
        </p:nvSpPr>
        <p:spPr>
          <a:xfrm>
            <a:off x="405211" y="4222577"/>
            <a:ext cx="8118728" cy="369332"/>
          </a:xfrm>
          <a:prstGeom prst="rect">
            <a:avLst/>
          </a:prstGeom>
        </p:spPr>
        <p:txBody>
          <a:bodyPr wrap="square">
            <a:spAutoFit/>
          </a:bodyPr>
          <a:lstStyle/>
          <a:p>
            <a:pPr algn="ctr"/>
            <a:r>
              <a:rPr lang="en-US" cap="small" dirty="0"/>
              <a:t>The influence of inertial forces on the process</a:t>
            </a:r>
            <a:endParaRPr lang="ru-RU" cap="small" dirty="0"/>
          </a:p>
        </p:txBody>
      </p:sp>
      <p:sp>
        <p:nvSpPr>
          <p:cNvPr id="50" name="Прямоугольник 49"/>
          <p:cNvSpPr/>
          <p:nvPr/>
        </p:nvSpPr>
        <p:spPr>
          <a:xfrm>
            <a:off x="765367" y="4492625"/>
            <a:ext cx="3840760" cy="307777"/>
          </a:xfrm>
          <a:prstGeom prst="rect">
            <a:avLst/>
          </a:prstGeom>
        </p:spPr>
        <p:txBody>
          <a:bodyPr wrap="square">
            <a:spAutoFit/>
          </a:bodyPr>
          <a:lstStyle/>
          <a:p>
            <a:r>
              <a:rPr lang="en-US" sz="1400" i="1" dirty="0"/>
              <a:t>u</a:t>
            </a:r>
            <a:r>
              <a:rPr lang="en-US" sz="1400" i="1" cap="small" baseline="-25000" dirty="0"/>
              <a:t>1</a:t>
            </a:r>
            <a:r>
              <a:rPr lang="en-US" sz="1400" i="1" dirty="0"/>
              <a:t>&gt; u</a:t>
            </a:r>
            <a:r>
              <a:rPr lang="en-US" sz="1400" i="1" cap="small" baseline="-25000" dirty="0"/>
              <a:t>2 </a:t>
            </a:r>
            <a:r>
              <a:rPr lang="en-US" sz="1400" i="1" dirty="0"/>
              <a:t>–</a:t>
            </a:r>
            <a:r>
              <a:rPr lang="ru-RU" sz="1400" i="1" dirty="0"/>
              <a:t> </a:t>
            </a:r>
            <a:r>
              <a:rPr lang="en-US" sz="1400" i="1" dirty="0"/>
              <a:t>Centripetal turbine</a:t>
            </a:r>
            <a:endParaRPr lang="ru-RU" sz="1400" dirty="0"/>
          </a:p>
        </p:txBody>
      </p:sp>
      <p:pic>
        <p:nvPicPr>
          <p:cNvPr id="51" name="Рисунок 50"/>
          <p:cNvPicPr>
            <a:picLocks noChangeAspect="1"/>
          </p:cNvPicPr>
          <p:nvPr/>
        </p:nvPicPr>
        <p:blipFill>
          <a:blip r:embed="rId5" cstate="print"/>
          <a:srcRect/>
          <a:stretch>
            <a:fillRect/>
          </a:stretch>
        </p:blipFill>
        <p:spPr bwMode="auto">
          <a:xfrm>
            <a:off x="288852" y="4730744"/>
            <a:ext cx="1271361" cy="1440000"/>
          </a:xfrm>
          <a:prstGeom prst="rect">
            <a:avLst/>
          </a:prstGeom>
          <a:noFill/>
        </p:spPr>
      </p:pic>
      <p:sp>
        <p:nvSpPr>
          <p:cNvPr id="52" name="Прямоугольник 51"/>
          <p:cNvSpPr/>
          <p:nvPr/>
        </p:nvSpPr>
        <p:spPr>
          <a:xfrm>
            <a:off x="4606127" y="4492624"/>
            <a:ext cx="4143374" cy="307777"/>
          </a:xfrm>
          <a:prstGeom prst="rect">
            <a:avLst/>
          </a:prstGeom>
        </p:spPr>
        <p:txBody>
          <a:bodyPr wrap="square">
            <a:spAutoFit/>
          </a:bodyPr>
          <a:lstStyle/>
          <a:p>
            <a:pPr algn="ctr"/>
            <a:r>
              <a:rPr lang="en-US" sz="1400" i="1" dirty="0"/>
              <a:t>u</a:t>
            </a:r>
            <a:r>
              <a:rPr lang="en-US" sz="1400" i="1" cap="small" baseline="-25000" dirty="0"/>
              <a:t>1</a:t>
            </a:r>
            <a:r>
              <a:rPr lang="ru-RU" sz="1400" i="1" dirty="0"/>
              <a:t>=</a:t>
            </a:r>
            <a:r>
              <a:rPr lang="en-US" sz="1400" i="1" dirty="0"/>
              <a:t> u</a:t>
            </a:r>
            <a:r>
              <a:rPr lang="en-US" sz="1400" i="1" cap="small" baseline="-25000" dirty="0"/>
              <a:t>2 </a:t>
            </a:r>
            <a:r>
              <a:rPr lang="en-US" sz="1400" i="1" dirty="0"/>
              <a:t>–</a:t>
            </a:r>
            <a:r>
              <a:rPr lang="ru-RU" sz="1400" i="1" dirty="0"/>
              <a:t> </a:t>
            </a:r>
            <a:r>
              <a:rPr lang="en-US" sz="1400" i="1" dirty="0"/>
              <a:t>Axial turbine</a:t>
            </a:r>
            <a:endParaRPr lang="ru-RU" sz="1400" dirty="0"/>
          </a:p>
        </p:txBody>
      </p:sp>
      <p:pic>
        <p:nvPicPr>
          <p:cNvPr id="53"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17289" y="4931213"/>
            <a:ext cx="1476055" cy="1185554"/>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4" name="Прямоугольник 53"/>
              <p:cNvSpPr/>
              <p:nvPr/>
            </p:nvSpPr>
            <p:spPr>
              <a:xfrm>
                <a:off x="1611983" y="5071906"/>
                <a:ext cx="3088986" cy="654988"/>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sz="1600" i="1">
                              <a:latin typeface="Cambria Math" panose="02040503050406030204" pitchFamily="18" charset="0"/>
                            </a:rPr>
                          </m:ctrlPr>
                        </m:naryPr>
                        <m:sub>
                          <m:r>
                            <a:rPr lang="ru-RU" sz="1600" i="1">
                              <a:latin typeface="Cambria Math"/>
                            </a:rPr>
                            <m:t>2</m:t>
                          </m:r>
                        </m:sub>
                        <m:sup>
                          <m:r>
                            <a:rPr lang="ru-RU" sz="1600" i="1">
                              <a:latin typeface="Cambria Math"/>
                            </a:rPr>
                            <m:t>1</m:t>
                          </m:r>
                        </m:sup>
                        <m:e>
                          <m:f>
                            <m:fPr>
                              <m:ctrlPr>
                                <a:rPr lang="ru-RU" sz="1600" i="1">
                                  <a:latin typeface="Cambria Math" panose="02040503050406030204" pitchFamily="18" charset="0"/>
                                </a:rPr>
                              </m:ctrlPr>
                            </m:fPr>
                            <m:num>
                              <m:r>
                                <a:rPr lang="ru-RU" sz="1600" i="1">
                                  <a:latin typeface="Cambria Math"/>
                                </a:rPr>
                                <m:t>𝑑𝑝</m:t>
                              </m:r>
                            </m:num>
                            <m:den>
                              <m:r>
                                <a:rPr lang="ru-RU" sz="1600" i="1">
                                  <a:latin typeface="Cambria Math"/>
                                </a:rPr>
                                <m:t>𝜌</m:t>
                              </m:r>
                            </m:den>
                          </m:f>
                        </m:e>
                      </m:nary>
                      <m:r>
                        <a:rPr lang="ru-RU"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𝑢</m:t>
                              </m:r>
                            </m:e>
                            <m:sub>
                              <m:r>
                                <a:rPr lang="ru-RU" sz="1600" i="1">
                                  <a:latin typeface="Cambria Math"/>
                                </a:rPr>
                                <m:t>1</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𝑢</m:t>
                              </m:r>
                            </m:e>
                            <m:sub>
                              <m:r>
                                <a:rPr lang="ru-RU" sz="1600" i="1">
                                  <a:latin typeface="Cambria Math"/>
                                </a:rPr>
                                <m:t>2</m:t>
                              </m:r>
                            </m:sub>
                            <m:sup>
                              <m:r>
                                <a:rPr lang="ru-RU" sz="1600" i="1">
                                  <a:latin typeface="Cambria Math"/>
                                </a:rPr>
                                <m:t>2</m:t>
                              </m:r>
                            </m:sup>
                          </m:sSubSup>
                        </m:num>
                        <m:den>
                          <m:r>
                            <a:rPr lang="ru-RU" sz="1600" i="1">
                              <a:latin typeface="Cambria Math"/>
                            </a:rPr>
                            <m:t>2</m:t>
                          </m:r>
                        </m:den>
                      </m:f>
                      <m:r>
                        <a:rPr lang="ru-RU"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𝑤</m:t>
                              </m:r>
                            </m:e>
                            <m:sub>
                              <m:r>
                                <a:rPr lang="ru-RU" sz="1600" i="1">
                                  <a:latin typeface="Cambria Math"/>
                                </a:rPr>
                                <m:t>2</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𝑤</m:t>
                              </m:r>
                            </m:e>
                            <m:sub>
                              <m:r>
                                <a:rPr lang="ru-RU" sz="1600" i="1">
                                  <a:latin typeface="Cambria Math"/>
                                </a:rPr>
                                <m:t>1</m:t>
                              </m:r>
                            </m:sub>
                            <m:sup>
                              <m:r>
                                <a:rPr lang="ru-RU" sz="1600" i="1">
                                  <a:latin typeface="Cambria Math"/>
                                </a:rPr>
                                <m:t>2</m:t>
                              </m:r>
                            </m:sup>
                          </m:sSubSup>
                        </m:num>
                        <m:den>
                          <m:r>
                            <a:rPr lang="ru-RU" sz="1600" i="1">
                              <a:latin typeface="Cambria Math"/>
                            </a:rPr>
                            <m:t>2</m:t>
                          </m:r>
                        </m:den>
                      </m:f>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en-US" sz="1600" i="1">
                              <a:latin typeface="Cambria Math"/>
                            </a:rPr>
                            <m:t>𝑟</m:t>
                          </m:r>
                        </m:sub>
                      </m:sSub>
                    </m:oMath>
                  </m:oMathPara>
                </a14:m>
                <a:endParaRPr lang="ru-RU" sz="1600" dirty="0"/>
              </a:p>
            </p:txBody>
          </p:sp>
        </mc:Choice>
        <mc:Fallback xmlns="">
          <p:sp>
            <p:nvSpPr>
              <p:cNvPr id="54" name="Прямоугольник 53"/>
              <p:cNvSpPr>
                <a:spLocks noRot="1" noChangeAspect="1" noMove="1" noResize="1" noEditPoints="1" noAdjustHandles="1" noChangeArrowheads="1" noChangeShapeType="1" noTextEdit="1"/>
              </p:cNvSpPr>
              <p:nvPr/>
            </p:nvSpPr>
            <p:spPr>
              <a:xfrm>
                <a:off x="1611983" y="5071906"/>
                <a:ext cx="3088986" cy="654988"/>
              </a:xfrm>
              <a:prstGeom prst="rect">
                <a:avLst/>
              </a:prstGeom>
              <a:blipFill rotWithShape="1">
                <a:blip r:embed="rId7"/>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6" name="Прямоугольник 55"/>
              <p:cNvSpPr/>
              <p:nvPr/>
            </p:nvSpPr>
            <p:spPr>
              <a:xfrm>
                <a:off x="6568456" y="5071905"/>
                <a:ext cx="2181045" cy="654988"/>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sz="1600" i="1">
                              <a:latin typeface="Cambria Math" panose="02040503050406030204" pitchFamily="18" charset="0"/>
                            </a:rPr>
                          </m:ctrlPr>
                        </m:naryPr>
                        <m:sub>
                          <m:r>
                            <a:rPr lang="ru-RU" sz="1600" i="1">
                              <a:latin typeface="Cambria Math"/>
                            </a:rPr>
                            <m:t>2</m:t>
                          </m:r>
                        </m:sub>
                        <m:sup>
                          <m:r>
                            <a:rPr lang="ru-RU" sz="1600" i="1">
                              <a:latin typeface="Cambria Math"/>
                            </a:rPr>
                            <m:t>1</m:t>
                          </m:r>
                        </m:sup>
                        <m:e>
                          <m:f>
                            <m:fPr>
                              <m:ctrlPr>
                                <a:rPr lang="ru-RU" sz="1600" i="1">
                                  <a:latin typeface="Cambria Math" panose="02040503050406030204" pitchFamily="18" charset="0"/>
                                </a:rPr>
                              </m:ctrlPr>
                            </m:fPr>
                            <m:num>
                              <m:r>
                                <a:rPr lang="ru-RU" sz="1600" i="1">
                                  <a:latin typeface="Cambria Math"/>
                                </a:rPr>
                                <m:t>𝑑𝑝</m:t>
                              </m:r>
                            </m:num>
                            <m:den>
                              <m:r>
                                <a:rPr lang="ru-RU" sz="1600" i="1">
                                  <a:latin typeface="Cambria Math"/>
                                </a:rPr>
                                <m:t>𝜌</m:t>
                              </m:r>
                            </m:den>
                          </m:f>
                        </m:e>
                      </m:nary>
                      <m:r>
                        <a:rPr lang="ru-RU" sz="1600" i="1">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𝑤</m:t>
                              </m:r>
                            </m:e>
                            <m:sub>
                              <m:r>
                                <a:rPr lang="ru-RU" sz="1600" i="1">
                                  <a:latin typeface="Cambria Math"/>
                                </a:rPr>
                                <m:t>2</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𝑤</m:t>
                              </m:r>
                            </m:e>
                            <m:sub>
                              <m:r>
                                <a:rPr lang="ru-RU" sz="1600" i="1">
                                  <a:latin typeface="Cambria Math"/>
                                </a:rPr>
                                <m:t>1</m:t>
                              </m:r>
                            </m:sub>
                            <m:sup>
                              <m:r>
                                <a:rPr lang="ru-RU" sz="1600" i="1">
                                  <a:latin typeface="Cambria Math"/>
                                </a:rPr>
                                <m:t>2</m:t>
                              </m:r>
                            </m:sup>
                          </m:sSubSup>
                        </m:num>
                        <m:den>
                          <m:r>
                            <a:rPr lang="ru-RU" sz="1600" i="1">
                              <a:latin typeface="Cambria Math"/>
                            </a:rPr>
                            <m:t>2</m:t>
                          </m:r>
                        </m:den>
                      </m:f>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en-US" sz="1600" i="1">
                              <a:latin typeface="Cambria Math"/>
                            </a:rPr>
                            <m:t>𝑟</m:t>
                          </m:r>
                        </m:sub>
                      </m:sSub>
                    </m:oMath>
                  </m:oMathPara>
                </a14:m>
                <a:endParaRPr lang="ru-RU" sz="1600" dirty="0"/>
              </a:p>
            </p:txBody>
          </p:sp>
        </mc:Choice>
        <mc:Fallback xmlns="">
          <p:sp>
            <p:nvSpPr>
              <p:cNvPr id="56" name="Прямоугольник 55"/>
              <p:cNvSpPr>
                <a:spLocks noRot="1" noChangeAspect="1" noMove="1" noResize="1" noEditPoints="1" noAdjustHandles="1" noChangeArrowheads="1" noChangeShapeType="1" noTextEdit="1"/>
              </p:cNvSpPr>
              <p:nvPr/>
            </p:nvSpPr>
            <p:spPr>
              <a:xfrm>
                <a:off x="6568456" y="5071905"/>
                <a:ext cx="2181045" cy="654988"/>
              </a:xfrm>
              <a:prstGeom prst="rect">
                <a:avLst/>
              </a:prstGeom>
              <a:blipFill rotWithShape="1">
                <a:blip r:embed="rId8"/>
                <a:stretch>
                  <a:fillRect/>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2101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4"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21</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2" name="Прямоугольник 1"/>
              <p:cNvSpPr/>
              <p:nvPr/>
            </p:nvSpPr>
            <p:spPr>
              <a:xfrm>
                <a:off x="3341001" y="807519"/>
                <a:ext cx="287129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тт</m:t>
                          </m:r>
                        </m:sub>
                      </m:sSub>
                      <m:r>
                        <a:rPr lang="ru-RU" i="1">
                          <a:latin typeface="Cambria Math"/>
                        </a:rPr>
                        <m:t>=</m:t>
                      </m:r>
                      <m:nary>
                        <m:naryPr>
                          <m:limLoc m:val="subSup"/>
                          <m:ctrlPr>
                            <a:rPr lang="ru-RU" i="1">
                              <a:latin typeface="Cambria Math" panose="02040503050406030204" pitchFamily="18" charset="0"/>
                            </a:rPr>
                          </m:ctrlPr>
                        </m:naryPr>
                        <m:sub>
                          <m:r>
                            <a:rPr lang="ru-RU" i="1">
                              <a:latin typeface="Cambria Math"/>
                            </a:rPr>
                            <m:t>2</m:t>
                          </m:r>
                        </m:sub>
                        <m:sup>
                          <m:r>
                            <a:rPr lang="ru-RU"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i="1">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с</m:t>
                              </m:r>
                            </m:e>
                            <m:sub>
                              <m:r>
                                <a:rPr lang="ru-RU" i="1">
                                  <a:latin typeface="Cambria Math"/>
                                </a:rPr>
                                <m:t>2</m:t>
                              </m:r>
                            </m:sub>
                            <m:sup>
                              <m:r>
                                <a:rPr lang="ru-RU" i="1">
                                  <a:latin typeface="Cambria Math"/>
                                </a:rPr>
                                <m:t>2</m:t>
                              </m:r>
                            </m:sup>
                          </m:sSubSup>
                        </m:num>
                        <m:den>
                          <m:r>
                            <a:rPr lang="ru-RU" i="1">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341001" y="807519"/>
                <a:ext cx="2871299" cy="725327"/>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623455" y="1551459"/>
                <a:ext cx="8128565" cy="1578317"/>
              </a:xfrm>
              <a:prstGeom prst="rect">
                <a:avLst/>
              </a:prstGeom>
            </p:spPr>
            <p:txBody>
              <a:bodyPr wrap="square">
                <a:spAutoFit/>
              </a:bodyPr>
              <a:lstStyle/>
              <a:p>
                <a:pPr marL="285750" indent="-285750">
                  <a:lnSpc>
                    <a:spcPct val="150000"/>
                  </a:lnSpc>
                  <a:buFont typeface="Wingdings" pitchFamily="2" charset="2"/>
                  <a:buChar char="ü"/>
                </a:pPr>
                <a:r>
                  <a:rPr lang="en-US" dirty="0"/>
                  <a:t>Mechanical energy gained in the turbine is obtained because of the gas expansion </a:t>
                </a:r>
                <a14:m>
                  <m:oMath xmlns:m="http://schemas.openxmlformats.org/officeDocument/2006/math">
                    <m:nary>
                      <m:naryPr>
                        <m:limLoc m:val="subSup"/>
                        <m:ctrlPr>
                          <a:rPr lang="ru-RU" i="1">
                            <a:latin typeface="Cambria Math" panose="02040503050406030204" pitchFamily="18" charset="0"/>
                          </a:rPr>
                        </m:ctrlPr>
                      </m:naryPr>
                      <m:sub>
                        <m:r>
                          <a:rPr lang="en-US" i="1">
                            <a:latin typeface="Cambria Math"/>
                          </a:rPr>
                          <m:t>2</m:t>
                        </m:r>
                      </m:sub>
                      <m:sup>
                        <m:r>
                          <a:rPr lang="en-US" i="1">
                            <a:latin typeface="Cambria Math"/>
                          </a:rPr>
                          <m:t>1</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oMath>
                </a14:m>
                <a:r>
                  <a:rPr lang="ru-RU" dirty="0"/>
                  <a:t> </a:t>
                </a:r>
                <a:r>
                  <a:rPr lang="en-US" dirty="0"/>
                  <a:t>and the change in the kinetic energy of the flow </a:t>
                </a:r>
                <a14:m>
                  <m:oMath xmlns:m="http://schemas.openxmlformats.org/officeDocument/2006/math">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с</m:t>
                            </m:r>
                          </m:e>
                          <m:sub>
                            <m:r>
                              <a:rPr lang="en-US" i="1">
                                <a:latin typeface="Cambria Math"/>
                              </a:rPr>
                              <m:t>1</m:t>
                            </m:r>
                          </m:sub>
                          <m:sup>
                            <m:r>
                              <a:rPr lang="en-US" i="1">
                                <a:latin typeface="Cambria Math"/>
                              </a:rPr>
                              <m:t>2</m:t>
                            </m:r>
                          </m:sup>
                        </m:sSubSup>
                        <m:r>
                          <a:rPr lang="en-US" i="1">
                            <a:latin typeface="Cambria Math"/>
                          </a:rPr>
                          <m:t>−</m:t>
                        </m:r>
                        <m:sSubSup>
                          <m:sSubSupPr>
                            <m:ctrlPr>
                              <a:rPr lang="ru-RU" i="1">
                                <a:latin typeface="Cambria Math" panose="02040503050406030204" pitchFamily="18" charset="0"/>
                              </a:rPr>
                            </m:ctrlPr>
                          </m:sSubSupPr>
                          <m:e>
                            <m:r>
                              <a:rPr lang="ru-RU" i="1">
                                <a:latin typeface="Cambria Math"/>
                              </a:rPr>
                              <m:t>с</m:t>
                            </m:r>
                          </m:e>
                          <m:sub>
                            <m:r>
                              <a:rPr lang="en-US" i="1">
                                <a:latin typeface="Cambria Math"/>
                              </a:rPr>
                              <m:t>2</m:t>
                            </m:r>
                          </m:sub>
                          <m:sup>
                            <m:r>
                              <a:rPr lang="en-US" i="1">
                                <a:latin typeface="Cambria Math"/>
                              </a:rPr>
                              <m:t>2</m:t>
                            </m:r>
                          </m:sup>
                        </m:sSubSup>
                      </m:num>
                      <m:den>
                        <m:r>
                          <a:rPr lang="en-US" i="1">
                            <a:latin typeface="Cambria Math"/>
                          </a:rPr>
                          <m:t>2</m:t>
                        </m:r>
                      </m:den>
                    </m:f>
                  </m:oMath>
                </a14:m>
                <a:r>
                  <a:rPr lang="en-US" dirty="0"/>
                  <a:t>, despite the acting hydraulic losses </a:t>
                </a:r>
                <a14:m>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en-US" i="1">
                            <a:latin typeface="Cambria Math"/>
                          </a:rPr>
                          <m:t>𝑟</m:t>
                        </m:r>
                      </m:sub>
                    </m:sSub>
                  </m:oMath>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23455" y="1551459"/>
                <a:ext cx="8128565" cy="1578317"/>
              </a:xfrm>
              <a:prstGeom prst="rect">
                <a:avLst/>
              </a:prstGeom>
              <a:blipFill>
                <a:blip r:embed="rId4"/>
                <a:stretch>
                  <a:fillRect l="-1499" r="-600" b="-17829"/>
                </a:stretch>
              </a:blipFill>
            </p:spPr>
            <p:txBody>
              <a:bodyPr/>
              <a:lstStyle/>
              <a:p>
                <a:r>
                  <a:rPr lang="ru-RU">
                    <a:noFill/>
                  </a:rPr>
                  <a:t> </a:t>
                </a:r>
              </a:p>
            </p:txBody>
          </p:sp>
        </mc:Fallback>
      </mc:AlternateContent>
      <p:sp>
        <p:nvSpPr>
          <p:cNvPr id="4" name="Прямоугольник 3"/>
          <p:cNvSpPr/>
          <p:nvPr/>
        </p:nvSpPr>
        <p:spPr>
          <a:xfrm>
            <a:off x="623455" y="3195584"/>
            <a:ext cx="8102534" cy="923330"/>
          </a:xfrm>
          <a:prstGeom prst="rect">
            <a:avLst/>
          </a:prstGeom>
        </p:spPr>
        <p:txBody>
          <a:bodyPr wrap="square">
            <a:spAutoFit/>
          </a:bodyPr>
          <a:lstStyle/>
          <a:p>
            <a:pPr marL="285750" indent="-285750">
              <a:lnSpc>
                <a:spcPct val="150000"/>
              </a:lnSpc>
              <a:buFont typeface="Wingdings" pitchFamily="2" charset="2"/>
              <a:buChar char="ü"/>
            </a:pPr>
            <a:r>
              <a:rPr lang="en-US" dirty="0"/>
              <a:t>In the rotor wheel, at first, the potential energy of the working fluid is converted into kinetic, then it becomes mechanical energy due to the flow rotation</a:t>
            </a:r>
            <a:endParaRPr lang="ru-RU" dirty="0"/>
          </a:p>
        </p:txBody>
      </p:sp>
      <p:sp>
        <p:nvSpPr>
          <p:cNvPr id="71" name="Прямоугольник 70"/>
          <p:cNvSpPr/>
          <p:nvPr/>
        </p:nvSpPr>
        <p:spPr>
          <a:xfrm>
            <a:off x="649486" y="4908105"/>
            <a:ext cx="8102534" cy="880369"/>
          </a:xfrm>
          <a:prstGeom prst="rect">
            <a:avLst/>
          </a:prstGeom>
        </p:spPr>
        <p:txBody>
          <a:bodyPr wrap="square">
            <a:spAutoFit/>
          </a:bodyPr>
          <a:lstStyle/>
          <a:p>
            <a:pPr marL="285750" indent="-285750">
              <a:lnSpc>
                <a:spcPct val="150000"/>
              </a:lnSpc>
              <a:buFont typeface="Wingdings" pitchFamily="2" charset="2"/>
              <a:buChar char="ü"/>
            </a:pPr>
            <a:r>
              <a:rPr lang="en-US" dirty="0"/>
              <a:t>To increase the work of the turbine, it is necessary to increase the kinetic energy of the flow at the RW inlet and to create the swirl of the flow</a:t>
            </a:r>
            <a:endParaRPr lang="ru-RU" dirty="0"/>
          </a:p>
        </p:txBody>
      </p:sp>
      <mc:AlternateContent xmlns:mc="http://schemas.openxmlformats.org/markup-compatibility/2006" xmlns:a14="http://schemas.microsoft.com/office/drawing/2010/main">
        <mc:Choice Requires="a14">
          <p:sp>
            <p:nvSpPr>
              <p:cNvPr id="72" name="Прямоугольник 71"/>
              <p:cNvSpPr/>
              <p:nvPr/>
            </p:nvSpPr>
            <p:spPr>
              <a:xfrm>
                <a:off x="620288" y="4491452"/>
                <a:ext cx="8102534" cy="4166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a:rPr>
                            <m:t>𝐿</m:t>
                          </m:r>
                        </m:e>
                        <m:sub>
                          <m:r>
                            <a:rPr lang="ru-RU" i="1">
                              <a:latin typeface="Cambria Math"/>
                            </a:rPr>
                            <m:t>т</m:t>
                          </m:r>
                        </m:sub>
                      </m:sSub>
                      <m:r>
                        <a:rPr lang="en-US"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1</m:t>
                              </m:r>
                            </m:sub>
                          </m:sSub>
                          <m:r>
                            <m:rPr>
                              <m:sty m:val="p"/>
                            </m:rPr>
                            <a:rPr lang="ru-RU">
                              <a:latin typeface="Cambria Math"/>
                            </a:rPr>
                            <m:t>c</m:t>
                          </m:r>
                        </m:e>
                        <m:sub>
                          <m:r>
                            <a:rPr lang="ru-RU">
                              <a:latin typeface="Cambria Math"/>
                            </a:rPr>
                            <m:t>1</m:t>
                          </m:r>
                          <m:r>
                            <a:rPr lang="en-US" i="1">
                              <a:latin typeface="Cambria Math"/>
                            </a:rPr>
                            <m:t>𝑢</m:t>
                          </m:r>
                        </m:sub>
                      </m:sSub>
                      <m:r>
                        <a:rPr lang="ru-RU" i="1">
                          <a:latin typeface="Cambria Math"/>
                        </a:rPr>
                        <m:t>−</m:t>
                      </m:r>
                      <m:sSub>
                        <m:sSubPr>
                          <m:ctrlPr>
                            <a:rPr lang="ru-RU" i="1">
                              <a:latin typeface="Cambria Math" panose="02040503050406030204" pitchFamily="18" charset="0"/>
                            </a:rPr>
                          </m:ctrlPr>
                        </m:sSubPr>
                        <m:e>
                          <m:sSub>
                            <m:sSubPr>
                              <m:ctrlPr>
                                <a:rPr lang="ru-RU" i="1">
                                  <a:latin typeface="Cambria Math" panose="02040503050406030204" pitchFamily="18" charset="0"/>
                                </a:rPr>
                              </m:ctrlPr>
                            </m:sSubPr>
                            <m:e>
                              <m:r>
                                <m:rPr>
                                  <m:sty m:val="p"/>
                                </m:rPr>
                                <a:rPr lang="ru-RU">
                                  <a:latin typeface="Cambria Math"/>
                                </a:rPr>
                                <m:t>u</m:t>
                              </m:r>
                            </m:e>
                            <m:sub>
                              <m:r>
                                <a:rPr lang="ru-RU">
                                  <a:latin typeface="Cambria Math"/>
                                </a:rPr>
                                <m:t>2</m:t>
                              </m:r>
                            </m:sub>
                          </m:sSub>
                          <m:r>
                            <a:rPr lang="ru-RU">
                              <a:latin typeface="Cambria Math"/>
                            </a:rPr>
                            <m:t>∙</m:t>
                          </m:r>
                          <m:r>
                            <m:rPr>
                              <m:sty m:val="p"/>
                            </m:rPr>
                            <a:rPr lang="ru-RU">
                              <a:latin typeface="Cambria Math"/>
                            </a:rPr>
                            <m:t>c</m:t>
                          </m:r>
                        </m:e>
                        <m:sub>
                          <m:r>
                            <a:rPr lang="ru-RU">
                              <a:latin typeface="Cambria Math"/>
                            </a:rPr>
                            <m:t>2</m:t>
                          </m:r>
                          <m:r>
                            <a:rPr lang="en-US" i="1">
                              <a:latin typeface="Cambria Math"/>
                            </a:rPr>
                            <m:t>𝑢</m:t>
                          </m:r>
                        </m:sub>
                      </m:sSub>
                      <m:r>
                        <a:rPr lang="ru-RU" i="1">
                          <a:latin typeface="Cambria Math"/>
                        </a:rPr>
                        <m:t>=</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a:rPr>
                                <m:t>𝑤</m:t>
                              </m:r>
                            </m:e>
                            <m:sub>
                              <m:r>
                                <a:rPr lang="ru-RU">
                                  <a:latin typeface="Cambria Math"/>
                                </a:rPr>
                                <m:t>2</m:t>
                              </m:r>
                              <m:r>
                                <a:rPr lang="ru-RU" i="1">
                                  <a:latin typeface="Cambria Math"/>
                                </a:rPr>
                                <m:t>𝑢</m:t>
                              </m:r>
                            </m:sub>
                          </m:sSub>
                          <m:sSub>
                            <m:sSubPr>
                              <m:ctrlPr>
                                <a:rPr lang="ru-RU" i="1">
                                  <a:latin typeface="Cambria Math" panose="02040503050406030204" pitchFamily="18" charset="0"/>
                                </a:rPr>
                              </m:ctrlPr>
                            </m:sSubPr>
                            <m:e>
                              <m:r>
                                <a:rPr lang="en-US" i="1">
                                  <a:latin typeface="Cambria Math"/>
                                </a:rPr>
                                <m:t>𝑢</m:t>
                              </m:r>
                            </m:e>
                            <m:sub>
                              <m:r>
                                <a:rPr lang="ru-RU">
                                  <a:latin typeface="Cambria Math"/>
                                </a:rPr>
                                <m:t>2</m:t>
                              </m:r>
                            </m:sub>
                          </m:sSub>
                          <m:r>
                            <a:rPr lang="ru-RU" i="1">
                              <a:latin typeface="Cambria Math"/>
                            </a:rPr>
                            <m:t>−</m:t>
                          </m:r>
                          <m:sSub>
                            <m:sSubPr>
                              <m:ctrlPr>
                                <a:rPr lang="ru-RU" i="1">
                                  <a:latin typeface="Cambria Math" panose="02040503050406030204" pitchFamily="18" charset="0"/>
                                </a:rPr>
                              </m:ctrlPr>
                            </m:sSubPr>
                            <m:e>
                              <m:r>
                                <a:rPr lang="ru-RU" i="1">
                                  <a:latin typeface="Cambria Math"/>
                                </a:rPr>
                                <m:t>𝑤</m:t>
                              </m:r>
                            </m:e>
                            <m:sub>
                              <m:r>
                                <a:rPr lang="ru-RU">
                                  <a:latin typeface="Cambria Math"/>
                                </a:rPr>
                                <m:t>1</m:t>
                              </m:r>
                              <m:r>
                                <a:rPr lang="ru-RU" i="1">
                                  <a:latin typeface="Cambria Math"/>
                                </a:rPr>
                                <m:t>𝑢</m:t>
                              </m:r>
                            </m:sub>
                          </m:sSub>
                          <m:sSub>
                            <m:sSubPr>
                              <m:ctrlPr>
                                <a:rPr lang="ru-RU" i="1">
                                  <a:latin typeface="Cambria Math" panose="02040503050406030204" pitchFamily="18" charset="0"/>
                                </a:rPr>
                              </m:ctrlPr>
                            </m:sSubPr>
                            <m:e>
                              <m:r>
                                <a:rPr lang="ru-RU" i="1">
                                  <a:latin typeface="Cambria Math"/>
                                </a:rPr>
                                <m:t>𝑢</m:t>
                              </m:r>
                            </m:e>
                            <m:sub>
                              <m:r>
                                <a:rPr lang="ru-RU">
                                  <a:latin typeface="Cambria Math"/>
                                </a:rPr>
                                <m:t>1</m:t>
                              </m:r>
                            </m:sub>
                          </m:sSub>
                        </m:e>
                      </m:d>
                      <m:r>
                        <a:rPr lang="ru-RU">
                          <a:latin typeface="Cambria Math"/>
                        </a:rPr>
                        <m:t>+</m:t>
                      </m:r>
                      <m:d>
                        <m:dPr>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a:rPr>
                                <m:t>𝑢</m:t>
                              </m:r>
                            </m:e>
                            <m:sub>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i="1">
                                  <a:latin typeface="Cambria Math"/>
                                </a:rPr>
                                <m:t>1</m:t>
                              </m:r>
                            </m:sub>
                            <m:sup>
                              <m:r>
                                <a:rPr lang="ru-RU" i="1">
                                  <a:latin typeface="Cambria Math"/>
                                </a:rPr>
                                <m:t>2</m:t>
                              </m:r>
                            </m:sup>
                          </m:sSubSup>
                        </m:e>
                      </m:d>
                    </m:oMath>
                  </m:oMathPara>
                </a14:m>
                <a:endParaRPr lang="ru-RU" dirty="0"/>
              </a:p>
            </p:txBody>
          </p:sp>
        </mc:Choice>
        <mc:Fallback xmlns="">
          <p:sp>
            <p:nvSpPr>
              <p:cNvPr id="72" name="Прямоугольник 71"/>
              <p:cNvSpPr>
                <a:spLocks noRot="1" noChangeAspect="1" noMove="1" noResize="1" noEditPoints="1" noAdjustHandles="1" noChangeArrowheads="1" noChangeShapeType="1" noTextEdit="1"/>
              </p:cNvSpPr>
              <p:nvPr/>
            </p:nvSpPr>
            <p:spPr>
              <a:xfrm>
                <a:off x="620288" y="4491452"/>
                <a:ext cx="8102534" cy="416653"/>
              </a:xfrm>
              <a:prstGeom prst="rect">
                <a:avLst/>
              </a:prstGeom>
              <a:blipFill rotWithShape="1">
                <a:blip r:embed="rId5"/>
                <a:stretch>
                  <a:fillRect b="-2941"/>
                </a:stretch>
              </a:blipFill>
            </p:spPr>
            <p:txBody>
              <a:bodyPr/>
              <a:lstStyle/>
              <a:p>
                <a:r>
                  <a:rPr lang="ru-RU">
                    <a:noFill/>
                  </a:rPr>
                  <a:t> </a:t>
                </a:r>
              </a:p>
            </p:txBody>
          </p:sp>
        </mc:Fallback>
      </mc:AlternateContent>
      <p:sp>
        <p:nvSpPr>
          <p:cNvPr id="73" name="Прямоугольник 72"/>
          <p:cNvSpPr/>
          <p:nvPr/>
        </p:nvSpPr>
        <p:spPr>
          <a:xfrm>
            <a:off x="623455" y="5758039"/>
            <a:ext cx="8102534" cy="464871"/>
          </a:xfrm>
          <a:prstGeom prst="rect">
            <a:avLst/>
          </a:prstGeom>
        </p:spPr>
        <p:txBody>
          <a:bodyPr wrap="square">
            <a:spAutoFit/>
          </a:bodyPr>
          <a:lstStyle/>
          <a:p>
            <a:pPr marL="285750" indent="-285750">
              <a:lnSpc>
                <a:spcPct val="150000"/>
              </a:lnSpc>
              <a:buFont typeface="Wingdings" pitchFamily="2" charset="2"/>
              <a:buChar char="ü"/>
            </a:pPr>
            <a:r>
              <a:rPr lang="en-US" cap="all" dirty="0">
                <a:solidFill>
                  <a:srgbClr val="FF0000"/>
                </a:solidFill>
              </a:rPr>
              <a:t>Acceleration and rotation of the flow is performed by a nozzle Block</a:t>
            </a:r>
            <a:endParaRPr lang="ru-RU" cap="all" dirty="0">
              <a:solidFill>
                <a:srgbClr val="FF0000"/>
              </a:solidFill>
            </a:endParaRPr>
          </a:p>
        </p:txBody>
      </p:sp>
    </p:spTree>
    <p:extLst>
      <p:ext uri="{BB962C8B-B14F-4D97-AF65-F5344CB8AC3E}">
        <p14:creationId xmlns:p14="http://schemas.microsoft.com/office/powerpoint/2010/main" val="20187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22</a:t>
            </a:fld>
            <a:endParaRPr lang="ru-RU" dirty="0">
              <a:solidFill>
                <a:schemeClr val="bg1"/>
              </a:solidFill>
              <a:latin typeface="Elektra Medium Pro" panose="02000803000000020004" pitchFamily="50" charset="-52"/>
            </a:endParaRPr>
          </a:p>
        </p:txBody>
      </p:sp>
      <p:sp>
        <p:nvSpPr>
          <p:cNvPr id="6" name="Прямоугольник 5"/>
          <p:cNvSpPr/>
          <p:nvPr/>
        </p:nvSpPr>
        <p:spPr>
          <a:xfrm>
            <a:off x="526517" y="241444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stator</a:t>
            </a:r>
            <a:endParaRPr lang="ru-RU" b="1" i="1" cap="all" dirty="0">
              <a:solidFill>
                <a:sysClr val="windowText" lastClr="000000"/>
              </a:solidFill>
            </a:endParaRPr>
          </a:p>
        </p:txBody>
      </p:sp>
      <p:sp>
        <p:nvSpPr>
          <p:cNvPr id="9" name="Стрелка вниз 8"/>
          <p:cNvSpPr/>
          <p:nvPr/>
        </p:nvSpPr>
        <p:spPr>
          <a:xfrm rot="16200000">
            <a:off x="3589125" y="4379668"/>
            <a:ext cx="360000" cy="6480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Прямая соединительная линия 9"/>
          <p:cNvCxnSpPr/>
          <p:nvPr/>
        </p:nvCxnSpPr>
        <p:spPr>
          <a:xfrm>
            <a:off x="814837" y="1696384"/>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82944" y="2864726"/>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9547" y="148036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0</a:t>
            </a:r>
            <a:r>
              <a:rPr lang="ru-RU" b="1" cap="all" dirty="0">
                <a:solidFill>
                  <a:sysClr val="windowText" lastClr="000000"/>
                </a:solidFill>
              </a:rPr>
              <a:t>)</a:t>
            </a:r>
            <a:endParaRPr lang="ru-RU" b="1" i="1" cap="all" dirty="0">
              <a:solidFill>
                <a:sysClr val="windowText" lastClr="000000"/>
              </a:solidFill>
            </a:endParaRPr>
          </a:p>
        </p:txBody>
      </p:sp>
      <p:sp>
        <p:nvSpPr>
          <p:cNvPr id="13" name="Прямоугольник 12"/>
          <p:cNvSpPr/>
          <p:nvPr/>
        </p:nvSpPr>
        <p:spPr>
          <a:xfrm>
            <a:off x="-52326" y="264001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1</a:t>
            </a:r>
            <a:r>
              <a:rPr lang="ru-RU" b="1" cap="all" dirty="0">
                <a:solidFill>
                  <a:sysClr val="windowText" lastClr="000000"/>
                </a:solidFill>
              </a:rPr>
              <a:t>)</a:t>
            </a:r>
            <a:endParaRPr lang="ru-RU" b="1" i="1" cap="all" dirty="0">
              <a:solidFill>
                <a:sysClr val="windowText" lastClr="000000"/>
              </a:solidFill>
            </a:endParaRPr>
          </a:p>
        </p:txBody>
      </p:sp>
      <p:sp>
        <p:nvSpPr>
          <p:cNvPr id="14" name="Прямоугольник 13"/>
          <p:cNvSpPr/>
          <p:nvPr/>
        </p:nvSpPr>
        <p:spPr>
          <a:xfrm>
            <a:off x="2993939" y="417697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dirty="0">
              <a:solidFill>
                <a:sysClr val="windowText" lastClr="000000"/>
              </a:solidFill>
            </a:endParaRPr>
          </a:p>
        </p:txBody>
      </p:sp>
      <p:sp>
        <p:nvSpPr>
          <p:cNvPr id="15" name="Прямоугольник 14"/>
          <p:cNvSpPr/>
          <p:nvPr/>
        </p:nvSpPr>
        <p:spPr>
          <a:xfrm>
            <a:off x="454509" y="443066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rotor</a:t>
            </a:r>
            <a:endParaRPr lang="ru-RU" b="1" i="1" cap="all" dirty="0">
              <a:solidFill>
                <a:sysClr val="windowText" lastClr="000000"/>
              </a:solidFill>
            </a:endParaRPr>
          </a:p>
        </p:txBody>
      </p:sp>
      <p:cxnSp>
        <p:nvCxnSpPr>
          <p:cNvPr id="16" name="Прямая соединительная линия 15"/>
          <p:cNvCxnSpPr/>
          <p:nvPr/>
        </p:nvCxnSpPr>
        <p:spPr>
          <a:xfrm>
            <a:off x="814837" y="4133948"/>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0433" y="391792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1</a:t>
            </a:r>
            <a:r>
              <a:rPr lang="ru-RU" b="1" cap="all" dirty="0">
                <a:solidFill>
                  <a:sysClr val="windowText" lastClr="000000"/>
                </a:solidFill>
              </a:rPr>
              <a:t>)</a:t>
            </a:r>
            <a:endParaRPr lang="ru-RU" b="1" i="1" cap="all" dirty="0">
              <a:solidFill>
                <a:sysClr val="windowText" lastClr="000000"/>
              </a:solidFill>
            </a:endParaRPr>
          </a:p>
        </p:txBody>
      </p:sp>
      <p:cxnSp>
        <p:nvCxnSpPr>
          <p:cNvPr id="18" name="Прямая соединительная линия 17"/>
          <p:cNvCxnSpPr/>
          <p:nvPr/>
        </p:nvCxnSpPr>
        <p:spPr>
          <a:xfrm>
            <a:off x="814837" y="5357565"/>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20433" y="507862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a:t>
            </a:r>
            <a:r>
              <a:rPr lang="en-US" b="1" cap="all" dirty="0">
                <a:solidFill>
                  <a:sysClr val="windowText" lastClr="000000"/>
                </a:solidFill>
              </a:rPr>
              <a:t>2</a:t>
            </a:r>
            <a:r>
              <a:rPr lang="ru-RU" b="1" cap="all" dirty="0">
                <a:solidFill>
                  <a:sysClr val="windowText" lastClr="000000"/>
                </a:solidFill>
              </a:rPr>
              <a:t>)</a:t>
            </a:r>
            <a:endParaRPr lang="ru-RU" b="1" i="1" cap="all" dirty="0">
              <a:solidFill>
                <a:sysClr val="windowText" lastClr="000000"/>
              </a:solidFill>
            </a:endParaRPr>
          </a:p>
        </p:txBody>
      </p:sp>
      <p:sp>
        <p:nvSpPr>
          <p:cNvPr id="20" name="Прямоугольник 19"/>
          <p:cNvSpPr/>
          <p:nvPr/>
        </p:nvSpPr>
        <p:spPr>
          <a:xfrm>
            <a:off x="3984478" y="3701900"/>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1" name="Прямоугольник 20"/>
          <p:cNvSpPr/>
          <p:nvPr/>
        </p:nvSpPr>
        <p:spPr>
          <a:xfrm>
            <a:off x="3698078" y="291807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2" name="Прямоугольник 21"/>
          <p:cNvSpPr/>
          <p:nvPr/>
        </p:nvSpPr>
        <p:spPr>
          <a:xfrm>
            <a:off x="2819647" y="293796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23" name="Прямоугольник 22"/>
          <p:cNvSpPr/>
          <p:nvPr/>
        </p:nvSpPr>
        <p:spPr>
          <a:xfrm>
            <a:off x="947364" y="625737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24" name="Прямоугольник 23"/>
          <p:cNvSpPr/>
          <p:nvPr/>
        </p:nvSpPr>
        <p:spPr>
          <a:xfrm>
            <a:off x="1742526" y="548827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25" name="Прямоугольник 24"/>
          <p:cNvSpPr/>
          <p:nvPr/>
        </p:nvSpPr>
        <p:spPr>
          <a:xfrm>
            <a:off x="895910" y="548827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W</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26" name="Прямая соединительная линия 25"/>
          <p:cNvCxnSpPr/>
          <p:nvPr/>
        </p:nvCxnSpPr>
        <p:spPr>
          <a:xfrm>
            <a:off x="1412715" y="6046428"/>
            <a:ext cx="148743"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23" idx="3"/>
            <a:endCxn id="23" idx="3"/>
          </p:cNvCxnSpPr>
          <p:nvPr/>
        </p:nvCxnSpPr>
        <p:spPr>
          <a:xfrm>
            <a:off x="2243508" y="6473403"/>
            <a:ext cx="0" cy="0"/>
          </a:xfrm>
          <a:prstGeom prst="line">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3808729" y="3551509"/>
            <a:ext cx="175749" cy="21113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4569249" y="3563146"/>
            <a:ext cx="126602" cy="20438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3055291" y="336328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1" name="Прямоугольник 30"/>
          <p:cNvSpPr/>
          <p:nvPr/>
        </p:nvSpPr>
        <p:spPr>
          <a:xfrm>
            <a:off x="3703363" y="333548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ru-RU" b="1" cap="all" baseline="-25000" dirty="0">
                <a:solidFill>
                  <a:sysClr val="windowText" lastClr="000000"/>
                </a:solidFill>
              </a:rPr>
              <a:t>1</a:t>
            </a:r>
            <a:endParaRPr lang="ru-RU" b="1" i="1" cap="all" baseline="-25000" dirty="0">
              <a:solidFill>
                <a:sysClr val="windowText" lastClr="000000"/>
              </a:solidFill>
            </a:endParaRPr>
          </a:p>
        </p:txBody>
      </p:sp>
      <p:sp>
        <p:nvSpPr>
          <p:cNvPr id="32" name="Прямоугольник 31"/>
          <p:cNvSpPr/>
          <p:nvPr/>
        </p:nvSpPr>
        <p:spPr>
          <a:xfrm>
            <a:off x="977474" y="585251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sp>
        <p:nvSpPr>
          <p:cNvPr id="33" name="Freeform 9"/>
          <p:cNvSpPr>
            <a:spLocks noChangeAspect="1"/>
          </p:cNvSpPr>
          <p:nvPr/>
        </p:nvSpPr>
        <p:spPr bwMode="auto">
          <a:xfrm flipH="1">
            <a:off x="1269015" y="1784726"/>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4" name="Freeform 9"/>
          <p:cNvSpPr>
            <a:spLocks noChangeAspect="1"/>
          </p:cNvSpPr>
          <p:nvPr/>
        </p:nvSpPr>
        <p:spPr bwMode="auto">
          <a:xfrm flipH="1">
            <a:off x="2511962" y="1784726"/>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5" name="Freeform 9"/>
          <p:cNvSpPr>
            <a:spLocks noChangeAspect="1"/>
          </p:cNvSpPr>
          <p:nvPr/>
        </p:nvSpPr>
        <p:spPr bwMode="auto">
          <a:xfrm flipH="1">
            <a:off x="3751939" y="1775029"/>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6" name="Freeform 8"/>
          <p:cNvSpPr>
            <a:spLocks noChangeAspect="1"/>
          </p:cNvSpPr>
          <p:nvPr/>
        </p:nvSpPr>
        <p:spPr bwMode="auto">
          <a:xfrm>
            <a:off x="1161201" y="4193717"/>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7" name="Freeform 8"/>
          <p:cNvSpPr>
            <a:spLocks noChangeAspect="1"/>
          </p:cNvSpPr>
          <p:nvPr/>
        </p:nvSpPr>
        <p:spPr bwMode="auto">
          <a:xfrm>
            <a:off x="2407990" y="4214645"/>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8" name="Freeform 8"/>
          <p:cNvSpPr>
            <a:spLocks noChangeAspect="1"/>
          </p:cNvSpPr>
          <p:nvPr/>
        </p:nvSpPr>
        <p:spPr bwMode="auto">
          <a:xfrm>
            <a:off x="3746545" y="4193717"/>
            <a:ext cx="848573" cy="1080000"/>
          </a:xfrm>
          <a:custGeom>
            <a:avLst/>
            <a:gdLst>
              <a:gd name="T0" fmla="*/ 405 w 407"/>
              <a:gd name="T1" fmla="*/ 191 h 518"/>
              <a:gd name="T2" fmla="*/ 377 w 407"/>
              <a:gd name="T3" fmla="*/ 75 h 518"/>
              <a:gd name="T4" fmla="*/ 293 w 407"/>
              <a:gd name="T5" fmla="*/ 11 h 518"/>
              <a:gd name="T6" fmla="*/ 221 w 407"/>
              <a:gd name="T7" fmla="*/ 7 h 518"/>
              <a:gd name="T8" fmla="*/ 209 w 407"/>
              <a:gd name="T9" fmla="*/ 55 h 518"/>
              <a:gd name="T10" fmla="*/ 273 w 407"/>
              <a:gd name="T11" fmla="*/ 167 h 518"/>
              <a:gd name="T12" fmla="*/ 261 w 407"/>
              <a:gd name="T13" fmla="*/ 271 h 518"/>
              <a:gd name="T14" fmla="*/ 153 w 407"/>
              <a:gd name="T15" fmla="*/ 391 h 518"/>
              <a:gd name="T16" fmla="*/ 17 w 407"/>
              <a:gd name="T17" fmla="*/ 487 h 518"/>
              <a:gd name="T18" fmla="*/ 53 w 407"/>
              <a:gd name="T19" fmla="*/ 503 h 518"/>
              <a:gd name="T20" fmla="*/ 233 w 407"/>
              <a:gd name="T21" fmla="*/ 399 h 518"/>
              <a:gd name="T22" fmla="*/ 349 w 407"/>
              <a:gd name="T23" fmla="*/ 311 h 518"/>
              <a:gd name="T24" fmla="*/ 405 w 407"/>
              <a:gd name="T25" fmla="*/ 1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518">
                <a:moveTo>
                  <a:pt x="405" y="191"/>
                </a:moveTo>
                <a:cubicBezTo>
                  <a:pt x="407" y="156"/>
                  <a:pt x="396" y="105"/>
                  <a:pt x="377" y="75"/>
                </a:cubicBezTo>
                <a:cubicBezTo>
                  <a:pt x="358" y="45"/>
                  <a:pt x="319" y="22"/>
                  <a:pt x="293" y="11"/>
                </a:cubicBezTo>
                <a:cubicBezTo>
                  <a:pt x="267" y="0"/>
                  <a:pt x="235" y="0"/>
                  <a:pt x="221" y="7"/>
                </a:cubicBezTo>
                <a:cubicBezTo>
                  <a:pt x="207" y="14"/>
                  <a:pt x="200" y="28"/>
                  <a:pt x="209" y="55"/>
                </a:cubicBezTo>
                <a:cubicBezTo>
                  <a:pt x="218" y="82"/>
                  <a:pt x="264" y="131"/>
                  <a:pt x="273" y="167"/>
                </a:cubicBezTo>
                <a:cubicBezTo>
                  <a:pt x="282" y="203"/>
                  <a:pt x="281" y="234"/>
                  <a:pt x="261" y="271"/>
                </a:cubicBezTo>
                <a:cubicBezTo>
                  <a:pt x="241" y="308"/>
                  <a:pt x="194" y="355"/>
                  <a:pt x="153" y="391"/>
                </a:cubicBezTo>
                <a:cubicBezTo>
                  <a:pt x="112" y="427"/>
                  <a:pt x="34" y="468"/>
                  <a:pt x="17" y="487"/>
                </a:cubicBezTo>
                <a:cubicBezTo>
                  <a:pt x="0" y="506"/>
                  <a:pt x="17" y="518"/>
                  <a:pt x="53" y="503"/>
                </a:cubicBezTo>
                <a:cubicBezTo>
                  <a:pt x="89" y="488"/>
                  <a:pt x="184" y="431"/>
                  <a:pt x="233" y="399"/>
                </a:cubicBezTo>
                <a:cubicBezTo>
                  <a:pt x="282" y="367"/>
                  <a:pt x="320" y="346"/>
                  <a:pt x="349" y="311"/>
                </a:cubicBezTo>
                <a:cubicBezTo>
                  <a:pt x="378" y="276"/>
                  <a:pt x="393" y="216"/>
                  <a:pt x="405" y="19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cxnSp>
        <p:nvCxnSpPr>
          <p:cNvPr id="39" name="Прямая со стрелкой 38"/>
          <p:cNvCxnSpPr>
            <a:cxnSpLocks noChangeAspect="1"/>
          </p:cNvCxnSpPr>
          <p:nvPr/>
        </p:nvCxnSpPr>
        <p:spPr>
          <a:xfrm>
            <a:off x="3360534" y="2864725"/>
            <a:ext cx="1638973"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4170831" y="3764725"/>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360535" y="2864726"/>
            <a:ext cx="810296" cy="8999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cxnSpLocks noChangeAspect="1"/>
          </p:cNvCxnSpPr>
          <p:nvPr/>
        </p:nvCxnSpPr>
        <p:spPr>
          <a:xfrm flipH="1">
            <a:off x="1138097" y="5357565"/>
            <a:ext cx="1236238" cy="900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1181098" y="6257565"/>
            <a:ext cx="8286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2009774" y="5357565"/>
            <a:ext cx="364561" cy="90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923213" y="6257379"/>
            <a:ext cx="92108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117588" y="6068541"/>
            <a:ext cx="156030" cy="1888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1742526" y="590157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sym typeface="Symbol"/>
              </a:rPr>
              <a:t></a:t>
            </a:r>
            <a:r>
              <a:rPr lang="en-US" b="1" cap="all" baseline="-25000" dirty="0">
                <a:solidFill>
                  <a:sysClr val="windowText" lastClr="000000"/>
                </a:solidFill>
              </a:rPr>
              <a:t>2</a:t>
            </a:r>
            <a:endParaRPr lang="ru-RU" b="1" i="1" cap="all" baseline="-25000" dirty="0">
              <a:solidFill>
                <a:sysClr val="windowText" lastClr="000000"/>
              </a:solidFill>
            </a:endParaRPr>
          </a:p>
        </p:txBody>
      </p:sp>
      <p:cxnSp>
        <p:nvCxnSpPr>
          <p:cNvPr id="48" name="Прямая соединительная линия 47"/>
          <p:cNvCxnSpPr/>
          <p:nvPr/>
        </p:nvCxnSpPr>
        <p:spPr>
          <a:xfrm flipH="1">
            <a:off x="3038670" y="3767533"/>
            <a:ext cx="114135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2936248" y="830269"/>
            <a:ext cx="767115" cy="7920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2504432" y="90227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cap="all" dirty="0">
                <a:solidFill>
                  <a:sysClr val="windowText" lastClr="000000"/>
                </a:solidFill>
              </a:rPr>
              <a:t>С</a:t>
            </a:r>
            <a:r>
              <a:rPr lang="ru-RU" b="1" cap="all" baseline="-25000" dirty="0">
                <a:solidFill>
                  <a:sysClr val="windowText" lastClr="000000"/>
                </a:solidFill>
              </a:rPr>
              <a:t>0</a:t>
            </a:r>
            <a:endParaRPr lang="ru-RU" b="1" i="1" cap="all" baseline="-25000" dirty="0">
              <a:solidFill>
                <a:sysClr val="windowText" lastClr="000000"/>
              </a:solidFill>
            </a:endParaRPr>
          </a:p>
        </p:txBody>
      </p:sp>
      <p:grpSp>
        <p:nvGrpSpPr>
          <p:cNvPr id="51" name="Группа 44"/>
          <p:cNvGrpSpPr/>
          <p:nvPr/>
        </p:nvGrpSpPr>
        <p:grpSpPr>
          <a:xfrm>
            <a:off x="108053" y="690469"/>
            <a:ext cx="2106296" cy="1071687"/>
            <a:chOff x="1143994" y="399197"/>
            <a:chExt cx="2106296" cy="1071687"/>
          </a:xfrm>
        </p:grpSpPr>
        <p:cxnSp>
          <p:nvCxnSpPr>
            <p:cNvPr id="52" name="Прямая со стрелкой 51"/>
            <p:cNvCxnSpPr/>
            <p:nvPr/>
          </p:nvCxnSpPr>
          <p:spPr>
            <a:xfrm>
              <a:off x="1980000" y="819120"/>
              <a:ext cx="0" cy="5956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1980000" y="819120"/>
              <a:ext cx="791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954146" y="39919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u</a:t>
              </a:r>
              <a:endParaRPr lang="ru-RU" b="1" i="1" cap="all" baseline="-25000" dirty="0">
                <a:solidFill>
                  <a:sysClr val="windowText" lastClr="000000"/>
                </a:solidFill>
              </a:endParaRPr>
            </a:p>
          </p:txBody>
        </p:sp>
        <p:sp>
          <p:nvSpPr>
            <p:cNvPr id="55" name="Прямоугольник 54"/>
            <p:cNvSpPr/>
            <p:nvPr/>
          </p:nvSpPr>
          <p:spPr>
            <a:xfrm>
              <a:off x="1143994" y="1038836"/>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ysClr val="windowText" lastClr="000000"/>
                  </a:solidFill>
                </a:rPr>
                <a:t>a</a:t>
              </a:r>
              <a:endParaRPr lang="ru-RU" b="1" i="1" dirty="0">
                <a:solidFill>
                  <a:sysClr val="windowText" lastClr="000000"/>
                </a:solidFill>
              </a:endParaRPr>
            </a:p>
          </p:txBody>
        </p:sp>
        <p:sp>
          <p:nvSpPr>
            <p:cNvPr id="56" name="Прямоугольник 55"/>
            <p:cNvSpPr/>
            <p:nvPr/>
          </p:nvSpPr>
          <p:spPr>
            <a:xfrm>
              <a:off x="1331928" y="40894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solidFill>
                    <a:sysClr val="windowText" lastClr="000000"/>
                  </a:solidFill>
                </a:rPr>
                <a:t>0</a:t>
              </a:r>
              <a:endParaRPr lang="ru-RU" b="1" i="1" cap="all" baseline="-25000" dirty="0">
                <a:solidFill>
                  <a:sysClr val="windowText" lastClr="000000"/>
                </a:solidFill>
              </a:endParaRPr>
            </a:p>
          </p:txBody>
        </p:sp>
      </p:grpSp>
      <p:cxnSp>
        <p:nvCxnSpPr>
          <p:cNvPr id="57" name="Прямая соединительная линия 56"/>
          <p:cNvCxnSpPr>
            <a:stCxn id="33" idx="3"/>
          </p:cNvCxnSpPr>
          <p:nvPr/>
        </p:nvCxnSpPr>
        <p:spPr>
          <a:xfrm flipV="1">
            <a:off x="1656815" y="1262317"/>
            <a:ext cx="597894" cy="537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110693" y="2846493"/>
            <a:ext cx="737503" cy="353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flipV="1">
            <a:off x="886557" y="3566573"/>
            <a:ext cx="782406" cy="669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H="1">
            <a:off x="2686757" y="5222757"/>
            <a:ext cx="1170290" cy="700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1966677" y="1550349"/>
            <a:ext cx="72008"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flipV="1">
            <a:off x="2542741" y="2846493"/>
            <a:ext cx="144016"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V="1">
            <a:off x="1174589" y="3926613"/>
            <a:ext cx="144016"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3046797" y="5366773"/>
            <a:ext cx="144016"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771268" y="3782597"/>
            <a:ext cx="476412" cy="369332"/>
          </a:xfrm>
          <a:prstGeom prst="rect">
            <a:avLst/>
          </a:prstGeom>
        </p:spPr>
        <p:txBody>
          <a:bodyPr wrap="none">
            <a:spAutoFit/>
          </a:bodyPr>
          <a:lstStyle/>
          <a:p>
            <a:pPr algn="ctr"/>
            <a:r>
              <a:rPr lang="ru-RU" b="1" cap="all" dirty="0">
                <a:solidFill>
                  <a:sysClr val="windowText" lastClr="000000"/>
                </a:solidFill>
                <a:sym typeface="Symbol"/>
              </a:rPr>
              <a:t></a:t>
            </a:r>
            <a:r>
              <a:rPr lang="ru-RU" b="1" cap="all" baseline="-25000" dirty="0">
                <a:solidFill>
                  <a:sysClr val="windowText" lastClr="000000"/>
                </a:solidFill>
                <a:sym typeface="Symbol"/>
              </a:rPr>
              <a:t>1</a:t>
            </a:r>
            <a:r>
              <a:rPr lang="en-US" b="1" cap="all" baseline="-25000" dirty="0">
                <a:solidFill>
                  <a:sysClr val="windowText" lastClr="000000"/>
                </a:solidFill>
                <a:sym typeface="Symbol"/>
              </a:rPr>
              <a:t>b</a:t>
            </a:r>
            <a:endParaRPr lang="ru-RU" b="1" i="1" cap="all" baseline="-25000" dirty="0">
              <a:solidFill>
                <a:sysClr val="windowText" lastClr="000000"/>
              </a:solidFill>
            </a:endParaRPr>
          </a:p>
        </p:txBody>
      </p:sp>
      <p:sp>
        <p:nvSpPr>
          <p:cNvPr id="67" name="Прямоугольник 66"/>
          <p:cNvSpPr/>
          <p:nvPr/>
        </p:nvSpPr>
        <p:spPr>
          <a:xfrm>
            <a:off x="2619558" y="5366773"/>
            <a:ext cx="476412" cy="369332"/>
          </a:xfrm>
          <a:prstGeom prst="rect">
            <a:avLst/>
          </a:prstGeom>
        </p:spPr>
        <p:txBody>
          <a:bodyPr wrap="none">
            <a:spAutoFit/>
          </a:bodyPr>
          <a:lstStyle/>
          <a:p>
            <a:pPr algn="ctr"/>
            <a:r>
              <a:rPr lang="ru-RU" b="1" cap="all" dirty="0">
                <a:solidFill>
                  <a:sysClr val="windowText" lastClr="000000"/>
                </a:solidFill>
                <a:sym typeface="Symbol"/>
              </a:rPr>
              <a:t></a:t>
            </a:r>
            <a:r>
              <a:rPr lang="en-US" b="1" cap="all" baseline="-25000" dirty="0" err="1">
                <a:solidFill>
                  <a:sysClr val="windowText" lastClr="000000"/>
                </a:solidFill>
              </a:rPr>
              <a:t>2b</a:t>
            </a:r>
            <a:endParaRPr lang="ru-RU" b="1" i="1" cap="all" baseline="-25000" dirty="0">
              <a:solidFill>
                <a:sysClr val="windowText" lastClr="000000"/>
              </a:solidFill>
            </a:endParaRPr>
          </a:p>
        </p:txBody>
      </p:sp>
      <p:sp>
        <p:nvSpPr>
          <p:cNvPr id="68" name="Прямоугольник 67"/>
          <p:cNvSpPr/>
          <p:nvPr/>
        </p:nvSpPr>
        <p:spPr>
          <a:xfrm>
            <a:off x="2619559" y="2774485"/>
            <a:ext cx="495649" cy="369332"/>
          </a:xfrm>
          <a:prstGeom prst="rect">
            <a:avLst/>
          </a:prstGeom>
        </p:spPr>
        <p:txBody>
          <a:bodyPr wrap="none">
            <a:spAutoFit/>
          </a:bodyPr>
          <a:lstStyle/>
          <a:p>
            <a:pPr algn="ctr"/>
            <a:r>
              <a:rPr lang="en-US" b="1" cap="all" dirty="0">
                <a:solidFill>
                  <a:sysClr val="windowText" lastClr="000000"/>
                </a:solidFill>
                <a:sym typeface="Symbol"/>
              </a:rPr>
              <a:t></a:t>
            </a:r>
            <a:r>
              <a:rPr lang="ru-RU" b="1" cap="all" baseline="-25000" dirty="0">
                <a:solidFill>
                  <a:sysClr val="windowText" lastClr="000000"/>
                </a:solidFill>
              </a:rPr>
              <a:t>1</a:t>
            </a:r>
            <a:r>
              <a:rPr lang="en-US" b="1" cap="all" baseline="-25000" dirty="0">
                <a:solidFill>
                  <a:sysClr val="windowText" lastClr="000000"/>
                </a:solidFill>
              </a:rPr>
              <a:t>b</a:t>
            </a:r>
            <a:endParaRPr lang="ru-RU" b="1" i="1" cap="all" baseline="-25000" dirty="0">
              <a:solidFill>
                <a:sysClr val="windowText" lastClr="000000"/>
              </a:solidFill>
            </a:endParaRPr>
          </a:p>
        </p:txBody>
      </p:sp>
      <p:sp>
        <p:nvSpPr>
          <p:cNvPr id="69" name="Прямоугольник 68"/>
          <p:cNvSpPr/>
          <p:nvPr/>
        </p:nvSpPr>
        <p:spPr>
          <a:xfrm>
            <a:off x="1971486" y="1334325"/>
            <a:ext cx="495649" cy="369332"/>
          </a:xfrm>
          <a:prstGeom prst="rect">
            <a:avLst/>
          </a:prstGeom>
        </p:spPr>
        <p:txBody>
          <a:bodyPr wrap="none">
            <a:spAutoFit/>
          </a:bodyPr>
          <a:lstStyle/>
          <a:p>
            <a:pPr algn="ctr"/>
            <a:r>
              <a:rPr lang="en-US" b="1" cap="all" dirty="0">
                <a:solidFill>
                  <a:sysClr val="windowText" lastClr="000000"/>
                </a:solidFill>
                <a:sym typeface="Symbol"/>
              </a:rPr>
              <a:t></a:t>
            </a:r>
            <a:r>
              <a:rPr lang="ru-RU" b="1" cap="all" baseline="-25000" dirty="0">
                <a:solidFill>
                  <a:sysClr val="windowText" lastClr="000000"/>
                </a:solidFill>
              </a:rPr>
              <a:t>0</a:t>
            </a:r>
            <a:r>
              <a:rPr lang="en-US" b="1" cap="all" baseline="-25000" dirty="0">
                <a:solidFill>
                  <a:sysClr val="windowText" lastClr="000000"/>
                </a:solidFill>
              </a:rPr>
              <a:t>b</a:t>
            </a:r>
            <a:endParaRPr lang="ru-RU" b="1" i="1" cap="all" baseline="-25000" dirty="0">
              <a:solidFill>
                <a:sysClr val="windowText" lastClr="000000"/>
              </a:solidFill>
            </a:endParaRPr>
          </a:p>
        </p:txBody>
      </p:sp>
      <p:sp>
        <p:nvSpPr>
          <p:cNvPr id="4" name="Прямоугольник 3"/>
          <p:cNvSpPr/>
          <p:nvPr/>
        </p:nvSpPr>
        <p:spPr>
          <a:xfrm>
            <a:off x="5280622" y="1132265"/>
            <a:ext cx="3510364" cy="3000821"/>
          </a:xfrm>
          <a:prstGeom prst="rect">
            <a:avLst/>
          </a:prstGeom>
        </p:spPr>
        <p:txBody>
          <a:bodyPr wrap="square">
            <a:spAutoFit/>
          </a:bodyPr>
          <a:lstStyle/>
          <a:p>
            <a:pPr marL="273050" indent="-273050">
              <a:lnSpc>
                <a:spcPct val="150000"/>
              </a:lnSpc>
              <a:buFont typeface="Wingdings" pitchFamily="2" charset="2"/>
              <a:buChar char="ü"/>
            </a:pPr>
            <a:r>
              <a:rPr lang="ru-RU" dirty="0">
                <a:sym typeface="Symbol"/>
              </a:rPr>
              <a:t></a:t>
            </a:r>
            <a:r>
              <a:rPr lang="ru-RU" baseline="-25000" dirty="0">
                <a:sym typeface="Symbol"/>
              </a:rPr>
              <a:t>0</a:t>
            </a:r>
            <a:r>
              <a:rPr lang="en-US" baseline="-25000" dirty="0">
                <a:sym typeface="Symbol"/>
              </a:rPr>
              <a:t>b</a:t>
            </a:r>
            <a:r>
              <a:rPr lang="en-US" dirty="0">
                <a:sym typeface="Symbol"/>
              </a:rPr>
              <a:t> &gt; </a:t>
            </a:r>
            <a:r>
              <a:rPr lang="ru-RU" baseline="-25000" dirty="0">
                <a:sym typeface="Symbol"/>
              </a:rPr>
              <a:t>1</a:t>
            </a:r>
            <a:r>
              <a:rPr lang="en-US" baseline="-25000" dirty="0">
                <a:sym typeface="Symbol"/>
              </a:rPr>
              <a:t>b</a:t>
            </a:r>
            <a:endParaRPr lang="ru-RU" dirty="0">
              <a:sym typeface="Symbol"/>
            </a:endParaRPr>
          </a:p>
          <a:p>
            <a:pPr marL="273050" indent="-273050">
              <a:lnSpc>
                <a:spcPct val="150000"/>
              </a:lnSpc>
              <a:buFont typeface="Wingdings" pitchFamily="2" charset="2"/>
              <a:buChar char="ü"/>
            </a:pPr>
            <a:r>
              <a:rPr lang="en-US" dirty="0">
                <a:sym typeface="Symbol"/>
              </a:rPr>
              <a:t>Blade passage convergence with such a ratio of angles </a:t>
            </a:r>
          </a:p>
          <a:p>
            <a:pPr marL="273050" indent="-273050">
              <a:lnSpc>
                <a:spcPct val="150000"/>
              </a:lnSpc>
              <a:buFont typeface="Wingdings" pitchFamily="2" charset="2"/>
              <a:buChar char="ü"/>
            </a:pPr>
            <a:r>
              <a:rPr lang="en-US" dirty="0">
                <a:sym typeface="Symbol"/>
              </a:rPr>
              <a:t>Gas accelerates in absolute motion </a:t>
            </a:r>
            <a:r>
              <a:rPr lang="ru-RU" i="1" dirty="0" err="1"/>
              <a:t>с</a:t>
            </a:r>
            <a:r>
              <a:rPr lang="ru-RU" i="1" cap="small" baseline="-25000" dirty="0" err="1"/>
              <a:t>1</a:t>
            </a:r>
            <a:r>
              <a:rPr lang="en-US" i="1" dirty="0"/>
              <a:t>&gt; </a:t>
            </a:r>
            <a:r>
              <a:rPr lang="ru-RU" i="1" dirty="0"/>
              <a:t>с</a:t>
            </a:r>
            <a:r>
              <a:rPr lang="ru-RU" i="1" cap="small" baseline="-25000" dirty="0"/>
              <a:t>0</a:t>
            </a:r>
          </a:p>
          <a:p>
            <a:pPr marL="273050" indent="-273050">
              <a:lnSpc>
                <a:spcPct val="150000"/>
              </a:lnSpc>
              <a:buFont typeface="Wingdings" pitchFamily="2" charset="2"/>
              <a:buChar char="ü"/>
            </a:pPr>
            <a:r>
              <a:rPr lang="en-US" dirty="0">
                <a:sym typeface="Symbol"/>
              </a:rPr>
              <a:t>Acceleration is accompanied by a decrease in static pressure</a:t>
            </a:r>
            <a:endParaRPr lang="ru-RU" dirty="0">
              <a:sym typeface="Symbol"/>
            </a:endParaRPr>
          </a:p>
        </p:txBody>
      </p:sp>
      <p:sp>
        <p:nvSpPr>
          <p:cNvPr id="70" name="Прямоугольник 69"/>
          <p:cNvSpPr/>
          <p:nvPr/>
        </p:nvSpPr>
        <p:spPr>
          <a:xfrm>
            <a:off x="5102943" y="758723"/>
            <a:ext cx="3626227" cy="369332"/>
          </a:xfrm>
          <a:prstGeom prst="rect">
            <a:avLst/>
          </a:prstGeom>
        </p:spPr>
        <p:txBody>
          <a:bodyPr wrap="square">
            <a:spAutoFit/>
          </a:bodyPr>
          <a:lstStyle/>
          <a:p>
            <a:pPr algn="ctr"/>
            <a:r>
              <a:rPr lang="en-US" cap="small" dirty="0"/>
              <a:t>Process in the nozzle block</a:t>
            </a:r>
            <a:endParaRPr lang="ru-RU" cap="small" dirty="0"/>
          </a:p>
        </p:txBody>
      </p:sp>
      <p:sp>
        <p:nvSpPr>
          <p:cNvPr id="71" name="Прямоугольник 70"/>
          <p:cNvSpPr/>
          <p:nvPr/>
        </p:nvSpPr>
        <p:spPr>
          <a:xfrm>
            <a:off x="5134837" y="4925313"/>
            <a:ext cx="3626227" cy="923330"/>
          </a:xfrm>
          <a:prstGeom prst="rect">
            <a:avLst/>
          </a:prstGeom>
        </p:spPr>
        <p:txBody>
          <a:bodyPr wrap="square">
            <a:spAutoFit/>
          </a:bodyPr>
          <a:lstStyle/>
          <a:p>
            <a:pPr algn="ctr"/>
            <a:r>
              <a:rPr lang="en-US" cap="small" dirty="0"/>
              <a:t>Nozzle block accelerates the flow and creates a preliminary swirl at the rotor inlet</a:t>
            </a:r>
            <a:endParaRPr lang="ru-RU" cap="small" dirty="0"/>
          </a:p>
        </p:txBody>
      </p:sp>
    </p:spTree>
    <p:extLst>
      <p:ext uri="{BB962C8B-B14F-4D97-AF65-F5344CB8AC3E}">
        <p14:creationId xmlns:p14="http://schemas.microsoft.com/office/powerpoint/2010/main" val="183738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turbine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23</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600076" y="805276"/>
            <a:ext cx="8124824" cy="369332"/>
          </a:xfrm>
          <a:prstGeom prst="rect">
            <a:avLst/>
          </a:prstGeom>
        </p:spPr>
        <p:txBody>
          <a:bodyPr wrap="square">
            <a:spAutoFit/>
          </a:bodyPr>
          <a:lstStyle/>
          <a:p>
            <a:pPr algn="ctr"/>
            <a:r>
              <a:rPr lang="en-US" cap="small" dirty="0"/>
              <a:t>Velocity diagrams of turbine stage</a:t>
            </a:r>
            <a:endParaRPr lang="ru-RU" cap="small" dirty="0"/>
          </a:p>
        </p:txBody>
      </p:sp>
      <p:pic>
        <p:nvPicPr>
          <p:cNvPr id="5" name="Рисунок 4"/>
          <p:cNvPicPr>
            <a:picLocks noChangeAspect="1"/>
          </p:cNvPicPr>
          <p:nvPr/>
        </p:nvPicPr>
        <p:blipFill>
          <a:blip r:embed="rId3" cstate="print"/>
          <a:srcRect l="1250" r="2500"/>
          <a:stretch>
            <a:fillRect/>
          </a:stretch>
        </p:blipFill>
        <p:spPr bwMode="auto">
          <a:xfrm>
            <a:off x="1007925" y="1232025"/>
            <a:ext cx="3600000" cy="1992000"/>
          </a:xfrm>
          <a:prstGeom prst="rect">
            <a:avLst/>
          </a:prstGeom>
          <a:noFill/>
        </p:spPr>
      </p:pic>
      <p:pic>
        <p:nvPicPr>
          <p:cNvPr id="6" name="Рисунок 5"/>
          <p:cNvPicPr>
            <a:picLocks noChangeAspect="1"/>
          </p:cNvPicPr>
          <p:nvPr/>
        </p:nvPicPr>
        <p:blipFill>
          <a:blip r:embed="rId4" cstate="print"/>
          <a:srcRect l="2500" r="2500"/>
          <a:stretch>
            <a:fillRect/>
          </a:stretch>
        </p:blipFill>
        <p:spPr bwMode="auto">
          <a:xfrm>
            <a:off x="5056050" y="1042254"/>
            <a:ext cx="3600000" cy="2013986"/>
          </a:xfrm>
          <a:prstGeom prst="rect">
            <a:avLst/>
          </a:prstGeom>
          <a:noFill/>
        </p:spPr>
      </p:pic>
      <p:sp>
        <p:nvSpPr>
          <p:cNvPr id="9" name="Прямоугольник 8"/>
          <p:cNvSpPr/>
          <p:nvPr/>
        </p:nvSpPr>
        <p:spPr>
          <a:xfrm>
            <a:off x="638176" y="3405601"/>
            <a:ext cx="8124824" cy="369332"/>
          </a:xfrm>
          <a:prstGeom prst="rect">
            <a:avLst/>
          </a:prstGeom>
        </p:spPr>
        <p:txBody>
          <a:bodyPr wrap="square">
            <a:spAutoFit/>
          </a:bodyPr>
          <a:lstStyle/>
          <a:p>
            <a:pPr algn="ctr"/>
            <a:r>
              <a:rPr lang="en-US" cap="small" dirty="0"/>
              <a:t>Shape of flow passage</a:t>
            </a:r>
            <a:endParaRPr lang="ru-RU" cap="small" dirty="0"/>
          </a:p>
        </p:txBody>
      </p:sp>
      <p:sp>
        <p:nvSpPr>
          <p:cNvPr id="10" name="TextBox 9"/>
          <p:cNvSpPr txBox="1"/>
          <p:nvPr/>
        </p:nvSpPr>
        <p:spPr>
          <a:xfrm>
            <a:off x="571500" y="3725355"/>
            <a:ext cx="4171949" cy="1711366"/>
          </a:xfrm>
          <a:prstGeom prst="rect">
            <a:avLst/>
          </a:prstGeom>
          <a:noFill/>
        </p:spPr>
        <p:txBody>
          <a:bodyPr wrap="square" rtlCol="0">
            <a:spAutoFit/>
          </a:bodyPr>
          <a:lstStyle/>
          <a:p>
            <a:pPr marL="355600" indent="-355600">
              <a:lnSpc>
                <a:spcPct val="150000"/>
              </a:lnSpc>
              <a:buFont typeface="Wingdings" pitchFamily="2" charset="2"/>
              <a:buChar char="ü"/>
            </a:pPr>
            <a:r>
              <a:rPr lang="en-US" dirty="0">
                <a:sym typeface="Symbol"/>
              </a:rPr>
              <a:t>Density of the working fluid decreases</a:t>
            </a:r>
          </a:p>
          <a:p>
            <a:pPr marL="355600" indent="-355600">
              <a:lnSpc>
                <a:spcPct val="150000"/>
              </a:lnSpc>
              <a:buFont typeface="Wingdings" pitchFamily="2" charset="2"/>
              <a:buChar char="ü"/>
            </a:pPr>
            <a:r>
              <a:rPr lang="es-ES" dirty="0">
                <a:sym typeface="Symbol"/>
              </a:rPr>
              <a:t>Axial velocity changes slightly</a:t>
            </a:r>
            <a:endParaRPr lang="en-US" dirty="0">
              <a:sym typeface="Symbol"/>
            </a:endParaRPr>
          </a:p>
          <a:p>
            <a:pPr marL="355600" indent="-355600">
              <a:lnSpc>
                <a:spcPct val="150000"/>
              </a:lnSpc>
              <a:buFont typeface="Wingdings" pitchFamily="2" charset="2"/>
              <a:buChar char="ü"/>
            </a:pPr>
            <a:r>
              <a:rPr lang="en-US" dirty="0">
                <a:sym typeface="Symbol"/>
              </a:rPr>
              <a:t>Axial area grows to the outlet</a:t>
            </a:r>
          </a:p>
          <a:p>
            <a:pPr marL="355600" indent="-355600">
              <a:lnSpc>
                <a:spcPct val="150000"/>
              </a:lnSpc>
              <a:buFont typeface="Wingdings" pitchFamily="2" charset="2"/>
              <a:buChar char="ü"/>
            </a:pPr>
            <a:r>
              <a:rPr lang="en-US" dirty="0">
                <a:sym typeface="Symbol"/>
              </a:rPr>
              <a:t>Blade height increases to the outlet</a:t>
            </a:r>
            <a:endParaRPr lang="ru-RU" dirty="0"/>
          </a:p>
        </p:txBody>
      </p:sp>
      <p:pic>
        <p:nvPicPr>
          <p:cNvPr id="63489" name="Picture 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51744" y="3724275"/>
            <a:ext cx="3246101" cy="2520000"/>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11" name="Прямоугольник 10"/>
              <p:cNvSpPr/>
              <p:nvPr/>
            </p:nvSpPr>
            <p:spPr>
              <a:xfrm>
                <a:off x="1998575" y="5549085"/>
                <a:ext cx="1317797" cy="695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ru-RU" i="1">
                                  <a:latin typeface="Cambria Math"/>
                                </a:rPr>
                                <m:t>0</m:t>
                              </m:r>
                            </m:sub>
                          </m:sSub>
                        </m:num>
                        <m:den>
                          <m:sSub>
                            <m:sSubPr>
                              <m:ctrlPr>
                                <a:rPr lang="ru-RU" i="1">
                                  <a:latin typeface="Cambria Math" panose="02040503050406030204" pitchFamily="18" charset="0"/>
                                </a:rPr>
                              </m:ctrlPr>
                            </m:sSubPr>
                            <m:e>
                              <m:r>
                                <a:rPr lang="en-US" i="1">
                                  <a:latin typeface="Cambria Math"/>
                                </a:rPr>
                                <m:t>𝐹</m:t>
                              </m:r>
                            </m:e>
                            <m:sub>
                              <m:r>
                                <a:rPr lang="ru-RU" i="1">
                                  <a:latin typeface="Cambria Math"/>
                                </a:rPr>
                                <m:t>2</m:t>
                              </m:r>
                            </m:sub>
                          </m:sSub>
                        </m:den>
                      </m:f>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a:rPr>
                                <m:t>𝜌</m:t>
                              </m:r>
                            </m:e>
                            <m:sub>
                              <m:r>
                                <a:rPr lang="ru-RU" i="1">
                                  <a:latin typeface="Cambria Math"/>
                                </a:rPr>
                                <m:t>2</m:t>
                              </m:r>
                            </m:sub>
                          </m:sSub>
                          <m:sSub>
                            <m:sSubPr>
                              <m:ctrlPr>
                                <a:rPr lang="ru-RU" i="1">
                                  <a:latin typeface="Cambria Math" panose="02040503050406030204" pitchFamily="18" charset="0"/>
                                </a:rPr>
                              </m:ctrlPr>
                            </m:sSubPr>
                            <m:e>
                              <m:r>
                                <a:rPr lang="ru-RU" i="1">
                                  <a:latin typeface="Cambria Math"/>
                                </a:rPr>
                                <m:t>𝑐</m:t>
                              </m:r>
                            </m:e>
                            <m:sub>
                              <m:r>
                                <a:rPr lang="ru-RU" i="1">
                                  <a:latin typeface="Cambria Math"/>
                                </a:rPr>
                                <m:t>2</m:t>
                              </m:r>
                              <m:r>
                                <a:rPr lang="ru-RU" i="1">
                                  <a:latin typeface="Cambria Math"/>
                                </a:rPr>
                                <m:t>𝑎</m:t>
                              </m:r>
                            </m:sub>
                          </m:sSub>
                        </m:num>
                        <m:den>
                          <m:sSub>
                            <m:sSubPr>
                              <m:ctrlPr>
                                <a:rPr lang="ru-RU" i="1">
                                  <a:latin typeface="Cambria Math" panose="02040503050406030204" pitchFamily="18" charset="0"/>
                                </a:rPr>
                              </m:ctrlPr>
                            </m:sSubPr>
                            <m:e>
                              <m:r>
                                <a:rPr lang="ru-RU" i="1">
                                  <a:latin typeface="Cambria Math"/>
                                </a:rPr>
                                <m:t>𝜌</m:t>
                              </m:r>
                            </m:e>
                            <m:sub>
                              <m:r>
                                <a:rPr lang="ru-RU" i="1">
                                  <a:latin typeface="Cambria Math"/>
                                </a:rPr>
                                <m:t>0</m:t>
                              </m:r>
                            </m:sub>
                          </m:sSub>
                          <m:sSub>
                            <m:sSubPr>
                              <m:ctrlPr>
                                <a:rPr lang="ru-RU" i="1">
                                  <a:latin typeface="Cambria Math" panose="02040503050406030204" pitchFamily="18" charset="0"/>
                                </a:rPr>
                              </m:ctrlPr>
                            </m:sSubPr>
                            <m:e>
                              <m:r>
                                <a:rPr lang="ru-RU" i="1">
                                  <a:latin typeface="Cambria Math"/>
                                </a:rPr>
                                <m:t>𝑐</m:t>
                              </m:r>
                            </m:e>
                            <m:sub>
                              <m:r>
                                <a:rPr lang="ru-RU" i="1">
                                  <a:latin typeface="Cambria Math"/>
                                </a:rPr>
                                <m:t>0</m:t>
                              </m:r>
                              <m:r>
                                <a:rPr lang="ru-RU" i="1">
                                  <a:latin typeface="Cambria Math"/>
                                </a:rPr>
                                <m:t>𝑎</m:t>
                              </m:r>
                            </m:sub>
                          </m:sSub>
                        </m:den>
                      </m:f>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998575" y="5549085"/>
                <a:ext cx="1317797" cy="695190"/>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1613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Variation of parameters in turbine stage</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24</a:t>
            </a:fld>
            <a:endParaRPr lang="ru-RU" dirty="0">
              <a:solidFill>
                <a:schemeClr val="bg1"/>
              </a:solidFill>
              <a:latin typeface="Elektra Medium Pro" panose="02000803000000020004" pitchFamily="50" charset="-52"/>
            </a:endParaRPr>
          </a:p>
        </p:txBody>
      </p:sp>
      <p:grpSp>
        <p:nvGrpSpPr>
          <p:cNvPr id="17" name="Группа 16"/>
          <p:cNvGrpSpPr/>
          <p:nvPr/>
        </p:nvGrpSpPr>
        <p:grpSpPr>
          <a:xfrm>
            <a:off x="5819775" y="826966"/>
            <a:ext cx="3062856" cy="5421434"/>
            <a:chOff x="238125" y="865066"/>
            <a:chExt cx="3062856" cy="5421434"/>
          </a:xfrm>
        </p:grpSpPr>
        <p:pic>
          <p:nvPicPr>
            <p:cNvPr id="65538"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125" y="865066"/>
              <a:ext cx="3062856" cy="2520000"/>
            </a:xfrm>
            <a:prstGeom prst="rect">
              <a:avLst/>
            </a:prstGeom>
            <a:noFill/>
            <a:ln w="9525">
              <a:noFill/>
              <a:miter lim="800000"/>
              <a:headEnd/>
              <a:tailEnd/>
            </a:ln>
            <a:effectLst/>
          </p:spPr>
        </p:pic>
        <p:cxnSp>
          <p:nvCxnSpPr>
            <p:cNvPr id="12" name="Прямая соединительная линия 11"/>
            <p:cNvCxnSpPr/>
            <p:nvPr/>
          </p:nvCxnSpPr>
          <p:spPr>
            <a:xfrm>
              <a:off x="1676400" y="2676525"/>
              <a:ext cx="0" cy="35433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76300" y="3390900"/>
              <a:ext cx="0" cy="288607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2600325" y="2990850"/>
              <a:ext cx="0" cy="329565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90550" y="896430"/>
            <a:ext cx="5229225" cy="923330"/>
          </a:xfrm>
          <a:prstGeom prst="rect">
            <a:avLst/>
          </a:prstGeom>
          <a:noFill/>
        </p:spPr>
        <p:txBody>
          <a:bodyPr wrap="square" rtlCol="0">
            <a:spAutoFit/>
          </a:bodyPr>
          <a:lstStyle/>
          <a:p>
            <a:pPr marL="355600" indent="-355600">
              <a:lnSpc>
                <a:spcPct val="150000"/>
              </a:lnSpc>
              <a:buFont typeface="Wingdings" pitchFamily="2" charset="2"/>
              <a:buChar char="ü"/>
            </a:pPr>
            <a:r>
              <a:rPr lang="en-US" dirty="0">
                <a:sym typeface="Symbol"/>
              </a:rPr>
              <a:t>Gas in NB accelerates due to the convergent blade passage</a:t>
            </a:r>
            <a:r>
              <a:rPr lang="ru-RU" dirty="0">
                <a:sym typeface="Symbol"/>
              </a:rPr>
              <a:t> (</a:t>
            </a:r>
            <a:r>
              <a:rPr lang="ru-RU" i="1" dirty="0"/>
              <a:t>с</a:t>
            </a:r>
            <a:r>
              <a:rPr lang="ru-RU" i="1" cap="small" baseline="-25000" dirty="0"/>
              <a:t>1</a:t>
            </a:r>
            <a:r>
              <a:rPr lang="en-US" i="1" dirty="0"/>
              <a:t>&gt; </a:t>
            </a:r>
            <a:r>
              <a:rPr lang="ru-RU" i="1" dirty="0"/>
              <a:t>с</a:t>
            </a:r>
            <a:r>
              <a:rPr lang="ru-RU" i="1" cap="small" baseline="-25000" dirty="0"/>
              <a:t>0</a:t>
            </a:r>
            <a:r>
              <a:rPr lang="ru-RU" i="1" cap="small" dirty="0"/>
              <a:t>)</a:t>
            </a:r>
            <a:endParaRPr lang="ru-RU" dirty="0">
              <a:sym typeface="Symbol"/>
            </a:endParaRPr>
          </a:p>
        </p:txBody>
      </p:sp>
      <p:cxnSp>
        <p:nvCxnSpPr>
          <p:cNvPr id="20" name="Прямая соединительная линия 19"/>
          <p:cNvCxnSpPr/>
          <p:nvPr/>
        </p:nvCxnSpPr>
        <p:spPr>
          <a:xfrm flipV="1">
            <a:off x="6467475" y="3600450"/>
            <a:ext cx="781050" cy="12287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277100" y="3600450"/>
            <a:ext cx="895350" cy="123825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7258050" y="3333750"/>
            <a:ext cx="914400" cy="1209675"/>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6429375" y="4333875"/>
            <a:ext cx="828675" cy="100012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258050" y="5305425"/>
            <a:ext cx="914400" cy="44767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6690475" y="3693443"/>
            <a:ext cx="306494" cy="369332"/>
          </a:xfrm>
          <a:prstGeom prst="rect">
            <a:avLst/>
          </a:prstGeom>
        </p:spPr>
        <p:txBody>
          <a:bodyPr wrap="none">
            <a:spAutoFit/>
          </a:bodyPr>
          <a:lstStyle/>
          <a:p>
            <a:pPr algn="ctr"/>
            <a:r>
              <a:rPr lang="ru-RU" b="1" cap="all" dirty="0">
                <a:solidFill>
                  <a:sysClr val="windowText" lastClr="000000"/>
                </a:solidFill>
              </a:rPr>
              <a:t>С</a:t>
            </a:r>
            <a:endParaRPr lang="ru-RU" b="1" i="1" cap="all" baseline="-25000" dirty="0">
              <a:solidFill>
                <a:sysClr val="windowText" lastClr="000000"/>
              </a:solidFill>
            </a:endParaRPr>
          </a:p>
        </p:txBody>
      </p:sp>
      <p:sp>
        <p:nvSpPr>
          <p:cNvPr id="30" name="Прямоугольник 29"/>
          <p:cNvSpPr/>
          <p:nvPr/>
        </p:nvSpPr>
        <p:spPr>
          <a:xfrm>
            <a:off x="7838228" y="4168259"/>
            <a:ext cx="306494" cy="369332"/>
          </a:xfrm>
          <a:prstGeom prst="rect">
            <a:avLst/>
          </a:prstGeom>
        </p:spPr>
        <p:txBody>
          <a:bodyPr wrap="none">
            <a:spAutoFit/>
          </a:bodyPr>
          <a:lstStyle/>
          <a:p>
            <a:pPr algn="ctr"/>
            <a:r>
              <a:rPr lang="ru-RU" b="1" cap="all" dirty="0">
                <a:solidFill>
                  <a:sysClr val="windowText" lastClr="000000"/>
                </a:solidFill>
              </a:rPr>
              <a:t>С</a:t>
            </a:r>
            <a:endParaRPr lang="ru-RU" b="1" i="1" cap="all" baseline="-25000" dirty="0">
              <a:solidFill>
                <a:sysClr val="windowText" lastClr="000000"/>
              </a:solidFill>
            </a:endParaRPr>
          </a:p>
        </p:txBody>
      </p:sp>
      <p:sp>
        <p:nvSpPr>
          <p:cNvPr id="31" name="Прямоугольник 30"/>
          <p:cNvSpPr/>
          <p:nvPr/>
        </p:nvSpPr>
        <p:spPr>
          <a:xfrm>
            <a:off x="7632220" y="3358634"/>
            <a:ext cx="394659" cy="369332"/>
          </a:xfrm>
          <a:prstGeom prst="rect">
            <a:avLst/>
          </a:prstGeom>
        </p:spPr>
        <p:txBody>
          <a:bodyPr wrap="none">
            <a:spAutoFit/>
          </a:bodyPr>
          <a:lstStyle/>
          <a:p>
            <a:pPr algn="ctr"/>
            <a:r>
              <a:rPr lang="en-US" b="1" cap="all" dirty="0">
                <a:solidFill>
                  <a:sysClr val="windowText" lastClr="000000"/>
                </a:solidFill>
              </a:rPr>
              <a:t>w</a:t>
            </a:r>
            <a:endParaRPr lang="ru-RU" b="1" i="1" cap="all" baseline="-25000" dirty="0">
              <a:solidFill>
                <a:sysClr val="windowText" lastClr="000000"/>
              </a:solidFill>
            </a:endParaRPr>
          </a:p>
        </p:txBody>
      </p:sp>
      <p:sp>
        <p:nvSpPr>
          <p:cNvPr id="32" name="Прямоугольник 31"/>
          <p:cNvSpPr/>
          <p:nvPr/>
        </p:nvSpPr>
        <p:spPr>
          <a:xfrm>
            <a:off x="6789676" y="4511159"/>
            <a:ext cx="308097" cy="369332"/>
          </a:xfrm>
          <a:prstGeom prst="rect">
            <a:avLst/>
          </a:prstGeom>
        </p:spPr>
        <p:txBody>
          <a:bodyPr wrap="none">
            <a:spAutoFit/>
          </a:bodyPr>
          <a:lstStyle/>
          <a:p>
            <a:pPr algn="ctr"/>
            <a:r>
              <a:rPr lang="en-US" b="1" cap="all" dirty="0">
                <a:solidFill>
                  <a:sysClr val="windowText" lastClr="000000"/>
                </a:solidFill>
              </a:rPr>
              <a:t>p</a:t>
            </a:r>
            <a:endParaRPr lang="ru-RU" b="1" i="1" cap="all" baseline="-25000" dirty="0">
              <a:solidFill>
                <a:sysClr val="windowText" lastClr="000000"/>
              </a:solidFill>
            </a:endParaRPr>
          </a:p>
        </p:txBody>
      </p:sp>
      <p:sp>
        <p:nvSpPr>
          <p:cNvPr id="33" name="Прямоугольник 32"/>
          <p:cNvSpPr/>
          <p:nvPr/>
        </p:nvSpPr>
        <p:spPr>
          <a:xfrm>
            <a:off x="7675501" y="5158859"/>
            <a:ext cx="308097" cy="369332"/>
          </a:xfrm>
          <a:prstGeom prst="rect">
            <a:avLst/>
          </a:prstGeom>
        </p:spPr>
        <p:txBody>
          <a:bodyPr wrap="none">
            <a:spAutoFit/>
          </a:bodyPr>
          <a:lstStyle/>
          <a:p>
            <a:pPr algn="ctr"/>
            <a:r>
              <a:rPr lang="en-US" b="1" cap="all" dirty="0">
                <a:solidFill>
                  <a:sysClr val="windowText" lastClr="000000"/>
                </a:solidFill>
              </a:rPr>
              <a:t>p</a:t>
            </a:r>
            <a:endParaRPr lang="ru-RU" b="1" i="1" cap="all" baseline="-25000" dirty="0">
              <a:solidFill>
                <a:sysClr val="windowText" lastClr="000000"/>
              </a:solidFill>
            </a:endParaRPr>
          </a:p>
        </p:txBody>
      </p:sp>
      <p:sp>
        <p:nvSpPr>
          <p:cNvPr id="2" name="Прямоугольник 1"/>
          <p:cNvSpPr/>
          <p:nvPr/>
        </p:nvSpPr>
        <p:spPr>
          <a:xfrm>
            <a:off x="590550" y="4327814"/>
            <a:ext cx="5062106" cy="880369"/>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Static pressure decreases because of flow acceleration in blade passages of RW and NB</a:t>
            </a:r>
            <a:endParaRPr lang="ru-RU" dirty="0">
              <a:sym typeface="Symbol"/>
            </a:endParaRPr>
          </a:p>
        </p:txBody>
      </p:sp>
      <p:sp>
        <p:nvSpPr>
          <p:cNvPr id="3" name="Прямоугольник 2"/>
          <p:cNvSpPr/>
          <p:nvPr/>
        </p:nvSpPr>
        <p:spPr>
          <a:xfrm>
            <a:off x="590548" y="3087773"/>
            <a:ext cx="5229225" cy="923330"/>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Flow in absolute motion in RW decelerates because of work extraction from the flow </a:t>
            </a:r>
            <a:r>
              <a:rPr lang="ru-RU" dirty="0">
                <a:sym typeface="Symbol"/>
              </a:rPr>
              <a:t>(</a:t>
            </a:r>
            <a:r>
              <a:rPr lang="ru-RU" i="1" dirty="0"/>
              <a:t>с</a:t>
            </a:r>
            <a:r>
              <a:rPr lang="ru-RU" i="1" cap="small" baseline="-25000" dirty="0"/>
              <a:t>1</a:t>
            </a:r>
            <a:r>
              <a:rPr lang="en-US" i="1" dirty="0"/>
              <a:t>&gt; </a:t>
            </a:r>
            <a:r>
              <a:rPr lang="ru-RU" i="1" dirty="0"/>
              <a:t>с</a:t>
            </a:r>
            <a:r>
              <a:rPr lang="ru-RU" i="1" cap="small" baseline="-25000" dirty="0"/>
              <a:t>2</a:t>
            </a:r>
            <a:r>
              <a:rPr lang="ru-RU" dirty="0">
                <a:sym typeface="Symbol"/>
              </a:rPr>
              <a:t>)</a:t>
            </a:r>
          </a:p>
        </p:txBody>
      </p:sp>
      <p:sp>
        <p:nvSpPr>
          <p:cNvPr id="4" name="Прямоугольник 3"/>
          <p:cNvSpPr/>
          <p:nvPr/>
        </p:nvSpPr>
        <p:spPr>
          <a:xfrm>
            <a:off x="590549" y="1938891"/>
            <a:ext cx="5062107" cy="923330"/>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Flow in relative motion in RW accelerates due to the convergent blade passage </a:t>
            </a:r>
            <a:r>
              <a:rPr lang="ru-RU" dirty="0">
                <a:sym typeface="Symbol"/>
              </a:rPr>
              <a:t>(</a:t>
            </a:r>
            <a:r>
              <a:rPr lang="en-US" i="1" dirty="0"/>
              <a:t>w</a:t>
            </a:r>
            <a:r>
              <a:rPr lang="en-US" i="1" cap="small" baseline="-25000" dirty="0"/>
              <a:t>2</a:t>
            </a:r>
            <a:r>
              <a:rPr lang="en-US" i="1" dirty="0"/>
              <a:t>&gt; w</a:t>
            </a:r>
            <a:r>
              <a:rPr lang="en-US" i="1" cap="small" baseline="-25000" dirty="0"/>
              <a:t>1</a:t>
            </a:r>
            <a:r>
              <a:rPr lang="ru-RU" dirty="0">
                <a:sym typeface="Symbol"/>
              </a:rPr>
              <a:t>)</a:t>
            </a:r>
          </a:p>
        </p:txBody>
      </p:sp>
    </p:spTree>
    <p:extLst>
      <p:ext uri="{BB962C8B-B14F-4D97-AF65-F5344CB8AC3E}">
        <p14:creationId xmlns:p14="http://schemas.microsoft.com/office/powerpoint/2010/main" val="64913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p:bldP spid="32" grpId="0"/>
      <p:bldP spid="33"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a:extLst>
              <a:ext uri="{FF2B5EF4-FFF2-40B4-BE49-F238E27FC236}">
                <a16:creationId xmlns:a16="http://schemas.microsoft.com/office/drawing/2014/main" id="{A6AF9D73-3299-40E0-8EC0-75417A282041}"/>
              </a:ext>
            </a:extLst>
          </p:cNvPr>
          <p:cNvGrpSpPr/>
          <p:nvPr/>
        </p:nvGrpSpPr>
        <p:grpSpPr>
          <a:xfrm>
            <a:off x="0" y="0"/>
            <a:ext cx="9144000" cy="6702092"/>
            <a:chOff x="0" y="0"/>
            <a:chExt cx="9144000" cy="6702092"/>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Изменение параметров в ступени турбины</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25</a:t>
              </a:fld>
              <a:endParaRPr lang="ru-RU" dirty="0">
                <a:solidFill>
                  <a:schemeClr val="bg1"/>
                </a:solidFill>
                <a:latin typeface="Elektra Medium Pro" panose="02000803000000020004" pitchFamily="50" charset="-52"/>
              </a:endParaRPr>
            </a:p>
          </p:txBody>
        </p:sp>
        <p:grpSp>
          <p:nvGrpSpPr>
            <p:cNvPr id="2" name="Группа 16"/>
            <p:cNvGrpSpPr/>
            <p:nvPr/>
          </p:nvGrpSpPr>
          <p:grpSpPr>
            <a:xfrm>
              <a:off x="5751965" y="912691"/>
              <a:ext cx="3062856" cy="5335709"/>
              <a:chOff x="170315" y="950791"/>
              <a:chExt cx="3062856" cy="5335709"/>
            </a:xfrm>
          </p:grpSpPr>
          <p:pic>
            <p:nvPicPr>
              <p:cNvPr id="65538"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315" y="950791"/>
                <a:ext cx="3062856" cy="2520000"/>
              </a:xfrm>
              <a:prstGeom prst="rect">
                <a:avLst/>
              </a:prstGeom>
              <a:noFill/>
              <a:ln w="9525">
                <a:noFill/>
                <a:miter lim="800000"/>
                <a:headEnd/>
                <a:tailEnd/>
              </a:ln>
              <a:effectLst/>
            </p:spPr>
          </p:pic>
          <p:cxnSp>
            <p:nvCxnSpPr>
              <p:cNvPr id="12" name="Прямая соединительная линия 11"/>
              <p:cNvCxnSpPr/>
              <p:nvPr/>
            </p:nvCxnSpPr>
            <p:spPr>
              <a:xfrm>
                <a:off x="1676400" y="2676525"/>
                <a:ext cx="0" cy="354330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76300" y="3390900"/>
                <a:ext cx="0" cy="288607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2600325" y="2990850"/>
                <a:ext cx="0" cy="329565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cxnSp>
          <p:nvCxnSpPr>
            <p:cNvPr id="34" name="Прямая соединительная линия 33"/>
            <p:cNvCxnSpPr/>
            <p:nvPr/>
          </p:nvCxnSpPr>
          <p:spPr>
            <a:xfrm>
              <a:off x="6448425" y="4057650"/>
              <a:ext cx="828675" cy="100012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7277100" y="5029200"/>
              <a:ext cx="914400" cy="447675"/>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6808726" y="4234934"/>
              <a:ext cx="308097" cy="369332"/>
            </a:xfrm>
            <a:prstGeom prst="rect">
              <a:avLst/>
            </a:prstGeom>
          </p:spPr>
          <p:txBody>
            <a:bodyPr wrap="none">
              <a:spAutoFit/>
            </a:bodyPr>
            <a:lstStyle/>
            <a:p>
              <a:pPr algn="ctr"/>
              <a:r>
                <a:rPr lang="ru-RU" b="1" cap="all" dirty="0">
                  <a:solidFill>
                    <a:sysClr val="windowText" lastClr="000000"/>
                  </a:solidFill>
                </a:rPr>
                <a:t>т</a:t>
              </a:r>
              <a:endParaRPr lang="ru-RU" b="1" i="1" cap="all" baseline="-25000" dirty="0">
                <a:solidFill>
                  <a:sysClr val="windowText" lastClr="000000"/>
                </a:solidFill>
              </a:endParaRPr>
            </a:p>
          </p:txBody>
        </p:sp>
        <p:sp>
          <p:nvSpPr>
            <p:cNvPr id="37" name="Прямоугольник 36"/>
            <p:cNvSpPr/>
            <p:nvPr/>
          </p:nvSpPr>
          <p:spPr>
            <a:xfrm>
              <a:off x="7694551" y="4882634"/>
              <a:ext cx="308097" cy="369332"/>
            </a:xfrm>
            <a:prstGeom prst="rect">
              <a:avLst/>
            </a:prstGeom>
          </p:spPr>
          <p:txBody>
            <a:bodyPr wrap="none">
              <a:spAutoFit/>
            </a:bodyPr>
            <a:lstStyle/>
            <a:p>
              <a:pPr algn="ctr"/>
              <a:r>
                <a:rPr lang="ru-RU" b="1" cap="all" dirty="0">
                  <a:solidFill>
                    <a:sysClr val="windowText" lastClr="000000"/>
                  </a:solidFill>
                </a:rPr>
                <a:t>т</a:t>
              </a:r>
              <a:endParaRPr lang="ru-RU" b="1" i="1" cap="all" baseline="-25000" dirty="0">
                <a:solidFill>
                  <a:sysClr val="windowText" lastClr="000000"/>
                </a:solidFill>
              </a:endParaRPr>
            </a:p>
          </p:txBody>
        </p:sp>
        <p:cxnSp>
          <p:nvCxnSpPr>
            <p:cNvPr id="38" name="Прямая соединительная линия 37"/>
            <p:cNvCxnSpPr/>
            <p:nvPr/>
          </p:nvCxnSpPr>
          <p:spPr>
            <a:xfrm>
              <a:off x="7277100" y="3600450"/>
              <a:ext cx="895350" cy="123825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7803763" y="4168259"/>
              <a:ext cx="375424" cy="369332"/>
            </a:xfrm>
            <a:prstGeom prst="rect">
              <a:avLst/>
            </a:prstGeom>
          </p:spPr>
          <p:txBody>
            <a:bodyPr wrap="none">
              <a:spAutoFit/>
            </a:bodyPr>
            <a:lstStyle/>
            <a:p>
              <a:pPr algn="ctr"/>
              <a:r>
                <a:rPr lang="ru-RU" b="1" cap="all" dirty="0">
                  <a:solidFill>
                    <a:sysClr val="windowText" lastClr="000000"/>
                  </a:solidFill>
                </a:rPr>
                <a:t>Т</a:t>
              </a:r>
              <a:r>
                <a:rPr lang="ru-RU" b="1" cap="all" baseline="30000" dirty="0">
                  <a:solidFill>
                    <a:sysClr val="windowText" lastClr="000000"/>
                  </a:solidFill>
                </a:rPr>
                <a:t>*</a:t>
              </a:r>
              <a:endParaRPr lang="ru-RU" b="1" i="1" cap="all" baseline="-25000" dirty="0">
                <a:solidFill>
                  <a:sysClr val="windowText" lastClr="000000"/>
                </a:solidFill>
              </a:endParaRPr>
            </a:p>
          </p:txBody>
        </p:sp>
        <p:cxnSp>
          <p:nvCxnSpPr>
            <p:cNvPr id="41" name="Прямая соединительная линия 40"/>
            <p:cNvCxnSpPr/>
            <p:nvPr/>
          </p:nvCxnSpPr>
          <p:spPr>
            <a:xfrm flipH="1">
              <a:off x="6467475" y="3590925"/>
              <a:ext cx="809625"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6689338" y="3225284"/>
              <a:ext cx="375424" cy="369332"/>
            </a:xfrm>
            <a:prstGeom prst="rect">
              <a:avLst/>
            </a:prstGeom>
          </p:spPr>
          <p:txBody>
            <a:bodyPr wrap="none">
              <a:spAutoFit/>
            </a:bodyPr>
            <a:lstStyle/>
            <a:p>
              <a:pPr algn="ctr"/>
              <a:r>
                <a:rPr lang="ru-RU" b="1" cap="all" dirty="0">
                  <a:solidFill>
                    <a:sysClr val="windowText" lastClr="000000"/>
                  </a:solidFill>
                </a:rPr>
                <a:t>Т</a:t>
              </a:r>
              <a:r>
                <a:rPr lang="ru-RU" b="1" cap="all" baseline="30000" dirty="0">
                  <a:solidFill>
                    <a:sysClr val="windowText" lastClr="000000"/>
                  </a:solidFill>
                </a:rPr>
                <a:t>*</a:t>
              </a:r>
              <a:endParaRPr lang="ru-RU" b="1" i="1" cap="all" baseline="-25000" dirty="0">
                <a:solidFill>
                  <a:sysClr val="windowText" lastClr="000000"/>
                </a:solidFill>
              </a:endParaRPr>
            </a:p>
          </p:txBody>
        </p:sp>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5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 name="Прямоугольник 42"/>
            <p:cNvSpPr/>
            <p:nvPr/>
          </p:nvSpPr>
          <p:spPr>
            <a:xfrm>
              <a:off x="3086062" y="4386676"/>
              <a:ext cx="3238538" cy="307777"/>
            </a:xfrm>
            <a:prstGeom prst="rect">
              <a:avLst/>
            </a:prstGeom>
          </p:spPr>
          <p:txBody>
            <a:bodyPr wrap="square">
              <a:spAutoFit/>
            </a:bodyPr>
            <a:lstStyle/>
            <a:p>
              <a:r>
                <a:rPr lang="en-US" sz="1400" cap="small" dirty="0"/>
                <a:t>Total pressure decreases in RW</a:t>
              </a:r>
              <a:endParaRPr lang="ru-RU" sz="1400" cap="small" dirty="0"/>
            </a:p>
          </p:txBody>
        </p:sp>
        <p:sp>
          <p:nvSpPr>
            <p:cNvPr id="57" name="Прямоугольник 56"/>
            <p:cNvSpPr/>
            <p:nvPr/>
          </p:nvSpPr>
          <p:spPr>
            <a:xfrm>
              <a:off x="3181312" y="5101051"/>
              <a:ext cx="3238538" cy="523220"/>
            </a:xfrm>
            <a:prstGeom prst="rect">
              <a:avLst/>
            </a:prstGeom>
          </p:spPr>
          <p:txBody>
            <a:bodyPr wrap="square">
              <a:spAutoFit/>
            </a:bodyPr>
            <a:lstStyle/>
            <a:p>
              <a:r>
                <a:rPr lang="en-US" sz="1400" cap="small" dirty="0"/>
                <a:t>Total pressure slightly decreases (does not change) in NB</a:t>
              </a:r>
              <a:endParaRPr lang="ru-RU" sz="1400" cap="small" dirty="0"/>
            </a:p>
          </p:txBody>
        </p:sp>
        <p:cxnSp>
          <p:nvCxnSpPr>
            <p:cNvPr id="60" name="Прямая соединительная линия 59"/>
            <p:cNvCxnSpPr/>
            <p:nvPr/>
          </p:nvCxnSpPr>
          <p:spPr>
            <a:xfrm flipH="1" flipV="1">
              <a:off x="6467475" y="5184000"/>
              <a:ext cx="800101" cy="720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6694054" y="4901684"/>
              <a:ext cx="385042" cy="369332"/>
            </a:xfrm>
            <a:prstGeom prst="rect">
              <a:avLst/>
            </a:prstGeom>
          </p:spPr>
          <p:txBody>
            <a:bodyPr wrap="none">
              <a:spAutoFit/>
            </a:bodyPr>
            <a:lstStyle/>
            <a:p>
              <a:pPr algn="ctr"/>
              <a:r>
                <a:rPr lang="en-US" b="1" cap="all" dirty="0">
                  <a:solidFill>
                    <a:sysClr val="windowText" lastClr="000000"/>
                  </a:solidFill>
                </a:rPr>
                <a:t>p</a:t>
              </a:r>
              <a:r>
                <a:rPr lang="ru-RU" b="1" cap="all" baseline="30000" dirty="0">
                  <a:solidFill>
                    <a:sysClr val="windowText" lastClr="000000"/>
                  </a:solidFill>
                </a:rPr>
                <a:t>*</a:t>
              </a:r>
              <a:endParaRPr lang="ru-RU" b="1" i="1" cap="all" baseline="-25000" dirty="0">
                <a:solidFill>
                  <a:sysClr val="windowText" lastClr="000000"/>
                </a:solidFill>
              </a:endParaRPr>
            </a:p>
          </p:txBody>
        </p:sp>
        <p:cxnSp>
          <p:nvCxnSpPr>
            <p:cNvPr id="63" name="Прямая соединительная линия 62"/>
            <p:cNvCxnSpPr/>
            <p:nvPr/>
          </p:nvCxnSpPr>
          <p:spPr>
            <a:xfrm>
              <a:off x="7267575" y="5248275"/>
              <a:ext cx="914400" cy="962025"/>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64" name="Прямоугольник 63"/>
            <p:cNvSpPr/>
            <p:nvPr/>
          </p:nvSpPr>
          <p:spPr>
            <a:xfrm>
              <a:off x="7417954" y="5644634"/>
              <a:ext cx="385042" cy="369332"/>
            </a:xfrm>
            <a:prstGeom prst="rect">
              <a:avLst/>
            </a:prstGeom>
          </p:spPr>
          <p:txBody>
            <a:bodyPr wrap="none">
              <a:spAutoFit/>
            </a:bodyPr>
            <a:lstStyle/>
            <a:p>
              <a:pPr algn="ctr"/>
              <a:r>
                <a:rPr lang="en-US" b="1" cap="all" dirty="0">
                  <a:solidFill>
                    <a:sysClr val="windowText" lastClr="000000"/>
                  </a:solidFill>
                </a:rPr>
                <a:t>p</a:t>
              </a:r>
              <a:r>
                <a:rPr lang="ru-RU" b="1" cap="all" baseline="30000" dirty="0">
                  <a:solidFill>
                    <a:sysClr val="windowText" lastClr="000000"/>
                  </a:solidFill>
                </a:rPr>
                <a:t>*</a:t>
              </a:r>
              <a:endParaRPr lang="ru-RU" b="1" i="1" cap="all" baseline="-25000" dirty="0">
                <a:solidFill>
                  <a:sysClr val="windowText" lastClr="000000"/>
                </a:solidFill>
              </a:endParaRPr>
            </a:p>
          </p:txBody>
        </p:sp>
        <p:sp>
          <p:nvSpPr>
            <p:cNvPr id="18" name="TextBox 17"/>
            <p:cNvSpPr txBox="1"/>
            <p:nvPr/>
          </p:nvSpPr>
          <p:spPr>
            <a:xfrm>
              <a:off x="620442" y="2280589"/>
              <a:ext cx="5229225" cy="507831"/>
            </a:xfrm>
            <a:prstGeom prst="rect">
              <a:avLst/>
            </a:prstGeom>
            <a:noFill/>
          </p:spPr>
          <p:txBody>
            <a:bodyPr wrap="square" rtlCol="0">
              <a:spAutoFit/>
            </a:bodyPr>
            <a:lstStyle/>
            <a:p>
              <a:pPr marL="355600" indent="-355600">
                <a:lnSpc>
                  <a:spcPct val="150000"/>
                </a:lnSpc>
                <a:buFont typeface="Wingdings" pitchFamily="2" charset="2"/>
                <a:buChar char="ü"/>
              </a:pPr>
              <a:r>
                <a:rPr lang="en-US" dirty="0">
                  <a:sym typeface="Symbol"/>
                </a:rPr>
                <a:t>Energy equation for RW</a:t>
              </a:r>
              <a:r>
                <a:rPr lang="ru-RU" dirty="0">
                  <a:sym typeface="Symbol"/>
                </a:rPr>
                <a:t>:</a:t>
              </a:r>
            </a:p>
          </p:txBody>
        </p:sp>
        <p:sp>
          <p:nvSpPr>
            <p:cNvPr id="25" name="Правая фигурная скобка 24"/>
            <p:cNvSpPr/>
            <p:nvPr/>
          </p:nvSpPr>
          <p:spPr>
            <a:xfrm>
              <a:off x="3206517" y="2852089"/>
              <a:ext cx="466726" cy="876300"/>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 name="Прямоугольник 2"/>
                <p:cNvSpPr/>
                <p:nvPr/>
              </p:nvSpPr>
              <p:spPr>
                <a:xfrm>
                  <a:off x="813554" y="2752794"/>
                  <a:ext cx="2494914" cy="588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RW</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1</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2</m:t>
                                </m:r>
                              </m:sub>
                            </m:sSub>
                          </m:e>
                        </m:d>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1</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2</m:t>
                                </m:r>
                              </m:sub>
                              <m:sup>
                                <m:r>
                                  <a:rPr lang="ru-RU" sz="1600">
                                    <a:latin typeface="Cambria Math"/>
                                  </a:rPr>
                                  <m:t>2</m:t>
                                </m:r>
                              </m:sup>
                            </m:sSubSup>
                          </m:num>
                          <m:den>
                            <m:r>
                              <a:rPr lang="ru-RU" sz="1600">
                                <a:latin typeface="Cambria Math"/>
                              </a:rPr>
                              <m:t>2</m:t>
                            </m:r>
                          </m:den>
                        </m:f>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813554" y="2752794"/>
                  <a:ext cx="2494914" cy="58868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901268" y="3383941"/>
                  <a:ext cx="143590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RW</m:t>
                            </m:r>
                          </m:sub>
                        </m:sSub>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1</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2</m:t>
                            </m:r>
                          </m:sub>
                          <m:sup>
                            <m:r>
                              <a:rPr lang="ru-RU" sz="1600" i="1">
                                <a:latin typeface="Cambria Math"/>
                              </a:rPr>
                              <m:t>∗</m:t>
                            </m:r>
                          </m:sup>
                        </m:sSubSup>
                      </m:oMath>
                    </m:oMathPara>
                  </a14:m>
                  <a:endParaRPr lang="ru-RU" sz="16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901268" y="3383941"/>
                  <a:ext cx="1435906" cy="338554"/>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4131760" y="3105573"/>
                  <a:ext cx="114076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RW</m:t>
                            </m:r>
                          </m:sub>
                        </m:sSub>
                        <m:r>
                          <a:rPr lang="ru-RU" sz="1600" i="1">
                            <a:latin typeface="Cambria Math"/>
                          </a:rPr>
                          <m:t>&gt;&gt;0</m:t>
                        </m:r>
                      </m:oMath>
                    </m:oMathPara>
                  </a14:m>
                  <a:endParaRPr lang="ru-RU" sz="16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131760" y="3105573"/>
                  <a:ext cx="1140762" cy="338554"/>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911023" y="4267657"/>
                  <a:ext cx="2228815" cy="6076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1</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2</m:t>
                                </m:r>
                              </m:sub>
                              <m:sup>
                                <m:r>
                                  <a:rPr lang="ru-RU" sz="1600" i="1">
                                    <a:latin typeface="Cambria Math"/>
                                  </a:rPr>
                                  <m:t>∗</m:t>
                                </m:r>
                              </m:sup>
                            </m:sSubSup>
                          </m:num>
                          <m:den>
                            <m:r>
                              <a:rPr lang="ru-RU" sz="1600" i="1">
                                <a:latin typeface="Cambria Math"/>
                              </a:rPr>
                              <m:t>𝜌</m:t>
                            </m:r>
                          </m:den>
                        </m:f>
                        <m:r>
                          <a:rPr lang="ru-RU" sz="1600">
                            <a:latin typeface="Cambria Math"/>
                          </a:rPr>
                          <m:t>=</m:t>
                        </m:r>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RW</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r>
                              <m:rPr>
                                <m:sty m:val="p"/>
                              </m:rPr>
                              <a:rPr lang="en-US" sz="1600" i="1" smtClean="0">
                                <a:latin typeface="Cambria Math"/>
                              </a:rPr>
                              <m:t>RW</m:t>
                            </m:r>
                          </m:sub>
                        </m:sSub>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911023" y="4267657"/>
                  <a:ext cx="2228815" cy="607667"/>
                </a:xfrm>
                <a:prstGeom prst="rect">
                  <a:avLst/>
                </a:prstGeom>
                <a:blipFill>
                  <a:blip r:embed="rId7"/>
                  <a:stretch>
                    <a:fillRect/>
                  </a:stretch>
                </a:blipFill>
              </p:spPr>
              <p:txBody>
                <a:bodyPr/>
                <a:lstStyle/>
                <a:p>
                  <a:r>
                    <a:rPr lang="ru-RU">
                      <a:noFill/>
                    </a:rPr>
                    <a:t> </a:t>
                  </a:r>
                </a:p>
              </p:txBody>
            </p:sp>
          </mc:Fallback>
        </mc:AlternateContent>
        <p:sp>
          <p:nvSpPr>
            <p:cNvPr id="9" name="Прямоугольник 8"/>
            <p:cNvSpPr/>
            <p:nvPr/>
          </p:nvSpPr>
          <p:spPr>
            <a:xfrm>
              <a:off x="581024" y="3827472"/>
              <a:ext cx="5400675" cy="507831"/>
            </a:xfrm>
            <a:prstGeom prst="rect">
              <a:avLst/>
            </a:prstGeom>
          </p:spPr>
          <p:txBody>
            <a:bodyPr wrap="square">
              <a:spAutoFit/>
            </a:bodyPr>
            <a:lstStyle/>
            <a:p>
              <a:pPr marL="355600" indent="-355600">
                <a:lnSpc>
                  <a:spcPct val="150000"/>
                </a:lnSpc>
                <a:buFont typeface="Wingdings" pitchFamily="2" charset="2"/>
                <a:buChar char="ü"/>
              </a:pPr>
              <a:r>
                <a:rPr lang="en-US" dirty="0">
                  <a:sym typeface="Symbol"/>
                </a:rPr>
                <a:t>Energy equation in mechanical form</a:t>
              </a:r>
              <a:r>
                <a:rPr lang="ru-RU" dirty="0">
                  <a:sym typeface="Symbol"/>
                </a:rPr>
                <a:t>:</a:t>
              </a:r>
            </a:p>
          </p:txBody>
        </p:sp>
        <mc:AlternateContent xmlns:mc="http://schemas.openxmlformats.org/markup-compatibility/2006" xmlns:a14="http://schemas.microsoft.com/office/drawing/2010/main">
          <mc:Choice Requires="a14">
            <p:sp>
              <p:nvSpPr>
                <p:cNvPr id="15" name="Прямоугольник 14"/>
                <p:cNvSpPr/>
                <p:nvPr/>
              </p:nvSpPr>
              <p:spPr>
                <a:xfrm>
                  <a:off x="1006657" y="5101051"/>
                  <a:ext cx="1723549" cy="6076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smtClean="0">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0</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a:latin typeface="Cambria Math"/>
                                  </a:rPr>
                                  <m:t>р</m:t>
                                </m:r>
                              </m:e>
                              <m:sub>
                                <m:r>
                                  <a:rPr lang="ru-RU" sz="1600">
                                    <a:latin typeface="Cambria Math"/>
                                  </a:rPr>
                                  <m:t>1</m:t>
                                </m:r>
                              </m:sub>
                              <m:sup>
                                <m:r>
                                  <a:rPr lang="ru-RU" sz="1600" i="1">
                                    <a:latin typeface="Cambria Math"/>
                                  </a:rPr>
                                  <m:t>∗</m:t>
                                </m:r>
                              </m:sup>
                            </m:sSubSup>
                          </m:num>
                          <m:den>
                            <m:r>
                              <a:rPr lang="ru-RU" sz="1600" i="1">
                                <a:latin typeface="Cambria Math"/>
                              </a:rPr>
                              <m:t>𝜌</m:t>
                            </m:r>
                          </m:den>
                        </m:f>
                        <m:r>
                          <a:rPr lang="ru-RU" sz="1600" b="0" i="0" smtClean="0">
                            <a:latin typeface="Cambria Math" panose="02040503050406030204" pitchFamily="18" charset="0"/>
                          </a:rPr>
                          <m:t>=−</m:t>
                        </m:r>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r>
                              <m:rPr>
                                <m:sty m:val="p"/>
                              </m:rPr>
                              <a:rPr lang="en-US" sz="1600" i="1" smtClean="0">
                                <a:latin typeface="Cambria Math"/>
                              </a:rPr>
                              <m:t>NB</m:t>
                            </m:r>
                          </m:sub>
                        </m:sSub>
                      </m:oMath>
                    </m:oMathPara>
                  </a14:m>
                  <a:endParaRPr lang="ru-RU" sz="16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1006657" y="5101051"/>
                  <a:ext cx="1723549" cy="607667"/>
                </a:xfrm>
                <a:prstGeom prst="rect">
                  <a:avLst/>
                </a:prstGeom>
                <a:blipFill>
                  <a:blip r:embed="rId8"/>
                  <a:stretch>
                    <a:fillRect/>
                  </a:stretch>
                </a:blipFill>
              </p:spPr>
              <p:txBody>
                <a:bodyPr/>
                <a:lstStyle/>
                <a:p>
                  <a:r>
                    <a:rPr lang="ru-RU">
                      <a:noFill/>
                    </a:rPr>
                    <a:t> </a:t>
                  </a:r>
                </a:p>
              </p:txBody>
            </p:sp>
          </mc:Fallback>
        </mc:AlternateContent>
        <p:sp>
          <p:nvSpPr>
            <p:cNvPr id="46" name="Правая фигурная скобка 45"/>
            <p:cNvSpPr/>
            <p:nvPr/>
          </p:nvSpPr>
          <p:spPr>
            <a:xfrm>
              <a:off x="3386172" y="1385239"/>
              <a:ext cx="466726" cy="876300"/>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Прямоугольник 48"/>
            <p:cNvSpPr/>
            <p:nvPr/>
          </p:nvSpPr>
          <p:spPr>
            <a:xfrm>
              <a:off x="4063765" y="1572048"/>
              <a:ext cx="1541733" cy="523220"/>
            </a:xfrm>
            <a:prstGeom prst="rect">
              <a:avLst/>
            </a:prstGeom>
          </p:spPr>
          <p:txBody>
            <a:bodyPr wrap="square">
              <a:spAutoFit/>
            </a:bodyPr>
            <a:lstStyle/>
            <a:p>
              <a:pPr algn="ctr"/>
              <a:r>
                <a:rPr lang="en-US" sz="1400" cap="small" dirty="0"/>
                <a:t>Work in NB is not performed</a:t>
              </a:r>
              <a:endParaRPr lang="ru-RU" sz="1400" cap="small" dirty="0"/>
            </a:p>
          </p:txBody>
        </p:sp>
        <mc:AlternateContent xmlns:mc="http://schemas.openxmlformats.org/markup-compatibility/2006" xmlns:a14="http://schemas.microsoft.com/office/drawing/2010/main">
          <mc:Choice Requires="a14">
            <p:sp>
              <p:nvSpPr>
                <p:cNvPr id="10" name="Прямоугольник 9"/>
                <p:cNvSpPr/>
                <p:nvPr/>
              </p:nvSpPr>
              <p:spPr>
                <a:xfrm>
                  <a:off x="908312" y="1299514"/>
                  <a:ext cx="2454839" cy="588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m:rPr>
                                <m:sty m:val="p"/>
                              </m:rPr>
                              <a:rPr lang="en-US" sz="1600" i="1" smtClean="0">
                                <a:latin typeface="Cambria Math"/>
                              </a:rPr>
                              <m:t>NB</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0</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𝑖</m:t>
                                </m:r>
                              </m:e>
                              <m:sub>
                                <m:r>
                                  <a:rPr lang="ru-RU" sz="1600">
                                    <a:latin typeface="Cambria Math"/>
                                  </a:rPr>
                                  <m:t>1</m:t>
                                </m:r>
                              </m:sub>
                            </m:sSub>
                          </m:e>
                        </m:d>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0</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1</m:t>
                                </m:r>
                              </m:sub>
                              <m:sup>
                                <m:r>
                                  <a:rPr lang="ru-RU" sz="1600">
                                    <a:latin typeface="Cambria Math"/>
                                  </a:rPr>
                                  <m:t>2</m:t>
                                </m:r>
                              </m:sup>
                            </m:sSubSup>
                          </m:num>
                          <m:den>
                            <m:r>
                              <a:rPr lang="ru-RU" sz="1600">
                                <a:latin typeface="Cambria Math"/>
                              </a:rPr>
                              <m:t>2</m:t>
                            </m:r>
                          </m:den>
                        </m:f>
                      </m:oMath>
                    </m:oMathPara>
                  </a14:m>
                  <a:endParaRPr lang="ru-RU" sz="1600"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908312" y="1299514"/>
                  <a:ext cx="2454839" cy="588687"/>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908312" y="1897626"/>
                  <a:ext cx="139583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NB</m:t>
                            </m:r>
                          </m:sub>
                        </m:sSub>
                        <m:r>
                          <a:rPr lang="ru-RU" sz="1600">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0</m:t>
                            </m:r>
                          </m:sub>
                          <m:sup>
                            <m:r>
                              <a:rPr lang="ru-RU" sz="1600" i="1">
                                <a:latin typeface="Cambria Math"/>
                              </a:rPr>
                              <m:t>∗</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𝑖</m:t>
                            </m:r>
                          </m:e>
                          <m:sub>
                            <m:r>
                              <a:rPr lang="ru-RU" sz="1600">
                                <a:latin typeface="Cambria Math"/>
                              </a:rPr>
                              <m:t>1</m:t>
                            </m:r>
                          </m:sub>
                          <m:sup>
                            <m:r>
                              <a:rPr lang="ru-RU" sz="1600" i="1">
                                <a:latin typeface="Cambria Math"/>
                              </a:rPr>
                              <m:t>∗</m:t>
                            </m:r>
                          </m:sup>
                        </m:sSubSup>
                      </m:oMath>
                    </m:oMathPara>
                  </a14:m>
                  <a:endParaRPr lang="ru-RU" sz="16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908312" y="1897626"/>
                  <a:ext cx="1395830" cy="338554"/>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4284170" y="1215962"/>
                  <a:ext cx="94679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𝐿</m:t>
                            </m:r>
                          </m:e>
                          <m:sub>
                            <m:r>
                              <m:rPr>
                                <m:sty m:val="p"/>
                              </m:rPr>
                              <a:rPr lang="en-US" sz="1600" i="1" smtClean="0">
                                <a:latin typeface="Cambria Math"/>
                              </a:rPr>
                              <m:t>NB</m:t>
                            </m:r>
                          </m:sub>
                        </m:sSub>
                        <m:r>
                          <a:rPr lang="ru-RU" sz="1600" i="1">
                            <a:latin typeface="Cambria Math"/>
                          </a:rPr>
                          <m:t>=0</m:t>
                        </m:r>
                      </m:oMath>
                    </m:oMathPara>
                  </a14:m>
                  <a:endParaRPr lang="ru-RU" sz="16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4284170" y="1215962"/>
                  <a:ext cx="946798" cy="338554"/>
                </a:xfrm>
                <a:prstGeom prst="rect">
                  <a:avLst/>
                </a:prstGeom>
                <a:blipFill>
                  <a:blip r:embed="rId11"/>
                  <a:stretch>
                    <a:fillRect/>
                  </a:stretch>
                </a:blipFill>
              </p:spPr>
              <p:txBody>
                <a:bodyPr/>
                <a:lstStyle/>
                <a:p>
                  <a:r>
                    <a:rPr lang="ru-RU">
                      <a:noFill/>
                    </a:rPr>
                    <a:t> </a:t>
                  </a:r>
                </a:p>
              </p:txBody>
            </p:sp>
          </mc:Fallback>
        </mc:AlternateContent>
        <p:sp>
          <p:nvSpPr>
            <p:cNvPr id="17" name="Прямоугольник 16"/>
            <p:cNvSpPr/>
            <p:nvPr/>
          </p:nvSpPr>
          <p:spPr>
            <a:xfrm>
              <a:off x="581024" y="736960"/>
              <a:ext cx="2840329" cy="507831"/>
            </a:xfrm>
            <a:prstGeom prst="rect">
              <a:avLst/>
            </a:prstGeom>
          </p:spPr>
          <p:txBody>
            <a:bodyPr wrap="none">
              <a:spAutoFit/>
            </a:bodyPr>
            <a:lstStyle/>
            <a:p>
              <a:pPr marL="355600" indent="-355600">
                <a:lnSpc>
                  <a:spcPct val="150000"/>
                </a:lnSpc>
                <a:buFont typeface="Wingdings" pitchFamily="2" charset="2"/>
                <a:buChar char="ü"/>
              </a:pPr>
              <a:r>
                <a:rPr lang="en-US" dirty="0">
                  <a:sym typeface="Symbol"/>
                </a:rPr>
                <a:t>Energy equation for NB</a:t>
              </a:r>
              <a:r>
                <a:rPr lang="ru-RU" dirty="0">
                  <a:sym typeface="Symbol"/>
                </a:rPr>
                <a:t>:</a:t>
              </a:r>
            </a:p>
          </p:txBody>
        </p:sp>
      </p:grpSp>
    </p:spTree>
    <p:extLst>
      <p:ext uri="{BB962C8B-B14F-4D97-AF65-F5344CB8AC3E}">
        <p14:creationId xmlns:p14="http://schemas.microsoft.com/office/powerpoint/2010/main" val="3018429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3">
            <a:extLst>
              <a:ext uri="{FF2B5EF4-FFF2-40B4-BE49-F238E27FC236}">
                <a16:creationId xmlns:a16="http://schemas.microsoft.com/office/drawing/2014/main" id="{465A525E-C282-4386-BA1A-73E17AEF29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13" t="51648" r="27231" b="16119"/>
          <a:stretch/>
        </p:blipFill>
        <p:spPr bwMode="auto">
          <a:xfrm>
            <a:off x="450784" y="859037"/>
            <a:ext cx="2309642" cy="89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energy conversion in turbine stage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26</a:t>
            </a:fld>
            <a:endParaRPr lang="ru-RU" dirty="0">
              <a:solidFill>
                <a:schemeClr val="bg1"/>
              </a:solidFill>
              <a:latin typeface="Elektra Medium Pro" panose="02000803000000020004" pitchFamily="50" charset="-52"/>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cxnSp>
        <p:nvCxnSpPr>
          <p:cNvPr id="18" name="Прямая соединительная линия 17"/>
          <p:cNvCxnSpPr/>
          <p:nvPr/>
        </p:nvCxnSpPr>
        <p:spPr>
          <a:xfrm>
            <a:off x="456171" y="776853"/>
            <a:ext cx="7920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896331" y="4377253"/>
            <a:ext cx="338437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936891" y="2937093"/>
            <a:ext cx="144016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32635" y="3297133"/>
            <a:ext cx="302433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094010" y="4017213"/>
            <a:ext cx="2881366" cy="369332"/>
          </a:xfrm>
          <a:prstGeom prst="rect">
            <a:avLst/>
          </a:prstGeom>
        </p:spPr>
        <p:txBody>
          <a:bodyPr wrap="none">
            <a:spAutoFit/>
          </a:bodyPr>
          <a:lstStyle/>
          <a:p>
            <a:pPr algn="ctr"/>
            <a:r>
              <a:rPr lang="en-US" b="1" cap="all" dirty="0">
                <a:solidFill>
                  <a:sysClr val="windowText" lastClr="000000"/>
                </a:solidFill>
              </a:rPr>
              <a:t> residual velocity losses</a:t>
            </a:r>
            <a:endParaRPr lang="ru-RU" b="1" i="1" cap="all" baseline="-25000" dirty="0">
              <a:solidFill>
                <a:sysClr val="windowText" lastClr="000000"/>
              </a:solidFill>
            </a:endParaRPr>
          </a:p>
        </p:txBody>
      </p:sp>
      <p:sp>
        <p:nvSpPr>
          <p:cNvPr id="23" name="Прямоугольник 22"/>
          <p:cNvSpPr/>
          <p:nvPr/>
        </p:nvSpPr>
        <p:spPr>
          <a:xfrm>
            <a:off x="3971698" y="3297133"/>
            <a:ext cx="2366481" cy="369332"/>
          </a:xfrm>
          <a:prstGeom prst="rect">
            <a:avLst/>
          </a:prstGeom>
        </p:spPr>
        <p:txBody>
          <a:bodyPr wrap="none">
            <a:spAutoFit/>
          </a:bodyPr>
          <a:lstStyle/>
          <a:p>
            <a:pPr algn="ctr"/>
            <a:r>
              <a:rPr lang="en-US" b="1" cap="all" dirty="0">
                <a:solidFill>
                  <a:sysClr val="windowText" lastClr="000000"/>
                </a:solidFill>
              </a:rPr>
              <a:t>Losses in radial gap</a:t>
            </a:r>
            <a:endParaRPr lang="ru-RU" b="1" i="1" cap="all" baseline="-25000" dirty="0">
              <a:solidFill>
                <a:sysClr val="windowText" lastClr="000000"/>
              </a:solidFill>
            </a:endParaRPr>
          </a:p>
        </p:txBody>
      </p:sp>
      <p:sp>
        <p:nvSpPr>
          <p:cNvPr id="24" name="Прямоугольник 23"/>
          <p:cNvSpPr/>
          <p:nvPr/>
        </p:nvSpPr>
        <p:spPr>
          <a:xfrm>
            <a:off x="3881450" y="3657173"/>
            <a:ext cx="1366207" cy="369332"/>
          </a:xfrm>
          <a:prstGeom prst="rect">
            <a:avLst/>
          </a:prstGeom>
        </p:spPr>
        <p:txBody>
          <a:bodyPr wrap="none">
            <a:spAutoFit/>
          </a:bodyPr>
          <a:lstStyle/>
          <a:p>
            <a:pPr algn="ctr"/>
            <a:r>
              <a:rPr lang="en-US" b="1" cap="all" dirty="0">
                <a:solidFill>
                  <a:sysClr val="windowText" lastClr="000000"/>
                </a:solidFill>
              </a:rPr>
              <a:t>Disk losses</a:t>
            </a:r>
            <a:endParaRPr lang="ru-RU" b="1" i="1" cap="all" baseline="-25000" dirty="0">
              <a:solidFill>
                <a:sysClr val="windowText" lastClr="000000"/>
              </a:solidFill>
            </a:endParaRPr>
          </a:p>
        </p:txBody>
      </p:sp>
      <p:sp>
        <p:nvSpPr>
          <p:cNvPr id="25" name="Прямоугольник 24"/>
          <p:cNvSpPr/>
          <p:nvPr/>
        </p:nvSpPr>
        <p:spPr>
          <a:xfrm>
            <a:off x="5217704" y="2937093"/>
            <a:ext cx="2214004" cy="369332"/>
          </a:xfrm>
          <a:prstGeom prst="rect">
            <a:avLst/>
          </a:prstGeom>
        </p:spPr>
        <p:txBody>
          <a:bodyPr wrap="none">
            <a:spAutoFit/>
          </a:bodyPr>
          <a:lstStyle/>
          <a:p>
            <a:pPr algn="ctr"/>
            <a:r>
              <a:rPr lang="es-ES" b="1" cap="all" dirty="0">
                <a:solidFill>
                  <a:sysClr val="windowText" lastClr="000000"/>
                </a:solidFill>
              </a:rPr>
              <a:t>Mechanical losses</a:t>
            </a:r>
            <a:endParaRPr lang="ru-RU" b="1" i="1" cap="all" baseline="-25000" dirty="0">
              <a:solidFill>
                <a:sysClr val="windowText" lastClr="000000"/>
              </a:solidFill>
            </a:endParaRPr>
          </a:p>
        </p:txBody>
      </p:sp>
      <p:sp>
        <p:nvSpPr>
          <p:cNvPr id="26" name="Прямоугольник 25"/>
          <p:cNvSpPr/>
          <p:nvPr/>
        </p:nvSpPr>
        <p:spPr>
          <a:xfrm rot="16200000">
            <a:off x="6811531" y="1548426"/>
            <a:ext cx="2131001" cy="646331"/>
          </a:xfrm>
          <a:prstGeom prst="rect">
            <a:avLst/>
          </a:prstGeom>
        </p:spPr>
        <p:txBody>
          <a:bodyPr wrap="square">
            <a:spAutoFit/>
          </a:bodyPr>
          <a:lstStyle/>
          <a:p>
            <a:pPr algn="ctr"/>
            <a:r>
              <a:rPr lang="en-US" b="1" cap="all" dirty="0">
                <a:solidFill>
                  <a:sysClr val="windowText" lastClr="000000"/>
                </a:solidFill>
              </a:rPr>
              <a:t>Effective work of the turbine,</a:t>
            </a:r>
            <a:r>
              <a:rPr lang="ru-RU" b="1" cap="all" dirty="0">
                <a:solidFill>
                  <a:sysClr val="windowText" lastClr="000000"/>
                </a:solidFill>
              </a:rPr>
              <a:t> </a:t>
            </a:r>
            <a:r>
              <a:rPr lang="en-US" b="1" i="1" cap="all" dirty="0">
                <a:solidFill>
                  <a:sysClr val="windowText" lastClr="000000"/>
                </a:solidFill>
              </a:rPr>
              <a:t>L</a:t>
            </a:r>
            <a:r>
              <a:rPr lang="ru-RU" b="1" i="1" baseline="-25000" dirty="0">
                <a:solidFill>
                  <a:sysClr val="windowText" lastClr="000000"/>
                </a:solidFill>
              </a:rPr>
              <a:t>е</a:t>
            </a:r>
            <a:endParaRPr lang="ru-RU" b="1" i="1" cap="all" baseline="-25000" dirty="0">
              <a:solidFill>
                <a:sysClr val="windowText" lastClr="000000"/>
              </a:solidFill>
            </a:endParaRPr>
          </a:p>
        </p:txBody>
      </p:sp>
      <p:cxnSp>
        <p:nvCxnSpPr>
          <p:cNvPr id="27" name="Прямая соединительная линия 26"/>
          <p:cNvCxnSpPr/>
          <p:nvPr/>
        </p:nvCxnSpPr>
        <p:spPr>
          <a:xfrm flipV="1">
            <a:off x="7656971" y="3153117"/>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7656971" y="2937093"/>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336491" y="3657173"/>
            <a:ext cx="36004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904443" y="4017213"/>
            <a:ext cx="302433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6936891" y="3513157"/>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flipV="1">
            <a:off x="6936891" y="3297133"/>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5928779" y="3873197"/>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flipV="1">
            <a:off x="5928779" y="3657173"/>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8377051" y="776853"/>
            <a:ext cx="0" cy="216024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776651" y="776853"/>
            <a:ext cx="0" cy="252028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rot="16200000">
            <a:off x="3559071" y="1844455"/>
            <a:ext cx="2084417" cy="369332"/>
          </a:xfrm>
          <a:prstGeom prst="rect">
            <a:avLst/>
          </a:prstGeom>
        </p:spPr>
        <p:txBody>
          <a:bodyPr wrap="none">
            <a:spAutoFit/>
          </a:bodyPr>
          <a:lstStyle/>
          <a:p>
            <a:pPr algn="ctr"/>
            <a:r>
              <a:rPr lang="en-US" b="1" cap="all" dirty="0">
                <a:solidFill>
                  <a:sysClr val="windowText" lastClr="000000"/>
                </a:solidFill>
              </a:rPr>
              <a:t>Internal work,</a:t>
            </a:r>
            <a:r>
              <a:rPr lang="ru-RU" b="1" cap="all" dirty="0">
                <a:solidFill>
                  <a:sysClr val="windowText" lastClr="000000"/>
                </a:solidFill>
              </a:rPr>
              <a:t> </a:t>
            </a:r>
            <a:r>
              <a:rPr lang="en-US" b="1" i="1" cap="all" dirty="0">
                <a:solidFill>
                  <a:sysClr val="windowText" lastClr="000000"/>
                </a:solidFill>
              </a:rPr>
              <a:t>L</a:t>
            </a:r>
            <a:r>
              <a:rPr lang="en-US" b="1" i="1" cap="all" baseline="-25000" dirty="0">
                <a:solidFill>
                  <a:sysClr val="windowText" lastClr="000000"/>
                </a:solidFill>
              </a:rPr>
              <a:t>t</a:t>
            </a:r>
            <a:endParaRPr lang="ru-RU" b="1" i="1" cap="all" baseline="-25000" dirty="0">
              <a:solidFill>
                <a:sysClr val="windowText" lastClr="000000"/>
              </a:solidFill>
            </a:endParaRPr>
          </a:p>
        </p:txBody>
      </p:sp>
      <p:cxnSp>
        <p:nvCxnSpPr>
          <p:cNvPr id="38" name="Прямая соединительная линия 37"/>
          <p:cNvCxnSpPr/>
          <p:nvPr/>
        </p:nvCxnSpPr>
        <p:spPr>
          <a:xfrm flipV="1">
            <a:off x="5280707" y="4233237"/>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flipV="1">
            <a:off x="5280707" y="4017213"/>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1998021" y="4377253"/>
            <a:ext cx="1293175" cy="646331"/>
          </a:xfrm>
          <a:prstGeom prst="rect">
            <a:avLst/>
          </a:prstGeom>
        </p:spPr>
        <p:txBody>
          <a:bodyPr wrap="none">
            <a:spAutoFit/>
          </a:bodyPr>
          <a:lstStyle/>
          <a:p>
            <a:pPr algn="ctr"/>
            <a:r>
              <a:rPr lang="es-ES" b="1" cap="all" dirty="0">
                <a:solidFill>
                  <a:sysClr val="windowText" lastClr="000000"/>
                </a:solidFill>
              </a:rPr>
              <a:t>Hydraulic</a:t>
            </a:r>
          </a:p>
          <a:p>
            <a:pPr algn="ctr"/>
            <a:r>
              <a:rPr lang="es-ES" b="1" cap="all" dirty="0">
                <a:solidFill>
                  <a:sysClr val="windowText" lastClr="000000"/>
                </a:solidFill>
              </a:rPr>
              <a:t>losses</a:t>
            </a:r>
            <a:endParaRPr lang="ru-RU" b="1" i="1" cap="all" baseline="-25000" dirty="0">
              <a:solidFill>
                <a:sysClr val="windowText" lastClr="000000"/>
              </a:solidFill>
            </a:endParaRPr>
          </a:p>
        </p:txBody>
      </p:sp>
      <p:cxnSp>
        <p:nvCxnSpPr>
          <p:cNvPr id="41" name="Прямая соединительная линия 40"/>
          <p:cNvCxnSpPr/>
          <p:nvPr/>
        </p:nvCxnSpPr>
        <p:spPr>
          <a:xfrm flipV="1">
            <a:off x="4776651" y="4593277"/>
            <a:ext cx="288032"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flipV="1">
            <a:off x="4776651" y="4377253"/>
            <a:ext cx="288032"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3336491" y="4737293"/>
            <a:ext cx="144569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2285828" y="5601389"/>
            <a:ext cx="973343" cy="646331"/>
          </a:xfrm>
          <a:prstGeom prst="rect">
            <a:avLst/>
          </a:prstGeom>
        </p:spPr>
        <p:txBody>
          <a:bodyPr wrap="none">
            <a:spAutoFit/>
          </a:bodyPr>
          <a:lstStyle/>
          <a:p>
            <a:pPr algn="ctr"/>
            <a:r>
              <a:rPr lang="es-ES" b="1" cap="all" dirty="0">
                <a:solidFill>
                  <a:sysClr val="windowText" lastClr="000000"/>
                </a:solidFill>
              </a:rPr>
              <a:t>Return</a:t>
            </a:r>
          </a:p>
          <a:p>
            <a:pPr algn="ctr"/>
            <a:r>
              <a:rPr lang="es-ES" b="1" cap="all" dirty="0">
                <a:solidFill>
                  <a:sysClr val="windowText" lastClr="000000"/>
                </a:solidFill>
              </a:rPr>
              <a:t>heat</a:t>
            </a:r>
            <a:endParaRPr lang="ru-RU" b="1" i="1" cap="all" baseline="-25000" dirty="0">
              <a:solidFill>
                <a:sysClr val="windowText" lastClr="000000"/>
              </a:solidFill>
            </a:endParaRPr>
          </a:p>
        </p:txBody>
      </p:sp>
      <p:cxnSp>
        <p:nvCxnSpPr>
          <p:cNvPr id="45" name="Прямая соединительная линия 44"/>
          <p:cNvCxnSpPr/>
          <p:nvPr/>
        </p:nvCxnSpPr>
        <p:spPr>
          <a:xfrm flipH="1">
            <a:off x="3192475" y="776853"/>
            <a:ext cx="1" cy="3240360"/>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rot="16200000">
            <a:off x="1302240" y="2235039"/>
            <a:ext cx="3429721" cy="369332"/>
          </a:xfrm>
          <a:prstGeom prst="rect">
            <a:avLst/>
          </a:prstGeom>
        </p:spPr>
        <p:txBody>
          <a:bodyPr wrap="none">
            <a:spAutoFit/>
          </a:bodyPr>
          <a:lstStyle/>
          <a:p>
            <a:pPr algn="ctr"/>
            <a:r>
              <a:rPr lang="en-US" b="1" cap="all" dirty="0">
                <a:solidFill>
                  <a:sysClr val="windowText" lastClr="000000"/>
                </a:solidFill>
              </a:rPr>
              <a:t>Work on the rotor wheel,</a:t>
            </a:r>
            <a:r>
              <a:rPr lang="ru-RU" b="1" cap="all" dirty="0">
                <a:solidFill>
                  <a:sysClr val="windowText" lastClr="000000"/>
                </a:solidFill>
              </a:rPr>
              <a:t> </a:t>
            </a:r>
            <a:r>
              <a:rPr lang="en-US" b="1" i="1" cap="all" dirty="0">
                <a:solidFill>
                  <a:sysClr val="windowText" lastClr="000000"/>
                </a:solidFill>
              </a:rPr>
              <a:t>L</a:t>
            </a:r>
            <a:r>
              <a:rPr lang="en-US" b="1" i="1" baseline="-25000" dirty="0">
                <a:solidFill>
                  <a:sysClr val="windowText" lastClr="000000"/>
                </a:solidFill>
              </a:rPr>
              <a:t>u</a:t>
            </a:r>
            <a:endParaRPr lang="ru-RU" b="1" i="1" cap="all" baseline="-25000" dirty="0">
              <a:solidFill>
                <a:sysClr val="windowText" lastClr="000000"/>
              </a:solidFill>
            </a:endParaRPr>
          </a:p>
        </p:txBody>
      </p:sp>
      <p:sp>
        <p:nvSpPr>
          <p:cNvPr id="47" name="Полилиния 46"/>
          <p:cNvSpPr/>
          <p:nvPr/>
        </p:nvSpPr>
        <p:spPr>
          <a:xfrm>
            <a:off x="1752316" y="4953317"/>
            <a:ext cx="1800200" cy="624804"/>
          </a:xfrm>
          <a:custGeom>
            <a:avLst/>
            <a:gdLst>
              <a:gd name="connsiteX0" fmla="*/ 1520456 w 1922721"/>
              <a:gd name="connsiteY0" fmla="*/ 0 h 480236"/>
              <a:gd name="connsiteX1" fmla="*/ 1850065 w 1922721"/>
              <a:gd name="connsiteY1" fmla="*/ 148855 h 480236"/>
              <a:gd name="connsiteX2" fmla="*/ 1850065 w 1922721"/>
              <a:gd name="connsiteY2" fmla="*/ 425302 h 480236"/>
              <a:gd name="connsiteX3" fmla="*/ 1414130 w 1922721"/>
              <a:gd name="connsiteY3" fmla="*/ 467832 h 480236"/>
              <a:gd name="connsiteX4" fmla="*/ 584791 w 1922721"/>
              <a:gd name="connsiteY4" fmla="*/ 467832 h 480236"/>
              <a:gd name="connsiteX5" fmla="*/ 212651 w 1922721"/>
              <a:gd name="connsiteY5" fmla="*/ 414669 h 480236"/>
              <a:gd name="connsiteX6" fmla="*/ 0 w 1922721"/>
              <a:gd name="connsiteY6" fmla="*/ 74428 h 48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721" h="480236">
                <a:moveTo>
                  <a:pt x="1520456" y="0"/>
                </a:moveTo>
                <a:cubicBezTo>
                  <a:pt x="1657793" y="38985"/>
                  <a:pt x="1795130" y="77971"/>
                  <a:pt x="1850065" y="148855"/>
                </a:cubicBezTo>
                <a:cubicBezTo>
                  <a:pt x="1905000" y="219739"/>
                  <a:pt x="1922721" y="372139"/>
                  <a:pt x="1850065" y="425302"/>
                </a:cubicBezTo>
                <a:cubicBezTo>
                  <a:pt x="1777409" y="478465"/>
                  <a:pt x="1625009" y="460744"/>
                  <a:pt x="1414130" y="467832"/>
                </a:cubicBezTo>
                <a:cubicBezTo>
                  <a:pt x="1203251" y="474920"/>
                  <a:pt x="785037" y="476692"/>
                  <a:pt x="584791" y="467832"/>
                </a:cubicBezTo>
                <a:cubicBezTo>
                  <a:pt x="384545" y="458972"/>
                  <a:pt x="310116" y="480236"/>
                  <a:pt x="212651" y="414669"/>
                </a:cubicBezTo>
                <a:cubicBezTo>
                  <a:pt x="115186" y="349102"/>
                  <a:pt x="24809" y="124046"/>
                  <a:pt x="0" y="74428"/>
                </a:cubicBez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Полилиния 47"/>
          <p:cNvSpPr/>
          <p:nvPr/>
        </p:nvSpPr>
        <p:spPr>
          <a:xfrm>
            <a:off x="1427395" y="4757643"/>
            <a:ext cx="2665228" cy="1554125"/>
          </a:xfrm>
          <a:custGeom>
            <a:avLst/>
            <a:gdLst>
              <a:gd name="connsiteX0" fmla="*/ 1924493 w 2665228"/>
              <a:gd name="connsiteY0" fmla="*/ 0 h 1554125"/>
              <a:gd name="connsiteX1" fmla="*/ 2360428 w 2665228"/>
              <a:gd name="connsiteY1" fmla="*/ 148856 h 1554125"/>
              <a:gd name="connsiteX2" fmla="*/ 2551814 w 2665228"/>
              <a:gd name="connsiteY2" fmla="*/ 478465 h 1554125"/>
              <a:gd name="connsiteX3" fmla="*/ 2604977 w 2665228"/>
              <a:gd name="connsiteY3" fmla="*/ 1127051 h 1554125"/>
              <a:gd name="connsiteX4" fmla="*/ 2190307 w 2665228"/>
              <a:gd name="connsiteY4" fmla="*/ 1488558 h 1554125"/>
              <a:gd name="connsiteX5" fmla="*/ 1073889 w 2665228"/>
              <a:gd name="connsiteY5" fmla="*/ 1520456 h 1554125"/>
              <a:gd name="connsiteX6" fmla="*/ 531628 w 2665228"/>
              <a:gd name="connsiteY6" fmla="*/ 1499190 h 1554125"/>
              <a:gd name="connsiteX7" fmla="*/ 159489 w 2665228"/>
              <a:gd name="connsiteY7" fmla="*/ 1233377 h 1554125"/>
              <a:gd name="connsiteX8" fmla="*/ 21265 w 2665228"/>
              <a:gd name="connsiteY8" fmla="*/ 669851 h 1554125"/>
              <a:gd name="connsiteX9" fmla="*/ 31898 w 2665228"/>
              <a:gd name="connsiteY9" fmla="*/ 457200 h 155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5228" h="1554125">
                <a:moveTo>
                  <a:pt x="1924493" y="0"/>
                </a:moveTo>
                <a:cubicBezTo>
                  <a:pt x="2090184" y="34556"/>
                  <a:pt x="2255875" y="69112"/>
                  <a:pt x="2360428" y="148856"/>
                </a:cubicBezTo>
                <a:cubicBezTo>
                  <a:pt x="2464981" y="228600"/>
                  <a:pt x="2511056" y="315433"/>
                  <a:pt x="2551814" y="478465"/>
                </a:cubicBezTo>
                <a:cubicBezTo>
                  <a:pt x="2592572" y="641498"/>
                  <a:pt x="2665228" y="958702"/>
                  <a:pt x="2604977" y="1127051"/>
                </a:cubicBezTo>
                <a:cubicBezTo>
                  <a:pt x="2544726" y="1295400"/>
                  <a:pt x="2445488" y="1422991"/>
                  <a:pt x="2190307" y="1488558"/>
                </a:cubicBezTo>
                <a:cubicBezTo>
                  <a:pt x="1935126" y="1554125"/>
                  <a:pt x="1350335" y="1518684"/>
                  <a:pt x="1073889" y="1520456"/>
                </a:cubicBezTo>
                <a:cubicBezTo>
                  <a:pt x="797443" y="1522228"/>
                  <a:pt x="684028" y="1547037"/>
                  <a:pt x="531628" y="1499190"/>
                </a:cubicBezTo>
                <a:cubicBezTo>
                  <a:pt x="379228" y="1451344"/>
                  <a:pt x="244549" y="1371600"/>
                  <a:pt x="159489" y="1233377"/>
                </a:cubicBezTo>
                <a:cubicBezTo>
                  <a:pt x="74429" y="1095154"/>
                  <a:pt x="42530" y="799214"/>
                  <a:pt x="21265" y="669851"/>
                </a:cubicBezTo>
                <a:cubicBezTo>
                  <a:pt x="0" y="540488"/>
                  <a:pt x="24810" y="496186"/>
                  <a:pt x="31898" y="457200"/>
                </a:cubicBez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9" name="Прямая соединительная линия 48"/>
          <p:cNvCxnSpPr/>
          <p:nvPr/>
        </p:nvCxnSpPr>
        <p:spPr>
          <a:xfrm flipV="1">
            <a:off x="1464283" y="4953317"/>
            <a:ext cx="144016"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endCxn id="47" idx="6"/>
          </p:cNvCxnSpPr>
          <p:nvPr/>
        </p:nvCxnSpPr>
        <p:spPr>
          <a:xfrm>
            <a:off x="1608299" y="4953317"/>
            <a:ext cx="144017" cy="9683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672195" y="4953317"/>
            <a:ext cx="25202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endCxn id="48" idx="9"/>
          </p:cNvCxnSpPr>
          <p:nvPr/>
        </p:nvCxnSpPr>
        <p:spPr>
          <a:xfrm flipH="1">
            <a:off x="1459293" y="5097333"/>
            <a:ext cx="4990" cy="11751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032235" y="776853"/>
            <a:ext cx="1" cy="4176464"/>
          </a:xfrm>
          <a:prstGeom prst="line">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rot="16200000">
            <a:off x="-696896" y="2711038"/>
            <a:ext cx="3107517" cy="369332"/>
          </a:xfrm>
          <a:prstGeom prst="rect">
            <a:avLst/>
          </a:prstGeom>
        </p:spPr>
        <p:txBody>
          <a:bodyPr wrap="none">
            <a:spAutoFit/>
          </a:bodyPr>
          <a:lstStyle/>
          <a:p>
            <a:pPr algn="ctr"/>
            <a:r>
              <a:rPr lang="es-ES" b="1" cap="all" dirty="0">
                <a:solidFill>
                  <a:sysClr val="windowText" lastClr="000000"/>
                </a:solidFill>
              </a:rPr>
              <a:t>Available turbine work</a:t>
            </a:r>
            <a:r>
              <a:rPr lang="en-US" b="1" cap="all" dirty="0">
                <a:solidFill>
                  <a:sysClr val="windowText" lastClr="000000"/>
                </a:solidFill>
              </a:rPr>
              <a:t>,</a:t>
            </a:r>
            <a:r>
              <a:rPr lang="ru-RU" b="1" cap="all" dirty="0">
                <a:solidFill>
                  <a:sysClr val="windowText" lastClr="000000"/>
                </a:solidFill>
              </a:rPr>
              <a:t> </a:t>
            </a:r>
            <a:r>
              <a:rPr lang="en-US" b="1" i="1" cap="all" dirty="0" err="1">
                <a:solidFill>
                  <a:sysClr val="windowText" lastClr="000000"/>
                </a:solidFill>
              </a:rPr>
              <a:t>L</a:t>
            </a:r>
            <a:r>
              <a:rPr lang="en-US" b="1" i="1" baseline="-25000" dirty="0" err="1">
                <a:solidFill>
                  <a:sysClr val="windowText" lastClr="000000"/>
                </a:solidFill>
              </a:rPr>
              <a:t>ts</a:t>
            </a:r>
            <a:endParaRPr lang="ru-RU" b="1" i="1" cap="all" baseline="-25000" dirty="0">
              <a:solidFill>
                <a:sysClr val="windowText" lastClr="000000"/>
              </a:solidFill>
            </a:endParaRPr>
          </a:p>
        </p:txBody>
      </p:sp>
      <p:sp>
        <p:nvSpPr>
          <p:cNvPr id="55" name="Прямоугольник 54"/>
          <p:cNvSpPr/>
          <p:nvPr/>
        </p:nvSpPr>
        <p:spPr>
          <a:xfrm rot="16200000">
            <a:off x="874575" y="2711038"/>
            <a:ext cx="746871" cy="369332"/>
          </a:xfrm>
          <a:prstGeom prst="rect">
            <a:avLst/>
          </a:prstGeom>
        </p:spPr>
        <p:txBody>
          <a:bodyPr wrap="none">
            <a:spAutoFit/>
          </a:bodyPr>
          <a:lstStyle/>
          <a:p>
            <a:pPr algn="ctr"/>
            <a:r>
              <a:rPr lang="en-US" b="1" cap="all" dirty="0">
                <a:solidFill>
                  <a:srgbClr val="FF0000"/>
                </a:solidFill>
              </a:rPr>
              <a:t>flow</a:t>
            </a:r>
            <a:endParaRPr lang="ru-RU" b="1" i="1" cap="all" baseline="-25000" dirty="0">
              <a:solidFill>
                <a:srgbClr val="FF0000"/>
              </a:solidFill>
            </a:endParaRPr>
          </a:p>
        </p:txBody>
      </p:sp>
      <p:sp>
        <p:nvSpPr>
          <p:cNvPr id="56" name="Прямоугольник 55"/>
          <p:cNvSpPr/>
          <p:nvPr/>
        </p:nvSpPr>
        <p:spPr>
          <a:xfrm rot="16200000">
            <a:off x="2990850" y="1959240"/>
            <a:ext cx="916597" cy="369332"/>
          </a:xfrm>
          <a:prstGeom prst="rect">
            <a:avLst/>
          </a:prstGeom>
        </p:spPr>
        <p:txBody>
          <a:bodyPr wrap="none">
            <a:spAutoFit/>
          </a:bodyPr>
          <a:lstStyle/>
          <a:p>
            <a:pPr algn="ctr"/>
            <a:r>
              <a:rPr lang="en-US" b="1" cap="all" dirty="0">
                <a:solidFill>
                  <a:srgbClr val="FF0000"/>
                </a:solidFill>
              </a:rPr>
              <a:t>blades</a:t>
            </a:r>
            <a:endParaRPr lang="ru-RU" b="1" i="1" cap="all" baseline="-25000" dirty="0">
              <a:solidFill>
                <a:srgbClr val="FF0000"/>
              </a:solidFill>
            </a:endParaRPr>
          </a:p>
        </p:txBody>
      </p:sp>
      <p:sp>
        <p:nvSpPr>
          <p:cNvPr id="57" name="Прямоугольник 56"/>
          <p:cNvSpPr/>
          <p:nvPr/>
        </p:nvSpPr>
        <p:spPr>
          <a:xfrm rot="16200000">
            <a:off x="7975564" y="1611764"/>
            <a:ext cx="1316322" cy="369332"/>
          </a:xfrm>
          <a:prstGeom prst="rect">
            <a:avLst/>
          </a:prstGeom>
        </p:spPr>
        <p:txBody>
          <a:bodyPr wrap="none">
            <a:spAutoFit/>
          </a:bodyPr>
          <a:lstStyle/>
          <a:p>
            <a:pPr algn="ctr"/>
            <a:r>
              <a:rPr lang="en-US" b="1" cap="all" dirty="0">
                <a:solidFill>
                  <a:srgbClr val="FF0000"/>
                </a:solidFill>
              </a:rPr>
              <a:t>consumer</a:t>
            </a:r>
            <a:endParaRPr lang="ru-RU" b="1" i="1" cap="all" baseline="-25000" dirty="0">
              <a:solidFill>
                <a:srgbClr val="FF0000"/>
              </a:solidFill>
            </a:endParaRPr>
          </a:p>
        </p:txBody>
      </p:sp>
      <p:sp>
        <p:nvSpPr>
          <p:cNvPr id="58" name="Прямоугольник 57"/>
          <p:cNvSpPr/>
          <p:nvPr/>
        </p:nvSpPr>
        <p:spPr>
          <a:xfrm rot="16200000">
            <a:off x="4034316" y="1507038"/>
            <a:ext cx="2131001" cy="646331"/>
          </a:xfrm>
          <a:prstGeom prst="rect">
            <a:avLst/>
          </a:prstGeom>
        </p:spPr>
        <p:txBody>
          <a:bodyPr wrap="square">
            <a:spAutoFit/>
          </a:bodyPr>
          <a:lstStyle/>
          <a:p>
            <a:pPr algn="ctr"/>
            <a:r>
              <a:rPr lang="en-US" b="1" cap="all" dirty="0">
                <a:solidFill>
                  <a:srgbClr val="FF0000"/>
                </a:solidFill>
              </a:rPr>
              <a:t>Work on the output shaft</a:t>
            </a:r>
            <a:endParaRPr lang="ru-RU" b="1" i="1" cap="all" baseline="-25000" dirty="0">
              <a:solidFill>
                <a:srgbClr val="FF0000"/>
              </a:solidFill>
            </a:endParaRPr>
          </a:p>
        </p:txBody>
      </p:sp>
      <p:pic>
        <p:nvPicPr>
          <p:cNvPr id="60"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3707" y="5281124"/>
            <a:ext cx="4592309" cy="833940"/>
          </a:xfrm>
          <a:prstGeom prst="rect">
            <a:avLst/>
          </a:prstGeom>
          <a:noFill/>
          <a:ln w="9525">
            <a:noFill/>
            <a:miter lim="800000"/>
            <a:headEnd/>
            <a:tailEnd/>
          </a:ln>
        </p:spPr>
      </p:pic>
      <p:sp>
        <p:nvSpPr>
          <p:cNvPr id="61" name="Прямоугольник 60"/>
          <p:cNvSpPr/>
          <p:nvPr/>
        </p:nvSpPr>
        <p:spPr>
          <a:xfrm>
            <a:off x="3923669" y="4886256"/>
            <a:ext cx="5400675" cy="369332"/>
          </a:xfrm>
          <a:prstGeom prst="rect">
            <a:avLst/>
          </a:prstGeom>
        </p:spPr>
        <p:txBody>
          <a:bodyPr wrap="square">
            <a:spAutoFit/>
          </a:bodyPr>
          <a:lstStyle/>
          <a:p>
            <a:pPr algn="ctr"/>
            <a:r>
              <a:rPr lang="en-US" cap="small" dirty="0"/>
              <a:t>Energy balance in turbine stage </a:t>
            </a:r>
            <a:endParaRPr lang="ru-RU" cap="small" dirty="0"/>
          </a:p>
        </p:txBody>
      </p:sp>
      <p:pic>
        <p:nvPicPr>
          <p:cNvPr id="59" name="Рисунок 58">
            <a:extLst>
              <a:ext uri="{FF2B5EF4-FFF2-40B4-BE49-F238E27FC236}">
                <a16:creationId xmlns:a16="http://schemas.microsoft.com/office/drawing/2014/main" id="{1EB72AF7-9E72-4EE9-BB1E-4EBFEF253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4824" y="839818"/>
            <a:ext cx="1080000" cy="718686"/>
          </a:xfrm>
          <a:prstGeom prst="rect">
            <a:avLst/>
          </a:prstGeom>
        </p:spPr>
      </p:pic>
      <p:pic>
        <p:nvPicPr>
          <p:cNvPr id="62" name="Рисунок 61">
            <a:extLst>
              <a:ext uri="{FF2B5EF4-FFF2-40B4-BE49-F238E27FC236}">
                <a16:creationId xmlns:a16="http://schemas.microsoft.com/office/drawing/2014/main" id="{41E8285A-70F1-45FE-87C5-DB7616B524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8230" y="791591"/>
            <a:ext cx="1093671" cy="1080000"/>
          </a:xfrm>
          <a:prstGeom prst="rect">
            <a:avLst/>
          </a:prstGeom>
        </p:spPr>
      </p:pic>
      <p:cxnSp>
        <p:nvCxnSpPr>
          <p:cNvPr id="63" name="Прямая со стрелкой 62">
            <a:extLst>
              <a:ext uri="{FF2B5EF4-FFF2-40B4-BE49-F238E27FC236}">
                <a16:creationId xmlns:a16="http://schemas.microsoft.com/office/drawing/2014/main" id="{5F94679E-3652-4EC7-8C55-61FCC984FA5A}"/>
              </a:ext>
            </a:extLst>
          </p:cNvPr>
          <p:cNvCxnSpPr>
            <a:cxnSpLocks/>
          </p:cNvCxnSpPr>
          <p:nvPr/>
        </p:nvCxnSpPr>
        <p:spPr>
          <a:xfrm>
            <a:off x="2298571" y="1278545"/>
            <a:ext cx="10379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a:extLst>
              <a:ext uri="{FF2B5EF4-FFF2-40B4-BE49-F238E27FC236}">
                <a16:creationId xmlns:a16="http://schemas.microsoft.com/office/drawing/2014/main" id="{BC1E4620-9A2A-45AA-8B2D-139603839CAD}"/>
              </a:ext>
            </a:extLst>
          </p:cNvPr>
          <p:cNvCxnSpPr>
            <a:cxnSpLocks/>
          </p:cNvCxnSpPr>
          <p:nvPr/>
        </p:nvCxnSpPr>
        <p:spPr>
          <a:xfrm>
            <a:off x="4269128" y="986912"/>
            <a:ext cx="223910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7" grpId="0"/>
      <p:bldP spid="40" grpId="0"/>
      <p:bldP spid="44" grpId="0"/>
      <p:bldP spid="46" grpId="0"/>
      <p:bldP spid="47" grpId="0" animBg="1"/>
      <p:bldP spid="48" grpId="0" animBg="1"/>
      <p:bldP spid="56" grpId="0"/>
      <p:bldP spid="57" grpId="0"/>
      <p:bldP spid="58" grpId="0"/>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Turbine efficiency</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27</a:t>
            </a:fld>
            <a:endParaRPr lang="ru-RU" dirty="0">
              <a:solidFill>
                <a:schemeClr val="bg1"/>
              </a:solidFill>
              <a:latin typeface="Elektra Medium Pro" panose="02000803000000020004" pitchFamily="50" charset="-52"/>
            </a:endParaRPr>
          </a:p>
        </p:txBody>
      </p:sp>
      <p:sp>
        <p:nvSpPr>
          <p:cNvPr id="5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581025" y="791260"/>
            <a:ext cx="8144964" cy="369332"/>
          </a:xfrm>
          <a:prstGeom prst="rect">
            <a:avLst/>
          </a:prstGeom>
        </p:spPr>
        <p:txBody>
          <a:bodyPr wrap="square">
            <a:spAutoFit/>
          </a:bodyPr>
          <a:lstStyle/>
          <a:p>
            <a:r>
              <a:rPr lang="en-US" dirty="0"/>
              <a:t>Turbine efficiency is the ratio of useful work to available work</a:t>
            </a:r>
            <a:endParaRPr lang="ru-RU" dirty="0"/>
          </a:p>
        </p:txBody>
      </p:sp>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945176202"/>
                  </p:ext>
                </p:extLst>
              </p:nvPr>
            </p:nvGraphicFramePr>
            <p:xfrm>
              <a:off x="647700" y="1160592"/>
              <a:ext cx="8078288" cy="4846320"/>
            </p:xfrm>
            <a:graphic>
              <a:graphicData uri="http://schemas.openxmlformats.org/drawingml/2006/table">
                <a:tbl>
                  <a:tblPr firstRow="1" bandRow="1">
                    <a:tableStyleId>{5940675A-B579-460E-94D1-54222C63F5DA}</a:tableStyleId>
                  </a:tblPr>
                  <a:tblGrid>
                    <a:gridCol w="2019572">
                      <a:extLst>
                        <a:ext uri="{9D8B030D-6E8A-4147-A177-3AD203B41FA5}">
                          <a16:colId xmlns:a16="http://schemas.microsoft.com/office/drawing/2014/main" val="20000"/>
                        </a:ext>
                      </a:extLst>
                    </a:gridCol>
                    <a:gridCol w="2019572">
                      <a:extLst>
                        <a:ext uri="{9D8B030D-6E8A-4147-A177-3AD203B41FA5}">
                          <a16:colId xmlns:a16="http://schemas.microsoft.com/office/drawing/2014/main" val="20001"/>
                        </a:ext>
                      </a:extLst>
                    </a:gridCol>
                    <a:gridCol w="2019572">
                      <a:extLst>
                        <a:ext uri="{9D8B030D-6E8A-4147-A177-3AD203B41FA5}">
                          <a16:colId xmlns:a16="http://schemas.microsoft.com/office/drawing/2014/main" val="20002"/>
                        </a:ext>
                      </a:extLst>
                    </a:gridCol>
                    <a:gridCol w="2019572">
                      <a:extLst>
                        <a:ext uri="{9D8B030D-6E8A-4147-A177-3AD203B41FA5}">
                          <a16:colId xmlns:a16="http://schemas.microsoft.com/office/drawing/2014/main" val="20003"/>
                        </a:ext>
                      </a:extLst>
                    </a:gridCol>
                  </a:tblGrid>
                  <a:tr h="370840">
                    <a:tc>
                      <a:txBody>
                        <a:bodyPr/>
                        <a:lstStyle/>
                        <a:p>
                          <a:pPr algn="ctr"/>
                          <a:r>
                            <a:rPr lang="en-US" sz="1600" dirty="0"/>
                            <a:t>Efficiency </a:t>
                          </a:r>
                          <a:endParaRPr lang="ru-RU" sz="1600" dirty="0"/>
                        </a:p>
                      </a:txBody>
                      <a:tcPr anchor="ctr"/>
                    </a:tc>
                    <a:tc>
                      <a:txBody>
                        <a:bodyPr/>
                        <a:lstStyle/>
                        <a:p>
                          <a:pPr algn="ctr"/>
                          <a:r>
                            <a:rPr lang="en-US" sz="1600" kern="1200" dirty="0">
                              <a:solidFill>
                                <a:schemeClr val="tx1"/>
                              </a:solidFill>
                              <a:effectLst/>
                              <a:latin typeface="+mn-lt"/>
                              <a:ea typeface="+mn-ea"/>
                              <a:cs typeface="+mn-cs"/>
                            </a:rPr>
                            <a:t>Available (Expended) work </a:t>
                          </a:r>
                          <a:endParaRPr lang="ru-RU" sz="1600" dirty="0"/>
                        </a:p>
                      </a:txBody>
                      <a:tcPr anchor="ctr"/>
                    </a:tc>
                    <a:tc>
                      <a:txBody>
                        <a:bodyPr/>
                        <a:lstStyle/>
                        <a:p>
                          <a:pPr algn="ctr"/>
                          <a:r>
                            <a:rPr lang="en-US" sz="1600" dirty="0"/>
                            <a:t>Useful turbine work </a:t>
                          </a:r>
                        </a:p>
                        <a:p>
                          <a:pPr algn="ctr"/>
                          <a:endParaRPr lang="ru-RU" sz="1600" dirty="0"/>
                        </a:p>
                      </a:txBody>
                      <a:tcPr anchor="ctr" anchorCtr="1"/>
                    </a:tc>
                    <a:tc>
                      <a:txBody>
                        <a:bodyPr/>
                        <a:lstStyle/>
                        <a:p>
                          <a:pPr algn="ctr"/>
                          <a:r>
                            <a:rPr lang="en-US" sz="1600" dirty="0"/>
                            <a:t>When applicable</a:t>
                          </a:r>
                          <a:endParaRPr lang="ru-RU" sz="1600" dirty="0"/>
                        </a:p>
                      </a:txBody>
                      <a:tcPr anchor="ctr"/>
                    </a:tc>
                    <a:extLst>
                      <a:ext uri="{0D108BD9-81ED-4DB2-BD59-A6C34878D82A}">
                        <a16:rowId xmlns:a16="http://schemas.microsoft.com/office/drawing/2014/main" val="10000"/>
                      </a:ext>
                    </a:extLst>
                  </a:tr>
                  <a:tr h="1066800">
                    <a:tc>
                      <a:txBody>
                        <a:bodyPr/>
                        <a:lstStyle/>
                        <a:p>
                          <a:pPr algn="ctr"/>
                          <a:r>
                            <a:rPr lang="en-US" sz="1400" dirty="0"/>
                            <a:t>Adiabatic</a:t>
                          </a:r>
                          <a:endParaRPr lang="ru-RU" sz="1400" dirty="0"/>
                        </a:p>
                      </a:txBody>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p>
                        <a:p>
                          <a:pPr algn="ctr"/>
                          <a:endParaRPr lang="ru-RU" sz="1600" dirty="0"/>
                        </a:p>
                      </a:txBody>
                      <a:tcPr anchor="ctr"/>
                    </a:tc>
                    <a:tc>
                      <a:txBody>
                        <a:bodyPr/>
                        <a:lstStyle/>
                        <a:p>
                          <a:pPr algn="ctr"/>
                          <a:endParaRPr lang="ru-RU" sz="1600"/>
                        </a:p>
                      </a:txBody>
                      <a:tcPr anchor="ctr"/>
                    </a:tc>
                    <a:tc>
                      <a:txBody>
                        <a:bodyPr/>
                        <a:lstStyle/>
                        <a:p>
                          <a:pPr algn="ctr"/>
                          <a:r>
                            <a:rPr lang="en-US" sz="1600" dirty="0"/>
                            <a:t>To assess the perfection of the flow part</a:t>
                          </a:r>
                          <a:endParaRPr lang="ru-RU" sz="1600" dirty="0"/>
                        </a:p>
                      </a:txBody>
                      <a:tcPr anchor="ctr"/>
                    </a:tc>
                    <a:extLst>
                      <a:ext uri="{0D108BD9-81ED-4DB2-BD59-A6C34878D82A}">
                        <a16:rowId xmlns:a16="http://schemas.microsoft.com/office/drawing/2014/main" val="10001"/>
                      </a:ext>
                    </a:extLst>
                  </a:tr>
                  <a:tr h="1066800">
                    <a:tc>
                      <a:txBody>
                        <a:bodyPr/>
                        <a:lstStyle/>
                        <a:p>
                          <a:pPr algn="ctr"/>
                          <a:r>
                            <a:rPr lang="en-US" sz="1400" dirty="0"/>
                            <a:t>Circumferential </a:t>
                          </a:r>
                          <a:endParaRPr lang="ru-RU" sz="1400" dirty="0"/>
                        </a:p>
                      </a:txBody>
                      <a:tcPr/>
                    </a:tc>
                    <a:tc vMerge="1">
                      <a:txBody>
                        <a:bodyPr/>
                        <a:lstStyle/>
                        <a:p>
                          <a:pPr algn="ctr"/>
                          <a:endParaRPr lang="ru-RU"/>
                        </a:p>
                      </a:txBody>
                      <a:tcPr anchor="ctr"/>
                    </a:tc>
                    <a:tc>
                      <a:txBody>
                        <a:bodyPr/>
                        <a:lstStyle/>
                        <a:p>
                          <a:pPr algn="ctr"/>
                          <a:endParaRPr lang="ru-RU" sz="1600" dirty="0"/>
                        </a:p>
                      </a:txBody>
                      <a:tcPr anchor="ctr"/>
                    </a:tc>
                    <a:tc>
                      <a:txBody>
                        <a:bodyPr/>
                        <a:lstStyle/>
                        <a:p>
                          <a:pPr algn="ctr"/>
                          <a:r>
                            <a:rPr lang="en-US" sz="1600" dirty="0"/>
                            <a:t>In CFD calculations</a:t>
                          </a:r>
                          <a:endParaRPr lang="ru-RU" sz="1600" dirty="0"/>
                        </a:p>
                      </a:txBody>
                      <a:tcPr anchor="ctr"/>
                    </a:tc>
                    <a:extLst>
                      <a:ext uri="{0D108BD9-81ED-4DB2-BD59-A6C34878D82A}">
                        <a16:rowId xmlns:a16="http://schemas.microsoft.com/office/drawing/2014/main" val="10002"/>
                      </a:ext>
                    </a:extLst>
                  </a:tr>
                  <a:tr h="1066800">
                    <a:tc>
                      <a:txBody>
                        <a:bodyPr/>
                        <a:lstStyle/>
                        <a:p>
                          <a:pPr algn="ctr"/>
                          <a:r>
                            <a:rPr lang="en-US" sz="1400" dirty="0"/>
                            <a:t>Internal (power)</a:t>
                          </a:r>
                          <a:endParaRPr lang="ru-RU" sz="1400" dirty="0"/>
                        </a:p>
                      </a:txBody>
                      <a:tcPr/>
                    </a:tc>
                    <a:tc vMerge="1">
                      <a:txBody>
                        <a:bodyPr/>
                        <a:lstStyle/>
                        <a:p>
                          <a:pPr algn="ctr"/>
                          <a:endParaRPr lang="ru-RU" dirty="0"/>
                        </a:p>
                      </a:txBody>
                      <a:tcPr anchor="ctr"/>
                    </a:tc>
                    <a:tc>
                      <a:txBody>
                        <a:bodyPr/>
                        <a:lstStyle/>
                        <a:p>
                          <a:pPr algn="ct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ru-RU" sz="1600" i="1">
                                      <a:latin typeface="Cambria Math"/>
                                    </a:rPr>
                                    <m:t>т</m:t>
                                  </m:r>
                                </m:sub>
                              </m:sSub>
                            </m:oMath>
                          </a14:m>
                          <a:r>
                            <a:rPr lang="ru-RU" sz="1600" dirty="0"/>
                            <a:t> - </a:t>
                          </a:r>
                          <a:r>
                            <a:rPr lang="en-US" sz="1600" dirty="0"/>
                            <a:t>work on the shaft</a:t>
                          </a:r>
                          <a:endParaRPr lang="ru-RU" sz="1600" dirty="0"/>
                        </a:p>
                      </a:txBody>
                      <a:tcPr anchor="ctr"/>
                    </a:tc>
                    <a:tc>
                      <a:txBody>
                        <a:bodyPr/>
                        <a:lstStyle/>
                        <a:p>
                          <a:pPr algn="ctr"/>
                          <a:r>
                            <a:rPr lang="en-US" sz="1600" dirty="0"/>
                            <a:t>When assessing the perfection of the turbine as the part of GTE</a:t>
                          </a:r>
                          <a:endParaRPr lang="ru-RU" sz="1600" dirty="0"/>
                        </a:p>
                      </a:txBody>
                      <a:tcPr anchor="ctr"/>
                    </a:tc>
                    <a:extLst>
                      <a:ext uri="{0D108BD9-81ED-4DB2-BD59-A6C34878D82A}">
                        <a16:rowId xmlns:a16="http://schemas.microsoft.com/office/drawing/2014/main" val="10003"/>
                      </a:ext>
                    </a:extLst>
                  </a:tr>
                  <a:tr h="1066800">
                    <a:tc>
                      <a:txBody>
                        <a:bodyPr/>
                        <a:lstStyle/>
                        <a:p>
                          <a:pPr algn="ctr"/>
                          <a:r>
                            <a:rPr lang="en-US" sz="1400" dirty="0"/>
                            <a:t>Total efficiency </a:t>
                          </a:r>
                          <a:endParaRPr lang="ru-RU" sz="1400" dirty="0"/>
                        </a:p>
                      </a:txBody>
                      <a:tcPr/>
                    </a:tc>
                    <a:tc vMerge="1">
                      <a:txBody>
                        <a:bodyPr/>
                        <a:lstStyle/>
                        <a:p>
                          <a:pPr algn="ctr"/>
                          <a:endParaRPr lang="ru-RU" dirty="0"/>
                        </a:p>
                      </a:txBody>
                      <a:tcPr anchor="ctr"/>
                    </a:tc>
                    <a:tc>
                      <a:txBody>
                        <a:bodyPr/>
                        <a:lstStyle/>
                        <a:p>
                          <a:pPr algn="ct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ru-RU" sz="1600" i="1">
                                      <a:latin typeface="Cambria Math"/>
                                    </a:rPr>
                                    <m:t>е</m:t>
                                  </m:r>
                                </m:sub>
                              </m:sSub>
                            </m:oMath>
                          </a14:m>
                          <a:r>
                            <a:rPr lang="ru-RU" sz="1600" dirty="0"/>
                            <a:t> - </a:t>
                          </a:r>
                          <a:r>
                            <a:rPr lang="en-US" sz="1600" dirty="0"/>
                            <a:t>work transferred to the consumer</a:t>
                          </a:r>
                          <a:endParaRPr lang="ru-RU" sz="1600" dirty="0"/>
                        </a:p>
                      </a:txBody>
                      <a:tcPr anchor="ctr"/>
                    </a:tc>
                    <a:tc>
                      <a:txBody>
                        <a:bodyPr/>
                        <a:lstStyle/>
                        <a:p>
                          <a:pPr algn="ctr"/>
                          <a:endParaRPr lang="ru-RU" sz="160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945176202"/>
                  </p:ext>
                </p:extLst>
              </p:nvPr>
            </p:nvGraphicFramePr>
            <p:xfrm>
              <a:off x="647700" y="1160592"/>
              <a:ext cx="8078288" cy="4846320"/>
            </p:xfrm>
            <a:graphic>
              <a:graphicData uri="http://schemas.openxmlformats.org/drawingml/2006/table">
                <a:tbl>
                  <a:tblPr firstRow="1" bandRow="1">
                    <a:tableStyleId>{5940675A-B579-460E-94D1-54222C63F5DA}</a:tableStyleId>
                  </a:tblPr>
                  <a:tblGrid>
                    <a:gridCol w="2019572">
                      <a:extLst>
                        <a:ext uri="{9D8B030D-6E8A-4147-A177-3AD203B41FA5}">
                          <a16:colId xmlns:a16="http://schemas.microsoft.com/office/drawing/2014/main" val="20000"/>
                        </a:ext>
                      </a:extLst>
                    </a:gridCol>
                    <a:gridCol w="2019572">
                      <a:extLst>
                        <a:ext uri="{9D8B030D-6E8A-4147-A177-3AD203B41FA5}">
                          <a16:colId xmlns:a16="http://schemas.microsoft.com/office/drawing/2014/main" val="20001"/>
                        </a:ext>
                      </a:extLst>
                    </a:gridCol>
                    <a:gridCol w="2019572">
                      <a:extLst>
                        <a:ext uri="{9D8B030D-6E8A-4147-A177-3AD203B41FA5}">
                          <a16:colId xmlns:a16="http://schemas.microsoft.com/office/drawing/2014/main" val="20002"/>
                        </a:ext>
                      </a:extLst>
                    </a:gridCol>
                    <a:gridCol w="2019572">
                      <a:extLst>
                        <a:ext uri="{9D8B030D-6E8A-4147-A177-3AD203B41FA5}">
                          <a16:colId xmlns:a16="http://schemas.microsoft.com/office/drawing/2014/main" val="20003"/>
                        </a:ext>
                      </a:extLst>
                    </a:gridCol>
                  </a:tblGrid>
                  <a:tr h="579120">
                    <a:tc>
                      <a:txBody>
                        <a:bodyPr/>
                        <a:lstStyle/>
                        <a:p>
                          <a:pPr algn="ctr"/>
                          <a:r>
                            <a:rPr lang="en-US" sz="1600" dirty="0"/>
                            <a:t>Efficiency </a:t>
                          </a:r>
                          <a:endParaRPr lang="ru-RU" sz="1600" dirty="0"/>
                        </a:p>
                      </a:txBody>
                      <a:tcPr anchor="ctr"/>
                    </a:tc>
                    <a:tc>
                      <a:txBody>
                        <a:bodyPr/>
                        <a:lstStyle/>
                        <a:p>
                          <a:pPr algn="ctr"/>
                          <a:r>
                            <a:rPr lang="en-US" sz="1600" kern="1200" dirty="0">
                              <a:solidFill>
                                <a:schemeClr val="tx1"/>
                              </a:solidFill>
                              <a:effectLst/>
                              <a:latin typeface="+mn-lt"/>
                              <a:ea typeface="+mn-ea"/>
                              <a:cs typeface="+mn-cs"/>
                            </a:rPr>
                            <a:t>Available (Expended) work </a:t>
                          </a:r>
                          <a:endParaRPr lang="ru-RU" sz="1600" dirty="0"/>
                        </a:p>
                      </a:txBody>
                      <a:tcPr anchor="ctr"/>
                    </a:tc>
                    <a:tc>
                      <a:txBody>
                        <a:bodyPr/>
                        <a:lstStyle/>
                        <a:p>
                          <a:pPr algn="ctr"/>
                          <a:r>
                            <a:rPr lang="en-US" sz="1600" dirty="0"/>
                            <a:t>Useful turbine work </a:t>
                          </a:r>
                        </a:p>
                        <a:p>
                          <a:pPr algn="ctr"/>
                          <a:endParaRPr lang="ru-RU" sz="1600" dirty="0"/>
                        </a:p>
                      </a:txBody>
                      <a:tcPr anchor="ctr" anchorCtr="1"/>
                    </a:tc>
                    <a:tc>
                      <a:txBody>
                        <a:bodyPr/>
                        <a:lstStyle/>
                        <a:p>
                          <a:pPr algn="ctr"/>
                          <a:r>
                            <a:rPr lang="en-US" sz="1600" dirty="0"/>
                            <a:t>When applicable</a:t>
                          </a:r>
                          <a:endParaRPr lang="ru-RU" sz="1600" dirty="0"/>
                        </a:p>
                      </a:txBody>
                      <a:tcPr anchor="ctr"/>
                    </a:tc>
                    <a:extLst>
                      <a:ext uri="{0D108BD9-81ED-4DB2-BD59-A6C34878D82A}">
                        <a16:rowId xmlns:a16="http://schemas.microsoft.com/office/drawing/2014/main" val="10000"/>
                      </a:ext>
                    </a:extLst>
                  </a:tr>
                  <a:tr h="1066800">
                    <a:tc>
                      <a:txBody>
                        <a:bodyPr/>
                        <a:lstStyle/>
                        <a:p>
                          <a:pPr algn="ctr"/>
                          <a:r>
                            <a:rPr lang="en-US" sz="1400" dirty="0"/>
                            <a:t>Adiabatic</a:t>
                          </a:r>
                          <a:endParaRPr lang="ru-RU" sz="1400" dirty="0"/>
                        </a:p>
                      </a:txBody>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p>
                        <a:p>
                          <a:pPr algn="ctr"/>
                          <a:endParaRPr lang="ru-RU" sz="1600" dirty="0"/>
                        </a:p>
                      </a:txBody>
                      <a:tcPr anchor="ctr"/>
                    </a:tc>
                    <a:tc>
                      <a:txBody>
                        <a:bodyPr/>
                        <a:lstStyle/>
                        <a:p>
                          <a:pPr algn="ctr"/>
                          <a:endParaRPr lang="ru-RU" sz="1600"/>
                        </a:p>
                      </a:txBody>
                      <a:tcPr anchor="ctr"/>
                    </a:tc>
                    <a:tc>
                      <a:txBody>
                        <a:bodyPr/>
                        <a:lstStyle/>
                        <a:p>
                          <a:pPr algn="ctr"/>
                          <a:r>
                            <a:rPr lang="en-US" sz="1600" dirty="0"/>
                            <a:t>To assess the perfection of the flow part</a:t>
                          </a:r>
                          <a:endParaRPr lang="ru-RU" sz="1600" dirty="0"/>
                        </a:p>
                      </a:txBody>
                      <a:tcPr anchor="ctr"/>
                    </a:tc>
                    <a:extLst>
                      <a:ext uri="{0D108BD9-81ED-4DB2-BD59-A6C34878D82A}">
                        <a16:rowId xmlns:a16="http://schemas.microsoft.com/office/drawing/2014/main" val="10001"/>
                      </a:ext>
                    </a:extLst>
                  </a:tr>
                  <a:tr h="1066800">
                    <a:tc>
                      <a:txBody>
                        <a:bodyPr/>
                        <a:lstStyle/>
                        <a:p>
                          <a:pPr algn="ctr"/>
                          <a:r>
                            <a:rPr lang="en-US" sz="1400" dirty="0"/>
                            <a:t>Circumferential </a:t>
                          </a:r>
                          <a:endParaRPr lang="ru-RU" sz="1400" dirty="0"/>
                        </a:p>
                      </a:txBody>
                      <a:tcPr/>
                    </a:tc>
                    <a:tc vMerge="1">
                      <a:txBody>
                        <a:bodyPr/>
                        <a:lstStyle/>
                        <a:p>
                          <a:pPr algn="ctr"/>
                          <a:endParaRPr lang="ru-RU"/>
                        </a:p>
                      </a:txBody>
                      <a:tcPr anchor="ctr"/>
                    </a:tc>
                    <a:tc>
                      <a:txBody>
                        <a:bodyPr/>
                        <a:lstStyle/>
                        <a:p>
                          <a:pPr algn="ctr"/>
                          <a:endParaRPr lang="ru-RU" sz="1600" dirty="0"/>
                        </a:p>
                      </a:txBody>
                      <a:tcPr anchor="ctr"/>
                    </a:tc>
                    <a:tc>
                      <a:txBody>
                        <a:bodyPr/>
                        <a:lstStyle/>
                        <a:p>
                          <a:pPr algn="ctr"/>
                          <a:r>
                            <a:rPr lang="en-US" sz="1600" dirty="0"/>
                            <a:t>In CFD calculations</a:t>
                          </a:r>
                          <a:endParaRPr lang="ru-RU" sz="1600" dirty="0"/>
                        </a:p>
                      </a:txBody>
                      <a:tcPr anchor="ctr"/>
                    </a:tc>
                    <a:extLst>
                      <a:ext uri="{0D108BD9-81ED-4DB2-BD59-A6C34878D82A}">
                        <a16:rowId xmlns:a16="http://schemas.microsoft.com/office/drawing/2014/main" val="10002"/>
                      </a:ext>
                    </a:extLst>
                  </a:tr>
                  <a:tr h="1066800">
                    <a:tc>
                      <a:txBody>
                        <a:bodyPr/>
                        <a:lstStyle/>
                        <a:p>
                          <a:pPr algn="ctr"/>
                          <a:r>
                            <a:rPr lang="en-US" sz="1400" dirty="0"/>
                            <a:t>Internal (power)</a:t>
                          </a:r>
                          <a:endParaRPr lang="ru-RU" sz="1400" dirty="0"/>
                        </a:p>
                      </a:txBody>
                      <a:tcPr/>
                    </a:tc>
                    <a:tc vMerge="1">
                      <a:txBody>
                        <a:bodyPr/>
                        <a:lstStyle/>
                        <a:p>
                          <a:pPr algn="ctr"/>
                          <a:endParaRPr lang="ru-RU" dirty="0"/>
                        </a:p>
                      </a:txBody>
                      <a:tcPr anchor="ctr"/>
                    </a:tc>
                    <a:tc>
                      <a:txBody>
                        <a:bodyPr/>
                        <a:lstStyle/>
                        <a:p>
                          <a:endParaRPr lang="ru-RU"/>
                        </a:p>
                      </a:txBody>
                      <a:tcPr anchor="ctr">
                        <a:blipFill>
                          <a:blip r:embed="rId3"/>
                          <a:stretch>
                            <a:fillRect l="-200000" t="-256571" r="-100301" b="-101143"/>
                          </a:stretch>
                        </a:blipFill>
                      </a:tcPr>
                    </a:tc>
                    <a:tc>
                      <a:txBody>
                        <a:bodyPr/>
                        <a:lstStyle/>
                        <a:p>
                          <a:pPr algn="ctr"/>
                          <a:r>
                            <a:rPr lang="en-US" sz="1600" dirty="0"/>
                            <a:t>When assessing the perfection of the turbine as the part of GTE</a:t>
                          </a:r>
                          <a:endParaRPr lang="ru-RU" sz="1600" dirty="0"/>
                        </a:p>
                      </a:txBody>
                      <a:tcPr anchor="ctr"/>
                    </a:tc>
                    <a:extLst>
                      <a:ext uri="{0D108BD9-81ED-4DB2-BD59-A6C34878D82A}">
                        <a16:rowId xmlns:a16="http://schemas.microsoft.com/office/drawing/2014/main" val="10003"/>
                      </a:ext>
                    </a:extLst>
                  </a:tr>
                  <a:tr h="1066800">
                    <a:tc>
                      <a:txBody>
                        <a:bodyPr/>
                        <a:lstStyle/>
                        <a:p>
                          <a:pPr algn="ctr"/>
                          <a:r>
                            <a:rPr lang="en-US" sz="1400" dirty="0"/>
                            <a:t>Total efficiency </a:t>
                          </a:r>
                          <a:endParaRPr lang="ru-RU" sz="1400" dirty="0"/>
                        </a:p>
                      </a:txBody>
                      <a:tcPr/>
                    </a:tc>
                    <a:tc vMerge="1">
                      <a:txBody>
                        <a:bodyPr/>
                        <a:lstStyle/>
                        <a:p>
                          <a:pPr algn="ctr"/>
                          <a:endParaRPr lang="ru-RU" dirty="0"/>
                        </a:p>
                      </a:txBody>
                      <a:tcPr anchor="ctr"/>
                    </a:tc>
                    <a:tc>
                      <a:txBody>
                        <a:bodyPr/>
                        <a:lstStyle/>
                        <a:p>
                          <a:endParaRPr lang="ru-RU"/>
                        </a:p>
                      </a:txBody>
                      <a:tcPr anchor="ctr">
                        <a:blipFill>
                          <a:blip r:embed="rId3"/>
                          <a:stretch>
                            <a:fillRect l="-200000" t="-356571" r="-100301" b="-1143"/>
                          </a:stretch>
                        </a:blipFill>
                      </a:tcPr>
                    </a:tc>
                    <a:tc>
                      <a:txBody>
                        <a:bodyPr/>
                        <a:lstStyle/>
                        <a:p>
                          <a:pPr algn="ctr"/>
                          <a:endParaRPr lang="ru-RU" sz="1600" dirty="0"/>
                        </a:p>
                      </a:txBody>
                      <a:tcPr anchor="ct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4882441" y="2063234"/>
                <a:ext cx="178965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m:rPr>
                              <m:sty m:val="p"/>
                            </m:rPr>
                            <a:rPr lang="ru-RU" sz="1400">
                              <a:latin typeface="Cambria Math"/>
                            </a:rPr>
                            <m:t>L</m:t>
                          </m:r>
                        </m:e>
                        <m:sub>
                          <m:r>
                            <a:rPr lang="en-US" sz="1400">
                              <a:latin typeface="Cambria Math"/>
                            </a:rPr>
                            <m:t>т</m:t>
                          </m:r>
                          <m:r>
                            <m:rPr>
                              <m:sty m:val="p"/>
                            </m:rPr>
                            <a:rPr lang="en-US" sz="1400">
                              <a:latin typeface="Cambria Math"/>
                            </a:rPr>
                            <m:t>s</m:t>
                          </m:r>
                        </m:sub>
                      </m:sSub>
                      <m:r>
                        <a:rPr lang="ru-RU" sz="1400" i="1">
                          <a:latin typeface="Cambria Math"/>
                        </a:rPr>
                        <m:t>−</m:t>
                      </m:r>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𝑟</m:t>
                          </m:r>
                          <m:r>
                            <a:rPr lang="en-US" sz="1400" b="0" i="1" smtClean="0">
                              <a:latin typeface="Cambria Math" panose="02040503050406030204" pitchFamily="18" charset="0"/>
                            </a:rPr>
                            <m:t>𝑅𝑊</m:t>
                          </m:r>
                        </m:sub>
                      </m:sSub>
                      <m:r>
                        <a:rPr lang="ru-RU" sz="1400">
                          <a:latin typeface="Cambria Math"/>
                        </a:rPr>
                        <m:t>+</m:t>
                      </m:r>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𝑟</m:t>
                          </m:r>
                          <m:r>
                            <a:rPr lang="en-US" sz="1400" b="0" i="1" smtClean="0">
                              <a:latin typeface="Cambria Math" panose="02040503050406030204" pitchFamily="18" charset="0"/>
                            </a:rPr>
                            <m:t>𝑁𝐵</m:t>
                          </m:r>
                        </m:sub>
                      </m:sSub>
                      <m:r>
                        <a:rPr lang="ru-RU" sz="1400">
                          <a:latin typeface="Cambria Math"/>
                        </a:rPr>
                        <m:t>)</m:t>
                      </m:r>
                    </m:oMath>
                  </m:oMathPara>
                </a14:m>
                <a:endParaRPr lang="ru-RU" sz="14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882441" y="2063234"/>
                <a:ext cx="1789657" cy="307777"/>
              </a:xfrm>
              <a:prstGeom prst="rect">
                <a:avLst/>
              </a:prstGeom>
              <a:blipFill>
                <a:blip r:embed="rId4"/>
                <a:stretch>
                  <a:fillRect b="-588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rot="16200000">
                <a:off x="2478392" y="3245288"/>
                <a:ext cx="2534475" cy="785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m:rPr>
                              <m:sty m:val="p"/>
                            </m:rPr>
                            <a:rPr lang="ru-RU" sz="1400">
                              <a:latin typeface="Cambria Math"/>
                            </a:rPr>
                            <m:t>L</m:t>
                          </m:r>
                        </m:e>
                        <m:sub>
                          <m:r>
                            <a:rPr lang="en-US" sz="1400">
                              <a:latin typeface="Cambria Math"/>
                            </a:rPr>
                            <m:t>т</m:t>
                          </m:r>
                          <m:r>
                            <m:rPr>
                              <m:sty m:val="p"/>
                            </m:rPr>
                            <a:rPr lang="en-US" sz="1400">
                              <a:latin typeface="Cambria Math"/>
                            </a:rPr>
                            <m:t>s</m:t>
                          </m:r>
                        </m:sub>
                      </m:sSub>
                      <m:r>
                        <a:rPr lang="ru-RU" sz="1400" b="0" i="1" smtClean="0">
                          <a:latin typeface="Cambria Math"/>
                        </a:rPr>
                        <m:t>=</m:t>
                      </m:r>
                      <m:f>
                        <m:fPr>
                          <m:ctrlPr>
                            <a:rPr lang="ru-RU" sz="1400" i="1">
                              <a:latin typeface="Cambria Math" panose="02040503050406030204" pitchFamily="18" charset="0"/>
                            </a:rPr>
                          </m:ctrlPr>
                        </m:fPr>
                        <m:num>
                          <m:r>
                            <a:rPr lang="en-US" sz="1400" i="1">
                              <a:latin typeface="Cambria Math"/>
                            </a:rPr>
                            <m:t>𝑘𝑅</m:t>
                          </m:r>
                        </m:num>
                        <m:den>
                          <m:r>
                            <a:rPr lang="ru-RU" sz="1400" i="1">
                              <a:latin typeface="Cambria Math"/>
                            </a:rPr>
                            <m:t>𝑘</m:t>
                          </m:r>
                          <m:r>
                            <a:rPr lang="ru-RU" sz="1400" i="1">
                              <a:latin typeface="Cambria Math"/>
                            </a:rPr>
                            <m:t>−</m:t>
                          </m:r>
                          <m:r>
                            <a:rPr lang="ru-RU" sz="1400">
                              <a:latin typeface="Cambria Math"/>
                            </a:rPr>
                            <m:t>1</m:t>
                          </m:r>
                        </m:den>
                      </m:f>
                      <m:sSubSup>
                        <m:sSubSupPr>
                          <m:ctrlPr>
                            <a:rPr lang="ru-RU" sz="1400" i="1">
                              <a:latin typeface="Cambria Math" panose="02040503050406030204" pitchFamily="18" charset="0"/>
                            </a:rPr>
                          </m:ctrlPr>
                        </m:sSubSupPr>
                        <m:e>
                          <m:r>
                            <a:rPr lang="ru-RU" sz="1400">
                              <a:latin typeface="Cambria Math"/>
                            </a:rPr>
                            <m:t>Т</m:t>
                          </m:r>
                        </m:e>
                        <m:sub>
                          <m:r>
                            <a:rPr lang="ru-RU" sz="1400">
                              <a:latin typeface="Cambria Math"/>
                            </a:rPr>
                            <m:t>0</m:t>
                          </m:r>
                        </m:sub>
                        <m:sup>
                          <m:r>
                            <a:rPr lang="ru-RU" sz="1400" i="1">
                              <a:latin typeface="Cambria Math"/>
                            </a:rPr>
                            <m:t>∗</m:t>
                          </m:r>
                        </m:sup>
                      </m:sSubSup>
                      <m:d>
                        <m:dPr>
                          <m:ctrlPr>
                            <a:rPr lang="ru-RU" sz="1400" i="1">
                              <a:latin typeface="Cambria Math" panose="02040503050406030204" pitchFamily="18" charset="0"/>
                            </a:rPr>
                          </m:ctrlPr>
                        </m:dPr>
                        <m:e>
                          <m:r>
                            <a:rPr lang="ru-RU" sz="1400">
                              <a:latin typeface="Cambria Math"/>
                            </a:rPr>
                            <m:t>1</m:t>
                          </m:r>
                          <m:r>
                            <a:rPr lang="ru-RU" sz="1400" i="1">
                              <a:latin typeface="Cambria Math"/>
                            </a:rPr>
                            <m:t>−</m:t>
                          </m:r>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a:latin typeface="Cambria Math"/>
                                            </a:rPr>
                                            <m:t>р</m:t>
                                          </m:r>
                                        </m:e>
                                        <m:sub>
                                          <m:r>
                                            <a:rPr lang="ru-RU" sz="1400">
                                              <a:latin typeface="Cambria Math"/>
                                            </a:rPr>
                                            <m:t>2</m:t>
                                          </m:r>
                                        </m:sub>
                                      </m:sSub>
                                    </m:num>
                                    <m:den>
                                      <m:sSubSup>
                                        <m:sSubSupPr>
                                          <m:ctrlPr>
                                            <a:rPr lang="ru-RU" sz="1400" i="1">
                                              <a:latin typeface="Cambria Math" panose="02040503050406030204" pitchFamily="18" charset="0"/>
                                            </a:rPr>
                                          </m:ctrlPr>
                                        </m:sSubSupPr>
                                        <m:e>
                                          <m:r>
                                            <a:rPr lang="ru-RU" sz="1400">
                                              <a:latin typeface="Cambria Math"/>
                                            </a:rPr>
                                            <m:t>р</m:t>
                                          </m:r>
                                        </m:e>
                                        <m:sub>
                                          <m:r>
                                            <a:rPr lang="ru-RU" sz="1400" i="1">
                                              <a:latin typeface="Cambria Math"/>
                                            </a:rPr>
                                            <m:t>0</m:t>
                                          </m:r>
                                        </m:sub>
                                        <m:sup>
                                          <m:r>
                                            <a:rPr lang="ru-RU" sz="1400" i="1">
                                              <a:latin typeface="Cambria Math"/>
                                            </a:rPr>
                                            <m:t>∗</m:t>
                                          </m:r>
                                        </m:sup>
                                      </m:sSubSup>
                                    </m:den>
                                  </m:f>
                                </m:e>
                              </m:d>
                            </m:e>
                            <m:sup>
                              <m:f>
                                <m:fPr>
                                  <m:ctrlPr>
                                    <a:rPr lang="ru-RU" sz="1400" i="1">
                                      <a:latin typeface="Cambria Math" panose="02040503050406030204" pitchFamily="18" charset="0"/>
                                    </a:rPr>
                                  </m:ctrlPr>
                                </m:fPr>
                                <m:num>
                                  <m:r>
                                    <m:rPr>
                                      <m:sty m:val="p"/>
                                    </m:rPr>
                                    <a:rPr lang="ru-RU" sz="1400">
                                      <a:latin typeface="Cambria Math"/>
                                    </a:rPr>
                                    <m:t>k</m:t>
                                  </m:r>
                                  <m:r>
                                    <a:rPr lang="ru-RU" sz="1400" i="1">
                                      <a:latin typeface="Cambria Math"/>
                                    </a:rPr>
                                    <m:t>−</m:t>
                                  </m:r>
                                  <m:r>
                                    <a:rPr lang="ru-RU" sz="1400">
                                      <a:latin typeface="Cambria Math"/>
                                    </a:rPr>
                                    <m:t>1</m:t>
                                  </m:r>
                                </m:num>
                                <m:den>
                                  <m:r>
                                    <m:rPr>
                                      <m:sty m:val="p"/>
                                    </m:rPr>
                                    <a:rPr lang="ru-RU" sz="1400">
                                      <a:latin typeface="Cambria Math"/>
                                    </a:rPr>
                                    <m:t>k</m:t>
                                  </m:r>
                                </m:den>
                              </m:f>
                            </m:sup>
                          </m:sSup>
                        </m:e>
                      </m:d>
                    </m:oMath>
                  </m:oMathPara>
                </a14:m>
                <a:endParaRPr lang="ru-RU" sz="14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rot="16200000">
                <a:off x="2478392" y="3245288"/>
                <a:ext cx="2534475" cy="785921"/>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759644" y="2091920"/>
                <a:ext cx="1908408" cy="475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smtClean="0">
                              <a:latin typeface="Cambria Math" panose="02040503050406030204" pitchFamily="18" charset="0"/>
                            </a:rPr>
                          </m:ctrlPr>
                        </m:sSubPr>
                        <m:e>
                          <m:r>
                            <a:rPr lang="ru-RU" sz="1200" i="1">
                              <a:latin typeface="Cambria Math"/>
                            </a:rPr>
                            <m:t>𝜂</m:t>
                          </m:r>
                        </m:e>
                        <m:sub>
                          <m:r>
                            <a:rPr lang="en-US" sz="1200" i="1">
                              <a:latin typeface="Cambria Math"/>
                            </a:rPr>
                            <m:t>𝑠</m:t>
                          </m:r>
                        </m:sub>
                      </m:sSub>
                      <m:r>
                        <a:rPr lang="ru-RU" sz="1200" smtClean="0">
                          <a:latin typeface="Cambria Math"/>
                        </a:rPr>
                        <m:t>=</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m:rPr>
                                  <m:sty m:val="p"/>
                                </m:rPr>
                                <a:rPr lang="ru-RU" sz="1200">
                                  <a:latin typeface="Cambria Math"/>
                                </a:rPr>
                                <m:t>L</m:t>
                              </m:r>
                            </m:e>
                            <m:sub>
                              <m:r>
                                <a:rPr lang="en-US" sz="1200">
                                  <a:latin typeface="Cambria Math"/>
                                </a:rPr>
                                <m:t>т</m:t>
                              </m:r>
                              <m:r>
                                <m:rPr>
                                  <m:sty m:val="p"/>
                                </m:rPr>
                                <a:rPr lang="en-US" sz="1200">
                                  <a:latin typeface="Cambria Math"/>
                                </a:rPr>
                                <m:t>s</m:t>
                              </m:r>
                            </m:sub>
                          </m:sSub>
                          <m:r>
                            <a:rPr lang="ru-RU" sz="1200" i="1">
                              <a:latin typeface="Cambria Math"/>
                            </a:rPr>
                            <m:t>−</m:t>
                          </m:r>
                          <m:r>
                            <a:rPr lang="ru-RU" sz="1200">
                              <a:latin typeface="Cambria Math"/>
                            </a:rPr>
                            <m:t>(</m:t>
                          </m:r>
                          <m:sSub>
                            <m:sSubPr>
                              <m:ctrlPr>
                                <a:rPr lang="ru-RU" sz="1200" i="1">
                                  <a:latin typeface="Cambria Math" panose="02040503050406030204" pitchFamily="18" charset="0"/>
                                </a:rPr>
                              </m:ctrlPr>
                            </m:sSubPr>
                            <m:e>
                              <m:r>
                                <a:rPr lang="ru-RU" sz="1200" i="1">
                                  <a:latin typeface="Cambria Math"/>
                                </a:rPr>
                                <m:t>𝐿</m:t>
                              </m:r>
                            </m:e>
                            <m:sub>
                              <m:r>
                                <a:rPr lang="ru-RU" sz="1200" i="1">
                                  <a:latin typeface="Cambria Math"/>
                                </a:rPr>
                                <m:t>𝑟</m:t>
                              </m:r>
                              <m:r>
                                <a:rPr lang="en-US" sz="1200" b="0" i="1" smtClean="0">
                                  <a:latin typeface="Cambria Math" panose="02040503050406030204" pitchFamily="18" charset="0"/>
                                </a:rPr>
                                <m:t>𝑅𝑊</m:t>
                              </m:r>
                            </m:sub>
                          </m:sSub>
                          <m:r>
                            <a:rPr lang="ru-RU" sz="1200">
                              <a:latin typeface="Cambria Math"/>
                            </a:rPr>
                            <m:t>+</m:t>
                          </m:r>
                          <m:sSub>
                            <m:sSubPr>
                              <m:ctrlPr>
                                <a:rPr lang="ru-RU" sz="1200" i="1">
                                  <a:latin typeface="Cambria Math" panose="02040503050406030204" pitchFamily="18" charset="0"/>
                                </a:rPr>
                              </m:ctrlPr>
                            </m:sSubPr>
                            <m:e>
                              <m:r>
                                <a:rPr lang="ru-RU" sz="1200" i="1">
                                  <a:latin typeface="Cambria Math"/>
                                </a:rPr>
                                <m:t>𝐿</m:t>
                              </m:r>
                            </m:e>
                            <m:sub>
                              <m:r>
                                <a:rPr lang="ru-RU" sz="1200" i="1">
                                  <a:latin typeface="Cambria Math"/>
                                </a:rPr>
                                <m:t>𝑟</m:t>
                              </m:r>
                              <m:r>
                                <a:rPr lang="en-US" sz="1200" b="0" i="1" smtClean="0">
                                  <a:latin typeface="Cambria Math" panose="02040503050406030204" pitchFamily="18" charset="0"/>
                                </a:rPr>
                                <m:t>𝑁𝐵</m:t>
                              </m:r>
                            </m:sub>
                          </m:sSub>
                          <m:r>
                            <a:rPr lang="ru-RU" sz="1200">
                              <a:latin typeface="Cambria Math"/>
                            </a:rPr>
                            <m:t>)</m:t>
                          </m:r>
                        </m:num>
                        <m:den>
                          <m:sSub>
                            <m:sSubPr>
                              <m:ctrlPr>
                                <a:rPr lang="ru-RU" sz="1200" i="1">
                                  <a:latin typeface="Cambria Math" panose="02040503050406030204" pitchFamily="18" charset="0"/>
                                </a:rPr>
                              </m:ctrlPr>
                            </m:sSubPr>
                            <m:e>
                              <m:r>
                                <m:rPr>
                                  <m:sty m:val="p"/>
                                </m:rPr>
                                <a:rPr lang="ru-RU" sz="1200">
                                  <a:latin typeface="Cambria Math"/>
                                </a:rPr>
                                <m:t>L</m:t>
                              </m:r>
                            </m:e>
                            <m:sub>
                              <m:r>
                                <a:rPr lang="en-US" sz="1200">
                                  <a:latin typeface="Cambria Math"/>
                                </a:rPr>
                                <m:t>т</m:t>
                              </m:r>
                              <m:r>
                                <m:rPr>
                                  <m:sty m:val="p"/>
                                </m:rPr>
                                <a:rPr lang="en-US" sz="1200">
                                  <a:latin typeface="Cambria Math"/>
                                </a:rPr>
                                <m:t>s</m:t>
                              </m:r>
                            </m:sub>
                          </m:sSub>
                        </m:den>
                      </m:f>
                    </m:oMath>
                  </m:oMathPara>
                </a14:m>
                <a:endParaRPr lang="ru-RU" sz="12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759644" y="2091920"/>
                <a:ext cx="1908408" cy="47525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1229420" y="3176456"/>
                <a:ext cx="863570" cy="531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𝜂</m:t>
                          </m:r>
                        </m:e>
                        <m:sub>
                          <m:r>
                            <a:rPr lang="en-US" sz="1400" i="1">
                              <a:latin typeface="Cambria Math"/>
                            </a:rPr>
                            <m:t>𝑢</m:t>
                          </m:r>
                        </m:sub>
                      </m:sSub>
                      <m:r>
                        <a:rPr lang="ru-RU" sz="1400">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m:rPr>
                                  <m:sty m:val="p"/>
                                </m:rPr>
                                <a:rPr lang="ru-RU" sz="1400">
                                  <a:latin typeface="Cambria Math"/>
                                </a:rPr>
                                <m:t>L</m:t>
                              </m:r>
                            </m:e>
                            <m:sub>
                              <m:r>
                                <a:rPr lang="en-US" sz="1400" i="1">
                                  <a:latin typeface="Cambria Math"/>
                                </a:rPr>
                                <m:t>𝑢</m:t>
                              </m:r>
                            </m:sub>
                          </m:sSub>
                        </m:num>
                        <m:den>
                          <m:sSub>
                            <m:sSubPr>
                              <m:ctrlPr>
                                <a:rPr lang="ru-RU" sz="1400" i="1">
                                  <a:latin typeface="Cambria Math" panose="02040503050406030204" pitchFamily="18" charset="0"/>
                                </a:rPr>
                              </m:ctrlPr>
                            </m:sSubPr>
                            <m:e>
                              <m:r>
                                <m:rPr>
                                  <m:sty m:val="p"/>
                                </m:rPr>
                                <a:rPr lang="ru-RU" sz="1400">
                                  <a:latin typeface="Cambria Math"/>
                                </a:rPr>
                                <m:t>L</m:t>
                              </m:r>
                            </m:e>
                            <m:sub>
                              <m:r>
                                <a:rPr lang="en-US" sz="1400">
                                  <a:latin typeface="Cambria Math"/>
                                </a:rPr>
                                <m:t>т</m:t>
                              </m:r>
                              <m:r>
                                <m:rPr>
                                  <m:sty m:val="p"/>
                                </m:rPr>
                                <a:rPr lang="en-US" sz="1400">
                                  <a:latin typeface="Cambria Math"/>
                                </a:rPr>
                                <m:t>s</m:t>
                              </m:r>
                            </m:sub>
                          </m:sSub>
                        </m:den>
                      </m:f>
                    </m:oMath>
                  </m:oMathPara>
                </a14:m>
                <a:endParaRPr lang="ru-RU" sz="14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229420" y="3176456"/>
                <a:ext cx="863570" cy="531877"/>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882441" y="3176456"/>
                <a:ext cx="1659942" cy="307777"/>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m:rPr>
                            <m:sty m:val="p"/>
                          </m:rPr>
                          <a:rPr lang="ru-RU" sz="1400">
                            <a:latin typeface="Cambria Math"/>
                          </a:rPr>
                          <m:t>L</m:t>
                        </m:r>
                      </m:e>
                      <m:sub>
                        <m:r>
                          <a:rPr lang="en-US" sz="1400" i="1">
                            <a:latin typeface="Cambria Math"/>
                          </a:rPr>
                          <m:t>𝑢</m:t>
                        </m:r>
                      </m:sub>
                    </m:sSub>
                  </m:oMath>
                </a14:m>
                <a:r>
                  <a:rPr lang="ru-RU" sz="1400" dirty="0"/>
                  <a:t>=</a:t>
                </a:r>
                <a14:m>
                  <m:oMath xmlns:m="http://schemas.openxmlformats.org/officeDocument/2006/math">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en-US" sz="1400" i="1">
                                <a:latin typeface="Cambria Math"/>
                              </a:rPr>
                              <m:t>𝑢</m:t>
                            </m:r>
                          </m:e>
                          <m:sub>
                            <m:r>
                              <a:rPr lang="en-US" sz="1400" i="1">
                                <a:latin typeface="Cambria Math"/>
                              </a:rPr>
                              <m:t>1</m:t>
                            </m:r>
                          </m:sub>
                        </m:sSub>
                        <m:sSub>
                          <m:sSubPr>
                            <m:ctrlPr>
                              <a:rPr lang="ru-RU" sz="1400" i="1">
                                <a:latin typeface="Cambria Math" panose="02040503050406030204" pitchFamily="18" charset="0"/>
                              </a:rPr>
                            </m:ctrlPr>
                          </m:sSubPr>
                          <m:e>
                            <m:r>
                              <a:rPr lang="en-US" sz="1400" i="1">
                                <a:latin typeface="Cambria Math"/>
                              </a:rPr>
                              <m:t>с</m:t>
                            </m:r>
                          </m:e>
                          <m:sub>
                            <m:r>
                              <a:rPr lang="en-US" sz="1400" i="1">
                                <a:latin typeface="Cambria Math"/>
                              </a:rPr>
                              <m:t>1</m:t>
                            </m:r>
                            <m:r>
                              <a:rPr lang="en-US" sz="1400" i="1">
                                <a:latin typeface="Cambria Math"/>
                              </a:rPr>
                              <m:t>𝑢</m:t>
                            </m:r>
                          </m:sub>
                        </m:sSub>
                        <m:r>
                          <a:rPr lang="en-US" sz="1400">
                            <a:latin typeface="Cambria Math"/>
                          </a:rPr>
                          <m:t>+</m:t>
                        </m:r>
                        <m:sSub>
                          <m:sSubPr>
                            <m:ctrlPr>
                              <a:rPr lang="ru-RU" sz="1400" i="1">
                                <a:latin typeface="Cambria Math" panose="02040503050406030204" pitchFamily="18" charset="0"/>
                              </a:rPr>
                            </m:ctrlPr>
                          </m:sSubPr>
                          <m:e>
                            <m:r>
                              <a:rPr lang="en-US" sz="1400" i="1">
                                <a:latin typeface="Cambria Math"/>
                              </a:rPr>
                              <m:t>𝑢</m:t>
                            </m:r>
                          </m:e>
                          <m:sub>
                            <m:r>
                              <a:rPr lang="en-US" sz="1400" i="1">
                                <a:latin typeface="Cambria Math"/>
                              </a:rPr>
                              <m:t>2</m:t>
                            </m:r>
                          </m:sub>
                        </m:sSub>
                        <m:sSub>
                          <m:sSubPr>
                            <m:ctrlPr>
                              <a:rPr lang="ru-RU" sz="1400" i="1">
                                <a:latin typeface="Cambria Math" panose="02040503050406030204" pitchFamily="18" charset="0"/>
                              </a:rPr>
                            </m:ctrlPr>
                          </m:sSubPr>
                          <m:e>
                            <m:r>
                              <a:rPr lang="en-US" sz="1400" i="1">
                                <a:latin typeface="Cambria Math"/>
                              </a:rPr>
                              <m:t>с</m:t>
                            </m:r>
                          </m:e>
                          <m:sub>
                            <m:r>
                              <a:rPr lang="en-US" sz="1400" i="1">
                                <a:latin typeface="Cambria Math"/>
                              </a:rPr>
                              <m:t>2</m:t>
                            </m:r>
                            <m:r>
                              <a:rPr lang="en-US" sz="1400" i="1">
                                <a:latin typeface="Cambria Math"/>
                              </a:rPr>
                              <m:t>𝑢</m:t>
                            </m:r>
                          </m:sub>
                        </m:sSub>
                      </m:e>
                    </m:d>
                  </m:oMath>
                </a14:m>
                <a:endParaRPr lang="ru-RU" sz="1400"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882441" y="3176456"/>
                <a:ext cx="1659942" cy="307777"/>
              </a:xfrm>
              <a:prstGeom prst="rect">
                <a:avLst/>
              </a:prstGeom>
              <a:blipFill rotWithShape="1">
                <a:blip r:embed="rId8"/>
                <a:stretch>
                  <a:fillRect t="-1961" b="-176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1229420" y="4238430"/>
                <a:ext cx="860364" cy="531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𝜂</m:t>
                          </m:r>
                        </m:e>
                        <m:sub>
                          <m:r>
                            <a:rPr lang="en-US" sz="1400" i="1">
                              <a:latin typeface="Cambria Math"/>
                            </a:rPr>
                            <m:t>т</m:t>
                          </m:r>
                        </m:sub>
                      </m:sSub>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т</m:t>
                              </m:r>
                            </m:sub>
                          </m:sSub>
                        </m:num>
                        <m:den>
                          <m:sSub>
                            <m:sSubPr>
                              <m:ctrlPr>
                                <a:rPr lang="ru-RU" sz="1400" i="1">
                                  <a:latin typeface="Cambria Math" panose="02040503050406030204" pitchFamily="18" charset="0"/>
                                </a:rPr>
                              </m:ctrlPr>
                            </m:sSubPr>
                            <m:e>
                              <m:r>
                                <a:rPr lang="ru-RU" sz="1400" i="1">
                                  <a:latin typeface="Cambria Math"/>
                                </a:rPr>
                                <m:t>𝐿</m:t>
                              </m:r>
                            </m:e>
                            <m:sub>
                              <m:r>
                                <a:rPr lang="en-US" sz="1400" i="1">
                                  <a:latin typeface="Cambria Math"/>
                                </a:rPr>
                                <m:t>т</m:t>
                              </m:r>
                              <m:r>
                                <a:rPr lang="en-US" sz="1400" i="1">
                                  <a:latin typeface="Cambria Math"/>
                                </a:rPr>
                                <m:t>𝑠</m:t>
                              </m:r>
                            </m:sub>
                          </m:sSub>
                        </m:den>
                      </m:f>
                    </m:oMath>
                  </m:oMathPara>
                </a14:m>
                <a:endParaRPr lang="ru-RU" sz="14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229420" y="4238430"/>
                <a:ext cx="860364" cy="531940"/>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1235832" y="5300467"/>
                <a:ext cx="857158" cy="531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a:rPr>
                            <m:t>𝜂</m:t>
                          </m:r>
                        </m:e>
                        <m:sub>
                          <m:r>
                            <a:rPr lang="en-US" sz="1400" i="1">
                              <a:latin typeface="Cambria Math"/>
                            </a:rPr>
                            <m:t>е</m:t>
                          </m:r>
                        </m:sub>
                      </m:sSub>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𝐿</m:t>
                              </m:r>
                            </m:e>
                            <m:sub>
                              <m:r>
                                <a:rPr lang="ru-RU" sz="1400" i="1">
                                  <a:latin typeface="Cambria Math"/>
                                </a:rPr>
                                <m:t>е</m:t>
                              </m:r>
                            </m:sub>
                          </m:sSub>
                        </m:num>
                        <m:den>
                          <m:sSub>
                            <m:sSubPr>
                              <m:ctrlPr>
                                <a:rPr lang="ru-RU" sz="1400" i="1">
                                  <a:latin typeface="Cambria Math" panose="02040503050406030204" pitchFamily="18" charset="0"/>
                                </a:rPr>
                              </m:ctrlPr>
                            </m:sSubPr>
                            <m:e>
                              <m:r>
                                <a:rPr lang="ru-RU" sz="1400" i="1">
                                  <a:latin typeface="Cambria Math"/>
                                </a:rPr>
                                <m:t>𝐿</m:t>
                              </m:r>
                            </m:e>
                            <m:sub>
                              <m:r>
                                <a:rPr lang="en-US" sz="1400" i="1">
                                  <a:latin typeface="Cambria Math"/>
                                </a:rPr>
                                <m:t>т</m:t>
                              </m:r>
                              <m:r>
                                <a:rPr lang="en-US" sz="1400" i="1">
                                  <a:latin typeface="Cambria Math"/>
                                </a:rPr>
                                <m:t>𝑠</m:t>
                              </m:r>
                            </m:sub>
                          </m:sSub>
                        </m:den>
                      </m:f>
                    </m:oMath>
                  </m:oMathPara>
                </a14:m>
                <a:endParaRPr lang="ru-RU" sz="14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1235832" y="5300467"/>
                <a:ext cx="857158" cy="531940"/>
              </a:xfrm>
              <a:prstGeom prst="rect">
                <a:avLst/>
              </a:prstGeom>
              <a:blipFill rotWithShape="1">
                <a:blip r:embed="rId10"/>
                <a:stretch>
                  <a:fillRect/>
                </a:stretch>
              </a:blipFill>
            </p:spPr>
            <p:txBody>
              <a:bodyPr/>
              <a:lstStyle/>
              <a:p>
                <a:r>
                  <a:rPr lang="ru-RU">
                    <a:noFill/>
                  </a:rPr>
                  <a:t> </a:t>
                </a:r>
              </a:p>
            </p:txBody>
          </p:sp>
        </mc:Fallback>
      </mc:AlternateContent>
      <p:sp>
        <p:nvSpPr>
          <p:cNvPr id="26" name="Прямоугольник 25"/>
          <p:cNvSpPr/>
          <p:nvPr/>
        </p:nvSpPr>
        <p:spPr>
          <a:xfrm>
            <a:off x="4457700" y="3829050"/>
            <a:ext cx="4413168" cy="11652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457700" y="3484233"/>
            <a:ext cx="4413168" cy="369332"/>
          </a:xfrm>
          <a:prstGeom prst="rect">
            <a:avLst/>
          </a:prstGeom>
        </p:spPr>
        <p:txBody>
          <a:bodyPr wrap="square">
            <a:spAutoFit/>
          </a:bodyPr>
          <a:lstStyle/>
          <a:p>
            <a:pPr algn="ctr"/>
            <a:r>
              <a:rPr lang="en-US" dirty="0">
                <a:solidFill>
                  <a:srgbClr val="FF0000"/>
                </a:solidFill>
              </a:rPr>
              <a:t>It is used most often in GTE turbines</a:t>
            </a:r>
            <a:endParaRPr lang="ru-RU" dirty="0">
              <a:solidFill>
                <a:srgbClr val="FF0000"/>
              </a:solidFill>
            </a:endParaRPr>
          </a:p>
        </p:txBody>
      </p:sp>
    </p:spTree>
    <p:extLst>
      <p:ext uri="{BB962C8B-B14F-4D97-AF65-F5344CB8AC3E}">
        <p14:creationId xmlns:p14="http://schemas.microsoft.com/office/powerpoint/2010/main" val="27609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Design calculation of a turbomachinery</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28</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714239" y="3376803"/>
            <a:ext cx="8124824" cy="369332"/>
          </a:xfrm>
          <a:prstGeom prst="rect">
            <a:avLst/>
          </a:prstGeom>
        </p:spPr>
        <p:txBody>
          <a:bodyPr wrap="square">
            <a:spAutoFit/>
          </a:bodyPr>
          <a:lstStyle/>
          <a:p>
            <a:pPr algn="ctr"/>
            <a:r>
              <a:rPr lang="es-ES" cap="small" dirty="0"/>
              <a:t>Initial data for calculation</a:t>
            </a:r>
            <a:endParaRPr lang="ru-RU" cap="small" dirty="0"/>
          </a:p>
        </p:txBody>
      </p:sp>
      <mc:AlternateContent xmlns:mc="http://schemas.openxmlformats.org/markup-compatibility/2006" xmlns:a14="http://schemas.microsoft.com/office/drawing/2010/main">
        <mc:Choice Requires="a14">
          <p:sp>
            <p:nvSpPr>
              <p:cNvPr id="6" name="TextBox 5"/>
              <p:cNvSpPr txBox="1"/>
              <p:nvPr/>
            </p:nvSpPr>
            <p:spPr>
              <a:xfrm>
                <a:off x="250520" y="791480"/>
                <a:ext cx="8805797" cy="2585323"/>
              </a:xfrm>
              <a:prstGeom prst="rect">
                <a:avLst/>
              </a:prstGeom>
              <a:noFill/>
            </p:spPr>
            <p:txBody>
              <a:bodyPr wrap="square" rtlCol="0">
                <a:spAutoFit/>
              </a:bodyPr>
              <a:lstStyle/>
              <a:p>
                <a:pPr indent="-285750">
                  <a:lnSpc>
                    <a:spcPct val="150000"/>
                  </a:lnSpc>
                </a:pPr>
                <a:r>
                  <a:rPr lang="en-US" i="1" dirty="0"/>
                  <a:t>The purpose of the turbomachinery stage design </a:t>
                </a:r>
                <a:r>
                  <a:rPr lang="en-US" dirty="0"/>
                  <a:t>is the search for such its geometry (shape of the meridian section and blade profiles in several sections along the radius) that will provide the achievement of the power </a:t>
                </a:r>
                <a:r>
                  <a:rPr lang="en-US" i="1" dirty="0"/>
                  <a:t>N</a:t>
                </a:r>
                <a:r>
                  <a:rPr lang="en-US" dirty="0"/>
                  <a:t> (for turbine), pressure ration </a:t>
                </a:r>
                <a14:m>
                  <m:oMath xmlns:m="http://schemas.openxmlformats.org/officeDocument/2006/math">
                    <m:sSubSup>
                      <m:sSubSupPr>
                        <m:ctrlPr>
                          <a:rPr lang="ru-RU" i="1">
                            <a:latin typeface="Cambria Math" panose="02040503050406030204" pitchFamily="18" charset="0"/>
                          </a:rPr>
                        </m:ctrlPr>
                      </m:sSubSupPr>
                      <m:e>
                        <m:r>
                          <a:rPr lang="ru-RU" i="1">
                            <a:latin typeface="Cambria Math" panose="02040503050406030204" pitchFamily="18" charset="0"/>
                          </a:rPr>
                          <m:t>𝜋</m:t>
                        </m:r>
                      </m:e>
                      <m:sub>
                        <m:r>
                          <a:rPr lang="ru-RU" i="1">
                            <a:latin typeface="Cambria Math" panose="02040503050406030204" pitchFamily="18" charset="0"/>
                          </a:rPr>
                          <m:t>𝑐</m:t>
                        </m:r>
                      </m:sub>
                      <m:sup>
                        <m:r>
                          <a:rPr lang="en-US" i="1">
                            <a:latin typeface="Cambria Math" panose="02040503050406030204" pitchFamily="18" charset="0"/>
                          </a:rPr>
                          <m:t>∗</m:t>
                        </m:r>
                      </m:sup>
                    </m:sSubSup>
                  </m:oMath>
                </a14:m>
                <a:r>
                  <a:rPr lang="ru-RU" dirty="0"/>
                  <a:t> </a:t>
                </a:r>
                <a:r>
                  <a:rPr lang="en-US" dirty="0"/>
                  <a:t>(for compressor) and mass flow rate of the working fluid </a:t>
                </a:r>
                <a:r>
                  <a:rPr lang="en-US" i="1" dirty="0"/>
                  <a:t>G</a:t>
                </a:r>
                <a:r>
                  <a:rPr lang="en-US" dirty="0"/>
                  <a:t> required in technical assignment at the preset parameters of the flow at the inlet with minimum overall dimensions, weight, cost, as well as providing high efficiency and reliability during preset life cycle</a:t>
                </a:r>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250520" y="791480"/>
                <a:ext cx="8805797" cy="2585323"/>
              </a:xfrm>
              <a:prstGeom prst="rect">
                <a:avLst/>
              </a:prstGeom>
              <a:blipFill>
                <a:blip r:embed="rId3"/>
                <a:stretch>
                  <a:fillRect l="-554" r="-1107" b="-1179"/>
                </a:stretch>
              </a:blipFill>
            </p:spPr>
            <p:txBody>
              <a:bodyPr/>
              <a:lstStyle/>
              <a:p>
                <a:r>
                  <a:rPr lang="ru-RU">
                    <a:noFill/>
                  </a:rPr>
                  <a:t> </a:t>
                </a:r>
              </a:p>
            </p:txBody>
          </p:sp>
        </mc:Fallback>
      </mc:AlternateContent>
      <p:sp>
        <p:nvSpPr>
          <p:cNvPr id="9" name="TextBox 8"/>
          <p:cNvSpPr txBox="1"/>
          <p:nvPr/>
        </p:nvSpPr>
        <p:spPr>
          <a:xfrm>
            <a:off x="581481" y="3695769"/>
            <a:ext cx="8143876" cy="2169825"/>
          </a:xfrm>
          <a:prstGeom prst="rect">
            <a:avLst/>
          </a:prstGeom>
          <a:noFill/>
        </p:spPr>
        <p:txBody>
          <a:bodyPr wrap="square" rtlCol="0">
            <a:spAutoFit/>
          </a:bodyPr>
          <a:lstStyle/>
          <a:p>
            <a:pPr indent="-285750">
              <a:lnSpc>
                <a:spcPct val="150000"/>
              </a:lnSpc>
            </a:pPr>
            <a:r>
              <a:rPr lang="en-US" dirty="0"/>
              <a:t>They are accepted based on the results of thermodynamic calculation of GTE</a:t>
            </a:r>
            <a:endParaRPr lang="ru-RU" dirty="0"/>
          </a:p>
          <a:p>
            <a:pPr indent="-285750">
              <a:lnSpc>
                <a:spcPct val="150000"/>
              </a:lnSpc>
            </a:pPr>
            <a:r>
              <a:rPr lang="es-ES" dirty="0"/>
              <a:t>Groups of initial data</a:t>
            </a:r>
            <a:r>
              <a:rPr lang="ru-RU" dirty="0"/>
              <a:t>:</a:t>
            </a:r>
          </a:p>
          <a:p>
            <a:pPr marL="57150" indent="-342900">
              <a:lnSpc>
                <a:spcPct val="150000"/>
              </a:lnSpc>
              <a:buFont typeface="+mj-lt"/>
              <a:buAutoNum type="arabicPeriod"/>
            </a:pPr>
            <a:r>
              <a:rPr lang="en-US" dirty="0"/>
              <a:t>Inlet flow parameters and the work </a:t>
            </a:r>
            <a:r>
              <a:rPr lang="ru-RU" dirty="0"/>
              <a:t>(</a:t>
            </a:r>
            <a:r>
              <a:rPr lang="ru-RU" i="1" dirty="0"/>
              <a:t>р</a:t>
            </a:r>
            <a:r>
              <a:rPr lang="ru-RU" i="1" baseline="-25000" dirty="0"/>
              <a:t>0(1)</a:t>
            </a:r>
            <a:r>
              <a:rPr lang="ru-RU" i="1" baseline="30000" dirty="0"/>
              <a:t>*</a:t>
            </a:r>
            <a:r>
              <a:rPr lang="ru-RU" i="1" dirty="0"/>
              <a:t>, Т</a:t>
            </a:r>
            <a:r>
              <a:rPr lang="ru-RU" i="1" baseline="-25000" dirty="0"/>
              <a:t>0(1)</a:t>
            </a:r>
            <a:r>
              <a:rPr lang="ru-RU" i="1" baseline="30000" dirty="0"/>
              <a:t>*</a:t>
            </a:r>
            <a:r>
              <a:rPr lang="ru-RU" i="1" dirty="0"/>
              <a:t>, </a:t>
            </a:r>
            <a:r>
              <a:rPr lang="en-US" i="1" dirty="0" err="1"/>
              <a:t>G</a:t>
            </a:r>
            <a:r>
              <a:rPr lang="en-US" i="1" baseline="-25000" dirty="0" err="1"/>
              <a:t>i</a:t>
            </a:r>
            <a:r>
              <a:rPr lang="ru-RU" i="1" dirty="0"/>
              <a:t>, </a:t>
            </a:r>
            <a:r>
              <a:rPr lang="en-US" i="1" dirty="0"/>
              <a:t>n, L</a:t>
            </a:r>
            <a:r>
              <a:rPr lang="en-US" i="1" baseline="-25000" dirty="0"/>
              <a:t>T</a:t>
            </a:r>
            <a:r>
              <a:rPr lang="ru-RU" dirty="0"/>
              <a:t>)</a:t>
            </a:r>
          </a:p>
          <a:p>
            <a:pPr marL="57150" indent="-342900">
              <a:lnSpc>
                <a:spcPct val="150000"/>
              </a:lnSpc>
              <a:buFont typeface="+mj-lt"/>
              <a:buAutoNum type="arabicPeriod"/>
            </a:pPr>
            <a:r>
              <a:rPr lang="en-US" dirty="0"/>
              <a:t>Parameters of turbomachinery process</a:t>
            </a:r>
            <a:r>
              <a:rPr lang="ru-RU" dirty="0"/>
              <a:t> </a:t>
            </a:r>
            <a:r>
              <a:rPr lang="en-US" dirty="0"/>
              <a:t>(</a:t>
            </a:r>
            <a:r>
              <a:rPr lang="en-US" i="1" dirty="0"/>
              <a:t>L/u</a:t>
            </a:r>
            <a:r>
              <a:rPr lang="en-US" i="1" baseline="30000" dirty="0"/>
              <a:t>2</a:t>
            </a:r>
            <a:r>
              <a:rPr lang="en-US" i="1" dirty="0"/>
              <a:t>, c</a:t>
            </a:r>
            <a:r>
              <a:rPr lang="en-US" i="1" baseline="-25000" dirty="0"/>
              <a:t>a</a:t>
            </a:r>
            <a:r>
              <a:rPr lang="en-US" i="1" dirty="0"/>
              <a:t>/u, </a:t>
            </a:r>
            <a:r>
              <a:rPr lang="en-US" i="1" dirty="0">
                <a:sym typeface="Symbol"/>
              </a:rPr>
              <a:t></a:t>
            </a:r>
            <a:r>
              <a:rPr lang="en-US" i="1" baseline="-25000" dirty="0" err="1">
                <a:sym typeface="Symbol"/>
              </a:rPr>
              <a:t>st</a:t>
            </a:r>
            <a:r>
              <a:rPr lang="ru-RU" i="1" baseline="-25000" dirty="0">
                <a:sym typeface="Symbol"/>
              </a:rPr>
              <a:t> </a:t>
            </a:r>
            <a:r>
              <a:rPr lang="ru-RU" i="1" dirty="0">
                <a:sym typeface="Symbol"/>
              </a:rPr>
              <a:t> </a:t>
            </a:r>
            <a:r>
              <a:rPr lang="en-US" i="1" dirty="0" err="1">
                <a:sym typeface="Symbol"/>
              </a:rPr>
              <a:t>etc</a:t>
            </a:r>
            <a:r>
              <a:rPr lang="ru-RU" i="1" dirty="0">
                <a:sym typeface="Symbol"/>
              </a:rPr>
              <a:t>.</a:t>
            </a:r>
            <a:r>
              <a:rPr lang="ru-RU" dirty="0">
                <a:sym typeface="Symbol"/>
              </a:rPr>
              <a:t>)</a:t>
            </a:r>
            <a:endParaRPr lang="ru-RU" dirty="0"/>
          </a:p>
          <a:p>
            <a:pPr marL="57150" indent="-342900">
              <a:lnSpc>
                <a:spcPct val="150000"/>
              </a:lnSpc>
              <a:buFont typeface="+mj-lt"/>
              <a:buAutoNum type="arabicPeriod"/>
            </a:pPr>
            <a:r>
              <a:rPr lang="en-US" dirty="0"/>
              <a:t>Properties of the working fluid </a:t>
            </a:r>
            <a:r>
              <a:rPr lang="ru-RU" dirty="0"/>
              <a:t>(</a:t>
            </a:r>
            <a:r>
              <a:rPr lang="en-US" i="1" dirty="0"/>
              <a:t>k, R, c</a:t>
            </a:r>
            <a:r>
              <a:rPr lang="en-US" i="1" baseline="-25000" dirty="0"/>
              <a:t>p</a:t>
            </a:r>
            <a:r>
              <a:rPr lang="en-US" dirty="0"/>
              <a:t>)</a:t>
            </a:r>
            <a:endParaRPr lang="ru-RU" dirty="0"/>
          </a:p>
        </p:txBody>
      </p:sp>
    </p:spTree>
    <p:extLst>
      <p:ext uri="{BB962C8B-B14F-4D97-AF65-F5344CB8AC3E}">
        <p14:creationId xmlns:p14="http://schemas.microsoft.com/office/powerpoint/2010/main" val="305800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s-ES" b="1" cap="all" dirty="0">
                <a:solidFill>
                  <a:schemeClr val="bg1"/>
                </a:solidFill>
                <a:latin typeface="Elektra Text Pro" panose="02000503030000020004" pitchFamily="50" charset="-52"/>
              </a:rPr>
              <a:t>Statement of design problem</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29</a:t>
            </a:fld>
            <a:endParaRPr lang="ru-RU" dirty="0">
              <a:solidFill>
                <a:schemeClr val="bg1"/>
              </a:solidFill>
              <a:latin typeface="Elektra Medium Pro" panose="02000803000000020004" pitchFamily="50" charset="-52"/>
            </a:endParaRPr>
          </a:p>
        </p:txBody>
      </p:sp>
      <p:sp>
        <p:nvSpPr>
          <p:cNvPr id="4" name="Прямоугольник 3"/>
          <p:cNvSpPr/>
          <p:nvPr/>
        </p:nvSpPr>
        <p:spPr>
          <a:xfrm>
            <a:off x="609601" y="795751"/>
            <a:ext cx="4076699" cy="369332"/>
          </a:xfrm>
          <a:prstGeom prst="rect">
            <a:avLst/>
          </a:prstGeom>
        </p:spPr>
        <p:txBody>
          <a:bodyPr wrap="square">
            <a:spAutoFit/>
          </a:bodyPr>
          <a:lstStyle/>
          <a:p>
            <a:pPr algn="ctr"/>
            <a:r>
              <a:rPr lang="es-ES" cap="small" dirty="0"/>
              <a:t>Available</a:t>
            </a:r>
            <a:endParaRPr lang="ru-RU" cap="small" dirty="0"/>
          </a:p>
        </p:txBody>
      </p:sp>
      <p:sp>
        <p:nvSpPr>
          <p:cNvPr id="5" name="Прямоугольник 4"/>
          <p:cNvSpPr/>
          <p:nvPr/>
        </p:nvSpPr>
        <p:spPr>
          <a:xfrm>
            <a:off x="338203" y="1105838"/>
            <a:ext cx="4224273" cy="1338828"/>
          </a:xfrm>
          <a:prstGeom prst="rect">
            <a:avLst/>
          </a:prstGeom>
        </p:spPr>
        <p:txBody>
          <a:bodyPr wrap="square">
            <a:spAutoFit/>
          </a:bodyPr>
          <a:lstStyle/>
          <a:p>
            <a:pPr marL="57150" indent="-342900">
              <a:lnSpc>
                <a:spcPct val="150000"/>
              </a:lnSpc>
              <a:buFont typeface="+mj-lt"/>
              <a:buAutoNum type="arabicPeriod"/>
            </a:pPr>
            <a:r>
              <a:rPr lang="en-US" dirty="0"/>
              <a:t>Inlet flow parameters and the work </a:t>
            </a:r>
            <a:r>
              <a:rPr lang="ru-RU" dirty="0"/>
              <a:t>(</a:t>
            </a:r>
            <a:r>
              <a:rPr lang="ru-RU" i="1" dirty="0"/>
              <a:t>р</a:t>
            </a:r>
            <a:r>
              <a:rPr lang="ru-RU" i="1" baseline="-25000" dirty="0"/>
              <a:t>0</a:t>
            </a:r>
            <a:r>
              <a:rPr lang="ru-RU" i="1" baseline="30000" dirty="0"/>
              <a:t>*</a:t>
            </a:r>
            <a:r>
              <a:rPr lang="ru-RU" i="1" dirty="0"/>
              <a:t>, Т</a:t>
            </a:r>
            <a:r>
              <a:rPr lang="ru-RU" i="1" baseline="-25000" dirty="0"/>
              <a:t>0</a:t>
            </a:r>
            <a:r>
              <a:rPr lang="ru-RU" i="1" baseline="30000" dirty="0"/>
              <a:t>*</a:t>
            </a:r>
            <a:r>
              <a:rPr lang="ru-RU" i="1" dirty="0"/>
              <a:t>, </a:t>
            </a:r>
            <a:r>
              <a:rPr lang="en-US" i="1" dirty="0" err="1"/>
              <a:t>G</a:t>
            </a:r>
            <a:r>
              <a:rPr lang="en-US" i="1" baseline="-25000" dirty="0" err="1"/>
              <a:t>i</a:t>
            </a:r>
            <a:r>
              <a:rPr lang="ru-RU" i="1" dirty="0"/>
              <a:t>, </a:t>
            </a:r>
            <a:r>
              <a:rPr lang="en-US" i="1" dirty="0"/>
              <a:t>n, L</a:t>
            </a:r>
            <a:r>
              <a:rPr lang="en-US" i="1" baseline="-25000" dirty="0"/>
              <a:t>T</a:t>
            </a:r>
            <a:r>
              <a:rPr lang="ru-RU" dirty="0"/>
              <a:t>)</a:t>
            </a:r>
          </a:p>
          <a:p>
            <a:pPr marL="57150" indent="-342900">
              <a:lnSpc>
                <a:spcPct val="150000"/>
              </a:lnSpc>
              <a:buFont typeface="+mj-lt"/>
              <a:buAutoNum type="arabicPeriod"/>
            </a:pPr>
            <a:r>
              <a:rPr lang="en-US" dirty="0"/>
              <a:t>Properties of the working fluid </a:t>
            </a:r>
            <a:r>
              <a:rPr lang="ru-RU" dirty="0"/>
              <a:t>(</a:t>
            </a:r>
            <a:r>
              <a:rPr lang="en-US" i="1" dirty="0"/>
              <a:t>k, R, c</a:t>
            </a:r>
            <a:r>
              <a:rPr lang="en-US" i="1" baseline="-25000" dirty="0"/>
              <a:t>p</a:t>
            </a:r>
            <a:r>
              <a:rPr lang="en-US" dirty="0"/>
              <a:t>)</a:t>
            </a:r>
            <a:endParaRPr lang="ru-RU" dirty="0"/>
          </a:p>
        </p:txBody>
      </p:sp>
      <p:sp>
        <p:nvSpPr>
          <p:cNvPr id="6" name="Прямоугольник 5"/>
          <p:cNvSpPr/>
          <p:nvPr/>
        </p:nvSpPr>
        <p:spPr>
          <a:xfrm>
            <a:off x="4676776" y="767176"/>
            <a:ext cx="4076699" cy="369332"/>
          </a:xfrm>
          <a:prstGeom prst="rect">
            <a:avLst/>
          </a:prstGeom>
        </p:spPr>
        <p:txBody>
          <a:bodyPr wrap="square">
            <a:spAutoFit/>
          </a:bodyPr>
          <a:lstStyle/>
          <a:p>
            <a:pPr algn="ctr"/>
            <a:r>
              <a:rPr lang="en-US" cap="small" dirty="0"/>
              <a:t>Assumptions</a:t>
            </a:r>
            <a:endParaRPr lang="ru-RU" cap="small" dirty="0"/>
          </a:p>
        </p:txBody>
      </p:sp>
      <p:sp>
        <p:nvSpPr>
          <p:cNvPr id="9" name="Прямоугольник 8"/>
          <p:cNvSpPr/>
          <p:nvPr/>
        </p:nvSpPr>
        <p:spPr>
          <a:xfrm>
            <a:off x="676276" y="2462626"/>
            <a:ext cx="4076699" cy="369332"/>
          </a:xfrm>
          <a:prstGeom prst="rect">
            <a:avLst/>
          </a:prstGeom>
        </p:spPr>
        <p:txBody>
          <a:bodyPr wrap="square">
            <a:spAutoFit/>
          </a:bodyPr>
          <a:lstStyle/>
          <a:p>
            <a:pPr algn="ctr"/>
            <a:r>
              <a:rPr lang="es-ES" cap="small" dirty="0"/>
              <a:t>Need to find</a:t>
            </a:r>
            <a:endParaRPr lang="ru-RU" cap="small" dirty="0"/>
          </a:p>
        </p:txBody>
      </p:sp>
      <p:sp>
        <p:nvSpPr>
          <p:cNvPr id="10" name="Прямоугольник 9"/>
          <p:cNvSpPr/>
          <p:nvPr/>
        </p:nvSpPr>
        <p:spPr>
          <a:xfrm>
            <a:off x="463464" y="2848913"/>
            <a:ext cx="4118062" cy="2169825"/>
          </a:xfrm>
          <a:prstGeom prst="rect">
            <a:avLst/>
          </a:prstGeom>
        </p:spPr>
        <p:txBody>
          <a:bodyPr wrap="square">
            <a:spAutoFit/>
          </a:bodyPr>
          <a:lstStyle/>
          <a:p>
            <a:pPr marL="57150" indent="-342900">
              <a:lnSpc>
                <a:spcPct val="150000"/>
              </a:lnSpc>
              <a:buFont typeface="Wingdings" pitchFamily="2" charset="2"/>
              <a:buChar char="ü"/>
            </a:pPr>
            <a:r>
              <a:rPr lang="en-US" dirty="0"/>
              <a:t>shape of meridional section</a:t>
            </a:r>
            <a:endParaRPr lang="ru-RU" dirty="0"/>
          </a:p>
          <a:p>
            <a:pPr marL="57150" indent="-342900">
              <a:lnSpc>
                <a:spcPct val="150000"/>
              </a:lnSpc>
              <a:buFont typeface="Wingdings" pitchFamily="2" charset="2"/>
              <a:buChar char="ü"/>
            </a:pPr>
            <a:r>
              <a:rPr lang="en-US" dirty="0"/>
              <a:t>blade profiles in several control sections</a:t>
            </a:r>
            <a:endParaRPr lang="ru-RU" dirty="0"/>
          </a:p>
          <a:p>
            <a:pPr marL="57150" indent="-342900">
              <a:lnSpc>
                <a:spcPct val="150000"/>
              </a:lnSpc>
              <a:buFont typeface="Wingdings" pitchFamily="2" charset="2"/>
              <a:buChar char="ü"/>
            </a:pPr>
            <a:r>
              <a:rPr lang="es-ES" dirty="0"/>
              <a:t>efficiency of the stage</a:t>
            </a:r>
          </a:p>
          <a:p>
            <a:pPr marL="57150" indent="-342900">
              <a:lnSpc>
                <a:spcPct val="150000"/>
              </a:lnSpc>
              <a:buFont typeface="Wingdings" pitchFamily="2" charset="2"/>
              <a:buChar char="ü"/>
            </a:pPr>
            <a:r>
              <a:rPr lang="en-US" dirty="0"/>
              <a:t>values of the main flow parameters</a:t>
            </a:r>
            <a:endParaRPr lang="ru-RU" dirty="0"/>
          </a:p>
        </p:txBody>
      </p:sp>
      <mc:AlternateContent xmlns:mc="http://schemas.openxmlformats.org/markup-compatibility/2006" xmlns:a14="http://schemas.microsoft.com/office/drawing/2010/main">
        <mc:Choice Requires="a14">
          <p:sp>
            <p:nvSpPr>
              <p:cNvPr id="11" name="Прямоугольник 10"/>
              <p:cNvSpPr/>
              <p:nvPr/>
            </p:nvSpPr>
            <p:spPr>
              <a:xfrm>
                <a:off x="4581525" y="1115363"/>
                <a:ext cx="4171949" cy="3831818"/>
              </a:xfrm>
              <a:prstGeom prst="rect">
                <a:avLst/>
              </a:prstGeom>
            </p:spPr>
            <p:txBody>
              <a:bodyPr wrap="square">
                <a:spAutoFit/>
              </a:bodyPr>
              <a:lstStyle/>
              <a:p>
                <a:pPr marL="355600" lvl="0" indent="-355600">
                  <a:lnSpc>
                    <a:spcPct val="150000"/>
                  </a:lnSpc>
                  <a:buFont typeface="Wingdings" pitchFamily="2" charset="2"/>
                  <a:buChar char="ü"/>
                </a:pPr>
                <a:r>
                  <a:rPr lang="en-US" dirty="0"/>
                  <a:t>blades are uncooled </a:t>
                </a:r>
              </a:p>
              <a:p>
                <a:pPr marL="355600" lvl="0" indent="-355600">
                  <a:lnSpc>
                    <a:spcPct val="150000"/>
                  </a:lnSpc>
                  <a:buFont typeface="Wingdings" pitchFamily="2" charset="2"/>
                  <a:buChar char="ü"/>
                </a:pPr>
                <a:r>
                  <a:rPr lang="en-US" dirty="0"/>
                  <a:t>heat transfer between the blades and the flow is not considered</a:t>
                </a:r>
              </a:p>
              <a:p>
                <a:pPr marL="355600" lvl="0" indent="-355600">
                  <a:lnSpc>
                    <a:spcPct val="150000"/>
                  </a:lnSpc>
                  <a:buFont typeface="Wingdings" pitchFamily="2" charset="2"/>
                  <a:buChar char="ü"/>
                </a:pPr>
                <a:r>
                  <a:rPr lang="en-US" dirty="0"/>
                  <a:t>properties of the working are considered as constant</a:t>
                </a:r>
              </a:p>
              <a:p>
                <a:pPr marL="355600" lvl="0" indent="-355600">
                  <a:lnSpc>
                    <a:spcPct val="150000"/>
                  </a:lnSpc>
                  <a:buFont typeface="Wingdings" pitchFamily="2" charset="2"/>
                  <a:buChar char="ü"/>
                </a:pPr>
                <a:r>
                  <a:rPr lang="en-US" dirty="0"/>
                  <a:t>mean diameter in the RW is unchanged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b="0" i="1" smtClean="0">
                            <a:latin typeface="Cambria Math" panose="02040503050406030204" pitchFamily="18" charset="0"/>
                          </a:rPr>
                          <m:t>𝑚𝑖𝑑</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r>
                          <a:rPr lang="en-US" b="0" i="1" smtClean="0">
                            <a:latin typeface="Cambria Math" panose="02040503050406030204" pitchFamily="18" charset="0"/>
                          </a:rPr>
                          <m:t>𝑚𝑖𝑑</m:t>
                        </m:r>
                      </m:sub>
                    </m:sSub>
                    <m:r>
                      <a:rPr lang="ru-RU" i="1">
                        <a:latin typeface="Cambria Math" panose="02040503050406030204" pitchFamily="18" charset="0"/>
                      </a:rPr>
                      <m:t> </m:t>
                    </m:r>
                  </m:oMath>
                </a14:m>
                <a:endParaRPr lang="en-US" dirty="0"/>
              </a:p>
              <a:p>
                <a:pPr marL="355600" lvl="0" indent="-355600">
                  <a:lnSpc>
                    <a:spcPct val="150000"/>
                  </a:lnSpc>
                  <a:buFont typeface="Wingdings" pitchFamily="2" charset="2"/>
                  <a:buChar char="ü"/>
                </a:pPr>
                <a:r>
                  <a:rPr lang="en-US" dirty="0"/>
                  <a:t>axial velocity is considered as constant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ru-RU" i="1">
                            <a:latin typeface="Cambria Math" panose="02040503050406030204" pitchFamily="18" charset="0"/>
                          </a:rPr>
                          <m:t>𝑎</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ru-RU" i="1">
                            <a:latin typeface="Cambria Math" panose="02040503050406030204" pitchFamily="18" charset="0"/>
                          </a:rPr>
                          <m:t>𝑎</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𝑐</m:t>
                        </m:r>
                      </m:e>
                      <m:sub>
                        <m:r>
                          <a:rPr lang="ru-RU" i="1">
                            <a:latin typeface="Cambria Math" panose="02040503050406030204" pitchFamily="18" charset="0"/>
                          </a:rPr>
                          <m:t>𝑎</m:t>
                        </m:r>
                      </m:sub>
                    </m:sSub>
                  </m:oMath>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4581525" y="1115363"/>
                <a:ext cx="4171949" cy="3831818"/>
              </a:xfrm>
              <a:prstGeom prst="rect">
                <a:avLst/>
              </a:prstGeom>
              <a:blipFill>
                <a:blip r:embed="rId3"/>
                <a:stretch>
                  <a:fillRect l="-1023" r="-731"/>
                </a:stretch>
              </a:blipFill>
            </p:spPr>
            <p:txBody>
              <a:bodyPr/>
              <a:lstStyle/>
              <a:p>
                <a:r>
                  <a:rPr lang="ru-RU">
                    <a:noFill/>
                  </a:rPr>
                  <a:t> </a:t>
                </a:r>
              </a:p>
            </p:txBody>
          </p:sp>
        </mc:Fallback>
      </mc:AlternateContent>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07662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Classification of Compressors</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a:t>
            </a:fld>
            <a:endParaRPr lang="ru-RU" dirty="0">
              <a:solidFill>
                <a:schemeClr val="bg1"/>
              </a:solidFill>
              <a:latin typeface="Elektra Medium Pro" panose="02000803000000020004" pitchFamily="50" charset="-52"/>
            </a:endParaRPr>
          </a:p>
        </p:txBody>
      </p:sp>
      <p:sp>
        <p:nvSpPr>
          <p:cNvPr id="21" name="Прямоугольник 20"/>
          <p:cNvSpPr/>
          <p:nvPr/>
        </p:nvSpPr>
        <p:spPr>
          <a:xfrm>
            <a:off x="602625" y="793835"/>
            <a:ext cx="4750426" cy="2169825"/>
          </a:xfrm>
          <a:prstGeom prst="rect">
            <a:avLst/>
          </a:prstGeom>
        </p:spPr>
        <p:txBody>
          <a:bodyPr wrap="square">
            <a:spAutoFit/>
          </a:bodyPr>
          <a:lstStyle/>
          <a:p>
            <a:pPr marL="285750" indent="-285750">
              <a:lnSpc>
                <a:spcPct val="150000"/>
              </a:lnSpc>
            </a:pPr>
            <a:r>
              <a:rPr lang="en-US" dirty="0"/>
              <a:t>Compressors classification:</a:t>
            </a:r>
            <a:endParaRPr lang="ru-RU" dirty="0"/>
          </a:p>
          <a:p>
            <a:pPr marL="285750" indent="-285750">
              <a:lnSpc>
                <a:spcPct val="150000"/>
              </a:lnSpc>
              <a:buFont typeface="Wingdings" pitchFamily="2" charset="2"/>
              <a:buChar char="ü"/>
            </a:pPr>
            <a:r>
              <a:rPr lang="en-US" dirty="0"/>
              <a:t>By the number of stages</a:t>
            </a:r>
            <a:r>
              <a:rPr lang="ru-RU" dirty="0"/>
              <a:t>: </a:t>
            </a:r>
            <a:r>
              <a:rPr lang="en-US" dirty="0"/>
              <a:t>single-stage, multistage</a:t>
            </a:r>
            <a:endParaRPr lang="ru-RU" dirty="0"/>
          </a:p>
          <a:p>
            <a:pPr marL="285750" indent="-285750">
              <a:lnSpc>
                <a:spcPct val="150000"/>
              </a:lnSpc>
              <a:buFont typeface="Wingdings" pitchFamily="2" charset="2"/>
              <a:buChar char="ü"/>
            </a:pPr>
            <a:r>
              <a:rPr lang="en-US" dirty="0"/>
              <a:t>By the direction of the working fluid: axial and centrifugal</a:t>
            </a:r>
            <a:endParaRPr lang="ru-RU" dirty="0"/>
          </a:p>
        </p:txBody>
      </p:sp>
      <p:sp>
        <p:nvSpPr>
          <p:cNvPr id="33" name="Прямоугольник 32"/>
          <p:cNvSpPr/>
          <p:nvPr/>
        </p:nvSpPr>
        <p:spPr>
          <a:xfrm>
            <a:off x="5141343" y="719250"/>
            <a:ext cx="3602607" cy="307777"/>
          </a:xfrm>
          <a:prstGeom prst="rect">
            <a:avLst/>
          </a:prstGeom>
        </p:spPr>
        <p:txBody>
          <a:bodyPr wrap="square">
            <a:spAutoFit/>
          </a:bodyPr>
          <a:lstStyle/>
          <a:p>
            <a:pPr algn="ctr"/>
            <a:r>
              <a:rPr lang="en-US" sz="1400" cap="small" dirty="0"/>
              <a:t>Elements of axial compressor stage</a:t>
            </a:r>
            <a:endParaRPr lang="ru-RU" sz="1400" cap="small" dirty="0"/>
          </a:p>
        </p:txBody>
      </p:sp>
      <p:sp>
        <p:nvSpPr>
          <p:cNvPr id="34" name="Прямоугольник 33"/>
          <p:cNvSpPr/>
          <p:nvPr/>
        </p:nvSpPr>
        <p:spPr>
          <a:xfrm>
            <a:off x="666713" y="5215050"/>
            <a:ext cx="2019338" cy="523220"/>
          </a:xfrm>
          <a:prstGeom prst="rect">
            <a:avLst/>
          </a:prstGeom>
        </p:spPr>
        <p:txBody>
          <a:bodyPr wrap="square">
            <a:spAutoFit/>
          </a:bodyPr>
          <a:lstStyle/>
          <a:p>
            <a:pPr algn="ctr"/>
            <a:r>
              <a:rPr lang="en-US" sz="1400" cap="small" dirty="0"/>
              <a:t>Single-stage centrifugal compressor</a:t>
            </a:r>
            <a:endParaRPr lang="ru-RU" sz="1400" cap="small" dirty="0"/>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71724" y="978078"/>
            <a:ext cx="2355354" cy="2154898"/>
          </a:xfrm>
          <a:prstGeom prst="rect">
            <a:avLst/>
          </a:prstGeom>
          <a:noFill/>
        </p:spPr>
      </p:pic>
      <p:pic>
        <p:nvPicPr>
          <p:cNvPr id="15" name="Рисунок 14" descr="966099_203363_1285862188.jpg"/>
          <p:cNvPicPr/>
          <p:nvPr/>
        </p:nvPicPr>
        <p:blipFill>
          <a:blip r:embed="rId4" cstate="print"/>
          <a:stretch>
            <a:fillRect/>
          </a:stretch>
        </p:blipFill>
        <p:spPr>
          <a:xfrm>
            <a:off x="498329" y="3034800"/>
            <a:ext cx="2203741" cy="2160000"/>
          </a:xfrm>
          <a:prstGeom prst="rect">
            <a:avLst/>
          </a:prstGeom>
        </p:spPr>
      </p:pic>
      <p:pic>
        <p:nvPicPr>
          <p:cNvPr id="16" name="Рисунок 15" descr="КСД.jpg"/>
          <p:cNvPicPr/>
          <p:nvPr/>
        </p:nvPicPr>
        <p:blipFill>
          <a:blip r:embed="rId5" cstate="print"/>
          <a:stretch>
            <a:fillRect/>
          </a:stretch>
        </p:blipFill>
        <p:spPr>
          <a:xfrm>
            <a:off x="2796066" y="3034800"/>
            <a:ext cx="2180267" cy="2160000"/>
          </a:xfrm>
          <a:prstGeom prst="rect">
            <a:avLst/>
          </a:prstGeom>
        </p:spPr>
      </p:pic>
      <p:sp>
        <p:nvSpPr>
          <p:cNvPr id="17" name="Прямоугольник 16"/>
          <p:cNvSpPr/>
          <p:nvPr/>
        </p:nvSpPr>
        <p:spPr>
          <a:xfrm>
            <a:off x="2943188" y="5196000"/>
            <a:ext cx="2019338" cy="523220"/>
          </a:xfrm>
          <a:prstGeom prst="rect">
            <a:avLst/>
          </a:prstGeom>
        </p:spPr>
        <p:txBody>
          <a:bodyPr wrap="square">
            <a:spAutoFit/>
          </a:bodyPr>
          <a:lstStyle/>
          <a:p>
            <a:pPr algn="ctr"/>
            <a:r>
              <a:rPr lang="en-US" sz="1400" cap="small" dirty="0"/>
              <a:t>Multistage axial compressor</a:t>
            </a:r>
            <a:endParaRPr lang="ru-RU" sz="1400" cap="small" dirty="0"/>
          </a:p>
        </p:txBody>
      </p:sp>
      <p:sp>
        <p:nvSpPr>
          <p:cNvPr id="12" name="TextBox 11">
            <a:extLst>
              <a:ext uri="{FF2B5EF4-FFF2-40B4-BE49-F238E27FC236}">
                <a16:creationId xmlns:a16="http://schemas.microsoft.com/office/drawing/2014/main" id="{3BEDA79D-E7ED-4347-945F-78A95F5899A9}"/>
              </a:ext>
            </a:extLst>
          </p:cNvPr>
          <p:cNvSpPr txBox="1"/>
          <p:nvPr/>
        </p:nvSpPr>
        <p:spPr>
          <a:xfrm>
            <a:off x="5126630" y="3084713"/>
            <a:ext cx="3712569" cy="3416320"/>
          </a:xfrm>
          <a:prstGeom prst="rect">
            <a:avLst/>
          </a:prstGeom>
          <a:noFill/>
        </p:spPr>
        <p:txBody>
          <a:bodyPr wrap="square" rtlCol="0">
            <a:spAutoFit/>
          </a:bodyPr>
          <a:lstStyle/>
          <a:p>
            <a:pPr marL="285750" indent="-285750">
              <a:lnSpc>
                <a:spcPct val="150000"/>
              </a:lnSpc>
            </a:pPr>
            <a:r>
              <a:rPr lang="en-US" dirty="0"/>
              <a:t>Modern compressor should:</a:t>
            </a:r>
            <a:endParaRPr lang="ru-RU" dirty="0"/>
          </a:p>
          <a:p>
            <a:pPr marL="285750" indent="-285750">
              <a:lnSpc>
                <a:spcPct val="150000"/>
              </a:lnSpc>
              <a:buFont typeface="Wingdings" pitchFamily="2" charset="2"/>
              <a:buChar char="ü"/>
            </a:pPr>
            <a:r>
              <a:rPr lang="en-US" dirty="0"/>
              <a:t>Have high efficiency</a:t>
            </a:r>
            <a:endParaRPr lang="ru-RU" dirty="0"/>
          </a:p>
          <a:p>
            <a:pPr marL="285750" indent="-285750">
              <a:lnSpc>
                <a:spcPct val="150000"/>
              </a:lnSpc>
              <a:buFont typeface="Wingdings" pitchFamily="2" charset="2"/>
              <a:buChar char="ü"/>
            </a:pPr>
            <a:r>
              <a:rPr lang="en-US" dirty="0"/>
              <a:t>Work required resource</a:t>
            </a:r>
            <a:endParaRPr lang="ru-RU" dirty="0"/>
          </a:p>
          <a:p>
            <a:pPr marL="285750" indent="-285750">
              <a:lnSpc>
                <a:spcPct val="150000"/>
              </a:lnSpc>
              <a:buFont typeface="Wingdings" pitchFamily="2" charset="2"/>
              <a:buChar char="ü"/>
            </a:pPr>
            <a:r>
              <a:rPr lang="en-US" dirty="0"/>
              <a:t>Have minimum dimensions and weight</a:t>
            </a:r>
            <a:endParaRPr lang="ru-RU" dirty="0"/>
          </a:p>
          <a:p>
            <a:pPr marL="285750" indent="-285750">
              <a:lnSpc>
                <a:spcPct val="150000"/>
              </a:lnSpc>
              <a:buFont typeface="Wingdings" pitchFamily="2" charset="2"/>
              <a:buChar char="ü"/>
            </a:pPr>
            <a:r>
              <a:rPr lang="en-US" dirty="0"/>
              <a:t>Be technological and easy to use</a:t>
            </a:r>
            <a:endParaRPr lang="ru-RU" dirty="0"/>
          </a:p>
          <a:p>
            <a:pPr marL="285750" indent="-285750">
              <a:lnSpc>
                <a:spcPct val="150000"/>
              </a:lnSpc>
              <a:buFont typeface="Wingdings" pitchFamily="2" charset="2"/>
              <a:buChar char="ü"/>
            </a:pPr>
            <a:r>
              <a:rPr lang="en-US" dirty="0"/>
              <a:t>Have wide range of stable work</a:t>
            </a:r>
            <a:endParaRPr lang="ru-RU" dirty="0"/>
          </a:p>
          <a:p>
            <a:pPr marL="285750" indent="-285750">
              <a:lnSpc>
                <a:spcPct val="150000"/>
              </a:lnSpc>
              <a:buFont typeface="Wingdings" pitchFamily="2" charset="2"/>
              <a:buChar char="ü"/>
            </a:pPr>
            <a:endParaRPr lang="ru-RU" dirty="0"/>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30</a:t>
            </a:fld>
            <a:endParaRPr lang="ru-RU" dirty="0">
              <a:solidFill>
                <a:schemeClr val="bg1"/>
              </a:solidFill>
              <a:latin typeface="Elektra Medium Pro" panose="02000803000000020004" pitchFamily="50" charset="-5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4714" y="851057"/>
            <a:ext cx="6817378" cy="545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79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58">
            <a:extLst>
              <a:ext uri="{FF2B5EF4-FFF2-40B4-BE49-F238E27FC236}">
                <a16:creationId xmlns:a16="http://schemas.microsoft.com/office/drawing/2014/main" id="{E74F7785-F5ED-4196-9D8C-48E05C27A6CC}"/>
              </a:ext>
            </a:extLst>
          </p:cNvPr>
          <p:cNvSpPr/>
          <p:nvPr/>
        </p:nvSpPr>
        <p:spPr>
          <a:xfrm flipH="1">
            <a:off x="2496391" y="3305960"/>
            <a:ext cx="420229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Common for both types of turbomachinery</a:t>
            </a:r>
            <a:endParaRPr lang="ru-RU" sz="1400" i="1" cap="all" dirty="0">
              <a:solidFill>
                <a:sysClr val="windowText" lastClr="000000"/>
              </a:solidFill>
            </a:endParaRPr>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31</a:t>
            </a:fld>
            <a:endParaRPr lang="ru-RU" dirty="0">
              <a:solidFill>
                <a:schemeClr val="bg1"/>
              </a:solidFill>
              <a:latin typeface="Elektra Medium Pro" panose="02000803000000020004" pitchFamily="50" charset="-52"/>
            </a:endParaRPr>
          </a:p>
        </p:txBody>
      </p:sp>
      <p:sp>
        <p:nvSpPr>
          <p:cNvPr id="6" name="Прямоугольник 5"/>
          <p:cNvSpPr/>
          <p:nvPr/>
        </p:nvSpPr>
        <p:spPr>
          <a:xfrm>
            <a:off x="609601" y="795751"/>
            <a:ext cx="8116388" cy="369332"/>
          </a:xfrm>
          <a:prstGeom prst="rect">
            <a:avLst/>
          </a:prstGeom>
        </p:spPr>
        <p:txBody>
          <a:bodyPr wrap="square">
            <a:spAutoFit/>
          </a:bodyPr>
          <a:lstStyle/>
          <a:p>
            <a:pPr algn="ctr"/>
            <a:r>
              <a:rPr lang="en-US" cap="small" dirty="0"/>
              <a:t>Calculation of dimensionless velocity diagram </a:t>
            </a:r>
            <a:endParaRPr lang="ru-RU" cap="small"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9" name="Рисунок 28">
            <a:extLst>
              <a:ext uri="{FF2B5EF4-FFF2-40B4-BE49-F238E27FC236}">
                <a16:creationId xmlns:a16="http://schemas.microsoft.com/office/drawing/2014/main" id="{45633B22-AC71-46C4-9950-C94EA44E63B2}"/>
              </a:ext>
            </a:extLst>
          </p:cNvPr>
          <p:cNvPicPr>
            <a:picLocks noChangeAspect="1"/>
          </p:cNvPicPr>
          <p:nvPr/>
        </p:nvPicPr>
        <p:blipFill>
          <a:blip r:embed="rId3" cstate="print"/>
          <a:stretch>
            <a:fillRect/>
          </a:stretch>
        </p:blipFill>
        <p:spPr>
          <a:xfrm>
            <a:off x="4865154" y="1085782"/>
            <a:ext cx="2366283" cy="2160000"/>
          </a:xfrm>
          <a:prstGeom prst="rect">
            <a:avLst/>
          </a:prstGeom>
        </p:spPr>
      </p:pic>
      <p:sp>
        <p:nvSpPr>
          <p:cNvPr id="31" name="Прямоугольник 30">
            <a:extLst>
              <a:ext uri="{FF2B5EF4-FFF2-40B4-BE49-F238E27FC236}">
                <a16:creationId xmlns:a16="http://schemas.microsoft.com/office/drawing/2014/main" id="{B65A5BD3-3672-41FA-80AA-9BF82C1D38CB}"/>
              </a:ext>
            </a:extLst>
          </p:cNvPr>
          <p:cNvSpPr/>
          <p:nvPr/>
        </p:nvSpPr>
        <p:spPr>
          <a:xfrm rot="16200000">
            <a:off x="-228556" y="1655247"/>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Compressor</a:t>
            </a:r>
            <a:endParaRPr lang="ru-RU" sz="1400" i="1" cap="all" dirty="0">
              <a:solidFill>
                <a:sysClr val="windowText" lastClr="000000"/>
              </a:solidFill>
            </a:endParaRPr>
          </a:p>
        </p:txBody>
      </p:sp>
      <p:sp>
        <p:nvSpPr>
          <p:cNvPr id="32" name="Прямоугольник 31">
            <a:extLst>
              <a:ext uri="{FF2B5EF4-FFF2-40B4-BE49-F238E27FC236}">
                <a16:creationId xmlns:a16="http://schemas.microsoft.com/office/drawing/2014/main" id="{923310AF-4E2B-4C14-B1BF-D2EBBFE1E98E}"/>
              </a:ext>
            </a:extLst>
          </p:cNvPr>
          <p:cNvSpPr/>
          <p:nvPr/>
        </p:nvSpPr>
        <p:spPr>
          <a:xfrm rot="16200000">
            <a:off x="4128579" y="1651579"/>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Turbine</a:t>
            </a:r>
            <a:endParaRPr lang="ru-RU" sz="1400" i="1" cap="all" dirty="0">
              <a:solidFill>
                <a:sysClr val="windowText" lastClr="000000"/>
              </a:solidFill>
            </a:endParaRP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1939A151-3BBD-43CB-934A-76CCB4812B5C}"/>
                  </a:ext>
                </a:extLst>
              </p:cNvPr>
              <p:cNvSpPr/>
              <p:nvPr/>
            </p:nvSpPr>
            <p:spPr>
              <a:xfrm>
                <a:off x="2609542" y="1277585"/>
                <a:ext cx="2074927" cy="55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smtClean="0">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𝑚𝑖𝑑</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=1−</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latin typeface="Cambria Math" panose="02040503050406030204" pitchFamily="18" charset="0"/>
                                  <a:ea typeface="Calibri" panose="020F0502020204030204" pitchFamily="34" charset="0"/>
                                  <a:cs typeface="Times New Roman" panose="02020603050405020304" pitchFamily="18" charset="0"/>
                                </a:rPr>
                                <m:t>т</m:t>
                              </m:r>
                            </m:sub>
                          </m:sSub>
                        </m:num>
                        <m:den>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𝑚𝑖𝑑</m:t>
                              </m:r>
                            </m:sub>
                            <m:sup>
                              <m:r>
                                <a:rPr lang="ru-RU" sz="1400" i="1">
                                  <a:latin typeface="Cambria Math" panose="02040503050406030204" pitchFamily="18" charset="0"/>
                                  <a:ea typeface="Calibri" panose="020F0502020204030204" pitchFamily="34" charset="0"/>
                                  <a:cs typeface="Times New Roman" panose="02020603050405020304" pitchFamily="18" charset="0"/>
                                </a:rPr>
                                <m:t>2</m:t>
                              </m:r>
                            </m:sup>
                          </m:sSubSup>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𝜌</m:t>
                          </m:r>
                        </m:e>
                        <m:sub>
                          <m:r>
                            <a:rPr lang="en-US" sz="1400" i="1">
                              <a:latin typeface="Cambria Math" panose="02040503050406030204" pitchFamily="18" charset="0"/>
                              <a:ea typeface="Calibri" panose="020F0502020204030204" pitchFamily="34" charset="0"/>
                              <a:cs typeface="Times New Roman" panose="02020603050405020304" pitchFamily="18" charset="0"/>
                            </a:rPr>
                            <m:t>𝑠𝑡</m:t>
                          </m:r>
                        </m:sub>
                      </m:sSub>
                    </m:oMath>
                  </m:oMathPara>
                </a14:m>
                <a:endParaRPr lang="ru-RU" sz="1400" dirty="0"/>
              </a:p>
            </p:txBody>
          </p:sp>
        </mc:Choice>
        <mc:Fallback xmlns="">
          <p:sp>
            <p:nvSpPr>
              <p:cNvPr id="3" name="Прямоугольник 2">
                <a:extLst>
                  <a:ext uri="{FF2B5EF4-FFF2-40B4-BE49-F238E27FC236}">
                    <a16:creationId xmlns:a16="http://schemas.microsoft.com/office/drawing/2014/main" id="{1939A151-3BBD-43CB-934A-76CCB4812B5C}"/>
                  </a:ext>
                </a:extLst>
              </p:cNvPr>
              <p:cNvSpPr>
                <a:spLocks noRot="1" noChangeAspect="1" noMove="1" noResize="1" noEditPoints="1" noAdjustHandles="1" noChangeArrowheads="1" noChangeShapeType="1" noTextEdit="1"/>
              </p:cNvSpPr>
              <p:nvPr/>
            </p:nvSpPr>
            <p:spPr>
              <a:xfrm>
                <a:off x="2609542" y="1277585"/>
                <a:ext cx="2074927" cy="553678"/>
              </a:xfrm>
              <a:prstGeom prst="rect">
                <a:avLst/>
              </a:prstGeom>
              <a:blipFill>
                <a:blip r:embed="rId4"/>
                <a:stretch>
                  <a:fillRect b="-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44F83690-2AE2-4104-B408-A88F9D40E718}"/>
                  </a:ext>
                </a:extLst>
              </p:cNvPr>
              <p:cNvSpPr/>
              <p:nvPr/>
            </p:nvSpPr>
            <p:spPr>
              <a:xfrm>
                <a:off x="2614030" y="1780004"/>
                <a:ext cx="2065950" cy="55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smtClean="0">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𝜌</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𝑠𝑡</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latin typeface="Cambria Math" panose="02040503050406030204" pitchFamily="18" charset="0"/>
                                  <a:ea typeface="Calibri" panose="020F0502020204030204" pitchFamily="34" charset="0"/>
                                  <a:cs typeface="Times New Roman" panose="02020603050405020304" pitchFamily="18" charset="0"/>
                                </a:rPr>
                                <m:t>т</m:t>
                              </m:r>
                            </m:sub>
                          </m:sSub>
                        </m:num>
                        <m:den>
                          <m:sSubSup>
                            <m:sSubSupPr>
                              <m:ctrlPr>
                                <a:rPr lang="ru-RU" sz="1400" i="1">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en-US" sz="1400" i="1">
                                  <a:latin typeface="Cambria Math" panose="02040503050406030204" pitchFamily="18" charset="0"/>
                                  <a:ea typeface="Calibri" panose="020F0502020204030204" pitchFamily="34" charset="0"/>
                                  <a:cs typeface="Times New Roman" panose="02020603050405020304" pitchFamily="18" charset="0"/>
                                </a:rPr>
                                <m:t>𝑚𝑖𝑑</m:t>
                              </m:r>
                            </m:sub>
                            <m:sup>
                              <m:r>
                                <a:rPr lang="ru-RU" sz="1400" i="1">
                                  <a:latin typeface="Cambria Math" panose="02040503050406030204" pitchFamily="18" charset="0"/>
                                  <a:ea typeface="Calibri" panose="020F0502020204030204" pitchFamily="34" charset="0"/>
                                  <a:cs typeface="Times New Roman" panose="02020603050405020304" pitchFamily="18" charset="0"/>
                                </a:rPr>
                                <m:t>2</m:t>
                              </m:r>
                            </m:sup>
                          </m:sSubSup>
                        </m:den>
                      </m:f>
                    </m:oMath>
                  </m:oMathPara>
                </a14:m>
                <a:endParaRPr lang="ru-RU" sz="1400" dirty="0"/>
              </a:p>
            </p:txBody>
          </p:sp>
        </mc:Choice>
        <mc:Fallback xmlns="">
          <p:sp>
            <p:nvSpPr>
              <p:cNvPr id="4" name="Прямоугольник 3">
                <a:extLst>
                  <a:ext uri="{FF2B5EF4-FFF2-40B4-BE49-F238E27FC236}">
                    <a16:creationId xmlns:a16="http://schemas.microsoft.com/office/drawing/2014/main" id="{44F83690-2AE2-4104-B408-A88F9D40E718}"/>
                  </a:ext>
                </a:extLst>
              </p:cNvPr>
              <p:cNvSpPr>
                <a:spLocks noRot="1" noChangeAspect="1" noMove="1" noResize="1" noEditPoints="1" noAdjustHandles="1" noChangeArrowheads="1" noChangeShapeType="1" noTextEdit="1"/>
              </p:cNvSpPr>
              <p:nvPr/>
            </p:nvSpPr>
            <p:spPr>
              <a:xfrm>
                <a:off x="2614030" y="1780004"/>
                <a:ext cx="2065950" cy="55367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8E6A7E89-E20A-4C05-81A7-4C70A95190F2}"/>
                  </a:ext>
                </a:extLst>
              </p:cNvPr>
              <p:cNvSpPr/>
              <p:nvPr/>
            </p:nvSpPr>
            <p:spPr>
              <a:xfrm>
                <a:off x="18237" y="3176709"/>
                <a:ext cx="1938351" cy="782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𝛽</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latin typeface="Cambria Math" panose="02040503050406030204" pitchFamily="18" charset="0"/>
                            </a:rPr>
                          </m:ctrlPr>
                        </m:dPr>
                        <m:e>
                          <m:f>
                            <m:fPr>
                              <m:ctrlPr>
                                <a:rPr lang="ru-RU" sz="1200" i="1">
                                  <a:latin typeface="Cambria Math" panose="02040503050406030204" pitchFamily="18" charset="0"/>
                                </a:rPr>
                              </m:ctrlPr>
                            </m:fPr>
                            <m:num>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num>
                            <m:den>
                              <m:d>
                                <m:dPr>
                                  <m:ctrlPr>
                                    <a:rPr lang="ru-RU" sz="1200" i="1">
                                      <a:latin typeface="Cambria Math" panose="02040503050406030204" pitchFamily="18" charset="0"/>
                                    </a:rPr>
                                  </m:ctrlPr>
                                </m:dPr>
                                <m:e>
                                  <m:r>
                                    <a:rPr lang="ru-RU" sz="1200" i="1">
                                      <a:latin typeface="Cambria Math" panose="02040503050406030204" pitchFamily="18" charset="0"/>
                                      <a:ea typeface="Calibri" panose="020F0502020204030204" pitchFamily="34" charset="0"/>
                                      <a:cs typeface="Times New Roman" panose="02020603050405020304" pitchFamily="18" charset="0"/>
                                    </a:rPr>
                                    <m:t>1−</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den>
                          </m:f>
                        </m:e>
                      </m:d>
                    </m:oMath>
                  </m:oMathPara>
                </a14:m>
                <a:endParaRPr lang="ru-RU" sz="1200" dirty="0"/>
              </a:p>
            </p:txBody>
          </p:sp>
        </mc:Choice>
        <mc:Fallback xmlns="">
          <p:sp>
            <p:nvSpPr>
              <p:cNvPr id="10" name="Прямоугольник 9">
                <a:extLst>
                  <a:ext uri="{FF2B5EF4-FFF2-40B4-BE49-F238E27FC236}">
                    <a16:creationId xmlns:a16="http://schemas.microsoft.com/office/drawing/2014/main" id="{8E6A7E89-E20A-4C05-81A7-4C70A95190F2}"/>
                  </a:ext>
                </a:extLst>
              </p:cNvPr>
              <p:cNvSpPr>
                <a:spLocks noRot="1" noChangeAspect="1" noMove="1" noResize="1" noEditPoints="1" noAdjustHandles="1" noChangeArrowheads="1" noChangeShapeType="1" noTextEdit="1"/>
              </p:cNvSpPr>
              <p:nvPr/>
            </p:nvSpPr>
            <p:spPr>
              <a:xfrm>
                <a:off x="18237" y="3176709"/>
                <a:ext cx="1938351" cy="782137"/>
              </a:xfrm>
              <a:prstGeom prst="rect">
                <a:avLst/>
              </a:prstGeom>
              <a:blipFill>
                <a:blip r:embed="rId6"/>
                <a:stretch>
                  <a:fillRect/>
                </a:stretch>
              </a:blipFill>
            </p:spPr>
            <p:txBody>
              <a:bodyPr/>
              <a:lstStyle/>
              <a:p>
                <a:r>
                  <a:rPr lang="ru-RU">
                    <a:noFill/>
                  </a:rPr>
                  <a:t> </a:t>
                </a:r>
              </a:p>
            </p:txBody>
          </p:sp>
        </mc:Fallback>
      </mc:AlternateContent>
      <p:cxnSp>
        <p:nvCxnSpPr>
          <p:cNvPr id="12" name="Прямая соединительная линия 11">
            <a:extLst>
              <a:ext uri="{FF2B5EF4-FFF2-40B4-BE49-F238E27FC236}">
                <a16:creationId xmlns:a16="http://schemas.microsoft.com/office/drawing/2014/main" id="{9E5F6117-0DDF-428F-8C2E-8B50E2FB065E}"/>
              </a:ext>
            </a:extLst>
          </p:cNvPr>
          <p:cNvCxnSpPr>
            <a:cxnSpLocks/>
          </p:cNvCxnSpPr>
          <p:nvPr/>
        </p:nvCxnSpPr>
        <p:spPr>
          <a:xfrm>
            <a:off x="4572000" y="1165083"/>
            <a:ext cx="0" cy="21591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07E80958-8949-46B8-8A09-CDE159084089}"/>
                  </a:ext>
                </a:extLst>
              </p:cNvPr>
              <p:cNvSpPr/>
              <p:nvPr/>
            </p:nvSpPr>
            <p:spPr>
              <a:xfrm>
                <a:off x="2143" y="4027798"/>
                <a:ext cx="1999650" cy="782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𝛽</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latin typeface="Cambria Math" panose="02040503050406030204" pitchFamily="18" charset="0"/>
                            </a:rPr>
                          </m:ctrlPr>
                        </m:dPr>
                        <m:e>
                          <m:f>
                            <m:fPr>
                              <m:ctrlPr>
                                <a:rPr lang="ru-RU" sz="1200" i="1">
                                  <a:latin typeface="Cambria Math" panose="02040503050406030204" pitchFamily="18" charset="0"/>
                                </a:rPr>
                              </m:ctrlPr>
                            </m:fPr>
                            <m:num>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num>
                            <m:den>
                              <m:d>
                                <m:dPr>
                                  <m:ctrlPr>
                                    <a:rPr lang="ru-RU" sz="1200" i="1">
                                      <a:latin typeface="Cambria Math" panose="02040503050406030204" pitchFamily="18" charset="0"/>
                                    </a:rPr>
                                  </m:ctrlPr>
                                </m:dPr>
                                <m:e>
                                  <m:r>
                                    <a:rPr lang="ru-RU" sz="1200" i="1">
                                      <a:latin typeface="Cambria Math" panose="02040503050406030204" pitchFamily="18" charset="0"/>
                                      <a:ea typeface="Calibri" panose="020F0502020204030204" pitchFamily="34" charset="0"/>
                                      <a:cs typeface="Times New Roman" panose="02020603050405020304" pitchFamily="18" charset="0"/>
                                    </a:rPr>
                                    <m:t>1−</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r>
                                            <a:rPr lang="ru-RU" sz="1200" i="1">
                                              <a:latin typeface="Cambria Math" panose="02040503050406030204" pitchFamily="18" charset="0"/>
                                              <a:ea typeface="Calibri" panose="020F0502020204030204" pitchFamily="34" charset="0"/>
                                              <a:cs typeface="Times New Roman" panose="02020603050405020304" pitchFamily="18" charset="0"/>
                                            </a:rPr>
                                            <m:t>𝑈</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den>
                          </m:f>
                        </m:e>
                      </m:d>
                    </m:oMath>
                  </m:oMathPara>
                </a14:m>
                <a:endParaRPr lang="ru-RU" sz="1200" dirty="0"/>
              </a:p>
            </p:txBody>
          </p:sp>
        </mc:Choice>
        <mc:Fallback xmlns="">
          <p:sp>
            <p:nvSpPr>
              <p:cNvPr id="13" name="Прямоугольник 12">
                <a:extLst>
                  <a:ext uri="{FF2B5EF4-FFF2-40B4-BE49-F238E27FC236}">
                    <a16:creationId xmlns:a16="http://schemas.microsoft.com/office/drawing/2014/main" id="{07E80958-8949-46B8-8A09-CDE159084089}"/>
                  </a:ext>
                </a:extLst>
              </p:cNvPr>
              <p:cNvSpPr>
                <a:spLocks noRot="1" noChangeAspect="1" noMove="1" noResize="1" noEditPoints="1" noAdjustHandles="1" noChangeArrowheads="1" noChangeShapeType="1" noTextEdit="1"/>
              </p:cNvSpPr>
              <p:nvPr/>
            </p:nvSpPr>
            <p:spPr>
              <a:xfrm>
                <a:off x="2143" y="4027798"/>
                <a:ext cx="1999650" cy="78213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360B0C84-0483-4414-9C5B-21B4CF77B8E0}"/>
                  </a:ext>
                </a:extLst>
              </p:cNvPr>
              <p:cNvSpPr/>
              <p:nvPr/>
            </p:nvSpPr>
            <p:spPr>
              <a:xfrm>
                <a:off x="69549" y="4819791"/>
                <a:ext cx="2407006"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𝑤</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latin typeface="Cambria Math" panose="02040503050406030204" pitchFamily="18" charset="0"/>
                              <a:cs typeface="Times New Roman" panose="02020603050405020304" pitchFamily="18" charset="0"/>
                            </a:rPr>
                          </m:ctrlPr>
                        </m:radPr>
                        <m:deg/>
                        <m:e>
                          <m:sSup>
                            <m:sSupPr>
                              <m:ctrlPr>
                                <a:rPr lang="ru-RU" sz="1200" i="1">
                                  <a:latin typeface="Cambria Math" panose="02040503050406030204" pitchFamily="18" charset="0"/>
                                  <a:cs typeface="Times New Roman" panose="02020603050405020304" pitchFamily="18" charset="0"/>
                                </a:rPr>
                              </m:ctrlPr>
                            </m:sSupPr>
                            <m:e>
                              <m:d>
                                <m:dPr>
                                  <m:ctrlPr>
                                    <a:rPr lang="ru-RU" sz="1200" i="1">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latin typeface="Cambria Math" panose="02040503050406030204" pitchFamily="18" charset="0"/>
                                  <a:cs typeface="Times New Roman" panose="02020603050405020304" pitchFamily="18" charset="0"/>
                                </a:rPr>
                              </m:ctrlPr>
                            </m:sSupPr>
                            <m:e>
                              <m:d>
                                <m:dPr>
                                  <m:ctrlPr>
                                    <a:rPr lang="ru-RU" sz="1200" i="1">
                                      <a:latin typeface="Cambria Math" panose="02040503050406030204" pitchFamily="18" charset="0"/>
                                      <a:cs typeface="Times New Roman" panose="02020603050405020304" pitchFamily="18" charset="0"/>
                                    </a:rPr>
                                  </m:ctrlPr>
                                </m:dPr>
                                <m:e>
                                  <m:r>
                                    <a:rPr lang="ru-RU" sz="1200" i="1">
                                      <a:latin typeface="Cambria Math" panose="02040503050406030204" pitchFamily="18" charset="0"/>
                                      <a:ea typeface="Calibri" panose="020F0502020204030204" pitchFamily="34" charset="0"/>
                                      <a:cs typeface="Times New Roman" panose="02020603050405020304" pitchFamily="18" charset="0"/>
                                    </a:rPr>
                                    <m:t>1−</m:t>
                                  </m:r>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14" name="Прямоугольник 13">
                <a:extLst>
                  <a:ext uri="{FF2B5EF4-FFF2-40B4-BE49-F238E27FC236}">
                    <a16:creationId xmlns:a16="http://schemas.microsoft.com/office/drawing/2014/main" id="{360B0C84-0483-4414-9C5B-21B4CF77B8E0}"/>
                  </a:ext>
                </a:extLst>
              </p:cNvPr>
              <p:cNvSpPr>
                <a:spLocks noRot="1" noChangeAspect="1" noMove="1" noResize="1" noEditPoints="1" noAdjustHandles="1" noChangeArrowheads="1" noChangeShapeType="1" noTextEdit="1"/>
              </p:cNvSpPr>
              <p:nvPr/>
            </p:nvSpPr>
            <p:spPr>
              <a:xfrm>
                <a:off x="69549" y="4819791"/>
                <a:ext cx="2407006" cy="637995"/>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7995E659-B221-4678-894F-EFEA8EBD9483}"/>
                  </a:ext>
                </a:extLst>
              </p:cNvPr>
              <p:cNvSpPr/>
              <p:nvPr/>
            </p:nvSpPr>
            <p:spPr>
              <a:xfrm>
                <a:off x="89121" y="5413008"/>
                <a:ext cx="2407006"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𝑤</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latin typeface="Cambria Math" panose="02040503050406030204" pitchFamily="18" charset="0"/>
                              <a:cs typeface="Times New Roman" panose="02020603050405020304" pitchFamily="18" charset="0"/>
                            </a:rPr>
                          </m:ctrlPr>
                        </m:radPr>
                        <m:deg/>
                        <m:e>
                          <m:sSup>
                            <m:sSupPr>
                              <m:ctrlPr>
                                <a:rPr lang="ru-RU" sz="1200" i="1">
                                  <a:latin typeface="Cambria Math" panose="02040503050406030204" pitchFamily="18" charset="0"/>
                                  <a:cs typeface="Times New Roman" panose="02020603050405020304" pitchFamily="18" charset="0"/>
                                </a:rPr>
                              </m:ctrlPr>
                            </m:sSupPr>
                            <m:e>
                              <m:d>
                                <m:dPr>
                                  <m:ctrlPr>
                                    <a:rPr lang="ru-RU" sz="1200" i="1">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latin typeface="Cambria Math" panose="02040503050406030204" pitchFamily="18" charset="0"/>
                                  <a:cs typeface="Times New Roman" panose="02020603050405020304" pitchFamily="18" charset="0"/>
                                </a:rPr>
                              </m:ctrlPr>
                            </m:sSupPr>
                            <m:e>
                              <m:d>
                                <m:dPr>
                                  <m:ctrlPr>
                                    <a:rPr lang="ru-RU" sz="1200" i="1">
                                      <a:latin typeface="Cambria Math" panose="02040503050406030204" pitchFamily="18" charset="0"/>
                                      <a:cs typeface="Times New Roman" panose="02020603050405020304" pitchFamily="18" charset="0"/>
                                    </a:rPr>
                                  </m:ctrlPr>
                                </m:dPr>
                                <m:e>
                                  <m:r>
                                    <a:rPr lang="ru-RU" sz="1200" i="1">
                                      <a:latin typeface="Cambria Math" panose="02040503050406030204" pitchFamily="18" charset="0"/>
                                      <a:ea typeface="Calibri" panose="020F0502020204030204" pitchFamily="34" charset="0"/>
                                      <a:cs typeface="Times New Roman" panose="02020603050405020304" pitchFamily="18" charset="0"/>
                                    </a:rPr>
                                    <m:t>1−</m:t>
                                  </m:r>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16" name="Прямоугольник 15">
                <a:extLst>
                  <a:ext uri="{FF2B5EF4-FFF2-40B4-BE49-F238E27FC236}">
                    <a16:creationId xmlns:a16="http://schemas.microsoft.com/office/drawing/2014/main" id="{7995E659-B221-4678-894F-EFEA8EBD9483}"/>
                  </a:ext>
                </a:extLst>
              </p:cNvPr>
              <p:cNvSpPr>
                <a:spLocks noRot="1" noChangeAspect="1" noMove="1" noResize="1" noEditPoints="1" noAdjustHandles="1" noChangeArrowheads="1" noChangeShapeType="1" noTextEdit="1"/>
              </p:cNvSpPr>
              <p:nvPr/>
            </p:nvSpPr>
            <p:spPr>
              <a:xfrm>
                <a:off x="89121" y="5413008"/>
                <a:ext cx="2407006" cy="637995"/>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E5A879AD-7653-4DCD-A717-5DA80C887A4B}"/>
                  </a:ext>
                </a:extLst>
              </p:cNvPr>
              <p:cNvSpPr/>
              <p:nvPr/>
            </p:nvSpPr>
            <p:spPr>
              <a:xfrm>
                <a:off x="827314" y="6038749"/>
                <a:ext cx="110081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200" i="1">
                          <a:latin typeface="Cambria Math" panose="02040503050406030204" pitchFamily="18" charset="0"/>
                          <a:ea typeface="Times New Roman" panose="02020603050405020304" pitchFamily="18" charset="0"/>
                          <a:cs typeface="Times New Roman" panose="02020603050405020304" pitchFamily="18" charset="0"/>
                        </a:rPr>
                        <m:t>∆</m:t>
                      </m:r>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r>
                        <a:rPr lang="ru-RU"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200" i="1">
                              <a:effectLst/>
                              <a:latin typeface="Cambria Math" panose="02040503050406030204" pitchFamily="18" charset="0"/>
                              <a:ea typeface="Times New Roman" panose="02020603050405020304" pitchFamily="18" charset="0"/>
                            </a:rPr>
                          </m:ctrlPr>
                        </m:sSubPr>
                        <m:e>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ru-RU" sz="1200" i="1">
                              <a:latin typeface="Cambria Math" panose="02040503050406030204" pitchFamily="18" charset="0"/>
                              <a:ea typeface="Times New Roman" panose="02020603050405020304" pitchFamily="18" charset="0"/>
                              <a:cs typeface="Times New Roman" panose="02020603050405020304" pitchFamily="18" charset="0"/>
                            </a:rPr>
                            <m:t>1</m:t>
                          </m:r>
                        </m:sub>
                      </m:sSub>
                      <m:r>
                        <a:rPr lang="ru-RU"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200" i="1">
                              <a:effectLst/>
                              <a:latin typeface="Cambria Math" panose="02040503050406030204" pitchFamily="18" charset="0"/>
                              <a:ea typeface="Times New Roman" panose="02020603050405020304" pitchFamily="18" charset="0"/>
                            </a:rPr>
                          </m:ctrlPr>
                        </m:sSubPr>
                        <m:e>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ru-RU" sz="1200" i="1">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ru-RU" sz="1200" dirty="0"/>
              </a:p>
            </p:txBody>
          </p:sp>
        </mc:Choice>
        <mc:Fallback xmlns="">
          <p:sp>
            <p:nvSpPr>
              <p:cNvPr id="17" name="Прямоугольник 16">
                <a:extLst>
                  <a:ext uri="{FF2B5EF4-FFF2-40B4-BE49-F238E27FC236}">
                    <a16:creationId xmlns:a16="http://schemas.microsoft.com/office/drawing/2014/main" id="{E5A879AD-7653-4DCD-A717-5DA80C887A4B}"/>
                  </a:ext>
                </a:extLst>
              </p:cNvPr>
              <p:cNvSpPr>
                <a:spLocks noRot="1" noChangeAspect="1" noMove="1" noResize="1" noEditPoints="1" noAdjustHandles="1" noChangeArrowheads="1" noChangeShapeType="1" noTextEdit="1"/>
              </p:cNvSpPr>
              <p:nvPr/>
            </p:nvSpPr>
            <p:spPr>
              <a:xfrm>
                <a:off x="827314" y="6038749"/>
                <a:ext cx="1100814" cy="276999"/>
              </a:xfrm>
              <a:prstGeom prst="rect">
                <a:avLst/>
              </a:prstGeom>
              <a:blipFill>
                <a:blip r:embed="rId11"/>
                <a:stretch>
                  <a:fillRect b="-444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8794C5D4-118E-4642-815B-1326D72D8B97}"/>
                  </a:ext>
                </a:extLst>
              </p:cNvPr>
              <p:cNvSpPr/>
              <p:nvPr/>
            </p:nvSpPr>
            <p:spPr>
              <a:xfrm>
                <a:off x="7067837" y="1226326"/>
                <a:ext cx="2067554" cy="55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=1+</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latin typeface="Cambria Math" panose="02040503050406030204" pitchFamily="18" charset="0"/>
                                  <a:ea typeface="Calibri" panose="020F0502020204030204" pitchFamily="34" charset="0"/>
                                  <a:cs typeface="Times New Roman" panose="02020603050405020304" pitchFamily="18" charset="0"/>
                                </a:rPr>
                                <m:t>т</m:t>
                              </m:r>
                            </m:sub>
                          </m:sSub>
                        </m:num>
                        <m:den>
                          <m:sSubSup>
                            <m:sSubSupPr>
                              <m:ctrlPr>
                                <a:rPr lang="ru-RU" sz="1400" i="1">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en-US" sz="1400" i="1">
                                  <a:latin typeface="Cambria Math" panose="02040503050406030204" pitchFamily="18" charset="0"/>
                                  <a:ea typeface="Calibri" panose="020F0502020204030204" pitchFamily="34" charset="0"/>
                                  <a:cs typeface="Times New Roman" panose="02020603050405020304" pitchFamily="18" charset="0"/>
                                </a:rPr>
                                <m:t>𝑚𝑖𝑑</m:t>
                              </m:r>
                            </m:sub>
                            <m:sup>
                              <m:r>
                                <a:rPr lang="ru-RU" sz="1400" i="1">
                                  <a:latin typeface="Cambria Math" panose="02040503050406030204" pitchFamily="18" charset="0"/>
                                  <a:ea typeface="Calibri" panose="020F0502020204030204" pitchFamily="34" charset="0"/>
                                  <a:cs typeface="Times New Roman" panose="02020603050405020304" pitchFamily="18" charset="0"/>
                                </a:rPr>
                                <m:t>2</m:t>
                              </m:r>
                            </m:sup>
                          </m:sSubSup>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𝜌</m:t>
                          </m:r>
                        </m:e>
                        <m:sub>
                          <m:r>
                            <a:rPr lang="en-US" sz="1400" i="1">
                              <a:latin typeface="Cambria Math" panose="02040503050406030204" pitchFamily="18" charset="0"/>
                              <a:ea typeface="Calibri" panose="020F0502020204030204" pitchFamily="34" charset="0"/>
                              <a:cs typeface="Times New Roman" panose="02020603050405020304" pitchFamily="18" charset="0"/>
                            </a:rPr>
                            <m:t>𝑠𝑡</m:t>
                          </m:r>
                        </m:sub>
                      </m:sSub>
                    </m:oMath>
                  </m:oMathPara>
                </a14:m>
                <a:endParaRPr lang="ru-RU" sz="1400" dirty="0"/>
              </a:p>
            </p:txBody>
          </p:sp>
        </mc:Choice>
        <mc:Fallback xmlns="">
          <p:sp>
            <p:nvSpPr>
              <p:cNvPr id="19" name="Прямоугольник 18">
                <a:extLst>
                  <a:ext uri="{FF2B5EF4-FFF2-40B4-BE49-F238E27FC236}">
                    <a16:creationId xmlns:a16="http://schemas.microsoft.com/office/drawing/2014/main" id="{8794C5D4-118E-4642-815B-1326D72D8B97}"/>
                  </a:ext>
                </a:extLst>
              </p:cNvPr>
              <p:cNvSpPr>
                <a:spLocks noRot="1" noChangeAspect="1" noMove="1" noResize="1" noEditPoints="1" noAdjustHandles="1" noChangeArrowheads="1" noChangeShapeType="1" noTextEdit="1"/>
              </p:cNvSpPr>
              <p:nvPr/>
            </p:nvSpPr>
            <p:spPr>
              <a:xfrm>
                <a:off x="7067837" y="1226326"/>
                <a:ext cx="2067554" cy="553678"/>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7453F4A7-4AC5-4E0F-AE3C-5CB23EBCE325}"/>
                  </a:ext>
                </a:extLst>
              </p:cNvPr>
              <p:cNvSpPr/>
              <p:nvPr/>
            </p:nvSpPr>
            <p:spPr>
              <a:xfrm>
                <a:off x="7034564" y="2233826"/>
                <a:ext cx="2065950" cy="55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smtClean="0">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𝜌</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𝑠𝑡</m:t>
                          </m:r>
                        </m:sub>
                      </m:sSub>
                      <m:r>
                        <a:rPr lang="ru-RU" sz="1400" i="1">
                          <a:latin typeface="Cambria Math" panose="02040503050406030204" pitchFamily="18" charset="0"/>
                          <a:ea typeface="Calibri" panose="020F0502020204030204" pitchFamily="34" charset="0"/>
                          <a:cs typeface="Times New Roman" panose="02020603050405020304" pitchFamily="18" charset="0"/>
                        </a:rPr>
                        <m:t>−1+</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latin typeface="Cambria Math" panose="02040503050406030204" pitchFamily="18" charset="0"/>
                                  <a:ea typeface="Calibri" panose="020F0502020204030204" pitchFamily="34" charset="0"/>
                                  <a:cs typeface="Times New Roman" panose="02020603050405020304" pitchFamily="18" charset="0"/>
                                </a:rPr>
                                <m:t>т</m:t>
                              </m:r>
                            </m:sub>
                          </m:sSub>
                        </m:num>
                        <m:den>
                          <m:sSubSup>
                            <m:sSubSupPr>
                              <m:ctrlPr>
                                <a:rPr lang="ru-RU" sz="1400" i="1">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en-US" sz="1400" i="1">
                                  <a:latin typeface="Cambria Math" panose="02040503050406030204" pitchFamily="18" charset="0"/>
                                  <a:ea typeface="Calibri" panose="020F0502020204030204" pitchFamily="34" charset="0"/>
                                  <a:cs typeface="Times New Roman" panose="02020603050405020304" pitchFamily="18" charset="0"/>
                                </a:rPr>
                                <m:t>𝑚𝑖𝑑</m:t>
                              </m:r>
                            </m:sub>
                            <m:sup>
                              <m:r>
                                <a:rPr lang="ru-RU" sz="1400" i="1">
                                  <a:latin typeface="Cambria Math" panose="02040503050406030204" pitchFamily="18" charset="0"/>
                                  <a:ea typeface="Calibri" panose="020F0502020204030204" pitchFamily="34" charset="0"/>
                                  <a:cs typeface="Times New Roman" panose="02020603050405020304" pitchFamily="18" charset="0"/>
                                </a:rPr>
                                <m:t>2</m:t>
                              </m:r>
                            </m:sup>
                          </m:sSubSup>
                        </m:den>
                      </m:f>
                    </m:oMath>
                  </m:oMathPara>
                </a14:m>
                <a:endParaRPr lang="ru-RU" sz="1400" dirty="0"/>
              </a:p>
            </p:txBody>
          </p:sp>
        </mc:Choice>
        <mc:Fallback xmlns="">
          <p:sp>
            <p:nvSpPr>
              <p:cNvPr id="20" name="Прямоугольник 19">
                <a:extLst>
                  <a:ext uri="{FF2B5EF4-FFF2-40B4-BE49-F238E27FC236}">
                    <a16:creationId xmlns:a16="http://schemas.microsoft.com/office/drawing/2014/main" id="{7453F4A7-4AC5-4E0F-AE3C-5CB23EBCE325}"/>
                  </a:ext>
                </a:extLst>
              </p:cNvPr>
              <p:cNvSpPr>
                <a:spLocks noRot="1" noChangeAspect="1" noMove="1" noResize="1" noEditPoints="1" noAdjustHandles="1" noChangeArrowheads="1" noChangeShapeType="1" noTextEdit="1"/>
              </p:cNvSpPr>
              <p:nvPr/>
            </p:nvSpPr>
            <p:spPr>
              <a:xfrm>
                <a:off x="7034564" y="2233826"/>
                <a:ext cx="2065950" cy="553678"/>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ACF4C093-10BC-4447-8275-228663483A86}"/>
                  </a:ext>
                </a:extLst>
              </p:cNvPr>
              <p:cNvSpPr/>
              <p:nvPr/>
            </p:nvSpPr>
            <p:spPr>
              <a:xfrm>
                <a:off x="6796163" y="4016040"/>
                <a:ext cx="1938351" cy="782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𝛽</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effectLst/>
                              <a:latin typeface="Cambria Math" panose="02040503050406030204" pitchFamily="18" charset="0"/>
                            </a:rPr>
                          </m:ctrlPr>
                        </m:dPr>
                        <m:e>
                          <m:f>
                            <m:fPr>
                              <m:ctrlPr>
                                <a:rPr lang="ru-RU" sz="1200" i="1">
                                  <a:effectLst/>
                                  <a:latin typeface="Cambria Math" panose="02040503050406030204" pitchFamily="18" charset="0"/>
                                </a:rPr>
                              </m:ctrlPr>
                            </m:fPr>
                            <m:num>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num>
                            <m:den>
                              <m:d>
                                <m:dPr>
                                  <m:ctrlPr>
                                    <a:rPr lang="ru-RU" sz="1200" i="1">
                                      <a:effectLst/>
                                      <a:latin typeface="Cambria Math" panose="02040503050406030204" pitchFamily="18" charset="0"/>
                                    </a:rPr>
                                  </m:ctrlPr>
                                </m:dPr>
                                <m:e>
                                  <m:f>
                                    <m:fPr>
                                      <m:ctrlPr>
                                        <a:rPr lang="ru-RU" sz="1200" i="1">
                                          <a:effectLst/>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−1</m:t>
                                  </m:r>
                                </m:e>
                              </m:d>
                            </m:den>
                          </m:f>
                        </m:e>
                      </m:d>
                    </m:oMath>
                  </m:oMathPara>
                </a14:m>
                <a:endParaRPr lang="ru-RU" sz="1200" dirty="0"/>
              </a:p>
            </p:txBody>
          </p:sp>
        </mc:Choice>
        <mc:Fallback xmlns="">
          <p:sp>
            <p:nvSpPr>
              <p:cNvPr id="21" name="Прямоугольник 20">
                <a:extLst>
                  <a:ext uri="{FF2B5EF4-FFF2-40B4-BE49-F238E27FC236}">
                    <a16:creationId xmlns:a16="http://schemas.microsoft.com/office/drawing/2014/main" id="{ACF4C093-10BC-4447-8275-228663483A86}"/>
                  </a:ext>
                </a:extLst>
              </p:cNvPr>
              <p:cNvSpPr>
                <a:spLocks noRot="1" noChangeAspect="1" noMove="1" noResize="1" noEditPoints="1" noAdjustHandles="1" noChangeArrowheads="1" noChangeShapeType="1" noTextEdit="1"/>
              </p:cNvSpPr>
              <p:nvPr/>
            </p:nvSpPr>
            <p:spPr>
              <a:xfrm>
                <a:off x="6796163" y="4016040"/>
                <a:ext cx="1938351" cy="782137"/>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BEAB5303-ACB6-4B1B-B3CC-270C91AF548F}"/>
                  </a:ext>
                </a:extLst>
              </p:cNvPr>
              <p:cNvSpPr/>
              <p:nvPr/>
            </p:nvSpPr>
            <p:spPr>
              <a:xfrm>
                <a:off x="6809484" y="3186923"/>
                <a:ext cx="1941942" cy="782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𝛽</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effectLst/>
                              <a:latin typeface="Cambria Math" panose="02040503050406030204" pitchFamily="18" charset="0"/>
                            </a:rPr>
                          </m:ctrlPr>
                        </m:dPr>
                        <m:e>
                          <m:f>
                            <m:fPr>
                              <m:ctrlPr>
                                <a:rPr lang="ru-RU" sz="1200" i="1">
                                  <a:effectLst/>
                                  <a:latin typeface="Cambria Math" panose="02040503050406030204" pitchFamily="18" charset="0"/>
                                </a:rPr>
                              </m:ctrlPr>
                            </m:fPr>
                            <m:num>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num>
                            <m:den>
                              <m:d>
                                <m:dPr>
                                  <m:ctrlPr>
                                    <a:rPr lang="ru-RU" sz="1200" i="1">
                                      <a:effectLst/>
                                      <a:latin typeface="Cambria Math" panose="02040503050406030204" pitchFamily="18" charset="0"/>
                                    </a:rPr>
                                  </m:ctrlPr>
                                </m:dPr>
                                <m:e>
                                  <m:f>
                                    <m:fPr>
                                      <m:ctrlPr>
                                        <a:rPr lang="ru-RU" sz="1200" i="1">
                                          <a:effectLst/>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r>
                                            <a:rPr lang="ru-RU" sz="1200" i="1">
                                              <a:latin typeface="Cambria Math" panose="02040503050406030204" pitchFamily="18" charset="0"/>
                                              <a:ea typeface="Calibri" panose="020F0502020204030204" pitchFamily="34" charset="0"/>
                                              <a:cs typeface="Times New Roman" panose="02020603050405020304" pitchFamily="18" charset="0"/>
                                            </a:rPr>
                                            <m:t>𝑈</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+1</m:t>
                                  </m:r>
                                </m:e>
                              </m:d>
                            </m:den>
                          </m:f>
                        </m:e>
                      </m:d>
                    </m:oMath>
                  </m:oMathPara>
                </a14:m>
                <a:endParaRPr lang="ru-RU" sz="1200" dirty="0"/>
              </a:p>
            </p:txBody>
          </p:sp>
        </mc:Choice>
        <mc:Fallback xmlns="">
          <p:sp>
            <p:nvSpPr>
              <p:cNvPr id="22" name="Прямоугольник 21">
                <a:extLst>
                  <a:ext uri="{FF2B5EF4-FFF2-40B4-BE49-F238E27FC236}">
                    <a16:creationId xmlns:a16="http://schemas.microsoft.com/office/drawing/2014/main" id="{BEAB5303-ACB6-4B1B-B3CC-270C91AF548F}"/>
                  </a:ext>
                </a:extLst>
              </p:cNvPr>
              <p:cNvSpPr>
                <a:spLocks noRot="1" noChangeAspect="1" noMove="1" noResize="1" noEditPoints="1" noAdjustHandles="1" noChangeArrowheads="1" noChangeShapeType="1" noTextEdit="1"/>
              </p:cNvSpPr>
              <p:nvPr/>
            </p:nvSpPr>
            <p:spPr>
              <a:xfrm>
                <a:off x="6809484" y="3186923"/>
                <a:ext cx="1941942" cy="782137"/>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4E383BD8-58CA-4796-A463-EE29B6114211}"/>
                  </a:ext>
                </a:extLst>
              </p:cNvPr>
              <p:cNvSpPr/>
              <p:nvPr/>
            </p:nvSpPr>
            <p:spPr>
              <a:xfrm>
                <a:off x="6698685" y="4790755"/>
                <a:ext cx="2407006"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𝑤</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effectLst/>
                              <a:latin typeface="Cambria Math" panose="02040503050406030204" pitchFamily="18" charset="0"/>
                              <a:cs typeface="Times New Roman" panose="02020603050405020304" pitchFamily="18" charset="0"/>
                            </a:rPr>
                          </m:ctrlPr>
                        </m:radPr>
                        <m:deg/>
                        <m:e>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effectLst/>
                                          <a:latin typeface="Cambria Math" panose="02040503050406030204" pitchFamily="18" charset="0"/>
                                          <a:cs typeface="Times New Roman" panose="02020603050405020304" pitchFamily="18" charset="0"/>
                                        </a:rPr>
                                      </m:ctrlPr>
                                    </m:fPr>
                                    <m:num>
                                      <m:sSub>
                                        <m:sSubPr>
                                          <m:ctrlPr>
                                            <a:rPr lang="ru-RU" sz="1200" i="1">
                                              <a:effectLst/>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−1</m:t>
                                  </m:r>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23" name="Прямоугольник 22">
                <a:extLst>
                  <a:ext uri="{FF2B5EF4-FFF2-40B4-BE49-F238E27FC236}">
                    <a16:creationId xmlns:a16="http://schemas.microsoft.com/office/drawing/2014/main" id="{4E383BD8-58CA-4796-A463-EE29B6114211}"/>
                  </a:ext>
                </a:extLst>
              </p:cNvPr>
              <p:cNvSpPr>
                <a:spLocks noRot="1" noChangeAspect="1" noMove="1" noResize="1" noEditPoints="1" noAdjustHandles="1" noChangeArrowheads="1" noChangeShapeType="1" noTextEdit="1"/>
              </p:cNvSpPr>
              <p:nvPr/>
            </p:nvSpPr>
            <p:spPr>
              <a:xfrm>
                <a:off x="6698685" y="4790755"/>
                <a:ext cx="2407006" cy="637995"/>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32374D0C-BB9D-4BB7-82FD-787277150B30}"/>
                  </a:ext>
                </a:extLst>
              </p:cNvPr>
              <p:cNvSpPr/>
              <p:nvPr/>
            </p:nvSpPr>
            <p:spPr>
              <a:xfrm>
                <a:off x="6675522" y="5386752"/>
                <a:ext cx="2407006"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𝑤</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effectLst/>
                              <a:latin typeface="Cambria Math" panose="02040503050406030204" pitchFamily="18" charset="0"/>
                              <a:cs typeface="Times New Roman" panose="02020603050405020304" pitchFamily="18" charset="0"/>
                            </a:rPr>
                          </m:ctrlPr>
                        </m:radPr>
                        <m:deg/>
                        <m:e>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+1</m:t>
                                  </m:r>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24" name="Прямоугольник 23">
                <a:extLst>
                  <a:ext uri="{FF2B5EF4-FFF2-40B4-BE49-F238E27FC236}">
                    <a16:creationId xmlns:a16="http://schemas.microsoft.com/office/drawing/2014/main" id="{32374D0C-BB9D-4BB7-82FD-787277150B30}"/>
                  </a:ext>
                </a:extLst>
              </p:cNvPr>
              <p:cNvSpPr>
                <a:spLocks noRot="1" noChangeAspect="1" noMove="1" noResize="1" noEditPoints="1" noAdjustHandles="1" noChangeArrowheads="1" noChangeShapeType="1" noTextEdit="1"/>
              </p:cNvSpPr>
              <p:nvPr/>
            </p:nvSpPr>
            <p:spPr>
              <a:xfrm>
                <a:off x="6675522" y="5386752"/>
                <a:ext cx="2407006" cy="637995"/>
              </a:xfrm>
              <a:prstGeom prst="rect">
                <a:avLst/>
              </a:prstGeom>
              <a:blipFill>
                <a:blip r:embed="rId1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6505BFC1-B766-4653-8D77-7873C1E47AA1}"/>
                  </a:ext>
                </a:extLst>
              </p:cNvPr>
              <p:cNvSpPr/>
              <p:nvPr/>
            </p:nvSpPr>
            <p:spPr>
              <a:xfrm>
                <a:off x="6900232" y="6024747"/>
                <a:ext cx="166718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200" i="1">
                          <a:latin typeface="Cambria Math" panose="02040503050406030204" pitchFamily="18" charset="0"/>
                          <a:ea typeface="Times New Roman" panose="02020603050405020304" pitchFamily="18" charset="0"/>
                          <a:cs typeface="Times New Roman" panose="02020603050405020304" pitchFamily="18" charset="0"/>
                        </a:rPr>
                        <m:t>∆</m:t>
                      </m:r>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r>
                        <a:rPr lang="ru-RU" sz="1200" i="1">
                          <a:latin typeface="Cambria Math" panose="02040503050406030204" pitchFamily="18" charset="0"/>
                          <a:ea typeface="Times New Roman" panose="02020603050405020304" pitchFamily="18" charset="0"/>
                          <a:cs typeface="Times New Roman" panose="02020603050405020304" pitchFamily="18" charset="0"/>
                        </a:rPr>
                        <m:t>=180−</m:t>
                      </m:r>
                      <m:d>
                        <m:dPr>
                          <m:ctrlPr>
                            <a:rPr lang="ru-RU" sz="1200" i="1">
                              <a:effectLst/>
                              <a:latin typeface="Cambria Math" panose="02040503050406030204" pitchFamily="18" charset="0"/>
                              <a:ea typeface="Times New Roman" panose="02020603050405020304" pitchFamily="18" charset="0"/>
                            </a:rPr>
                          </m:ctrlPr>
                        </m:dPr>
                        <m:e>
                          <m:sSub>
                            <m:sSubPr>
                              <m:ctrlPr>
                                <a:rPr lang="ru-RU" sz="1200" i="1">
                                  <a:effectLst/>
                                  <a:latin typeface="Cambria Math" panose="02040503050406030204" pitchFamily="18" charset="0"/>
                                  <a:ea typeface="Times New Roman" panose="02020603050405020304" pitchFamily="18" charset="0"/>
                                </a:rPr>
                              </m:ctrlPr>
                            </m:sSubPr>
                            <m:e>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ru-RU" sz="1200" i="1">
                                  <a:latin typeface="Cambria Math" panose="02040503050406030204" pitchFamily="18" charset="0"/>
                                  <a:ea typeface="Times New Roman" panose="02020603050405020304" pitchFamily="18" charset="0"/>
                                  <a:cs typeface="Times New Roman" panose="02020603050405020304" pitchFamily="18" charset="0"/>
                                </a:rPr>
                                <m:t>1</m:t>
                              </m:r>
                            </m:sub>
                          </m:sSub>
                          <m:r>
                            <a:rPr lang="ru-RU"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200" i="1">
                                  <a:effectLst/>
                                  <a:latin typeface="Cambria Math" panose="02040503050406030204" pitchFamily="18" charset="0"/>
                                  <a:ea typeface="Times New Roman" panose="02020603050405020304" pitchFamily="18" charset="0"/>
                                </a:rPr>
                              </m:ctrlPr>
                            </m:sSubPr>
                            <m:e>
                              <m:r>
                                <a:rPr lang="ru-RU"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ru-RU" sz="1200" i="1">
                                  <a:latin typeface="Cambria Math" panose="02040503050406030204" pitchFamily="18" charset="0"/>
                                  <a:ea typeface="Times New Roman" panose="02020603050405020304" pitchFamily="18" charset="0"/>
                                  <a:cs typeface="Times New Roman" panose="02020603050405020304" pitchFamily="18" charset="0"/>
                                </a:rPr>
                                <m:t>2</m:t>
                              </m:r>
                            </m:sub>
                          </m:sSub>
                        </m:e>
                      </m:d>
                    </m:oMath>
                  </m:oMathPara>
                </a14:m>
                <a:endParaRPr lang="ru-RU" sz="1200" dirty="0"/>
              </a:p>
            </p:txBody>
          </p:sp>
        </mc:Choice>
        <mc:Fallback xmlns="">
          <p:sp>
            <p:nvSpPr>
              <p:cNvPr id="25" name="Прямоугольник 24">
                <a:extLst>
                  <a:ext uri="{FF2B5EF4-FFF2-40B4-BE49-F238E27FC236}">
                    <a16:creationId xmlns:a16="http://schemas.microsoft.com/office/drawing/2014/main" id="{6505BFC1-B766-4653-8D77-7873C1E47AA1}"/>
                  </a:ext>
                </a:extLst>
              </p:cNvPr>
              <p:cNvSpPr>
                <a:spLocks noRot="1" noChangeAspect="1" noMove="1" noResize="1" noEditPoints="1" noAdjustHandles="1" noChangeArrowheads="1" noChangeShapeType="1" noTextEdit="1"/>
              </p:cNvSpPr>
              <p:nvPr/>
            </p:nvSpPr>
            <p:spPr>
              <a:xfrm>
                <a:off x="6900232" y="6024747"/>
                <a:ext cx="1667187" cy="276999"/>
              </a:xfrm>
              <a:prstGeom prst="rect">
                <a:avLst/>
              </a:prstGeom>
              <a:blipFill>
                <a:blip r:embed="rId18"/>
                <a:stretch>
                  <a:fillRect b="-4348"/>
                </a:stretch>
              </a:blipFill>
            </p:spPr>
            <p:txBody>
              <a:bodyPr/>
              <a:lstStyle/>
              <a:p>
                <a:r>
                  <a:rPr lang="ru-RU">
                    <a:noFill/>
                  </a:rPr>
                  <a:t> </a:t>
                </a:r>
              </a:p>
            </p:txBody>
          </p:sp>
        </mc:Fallback>
      </mc:AlternateContent>
      <p:cxnSp>
        <p:nvCxnSpPr>
          <p:cNvPr id="33" name="Прямая соединительная линия 32">
            <a:extLst>
              <a:ext uri="{FF2B5EF4-FFF2-40B4-BE49-F238E27FC236}">
                <a16:creationId xmlns:a16="http://schemas.microsoft.com/office/drawing/2014/main" id="{8223D308-0FAA-424C-A229-18DF6306D4B6}"/>
              </a:ext>
            </a:extLst>
          </p:cNvPr>
          <p:cNvCxnSpPr/>
          <p:nvPr/>
        </p:nvCxnSpPr>
        <p:spPr>
          <a:xfrm flipV="1">
            <a:off x="2398913" y="3326263"/>
            <a:ext cx="0" cy="29894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0718E9F9-EBB7-483B-B2A4-274207FBB21B}"/>
              </a:ext>
            </a:extLst>
          </p:cNvPr>
          <p:cNvCxnSpPr>
            <a:cxnSpLocks/>
          </p:cNvCxnSpPr>
          <p:nvPr/>
        </p:nvCxnSpPr>
        <p:spPr>
          <a:xfrm>
            <a:off x="2410494" y="3324225"/>
            <a:ext cx="4288191"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42EA60B6-D9F1-47F9-803B-7248F4C9AD27}"/>
              </a:ext>
            </a:extLst>
          </p:cNvPr>
          <p:cNvCxnSpPr>
            <a:cxnSpLocks/>
          </p:cNvCxnSpPr>
          <p:nvPr/>
        </p:nvCxnSpPr>
        <p:spPr>
          <a:xfrm>
            <a:off x="6694798" y="3324225"/>
            <a:ext cx="23163" cy="297752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Прямоугольник 37">
                <a:extLst>
                  <a:ext uri="{FF2B5EF4-FFF2-40B4-BE49-F238E27FC236}">
                    <a16:creationId xmlns:a16="http://schemas.microsoft.com/office/drawing/2014/main" id="{7D9BB6D9-718C-4E70-A244-E911988B79CB}"/>
                  </a:ext>
                </a:extLst>
              </p:cNvPr>
              <p:cNvSpPr/>
              <p:nvPr/>
            </p:nvSpPr>
            <p:spPr>
              <a:xfrm>
                <a:off x="2322431" y="3524023"/>
                <a:ext cx="1910972"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𝛼</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effectLst/>
                              <a:latin typeface="Cambria Math" panose="020405030504060302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f>
                            <m:fPr>
                              <m:ctrlPr>
                                <a:rPr lang="ru-RU" sz="1200" i="1">
                                  <a:effectLst/>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oMath>
                  </m:oMathPara>
                </a14:m>
                <a:endParaRPr lang="ru-RU" sz="1200" dirty="0"/>
              </a:p>
            </p:txBody>
          </p:sp>
        </mc:Choice>
        <mc:Fallback xmlns="">
          <p:sp>
            <p:nvSpPr>
              <p:cNvPr id="38" name="Прямоугольник 37">
                <a:extLst>
                  <a:ext uri="{FF2B5EF4-FFF2-40B4-BE49-F238E27FC236}">
                    <a16:creationId xmlns:a16="http://schemas.microsoft.com/office/drawing/2014/main" id="{7D9BB6D9-718C-4E70-A244-E911988B79CB}"/>
                  </a:ext>
                </a:extLst>
              </p:cNvPr>
              <p:cNvSpPr>
                <a:spLocks noRot="1" noChangeAspect="1" noMove="1" noResize="1" noEditPoints="1" noAdjustHandles="1" noChangeArrowheads="1" noChangeShapeType="1" noTextEdit="1"/>
              </p:cNvSpPr>
              <p:nvPr/>
            </p:nvSpPr>
            <p:spPr>
              <a:xfrm>
                <a:off x="2322431" y="3524023"/>
                <a:ext cx="1910972" cy="507318"/>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Прямоугольник 38">
                <a:extLst>
                  <a:ext uri="{FF2B5EF4-FFF2-40B4-BE49-F238E27FC236}">
                    <a16:creationId xmlns:a16="http://schemas.microsoft.com/office/drawing/2014/main" id="{1D02C5F0-6F9E-4CBA-A8AD-D4130724CA06}"/>
                  </a:ext>
                </a:extLst>
              </p:cNvPr>
              <p:cNvSpPr/>
              <p:nvPr/>
            </p:nvSpPr>
            <p:spPr>
              <a:xfrm>
                <a:off x="2331335" y="4037839"/>
                <a:ext cx="1914563"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𝛼</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r>
                        <a:rPr lang="ru-RU" sz="1200" i="1">
                          <a:latin typeface="Cambria Math" panose="02040503050406030204" pitchFamily="18" charset="0"/>
                          <a:ea typeface="Calibri" panose="020F0502020204030204" pitchFamily="34" charset="0"/>
                          <a:cs typeface="Times New Roman" panose="02020603050405020304" pitchFamily="18" charset="0"/>
                        </a:rPr>
                        <m:t>=</m:t>
                      </m:r>
                      <m:r>
                        <a:rPr lang="ru-RU" sz="1200" i="1">
                          <a:latin typeface="Cambria Math" panose="02040503050406030204" pitchFamily="18" charset="0"/>
                          <a:ea typeface="Calibri" panose="020F0502020204030204" pitchFamily="34" charset="0"/>
                          <a:cs typeface="Times New Roman" panose="02020603050405020304" pitchFamily="18" charset="0"/>
                        </a:rPr>
                        <m:t>𝑎𝑟𝑐𝑡𝑔</m:t>
                      </m:r>
                      <m:d>
                        <m:dPr>
                          <m:ctrlPr>
                            <a:rPr lang="ru-RU" sz="1200" i="1">
                              <a:effectLst/>
                              <a:latin typeface="Cambria Math" panose="020405030504060302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f>
                            <m:fPr>
                              <m:ctrlPr>
                                <a:rPr lang="ru-RU" sz="1200" i="1">
                                  <a:effectLst/>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oMath>
                  </m:oMathPara>
                </a14:m>
                <a:endParaRPr lang="ru-RU" sz="1200" dirty="0"/>
              </a:p>
            </p:txBody>
          </p:sp>
        </mc:Choice>
        <mc:Fallback xmlns="">
          <p:sp>
            <p:nvSpPr>
              <p:cNvPr id="39" name="Прямоугольник 38">
                <a:extLst>
                  <a:ext uri="{FF2B5EF4-FFF2-40B4-BE49-F238E27FC236}">
                    <a16:creationId xmlns:a16="http://schemas.microsoft.com/office/drawing/2014/main" id="{1D02C5F0-6F9E-4CBA-A8AD-D4130724CA06}"/>
                  </a:ext>
                </a:extLst>
              </p:cNvPr>
              <p:cNvSpPr>
                <a:spLocks noRot="1" noChangeAspect="1" noMove="1" noResize="1" noEditPoints="1" noAdjustHandles="1" noChangeArrowheads="1" noChangeShapeType="1" noTextEdit="1"/>
              </p:cNvSpPr>
              <p:nvPr/>
            </p:nvSpPr>
            <p:spPr>
              <a:xfrm>
                <a:off x="2331335" y="4037839"/>
                <a:ext cx="1914563" cy="507318"/>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Прямоугольник 39">
                <a:extLst>
                  <a:ext uri="{FF2B5EF4-FFF2-40B4-BE49-F238E27FC236}">
                    <a16:creationId xmlns:a16="http://schemas.microsoft.com/office/drawing/2014/main" id="{4588762D-CB2E-4FB3-95CF-D72603A2C4EB}"/>
                  </a:ext>
                </a:extLst>
              </p:cNvPr>
              <p:cNvSpPr/>
              <p:nvPr/>
            </p:nvSpPr>
            <p:spPr>
              <a:xfrm>
                <a:off x="2336463" y="4513047"/>
                <a:ext cx="2138278"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с</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effectLst/>
                              <a:latin typeface="Cambria Math" panose="02040503050406030204" pitchFamily="18" charset="0"/>
                            </a:rPr>
                          </m:ctrlPr>
                        </m:radPr>
                        <m:deg/>
                        <m:e>
                          <m:sSup>
                            <m:sSupPr>
                              <m:ctrlPr>
                                <a:rPr lang="ru-RU" sz="1200" i="1">
                                  <a:effectLst/>
                                  <a:latin typeface="Cambria Math" panose="02040503050406030204" pitchFamily="18" charset="0"/>
                                </a:rPr>
                              </m:ctrlPr>
                            </m:sSupPr>
                            <m:e>
                              <m:d>
                                <m:dPr>
                                  <m:ctrlPr>
                                    <a:rPr lang="ru-RU" sz="1200" i="1">
                                      <a:effectLst/>
                                      <a:latin typeface="Cambria Math" panose="020405030504060302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effectLst/>
                                  <a:latin typeface="Cambria Math" panose="02040503050406030204" pitchFamily="18" charset="0"/>
                                </a:rPr>
                              </m:ctrlPr>
                            </m:sSupPr>
                            <m:e>
                              <m:d>
                                <m:dPr>
                                  <m:ctrlPr>
                                    <a:rPr lang="ru-RU" sz="1200" i="1">
                                      <a:effectLst/>
                                      <a:latin typeface="Cambria Math" panose="02040503050406030204" pitchFamily="18" charset="0"/>
                                    </a:rPr>
                                  </m:ctrlPr>
                                </m:dPr>
                                <m:e>
                                  <m:f>
                                    <m:fPr>
                                      <m:ctrlPr>
                                        <a:rPr lang="ru-RU" sz="1200" i="1">
                                          <a:effectLst/>
                                          <a:latin typeface="Cambria Math" panose="02040503050406030204" pitchFamily="18" charset="0"/>
                                        </a:rPr>
                                      </m:ctrlPr>
                                    </m:fPr>
                                    <m:num>
                                      <m:sSub>
                                        <m:sSubPr>
                                          <m:ctrlPr>
                                            <a:rPr lang="ru-RU" sz="1200" i="1">
                                              <a:effectLst/>
                                              <a:latin typeface="Cambria Math" panose="020405030504060302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1</m:t>
                                          </m:r>
                                          <m:r>
                                            <a:rPr lang="ru-RU" sz="1200" i="1">
                                              <a:latin typeface="Cambria Math" panose="02040503050406030204" pitchFamily="18" charset="0"/>
                                              <a:ea typeface="Calibri" panose="020F0502020204030204" pitchFamily="34" charset="0"/>
                                              <a:cs typeface="Times New Roman" panose="02020603050405020304" pitchFamily="18" charset="0"/>
                                            </a:rPr>
                                            <m:t>𝑈</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40" name="Прямоугольник 39">
                <a:extLst>
                  <a:ext uri="{FF2B5EF4-FFF2-40B4-BE49-F238E27FC236}">
                    <a16:creationId xmlns:a16="http://schemas.microsoft.com/office/drawing/2014/main" id="{4588762D-CB2E-4FB3-95CF-D72603A2C4EB}"/>
                  </a:ext>
                </a:extLst>
              </p:cNvPr>
              <p:cNvSpPr>
                <a:spLocks noRot="1" noChangeAspect="1" noMove="1" noResize="1" noEditPoints="1" noAdjustHandles="1" noChangeArrowheads="1" noChangeShapeType="1" noTextEdit="1"/>
              </p:cNvSpPr>
              <p:nvPr/>
            </p:nvSpPr>
            <p:spPr>
              <a:xfrm>
                <a:off x="2336463" y="4513047"/>
                <a:ext cx="2138278" cy="637995"/>
              </a:xfrm>
              <a:prstGeom prst="rect">
                <a:avLst/>
              </a:prstGeom>
              <a:blipFill>
                <a:blip r:embed="rId2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Прямоугольник 40">
                <a:extLst>
                  <a:ext uri="{FF2B5EF4-FFF2-40B4-BE49-F238E27FC236}">
                    <a16:creationId xmlns:a16="http://schemas.microsoft.com/office/drawing/2014/main" id="{3B65F2BA-E976-405C-B9DE-A4306B5FB648}"/>
                  </a:ext>
                </a:extLst>
              </p:cNvPr>
              <p:cNvSpPr/>
              <p:nvPr/>
            </p:nvSpPr>
            <p:spPr>
              <a:xfrm>
                <a:off x="2283255" y="5187764"/>
                <a:ext cx="2138278"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200" i="1">
                              <a:latin typeface="Cambria Math" panose="02040503050406030204" pitchFamily="18" charset="0"/>
                              <a:cs typeface="Times New Roman" panose="02020603050405020304" pitchFamily="18" charset="0"/>
                            </a:rPr>
                          </m:ctrlPr>
                        </m:fPr>
                        <m:num>
                          <m:sSub>
                            <m:sSubPr>
                              <m:ctrlPr>
                                <a:rPr lang="ru-RU" sz="1200" i="1">
                                  <a:effectLst/>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r>
                        <a:rPr lang="ru-RU" sz="1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200" i="1">
                              <a:effectLst/>
                              <a:latin typeface="Cambria Math" panose="02040503050406030204" pitchFamily="18" charset="0"/>
                              <a:cs typeface="Times New Roman" panose="02020603050405020304" pitchFamily="18" charset="0"/>
                            </a:rPr>
                          </m:ctrlPr>
                        </m:radPr>
                        <m:deg/>
                        <m:e>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latin typeface="Cambria Math" panose="02040503050406030204" pitchFamily="18" charset="0"/>
                                          <a:cs typeface="Times New Roman" panose="02020603050405020304" pitchFamily="18" charset="0"/>
                                        </a:rPr>
                                      </m:ctrlPr>
                                    </m:fPr>
                                    <m:num>
                                      <m:sSub>
                                        <m:sSubPr>
                                          <m:ctrlPr>
                                            <a:rPr lang="ru-RU" sz="1200" i="1">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а</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r>
                            <a:rPr lang="ru-RU" sz="12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200" i="1">
                                  <a:effectLst/>
                                  <a:latin typeface="Cambria Math" panose="02040503050406030204" pitchFamily="18" charset="0"/>
                                  <a:cs typeface="Times New Roman" panose="02020603050405020304" pitchFamily="18" charset="0"/>
                                </a:rPr>
                              </m:ctrlPr>
                            </m:sSupPr>
                            <m:e>
                              <m:d>
                                <m:dPr>
                                  <m:ctrlPr>
                                    <a:rPr lang="ru-RU" sz="1200" i="1">
                                      <a:effectLst/>
                                      <a:latin typeface="Cambria Math" panose="02040503050406030204" pitchFamily="18" charset="0"/>
                                      <a:cs typeface="Times New Roman" panose="02020603050405020304" pitchFamily="18" charset="0"/>
                                    </a:rPr>
                                  </m:ctrlPr>
                                </m:dPr>
                                <m:e>
                                  <m:f>
                                    <m:fPr>
                                      <m:ctrlPr>
                                        <a:rPr lang="ru-RU" sz="1200" i="1">
                                          <a:effectLst/>
                                          <a:latin typeface="Cambria Math" panose="02040503050406030204" pitchFamily="18" charset="0"/>
                                          <a:cs typeface="Times New Roman" panose="02020603050405020304" pitchFamily="18" charset="0"/>
                                        </a:rPr>
                                      </m:ctrlPr>
                                    </m:fPr>
                                    <m:num>
                                      <m:sSub>
                                        <m:sSubPr>
                                          <m:ctrlPr>
                                            <a:rPr lang="ru-RU" sz="1200" i="1">
                                              <a:effectLst/>
                                              <a:latin typeface="Cambria Math" panose="02040503050406030204" pitchFamily="18" charset="0"/>
                                              <a:cs typeface="Times New Roman" panose="02020603050405020304" pitchFamily="18" charset="0"/>
                                            </a:rPr>
                                          </m:ctrlPr>
                                        </m:sSubPr>
                                        <m:e>
                                          <m:r>
                                            <a:rPr lang="ru-RU" sz="1200" i="1">
                                              <a:latin typeface="Cambria Math" panose="02040503050406030204" pitchFamily="18" charset="0"/>
                                              <a:ea typeface="Calibri" panose="020F0502020204030204" pitchFamily="34" charset="0"/>
                                              <a:cs typeface="Times New Roman" panose="02020603050405020304" pitchFamily="18" charset="0"/>
                                            </a:rPr>
                                            <m:t>𝑐</m:t>
                                          </m:r>
                                        </m:e>
                                        <m:sub>
                                          <m:r>
                                            <a:rPr lang="ru-RU" sz="1200" i="1">
                                              <a:latin typeface="Cambria Math" panose="02040503050406030204" pitchFamily="18" charset="0"/>
                                              <a:ea typeface="Calibri" panose="020F0502020204030204" pitchFamily="34" charset="0"/>
                                              <a:cs typeface="Times New Roman" panose="02020603050405020304" pitchFamily="18" charset="0"/>
                                            </a:rPr>
                                            <m:t>2</m:t>
                                          </m:r>
                                          <m:r>
                                            <a:rPr lang="ru-RU" sz="1200" i="1">
                                              <a:latin typeface="Cambria Math" panose="02040503050406030204" pitchFamily="18" charset="0"/>
                                              <a:ea typeface="Calibri" panose="020F0502020204030204" pitchFamily="34" charset="0"/>
                                              <a:cs typeface="Times New Roman" panose="02020603050405020304" pitchFamily="18" charset="0"/>
                                            </a:rPr>
                                            <m:t>𝑢</m:t>
                                          </m:r>
                                        </m:sub>
                                      </m:sSub>
                                    </m:num>
                                    <m:den>
                                      <m:sSub>
                                        <m:sSubPr>
                                          <m:ctrlPr>
                                            <a:rPr lang="ru-RU" sz="1200" i="1">
                                              <a:latin typeface="Cambria Math" panose="02040503050406030204" pitchFamily="18"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200" i="1">
                                              <a:latin typeface="Cambria Math" panose="02040503050406030204" pitchFamily="18" charset="0"/>
                                              <a:ea typeface="Calibri" panose="020F0502020204030204" pitchFamily="34" charset="0"/>
                                              <a:cs typeface="Times New Roman" panose="02020603050405020304" pitchFamily="18" charset="0"/>
                                            </a:rPr>
                                            <m:t>mid</m:t>
                                          </m:r>
                                        </m:sub>
                                      </m:sSub>
                                    </m:den>
                                  </m:f>
                                </m:e>
                              </m:d>
                            </m:e>
                            <m:sup>
                              <m:r>
                                <a:rPr lang="ru-RU" sz="1200" i="1">
                                  <a:latin typeface="Cambria Math" panose="02040503050406030204" pitchFamily="18" charset="0"/>
                                  <a:ea typeface="Calibri" panose="020F0502020204030204" pitchFamily="34" charset="0"/>
                                  <a:cs typeface="Times New Roman" panose="02020603050405020304" pitchFamily="18" charset="0"/>
                                </a:rPr>
                                <m:t>2</m:t>
                              </m:r>
                            </m:sup>
                          </m:sSup>
                        </m:e>
                      </m:rad>
                    </m:oMath>
                  </m:oMathPara>
                </a14:m>
                <a:endParaRPr lang="ru-RU" sz="1200" dirty="0"/>
              </a:p>
            </p:txBody>
          </p:sp>
        </mc:Choice>
        <mc:Fallback xmlns="">
          <p:sp>
            <p:nvSpPr>
              <p:cNvPr id="41" name="Прямоугольник 40">
                <a:extLst>
                  <a:ext uri="{FF2B5EF4-FFF2-40B4-BE49-F238E27FC236}">
                    <a16:creationId xmlns:a16="http://schemas.microsoft.com/office/drawing/2014/main" id="{3B65F2BA-E976-405C-B9DE-A4306B5FB648}"/>
                  </a:ext>
                </a:extLst>
              </p:cNvPr>
              <p:cNvSpPr>
                <a:spLocks noRot="1" noChangeAspect="1" noMove="1" noResize="1" noEditPoints="1" noAdjustHandles="1" noChangeArrowheads="1" noChangeShapeType="1" noTextEdit="1"/>
              </p:cNvSpPr>
              <p:nvPr/>
            </p:nvSpPr>
            <p:spPr>
              <a:xfrm>
                <a:off x="2283255" y="5187764"/>
                <a:ext cx="2138278" cy="637995"/>
              </a:xfrm>
              <a:prstGeom prst="rect">
                <a:avLst/>
              </a:prstGeom>
              <a:blipFill>
                <a:blip r:embed="rId22"/>
                <a:stretch>
                  <a:fillRect/>
                </a:stretch>
              </a:blipFill>
            </p:spPr>
            <p:txBody>
              <a:bodyPr/>
              <a:lstStyle/>
              <a:p>
                <a:r>
                  <a:rPr lang="ru-RU">
                    <a:noFill/>
                  </a:rPr>
                  <a:t> </a:t>
                </a:r>
              </a:p>
            </p:txBody>
          </p:sp>
        </mc:Fallback>
      </mc:AlternateContent>
      <p:pic>
        <p:nvPicPr>
          <p:cNvPr id="64" name="Picture 2">
            <a:extLst>
              <a:ext uri="{FF2B5EF4-FFF2-40B4-BE49-F238E27FC236}">
                <a16:creationId xmlns:a16="http://schemas.microsoft.com/office/drawing/2014/main" id="{17D7686E-2234-4547-B0C6-4EF1AC54748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4405403" y="4076883"/>
            <a:ext cx="2331834" cy="186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Прямоугольник 65">
            <a:extLst>
              <a:ext uri="{FF2B5EF4-FFF2-40B4-BE49-F238E27FC236}">
                <a16:creationId xmlns:a16="http://schemas.microsoft.com/office/drawing/2014/main" id="{442CA0B9-2FEF-4E86-9FBB-900D8433A2F7}"/>
              </a:ext>
            </a:extLst>
          </p:cNvPr>
          <p:cNvSpPr/>
          <p:nvPr/>
        </p:nvSpPr>
        <p:spPr>
          <a:xfrm>
            <a:off x="4398142" y="4442599"/>
            <a:ext cx="563675" cy="415182"/>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4" name="Рисунок 43"/>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1938" y="776424"/>
            <a:ext cx="2379345" cy="2519680"/>
          </a:xfrm>
          <a:prstGeom prst="rect">
            <a:avLst/>
          </a:prstGeom>
          <a:noFill/>
        </p:spPr>
      </p:pic>
    </p:spTree>
    <p:extLst>
      <p:ext uri="{BB962C8B-B14F-4D97-AF65-F5344CB8AC3E}">
        <p14:creationId xmlns:p14="http://schemas.microsoft.com/office/powerpoint/2010/main" val="337310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 grpId="0"/>
      <p:bldP spid="4" grpId="0"/>
      <p:bldP spid="10" grpId="0"/>
      <p:bldP spid="13" grpId="0"/>
      <p:bldP spid="14" grpId="0"/>
      <p:bldP spid="16" grpId="0"/>
      <p:bldP spid="17" grpId="0"/>
      <p:bldP spid="19" grpId="0"/>
      <p:bldP spid="20" grpId="0"/>
      <p:bldP spid="21" grpId="0"/>
      <p:bldP spid="22" grpId="0"/>
      <p:bldP spid="23" grpId="0"/>
      <p:bldP spid="24" grpId="0"/>
      <p:bldP spid="25" grpId="0"/>
      <p:bldP spid="38" grpId="0"/>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32</a:t>
            </a:fld>
            <a:endParaRPr lang="ru-RU" dirty="0">
              <a:solidFill>
                <a:schemeClr val="bg1"/>
              </a:solidFill>
              <a:latin typeface="Elektra Medium Pro" panose="02000803000000020004" pitchFamily="50" charset="-52"/>
            </a:endParaRPr>
          </a:p>
        </p:txBody>
      </p:sp>
      <p:sp>
        <p:nvSpPr>
          <p:cNvPr id="6" name="Прямоугольник 5"/>
          <p:cNvSpPr/>
          <p:nvPr/>
        </p:nvSpPr>
        <p:spPr>
          <a:xfrm>
            <a:off x="609602" y="795751"/>
            <a:ext cx="3990974" cy="369332"/>
          </a:xfrm>
          <a:prstGeom prst="rect">
            <a:avLst/>
          </a:prstGeom>
        </p:spPr>
        <p:txBody>
          <a:bodyPr wrap="square">
            <a:spAutoFit/>
          </a:bodyPr>
          <a:lstStyle/>
          <a:p>
            <a:pPr algn="ctr"/>
            <a:r>
              <a:rPr lang="en-US" cap="small" dirty="0"/>
              <a:t>Calculation of circumferential velocity</a:t>
            </a:r>
            <a:endParaRPr lang="ru-RU" cap="small"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 name="Прямоугольник 28"/>
          <p:cNvSpPr/>
          <p:nvPr/>
        </p:nvSpPr>
        <p:spPr>
          <a:xfrm>
            <a:off x="609602" y="1899762"/>
            <a:ext cx="4031357" cy="369332"/>
          </a:xfrm>
          <a:prstGeom prst="rect">
            <a:avLst/>
          </a:prstGeom>
        </p:spPr>
        <p:txBody>
          <a:bodyPr wrap="square">
            <a:spAutoFit/>
          </a:bodyPr>
          <a:lstStyle/>
          <a:p>
            <a:pPr algn="ctr"/>
            <a:r>
              <a:rPr lang="en-US" cap="small" dirty="0"/>
              <a:t>Calculation of velocity values</a:t>
            </a:r>
            <a:endParaRPr lang="ru-RU" cap="small" dirty="0"/>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 name="Прямоугольник 48"/>
          <p:cNvSpPr/>
          <p:nvPr/>
        </p:nvSpPr>
        <p:spPr>
          <a:xfrm>
            <a:off x="564260" y="3318761"/>
            <a:ext cx="4076699" cy="369332"/>
          </a:xfrm>
          <a:prstGeom prst="rect">
            <a:avLst/>
          </a:prstGeom>
        </p:spPr>
        <p:txBody>
          <a:bodyPr wrap="square">
            <a:spAutoFit/>
          </a:bodyPr>
          <a:lstStyle/>
          <a:p>
            <a:pPr algn="ctr"/>
            <a:r>
              <a:rPr lang="en-US" cap="small" dirty="0"/>
              <a:t>Calculation of flow temperatures</a:t>
            </a:r>
            <a:endParaRPr lang="ru-RU" cap="small" dirty="0"/>
          </a:p>
        </p:txBody>
      </p:sp>
      <p:sp>
        <p:nvSpPr>
          <p:cNvPr id="819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0" name="Прямоугольник 59"/>
          <p:cNvSpPr/>
          <p:nvPr/>
        </p:nvSpPr>
        <p:spPr>
          <a:xfrm>
            <a:off x="571501" y="4442072"/>
            <a:ext cx="8058149" cy="369332"/>
          </a:xfrm>
          <a:prstGeom prst="rect">
            <a:avLst/>
          </a:prstGeom>
        </p:spPr>
        <p:txBody>
          <a:bodyPr wrap="square">
            <a:spAutoFit/>
          </a:bodyPr>
          <a:lstStyle/>
          <a:p>
            <a:pPr algn="ctr"/>
            <a:r>
              <a:rPr lang="en-US" cap="small" dirty="0"/>
              <a:t>Calculation of specific velocities and gas dynamic functions</a:t>
            </a:r>
            <a:endParaRPr lang="ru-RU" cap="small" dirty="0"/>
          </a:p>
        </p:txBody>
      </p:sp>
      <p:sp>
        <p:nvSpPr>
          <p:cNvPr id="819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6"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0"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9" name="Picture 2">
            <a:extLst>
              <a:ext uri="{FF2B5EF4-FFF2-40B4-BE49-F238E27FC236}">
                <a16:creationId xmlns:a16="http://schemas.microsoft.com/office/drawing/2014/main" id="{58956C08-2809-46A2-A4AF-BE70477A4E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5989" y="811609"/>
            <a:ext cx="2880000" cy="229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Прямоугольник 60">
            <a:extLst>
              <a:ext uri="{FF2B5EF4-FFF2-40B4-BE49-F238E27FC236}">
                <a16:creationId xmlns:a16="http://schemas.microsoft.com/office/drawing/2014/main" id="{06BA133D-4979-4330-A068-B013B6092C4C}"/>
              </a:ext>
            </a:extLst>
          </p:cNvPr>
          <p:cNvSpPr/>
          <p:nvPr/>
        </p:nvSpPr>
        <p:spPr>
          <a:xfrm>
            <a:off x="6488628" y="1260518"/>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a:extLst>
              <a:ext uri="{FF2B5EF4-FFF2-40B4-BE49-F238E27FC236}">
                <a16:creationId xmlns:a16="http://schemas.microsoft.com/office/drawing/2014/main" id="{2D841408-9E98-421E-9BD7-EFF324C47483}"/>
              </a:ext>
            </a:extLst>
          </p:cNvPr>
          <p:cNvSpPr/>
          <p:nvPr/>
        </p:nvSpPr>
        <p:spPr>
          <a:xfrm>
            <a:off x="7107382" y="1260518"/>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a:extLst>
              <a:ext uri="{FF2B5EF4-FFF2-40B4-BE49-F238E27FC236}">
                <a16:creationId xmlns:a16="http://schemas.microsoft.com/office/drawing/2014/main" id="{954F7D93-22A0-4FCA-97FD-3456D4346A08}"/>
              </a:ext>
            </a:extLst>
          </p:cNvPr>
          <p:cNvSpPr/>
          <p:nvPr/>
        </p:nvSpPr>
        <p:spPr>
          <a:xfrm>
            <a:off x="7734042" y="1260517"/>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4BFE1447-AEBD-4FD7-B4C5-6306A6762A51}"/>
                  </a:ext>
                </a:extLst>
              </p:cNvPr>
              <p:cNvSpPr/>
              <p:nvPr/>
            </p:nvSpPr>
            <p:spPr>
              <a:xfrm>
                <a:off x="1813911" y="1133471"/>
                <a:ext cx="1684628"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𝑢</m:t>
                          </m:r>
                        </m:e>
                        <m:sub>
                          <m:r>
                            <a:rPr lang="ru-RU" sz="1400" i="1">
                              <a:latin typeface="Cambria Math" panose="02040503050406030204" pitchFamily="18" charset="0"/>
                            </a:rPr>
                            <m:t>𝑎𝑣𝑒</m:t>
                          </m:r>
                        </m:sub>
                      </m:sSub>
                      <m:r>
                        <a:rPr lang="ru-RU" sz="1400" i="1">
                          <a:latin typeface="Cambria Math" panose="02040503050406030204" pitchFamily="18" charset="0"/>
                        </a:rPr>
                        <m:t>=</m:t>
                      </m:r>
                      <m:rad>
                        <m:radPr>
                          <m:degHide m:val="on"/>
                          <m:ctrlPr>
                            <a:rPr lang="ru-RU" sz="1400" i="1">
                              <a:latin typeface="Cambria Math" panose="02040503050406030204" pitchFamily="18" charset="0"/>
                            </a:rPr>
                          </m:ctrlPr>
                        </m:radPr>
                        <m:deg/>
                        <m:e>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i="1">
                                      <a:latin typeface="Cambria Math" panose="02040503050406030204" pitchFamily="18" charset="0"/>
                                    </a:rPr>
                                    <m:t>𝐿</m:t>
                                  </m:r>
                                </m:e>
                                <m:sub>
                                  <m:r>
                                    <a:rPr lang="ru-RU" sz="1400" i="1">
                                      <a:latin typeface="Cambria Math" panose="02040503050406030204" pitchFamily="18" charset="0"/>
                                    </a:rPr>
                                    <m:t>т</m:t>
                                  </m:r>
                                </m:sub>
                                <m:sup>
                                  <m:r>
                                    <a:rPr lang="ru-RU" sz="1400" i="1">
                                      <a:latin typeface="Cambria Math" panose="02040503050406030204" pitchFamily="18" charset="0"/>
                                    </a:rPr>
                                    <m:t>∗</m:t>
                                  </m:r>
                                </m:sup>
                              </m:sSubSup>
                            </m:num>
                            <m:den>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en-US" sz="1400" i="1">
                                          <a:latin typeface="Cambria Math" panose="02040503050406030204" pitchFamily="18" charset="0"/>
                                        </a:rPr>
                                        <m:t>𝐿</m:t>
                                      </m:r>
                                    </m:e>
                                    <m:sub>
                                      <m:r>
                                        <a:rPr lang="en-US" sz="1400">
                                          <a:latin typeface="Cambria Math" panose="02040503050406030204" pitchFamily="18" charset="0"/>
                                        </a:rPr>
                                        <m:t>т</m:t>
                                      </m:r>
                                    </m:sub>
                                  </m:sSub>
                                  <m:r>
                                    <a:rPr lang="ru-RU" sz="1400" i="1">
                                      <a:latin typeface="Cambria Math" panose="02040503050406030204" pitchFamily="18" charset="0"/>
                                    </a:rPr>
                                    <m:t>/</m:t>
                                  </m:r>
                                  <m:sSubSup>
                                    <m:sSubSupPr>
                                      <m:ctrlPr>
                                        <a:rPr lang="ru-RU" sz="1400" i="1">
                                          <a:latin typeface="Cambria Math" panose="02040503050406030204" pitchFamily="18" charset="0"/>
                                        </a:rPr>
                                      </m:ctrlPr>
                                    </m:sSubSupPr>
                                    <m:e>
                                      <m:r>
                                        <a:rPr lang="ru-RU" sz="1400" i="1">
                                          <a:latin typeface="Cambria Math" panose="02040503050406030204" pitchFamily="18" charset="0"/>
                                        </a:rPr>
                                        <m:t>𝑢</m:t>
                                      </m:r>
                                    </m:e>
                                    <m:sub>
                                      <m:r>
                                        <a:rPr lang="ru-RU" sz="1400" i="1">
                                          <a:latin typeface="Cambria Math" panose="02040503050406030204" pitchFamily="18" charset="0"/>
                                        </a:rPr>
                                        <m:t>𝑎𝑣𝑒</m:t>
                                      </m:r>
                                    </m:sub>
                                    <m:sup>
                                      <m:r>
                                        <a:rPr lang="ru-RU" sz="1400" i="1">
                                          <a:latin typeface="Cambria Math" panose="02040503050406030204" pitchFamily="18" charset="0"/>
                                        </a:rPr>
                                        <m:t>2</m:t>
                                      </m:r>
                                    </m:sup>
                                  </m:sSubSup>
                                </m:e>
                              </m:d>
                            </m:den>
                          </m:f>
                        </m:e>
                      </m:rad>
                    </m:oMath>
                  </m:oMathPara>
                </a14:m>
                <a:endParaRPr lang="ru-RU" sz="1400" dirty="0"/>
              </a:p>
            </p:txBody>
          </p:sp>
        </mc:Choice>
        <mc:Fallback xmlns="">
          <p:sp>
            <p:nvSpPr>
              <p:cNvPr id="2" name="Прямоугольник 1">
                <a:extLst>
                  <a:ext uri="{FF2B5EF4-FFF2-40B4-BE49-F238E27FC236}">
                    <a16:creationId xmlns:a16="http://schemas.microsoft.com/office/drawing/2014/main" id="{4BFE1447-AEBD-4FD7-B4C5-6306A6762A51}"/>
                  </a:ext>
                </a:extLst>
              </p:cNvPr>
              <p:cNvSpPr>
                <a:spLocks noRot="1" noChangeAspect="1" noMove="1" noResize="1" noEditPoints="1" noAdjustHandles="1" noChangeArrowheads="1" noChangeShapeType="1" noTextEdit="1"/>
              </p:cNvSpPr>
              <p:nvPr/>
            </p:nvSpPr>
            <p:spPr>
              <a:xfrm>
                <a:off x="1813911" y="1133471"/>
                <a:ext cx="1684628" cy="72885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21E5E2E2-9EE2-4672-9B2F-AADF166BD89D}"/>
                  </a:ext>
                </a:extLst>
              </p:cNvPr>
              <p:cNvSpPr/>
              <p:nvPr/>
            </p:nvSpPr>
            <p:spPr>
              <a:xfrm>
                <a:off x="1626119" y="2239165"/>
                <a:ext cx="1380121" cy="380617"/>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en-US" sz="1400" i="1">
                            <a:latin typeface="Cambria Math" panose="02040503050406030204" pitchFamily="18" charset="0"/>
                            <a:ea typeface="Calibri" panose="020F0502020204030204" pitchFamily="34" charset="0"/>
                            <a:cs typeface="Times New Roman" panose="02020603050405020304" pitchFamily="18" charset="0"/>
                          </a:rPr>
                          <m:t>𝑢</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r>
                          <a:rPr lang="en-US" sz="1400" i="1">
                            <a:latin typeface="Cambria Math" panose="02040503050406030204" pitchFamily="18" charset="0"/>
                            <a:ea typeface="Calibri" panose="020F0502020204030204" pitchFamily="34" charset="0"/>
                            <a:cs typeface="Times New Roman" panose="02020603050405020304" pitchFamily="18" charset="0"/>
                          </a:rPr>
                          <m:t>𝑢</m:t>
                        </m:r>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oMath>
                </a14:m>
                <a:r>
                  <a:rPr lang="ru-RU" sz="1400" dirty="0"/>
                  <a:t>;</a:t>
                </a:r>
              </a:p>
            </p:txBody>
          </p:sp>
        </mc:Choice>
        <mc:Fallback xmlns="">
          <p:sp>
            <p:nvSpPr>
              <p:cNvPr id="3" name="Прямоугольник 2">
                <a:extLst>
                  <a:ext uri="{FF2B5EF4-FFF2-40B4-BE49-F238E27FC236}">
                    <a16:creationId xmlns:a16="http://schemas.microsoft.com/office/drawing/2014/main" id="{21E5E2E2-9EE2-4672-9B2F-AADF166BD89D}"/>
                  </a:ext>
                </a:extLst>
              </p:cNvPr>
              <p:cNvSpPr>
                <a:spLocks noRot="1" noChangeAspect="1" noMove="1" noResize="1" noEditPoints="1" noAdjustHandles="1" noChangeArrowheads="1" noChangeShapeType="1" noTextEdit="1"/>
              </p:cNvSpPr>
              <p:nvPr/>
            </p:nvSpPr>
            <p:spPr>
              <a:xfrm>
                <a:off x="1626119" y="2239165"/>
                <a:ext cx="1380121" cy="380617"/>
              </a:xfrm>
              <a:prstGeom prst="rect">
                <a:avLst/>
              </a:prstGeom>
              <a:blipFill>
                <a:blip r:embed="rId5"/>
                <a:stretch>
                  <a:fillRect r="-442" b="-47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8D7552E5-30F8-4E04-A535-DBC79AF9461E}"/>
                  </a:ext>
                </a:extLst>
              </p:cNvPr>
              <p:cNvSpPr/>
              <p:nvPr/>
            </p:nvSpPr>
            <p:spPr>
              <a:xfrm>
                <a:off x="609602" y="2239214"/>
                <a:ext cx="1199303" cy="380617"/>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а</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а</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𝑢</m:t>
                        </m:r>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oMath>
                </a14:m>
                <a:r>
                  <a:rPr lang="ru-RU" sz="1400" dirty="0"/>
                  <a:t>;</a:t>
                </a:r>
              </a:p>
            </p:txBody>
          </p:sp>
        </mc:Choice>
        <mc:Fallback xmlns="">
          <p:sp>
            <p:nvSpPr>
              <p:cNvPr id="9" name="Прямоугольник 8">
                <a:extLst>
                  <a:ext uri="{FF2B5EF4-FFF2-40B4-BE49-F238E27FC236}">
                    <a16:creationId xmlns:a16="http://schemas.microsoft.com/office/drawing/2014/main" id="{8D7552E5-30F8-4E04-A535-DBC79AF9461E}"/>
                  </a:ext>
                </a:extLst>
              </p:cNvPr>
              <p:cNvSpPr>
                <a:spLocks noRot="1" noChangeAspect="1" noMove="1" noResize="1" noEditPoints="1" noAdjustHandles="1" noChangeArrowheads="1" noChangeShapeType="1" noTextEdit="1"/>
              </p:cNvSpPr>
              <p:nvPr/>
            </p:nvSpPr>
            <p:spPr>
              <a:xfrm>
                <a:off x="609602" y="2239214"/>
                <a:ext cx="1199303" cy="380617"/>
              </a:xfrm>
              <a:prstGeom prst="rect">
                <a:avLst/>
              </a:prstGeom>
              <a:blipFill>
                <a:blip r:embed="rId6"/>
                <a:stretch>
                  <a:fillRect r="-508" b="-47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46CCC44C-169F-4E91-9549-2FB82AA028E4}"/>
                  </a:ext>
                </a:extLst>
              </p:cNvPr>
              <p:cNvSpPr/>
              <p:nvPr/>
            </p:nvSpPr>
            <p:spPr>
              <a:xfrm>
                <a:off x="2953398" y="2222707"/>
                <a:ext cx="1384290" cy="380617"/>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num>
                      <m:den>
                        <m:r>
                          <a:rPr lang="en-US" sz="1400" i="1">
                            <a:latin typeface="Cambria Math" panose="02040503050406030204" pitchFamily="18" charset="0"/>
                            <a:ea typeface="Calibri" panose="020F0502020204030204" pitchFamily="34" charset="0"/>
                            <a:cs typeface="Times New Roman" panose="02020603050405020304" pitchFamily="18" charset="0"/>
                          </a:rPr>
                          <m:t>𝑢</m:t>
                        </m:r>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oMath>
                </a14:m>
                <a:r>
                  <a:rPr lang="ru-RU" sz="1400" dirty="0"/>
                  <a:t>;</a:t>
                </a:r>
              </a:p>
            </p:txBody>
          </p:sp>
        </mc:Choice>
        <mc:Fallback xmlns="">
          <p:sp>
            <p:nvSpPr>
              <p:cNvPr id="10" name="Прямоугольник 9">
                <a:extLst>
                  <a:ext uri="{FF2B5EF4-FFF2-40B4-BE49-F238E27FC236}">
                    <a16:creationId xmlns:a16="http://schemas.microsoft.com/office/drawing/2014/main" id="{46CCC44C-169F-4E91-9549-2FB82AA028E4}"/>
                  </a:ext>
                </a:extLst>
              </p:cNvPr>
              <p:cNvSpPr>
                <a:spLocks noRot="1" noChangeAspect="1" noMove="1" noResize="1" noEditPoints="1" noAdjustHandles="1" noChangeArrowheads="1" noChangeShapeType="1" noTextEdit="1"/>
              </p:cNvSpPr>
              <p:nvPr/>
            </p:nvSpPr>
            <p:spPr>
              <a:xfrm>
                <a:off x="2953398" y="2222707"/>
                <a:ext cx="1384290" cy="380617"/>
              </a:xfrm>
              <a:prstGeom prst="rect">
                <a:avLst/>
              </a:prstGeom>
              <a:blipFill>
                <a:blip r:embed="rId7"/>
                <a:stretch>
                  <a:fillRect b="-483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8AE847D7-BC84-45FF-8278-125EE190525C}"/>
                  </a:ext>
                </a:extLst>
              </p:cNvPr>
              <p:cNvSpPr/>
              <p:nvPr/>
            </p:nvSpPr>
            <p:spPr>
              <a:xfrm>
                <a:off x="1849177" y="2827858"/>
                <a:ext cx="1419556" cy="405880"/>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a:rPr lang="en-US" sz="1400" i="1">
                            <a:latin typeface="Cambria Math"/>
                          </a:rPr>
                          <m:t>𝑤</m:t>
                        </m:r>
                      </m:e>
                      <m:sub>
                        <m:r>
                          <a:rPr lang="ru-RU" sz="1400" i="1">
                            <a:latin typeface="Cambria Math"/>
                          </a:rPr>
                          <m:t>1</m:t>
                        </m:r>
                      </m:sub>
                    </m:sSub>
                    <m:r>
                      <a:rPr lang="ru-RU" sz="1400" i="1">
                        <a:latin typeface="Cambria Math"/>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a:rPr>
                              <m:t>𝑤</m:t>
                            </m:r>
                          </m:e>
                          <m:sub>
                            <m:r>
                              <a:rPr lang="ru-RU" sz="1400" i="1">
                                <a:latin typeface="Cambria Math"/>
                              </a:rPr>
                              <m:t>1</m:t>
                            </m:r>
                          </m:sub>
                        </m:sSub>
                      </m:num>
                      <m:den>
                        <m:sSub>
                          <m:sSubPr>
                            <m:ctrlPr>
                              <a:rPr lang="ru-RU" sz="1400" i="1">
                                <a:latin typeface="Cambria Math" panose="02040503050406030204" pitchFamily="18" charset="0"/>
                              </a:rPr>
                            </m:ctrlPr>
                          </m:sSubPr>
                          <m:e>
                            <m:r>
                              <a:rPr lang="en-US" sz="1400" i="1">
                                <a:latin typeface="Cambria Math"/>
                              </a:rPr>
                              <m:t>𝑢</m:t>
                            </m:r>
                          </m:e>
                          <m:sub>
                            <m:r>
                              <m:rPr>
                                <m:sty m:val="p"/>
                              </m:rPr>
                              <a:rPr lang="en-US" sz="1400" i="1" smtClean="0">
                                <a:latin typeface="Cambria Math"/>
                              </a:rPr>
                              <m:t>ave</m:t>
                            </m:r>
                          </m:sub>
                        </m:sSub>
                      </m:den>
                    </m:f>
                    <m:r>
                      <a:rPr lang="ru-RU" sz="1400" i="1">
                        <a:latin typeface="Cambria Math"/>
                      </a:rPr>
                      <m:t>·</m:t>
                    </m:r>
                    <m:sSub>
                      <m:sSubPr>
                        <m:ctrlPr>
                          <a:rPr lang="ru-RU" sz="1400" i="1">
                            <a:latin typeface="Cambria Math" panose="02040503050406030204" pitchFamily="18" charset="0"/>
                          </a:rPr>
                        </m:ctrlPr>
                      </m:sSubPr>
                      <m:e>
                        <m:r>
                          <a:rPr lang="en-US" sz="1400" i="1">
                            <a:latin typeface="Cambria Math"/>
                          </a:rPr>
                          <m:t>𝑢</m:t>
                        </m:r>
                      </m:e>
                      <m:sub>
                        <m:r>
                          <m:rPr>
                            <m:sty m:val="p"/>
                          </m:rPr>
                          <a:rPr lang="en-US" sz="1400" i="1" smtClean="0">
                            <a:latin typeface="Cambria Math"/>
                          </a:rPr>
                          <m:t>ave</m:t>
                        </m:r>
                      </m:sub>
                    </m:sSub>
                  </m:oMath>
                </a14:m>
                <a:r>
                  <a:rPr lang="ru-RU" sz="1400" dirty="0"/>
                  <a:t>;</a:t>
                </a:r>
              </a:p>
            </p:txBody>
          </p:sp>
        </mc:Choice>
        <mc:Fallback xmlns="">
          <p:sp>
            <p:nvSpPr>
              <p:cNvPr id="11" name="Прямоугольник 10">
                <a:extLst>
                  <a:ext uri="{FF2B5EF4-FFF2-40B4-BE49-F238E27FC236}">
                    <a16:creationId xmlns:a16="http://schemas.microsoft.com/office/drawing/2014/main" id="{8AE847D7-BC84-45FF-8278-125EE190525C}"/>
                  </a:ext>
                </a:extLst>
              </p:cNvPr>
              <p:cNvSpPr>
                <a:spLocks noRot="1" noChangeAspect="1" noMove="1" noResize="1" noEditPoints="1" noAdjustHandles="1" noChangeArrowheads="1" noChangeShapeType="1" noTextEdit="1"/>
              </p:cNvSpPr>
              <p:nvPr/>
            </p:nvSpPr>
            <p:spPr>
              <a:xfrm>
                <a:off x="1849177" y="2827858"/>
                <a:ext cx="1419556" cy="405880"/>
              </a:xfrm>
              <a:prstGeom prst="rect">
                <a:avLst/>
              </a:prstGeom>
              <a:blipFill>
                <a:blip r:embed="rId8"/>
                <a:stretch>
                  <a:fillRect r="-4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BE69E0A7-C767-4C63-B85D-DD8B3D7C4FC2}"/>
                  </a:ext>
                </a:extLst>
              </p:cNvPr>
              <p:cNvSpPr/>
              <p:nvPr/>
            </p:nvSpPr>
            <p:spPr>
              <a:xfrm>
                <a:off x="4371222" y="2823297"/>
                <a:ext cx="1407116" cy="497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oMath>
                  </m:oMathPara>
                </a14:m>
                <a:endParaRPr lang="ru-RU" sz="1400" dirty="0"/>
              </a:p>
            </p:txBody>
          </p:sp>
        </mc:Choice>
        <mc:Fallback xmlns="">
          <p:sp>
            <p:nvSpPr>
              <p:cNvPr id="12" name="Прямоугольник 11">
                <a:extLst>
                  <a:ext uri="{FF2B5EF4-FFF2-40B4-BE49-F238E27FC236}">
                    <a16:creationId xmlns:a16="http://schemas.microsoft.com/office/drawing/2014/main" id="{BE69E0A7-C767-4C63-B85D-DD8B3D7C4FC2}"/>
                  </a:ext>
                </a:extLst>
              </p:cNvPr>
              <p:cNvSpPr>
                <a:spLocks noRot="1" noChangeAspect="1" noMove="1" noResize="1" noEditPoints="1" noAdjustHandles="1" noChangeArrowheads="1" noChangeShapeType="1" noTextEdit="1"/>
              </p:cNvSpPr>
              <p:nvPr/>
            </p:nvSpPr>
            <p:spPr>
              <a:xfrm>
                <a:off x="4371222" y="2823297"/>
                <a:ext cx="1407116" cy="497637"/>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ABE1BDB2-5307-4CB9-B8AC-3CA856A77DE9}"/>
                  </a:ext>
                </a:extLst>
              </p:cNvPr>
              <p:cNvSpPr/>
              <p:nvPr/>
            </p:nvSpPr>
            <p:spPr>
              <a:xfrm>
                <a:off x="3079703" y="2823297"/>
                <a:ext cx="1375633" cy="404150"/>
              </a:xfrm>
              <a:prstGeom prst="rect">
                <a:avLst/>
              </a:prstGeom>
            </p:spPr>
            <p:txBody>
              <a:bodyPr wrap="none">
                <a:spAutoFit/>
              </a:bodyPr>
              <a:lstStyle/>
              <a:p>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oMath>
                </a14:m>
                <a:r>
                  <a:rPr lang="ru-RU" sz="1400" dirty="0"/>
                  <a:t>;</a:t>
                </a:r>
              </a:p>
            </p:txBody>
          </p:sp>
        </mc:Choice>
        <mc:Fallback xmlns="">
          <p:sp>
            <p:nvSpPr>
              <p:cNvPr id="13" name="Прямоугольник 12">
                <a:extLst>
                  <a:ext uri="{FF2B5EF4-FFF2-40B4-BE49-F238E27FC236}">
                    <a16:creationId xmlns:a16="http://schemas.microsoft.com/office/drawing/2014/main" id="{ABE1BDB2-5307-4CB9-B8AC-3CA856A77DE9}"/>
                  </a:ext>
                </a:extLst>
              </p:cNvPr>
              <p:cNvSpPr>
                <a:spLocks noRot="1" noChangeAspect="1" noMove="1" noResize="1" noEditPoints="1" noAdjustHandles="1" noChangeArrowheads="1" noChangeShapeType="1" noTextEdit="1"/>
              </p:cNvSpPr>
              <p:nvPr/>
            </p:nvSpPr>
            <p:spPr>
              <a:xfrm>
                <a:off x="3079703" y="2823297"/>
                <a:ext cx="1375633" cy="404150"/>
              </a:xfrm>
              <a:prstGeom prst="rect">
                <a:avLst/>
              </a:prstGeom>
              <a:blipFill>
                <a:blip r:embed="rId10"/>
                <a:stretch>
                  <a:fillRect r="-4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21CBA607-E01F-4E30-A179-E3CEF972422E}"/>
                  </a:ext>
                </a:extLst>
              </p:cNvPr>
              <p:cNvSpPr/>
              <p:nvPr/>
            </p:nvSpPr>
            <p:spPr>
              <a:xfrm>
                <a:off x="541866" y="2805997"/>
                <a:ext cx="1507464" cy="496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𝑤</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𝑤</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den>
                      </m:f>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lang="en-US" sz="1400" i="1" smtClean="0">
                              <a:latin typeface="Cambria Math" panose="02040503050406030204" pitchFamily="18" charset="0"/>
                              <a:ea typeface="Calibri" panose="020F0502020204030204" pitchFamily="34" charset="0"/>
                              <a:cs typeface="Times New Roman" panose="02020603050405020304" pitchFamily="18" charset="0"/>
                            </a:rPr>
                            <m:t>ave</m:t>
                          </m:r>
                        </m:sub>
                      </m:sSub>
                      <m:r>
                        <a:rPr lang="ru-RU" sz="14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1400" dirty="0"/>
              </a:p>
            </p:txBody>
          </p:sp>
        </mc:Choice>
        <mc:Fallback xmlns="">
          <p:sp>
            <p:nvSpPr>
              <p:cNvPr id="14" name="Прямоугольник 13">
                <a:extLst>
                  <a:ext uri="{FF2B5EF4-FFF2-40B4-BE49-F238E27FC236}">
                    <a16:creationId xmlns:a16="http://schemas.microsoft.com/office/drawing/2014/main" id="{21CBA607-E01F-4E30-A179-E3CEF972422E}"/>
                  </a:ext>
                </a:extLst>
              </p:cNvPr>
              <p:cNvSpPr>
                <a:spLocks noRot="1" noChangeAspect="1" noMove="1" noResize="1" noEditPoints="1" noAdjustHandles="1" noChangeArrowheads="1" noChangeShapeType="1" noTextEdit="1"/>
              </p:cNvSpPr>
              <p:nvPr/>
            </p:nvSpPr>
            <p:spPr>
              <a:xfrm>
                <a:off x="541866" y="2805997"/>
                <a:ext cx="1507464" cy="496161"/>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C07293E6-A452-4368-8754-2ACF2D2413B5}"/>
                  </a:ext>
                </a:extLst>
              </p:cNvPr>
              <p:cNvSpPr/>
              <p:nvPr/>
            </p:nvSpPr>
            <p:spPr>
              <a:xfrm>
                <a:off x="4160233" y="3334342"/>
                <a:ext cx="83215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Т</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Т</m:t>
                          </m:r>
                        </m:e>
                        <m:sub>
                          <m:r>
                            <a:rPr lang="ru-RU" sz="1400">
                              <a:latin typeface="Cambria Math" panose="02040503050406030204" pitchFamily="18" charset="0"/>
                              <a:ea typeface="Calibri" panose="020F0502020204030204" pitchFamily="34" charset="0"/>
                              <a:cs typeface="Times New Roman" panose="02020603050405020304" pitchFamily="18" charset="0"/>
                            </a:rPr>
                            <m:t>0</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oMath>
                  </m:oMathPara>
                </a14:m>
                <a:endParaRPr lang="ru-RU" sz="1400" dirty="0"/>
              </a:p>
            </p:txBody>
          </p:sp>
        </mc:Choice>
        <mc:Fallback xmlns="">
          <p:sp>
            <p:nvSpPr>
              <p:cNvPr id="15" name="Прямоугольник 14">
                <a:extLst>
                  <a:ext uri="{FF2B5EF4-FFF2-40B4-BE49-F238E27FC236}">
                    <a16:creationId xmlns:a16="http://schemas.microsoft.com/office/drawing/2014/main" id="{C07293E6-A452-4368-8754-2ACF2D2413B5}"/>
                  </a:ext>
                </a:extLst>
              </p:cNvPr>
              <p:cNvSpPr>
                <a:spLocks noRot="1" noChangeAspect="1" noMove="1" noResize="1" noEditPoints="1" noAdjustHandles="1" noChangeArrowheads="1" noChangeShapeType="1" noTextEdit="1"/>
              </p:cNvSpPr>
              <p:nvPr/>
            </p:nvSpPr>
            <p:spPr>
              <a:xfrm>
                <a:off x="4160233" y="3334342"/>
                <a:ext cx="832151" cy="307777"/>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834232A5-7995-4DAF-83D3-BE9D52D2CD00}"/>
                  </a:ext>
                </a:extLst>
              </p:cNvPr>
              <p:cNvSpPr/>
              <p:nvPr/>
            </p:nvSpPr>
            <p:spPr>
              <a:xfrm>
                <a:off x="256010" y="3597771"/>
                <a:ext cx="1611210"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den>
                      </m:f>
                    </m:oMath>
                  </m:oMathPara>
                </a14:m>
                <a:endParaRPr lang="ru-RU" sz="1400" dirty="0"/>
              </a:p>
            </p:txBody>
          </p:sp>
        </mc:Choice>
        <mc:Fallback xmlns="">
          <p:sp>
            <p:nvSpPr>
              <p:cNvPr id="16" name="Прямоугольник 15">
                <a:extLst>
                  <a:ext uri="{FF2B5EF4-FFF2-40B4-BE49-F238E27FC236}">
                    <a16:creationId xmlns:a16="http://schemas.microsoft.com/office/drawing/2014/main" id="{834232A5-7995-4DAF-83D3-BE9D52D2CD00}"/>
                  </a:ext>
                </a:extLst>
              </p:cNvPr>
              <p:cNvSpPr>
                <a:spLocks noRot="1" noChangeAspect="1" noMove="1" noResize="1" noEditPoints="1" noAdjustHandles="1" noChangeArrowheads="1" noChangeShapeType="1" noTextEdit="1"/>
              </p:cNvSpPr>
              <p:nvPr/>
            </p:nvSpPr>
            <p:spPr>
              <a:xfrm>
                <a:off x="256010" y="3597771"/>
                <a:ext cx="1611210" cy="746615"/>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DBC8C709-4360-4AA8-9FDB-59C4C4D5C25F}"/>
                  </a:ext>
                </a:extLst>
              </p:cNvPr>
              <p:cNvSpPr/>
              <p:nvPr/>
            </p:nvSpPr>
            <p:spPr>
              <a:xfrm>
                <a:off x="1801680" y="3597770"/>
                <a:ext cx="1719317"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Т</m:t>
                          </m:r>
                        </m:e>
                        <m:sub>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𝑤</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den>
                      </m:f>
                    </m:oMath>
                  </m:oMathPara>
                </a14:m>
                <a:endParaRPr lang="ru-RU" sz="1400" dirty="0"/>
              </a:p>
            </p:txBody>
          </p:sp>
        </mc:Choice>
        <mc:Fallback xmlns="">
          <p:sp>
            <p:nvSpPr>
              <p:cNvPr id="17" name="Прямоугольник 16">
                <a:extLst>
                  <a:ext uri="{FF2B5EF4-FFF2-40B4-BE49-F238E27FC236}">
                    <a16:creationId xmlns:a16="http://schemas.microsoft.com/office/drawing/2014/main" id="{DBC8C709-4360-4AA8-9FDB-59C4C4D5C25F}"/>
                  </a:ext>
                </a:extLst>
              </p:cNvPr>
              <p:cNvSpPr>
                <a:spLocks noRot="1" noChangeAspect="1" noMove="1" noResize="1" noEditPoints="1" noAdjustHandles="1" noChangeArrowheads="1" noChangeShapeType="1" noTextEdit="1"/>
              </p:cNvSpPr>
              <p:nvPr/>
            </p:nvSpPr>
            <p:spPr>
              <a:xfrm>
                <a:off x="1801680" y="3597770"/>
                <a:ext cx="1719317" cy="746615"/>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5ADEF947-1FFA-4AE2-956D-9B3350FB99E9}"/>
                  </a:ext>
                </a:extLst>
              </p:cNvPr>
              <p:cNvSpPr/>
              <p:nvPr/>
            </p:nvSpPr>
            <p:spPr>
              <a:xfrm>
                <a:off x="3442855" y="3609933"/>
                <a:ext cx="1844864" cy="746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r>
                            <a:rPr lang="ru-RU"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den>
                      </m:f>
                    </m:oMath>
                  </m:oMathPara>
                </a14:m>
                <a:endParaRPr lang="ru-RU" sz="1400" dirty="0"/>
              </a:p>
            </p:txBody>
          </p:sp>
        </mc:Choice>
        <mc:Fallback xmlns="">
          <p:sp>
            <p:nvSpPr>
              <p:cNvPr id="18" name="Прямоугольник 17">
                <a:extLst>
                  <a:ext uri="{FF2B5EF4-FFF2-40B4-BE49-F238E27FC236}">
                    <a16:creationId xmlns:a16="http://schemas.microsoft.com/office/drawing/2014/main" id="{5ADEF947-1FFA-4AE2-956D-9B3350FB99E9}"/>
                  </a:ext>
                </a:extLst>
              </p:cNvPr>
              <p:cNvSpPr>
                <a:spLocks noRot="1" noChangeAspect="1" noMove="1" noResize="1" noEditPoints="1" noAdjustHandles="1" noChangeArrowheads="1" noChangeShapeType="1" noTextEdit="1"/>
              </p:cNvSpPr>
              <p:nvPr/>
            </p:nvSpPr>
            <p:spPr>
              <a:xfrm>
                <a:off x="3442855" y="3609933"/>
                <a:ext cx="1844864" cy="746871"/>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D438DB42-7DFA-4E34-8B3F-AE07B118A628}"/>
                  </a:ext>
                </a:extLst>
              </p:cNvPr>
              <p:cNvSpPr/>
              <p:nvPr/>
            </p:nvSpPr>
            <p:spPr>
              <a:xfrm>
                <a:off x="5242760" y="3605088"/>
                <a:ext cx="1709955" cy="746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𝑤</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den>
                      </m:f>
                    </m:oMath>
                  </m:oMathPara>
                </a14:m>
                <a:endParaRPr lang="ru-RU" sz="1400" dirty="0"/>
              </a:p>
            </p:txBody>
          </p:sp>
        </mc:Choice>
        <mc:Fallback xmlns="">
          <p:sp>
            <p:nvSpPr>
              <p:cNvPr id="19" name="Прямоугольник 18">
                <a:extLst>
                  <a:ext uri="{FF2B5EF4-FFF2-40B4-BE49-F238E27FC236}">
                    <a16:creationId xmlns:a16="http://schemas.microsoft.com/office/drawing/2014/main" id="{D438DB42-7DFA-4E34-8B3F-AE07B118A628}"/>
                  </a:ext>
                </a:extLst>
              </p:cNvPr>
              <p:cNvSpPr>
                <a:spLocks noRot="1" noChangeAspect="1" noMove="1" noResize="1" noEditPoints="1" noAdjustHandles="1" noChangeArrowheads="1" noChangeShapeType="1" noTextEdit="1"/>
              </p:cNvSpPr>
              <p:nvPr/>
            </p:nvSpPr>
            <p:spPr>
              <a:xfrm>
                <a:off x="5242760" y="3605088"/>
                <a:ext cx="1709955" cy="746871"/>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F002BF41-EEA8-45A3-A65F-5D4C3D67FD6C}"/>
                  </a:ext>
                </a:extLst>
              </p:cNvPr>
              <p:cNvSpPr/>
              <p:nvPr/>
            </p:nvSpPr>
            <p:spPr>
              <a:xfrm>
                <a:off x="6872338" y="3613944"/>
                <a:ext cx="1615378" cy="746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a:latin typeface="Cambria Math" panose="02040503050406030204" pitchFamily="18" charset="0"/>
                                  <a:ea typeface="Calibri" panose="020F0502020204030204" pitchFamily="34" charset="0"/>
                                  <a:cs typeface="Times New Roman" panose="02020603050405020304" pitchFamily="18" charset="0"/>
                                </a:rPr>
                                <m:t>2</m:t>
                              </m:r>
                            </m:sup>
                          </m:sSubSup>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den>
                      </m:f>
                    </m:oMath>
                  </m:oMathPara>
                </a14:m>
                <a:endParaRPr lang="ru-RU" sz="1400" dirty="0"/>
              </a:p>
            </p:txBody>
          </p:sp>
        </mc:Choice>
        <mc:Fallback xmlns="">
          <p:sp>
            <p:nvSpPr>
              <p:cNvPr id="20" name="Прямоугольник 19">
                <a:extLst>
                  <a:ext uri="{FF2B5EF4-FFF2-40B4-BE49-F238E27FC236}">
                    <a16:creationId xmlns:a16="http://schemas.microsoft.com/office/drawing/2014/main" id="{F002BF41-EEA8-45A3-A65F-5D4C3D67FD6C}"/>
                  </a:ext>
                </a:extLst>
              </p:cNvPr>
              <p:cNvSpPr>
                <a:spLocks noRot="1" noChangeAspect="1" noMove="1" noResize="1" noEditPoints="1" noAdjustHandles="1" noChangeArrowheads="1" noChangeShapeType="1" noTextEdit="1"/>
              </p:cNvSpPr>
              <p:nvPr/>
            </p:nvSpPr>
            <p:spPr>
              <a:xfrm>
                <a:off x="6872338" y="3613944"/>
                <a:ext cx="1615378" cy="746871"/>
              </a:xfrm>
              <a:prstGeom prst="rect">
                <a:avLst/>
              </a:prstGeom>
              <a:blipFill>
                <a:blip r:embed="rId17"/>
                <a:stretch>
                  <a:fillRect/>
                </a:stretch>
              </a:blipFill>
            </p:spPr>
            <p:txBody>
              <a:bodyPr/>
              <a:lstStyle/>
              <a:p>
                <a:r>
                  <a:rPr lang="ru-RU">
                    <a:noFill/>
                  </a:rPr>
                  <a:t> </a:t>
                </a:r>
              </a:p>
            </p:txBody>
          </p:sp>
        </mc:Fallback>
      </mc:AlternateContent>
      <p:sp>
        <p:nvSpPr>
          <p:cNvPr id="78" name="Прямоугольник 77">
            <a:extLst>
              <a:ext uri="{FF2B5EF4-FFF2-40B4-BE49-F238E27FC236}">
                <a16:creationId xmlns:a16="http://schemas.microsoft.com/office/drawing/2014/main" id="{728C5182-E491-4CA9-A57A-C48F8B5633B4}"/>
              </a:ext>
            </a:extLst>
          </p:cNvPr>
          <p:cNvSpPr/>
          <p:nvPr/>
        </p:nvSpPr>
        <p:spPr>
          <a:xfrm>
            <a:off x="7740453" y="1725283"/>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07E55D86-71A5-4569-BDA4-D055BCC87132}"/>
                  </a:ext>
                </a:extLst>
              </p:cNvPr>
              <p:cNvSpPr/>
              <p:nvPr/>
            </p:nvSpPr>
            <p:spPr>
              <a:xfrm>
                <a:off x="564260" y="4818622"/>
                <a:ext cx="1693669" cy="729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a:latin typeface="Cambria Math" panose="02040503050406030204" pitchFamily="18" charset="0"/>
                              <a:ea typeface="Calibri" panose="020F0502020204030204" pitchFamily="34" charset="0"/>
                              <a:cs typeface="Times New Roman" panose="02020603050405020304" pitchFamily="18" charset="0"/>
                            </a:rPr>
                            <m:t>с</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a:latin typeface="Cambria Math" panose="02040503050406030204" pitchFamily="18" charset="0"/>
                                  <a:ea typeface="Calibri" panose="020F0502020204030204" pitchFamily="34" charset="0"/>
                                  <a:cs typeface="Times New Roman" panose="02020603050405020304" pitchFamily="18" charset="0"/>
                                </a:rPr>
                                <m:t>с</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ad>
                            <m:radPr>
                              <m:degHide m:val="on"/>
                              <m:ctrlPr>
                                <a:rPr lang="ru-RU" sz="1400" i="1">
                                  <a:effectLst/>
                                  <a:latin typeface="Cambria Math" panose="02040503050406030204" pitchFamily="18" charset="0"/>
                                </a:rPr>
                              </m:ctrlPr>
                            </m:radPr>
                            <m:deg/>
                            <m:e>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a:latin typeface="Cambria Math" panose="02040503050406030204" pitchFamily="18" charset="0"/>
                                      <a:ea typeface="Calibri" panose="020F0502020204030204" pitchFamily="34" charset="0"/>
                                      <a:cs typeface="Times New Roman" panose="02020603050405020304" pitchFamily="18" charset="0"/>
                                    </a:rPr>
                                    <m:t>+1)</m:t>
                                  </m:r>
                                </m:den>
                              </m:f>
                              <m:r>
                                <a:rPr lang="ru-RU" sz="1400" i="1">
                                  <a:latin typeface="Cambria Math" panose="02040503050406030204" pitchFamily="18" charset="0"/>
                                  <a:ea typeface="Calibri" panose="020F0502020204030204" pitchFamily="34" charset="0"/>
                                  <a:cs typeface="Times New Roman" panose="02020603050405020304" pitchFamily="18" charset="0"/>
                                </a:rPr>
                                <m:t>𝑅</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Т</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e>
                          </m:rad>
                        </m:den>
                      </m:f>
                    </m:oMath>
                  </m:oMathPara>
                </a14:m>
                <a:endParaRPr lang="ru-RU" sz="1400" dirty="0"/>
              </a:p>
            </p:txBody>
          </p:sp>
        </mc:Choice>
        <mc:Fallback xmlns="">
          <p:sp>
            <p:nvSpPr>
              <p:cNvPr id="21" name="Прямоугольник 20">
                <a:extLst>
                  <a:ext uri="{FF2B5EF4-FFF2-40B4-BE49-F238E27FC236}">
                    <a16:creationId xmlns:a16="http://schemas.microsoft.com/office/drawing/2014/main" id="{07E55D86-71A5-4569-BDA4-D055BCC87132}"/>
                  </a:ext>
                </a:extLst>
              </p:cNvPr>
              <p:cNvSpPr>
                <a:spLocks noRot="1" noChangeAspect="1" noMove="1" noResize="1" noEditPoints="1" noAdjustHandles="1" noChangeArrowheads="1" noChangeShapeType="1" noTextEdit="1"/>
              </p:cNvSpPr>
              <p:nvPr/>
            </p:nvSpPr>
            <p:spPr>
              <a:xfrm>
                <a:off x="564260" y="4818622"/>
                <a:ext cx="1693669" cy="729174"/>
              </a:xfrm>
              <a:prstGeom prst="rect">
                <a:avLst/>
              </a:prstGeom>
              <a:blipFill>
                <a:blip r:embed="rId18"/>
                <a:stretch>
                  <a:fillRect b="-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37895721-01F1-44EF-A929-9ABA489059C4}"/>
                  </a:ext>
                </a:extLst>
              </p:cNvPr>
              <p:cNvSpPr/>
              <p:nvPr/>
            </p:nvSpPr>
            <p:spPr>
              <a:xfrm>
                <a:off x="419862" y="5615383"/>
                <a:ext cx="1838067" cy="7277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i="1">
                              <a:latin typeface="Cambria Math" panose="02040503050406030204" pitchFamily="18" charset="0"/>
                              <a:ea typeface="Calibri" panose="020F0502020204030204" pitchFamily="34" charset="0"/>
                              <a:cs typeface="Times New Roman" panose="02020603050405020304" pitchFamily="18" charset="0"/>
                            </a:rPr>
                            <m:t>𝑤𝑖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𝑤</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ad>
                            <m:radPr>
                              <m:degHide m:val="on"/>
                              <m:ctrlPr>
                                <a:rPr lang="ru-RU" sz="1400" i="1">
                                  <a:effectLst/>
                                  <a:latin typeface="Cambria Math" panose="02040503050406030204" pitchFamily="18" charset="0"/>
                                </a:rPr>
                              </m:ctrlPr>
                            </m:radPr>
                            <m:deg/>
                            <m:e>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𝑘</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a:latin typeface="Cambria Math" panose="02040503050406030204" pitchFamily="18" charset="0"/>
                                      <a:ea typeface="Calibri" panose="020F0502020204030204" pitchFamily="34" charset="0"/>
                                      <a:cs typeface="Times New Roman" panose="02020603050405020304" pitchFamily="18" charset="0"/>
                                    </a:rPr>
                                    <m:t>+1)</m:t>
                                  </m:r>
                                </m:den>
                              </m:f>
                              <m:r>
                                <a:rPr lang="ru-RU" sz="1400" i="1">
                                  <a:latin typeface="Cambria Math" panose="02040503050406030204" pitchFamily="18" charset="0"/>
                                  <a:ea typeface="Calibri" panose="020F0502020204030204" pitchFamily="34" charset="0"/>
                                  <a:cs typeface="Times New Roman" panose="02020603050405020304" pitchFamily="18" charset="0"/>
                                </a:rPr>
                                <m:t>𝑅</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Т</m:t>
                                  </m:r>
                                </m:e>
                                <m:sub>
                                  <m:r>
                                    <a:rPr lang="ru-RU" sz="1400" i="1">
                                      <a:latin typeface="Cambria Math" panose="02040503050406030204" pitchFamily="18" charset="0"/>
                                      <a:ea typeface="Calibri" panose="020F0502020204030204" pitchFamily="34" charset="0"/>
                                      <a:cs typeface="Times New Roman" panose="02020603050405020304" pitchFamily="18" charset="0"/>
                                    </a:rPr>
                                    <m:t>𝑖𝑤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e>
                          </m:rad>
                        </m:den>
                      </m:f>
                    </m:oMath>
                  </m:oMathPara>
                </a14:m>
                <a:endParaRPr lang="ru-RU" sz="1400" dirty="0"/>
              </a:p>
            </p:txBody>
          </p:sp>
        </mc:Choice>
        <mc:Fallback xmlns="">
          <p:sp>
            <p:nvSpPr>
              <p:cNvPr id="22" name="Прямоугольник 21">
                <a:extLst>
                  <a:ext uri="{FF2B5EF4-FFF2-40B4-BE49-F238E27FC236}">
                    <a16:creationId xmlns:a16="http://schemas.microsoft.com/office/drawing/2014/main" id="{37895721-01F1-44EF-A929-9ABA489059C4}"/>
                  </a:ext>
                </a:extLst>
              </p:cNvPr>
              <p:cNvSpPr>
                <a:spLocks noRot="1" noChangeAspect="1" noMove="1" noResize="1" noEditPoints="1" noAdjustHandles="1" noChangeArrowheads="1" noChangeShapeType="1" noTextEdit="1"/>
              </p:cNvSpPr>
              <p:nvPr/>
            </p:nvSpPr>
            <p:spPr>
              <a:xfrm>
                <a:off x="419862" y="5615383"/>
                <a:ext cx="1838067" cy="727700"/>
              </a:xfrm>
              <a:prstGeom prst="rect">
                <a:avLst/>
              </a:prstGeom>
              <a:blipFill>
                <a:blip r:embed="rId19"/>
                <a:stretch>
                  <a:fillRect b="-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7658900C-390A-450E-AEAE-030F41929C85}"/>
                  </a:ext>
                </a:extLst>
              </p:cNvPr>
              <p:cNvSpPr/>
              <p:nvPr/>
            </p:nvSpPr>
            <p:spPr>
              <a:xfrm>
                <a:off x="4975608" y="4818622"/>
                <a:ext cx="3561038" cy="704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a:rPr>
                                <m:t>𝜆</m:t>
                              </m:r>
                            </m:e>
                            <m:sub>
                              <m:r>
                                <a:rPr lang="ru-RU" sz="1400" i="1">
                                  <a:latin typeface="Cambria Math"/>
                                </a:rPr>
                                <m:t>𝑐𝑖</m:t>
                              </m:r>
                            </m:sub>
                          </m:sSub>
                        </m:e>
                      </m:d>
                      <m:r>
                        <a:rPr lang="ru-RU" sz="1400">
                          <a:latin typeface="Cambria Math"/>
                        </a:rPr>
                        <m:t>=</m:t>
                      </m:r>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r>
                                    <a:rPr lang="ru-RU" sz="1400" i="1">
                                      <a:latin typeface="Cambria Math"/>
                                    </a:rPr>
                                    <m:t>𝑘</m:t>
                                  </m:r>
                                  <m:r>
                                    <a:rPr lang="ru-RU" sz="1400">
                                      <a:latin typeface="Cambria Math"/>
                                    </a:rPr>
                                    <m:t>+1</m:t>
                                  </m:r>
                                </m:num>
                                <m:den>
                                  <m:r>
                                    <a:rPr lang="ru-RU" sz="1400">
                                      <a:latin typeface="Cambria Math"/>
                                    </a:rPr>
                                    <m:t>2</m:t>
                                  </m:r>
                                </m:den>
                              </m:f>
                            </m:e>
                          </m:d>
                        </m:e>
                        <m:sup>
                          <m:f>
                            <m:fPr>
                              <m:ctrlPr>
                                <a:rPr lang="ru-RU" sz="1400" i="1">
                                  <a:latin typeface="Cambria Math" panose="02040503050406030204" pitchFamily="18" charset="0"/>
                                </a:rPr>
                              </m:ctrlPr>
                            </m:fPr>
                            <m:num>
                              <m:r>
                                <a:rPr lang="ru-RU" sz="1400">
                                  <a:latin typeface="Cambria Math"/>
                                </a:rPr>
                                <m:t>1</m:t>
                              </m:r>
                            </m:num>
                            <m:den>
                              <m:r>
                                <a:rPr lang="ru-RU" sz="1400" i="1">
                                  <a:latin typeface="Cambria Math"/>
                                </a:rPr>
                                <m:t>𝑘</m:t>
                              </m:r>
                              <m:r>
                                <a:rPr lang="ru-RU" sz="1400" i="1">
                                  <a:latin typeface="Cambria Math"/>
                                </a:rPr>
                                <m:t>−</m:t>
                              </m:r>
                              <m:r>
                                <a:rPr lang="ru-RU" sz="1400">
                                  <a:latin typeface="Cambria Math"/>
                                </a:rPr>
                                <m:t>1</m:t>
                              </m:r>
                            </m:den>
                          </m:f>
                        </m:sup>
                      </m:sSup>
                      <m:sSup>
                        <m:sSupPr>
                          <m:ctrlPr>
                            <a:rPr lang="ru-RU" sz="1400" i="1">
                              <a:latin typeface="Cambria Math" panose="02040503050406030204" pitchFamily="18" charset="0"/>
                            </a:rPr>
                          </m:ctrlPr>
                        </m:sSupPr>
                        <m:e>
                          <m:d>
                            <m:dPr>
                              <m:ctrlPr>
                                <a:rPr lang="ru-RU" sz="1400" i="1">
                                  <a:latin typeface="Cambria Math" panose="02040503050406030204" pitchFamily="18" charset="0"/>
                                </a:rPr>
                              </m:ctrlPr>
                            </m:dPr>
                            <m:e>
                              <m:r>
                                <a:rPr lang="ru-RU" sz="1400">
                                  <a:latin typeface="Cambria Math"/>
                                </a:rPr>
                                <m:t>1</m:t>
                              </m:r>
                              <m:r>
                                <a:rPr lang="ru-RU" sz="1400" i="1">
                                  <a:latin typeface="Cambria Math"/>
                                </a:rPr>
                                <m:t>−</m:t>
                              </m:r>
                              <m:f>
                                <m:fPr>
                                  <m:ctrlPr>
                                    <a:rPr lang="ru-RU" sz="1400" i="1">
                                      <a:latin typeface="Cambria Math" panose="02040503050406030204" pitchFamily="18" charset="0"/>
                                    </a:rPr>
                                  </m:ctrlPr>
                                </m:fPr>
                                <m:num>
                                  <m:r>
                                    <a:rPr lang="ru-RU" sz="1400" i="1">
                                      <a:latin typeface="Cambria Math"/>
                                    </a:rPr>
                                    <m:t>𝑘</m:t>
                                  </m:r>
                                  <m:r>
                                    <a:rPr lang="ru-RU" sz="1400" i="1">
                                      <a:latin typeface="Cambria Math"/>
                                    </a:rPr>
                                    <m:t>−</m:t>
                                  </m:r>
                                  <m:r>
                                    <a:rPr lang="ru-RU" sz="1400">
                                      <a:latin typeface="Cambria Math"/>
                                    </a:rPr>
                                    <m:t>1</m:t>
                                  </m:r>
                                </m:num>
                                <m:den>
                                  <m:r>
                                    <a:rPr lang="ru-RU" sz="1400" i="1">
                                      <a:latin typeface="Cambria Math"/>
                                    </a:rPr>
                                    <m:t>𝑘</m:t>
                                  </m:r>
                                  <m:r>
                                    <a:rPr lang="ru-RU" sz="1400">
                                      <a:latin typeface="Cambria Math"/>
                                    </a:rPr>
                                    <m:t>+1</m:t>
                                  </m:r>
                                </m:den>
                              </m:f>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a:rPr>
                                        <m:t>𝜆</m:t>
                                      </m:r>
                                    </m:e>
                                    <m:sub>
                                      <m:r>
                                        <a:rPr lang="ru-RU" sz="1400" i="1">
                                          <a:latin typeface="Cambria Math"/>
                                        </a:rPr>
                                        <m:t>𝑐𝑖</m:t>
                                      </m:r>
                                    </m:sub>
                                  </m:sSub>
                                </m:e>
                                <m:sup>
                                  <m:r>
                                    <a:rPr lang="ru-RU" sz="1400">
                                      <a:latin typeface="Cambria Math"/>
                                    </a:rPr>
                                    <m:t>2</m:t>
                                  </m:r>
                                </m:sup>
                              </m:sSup>
                            </m:e>
                          </m:d>
                        </m:e>
                        <m:sup>
                          <m:f>
                            <m:fPr>
                              <m:ctrlPr>
                                <a:rPr lang="ru-RU" sz="1400" i="1">
                                  <a:latin typeface="Cambria Math" panose="02040503050406030204" pitchFamily="18" charset="0"/>
                                </a:rPr>
                              </m:ctrlPr>
                            </m:fPr>
                            <m:num>
                              <m:r>
                                <a:rPr lang="ru-RU" sz="1400" i="1">
                                  <a:latin typeface="Cambria Math"/>
                                </a:rPr>
                                <m:t>𝑘</m:t>
                              </m:r>
                            </m:num>
                            <m:den>
                              <m:r>
                                <a:rPr lang="ru-RU" sz="1400" i="1">
                                  <a:latin typeface="Cambria Math"/>
                                </a:rPr>
                                <m:t>𝑘</m:t>
                              </m:r>
                              <m:r>
                                <a:rPr lang="ru-RU" sz="1400" i="1">
                                  <a:latin typeface="Cambria Math"/>
                                </a:rPr>
                                <m:t>−</m:t>
                              </m:r>
                              <m:r>
                                <a:rPr lang="ru-RU" sz="1400">
                                  <a:latin typeface="Cambria Math"/>
                                </a:rPr>
                                <m:t>1</m:t>
                              </m:r>
                            </m:den>
                          </m:f>
                        </m:sup>
                      </m:sSup>
                      <m:sSub>
                        <m:sSubPr>
                          <m:ctrlPr>
                            <a:rPr lang="ru-RU" sz="1400" i="1">
                              <a:latin typeface="Cambria Math" panose="02040503050406030204" pitchFamily="18" charset="0"/>
                            </a:rPr>
                          </m:ctrlPr>
                        </m:sSubPr>
                        <m:e>
                          <m:r>
                            <a:rPr lang="ru-RU" sz="1400" i="1">
                              <a:latin typeface="Cambria Math"/>
                            </a:rPr>
                            <m:t>𝜆</m:t>
                          </m:r>
                        </m:e>
                        <m:sub>
                          <m:r>
                            <a:rPr lang="ru-RU" sz="1400" i="1">
                              <a:latin typeface="Cambria Math"/>
                            </a:rPr>
                            <m:t>𝑐</m:t>
                          </m:r>
                          <m:r>
                            <m:rPr>
                              <m:sty m:val="p"/>
                            </m:rPr>
                            <a:rPr lang="ru-RU" sz="1400">
                              <a:latin typeface="Cambria Math"/>
                            </a:rPr>
                            <m:t>i</m:t>
                          </m:r>
                        </m:sub>
                      </m:sSub>
                    </m:oMath>
                  </m:oMathPara>
                </a14:m>
                <a:endParaRPr lang="ru-RU" sz="1400" dirty="0"/>
              </a:p>
            </p:txBody>
          </p:sp>
        </mc:Choice>
        <mc:Fallback xmlns="">
          <p:sp>
            <p:nvSpPr>
              <p:cNvPr id="23" name="Прямоугольник 22">
                <a:extLst>
                  <a:ext uri="{FF2B5EF4-FFF2-40B4-BE49-F238E27FC236}">
                    <a16:creationId xmlns:a16="http://schemas.microsoft.com/office/drawing/2014/main" id="{7658900C-390A-450E-AEAE-030F41929C85}"/>
                  </a:ext>
                </a:extLst>
              </p:cNvPr>
              <p:cNvSpPr>
                <a:spLocks noRot="1" noChangeAspect="1" noMove="1" noResize="1" noEditPoints="1" noAdjustHandles="1" noChangeArrowheads="1" noChangeShapeType="1" noTextEdit="1"/>
              </p:cNvSpPr>
              <p:nvPr/>
            </p:nvSpPr>
            <p:spPr>
              <a:xfrm>
                <a:off x="4975608" y="4818622"/>
                <a:ext cx="3561038" cy="704167"/>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646BCC9F-3835-466F-BF14-FE3D139EA401}"/>
                  </a:ext>
                </a:extLst>
              </p:cNvPr>
              <p:cNvSpPr/>
              <p:nvPr/>
            </p:nvSpPr>
            <p:spPr>
              <a:xfrm>
                <a:off x="2379558" y="4802210"/>
                <a:ext cx="2331279" cy="70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ea typeface="Calibri" panose="020F0502020204030204" pitchFamily="34" charset="0"/>
                          <a:cs typeface="Times New Roman" panose="02020603050405020304" pitchFamily="18" charset="0"/>
                        </a:rPr>
                        <m:t>𝜋</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e>
                      </m:d>
                      <m:r>
                        <a:rPr lang="ru-RU" sz="1400">
                          <a:latin typeface="Cambria Math" panose="02040503050406030204" pitchFamily="18" charset="0"/>
                          <a:ea typeface="Calibri" panose="020F0502020204030204" pitchFamily="34" charset="0"/>
                          <a:cs typeface="Times New Roman" panose="02020603050405020304" pitchFamily="18" charset="0"/>
                        </a:rPr>
                        <m:t>=</m:t>
                      </m:r>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a:latin typeface="Cambria Math" panose="02040503050406030204" pitchFamily="18" charset="0"/>
                                      <a:ea typeface="Calibri" panose="020F0502020204030204" pitchFamily="34" charset="0"/>
                                      <a:cs typeface="Times New Roman" panose="02020603050405020304" pitchFamily="18" charset="0"/>
                                    </a:rPr>
                                    <m:t>+1</m:t>
                                  </m:r>
                                </m:den>
                              </m:f>
                              <m:sSup>
                                <m:sSupPr>
                                  <m:ctrlPr>
                                    <a:rPr lang="ru-RU" sz="1400" i="1">
                                      <a:effectLst/>
                                      <a:latin typeface="Cambria Math" panose="02040503050406030204" pitchFamily="18" charset="0"/>
                                    </a:rPr>
                                  </m:ctrlPr>
                                </m:sSup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e>
                                <m:sup>
                                  <m:r>
                                    <a:rPr lang="ru-RU" sz="1400">
                                      <a:latin typeface="Cambria Math" panose="02040503050406030204" pitchFamily="18" charset="0"/>
                                      <a:ea typeface="Calibri" panose="020F0502020204030204" pitchFamily="34" charset="0"/>
                                      <a:cs typeface="Times New Roman" panose="02020603050405020304" pitchFamily="18" charset="0"/>
                                    </a:rPr>
                                    <m:t>2</m:t>
                                  </m:r>
                                </m:sup>
                              </m:sSup>
                            </m:e>
                          </m:d>
                        </m:e>
                        <m:sup>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sup>
                      </m:sSup>
                    </m:oMath>
                  </m:oMathPara>
                </a14:m>
                <a:endParaRPr lang="ru-RU" sz="1400" dirty="0"/>
              </a:p>
            </p:txBody>
          </p:sp>
        </mc:Choice>
        <mc:Fallback xmlns="">
          <p:sp>
            <p:nvSpPr>
              <p:cNvPr id="24" name="Прямоугольник 23">
                <a:extLst>
                  <a:ext uri="{FF2B5EF4-FFF2-40B4-BE49-F238E27FC236}">
                    <a16:creationId xmlns:a16="http://schemas.microsoft.com/office/drawing/2014/main" id="{646BCC9F-3835-466F-BF14-FE3D139EA401}"/>
                  </a:ext>
                </a:extLst>
              </p:cNvPr>
              <p:cNvSpPr>
                <a:spLocks noRot="1" noChangeAspect="1" noMove="1" noResize="1" noEditPoints="1" noAdjustHandles="1" noChangeArrowheads="1" noChangeShapeType="1" noTextEdit="1"/>
              </p:cNvSpPr>
              <p:nvPr/>
            </p:nvSpPr>
            <p:spPr>
              <a:xfrm>
                <a:off x="2379558" y="4802210"/>
                <a:ext cx="2331279" cy="700000"/>
              </a:xfrm>
              <a:prstGeom prst="rect">
                <a:avLst/>
              </a:prstGeom>
              <a:blipFill>
                <a:blip r:embed="rId21"/>
                <a:stretch>
                  <a:fillRect/>
                </a:stretch>
              </a:blipFill>
            </p:spPr>
            <p:txBody>
              <a:bodyPr/>
              <a:lstStyle/>
              <a:p>
                <a:r>
                  <a:rPr lang="ru-RU">
                    <a:noFill/>
                  </a:rPr>
                  <a:t> </a:t>
                </a:r>
              </a:p>
            </p:txBody>
          </p:sp>
        </mc:Fallback>
      </mc:AlternateContent>
      <p:sp>
        <p:nvSpPr>
          <p:cNvPr id="83" name="Прямоугольник 82">
            <a:extLst>
              <a:ext uri="{FF2B5EF4-FFF2-40B4-BE49-F238E27FC236}">
                <a16:creationId xmlns:a16="http://schemas.microsoft.com/office/drawing/2014/main" id="{3EDBB5A1-C503-423D-B08C-5BAFF95F5B2E}"/>
              </a:ext>
            </a:extLst>
          </p:cNvPr>
          <p:cNvSpPr/>
          <p:nvPr/>
        </p:nvSpPr>
        <p:spPr>
          <a:xfrm rot="16200000" flipH="1">
            <a:off x="-1920471" y="1743154"/>
            <a:ext cx="420229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Common for both types of turbomachinery</a:t>
            </a:r>
            <a:endParaRPr lang="ru-RU" sz="1400" i="1" cap="all" dirty="0">
              <a:solidFill>
                <a:sysClr val="windowText" lastClr="000000"/>
              </a:solidFill>
            </a:endParaRPr>
          </a:p>
        </p:txBody>
      </p:sp>
    </p:spTree>
    <p:extLst>
      <p:ext uri="{BB962C8B-B14F-4D97-AF65-F5344CB8AC3E}">
        <p14:creationId xmlns:p14="http://schemas.microsoft.com/office/powerpoint/2010/main" val="31980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9" grpId="0"/>
      <p:bldP spid="60" grpId="0"/>
      <p:bldP spid="61" grpId="0" animBg="1"/>
      <p:bldP spid="62" grpId="0" animBg="1"/>
      <p:bldP spid="63" grpId="0" animBg="1"/>
      <p:bldP spid="2" grpId="0"/>
      <p:bldP spid="3" grpId="0"/>
      <p:bldP spid="9" grpId="0"/>
      <p:bldP spid="10" grpId="0"/>
      <p:bldP spid="11" grpId="0"/>
      <p:bldP spid="12" grpId="0"/>
      <p:bldP spid="13" grpId="0"/>
      <p:bldP spid="14" grpId="0"/>
      <p:bldP spid="15" grpId="0"/>
      <p:bldP spid="16" grpId="0"/>
      <p:bldP spid="17" grpId="0"/>
      <p:bldP spid="18" grpId="0"/>
      <p:bldP spid="19" grpId="0"/>
      <p:bldP spid="20" grpId="0"/>
      <p:bldP spid="78" grpId="0" animBg="1"/>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33</a:t>
            </a:fld>
            <a:endParaRPr lang="ru-RU" dirty="0">
              <a:solidFill>
                <a:schemeClr val="bg1"/>
              </a:solidFill>
              <a:latin typeface="Elektra Medium Pro" panose="02000803000000020004" pitchFamily="50" charset="-52"/>
            </a:endParaRP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6"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0"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9" name="Picture 2">
            <a:extLst>
              <a:ext uri="{FF2B5EF4-FFF2-40B4-BE49-F238E27FC236}">
                <a16:creationId xmlns:a16="http://schemas.microsoft.com/office/drawing/2014/main" id="{58956C08-2809-46A2-A4AF-BE70477A4E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5989" y="809008"/>
            <a:ext cx="2880000" cy="230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Прямоугольник 60">
            <a:extLst>
              <a:ext uri="{FF2B5EF4-FFF2-40B4-BE49-F238E27FC236}">
                <a16:creationId xmlns:a16="http://schemas.microsoft.com/office/drawing/2014/main" id="{06BA133D-4979-4330-A068-B013B6092C4C}"/>
              </a:ext>
            </a:extLst>
          </p:cNvPr>
          <p:cNvSpPr/>
          <p:nvPr/>
        </p:nvSpPr>
        <p:spPr>
          <a:xfrm>
            <a:off x="6470643" y="1739564"/>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a:extLst>
              <a:ext uri="{FF2B5EF4-FFF2-40B4-BE49-F238E27FC236}">
                <a16:creationId xmlns:a16="http://schemas.microsoft.com/office/drawing/2014/main" id="{728C5182-E491-4CA9-A57A-C48F8B5633B4}"/>
              </a:ext>
            </a:extLst>
          </p:cNvPr>
          <p:cNvSpPr/>
          <p:nvPr/>
        </p:nvSpPr>
        <p:spPr>
          <a:xfrm>
            <a:off x="7116530" y="1735280"/>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a:extLst>
              <a:ext uri="{FF2B5EF4-FFF2-40B4-BE49-F238E27FC236}">
                <a16:creationId xmlns:a16="http://schemas.microsoft.com/office/drawing/2014/main" id="{3EDBB5A1-C503-423D-B08C-5BAFF95F5B2E}"/>
              </a:ext>
            </a:extLst>
          </p:cNvPr>
          <p:cNvSpPr/>
          <p:nvPr/>
        </p:nvSpPr>
        <p:spPr>
          <a:xfrm rot="16200000" flipH="1">
            <a:off x="-1920471" y="1743154"/>
            <a:ext cx="420229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Common for both types of turbomachinery</a:t>
            </a:r>
            <a:endParaRPr lang="ru-RU" sz="1400" i="1" cap="all" dirty="0">
              <a:solidFill>
                <a:sysClr val="windowText" lastClr="000000"/>
              </a:solidFill>
            </a:endParaRPr>
          </a:p>
        </p:txBody>
      </p:sp>
      <p:sp>
        <p:nvSpPr>
          <p:cNvPr id="64" name="Прямоугольник 63">
            <a:extLst>
              <a:ext uri="{FF2B5EF4-FFF2-40B4-BE49-F238E27FC236}">
                <a16:creationId xmlns:a16="http://schemas.microsoft.com/office/drawing/2014/main" id="{0A52A83B-4F58-4950-9E18-407E7B05B544}"/>
              </a:ext>
            </a:extLst>
          </p:cNvPr>
          <p:cNvSpPr/>
          <p:nvPr/>
        </p:nvSpPr>
        <p:spPr>
          <a:xfrm>
            <a:off x="609601" y="795751"/>
            <a:ext cx="4076699" cy="369332"/>
          </a:xfrm>
          <a:prstGeom prst="rect">
            <a:avLst/>
          </a:prstGeom>
        </p:spPr>
        <p:txBody>
          <a:bodyPr wrap="square">
            <a:spAutoFit/>
          </a:bodyPr>
          <a:lstStyle/>
          <a:p>
            <a:pPr algn="ctr"/>
            <a:r>
              <a:rPr lang="en-US" cap="small" dirty="0"/>
              <a:t>Selection of the total pressure losses</a:t>
            </a:r>
            <a:endParaRPr lang="ru-RU" cap="small" dirty="0"/>
          </a:p>
        </p:txBody>
      </p:sp>
      <p:sp>
        <p:nvSpPr>
          <p:cNvPr id="65" name="Прямоугольник 64">
            <a:extLst>
              <a:ext uri="{FF2B5EF4-FFF2-40B4-BE49-F238E27FC236}">
                <a16:creationId xmlns:a16="http://schemas.microsoft.com/office/drawing/2014/main" id="{DBC4D7C7-3E71-4C27-A054-3F9FC974BBDE}"/>
              </a:ext>
            </a:extLst>
          </p:cNvPr>
          <p:cNvSpPr/>
          <p:nvPr/>
        </p:nvSpPr>
        <p:spPr>
          <a:xfrm>
            <a:off x="609600" y="1105838"/>
            <a:ext cx="4991099" cy="1061829"/>
          </a:xfrm>
          <a:prstGeom prst="rect">
            <a:avLst/>
          </a:prstGeom>
        </p:spPr>
        <p:txBody>
          <a:bodyPr wrap="square">
            <a:spAutoFit/>
          </a:bodyPr>
          <a:lstStyle/>
          <a:p>
            <a:pPr marL="57150" indent="-342900">
              <a:lnSpc>
                <a:spcPct val="150000"/>
              </a:lnSpc>
              <a:buFont typeface="+mj-lt"/>
              <a:buAutoNum type="arabicPeriod"/>
            </a:pPr>
            <a:r>
              <a:rPr lang="en-US" sz="1400" dirty="0"/>
              <a:t>Recovery coefficient </a:t>
            </a:r>
            <a:r>
              <a:rPr lang="ru-RU" sz="1400" i="1" dirty="0">
                <a:sym typeface="Symbol"/>
              </a:rPr>
              <a:t></a:t>
            </a:r>
            <a:r>
              <a:rPr lang="ru-RU" sz="1400" dirty="0"/>
              <a:t> </a:t>
            </a:r>
            <a:r>
              <a:rPr lang="en-US" sz="1400" dirty="0"/>
              <a:t> depends on losses in the row</a:t>
            </a:r>
            <a:endParaRPr lang="ru-RU" sz="1400" dirty="0"/>
          </a:p>
          <a:p>
            <a:pPr marL="57150" indent="-342900">
              <a:lnSpc>
                <a:spcPct val="150000"/>
              </a:lnSpc>
              <a:buFont typeface="+mj-lt"/>
              <a:buAutoNum type="arabicPeriod"/>
            </a:pPr>
            <a:r>
              <a:rPr lang="en-US" sz="1400" dirty="0"/>
              <a:t>Losses are calculated using the loss models</a:t>
            </a:r>
          </a:p>
          <a:p>
            <a:pPr marL="57150" indent="-342900">
              <a:lnSpc>
                <a:spcPct val="150000"/>
              </a:lnSpc>
              <a:buFont typeface="+mj-lt"/>
              <a:buAutoNum type="arabicPeriod"/>
            </a:pPr>
            <a:r>
              <a:rPr lang="en-US" sz="1400" dirty="0"/>
              <a:t>Diagram may be used in the first approximation for turbine</a:t>
            </a:r>
            <a:endParaRPr lang="ru-RU" sz="1400" dirty="0"/>
          </a:p>
        </p:txBody>
      </p:sp>
      <p:pic>
        <p:nvPicPr>
          <p:cNvPr id="66" name="Рисунок 65">
            <a:extLst>
              <a:ext uri="{FF2B5EF4-FFF2-40B4-BE49-F238E27FC236}">
                <a16:creationId xmlns:a16="http://schemas.microsoft.com/office/drawing/2014/main" id="{B9B184DF-B419-4E74-BE8C-3BB0FCA63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8" y="2454256"/>
            <a:ext cx="2160000" cy="3584196"/>
          </a:xfrm>
          <a:prstGeom prst="rect">
            <a:avLst/>
          </a:prstGeom>
        </p:spPr>
      </p:pic>
      <p:sp>
        <p:nvSpPr>
          <p:cNvPr id="67" name="Прямоугольник 66">
            <a:extLst>
              <a:ext uri="{FF2B5EF4-FFF2-40B4-BE49-F238E27FC236}">
                <a16:creationId xmlns:a16="http://schemas.microsoft.com/office/drawing/2014/main" id="{C5D72649-8187-4BA8-AD3F-B6DE49DE0415}"/>
              </a:ext>
            </a:extLst>
          </p:cNvPr>
          <p:cNvSpPr/>
          <p:nvPr/>
        </p:nvSpPr>
        <p:spPr>
          <a:xfrm>
            <a:off x="503093" y="6038452"/>
            <a:ext cx="2766200" cy="307777"/>
          </a:xfrm>
          <a:prstGeom prst="rect">
            <a:avLst/>
          </a:prstGeom>
        </p:spPr>
        <p:txBody>
          <a:bodyPr wrap="square">
            <a:spAutoFit/>
          </a:bodyPr>
          <a:lstStyle/>
          <a:p>
            <a:pPr algn="ctr"/>
            <a:r>
              <a:rPr lang="es-ES" sz="1400" cap="small" dirty="0"/>
              <a:t>Dependence for determination of </a:t>
            </a:r>
            <a:r>
              <a:rPr lang="ru-RU" sz="1400" cap="small" dirty="0">
                <a:sym typeface="Symbol"/>
              </a:rPr>
              <a:t></a:t>
            </a:r>
            <a:endParaRPr lang="ru-RU" sz="1400" cap="small" dirty="0"/>
          </a:p>
        </p:txBody>
      </p:sp>
      <p:sp>
        <p:nvSpPr>
          <p:cNvPr id="68" name="Прямоугольник 67">
            <a:extLst>
              <a:ext uri="{FF2B5EF4-FFF2-40B4-BE49-F238E27FC236}">
                <a16:creationId xmlns:a16="http://schemas.microsoft.com/office/drawing/2014/main" id="{4FE64862-088F-48A2-A716-BC0F3DB496A8}"/>
              </a:ext>
            </a:extLst>
          </p:cNvPr>
          <p:cNvSpPr/>
          <p:nvPr/>
        </p:nvSpPr>
        <p:spPr>
          <a:xfrm>
            <a:off x="2716628" y="3169303"/>
            <a:ext cx="6167599" cy="369332"/>
          </a:xfrm>
          <a:prstGeom prst="rect">
            <a:avLst/>
          </a:prstGeom>
        </p:spPr>
        <p:txBody>
          <a:bodyPr wrap="square">
            <a:spAutoFit/>
          </a:bodyPr>
          <a:lstStyle/>
          <a:p>
            <a:pPr algn="ctr"/>
            <a:r>
              <a:rPr lang="en-US" cap="small" dirty="0"/>
              <a:t>Calculation of pressure and density</a:t>
            </a:r>
            <a:endParaRPr lang="ru-RU" cap="small" dirty="0"/>
          </a:p>
        </p:txBody>
      </p:sp>
      <p:sp>
        <p:nvSpPr>
          <p:cNvPr id="69" name="Прямоугольник 68">
            <a:extLst>
              <a:ext uri="{FF2B5EF4-FFF2-40B4-BE49-F238E27FC236}">
                <a16:creationId xmlns:a16="http://schemas.microsoft.com/office/drawing/2014/main" id="{2629169E-22EA-439E-9FF3-DAE9825D0F96}"/>
              </a:ext>
            </a:extLst>
          </p:cNvPr>
          <p:cNvSpPr/>
          <p:nvPr/>
        </p:nvSpPr>
        <p:spPr>
          <a:xfrm>
            <a:off x="3762077" y="4503999"/>
            <a:ext cx="4076699" cy="369332"/>
          </a:xfrm>
          <a:prstGeom prst="rect">
            <a:avLst/>
          </a:prstGeom>
        </p:spPr>
        <p:txBody>
          <a:bodyPr wrap="square">
            <a:spAutoFit/>
          </a:bodyPr>
          <a:lstStyle/>
          <a:p>
            <a:pPr algn="ctr"/>
            <a:r>
              <a:rPr lang="es-ES" cap="small" dirty="0"/>
              <a:t>Calculation of axial areas</a:t>
            </a:r>
            <a:endParaRPr lang="ru-RU" cap="small" dirty="0"/>
          </a:p>
        </p:txBody>
      </p:sp>
      <p:sp>
        <p:nvSpPr>
          <p:cNvPr id="70" name="Прямоугольник 69">
            <a:extLst>
              <a:ext uri="{FF2B5EF4-FFF2-40B4-BE49-F238E27FC236}">
                <a16:creationId xmlns:a16="http://schemas.microsoft.com/office/drawing/2014/main" id="{6BEDFB87-F24F-4806-B9FD-14604D464034}"/>
              </a:ext>
            </a:extLst>
          </p:cNvPr>
          <p:cNvSpPr/>
          <p:nvPr/>
        </p:nvSpPr>
        <p:spPr>
          <a:xfrm>
            <a:off x="5862280" y="1735279"/>
            <a:ext cx="608363" cy="47476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70B14428-2B8D-4A1D-8E89-0F18EDA00579}"/>
                  </a:ext>
                </a:extLst>
              </p:cNvPr>
              <p:cNvSpPr/>
              <p:nvPr/>
            </p:nvSpPr>
            <p:spPr>
              <a:xfrm>
                <a:off x="2869975" y="3624623"/>
                <a:ext cx="124245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rPr>
                            <m:t>р</m:t>
                          </m:r>
                        </m:e>
                        <m:sub>
                          <m:r>
                            <a:rPr lang="ru-RU" sz="1400" i="1">
                              <a:latin typeface="Cambria Math" panose="02040503050406030204" pitchFamily="18" charset="0"/>
                            </a:rPr>
                            <m:t>1</m:t>
                          </m:r>
                        </m:sub>
                        <m:sup>
                          <m:r>
                            <a:rPr lang="ru-RU" sz="1400" i="1">
                              <a:latin typeface="Cambria Math" panose="02040503050406030204" pitchFamily="18" charset="0"/>
                            </a:rPr>
                            <m:t>∗</m:t>
                          </m:r>
                        </m:sup>
                      </m:sSubSup>
                      <m:r>
                        <a:rPr lang="ru-RU" sz="1400" i="1">
                          <a:latin typeface="Cambria Math" panose="02040503050406030204" pitchFamily="18" charset="0"/>
                        </a:rPr>
                        <m:t>=</m:t>
                      </m:r>
                      <m:sSubSup>
                        <m:sSubSupPr>
                          <m:ctrlPr>
                            <a:rPr lang="ru-RU" sz="1400" i="1">
                              <a:latin typeface="Cambria Math" panose="02040503050406030204" pitchFamily="18" charset="0"/>
                            </a:rPr>
                          </m:ctrlPr>
                        </m:sSubSupPr>
                        <m:e>
                          <m:r>
                            <a:rPr lang="ru-RU" sz="1400" i="1">
                              <a:latin typeface="Cambria Math" panose="02040503050406030204" pitchFamily="18" charset="0"/>
                            </a:rPr>
                            <m:t>р</m:t>
                          </m:r>
                        </m:e>
                        <m:sub>
                          <m:r>
                            <a:rPr lang="ru-RU" sz="1400" i="1">
                              <a:latin typeface="Cambria Math" panose="02040503050406030204" pitchFamily="18" charset="0"/>
                            </a:rPr>
                            <m:t>0</m:t>
                          </m:r>
                        </m:sub>
                        <m:sup>
                          <m:r>
                            <a:rPr lang="ru-RU" sz="1400" i="1">
                              <a:latin typeface="Cambria Math" panose="02040503050406030204" pitchFamily="18" charset="0"/>
                            </a:rPr>
                            <m:t>∗</m:t>
                          </m:r>
                        </m:sup>
                      </m:sSubSup>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𝜎</m:t>
                          </m:r>
                        </m:e>
                        <m:sub>
                          <m:r>
                            <a:rPr lang="en-US" sz="1400" i="1">
                              <a:latin typeface="Cambria Math" panose="02040503050406030204" pitchFamily="18" charset="0"/>
                            </a:rPr>
                            <m:t>𝑁𝐵</m:t>
                          </m:r>
                        </m:sub>
                      </m:sSub>
                    </m:oMath>
                  </m:oMathPara>
                </a14:m>
                <a:endParaRPr lang="ru-RU" sz="1400" dirty="0"/>
              </a:p>
            </p:txBody>
          </p:sp>
        </mc:Choice>
        <mc:Fallback xmlns="">
          <p:sp>
            <p:nvSpPr>
              <p:cNvPr id="4" name="Прямоугольник 3">
                <a:extLst>
                  <a:ext uri="{FF2B5EF4-FFF2-40B4-BE49-F238E27FC236}">
                    <a16:creationId xmlns:a16="http://schemas.microsoft.com/office/drawing/2014/main" id="{70B14428-2B8D-4A1D-8E89-0F18EDA00579}"/>
                  </a:ext>
                </a:extLst>
              </p:cNvPr>
              <p:cNvSpPr>
                <a:spLocks noRot="1" noChangeAspect="1" noMove="1" noResize="1" noEditPoints="1" noAdjustHandles="1" noChangeArrowheads="1" noChangeShapeType="1" noTextEdit="1"/>
              </p:cNvSpPr>
              <p:nvPr/>
            </p:nvSpPr>
            <p:spPr>
              <a:xfrm>
                <a:off x="2869975" y="3624623"/>
                <a:ext cx="1242456" cy="307777"/>
              </a:xfrm>
              <a:prstGeom prst="rect">
                <a:avLst/>
              </a:prstGeom>
              <a:blipFill>
                <a:blip r:embed="rId5"/>
                <a:stretch>
                  <a:fillRect b="-2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FFB13145-9898-424F-BCC6-7F4E58833306}"/>
                  </a:ext>
                </a:extLst>
              </p:cNvPr>
              <p:cNvSpPr/>
              <p:nvPr/>
            </p:nvSpPr>
            <p:spPr>
              <a:xfrm>
                <a:off x="2869975" y="4062582"/>
                <a:ext cx="143834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𝜋</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a:latin typeface="Cambria Math" panose="02040503050406030204" pitchFamily="18" charset="0"/>
                                  <a:ea typeface="Calibri" panose="020F0502020204030204" pitchFamily="34" charset="0"/>
                                  <a:cs typeface="Times New Roman" panose="02020603050405020304" pitchFamily="18" charset="0"/>
                                </a:rPr>
                                <m:t>с1</m:t>
                              </m:r>
                            </m:sub>
                          </m:sSub>
                        </m:e>
                      </m:d>
                    </m:oMath>
                  </m:oMathPara>
                </a14:m>
                <a:endParaRPr lang="ru-RU" sz="1400" dirty="0"/>
              </a:p>
            </p:txBody>
          </p:sp>
        </mc:Choice>
        <mc:Fallback xmlns="">
          <p:sp>
            <p:nvSpPr>
              <p:cNvPr id="5" name="Прямоугольник 4">
                <a:extLst>
                  <a:ext uri="{FF2B5EF4-FFF2-40B4-BE49-F238E27FC236}">
                    <a16:creationId xmlns:a16="http://schemas.microsoft.com/office/drawing/2014/main" id="{FFB13145-9898-424F-BCC6-7F4E58833306}"/>
                  </a:ext>
                </a:extLst>
              </p:cNvPr>
              <p:cNvSpPr>
                <a:spLocks noRot="1" noChangeAspect="1" noMove="1" noResize="1" noEditPoints="1" noAdjustHandles="1" noChangeArrowheads="1" noChangeShapeType="1" noTextEdit="1"/>
              </p:cNvSpPr>
              <p:nvPr/>
            </p:nvSpPr>
            <p:spPr>
              <a:xfrm>
                <a:off x="2869975" y="4062582"/>
                <a:ext cx="1438342" cy="307777"/>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89458242-ED22-4091-8138-5FBC7C14540A}"/>
                  </a:ext>
                </a:extLst>
              </p:cNvPr>
              <p:cNvSpPr/>
              <p:nvPr/>
            </p:nvSpPr>
            <p:spPr>
              <a:xfrm>
                <a:off x="4241090" y="3624541"/>
                <a:ext cx="159877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𝜋</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i="1">
                                  <a:latin typeface="Cambria Math" panose="02040503050406030204" pitchFamily="18" charset="0"/>
                                  <a:ea typeface="Calibri" panose="020F0502020204030204" pitchFamily="34" charset="0"/>
                                  <a:cs typeface="Times New Roman" panose="02020603050405020304" pitchFamily="18" charset="0"/>
                                </a:rPr>
                                <m:t>𝑤</m:t>
                              </m:r>
                              <m:r>
                                <a:rPr lang="ru-RU" sz="1400">
                                  <a:latin typeface="Cambria Math" panose="02040503050406030204" pitchFamily="18" charset="0"/>
                                  <a:ea typeface="Calibri" panose="020F0502020204030204" pitchFamily="34" charset="0"/>
                                  <a:cs typeface="Times New Roman" panose="02020603050405020304" pitchFamily="18" charset="0"/>
                                </a:rPr>
                                <m:t>1</m:t>
                              </m:r>
                            </m:sub>
                          </m:sSub>
                        </m:e>
                      </m:d>
                    </m:oMath>
                  </m:oMathPara>
                </a14:m>
                <a:endParaRPr lang="ru-RU" sz="1400" dirty="0"/>
              </a:p>
            </p:txBody>
          </p:sp>
        </mc:Choice>
        <mc:Fallback xmlns="">
          <p:sp>
            <p:nvSpPr>
              <p:cNvPr id="25" name="Прямоугольник 24">
                <a:extLst>
                  <a:ext uri="{FF2B5EF4-FFF2-40B4-BE49-F238E27FC236}">
                    <a16:creationId xmlns:a16="http://schemas.microsoft.com/office/drawing/2014/main" id="{89458242-ED22-4091-8138-5FBC7C14540A}"/>
                  </a:ext>
                </a:extLst>
              </p:cNvPr>
              <p:cNvSpPr>
                <a:spLocks noRot="1" noChangeAspect="1" noMove="1" noResize="1" noEditPoints="1" noAdjustHandles="1" noChangeArrowheads="1" noChangeShapeType="1" noTextEdit="1"/>
              </p:cNvSpPr>
              <p:nvPr/>
            </p:nvSpPr>
            <p:spPr>
              <a:xfrm>
                <a:off x="4241090" y="3624541"/>
                <a:ext cx="1598771" cy="307777"/>
              </a:xfrm>
              <a:prstGeom prst="rect">
                <a:avLst/>
              </a:prstGeom>
              <a:blipFill>
                <a:blip r:embed="rId7"/>
                <a:stretch>
                  <a:fillRect b="-2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a:extLst>
                  <a:ext uri="{FF2B5EF4-FFF2-40B4-BE49-F238E27FC236}">
                    <a16:creationId xmlns:a16="http://schemas.microsoft.com/office/drawing/2014/main" id="{44FFE490-7D23-41A1-8C2A-8DF13EE581A4}"/>
                  </a:ext>
                </a:extLst>
              </p:cNvPr>
              <p:cNvSpPr/>
              <p:nvPr/>
            </p:nvSpPr>
            <p:spPr>
              <a:xfrm>
                <a:off x="4241090" y="4042553"/>
                <a:ext cx="14902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smtClean="0">
                              <a:latin typeface="Cambria Math" panose="02040503050406030204" pitchFamily="18" charset="0"/>
                            </a:rPr>
                          </m:ctrlPr>
                        </m:sSubSupPr>
                        <m:e>
                          <m:r>
                            <a:rPr lang="ru-RU" sz="1400" i="1">
                              <a:latin typeface="Cambria Math" panose="02040503050406030204" pitchFamily="18" charset="0"/>
                            </a:rPr>
                            <m:t>р</m:t>
                          </m:r>
                        </m:e>
                        <m:sub>
                          <m:r>
                            <a:rPr lang="en-US" sz="1400" b="0" i="1" smtClean="0">
                              <a:latin typeface="Cambria Math" panose="02040503050406030204" pitchFamily="18" charset="0"/>
                            </a:rPr>
                            <m:t>2</m:t>
                          </m:r>
                          <m:r>
                            <a:rPr lang="en-US" sz="1400" i="1">
                              <a:latin typeface="Cambria Math" panose="02040503050406030204" pitchFamily="18" charset="0"/>
                            </a:rPr>
                            <m:t>𝑤</m:t>
                          </m:r>
                        </m:sub>
                        <m:sup>
                          <m:r>
                            <a:rPr lang="ru-RU" sz="1400" i="1">
                              <a:latin typeface="Cambria Math" panose="02040503050406030204" pitchFamily="18" charset="0"/>
                            </a:rPr>
                            <m:t>∗</m:t>
                          </m:r>
                        </m:sup>
                      </m:sSubSup>
                      <m:r>
                        <a:rPr lang="ru-RU" sz="1400" i="1">
                          <a:latin typeface="Cambria Math" panose="02040503050406030204" pitchFamily="18" charset="0"/>
                        </a:rPr>
                        <m:t>=</m:t>
                      </m:r>
                      <m:sSubSup>
                        <m:sSubSupPr>
                          <m:ctrlPr>
                            <a:rPr lang="ru-RU" sz="1400" i="1">
                              <a:latin typeface="Cambria Math" panose="02040503050406030204" pitchFamily="18" charset="0"/>
                            </a:rPr>
                          </m:ctrlPr>
                        </m:sSubSupPr>
                        <m:e>
                          <m:r>
                            <a:rPr lang="ru-RU" sz="1400" i="1">
                              <a:latin typeface="Cambria Math" panose="02040503050406030204" pitchFamily="18" charset="0"/>
                            </a:rPr>
                            <m:t>р</m:t>
                          </m:r>
                        </m:e>
                        <m:sub>
                          <m:r>
                            <a:rPr lang="ru-RU" sz="1400" i="1">
                              <a:latin typeface="Cambria Math" panose="02040503050406030204" pitchFamily="18" charset="0"/>
                            </a:rPr>
                            <m:t>1</m:t>
                          </m:r>
                          <m:r>
                            <a:rPr lang="en-US" sz="1400" i="1">
                              <a:latin typeface="Cambria Math" panose="02040503050406030204" pitchFamily="18" charset="0"/>
                            </a:rPr>
                            <m:t>𝑤</m:t>
                          </m:r>
                        </m:sub>
                        <m:sup>
                          <m:r>
                            <a:rPr lang="ru-RU" sz="1400" i="1">
                              <a:latin typeface="Cambria Math" panose="02040503050406030204" pitchFamily="18" charset="0"/>
                            </a:rPr>
                            <m:t>∗</m:t>
                          </m:r>
                        </m:sup>
                      </m:sSubSup>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𝜎</m:t>
                          </m:r>
                        </m:e>
                        <m:sub>
                          <m:r>
                            <a:rPr lang="en-US" sz="1400" i="1">
                              <a:latin typeface="Cambria Math" panose="02040503050406030204" pitchFamily="18" charset="0"/>
                            </a:rPr>
                            <m:t>𝑅𝑊</m:t>
                          </m:r>
                        </m:sub>
                      </m:sSub>
                    </m:oMath>
                  </m:oMathPara>
                </a14:m>
                <a:endParaRPr lang="ru-RU" sz="1400" dirty="0"/>
              </a:p>
            </p:txBody>
          </p:sp>
        </mc:Choice>
        <mc:Fallback xmlns="">
          <p:sp>
            <p:nvSpPr>
              <p:cNvPr id="26" name="Прямоугольник 25">
                <a:extLst>
                  <a:ext uri="{FF2B5EF4-FFF2-40B4-BE49-F238E27FC236}">
                    <a16:creationId xmlns:a16="http://schemas.microsoft.com/office/drawing/2014/main" id="{44FFE490-7D23-41A1-8C2A-8DF13EE581A4}"/>
                  </a:ext>
                </a:extLst>
              </p:cNvPr>
              <p:cNvSpPr>
                <a:spLocks noRot="1" noChangeAspect="1" noMove="1" noResize="1" noEditPoints="1" noAdjustHandles="1" noChangeArrowheads="1" noChangeShapeType="1" noTextEdit="1"/>
              </p:cNvSpPr>
              <p:nvPr/>
            </p:nvSpPr>
            <p:spPr>
              <a:xfrm>
                <a:off x="4241090" y="4042553"/>
                <a:ext cx="1490216" cy="30777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Прямоугольник 26">
                <a:extLst>
                  <a:ext uri="{FF2B5EF4-FFF2-40B4-BE49-F238E27FC236}">
                    <a16:creationId xmlns:a16="http://schemas.microsoft.com/office/drawing/2014/main" id="{DB808CDB-856D-46F2-B2A5-0F1BF8144D03}"/>
                  </a:ext>
                </a:extLst>
              </p:cNvPr>
              <p:cNvSpPr/>
              <p:nvPr/>
            </p:nvSpPr>
            <p:spPr>
              <a:xfrm>
                <a:off x="6004107" y="3611648"/>
                <a:ext cx="161351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𝑤</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𝜋</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m:rPr>
                                  <m:sty m:val="p"/>
                                </m:rPr>
                                <a:rPr lang="ru-RU" sz="1400">
                                  <a:latin typeface="Cambria Math" panose="02040503050406030204" pitchFamily="18" charset="0"/>
                                  <a:ea typeface="Calibri" panose="020F0502020204030204" pitchFamily="34" charset="0"/>
                                  <a:cs typeface="Times New Roman" panose="02020603050405020304" pitchFamily="18" charset="0"/>
                                </a:rPr>
                                <m:t>w</m:t>
                              </m:r>
                              <m:r>
                                <a:rPr lang="ru-RU" sz="1400">
                                  <a:latin typeface="Cambria Math" panose="02040503050406030204" pitchFamily="18" charset="0"/>
                                  <a:ea typeface="Calibri" panose="020F0502020204030204" pitchFamily="34" charset="0"/>
                                  <a:cs typeface="Times New Roman" panose="02020603050405020304" pitchFamily="18" charset="0"/>
                                </a:rPr>
                                <m:t>2</m:t>
                              </m:r>
                            </m:sub>
                          </m:sSub>
                        </m:e>
                      </m:d>
                    </m:oMath>
                  </m:oMathPara>
                </a14:m>
                <a:endParaRPr lang="ru-RU" sz="1400" dirty="0"/>
              </a:p>
            </p:txBody>
          </p:sp>
        </mc:Choice>
        <mc:Fallback xmlns="">
          <p:sp>
            <p:nvSpPr>
              <p:cNvPr id="27" name="Прямоугольник 26">
                <a:extLst>
                  <a:ext uri="{FF2B5EF4-FFF2-40B4-BE49-F238E27FC236}">
                    <a16:creationId xmlns:a16="http://schemas.microsoft.com/office/drawing/2014/main" id="{DB808CDB-856D-46F2-B2A5-0F1BF8144D03}"/>
                  </a:ext>
                </a:extLst>
              </p:cNvPr>
              <p:cNvSpPr>
                <a:spLocks noRot="1" noChangeAspect="1" noMove="1" noResize="1" noEditPoints="1" noAdjustHandles="1" noChangeArrowheads="1" noChangeShapeType="1" noTextEdit="1"/>
              </p:cNvSpPr>
              <p:nvPr/>
            </p:nvSpPr>
            <p:spPr>
              <a:xfrm>
                <a:off x="6004107" y="3611648"/>
                <a:ext cx="1613519" cy="307777"/>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a:extLst>
                  <a:ext uri="{FF2B5EF4-FFF2-40B4-BE49-F238E27FC236}">
                    <a16:creationId xmlns:a16="http://schemas.microsoft.com/office/drawing/2014/main" id="{91CF022B-0634-42C1-B8E9-520781230EE9}"/>
                  </a:ext>
                </a:extLst>
              </p:cNvPr>
              <p:cNvSpPr/>
              <p:nvPr/>
            </p:nvSpPr>
            <p:spPr>
              <a:xfrm>
                <a:off x="5986617" y="3946194"/>
                <a:ext cx="1133452" cy="497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a:latin typeface="Cambria Math" panose="02040503050406030204" pitchFamily="18" charset="0"/>
                              <a:ea typeface="Calibri" panose="020F0502020204030204" pitchFamily="34" charset="0"/>
                              <a:cs typeface="Times New Roman" panose="02020603050405020304" pitchFamily="18" charset="0"/>
                            </a:rPr>
                            <m:t>р</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𝜆</m:t>
                                  </m:r>
                                </m:e>
                                <m:sub>
                                  <m:r>
                                    <a:rPr lang="ru-RU" sz="1400">
                                      <a:latin typeface="Cambria Math" panose="02040503050406030204" pitchFamily="18" charset="0"/>
                                      <a:ea typeface="Calibri" panose="020F0502020204030204" pitchFamily="34" charset="0"/>
                                      <a:cs typeface="Times New Roman" panose="02020603050405020304" pitchFamily="18" charset="0"/>
                                    </a:rPr>
                                    <m:t>с2</m:t>
                                  </m:r>
                                </m:sub>
                              </m:sSub>
                            </m:e>
                          </m:d>
                        </m:den>
                      </m:f>
                    </m:oMath>
                  </m:oMathPara>
                </a14:m>
                <a:endParaRPr lang="ru-RU" sz="1400" dirty="0"/>
              </a:p>
            </p:txBody>
          </p:sp>
        </mc:Choice>
        <mc:Fallback xmlns="">
          <p:sp>
            <p:nvSpPr>
              <p:cNvPr id="28" name="Прямоугольник 27">
                <a:extLst>
                  <a:ext uri="{FF2B5EF4-FFF2-40B4-BE49-F238E27FC236}">
                    <a16:creationId xmlns:a16="http://schemas.microsoft.com/office/drawing/2014/main" id="{91CF022B-0634-42C1-B8E9-520781230EE9}"/>
                  </a:ext>
                </a:extLst>
              </p:cNvPr>
              <p:cNvSpPr>
                <a:spLocks noRot="1" noChangeAspect="1" noMove="1" noResize="1" noEditPoints="1" noAdjustHandles="1" noChangeArrowheads="1" noChangeShapeType="1" noTextEdit="1"/>
              </p:cNvSpPr>
              <p:nvPr/>
            </p:nvSpPr>
            <p:spPr>
              <a:xfrm>
                <a:off x="5986617" y="3946194"/>
                <a:ext cx="1133452" cy="497508"/>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Прямоугольник 29">
                <a:extLst>
                  <a:ext uri="{FF2B5EF4-FFF2-40B4-BE49-F238E27FC236}">
                    <a16:creationId xmlns:a16="http://schemas.microsoft.com/office/drawing/2014/main" id="{0ACC4223-F50C-4064-AE2E-8567C0B9A414}"/>
                  </a:ext>
                </a:extLst>
              </p:cNvPr>
              <p:cNvSpPr/>
              <p:nvPr/>
            </p:nvSpPr>
            <p:spPr>
              <a:xfrm>
                <a:off x="7628316" y="3727726"/>
                <a:ext cx="878446" cy="497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𝜌</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𝑅</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400" dirty="0"/>
              </a:p>
            </p:txBody>
          </p:sp>
        </mc:Choice>
        <mc:Fallback xmlns="">
          <p:sp>
            <p:nvSpPr>
              <p:cNvPr id="30" name="Прямоугольник 29">
                <a:extLst>
                  <a:ext uri="{FF2B5EF4-FFF2-40B4-BE49-F238E27FC236}">
                    <a16:creationId xmlns:a16="http://schemas.microsoft.com/office/drawing/2014/main" id="{0ACC4223-F50C-4064-AE2E-8567C0B9A414}"/>
                  </a:ext>
                </a:extLst>
              </p:cNvPr>
              <p:cNvSpPr>
                <a:spLocks noRot="1" noChangeAspect="1" noMove="1" noResize="1" noEditPoints="1" noAdjustHandles="1" noChangeArrowheads="1" noChangeShapeType="1" noTextEdit="1"/>
              </p:cNvSpPr>
              <p:nvPr/>
            </p:nvSpPr>
            <p:spPr>
              <a:xfrm>
                <a:off x="7628316" y="3727726"/>
                <a:ext cx="878446" cy="497637"/>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Прямоугольник 30">
                <a:extLst>
                  <a:ext uri="{FF2B5EF4-FFF2-40B4-BE49-F238E27FC236}">
                    <a16:creationId xmlns:a16="http://schemas.microsoft.com/office/drawing/2014/main" id="{F48862E6-517B-4C29-8442-CF111B50B847}"/>
                  </a:ext>
                </a:extLst>
              </p:cNvPr>
              <p:cNvSpPr/>
              <p:nvPr/>
            </p:nvSpPr>
            <p:spPr>
              <a:xfrm>
                <a:off x="4656619" y="4941311"/>
                <a:ext cx="2287614" cy="6041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𝐹</m:t>
                          </m:r>
                        </m:e>
                        <m:sub>
                          <m:r>
                            <a:rPr lang="ru-RU" sz="1400" i="1">
                              <a:latin typeface="Cambria Math" panose="02040503050406030204" pitchFamily="18" charset="0"/>
                              <a:ea typeface="Calibri" panose="020F0502020204030204" pitchFamily="34" charset="0"/>
                              <a:cs typeface="Times New Roman" panose="02020603050405020304" pitchFamily="18" charset="0"/>
                            </a:rPr>
                            <m:t>𝑎𝑖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𝐺</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400" i="1">
                                  <a:effectLst/>
                                  <a:latin typeface="Cambria Math" panose="02040503050406030204" pitchFamily="18" charset="0"/>
                                </a:rPr>
                              </m:ctrlPr>
                            </m:radPr>
                            <m:deg/>
                            <m:e>
                              <m:sSubSup>
                                <m:sSubSupPr>
                                  <m:ctrlPr>
                                    <a:rPr lang="ru-RU" sz="1400" i="1">
                                      <a:effectLst/>
                                      <a:latin typeface="Cambria Math" panose="020405030504060302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e>
                          </m:rad>
                        </m:num>
                        <m:den>
                          <m:r>
                            <a:rPr lang="ru-RU" sz="1400" i="1">
                              <a:latin typeface="Cambria Math" panose="02040503050406030204" pitchFamily="18" charset="0"/>
                              <a:ea typeface="Calibri" panose="020F0502020204030204" pitchFamily="34" charset="0"/>
                              <a:cs typeface="Times New Roman" panose="02020603050405020304" pitchFamily="18" charset="0"/>
                            </a:rPr>
                            <m:t>𝑚</m:t>
                          </m:r>
                          <m:r>
                            <a:rPr lang="ru-RU"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400" i="1">
                                  <a:effectLst/>
                                  <a:latin typeface="Cambria Math" panose="020405030504060302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𝑝</m:t>
                              </m:r>
                            </m:e>
                            <m:sub>
                              <m:r>
                                <a:rPr lang="en-US" sz="1400" i="1">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𝑞</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𝜆</m:t>
                                  </m:r>
                                </m:e>
                                <m:sub>
                                  <m:r>
                                    <a:rPr lang="en-US" sz="1400" i="1">
                                      <a:latin typeface="Cambria Math" panose="02040503050406030204" pitchFamily="18" charset="0"/>
                                      <a:ea typeface="Calibri" panose="020F0502020204030204" pitchFamily="34" charset="0"/>
                                      <a:cs typeface="Times New Roman" panose="02020603050405020304" pitchFamily="18" charset="0"/>
                                    </a:rPr>
                                    <m:t>𝑐</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e>
                          </m:d>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𝛼</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400" dirty="0"/>
              </a:p>
            </p:txBody>
          </p:sp>
        </mc:Choice>
        <mc:Fallback xmlns="">
          <p:sp>
            <p:nvSpPr>
              <p:cNvPr id="31" name="Прямоугольник 30">
                <a:extLst>
                  <a:ext uri="{FF2B5EF4-FFF2-40B4-BE49-F238E27FC236}">
                    <a16:creationId xmlns:a16="http://schemas.microsoft.com/office/drawing/2014/main" id="{F48862E6-517B-4C29-8442-CF111B50B847}"/>
                  </a:ext>
                </a:extLst>
              </p:cNvPr>
              <p:cNvSpPr>
                <a:spLocks noRot="1" noChangeAspect="1" noMove="1" noResize="1" noEditPoints="1" noAdjustHandles="1" noChangeArrowheads="1" noChangeShapeType="1" noTextEdit="1"/>
              </p:cNvSpPr>
              <p:nvPr/>
            </p:nvSpPr>
            <p:spPr>
              <a:xfrm>
                <a:off x="4656619" y="4941311"/>
                <a:ext cx="2287614" cy="604140"/>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9385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8" grpId="0" animBg="1"/>
      <p:bldP spid="65" grpId="0"/>
      <p:bldP spid="67" grpId="0"/>
      <p:bldP spid="68" grpId="0"/>
      <p:bldP spid="69" grpId="0"/>
      <p:bldP spid="70" grpId="0" animBg="1"/>
      <p:bldP spid="4" grpId="0"/>
      <p:bldP spid="5" grpId="0"/>
      <p:bldP spid="25" grpId="0"/>
      <p:bldP spid="26" grpId="0"/>
      <p:bldP spid="27" grpId="0"/>
      <p:bldP spid="28"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34</a:t>
            </a:fld>
            <a:endParaRPr lang="ru-RU" dirty="0">
              <a:solidFill>
                <a:schemeClr val="bg1"/>
              </a:solidFill>
              <a:latin typeface="Elektra Medium Pro" panose="02000803000000020004" pitchFamily="50" charset="-52"/>
            </a:endParaRPr>
          </a:p>
        </p:txBody>
      </p:sp>
      <p:sp>
        <p:nvSpPr>
          <p:cNvPr id="6" name="Прямоугольник 5"/>
          <p:cNvSpPr/>
          <p:nvPr/>
        </p:nvSpPr>
        <p:spPr>
          <a:xfrm>
            <a:off x="626289" y="795751"/>
            <a:ext cx="5115790" cy="369332"/>
          </a:xfrm>
          <a:prstGeom prst="rect">
            <a:avLst/>
          </a:prstGeom>
        </p:spPr>
        <p:txBody>
          <a:bodyPr wrap="square">
            <a:spAutoFit/>
          </a:bodyPr>
          <a:lstStyle/>
          <a:p>
            <a:pPr algn="ctr"/>
            <a:r>
              <a:rPr lang="en-US" cap="small" dirty="0"/>
              <a:t>Calculation of dimensions of flow part</a:t>
            </a:r>
            <a:endParaRPr lang="ru-RU" cap="small"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6"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0"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9" name="Picture 2">
            <a:extLst>
              <a:ext uri="{FF2B5EF4-FFF2-40B4-BE49-F238E27FC236}">
                <a16:creationId xmlns:a16="http://schemas.microsoft.com/office/drawing/2014/main" id="{C1B73A9A-D678-4228-9555-FA13C4052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5989" y="809840"/>
            <a:ext cx="2880000" cy="22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Прямоугольник 69">
            <a:extLst>
              <a:ext uri="{FF2B5EF4-FFF2-40B4-BE49-F238E27FC236}">
                <a16:creationId xmlns:a16="http://schemas.microsoft.com/office/drawing/2014/main" id="{F3CEBDDC-26FC-47BE-AC67-95C0A7C0FB47}"/>
              </a:ext>
            </a:extLst>
          </p:cNvPr>
          <p:cNvSpPr/>
          <p:nvPr/>
        </p:nvSpPr>
        <p:spPr>
          <a:xfrm>
            <a:off x="6483927" y="2178110"/>
            <a:ext cx="637938" cy="49146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a:extLst>
              <a:ext uri="{FF2B5EF4-FFF2-40B4-BE49-F238E27FC236}">
                <a16:creationId xmlns:a16="http://schemas.microsoft.com/office/drawing/2014/main" id="{46019A5E-6F69-46A5-B106-1E125FB9D949}"/>
              </a:ext>
            </a:extLst>
          </p:cNvPr>
          <p:cNvSpPr/>
          <p:nvPr/>
        </p:nvSpPr>
        <p:spPr>
          <a:xfrm>
            <a:off x="3871920" y="290658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turbine</a:t>
            </a:r>
            <a:endParaRPr lang="ru-RU" sz="1400" i="1" cap="all" dirty="0">
              <a:solidFill>
                <a:sysClr val="windowText" lastClr="000000"/>
              </a:solidFill>
            </a:endParaRPr>
          </a:p>
        </p:txBody>
      </p:sp>
      <p:pic>
        <p:nvPicPr>
          <p:cNvPr id="74" name="Рисунок 73">
            <a:extLst>
              <a:ext uri="{FF2B5EF4-FFF2-40B4-BE49-F238E27FC236}">
                <a16:creationId xmlns:a16="http://schemas.microsoft.com/office/drawing/2014/main" id="{5562DD0B-320F-490B-B03D-7653B216D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0354" y="1142605"/>
            <a:ext cx="2483485" cy="1980000"/>
          </a:xfrm>
          <a:prstGeom prst="rect">
            <a:avLst/>
          </a:prstGeom>
          <a:noFill/>
        </p:spPr>
      </p:pic>
      <p:pic>
        <p:nvPicPr>
          <p:cNvPr id="75" name="Рисунок 74">
            <a:extLst>
              <a:ext uri="{FF2B5EF4-FFF2-40B4-BE49-F238E27FC236}">
                <a16:creationId xmlns:a16="http://schemas.microsoft.com/office/drawing/2014/main" id="{9FFC4CB4-3D63-402E-AD8B-290843B5E585}"/>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3349078" y="1045832"/>
            <a:ext cx="2341827" cy="1980000"/>
          </a:xfrm>
          <a:prstGeom prst="rect">
            <a:avLst/>
          </a:prstGeom>
          <a:noFill/>
        </p:spPr>
      </p:pic>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EE938D4E-D7BD-4397-93F8-8A74E69D431F}"/>
                  </a:ext>
                </a:extLst>
              </p:cNvPr>
              <p:cNvSpPr/>
              <p:nvPr/>
            </p:nvSpPr>
            <p:spPr>
              <a:xfrm>
                <a:off x="444223" y="3530758"/>
                <a:ext cx="1401602"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𝑚𝑖𝑑</m:t>
                          </m:r>
                        </m:sub>
                      </m:sSub>
                      <m:r>
                        <a:rPr lang="ru-RU" sz="1400" i="1">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60</m:t>
                          </m:r>
                          <m:sSub>
                            <m:sSubPr>
                              <m:ctrlPr>
                                <a:rPr lang="ru-RU"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𝑚𝑖𝑑</m:t>
                              </m:r>
                            </m:sub>
                          </m:sSub>
                        </m:num>
                        <m:den>
                          <m:r>
                            <a:rPr lang="ru-RU" sz="1400" i="1">
                              <a:latin typeface="Cambria Math" panose="02040503050406030204" pitchFamily="18" charset="0"/>
                            </a:rPr>
                            <m:t>𝜋</m:t>
                          </m:r>
                          <m:r>
                            <a:rPr lang="en-US" sz="1400" i="1">
                              <a:latin typeface="Cambria Math" panose="02040503050406030204" pitchFamily="18" charset="0"/>
                            </a:rPr>
                            <m:t>𝑛</m:t>
                          </m:r>
                        </m:den>
                      </m:f>
                    </m:oMath>
                  </m:oMathPara>
                </a14:m>
                <a:endParaRPr lang="ru-RU" sz="1400" dirty="0"/>
              </a:p>
            </p:txBody>
          </p:sp>
        </mc:Choice>
        <mc:Fallback xmlns="">
          <p:sp>
            <p:nvSpPr>
              <p:cNvPr id="2" name="Прямоугольник 1">
                <a:extLst>
                  <a:ext uri="{FF2B5EF4-FFF2-40B4-BE49-F238E27FC236}">
                    <a16:creationId xmlns:a16="http://schemas.microsoft.com/office/drawing/2014/main" id="{EE938D4E-D7BD-4397-93F8-8A74E69D431F}"/>
                  </a:ext>
                </a:extLst>
              </p:cNvPr>
              <p:cNvSpPr>
                <a:spLocks noRot="1" noChangeAspect="1" noMove="1" noResize="1" noEditPoints="1" noAdjustHandles="1" noChangeArrowheads="1" noChangeShapeType="1" noTextEdit="1"/>
              </p:cNvSpPr>
              <p:nvPr/>
            </p:nvSpPr>
            <p:spPr>
              <a:xfrm>
                <a:off x="444223" y="3530758"/>
                <a:ext cx="1401602" cy="497059"/>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3A36D8DE-DC1B-47EF-A846-C38BF800B8E8}"/>
                  </a:ext>
                </a:extLst>
              </p:cNvPr>
              <p:cNvSpPr/>
              <p:nvPr/>
            </p:nvSpPr>
            <p:spPr>
              <a:xfrm>
                <a:off x="1775899" y="3469459"/>
                <a:ext cx="1104405"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cs typeface="Times New Roman" panose="020206030504050203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en-US"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cs typeface="Times New Roman" panose="02020603050405020304" pitchFamily="18" charset="0"/>
                            </a:rPr>
                          </m:ctrlPr>
                        </m:fPr>
                        <m:num>
                          <m:sSub>
                            <m:sSubPr>
                              <m:ctrlPr>
                                <a:rPr lang="ru-RU" sz="1400" i="1">
                                  <a:effectLst/>
                                  <a:latin typeface="Cambria Math" panose="02040503050406030204" pitchFamily="18" charset="0"/>
                                  <a:cs typeface="Times New Roman" panose="020206030504050203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𝐹</m:t>
                              </m:r>
                            </m:e>
                            <m:sub>
                              <m:r>
                                <a:rPr lang="ru-RU" sz="1400" i="1">
                                  <a:latin typeface="Cambria Math" panose="02040503050406030204" pitchFamily="18" charset="0"/>
                                  <a:ea typeface="Calibri" panose="020F0502020204030204" pitchFamily="34" charset="0"/>
                                  <a:cs typeface="Times New Roman" panose="02020603050405020304" pitchFamily="18" charset="0"/>
                                </a:rPr>
                                <m:t>𝑎𝑖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sSub>
                            <m:sSubPr>
                              <m:ctrlPr>
                                <a:rPr lang="ru-RU"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𝑚𝑖𝑑</m:t>
                              </m:r>
                            </m:sub>
                          </m:sSub>
                        </m:den>
                      </m:f>
                    </m:oMath>
                  </m:oMathPara>
                </a14:m>
                <a:endParaRPr lang="ru-RU" sz="1400" dirty="0"/>
              </a:p>
            </p:txBody>
          </p:sp>
        </mc:Choice>
        <mc:Fallback xmlns="">
          <p:sp>
            <p:nvSpPr>
              <p:cNvPr id="3" name="Прямоугольник 2">
                <a:extLst>
                  <a:ext uri="{FF2B5EF4-FFF2-40B4-BE49-F238E27FC236}">
                    <a16:creationId xmlns:a16="http://schemas.microsoft.com/office/drawing/2014/main" id="{3A36D8DE-DC1B-47EF-A846-C38BF800B8E8}"/>
                  </a:ext>
                </a:extLst>
              </p:cNvPr>
              <p:cNvSpPr>
                <a:spLocks noRot="1" noChangeAspect="1" noMove="1" noResize="1" noEditPoints="1" noAdjustHandles="1" noChangeArrowheads="1" noChangeShapeType="1" noTextEdit="1"/>
              </p:cNvSpPr>
              <p:nvPr/>
            </p:nvSpPr>
            <p:spPr>
              <a:xfrm>
                <a:off x="1775899" y="3469459"/>
                <a:ext cx="1104405" cy="532005"/>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C935FBA2-143A-43F2-BAE7-109397BDBAE1}"/>
                  </a:ext>
                </a:extLst>
              </p:cNvPr>
              <p:cNvSpPr/>
              <p:nvPr/>
            </p:nvSpPr>
            <p:spPr>
              <a:xfrm>
                <a:off x="626289" y="4158647"/>
                <a:ext cx="158921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h</m:t>
                          </m:r>
                          <m:r>
                            <a:rPr lang="en-US"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𝑚𝑖𝑑</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𝑏</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ru-RU" sz="1400" dirty="0"/>
              </a:p>
            </p:txBody>
          </p:sp>
        </mc:Choice>
        <mc:Fallback xmlns="">
          <p:sp>
            <p:nvSpPr>
              <p:cNvPr id="4" name="Прямоугольник 3">
                <a:extLst>
                  <a:ext uri="{FF2B5EF4-FFF2-40B4-BE49-F238E27FC236}">
                    <a16:creationId xmlns:a16="http://schemas.microsoft.com/office/drawing/2014/main" id="{C935FBA2-143A-43F2-BAE7-109397BDBAE1}"/>
                  </a:ext>
                </a:extLst>
              </p:cNvPr>
              <p:cNvSpPr>
                <a:spLocks noRot="1" noChangeAspect="1" noMove="1" noResize="1" noEditPoints="1" noAdjustHandles="1" noChangeArrowheads="1" noChangeShapeType="1" noTextEdit="1"/>
              </p:cNvSpPr>
              <p:nvPr/>
            </p:nvSpPr>
            <p:spPr>
              <a:xfrm>
                <a:off x="626289" y="4158647"/>
                <a:ext cx="1589218" cy="30777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EAC0D07B-647A-46CE-A243-6F6CC03C90A2}"/>
                  </a:ext>
                </a:extLst>
              </p:cNvPr>
              <p:cNvSpPr/>
              <p:nvPr/>
            </p:nvSpPr>
            <p:spPr>
              <a:xfrm>
                <a:off x="626289" y="4616554"/>
                <a:ext cx="166385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m:rPr>
                              <m:sty m:val="p"/>
                            </m:rPr>
                            <a:rPr lang="en-US" sz="1400" b="0" i="0" smtClean="0">
                              <a:latin typeface="Cambria Math" panose="02040503050406030204" pitchFamily="18" charset="0"/>
                              <a:ea typeface="Calibri" panose="020F0502020204030204" pitchFamily="34" charset="0"/>
                              <a:cs typeface="Times New Roman" panose="02020603050405020304" pitchFamily="18" charset="0"/>
                            </a:rPr>
                            <m:t>sh</m:t>
                          </m:r>
                          <m:r>
                            <a:rPr lang="en-US"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𝑚𝑖𝑑</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𝑏</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ru-RU" sz="1400" dirty="0"/>
              </a:p>
            </p:txBody>
          </p:sp>
        </mc:Choice>
        <mc:Fallback xmlns="">
          <p:sp>
            <p:nvSpPr>
              <p:cNvPr id="9" name="Прямоугольник 8">
                <a:extLst>
                  <a:ext uri="{FF2B5EF4-FFF2-40B4-BE49-F238E27FC236}">
                    <a16:creationId xmlns:a16="http://schemas.microsoft.com/office/drawing/2014/main" id="{EAC0D07B-647A-46CE-A243-6F6CC03C90A2}"/>
                  </a:ext>
                </a:extLst>
              </p:cNvPr>
              <p:cNvSpPr>
                <a:spLocks noRot="1" noChangeAspect="1" noMove="1" noResize="1" noEditPoints="1" noAdjustHandles="1" noChangeArrowheads="1" noChangeShapeType="1" noTextEdit="1"/>
              </p:cNvSpPr>
              <p:nvPr/>
            </p:nvSpPr>
            <p:spPr>
              <a:xfrm>
                <a:off x="626289" y="4616554"/>
                <a:ext cx="1663853" cy="307777"/>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B0422EED-CB61-451F-8D3D-3AFA90B04F5B}"/>
                  </a:ext>
                </a:extLst>
              </p:cNvPr>
              <p:cNvSpPr/>
              <p:nvPr/>
            </p:nvSpPr>
            <p:spPr>
              <a:xfrm>
                <a:off x="2767287" y="3446600"/>
                <a:ext cx="649345" cy="531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smtClean="0">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𝑚𝑖𝑑</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m:rPr>
                                  <m:sty m:val="p"/>
                                </m:rPr>
                                <a:rPr lang="en-US" sz="1400" b="0" i="0" smtClean="0">
                                  <a:latin typeface="Cambria Math" panose="02040503050406030204" pitchFamily="18" charset="0"/>
                                  <a:ea typeface="Calibri" panose="020F0502020204030204" pitchFamily="34" charset="0"/>
                                  <a:cs typeface="Times New Roman" panose="02020603050405020304" pitchFamily="18" charset="0"/>
                                </a:rPr>
                                <m:t>b</m:t>
                              </m:r>
                              <m:r>
                                <m:rPr>
                                  <m:sty m:val="p"/>
                                </m:rPr>
                                <a:rPr lang="ru-RU" sz="1400">
                                  <a:latin typeface="Cambria Math" panose="02040503050406030204" pitchFamily="18" charset="0"/>
                                  <a:ea typeface="Calibri" panose="020F0502020204030204" pitchFamily="34" charset="0"/>
                                  <a:cs typeface="Times New Roman" panose="02020603050405020304" pitchFamily="18" charset="0"/>
                                </a:rPr>
                                <m:t>i</m:t>
                              </m:r>
                            </m:sub>
                          </m:sSub>
                        </m:den>
                      </m:f>
                    </m:oMath>
                  </m:oMathPara>
                </a14:m>
                <a:endParaRPr lang="ru-RU" sz="1400" dirty="0"/>
              </a:p>
            </p:txBody>
          </p:sp>
        </mc:Choice>
        <mc:Fallback xmlns="">
          <p:sp>
            <p:nvSpPr>
              <p:cNvPr id="10" name="Прямоугольник 9">
                <a:extLst>
                  <a:ext uri="{FF2B5EF4-FFF2-40B4-BE49-F238E27FC236}">
                    <a16:creationId xmlns:a16="http://schemas.microsoft.com/office/drawing/2014/main" id="{B0422EED-CB61-451F-8D3D-3AFA90B04F5B}"/>
                  </a:ext>
                </a:extLst>
              </p:cNvPr>
              <p:cNvSpPr>
                <a:spLocks noRot="1" noChangeAspect="1" noMove="1" noResize="1" noEditPoints="1" noAdjustHandles="1" noChangeArrowheads="1" noChangeShapeType="1" noTextEdit="1"/>
              </p:cNvSpPr>
              <p:nvPr/>
            </p:nvSpPr>
            <p:spPr>
              <a:xfrm>
                <a:off x="2767287" y="3446600"/>
                <a:ext cx="649345" cy="531877"/>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FAE75787-5106-48B7-B9EB-AE56F52E03B3}"/>
                  </a:ext>
                </a:extLst>
              </p:cNvPr>
              <p:cNvSpPr/>
              <p:nvPr/>
            </p:nvSpPr>
            <p:spPr>
              <a:xfrm>
                <a:off x="2100086" y="4056182"/>
                <a:ext cx="940579"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1400" i="1" smtClean="0">
                              <a:latin typeface="Cambria Math" panose="02040503050406030204" pitchFamily="18" charset="0"/>
                            </a:rPr>
                          </m:ctrlPr>
                        </m:acc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𝑑</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e>
                      </m:acc>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h</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𝑠h</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400" dirty="0"/>
              </a:p>
            </p:txBody>
          </p:sp>
        </mc:Choice>
        <mc:Fallback xmlns="">
          <p:sp>
            <p:nvSpPr>
              <p:cNvPr id="11" name="Прямоугольник 10">
                <a:extLst>
                  <a:ext uri="{FF2B5EF4-FFF2-40B4-BE49-F238E27FC236}">
                    <a16:creationId xmlns:a16="http://schemas.microsoft.com/office/drawing/2014/main" id="{FAE75787-5106-48B7-B9EB-AE56F52E03B3}"/>
                  </a:ext>
                </a:extLst>
              </p:cNvPr>
              <p:cNvSpPr>
                <a:spLocks noRot="1" noChangeAspect="1" noMove="1" noResize="1" noEditPoints="1" noAdjustHandles="1" noChangeArrowheads="1" noChangeShapeType="1" noTextEdit="1"/>
              </p:cNvSpPr>
              <p:nvPr/>
            </p:nvSpPr>
            <p:spPr>
              <a:xfrm>
                <a:off x="2100086" y="4056182"/>
                <a:ext cx="940579" cy="532005"/>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DE6B7208-4C64-4C6D-9EBA-423E03581D13}"/>
                  </a:ext>
                </a:extLst>
              </p:cNvPr>
              <p:cNvSpPr/>
              <p:nvPr/>
            </p:nvSpPr>
            <p:spPr>
              <a:xfrm>
                <a:off x="2100086" y="4578949"/>
                <a:ext cx="1109471" cy="682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𝑆</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𝑏</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type m:val="skw"/>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h</m:t>
                                      </m:r>
                                    </m:num>
                                    <m:den>
                                      <m:r>
                                        <a:rPr lang="ru-RU" sz="1400" i="1">
                                          <a:latin typeface="Cambria Math" panose="02040503050406030204" pitchFamily="18" charset="0"/>
                                          <a:ea typeface="Calibri" panose="020F0502020204030204" pitchFamily="34" charset="0"/>
                                          <a:cs typeface="Times New Roman" panose="02020603050405020304" pitchFamily="18" charset="0"/>
                                        </a:rPr>
                                        <m:t>𝑆</m:t>
                                      </m:r>
                                    </m:den>
                                  </m:f>
                                </m:e>
                              </m:d>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400" dirty="0"/>
              </a:p>
            </p:txBody>
          </p:sp>
        </mc:Choice>
        <mc:Fallback xmlns="">
          <p:sp>
            <p:nvSpPr>
              <p:cNvPr id="12" name="Прямоугольник 11">
                <a:extLst>
                  <a:ext uri="{FF2B5EF4-FFF2-40B4-BE49-F238E27FC236}">
                    <a16:creationId xmlns:a16="http://schemas.microsoft.com/office/drawing/2014/main" id="{DE6B7208-4C64-4C6D-9EBA-423E03581D13}"/>
                  </a:ext>
                </a:extLst>
              </p:cNvPr>
              <p:cNvSpPr>
                <a:spLocks noRot="1" noChangeAspect="1" noMove="1" noResize="1" noEditPoints="1" noAdjustHandles="1" noChangeArrowheads="1" noChangeShapeType="1" noTextEdit="1"/>
              </p:cNvSpPr>
              <p:nvPr/>
            </p:nvSpPr>
            <p:spPr>
              <a:xfrm>
                <a:off x="2100086" y="4578949"/>
                <a:ext cx="1109471" cy="682495"/>
              </a:xfrm>
              <a:prstGeom prst="rect">
                <a:avLst/>
              </a:prstGeom>
              <a:blipFill>
                <a:blip r:embed="rId12"/>
                <a:stretch>
                  <a:fillRect t="-20536" r="-31319" b="-86607"/>
                </a:stretch>
              </a:blipFill>
            </p:spPr>
            <p:txBody>
              <a:bodyPr/>
              <a:lstStyle/>
              <a:p>
                <a:r>
                  <a:rPr lang="ru-RU">
                    <a:noFill/>
                  </a:rPr>
                  <a:t> </a:t>
                </a:r>
              </a:p>
            </p:txBody>
          </p:sp>
        </mc:Fallback>
      </mc:AlternateContent>
      <p:sp>
        <p:nvSpPr>
          <p:cNvPr id="82" name="Прямоугольник 81">
            <a:extLst>
              <a:ext uri="{FF2B5EF4-FFF2-40B4-BE49-F238E27FC236}">
                <a16:creationId xmlns:a16="http://schemas.microsoft.com/office/drawing/2014/main" id="{8984F62C-1874-4CDB-9278-C59E611E169E}"/>
              </a:ext>
            </a:extLst>
          </p:cNvPr>
          <p:cNvSpPr/>
          <p:nvPr/>
        </p:nvSpPr>
        <p:spPr>
          <a:xfrm>
            <a:off x="3307784" y="3315770"/>
            <a:ext cx="5614122" cy="369332"/>
          </a:xfrm>
          <a:prstGeom prst="rect">
            <a:avLst/>
          </a:prstGeom>
        </p:spPr>
        <p:txBody>
          <a:bodyPr wrap="square">
            <a:spAutoFit/>
          </a:bodyPr>
          <a:lstStyle/>
          <a:p>
            <a:pPr algn="ctr"/>
            <a:r>
              <a:rPr lang="es-ES" cap="small" dirty="0"/>
              <a:t>Selection of blade numbers</a:t>
            </a:r>
            <a:endParaRPr lang="ru-RU" cap="small" dirty="0"/>
          </a:p>
        </p:txBody>
      </p:sp>
      <p:sp>
        <p:nvSpPr>
          <p:cNvPr id="83" name="Прямоугольник 82">
            <a:extLst>
              <a:ext uri="{FF2B5EF4-FFF2-40B4-BE49-F238E27FC236}">
                <a16:creationId xmlns:a16="http://schemas.microsoft.com/office/drawing/2014/main" id="{1A9DEADC-4D4B-4C52-8727-BE09F12B764E}"/>
              </a:ext>
            </a:extLst>
          </p:cNvPr>
          <p:cNvSpPr/>
          <p:nvPr/>
        </p:nvSpPr>
        <p:spPr>
          <a:xfrm>
            <a:off x="3479153" y="3612638"/>
            <a:ext cx="284926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compressor</a:t>
            </a:r>
            <a:endParaRPr lang="ru-RU" sz="1400" i="1" cap="all" dirty="0">
              <a:solidFill>
                <a:sysClr val="windowText" lastClr="000000"/>
              </a:solidFill>
            </a:endParaRPr>
          </a:p>
        </p:txBody>
      </p:sp>
      <p:sp>
        <p:nvSpPr>
          <p:cNvPr id="84" name="Прямоугольник 83">
            <a:extLst>
              <a:ext uri="{FF2B5EF4-FFF2-40B4-BE49-F238E27FC236}">
                <a16:creationId xmlns:a16="http://schemas.microsoft.com/office/drawing/2014/main" id="{7D7903B5-154F-41F1-B8A8-6EC5CA5D573C}"/>
              </a:ext>
            </a:extLst>
          </p:cNvPr>
          <p:cNvSpPr/>
          <p:nvPr/>
        </p:nvSpPr>
        <p:spPr>
          <a:xfrm>
            <a:off x="6328420" y="3612638"/>
            <a:ext cx="26560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turbine</a:t>
            </a:r>
            <a:endParaRPr lang="ru-RU" sz="1400" i="1" cap="all" dirty="0">
              <a:solidFill>
                <a:sysClr val="windowText" lastClr="000000"/>
              </a:solidFill>
            </a:endParaRPr>
          </a:p>
        </p:txBody>
      </p:sp>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A9FC2A6A-FE4E-4C3B-AB65-ABD33471BC44}"/>
                  </a:ext>
                </a:extLst>
              </p:cNvPr>
              <p:cNvSpPr/>
              <p:nvPr/>
            </p:nvSpPr>
            <p:spPr>
              <a:xfrm>
                <a:off x="3479154" y="3951254"/>
                <a:ext cx="2716193" cy="734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b="1" i="1">
                                      <a:latin typeface="Cambria Math" panose="02040503050406030204" pitchFamily="18" charset="0"/>
                                      <a:ea typeface="Calibri" panose="020F0502020204030204" pitchFamily="34" charset="0"/>
                                      <a:cs typeface="Times New Roman" panose="02020603050405020304" pitchFamily="18" charset="0"/>
                                    </a:rPr>
                                    <m:t>𝒃</m:t>
                                  </m:r>
                                </m:num>
                                <m:den>
                                  <m:r>
                                    <a:rPr lang="ru-RU" sz="1400" b="1" i="1">
                                      <a:latin typeface="Cambria Math" panose="02040503050406030204" pitchFamily="18" charset="0"/>
                                      <a:ea typeface="Calibri" panose="020F0502020204030204" pitchFamily="34" charset="0"/>
                                      <a:cs typeface="Times New Roman" panose="02020603050405020304" pitchFamily="18" charset="0"/>
                                    </a:rPr>
                                    <m:t>𝒕</m:t>
                                  </m:r>
                                </m:den>
                              </m:f>
                            </m:e>
                          </m:d>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𝑟𝑤</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1</m:t>
                          </m:r>
                        </m:num>
                        <m:den>
                          <m:f>
                            <m:fPr>
                              <m:ctrlPr>
                                <a:rPr lang="ru-RU" sz="1400" i="1">
                                  <a:effectLst/>
                                  <a:latin typeface="Cambria Math" panose="02040503050406030204" pitchFamily="18" charset="0"/>
                                </a:rPr>
                              </m:ctrlPr>
                            </m:fPr>
                            <m:num>
                              <m:r>
                                <a:rPr lang="ru-RU" sz="1400">
                                  <a:latin typeface="Cambria Math" panose="02040503050406030204" pitchFamily="18" charset="0"/>
                                  <a:ea typeface="Calibri" panose="020F0502020204030204" pitchFamily="34" charset="0"/>
                                  <a:cs typeface="Times New Roman" panose="02020603050405020304" pitchFamily="18" charset="0"/>
                                </a:rPr>
                                <m:t>1</m:t>
                              </m:r>
                              <m:r>
                                <a:rPr lang="en-US" sz="1400" b="0" i="0" smtClean="0">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03</m:t>
                              </m:r>
                            </m:num>
                            <m:den>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𝑐𝑡𝑔</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𝛽</m:t>
                                  </m:r>
                                </m:e>
                                <m:sub>
                                  <m:r>
                                    <a:rPr lang="ru-RU" sz="1400">
                                      <a:latin typeface="Cambria Math" panose="02040503050406030204" pitchFamily="18" charset="0"/>
                                      <a:ea typeface="Calibri" panose="020F0502020204030204" pitchFamily="34" charset="0"/>
                                      <a:cs typeface="Times New Roman" panose="02020603050405020304" pitchFamily="18" charset="0"/>
                                    </a:rPr>
                                    <m:t>1</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𝑐𝑡𝑔</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𝛽</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den>
                          </m:f>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2/3</m:t>
                          </m:r>
                        </m:den>
                      </m:f>
                    </m:oMath>
                  </m:oMathPara>
                </a14:m>
                <a:endParaRPr lang="ru-RU" sz="1400" dirty="0"/>
              </a:p>
            </p:txBody>
          </p:sp>
        </mc:Choice>
        <mc:Fallback xmlns="">
          <p:sp>
            <p:nvSpPr>
              <p:cNvPr id="13" name="Прямоугольник 12">
                <a:extLst>
                  <a:ext uri="{FF2B5EF4-FFF2-40B4-BE49-F238E27FC236}">
                    <a16:creationId xmlns:a16="http://schemas.microsoft.com/office/drawing/2014/main" id="{A9FC2A6A-FE4E-4C3B-AB65-ABD33471BC44}"/>
                  </a:ext>
                </a:extLst>
              </p:cNvPr>
              <p:cNvSpPr>
                <a:spLocks noRot="1" noChangeAspect="1" noMove="1" noResize="1" noEditPoints="1" noAdjustHandles="1" noChangeArrowheads="1" noChangeShapeType="1" noTextEdit="1"/>
              </p:cNvSpPr>
              <p:nvPr/>
            </p:nvSpPr>
            <p:spPr>
              <a:xfrm>
                <a:off x="3479154" y="3951254"/>
                <a:ext cx="2716193" cy="734881"/>
              </a:xfrm>
              <a:prstGeom prst="rect">
                <a:avLst/>
              </a:prstGeom>
              <a:blipFill>
                <a:blip r:embed="rId13"/>
                <a:stretch>
                  <a:fillRect b="-41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36922E51-21EB-4DB6-B892-D19B491F864E}"/>
                  </a:ext>
                </a:extLst>
              </p:cNvPr>
              <p:cNvSpPr/>
              <p:nvPr/>
            </p:nvSpPr>
            <p:spPr>
              <a:xfrm>
                <a:off x="6328419" y="3917128"/>
                <a:ext cx="2584297" cy="751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600" i="1">
                              <a:latin typeface="Cambria Math" panose="02040503050406030204" pitchFamily="18" charset="0"/>
                            </a:rPr>
                          </m:ctrlPr>
                        </m:sSubSupPr>
                        <m:e>
                          <m:r>
                            <a:rPr lang="en-US" sz="1600" i="1">
                              <a:latin typeface="Cambria Math" panose="02040503050406030204" pitchFamily="18" charset="0"/>
                              <a:ea typeface="Calibri" panose="020F0502020204030204" pitchFamily="34" charset="0"/>
                              <a:cs typeface="Times New Roman" panose="02020603050405020304" pitchFamily="18" charset="0"/>
                            </a:rPr>
                            <m:t>𝑧</m:t>
                          </m:r>
                        </m:e>
                        <m:sub>
                          <m:r>
                            <a:rPr lang="ru-RU" sz="1600" i="1">
                              <a:latin typeface="Cambria Math" panose="02040503050406030204" pitchFamily="18" charset="0"/>
                              <a:ea typeface="Calibri" panose="020F0502020204030204" pitchFamily="34" charset="0"/>
                              <a:cs typeface="Times New Roman" panose="02020603050405020304" pitchFamily="18" charset="0"/>
                            </a:rPr>
                            <m:t>𝑖</m:t>
                          </m:r>
                        </m:sub>
                        <m:sup>
                          <m:r>
                            <a:rPr lang="ru-RU" sz="1600" i="1">
                              <a:latin typeface="Cambria Math" panose="02040503050406030204" pitchFamily="18" charset="0"/>
                              <a:ea typeface="Calibri" panose="020F0502020204030204" pitchFamily="34" charset="0"/>
                              <a:cs typeface="Times New Roman" panose="02020603050405020304" pitchFamily="18" charset="0"/>
                            </a:rPr>
                            <m:t>′</m:t>
                          </m:r>
                        </m:sup>
                      </m:sSubSup>
                      <m:r>
                        <a:rPr lang="ru-RU" sz="1600" i="1">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a:effectLst/>
                              <a:latin typeface="Cambria Math" panose="02040503050406030204" pitchFamily="18" charset="0"/>
                            </a:rPr>
                          </m:ctrlPr>
                        </m:fPr>
                        <m:num>
                          <m:r>
                            <a:rPr lang="ru-RU" sz="1600" i="1">
                              <a:latin typeface="Cambria Math" panose="02040503050406030204" pitchFamily="18" charset="0"/>
                              <a:ea typeface="Calibri" panose="020F0502020204030204" pitchFamily="34" charset="0"/>
                              <a:cs typeface="Times New Roman" panose="02020603050405020304" pitchFamily="18" charset="0"/>
                            </a:rPr>
                            <m:t>2</m:t>
                          </m:r>
                          <m:r>
                            <a:rPr lang="ru-RU" sz="1600" i="1">
                              <a:latin typeface="Cambria Math" panose="02040503050406030204" pitchFamily="18" charset="0"/>
                              <a:ea typeface="Calibri" panose="020F0502020204030204" pitchFamily="34" charset="0"/>
                              <a:cs typeface="Times New Roman" panose="02020603050405020304" pitchFamily="18" charset="0"/>
                            </a:rPr>
                            <m:t>𝜋</m:t>
                          </m:r>
                          <m:sSub>
                            <m:sSubPr>
                              <m:ctrlPr>
                                <a:rPr lang="ru-RU" sz="1600" i="1">
                                  <a:effectLst/>
                                  <a:latin typeface="Cambria Math" panose="020405030504060302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𝐷</m:t>
                              </m:r>
                            </m:e>
                            <m:sub>
                              <m:r>
                                <a:rPr lang="en-US" sz="1600" i="1" baseline="-25000">
                                  <a:latin typeface="Cambria Math" panose="02040503050406030204" pitchFamily="18" charset="0"/>
                                  <a:ea typeface="Calibri" panose="020F0502020204030204" pitchFamily="34" charset="0"/>
                                  <a:cs typeface="Times New Roman" panose="02020603050405020304" pitchFamily="18" charset="0"/>
                                </a:rPr>
                                <m:t>𝑖</m:t>
                              </m:r>
                              <m:r>
                                <a:rPr lang="ru-RU" sz="1600" i="1" baseline="-25000">
                                  <a:latin typeface="Cambria Math" panose="02040503050406030204" pitchFamily="18" charset="0"/>
                                  <a:ea typeface="Calibri" panose="020F0502020204030204" pitchFamily="34" charset="0"/>
                                  <a:cs typeface="Times New Roman" panose="02020603050405020304" pitchFamily="18" charset="0"/>
                                </a:rPr>
                                <m:t>ср</m:t>
                              </m:r>
                            </m:sub>
                          </m:sSub>
                          <m:sSup>
                            <m:sSupPr>
                              <m:ctrlPr>
                                <a:rPr lang="ru-RU" sz="1600" i="1" baseline="-25000">
                                  <a:effectLst/>
                                  <a:latin typeface="Cambria Math" panose="02040503050406030204" pitchFamily="18" charset="0"/>
                                </a:rPr>
                              </m:ctrlPr>
                            </m:sSupPr>
                            <m:e>
                              <m:r>
                                <a:rPr lang="en-US" sz="1600" i="1" baseline="-25000">
                                  <a:latin typeface="Cambria Math" panose="02040503050406030204" pitchFamily="18" charset="0"/>
                                  <a:ea typeface="Calibri" panose="020F0502020204030204" pitchFamily="34" charset="0"/>
                                  <a:cs typeface="Times New Roman" panose="02020603050405020304" pitchFamily="18" charset="0"/>
                                </a:rPr>
                                <m:t>𝑠𝑖𝑛</m:t>
                              </m:r>
                            </m:e>
                            <m:sup>
                              <m:r>
                                <a:rPr lang="ru-RU" sz="1600" i="1" baseline="-25000">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ru-RU" sz="1600" i="1" baseline="-25000">
                                  <a:effectLst/>
                                  <a:latin typeface="Cambria Math" panose="02040503050406030204" pitchFamily="18" charset="0"/>
                                </a:rPr>
                              </m:ctrlPr>
                            </m:sSubPr>
                            <m:e>
                              <m:r>
                                <a:rPr lang="ru-RU" sz="1600" i="1" baseline="-25000">
                                  <a:latin typeface="Cambria Math" panose="02040503050406030204" pitchFamily="18" charset="0"/>
                                  <a:ea typeface="Calibri" panose="020F0502020204030204" pitchFamily="34" charset="0"/>
                                  <a:cs typeface="Times New Roman" panose="02020603050405020304" pitchFamily="18" charset="0"/>
                                </a:rPr>
                                <m:t>𝛽</m:t>
                              </m:r>
                            </m:e>
                            <m:sub>
                              <m:r>
                                <a:rPr lang="ru-RU" sz="1600" i="1" baseline="-25000">
                                  <a:latin typeface="Cambria Math" panose="02040503050406030204" pitchFamily="18" charset="0"/>
                                  <a:ea typeface="Calibri" panose="020F0502020204030204" pitchFamily="34" charset="0"/>
                                  <a:cs typeface="Times New Roman" panose="02020603050405020304" pitchFamily="18" charset="0"/>
                                </a:rPr>
                                <m:t>2</m:t>
                              </m:r>
                            </m:sub>
                          </m:sSub>
                          <m:r>
                            <a:rPr lang="ru-RU" sz="1600" i="1" baseline="-25000">
                              <a:latin typeface="Cambria Math" panose="02040503050406030204" pitchFamily="18" charset="0"/>
                              <a:ea typeface="Calibri" panose="020F0502020204030204" pitchFamily="34" charset="0"/>
                              <a:cs typeface="Times New Roman" panose="02020603050405020304" pitchFamily="18" charset="0"/>
                            </a:rPr>
                            <m:t>∙</m:t>
                          </m:r>
                          <m:d>
                            <m:dPr>
                              <m:ctrlPr>
                                <a:rPr lang="ru-RU" sz="1600" i="1" baseline="-25000">
                                  <a:effectLst/>
                                  <a:latin typeface="Cambria Math" panose="02040503050406030204" pitchFamily="18" charset="0"/>
                                </a:rPr>
                              </m:ctrlPr>
                            </m:dPr>
                            <m:e>
                              <m:f>
                                <m:fPr>
                                  <m:ctrlPr>
                                    <a:rPr lang="ru-RU" sz="1600" i="1" baseline="-25000">
                                      <a:effectLst/>
                                      <a:latin typeface="Cambria Math" panose="02040503050406030204" pitchFamily="18" charset="0"/>
                                    </a:rPr>
                                  </m:ctrlPr>
                                </m:fPr>
                                <m:num>
                                  <m:r>
                                    <a:rPr lang="ru-RU" sz="1600" i="1" baseline="-25000">
                                      <a:latin typeface="Cambria Math" panose="02040503050406030204" pitchFamily="18" charset="0"/>
                                      <a:ea typeface="Calibri" panose="020F0502020204030204" pitchFamily="34" charset="0"/>
                                      <a:cs typeface="Times New Roman" panose="02020603050405020304" pitchFamily="18" charset="0"/>
                                    </a:rPr>
                                    <m:t>1</m:t>
                                  </m:r>
                                </m:num>
                                <m:den>
                                  <m:r>
                                    <a:rPr lang="ru-RU" sz="1600" i="1" baseline="-25000">
                                      <a:latin typeface="Cambria Math" panose="02040503050406030204" pitchFamily="18" charset="0"/>
                                      <a:ea typeface="Calibri" panose="020F0502020204030204" pitchFamily="34" charset="0"/>
                                      <a:cs typeface="Times New Roman" panose="02020603050405020304" pitchFamily="18" charset="0"/>
                                    </a:rPr>
                                    <m:t>𝑡𝑔</m:t>
                                  </m:r>
                                  <m:sSub>
                                    <m:sSubPr>
                                      <m:ctrlPr>
                                        <a:rPr lang="ru-RU" sz="1600" i="1" baseline="-25000">
                                          <a:effectLst/>
                                          <a:latin typeface="Cambria Math" panose="02040503050406030204" pitchFamily="18" charset="0"/>
                                        </a:rPr>
                                      </m:ctrlPr>
                                    </m:sSubPr>
                                    <m:e>
                                      <m:r>
                                        <a:rPr lang="ru-RU" sz="1600" i="1" baseline="-25000">
                                          <a:latin typeface="Cambria Math" panose="02040503050406030204" pitchFamily="18" charset="0"/>
                                          <a:ea typeface="Calibri" panose="020F0502020204030204" pitchFamily="34" charset="0"/>
                                          <a:cs typeface="Times New Roman" panose="02020603050405020304" pitchFamily="18" charset="0"/>
                                        </a:rPr>
                                        <m:t>𝛽</m:t>
                                      </m:r>
                                    </m:e>
                                    <m:sub>
                                      <m:r>
                                        <a:rPr lang="ru-RU" sz="1600" i="1" baseline="-25000">
                                          <a:latin typeface="Cambria Math" panose="02040503050406030204" pitchFamily="18" charset="0"/>
                                          <a:ea typeface="Calibri" panose="020F0502020204030204" pitchFamily="34" charset="0"/>
                                          <a:cs typeface="Times New Roman" panose="02020603050405020304" pitchFamily="18" charset="0"/>
                                        </a:rPr>
                                        <m:t>2</m:t>
                                      </m:r>
                                    </m:sub>
                                  </m:sSub>
                                </m:den>
                              </m:f>
                              <m:r>
                                <a:rPr lang="ru-RU" sz="1600" i="1" baseline="-25000">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baseline="-25000">
                                      <a:effectLst/>
                                      <a:latin typeface="Cambria Math" panose="02040503050406030204" pitchFamily="18" charset="0"/>
                                    </a:rPr>
                                  </m:ctrlPr>
                                </m:fPr>
                                <m:num>
                                  <m:r>
                                    <a:rPr lang="ru-RU" sz="1600" i="1" baseline="-25000">
                                      <a:latin typeface="Cambria Math" panose="02040503050406030204" pitchFamily="18" charset="0"/>
                                      <a:ea typeface="Calibri" panose="020F0502020204030204" pitchFamily="34" charset="0"/>
                                      <a:cs typeface="Times New Roman" panose="02020603050405020304" pitchFamily="18" charset="0"/>
                                    </a:rPr>
                                    <m:t>1</m:t>
                                  </m:r>
                                </m:num>
                                <m:den>
                                  <m:r>
                                    <a:rPr lang="ru-RU" sz="1600" i="1" baseline="-25000">
                                      <a:latin typeface="Cambria Math" panose="02040503050406030204" pitchFamily="18" charset="0"/>
                                      <a:ea typeface="Calibri" panose="020F0502020204030204" pitchFamily="34" charset="0"/>
                                      <a:cs typeface="Times New Roman" panose="02020603050405020304" pitchFamily="18" charset="0"/>
                                    </a:rPr>
                                    <m:t>𝑡𝑔</m:t>
                                  </m:r>
                                  <m:sSub>
                                    <m:sSubPr>
                                      <m:ctrlPr>
                                        <a:rPr lang="ru-RU" sz="1600" i="1" baseline="-25000">
                                          <a:effectLst/>
                                          <a:latin typeface="Cambria Math" panose="02040503050406030204" pitchFamily="18" charset="0"/>
                                        </a:rPr>
                                      </m:ctrlPr>
                                    </m:sSubPr>
                                    <m:e>
                                      <m:r>
                                        <a:rPr lang="ru-RU" sz="1600" i="1" baseline="-25000">
                                          <a:latin typeface="Cambria Math" panose="02040503050406030204" pitchFamily="18" charset="0"/>
                                          <a:ea typeface="Calibri" panose="020F0502020204030204" pitchFamily="34" charset="0"/>
                                          <a:cs typeface="Times New Roman" panose="02020603050405020304" pitchFamily="18" charset="0"/>
                                        </a:rPr>
                                        <m:t>𝛽</m:t>
                                      </m:r>
                                    </m:e>
                                    <m:sub>
                                      <m:r>
                                        <a:rPr lang="ru-RU" sz="1600" i="1" baseline="-25000">
                                          <a:latin typeface="Cambria Math" panose="02040503050406030204" pitchFamily="18" charset="0"/>
                                          <a:ea typeface="Calibri" panose="020F0502020204030204" pitchFamily="34" charset="0"/>
                                          <a:cs typeface="Times New Roman" panose="02020603050405020304" pitchFamily="18" charset="0"/>
                                        </a:rPr>
                                        <m:t>1</m:t>
                                      </m:r>
                                    </m:sub>
                                  </m:sSub>
                                </m:den>
                              </m:f>
                            </m:e>
                          </m:d>
                        </m:num>
                        <m:den>
                          <m:sSub>
                            <m:sSubPr>
                              <m:ctrlPr>
                                <a:rPr lang="ru-RU" sz="1600" i="1">
                                  <a:effectLst/>
                                  <a:latin typeface="Cambria Math" panose="02040503050406030204" pitchFamily="18" charset="0"/>
                                </a:rPr>
                              </m:ctrlPr>
                            </m:sSubPr>
                            <m:e>
                              <m:r>
                                <a:rPr lang="ru-RU" sz="1600" i="1">
                                  <a:latin typeface="Cambria Math" panose="02040503050406030204" pitchFamily="18" charset="0"/>
                                  <a:ea typeface="Calibri" panose="020F0502020204030204" pitchFamily="34" charset="0"/>
                                  <a:cs typeface="Times New Roman" panose="02020603050405020304" pitchFamily="18" charset="0"/>
                                </a:rPr>
                                <m:t>𝑆</m:t>
                              </m:r>
                            </m:e>
                            <m:sub>
                              <m:r>
                                <a:rPr lang="ru-RU" sz="1600" i="1">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ru-RU" sz="1600" i="1">
                                  <a:effectLst/>
                                  <a:latin typeface="Cambria Math" panose="02040503050406030204" pitchFamily="18" charset="0"/>
                                </a:rPr>
                              </m:ctrlPr>
                            </m:sSubPr>
                            <m:e>
                              <m:r>
                                <a:rPr lang="ru-RU" sz="1600" i="1">
                                  <a:latin typeface="Cambria Math" panose="02040503050406030204" pitchFamily="18" charset="0"/>
                                  <a:ea typeface="Calibri" panose="020F0502020204030204" pitchFamily="34" charset="0"/>
                                  <a:cs typeface="Times New Roman" panose="02020603050405020304" pitchFamily="18" charset="0"/>
                                </a:rPr>
                                <m:t>С</m:t>
                              </m:r>
                            </m:e>
                            <m:sub>
                              <m:r>
                                <a:rPr lang="en-US" sz="1600" i="1">
                                  <a:latin typeface="Cambria Math" panose="02040503050406030204" pitchFamily="18" charset="0"/>
                                  <a:ea typeface="Calibri" panose="020F0502020204030204" pitchFamily="34" charset="0"/>
                                  <a:cs typeface="Times New Roman" panose="02020603050405020304" pitchFamily="18" charset="0"/>
                                </a:rPr>
                                <m:t>𝐿</m:t>
                              </m:r>
                              <m:r>
                                <a:rPr lang="ru-RU" sz="16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600" dirty="0"/>
              </a:p>
            </p:txBody>
          </p:sp>
        </mc:Choice>
        <mc:Fallback xmlns="">
          <p:sp>
            <p:nvSpPr>
              <p:cNvPr id="14" name="Прямоугольник 13">
                <a:extLst>
                  <a:ext uri="{FF2B5EF4-FFF2-40B4-BE49-F238E27FC236}">
                    <a16:creationId xmlns:a16="http://schemas.microsoft.com/office/drawing/2014/main" id="{36922E51-21EB-4DB6-B892-D19B491F864E}"/>
                  </a:ext>
                </a:extLst>
              </p:cNvPr>
              <p:cNvSpPr>
                <a:spLocks noRot="1" noChangeAspect="1" noMove="1" noResize="1" noEditPoints="1" noAdjustHandles="1" noChangeArrowheads="1" noChangeShapeType="1" noTextEdit="1"/>
              </p:cNvSpPr>
              <p:nvPr/>
            </p:nvSpPr>
            <p:spPr>
              <a:xfrm>
                <a:off x="6328419" y="3917128"/>
                <a:ext cx="2584297" cy="751616"/>
              </a:xfrm>
              <a:prstGeom prst="rect">
                <a:avLst/>
              </a:prstGeom>
              <a:blipFill>
                <a:blip r:embed="rId14"/>
                <a:stretch>
                  <a:fillRect/>
                </a:stretch>
              </a:blipFill>
            </p:spPr>
            <p:txBody>
              <a:bodyPr/>
              <a:lstStyle/>
              <a:p>
                <a:r>
                  <a:rPr lang="ru-RU">
                    <a:noFill/>
                  </a:rPr>
                  <a:t> </a:t>
                </a:r>
              </a:p>
            </p:txBody>
          </p:sp>
        </mc:Fallback>
      </mc:AlternateContent>
      <p:sp>
        <p:nvSpPr>
          <p:cNvPr id="87" name="Прямоугольник 86">
            <a:extLst>
              <a:ext uri="{FF2B5EF4-FFF2-40B4-BE49-F238E27FC236}">
                <a16:creationId xmlns:a16="http://schemas.microsoft.com/office/drawing/2014/main" id="{87BCF6C3-CF36-43B2-8815-32A1BEEFEFB5}"/>
              </a:ext>
            </a:extLst>
          </p:cNvPr>
          <p:cNvSpPr/>
          <p:nvPr/>
        </p:nvSpPr>
        <p:spPr>
          <a:xfrm>
            <a:off x="5839380" y="2178110"/>
            <a:ext cx="637938" cy="49146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8" name="Picture 4" descr="2">
            <a:extLst>
              <a:ext uri="{FF2B5EF4-FFF2-40B4-BE49-F238E27FC236}">
                <a16:creationId xmlns:a16="http://schemas.microsoft.com/office/drawing/2014/main" id="{CF2BC808-5D92-4D06-8DAA-5B57DFE255A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68100" y="4767330"/>
            <a:ext cx="1789584" cy="1440000"/>
          </a:xfrm>
          <a:prstGeom prst="rect">
            <a:avLst/>
          </a:prstGeom>
          <a:noFill/>
          <a:ln>
            <a:noFill/>
          </a:ln>
        </p:spPr>
      </p:pic>
      <p:sp>
        <p:nvSpPr>
          <p:cNvPr id="72" name="Прямоугольник 71">
            <a:extLst>
              <a:ext uri="{FF2B5EF4-FFF2-40B4-BE49-F238E27FC236}">
                <a16:creationId xmlns:a16="http://schemas.microsoft.com/office/drawing/2014/main" id="{E19339EC-DD42-4560-A8DE-3B424AD02B66}"/>
              </a:ext>
            </a:extLst>
          </p:cNvPr>
          <p:cNvSpPr/>
          <p:nvPr/>
        </p:nvSpPr>
        <p:spPr>
          <a:xfrm>
            <a:off x="1314025" y="2906581"/>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compressor</a:t>
            </a:r>
            <a:endParaRPr lang="ru-RU" sz="1400" i="1" cap="all" dirty="0">
              <a:solidFill>
                <a:sysClr val="windowText" lastClr="000000"/>
              </a:solidFill>
            </a:endParaRPr>
          </a:p>
        </p:txBody>
      </p:sp>
    </p:spTree>
    <p:extLst>
      <p:ext uri="{BB962C8B-B14F-4D97-AF65-F5344CB8AC3E}">
        <p14:creationId xmlns:p14="http://schemas.microsoft.com/office/powerpoint/2010/main" val="3570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 grpId="0"/>
      <p:bldP spid="3" grpId="0"/>
      <p:bldP spid="4" grpId="0"/>
      <p:bldP spid="9" grpId="0"/>
      <p:bldP spid="10" grpId="0"/>
      <p:bldP spid="11" grpId="0"/>
      <p:bldP spid="12" grpId="0"/>
      <p:bldP spid="82" grpId="0"/>
      <p:bldP spid="83" grpId="0"/>
      <p:bldP spid="84" grpId="0"/>
      <p:bldP spid="13" grpId="0"/>
      <p:bldP spid="14" grpId="0"/>
      <p:bldP spid="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35</a:t>
            </a:fld>
            <a:endParaRPr lang="ru-RU" dirty="0">
              <a:solidFill>
                <a:schemeClr val="bg1"/>
              </a:solidFill>
              <a:latin typeface="Elektra Medium Pro" panose="02000803000000020004" pitchFamily="50" charset="-52"/>
            </a:endParaRPr>
          </a:p>
        </p:txBody>
      </p:sp>
      <p:sp>
        <p:nvSpPr>
          <p:cNvPr id="6" name="Прямоугольник 5"/>
          <p:cNvSpPr/>
          <p:nvPr/>
        </p:nvSpPr>
        <p:spPr>
          <a:xfrm>
            <a:off x="626289" y="795751"/>
            <a:ext cx="5115790" cy="369332"/>
          </a:xfrm>
          <a:prstGeom prst="rect">
            <a:avLst/>
          </a:prstGeom>
        </p:spPr>
        <p:txBody>
          <a:bodyPr wrap="square">
            <a:spAutoFit/>
          </a:bodyPr>
          <a:lstStyle/>
          <a:p>
            <a:pPr algn="ctr"/>
            <a:r>
              <a:rPr lang="en-US" cap="small" dirty="0"/>
              <a:t>Calculation of the main turbomachinery parameters </a:t>
            </a:r>
            <a:endParaRPr lang="ru-RU" cap="small"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8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6"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0"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603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9" name="Picture 2">
            <a:extLst>
              <a:ext uri="{FF2B5EF4-FFF2-40B4-BE49-F238E27FC236}">
                <a16:creationId xmlns:a16="http://schemas.microsoft.com/office/drawing/2014/main" id="{C1B73A9A-D678-4228-9555-FA13C4052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5989" y="809008"/>
            <a:ext cx="2880000" cy="230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Прямоугольник 69">
            <a:extLst>
              <a:ext uri="{FF2B5EF4-FFF2-40B4-BE49-F238E27FC236}">
                <a16:creationId xmlns:a16="http://schemas.microsoft.com/office/drawing/2014/main" id="{F3CEBDDC-26FC-47BE-AC67-95C0A7C0FB47}"/>
              </a:ext>
            </a:extLst>
          </p:cNvPr>
          <p:cNvSpPr/>
          <p:nvPr/>
        </p:nvSpPr>
        <p:spPr>
          <a:xfrm>
            <a:off x="7107381" y="2188501"/>
            <a:ext cx="637938" cy="49146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рямоугольник 71">
            <a:extLst>
              <a:ext uri="{FF2B5EF4-FFF2-40B4-BE49-F238E27FC236}">
                <a16:creationId xmlns:a16="http://schemas.microsoft.com/office/drawing/2014/main" id="{E19339EC-DD42-4560-A8DE-3B424AD02B66}"/>
              </a:ext>
            </a:extLst>
          </p:cNvPr>
          <p:cNvSpPr/>
          <p:nvPr/>
        </p:nvSpPr>
        <p:spPr>
          <a:xfrm>
            <a:off x="827314" y="116508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compressor</a:t>
            </a:r>
            <a:endParaRPr lang="ru-RU" sz="1400" i="1" cap="all" dirty="0">
              <a:solidFill>
                <a:sysClr val="windowText" lastClr="000000"/>
              </a:solidFill>
            </a:endParaRPr>
          </a:p>
        </p:txBody>
      </p:sp>
      <p:sp>
        <p:nvSpPr>
          <p:cNvPr id="73" name="Прямоугольник 72">
            <a:extLst>
              <a:ext uri="{FF2B5EF4-FFF2-40B4-BE49-F238E27FC236}">
                <a16:creationId xmlns:a16="http://schemas.microsoft.com/office/drawing/2014/main" id="{46019A5E-6F69-46A5-B106-1E125FB9D949}"/>
              </a:ext>
            </a:extLst>
          </p:cNvPr>
          <p:cNvSpPr/>
          <p:nvPr/>
        </p:nvSpPr>
        <p:spPr>
          <a:xfrm>
            <a:off x="4128579" y="1165083"/>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turbine</a:t>
            </a:r>
            <a:endParaRPr lang="ru-RU" sz="1400" i="1" cap="all" dirty="0">
              <a:solidFill>
                <a:sysClr val="windowText" lastClr="000000"/>
              </a:solidFill>
            </a:endParaRPr>
          </a:p>
        </p:txBody>
      </p:sp>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3E45AF63-B730-405A-A546-61C9BA12417E}"/>
                  </a:ext>
                </a:extLst>
              </p:cNvPr>
              <p:cNvSpPr/>
              <p:nvPr/>
            </p:nvSpPr>
            <p:spPr>
              <a:xfrm>
                <a:off x="530948" y="1597131"/>
                <a:ext cx="2004588" cy="439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m:rPr>
                              <m:sty m:val="p"/>
                            </m:rPr>
                            <a:rPr lang="ru-RU" sz="1400">
                              <a:latin typeface="Cambria Math" panose="02040503050406030204" pitchFamily="18" charset="0"/>
                            </a:rPr>
                            <m:t>st</m:t>
                          </m:r>
                          <m:r>
                            <a:rPr lang="ru-RU" sz="1400" i="1">
                              <a:latin typeface="Cambria Math" panose="02040503050406030204" pitchFamily="18" charset="0"/>
                            </a:rPr>
                            <m:t>𝑠</m:t>
                          </m:r>
                        </m:sub>
                      </m:sSub>
                      <m:r>
                        <a:rPr lang="ru-RU" sz="1400">
                          <a:latin typeface="Cambria Math" panose="02040503050406030204" pitchFamily="18" charset="0"/>
                        </a:rPr>
                        <m:t>=</m:t>
                      </m:r>
                      <m:sSub>
                        <m:sSubPr>
                          <m:ctrlPr>
                            <a:rPr lang="ru-RU" sz="1400" i="1">
                              <a:latin typeface="Cambria Math" panose="02040503050406030204" pitchFamily="18" charset="0"/>
                            </a:rPr>
                          </m:ctrlPr>
                        </m:sSubPr>
                        <m:e>
                          <m:r>
                            <a:rPr lang="ru-RU" sz="1400">
                              <a:latin typeface="Cambria Math" panose="02040503050406030204" pitchFamily="18" charset="0"/>
                            </a:rPr>
                            <m:t>с</m:t>
                          </m:r>
                        </m:e>
                        <m:sub>
                          <m:r>
                            <a:rPr lang="ru-RU" sz="1400" i="1">
                              <a:latin typeface="Cambria Math" panose="02040503050406030204" pitchFamily="18" charset="0"/>
                            </a:rPr>
                            <m:t>𝑝</m:t>
                          </m:r>
                        </m:sub>
                      </m:sSub>
                      <m:sSubSup>
                        <m:sSubSupPr>
                          <m:ctrlPr>
                            <a:rPr lang="ru-RU" sz="1400" i="1">
                              <a:latin typeface="Cambria Math" panose="02040503050406030204" pitchFamily="18" charset="0"/>
                            </a:rPr>
                          </m:ctrlPr>
                        </m:sSubSupPr>
                        <m:e>
                          <m:r>
                            <a:rPr lang="ru-RU" sz="1400" i="1">
                              <a:latin typeface="Cambria Math" panose="02040503050406030204" pitchFamily="18" charset="0"/>
                            </a:rPr>
                            <m:t>𝑇</m:t>
                          </m:r>
                        </m:e>
                        <m:sub>
                          <m:r>
                            <a:rPr lang="ru-RU" sz="1400">
                              <a:latin typeface="Cambria Math" panose="02040503050406030204" pitchFamily="18" charset="0"/>
                            </a:rPr>
                            <m:t>1</m:t>
                          </m:r>
                        </m:sub>
                        <m:sup>
                          <m:r>
                            <a:rPr lang="ru-RU" sz="1400" i="1">
                              <a:latin typeface="Cambria Math" panose="02040503050406030204" pitchFamily="18" charset="0"/>
                            </a:rPr>
                            <m:t>∗</m:t>
                          </m:r>
                        </m:sup>
                      </m:sSubSup>
                      <m:r>
                        <a:rPr lang="ru-RU" sz="1400">
                          <a:latin typeface="Cambria Math" panose="02040503050406030204" pitchFamily="18" charset="0"/>
                        </a:rPr>
                        <m:t>(</m:t>
                      </m:r>
                      <m:sSup>
                        <m:sSupPr>
                          <m:ctrlPr>
                            <a:rPr lang="ru-RU" sz="1400" i="1">
                              <a:latin typeface="Cambria Math" panose="02040503050406030204" pitchFamily="18" charset="0"/>
                            </a:rPr>
                          </m:ctrlPr>
                        </m:sSupPr>
                        <m:e>
                          <m:sSubSup>
                            <m:sSubSupPr>
                              <m:ctrlPr>
                                <a:rPr lang="ru-RU" sz="1400" i="1">
                                  <a:latin typeface="Cambria Math" panose="02040503050406030204" pitchFamily="18" charset="0"/>
                                </a:rPr>
                              </m:ctrlPr>
                            </m:sSubSupPr>
                            <m:e>
                              <m:r>
                                <a:rPr lang="ru-RU" sz="1400" i="1">
                                  <a:latin typeface="Cambria Math" panose="02040503050406030204" pitchFamily="18" charset="0"/>
                                </a:rPr>
                                <m:t>𝜋</m:t>
                              </m:r>
                            </m:e>
                            <m:sub>
                              <m:r>
                                <m:rPr>
                                  <m:sty m:val="p"/>
                                </m:rPr>
                                <a:rPr lang="ru-RU" sz="1400">
                                  <a:latin typeface="Cambria Math" panose="02040503050406030204" pitchFamily="18" charset="0"/>
                                </a:rPr>
                                <m:t>st</m:t>
                              </m:r>
                            </m:sub>
                            <m:sup>
                              <m:r>
                                <a:rPr lang="ru-RU" sz="1400" i="1">
                                  <a:latin typeface="Cambria Math" panose="02040503050406030204" pitchFamily="18" charset="0"/>
                                </a:rPr>
                                <m:t>∗</m:t>
                              </m:r>
                            </m:sup>
                          </m:sSubSup>
                        </m:e>
                        <m:sup>
                          <m:f>
                            <m:fPr>
                              <m:ctrlPr>
                                <a:rPr lang="ru-RU" sz="1400" i="1">
                                  <a:latin typeface="Cambria Math" panose="02040503050406030204" pitchFamily="18" charset="0"/>
                                </a:rPr>
                              </m:ctrlPr>
                            </m:fPr>
                            <m:num>
                              <m:r>
                                <a:rPr lang="ru-RU" sz="1400" i="1">
                                  <a:latin typeface="Cambria Math" panose="02040503050406030204" pitchFamily="18" charset="0"/>
                                </a:rPr>
                                <m:t>𝑘</m:t>
                              </m:r>
                              <m:r>
                                <a:rPr lang="ru-RU" sz="1400" i="1">
                                  <a:latin typeface="Cambria Math" panose="02040503050406030204" pitchFamily="18" charset="0"/>
                                </a:rPr>
                                <m:t>−</m:t>
                              </m:r>
                              <m:r>
                                <a:rPr lang="ru-RU" sz="1400">
                                  <a:latin typeface="Cambria Math" panose="02040503050406030204" pitchFamily="18" charset="0"/>
                                </a:rPr>
                                <m:t>1</m:t>
                              </m:r>
                            </m:num>
                            <m:den>
                              <m:r>
                                <a:rPr lang="ru-RU" sz="1400" i="1">
                                  <a:latin typeface="Cambria Math" panose="02040503050406030204" pitchFamily="18" charset="0"/>
                                </a:rPr>
                                <m:t>𝑘</m:t>
                              </m:r>
                            </m:den>
                          </m:f>
                        </m:sup>
                      </m:sSup>
                      <m:r>
                        <a:rPr lang="ru-RU" sz="1400" i="1">
                          <a:latin typeface="Cambria Math" panose="02040503050406030204" pitchFamily="18" charset="0"/>
                        </a:rPr>
                        <m:t>−</m:t>
                      </m:r>
                      <m:r>
                        <a:rPr lang="ru-RU" sz="1400">
                          <a:latin typeface="Cambria Math" panose="02040503050406030204" pitchFamily="18" charset="0"/>
                        </a:rPr>
                        <m:t>1)</m:t>
                      </m:r>
                    </m:oMath>
                  </m:oMathPara>
                </a14:m>
                <a:endParaRPr lang="ru-RU" sz="1400" dirty="0"/>
              </a:p>
            </p:txBody>
          </p:sp>
        </mc:Choice>
        <mc:Fallback xmlns="">
          <p:sp>
            <p:nvSpPr>
              <p:cNvPr id="5" name="Прямоугольник 4">
                <a:extLst>
                  <a:ext uri="{FF2B5EF4-FFF2-40B4-BE49-F238E27FC236}">
                    <a16:creationId xmlns:a16="http://schemas.microsoft.com/office/drawing/2014/main" id="{3E45AF63-B730-405A-A546-61C9BA12417E}"/>
                  </a:ext>
                </a:extLst>
              </p:cNvPr>
              <p:cNvSpPr>
                <a:spLocks noRot="1" noChangeAspect="1" noMove="1" noResize="1" noEditPoints="1" noAdjustHandles="1" noChangeArrowheads="1" noChangeShapeType="1" noTextEdit="1"/>
              </p:cNvSpPr>
              <p:nvPr/>
            </p:nvSpPr>
            <p:spPr>
              <a:xfrm>
                <a:off x="530948" y="1597131"/>
                <a:ext cx="2004588" cy="439672"/>
              </a:xfrm>
              <a:prstGeom prst="rect">
                <a:avLst/>
              </a:prstGeom>
              <a:blipFill>
                <a:blip r:embed="rId4"/>
                <a:stretch>
                  <a:fillRect b="-13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540F39CE-52E3-4CCD-A9C7-FF3551FCFD38}"/>
                  </a:ext>
                </a:extLst>
              </p:cNvPr>
              <p:cNvSpPr/>
              <p:nvPr/>
            </p:nvSpPr>
            <p:spPr>
              <a:xfrm>
                <a:off x="754470" y="2162661"/>
                <a:ext cx="1629998" cy="460895"/>
              </a:xfrm>
              <a:prstGeom prst="rect">
                <a:avLst/>
              </a:prstGeom>
            </p:spPr>
            <p:txBody>
              <a:bodyPr wrap="none">
                <a:spAutoFit/>
              </a:bodyPr>
              <a:lstStyle/>
              <a:p>
                <a14:m>
                  <m:oMath xmlns:m="http://schemas.openxmlformats.org/officeDocument/2006/math">
                    <m:sSubSup>
                      <m:sSubSupPr>
                        <m:ctrlPr>
                          <a:rPr lang="ru-RU" sz="1400" i="1" smtClean="0">
                            <a:latin typeface="Cambria Math" panose="02040503050406030204" pitchFamily="18" charset="0"/>
                          </a:rPr>
                        </m:ctrlPr>
                      </m:sSubSupPr>
                      <m:e>
                        <m:r>
                          <a:rPr lang="ru-RU" sz="1400" i="1">
                            <a:latin typeface="Cambria Math" panose="02040503050406030204" pitchFamily="18" charset="0"/>
                          </a:rPr>
                          <m:t>𝜋</m:t>
                        </m:r>
                      </m:e>
                      <m:sub>
                        <m:r>
                          <a:rPr lang="ru-RU" sz="1400" i="1">
                            <a:latin typeface="Cambria Math" panose="02040503050406030204" pitchFamily="18" charset="0"/>
                          </a:rPr>
                          <m:t>𝑟𝑤</m:t>
                        </m:r>
                      </m:sub>
                      <m:sup>
                        <m:r>
                          <a:rPr lang="en-US" sz="1400" i="1">
                            <a:latin typeface="Cambria Math" panose="02040503050406030204" pitchFamily="18" charset="0"/>
                          </a:rPr>
                          <m:t>∗</m:t>
                        </m:r>
                      </m:sup>
                    </m:sSubSup>
                    <m:r>
                      <a:rPr lang="en-US" sz="1400">
                        <a:latin typeface="Cambria Math" panose="02040503050406030204" pitchFamily="18" charset="0"/>
                      </a:rPr>
                      <m:t>=</m:t>
                    </m:r>
                    <m:f>
                      <m:fPr>
                        <m:ctrlPr>
                          <a:rPr lang="ru-RU" sz="1400" i="1">
                            <a:latin typeface="Cambria Math" panose="02040503050406030204" pitchFamily="18" charset="0"/>
                          </a:rPr>
                        </m:ctrlPr>
                      </m:fPr>
                      <m:num>
                        <m:sSubSup>
                          <m:sSubSupPr>
                            <m:ctrlPr>
                              <a:rPr lang="ru-RU" sz="1400" i="1">
                                <a:latin typeface="Cambria Math" panose="02040503050406030204" pitchFamily="18" charset="0"/>
                              </a:rPr>
                            </m:ctrlPr>
                          </m:sSubSupPr>
                          <m:e>
                            <m:r>
                              <a:rPr lang="ru-RU" sz="1400">
                                <a:latin typeface="Cambria Math" panose="02040503050406030204" pitchFamily="18" charset="0"/>
                              </a:rPr>
                              <m:t> </m:t>
                            </m:r>
                            <m:r>
                              <a:rPr lang="ru-RU" sz="1400" i="1">
                                <a:latin typeface="Cambria Math" panose="02040503050406030204" pitchFamily="18" charset="0"/>
                              </a:rPr>
                              <m:t>𝑝</m:t>
                            </m:r>
                          </m:e>
                          <m:sub>
                            <m:r>
                              <a:rPr lang="en-US" sz="1400">
                                <a:latin typeface="Cambria Math" panose="02040503050406030204" pitchFamily="18" charset="0"/>
                              </a:rPr>
                              <m:t>2</m:t>
                            </m:r>
                          </m:sub>
                          <m:sup>
                            <m:r>
                              <a:rPr lang="en-US" sz="1400" i="1">
                                <a:latin typeface="Cambria Math" panose="02040503050406030204" pitchFamily="18" charset="0"/>
                              </a:rPr>
                              <m:t>∗</m:t>
                            </m:r>
                          </m:sup>
                        </m:sSubSup>
                      </m:num>
                      <m:den>
                        <m:sSubSup>
                          <m:sSubSupPr>
                            <m:ctrlPr>
                              <a:rPr lang="ru-RU" sz="1400" i="1">
                                <a:latin typeface="Cambria Math" panose="02040503050406030204" pitchFamily="18" charset="0"/>
                              </a:rPr>
                            </m:ctrlPr>
                          </m:sSubSupPr>
                          <m:e>
                            <m:r>
                              <a:rPr lang="ru-RU" sz="1400">
                                <a:latin typeface="Cambria Math" panose="02040503050406030204" pitchFamily="18" charset="0"/>
                              </a:rPr>
                              <m:t> </m:t>
                            </m:r>
                            <m:r>
                              <a:rPr lang="ru-RU" sz="1400" i="1">
                                <a:latin typeface="Cambria Math" panose="02040503050406030204" pitchFamily="18" charset="0"/>
                              </a:rPr>
                              <m:t>𝑝</m:t>
                            </m:r>
                          </m:e>
                          <m:sub>
                            <m:r>
                              <a:rPr lang="en-US" sz="1400">
                                <a:latin typeface="Cambria Math" panose="02040503050406030204" pitchFamily="18" charset="0"/>
                              </a:rPr>
                              <m:t>1</m:t>
                            </m:r>
                          </m:sub>
                          <m:sup>
                            <m:r>
                              <a:rPr lang="en-US" sz="1400" i="1">
                                <a:latin typeface="Cambria Math" panose="02040503050406030204" pitchFamily="18" charset="0"/>
                              </a:rPr>
                              <m:t>∗</m:t>
                            </m:r>
                          </m:sup>
                        </m:sSubSup>
                      </m:den>
                    </m:f>
                    <m:r>
                      <a:rPr lang="ru-RU" sz="1400">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400" dirty="0">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ru-RU" sz="1400" i="1">
                            <a:effectLst/>
                            <a:latin typeface="Cambria Math" panose="02040503050406030204" pitchFamily="18" charset="0"/>
                            <a:ea typeface="Times New Roman" panose="02020603050405020304" pitchFamily="18" charset="0"/>
                          </a:rPr>
                        </m:ctrlPr>
                      </m:sSubSupPr>
                      <m:e>
                        <m:r>
                          <a:rPr lang="ru-RU" sz="1400" i="1">
                            <a:latin typeface="Cambria Math" panose="02040503050406030204" pitchFamily="18" charset="0"/>
                            <a:ea typeface="Times New Roman" panose="02020603050405020304" pitchFamily="18" charset="0"/>
                            <a:cs typeface="Times New Roman" panose="02020603050405020304" pitchFamily="18" charset="0"/>
                          </a:rPr>
                          <m:t>𝜋</m:t>
                        </m:r>
                      </m:e>
                      <m:sub>
                        <m:r>
                          <a:rPr lang="en-US" sz="1400" b="0" i="1" smtClean="0">
                            <a:latin typeface="Cambria Math" panose="02040503050406030204" pitchFamily="18" charset="0"/>
                            <a:ea typeface="Times New Roman" panose="02020603050405020304" pitchFamily="18" charset="0"/>
                            <a:cs typeface="Times New Roman" panose="02020603050405020304" pitchFamily="18" charset="0"/>
                          </a:rPr>
                          <m:t>𝑠𝑡</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r>
                      <a:rPr lang="ru-RU" sz="1400">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effectLst/>
                            <a:latin typeface="Cambria Math" panose="02040503050406030204" pitchFamily="18" charset="0"/>
                            <a:ea typeface="Times New Roman" panose="02020603050405020304" pitchFamily="18" charset="0"/>
                          </a:rPr>
                        </m:ctrlPr>
                      </m:fPr>
                      <m:num>
                        <m:sSubSup>
                          <m:sSubSupPr>
                            <m:ctrlPr>
                              <a:rPr lang="ru-RU" sz="1400" i="1">
                                <a:effectLst/>
                                <a:latin typeface="Cambria Math" panose="02040503050406030204" pitchFamily="18" charset="0"/>
                                <a:ea typeface="Times New Roman" panose="02020603050405020304" pitchFamily="18" charset="0"/>
                              </a:rPr>
                            </m:ctrlPr>
                          </m:sSubSupPr>
                          <m:e>
                            <m:r>
                              <a:rPr lang="ru-RU" sz="1400">
                                <a:latin typeface="Cambria Math" panose="02040503050406030204" pitchFamily="18" charset="0"/>
                                <a:ea typeface="Times New Roman" panose="02020603050405020304" pitchFamily="18" charset="0"/>
                                <a:cs typeface="Times New Roman" panose="02020603050405020304" pitchFamily="18" charset="0"/>
                              </a:rPr>
                              <m:t> </m:t>
                            </m:r>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3</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num>
                      <m:den>
                        <m:sSubSup>
                          <m:sSubSupPr>
                            <m:ctrlPr>
                              <a:rPr lang="ru-RU" sz="1400" i="1">
                                <a:effectLst/>
                                <a:latin typeface="Cambria Math" panose="02040503050406030204" pitchFamily="18" charset="0"/>
                                <a:ea typeface="Times New Roman" panose="02020603050405020304" pitchFamily="18" charset="0"/>
                              </a:rPr>
                            </m:ctrlPr>
                          </m:sSubSupPr>
                          <m:e>
                            <m:r>
                              <a:rPr lang="ru-RU" sz="1400">
                                <a:latin typeface="Cambria Math" panose="02040503050406030204" pitchFamily="18" charset="0"/>
                                <a:ea typeface="Times New Roman" panose="02020603050405020304" pitchFamily="18" charset="0"/>
                                <a:cs typeface="Times New Roman" panose="02020603050405020304" pitchFamily="18" charset="0"/>
                              </a:rPr>
                              <m:t> </m:t>
                            </m:r>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1</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den>
                    </m:f>
                  </m:oMath>
                </a14:m>
                <a:endParaRPr lang="ru-RU" sz="1400" dirty="0"/>
              </a:p>
            </p:txBody>
          </p:sp>
        </mc:Choice>
        <mc:Fallback xmlns="">
          <p:sp>
            <p:nvSpPr>
              <p:cNvPr id="15" name="Прямоугольник 14">
                <a:extLst>
                  <a:ext uri="{FF2B5EF4-FFF2-40B4-BE49-F238E27FC236}">
                    <a16:creationId xmlns:a16="http://schemas.microsoft.com/office/drawing/2014/main" id="{540F39CE-52E3-4CCD-A9C7-FF3551FCFD38}"/>
                  </a:ext>
                </a:extLst>
              </p:cNvPr>
              <p:cNvSpPr>
                <a:spLocks noRot="1" noChangeAspect="1" noMove="1" noResize="1" noEditPoints="1" noAdjustHandles="1" noChangeArrowheads="1" noChangeShapeType="1" noTextEdit="1"/>
              </p:cNvSpPr>
              <p:nvPr/>
            </p:nvSpPr>
            <p:spPr>
              <a:xfrm>
                <a:off x="754470" y="2162661"/>
                <a:ext cx="1629998" cy="460895"/>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C74E2E68-C8D9-4711-8CFE-AE5EAB8EE455}"/>
                  </a:ext>
                </a:extLst>
              </p:cNvPr>
              <p:cNvSpPr/>
              <p:nvPr/>
            </p:nvSpPr>
            <p:spPr>
              <a:xfrm>
                <a:off x="669542" y="2679969"/>
                <a:ext cx="1793119"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a:latin typeface="Cambria Math" panose="02040503050406030204" pitchFamily="18" charset="0"/>
                            </a:rPr>
                          </m:ctrlPr>
                        </m:sSup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𝜂</m:t>
                              </m:r>
                            </m:e>
                            <m:sub>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e>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p>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en-US" sz="1400" i="1">
                                  <a:latin typeface="Cambria Math" panose="02040503050406030204" pitchFamily="18" charset="0"/>
                                  <a:ea typeface="Calibri" panose="020F0502020204030204" pitchFamily="34" charset="0"/>
                                  <a:cs typeface="Times New Roman" panose="02020603050405020304" pitchFamily="18" charset="0"/>
                                </a:rPr>
                                <m:t>𝑠𝑡</m:t>
                              </m:r>
                              <m:r>
                                <a:rPr lang="ru-RU" sz="1400" i="1">
                                  <a:latin typeface="Cambria Math" panose="02040503050406030204" pitchFamily="18" charset="0"/>
                                  <a:ea typeface="Calibri" panose="020F0502020204030204" pitchFamily="34" charset="0"/>
                                  <a:cs typeface="Times New Roman" panose="02020603050405020304" pitchFamily="18" charset="0"/>
                                </a:rPr>
                                <m:t>𝑠</m:t>
                              </m:r>
                            </m:sub>
                          </m:sSub>
                        </m:num>
                        <m:den>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ru-RU" sz="1400" dirty="0"/>
              </a:p>
            </p:txBody>
          </p:sp>
        </mc:Choice>
        <mc:Fallback xmlns="">
          <p:sp>
            <p:nvSpPr>
              <p:cNvPr id="16" name="Прямоугольник 15">
                <a:extLst>
                  <a:ext uri="{FF2B5EF4-FFF2-40B4-BE49-F238E27FC236}">
                    <a16:creationId xmlns:a16="http://schemas.microsoft.com/office/drawing/2014/main" id="{C74E2E68-C8D9-4711-8CFE-AE5EAB8EE455}"/>
                  </a:ext>
                </a:extLst>
              </p:cNvPr>
              <p:cNvSpPr>
                <a:spLocks noRot="1" noChangeAspect="1" noMove="1" noResize="1" noEditPoints="1" noAdjustHandles="1" noChangeArrowheads="1" noChangeShapeType="1" noTextEdit="1"/>
              </p:cNvSpPr>
              <p:nvPr/>
            </p:nvSpPr>
            <p:spPr>
              <a:xfrm>
                <a:off x="669542" y="2679969"/>
                <a:ext cx="1793119" cy="532005"/>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67B0F112-D9FE-40F4-9D81-7FA151E5A87A}"/>
                  </a:ext>
                </a:extLst>
              </p:cNvPr>
              <p:cNvSpPr/>
              <p:nvPr/>
            </p:nvSpPr>
            <p:spPr>
              <a:xfrm>
                <a:off x="984546" y="3291868"/>
                <a:ext cx="978794"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𝜂</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𝑠𝑡</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𝑠𝑡</m:t>
                              </m:r>
                              <m:r>
                                <a:rPr lang="ru-RU" sz="1400" i="1">
                                  <a:latin typeface="Cambria Math" panose="02040503050406030204" pitchFamily="18" charset="0"/>
                                  <a:ea typeface="Calibri" panose="020F0502020204030204" pitchFamily="34" charset="0"/>
                                  <a:cs typeface="Times New Roman" panose="02020603050405020304" pitchFamily="18" charset="0"/>
                                </a:rPr>
                                <m:t>𝑠</m:t>
                              </m:r>
                            </m:sub>
                          </m:sSub>
                        </m:num>
                        <m:den>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𝑠𝑡</m:t>
                              </m:r>
                            </m:sub>
                          </m:sSub>
                        </m:den>
                      </m:f>
                    </m:oMath>
                  </m:oMathPara>
                </a14:m>
                <a:endParaRPr lang="ru-RU" sz="1400" dirty="0"/>
              </a:p>
            </p:txBody>
          </p:sp>
        </mc:Choice>
        <mc:Fallback xmlns="">
          <p:sp>
            <p:nvSpPr>
              <p:cNvPr id="17" name="Прямоугольник 16">
                <a:extLst>
                  <a:ext uri="{FF2B5EF4-FFF2-40B4-BE49-F238E27FC236}">
                    <a16:creationId xmlns:a16="http://schemas.microsoft.com/office/drawing/2014/main" id="{67B0F112-D9FE-40F4-9D81-7FA151E5A87A}"/>
                  </a:ext>
                </a:extLst>
              </p:cNvPr>
              <p:cNvSpPr>
                <a:spLocks noRot="1" noChangeAspect="1" noMove="1" noResize="1" noEditPoints="1" noAdjustHandles="1" noChangeArrowheads="1" noChangeShapeType="1" noTextEdit="1"/>
              </p:cNvSpPr>
              <p:nvPr/>
            </p:nvSpPr>
            <p:spPr>
              <a:xfrm>
                <a:off x="984546" y="3291868"/>
                <a:ext cx="978794" cy="532005"/>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49CAE249-4827-458E-8EDD-B5640FBC66A2}"/>
                  </a:ext>
                </a:extLst>
              </p:cNvPr>
              <p:cNvSpPr/>
              <p:nvPr/>
            </p:nvSpPr>
            <p:spPr>
              <a:xfrm>
                <a:off x="3135083" y="1462661"/>
                <a:ext cx="2606996" cy="70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a:latin typeface="Cambria Math" panose="02040503050406030204" pitchFamily="18" charset="0"/>
                            </a:rPr>
                          </m:ctrlPr>
                        </m:sSup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a:latin typeface="Cambria Math" panose="02040503050406030204" pitchFamily="18" charset="0"/>
                                  <a:ea typeface="Calibri" panose="020F0502020204030204" pitchFamily="34" charset="0"/>
                                  <a:cs typeface="Times New Roman" panose="02020603050405020304" pitchFamily="18" charset="0"/>
                                </a:rPr>
                                <m:t>т</m:t>
                              </m:r>
                              <m:r>
                                <a:rPr lang="ru-RU" sz="1400" i="1">
                                  <a:latin typeface="Cambria Math" panose="02040503050406030204" pitchFamily="18" charset="0"/>
                                  <a:ea typeface="Calibri" panose="020F0502020204030204" pitchFamily="34" charset="0"/>
                                  <a:cs typeface="Times New Roman" panose="02020603050405020304" pitchFamily="18" charset="0"/>
                                </a:rPr>
                                <m:t>𝑠</m:t>
                              </m:r>
                            </m:sub>
                          </m:sSub>
                        </m:e>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p>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0</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d>
                        <m:dPr>
                          <m:ctrlPr>
                            <a:rPr lang="ru-RU" sz="1400" i="1">
                              <a:effectLst/>
                              <a:latin typeface="Cambria Math" panose="02040503050406030204" pitchFamily="18" charset="0"/>
                            </a:rPr>
                          </m:ctrlPr>
                        </m:dPr>
                        <m:e>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a:latin typeface="Cambria Math" panose="02040503050406030204" pitchFamily="18" charset="0"/>
                                              <a:ea typeface="Calibri" panose="020F0502020204030204" pitchFamily="34" charset="0"/>
                                              <a:cs typeface="Times New Roman" panose="02020603050405020304" pitchFamily="18" charset="0"/>
                                            </a:rPr>
                                            <m:t>0</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den>
                                  </m:f>
                                </m:e>
                              </m:d>
                            </m:e>
                            <m:sup>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den>
                              </m:f>
                            </m:sup>
                          </m:sSup>
                        </m:e>
                      </m:d>
                    </m:oMath>
                  </m:oMathPara>
                </a14:m>
                <a:endParaRPr lang="ru-RU" sz="1400" dirty="0"/>
              </a:p>
            </p:txBody>
          </p:sp>
        </mc:Choice>
        <mc:Fallback xmlns="">
          <p:sp>
            <p:nvSpPr>
              <p:cNvPr id="18" name="Прямоугольник 17">
                <a:extLst>
                  <a:ext uri="{FF2B5EF4-FFF2-40B4-BE49-F238E27FC236}">
                    <a16:creationId xmlns:a16="http://schemas.microsoft.com/office/drawing/2014/main" id="{49CAE249-4827-458E-8EDD-B5640FBC66A2}"/>
                  </a:ext>
                </a:extLst>
              </p:cNvPr>
              <p:cNvSpPr>
                <a:spLocks noRot="1" noChangeAspect="1" noMove="1" noResize="1" noEditPoints="1" noAdjustHandles="1" noChangeArrowheads="1" noChangeShapeType="1" noTextEdit="1"/>
              </p:cNvSpPr>
              <p:nvPr/>
            </p:nvSpPr>
            <p:spPr>
              <a:xfrm>
                <a:off x="3135083" y="1462661"/>
                <a:ext cx="2606996" cy="700000"/>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FF76F518-CE17-435A-99C8-DE9F0FBADAC5}"/>
                  </a:ext>
                </a:extLst>
              </p:cNvPr>
              <p:cNvSpPr/>
              <p:nvPr/>
            </p:nvSpPr>
            <p:spPr>
              <a:xfrm>
                <a:off x="3205039" y="2110239"/>
                <a:ext cx="2537040" cy="70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a:latin typeface="Cambria Math" panose="02040503050406030204" pitchFamily="18" charset="0"/>
                              <a:ea typeface="Calibri" panose="020F0502020204030204" pitchFamily="34" charset="0"/>
                              <a:cs typeface="Times New Roman" panose="02020603050405020304" pitchFamily="18" charset="0"/>
                            </a:rPr>
                            <m:t>т</m:t>
                          </m:r>
                          <m:r>
                            <a:rPr lang="ru-RU" sz="1400" i="1">
                              <a:latin typeface="Cambria Math" panose="02040503050406030204" pitchFamily="18" charset="0"/>
                              <a:ea typeface="Calibri" panose="020F0502020204030204" pitchFamily="34" charset="0"/>
                              <a:cs typeface="Times New Roman" panose="02020603050405020304" pitchFamily="18" charset="0"/>
                            </a:rPr>
                            <m:t>𝑠</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𝑘𝑅</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den>
                      </m:f>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𝑇</m:t>
                          </m:r>
                        </m:e>
                        <m:sub>
                          <m:r>
                            <a:rPr lang="ru-RU" sz="1400">
                              <a:latin typeface="Cambria Math" panose="02040503050406030204" pitchFamily="18" charset="0"/>
                              <a:ea typeface="Calibri" panose="020F0502020204030204" pitchFamily="34" charset="0"/>
                              <a:cs typeface="Times New Roman" panose="02020603050405020304" pitchFamily="18" charset="0"/>
                            </a:rPr>
                            <m:t>0</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d>
                        <m:dPr>
                          <m:ctrlPr>
                            <a:rPr lang="ru-RU" sz="1400" i="1">
                              <a:effectLst/>
                              <a:latin typeface="Cambria Math" panose="02040503050406030204" pitchFamily="18" charset="0"/>
                            </a:rPr>
                          </m:ctrlPr>
                        </m:dPr>
                        <m:e>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a:latin typeface="Cambria Math" panose="02040503050406030204" pitchFamily="18" charset="0"/>
                                              <a:ea typeface="Calibri" panose="020F0502020204030204" pitchFamily="34" charset="0"/>
                                              <a:cs typeface="Times New Roman" panose="02020603050405020304" pitchFamily="18" charset="0"/>
                                            </a:rPr>
                                            <m:t>2</m:t>
                                          </m:r>
                                        </m:sub>
                                      </m:sSub>
                                    </m:num>
                                    <m:den>
                                      <m:sSubSup>
                                        <m:sSubSupPr>
                                          <m:ctrlPr>
                                            <a:rPr lang="ru-RU" sz="1400" i="1">
                                              <a:effectLst/>
                                              <a:latin typeface="Cambria Math" panose="02040503050406030204" pitchFamily="18" charset="0"/>
                                            </a:rPr>
                                          </m:ctrlPr>
                                        </m:sSubSupPr>
                                        <m:e>
                                          <m:r>
                                            <a:rPr lang="ru-RU" sz="1400" i="1">
                                              <a:latin typeface="Cambria Math" panose="02040503050406030204" pitchFamily="18" charset="0"/>
                                              <a:ea typeface="Calibri" panose="020F0502020204030204" pitchFamily="34" charset="0"/>
                                              <a:cs typeface="Times New Roman" panose="02020603050405020304" pitchFamily="18" charset="0"/>
                                            </a:rPr>
                                            <m:t>𝑝</m:t>
                                          </m:r>
                                        </m:e>
                                        <m:sub>
                                          <m:r>
                                            <a:rPr lang="ru-RU" sz="1400">
                                              <a:latin typeface="Cambria Math" panose="02040503050406030204" pitchFamily="18" charset="0"/>
                                              <a:ea typeface="Calibri" panose="020F0502020204030204" pitchFamily="34" charset="0"/>
                                              <a:cs typeface="Times New Roman" panose="02020603050405020304" pitchFamily="18" charset="0"/>
                                            </a:rPr>
                                            <m:t>0</m:t>
                                          </m:r>
                                        </m:sub>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bSup>
                                    </m:den>
                                  </m:f>
                                </m:e>
                              </m:d>
                            </m:e>
                            <m:sup>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𝑘</m:t>
                                  </m:r>
                                  <m:r>
                                    <a:rPr lang="ru-RU" sz="1400" i="1">
                                      <a:latin typeface="Cambria Math" panose="02040503050406030204" pitchFamily="18" charset="0"/>
                                      <a:ea typeface="Calibri" panose="020F0502020204030204" pitchFamily="34" charset="0"/>
                                      <a:cs typeface="Times New Roman" panose="02020603050405020304" pitchFamily="18" charset="0"/>
                                    </a:rPr>
                                    <m:t>−</m:t>
                                  </m:r>
                                  <m:r>
                                    <a:rPr lang="ru-RU" sz="1400">
                                      <a:latin typeface="Cambria Math" panose="02040503050406030204" pitchFamily="18" charset="0"/>
                                      <a:ea typeface="Calibri" panose="020F0502020204030204" pitchFamily="34" charset="0"/>
                                      <a:cs typeface="Times New Roman" panose="02020603050405020304" pitchFamily="18" charset="0"/>
                                    </a:rPr>
                                    <m:t>1</m:t>
                                  </m:r>
                                </m:num>
                                <m:den>
                                  <m:r>
                                    <a:rPr lang="ru-RU" sz="1400" i="1">
                                      <a:latin typeface="Cambria Math" panose="02040503050406030204" pitchFamily="18" charset="0"/>
                                      <a:ea typeface="Calibri" panose="020F0502020204030204" pitchFamily="34" charset="0"/>
                                      <a:cs typeface="Times New Roman" panose="02020603050405020304" pitchFamily="18" charset="0"/>
                                    </a:rPr>
                                    <m:t>𝑘</m:t>
                                  </m:r>
                                </m:den>
                              </m:f>
                            </m:sup>
                          </m:sSup>
                        </m:e>
                      </m:d>
                    </m:oMath>
                  </m:oMathPara>
                </a14:m>
                <a:endParaRPr lang="ru-RU" sz="1400" dirty="0"/>
              </a:p>
            </p:txBody>
          </p:sp>
        </mc:Choice>
        <mc:Fallback xmlns="">
          <p:sp>
            <p:nvSpPr>
              <p:cNvPr id="19" name="Прямоугольник 18">
                <a:extLst>
                  <a:ext uri="{FF2B5EF4-FFF2-40B4-BE49-F238E27FC236}">
                    <a16:creationId xmlns:a16="http://schemas.microsoft.com/office/drawing/2014/main" id="{FF76F518-CE17-435A-99C8-DE9F0FBADAC5}"/>
                  </a:ext>
                </a:extLst>
              </p:cNvPr>
              <p:cNvSpPr>
                <a:spLocks noRot="1" noChangeAspect="1" noMove="1" noResize="1" noEditPoints="1" noAdjustHandles="1" noChangeArrowheads="1" noChangeShapeType="1" noTextEdit="1"/>
              </p:cNvSpPr>
              <p:nvPr/>
            </p:nvSpPr>
            <p:spPr>
              <a:xfrm>
                <a:off x="3205039" y="2110239"/>
                <a:ext cx="2537040" cy="700000"/>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A2A4FEBD-95DD-4853-882E-0753F500730B}"/>
                  </a:ext>
                </a:extLst>
              </p:cNvPr>
              <p:cNvSpPr/>
              <p:nvPr/>
            </p:nvSpPr>
            <p:spPr>
              <a:xfrm>
                <a:off x="3619959" y="2808305"/>
                <a:ext cx="1616725" cy="551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sz="1400" i="1" smtClean="0">
                              <a:latin typeface="Cambria Math" panose="02040503050406030204" pitchFamily="18" charset="0"/>
                              <a:ea typeface="Times New Roman" panose="02020603050405020304" pitchFamily="18" charset="0"/>
                            </a:rPr>
                          </m:ctrlPr>
                        </m:sSubSupPr>
                        <m:e>
                          <m:r>
                            <a:rPr lang="ru-RU" sz="1400" i="1">
                              <a:latin typeface="Cambria Math" panose="02040503050406030204" pitchFamily="18" charset="0"/>
                              <a:ea typeface="Times New Roman" panose="02020603050405020304" pitchFamily="18" charset="0"/>
                              <a:cs typeface="Times New Roman" panose="02020603050405020304" pitchFamily="18" charset="0"/>
                            </a:rPr>
                            <m:t>𝜋</m:t>
                          </m:r>
                        </m:e>
                        <m:sub>
                          <m:r>
                            <m:rPr>
                              <m:sty m:val="p"/>
                            </m:rPr>
                            <a:rPr lang="en-US" sz="1400" b="0" i="0" smtClean="0">
                              <a:latin typeface="Cambria Math" panose="02040503050406030204" pitchFamily="18" charset="0"/>
                              <a:ea typeface="Times New Roman" panose="02020603050405020304" pitchFamily="18" charset="0"/>
                              <a:cs typeface="Times New Roman" panose="02020603050405020304" pitchFamily="18" charset="0"/>
                            </a:rPr>
                            <m:t>s</m:t>
                          </m:r>
                          <m:r>
                            <a:rPr lang="en-US" sz="1400" b="0" i="1" smtClean="0">
                              <a:latin typeface="Cambria Math" panose="02040503050406030204" pitchFamily="18" charset="0"/>
                              <a:ea typeface="Times New Roman" panose="02020603050405020304" pitchFamily="18" charset="0"/>
                              <a:cs typeface="Times New Roman" panose="02020603050405020304" pitchFamily="18" charset="0"/>
                            </a:rPr>
                            <m:t>𝑡</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r>
                        <a:rPr lang="ru-RU" sz="1400">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effectLst/>
                              <a:latin typeface="Cambria Math" panose="02040503050406030204" pitchFamily="18" charset="0"/>
                              <a:ea typeface="Times New Roman" panose="02020603050405020304" pitchFamily="18" charset="0"/>
                            </a:rPr>
                          </m:ctrlPr>
                        </m:fPr>
                        <m:num>
                          <m:sSubSup>
                            <m:sSubSupPr>
                              <m:ctrlPr>
                                <a:rPr lang="ru-RU" sz="1400" i="1">
                                  <a:effectLst/>
                                  <a:latin typeface="Cambria Math" panose="02040503050406030204" pitchFamily="18" charset="0"/>
                                  <a:ea typeface="Times New Roman" panose="02020603050405020304" pitchFamily="18" charset="0"/>
                                </a:rPr>
                              </m:ctrlPr>
                            </m:sSubSupPr>
                            <m:e>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0</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num>
                        <m:den>
                          <m:sSubSup>
                            <m:sSubSupPr>
                              <m:ctrlPr>
                                <a:rPr lang="ru-RU" sz="1400" i="1">
                                  <a:effectLst/>
                                  <a:latin typeface="Cambria Math" panose="02040503050406030204" pitchFamily="18" charset="0"/>
                                  <a:ea typeface="Times New Roman" panose="02020603050405020304" pitchFamily="18" charset="0"/>
                                </a:rPr>
                              </m:ctrlPr>
                            </m:sSubSupPr>
                            <m:e>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2</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den>
                      </m:f>
                      <m:r>
                        <a:rPr lang="ru-RU" sz="14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400" i="1">
                              <a:effectLst/>
                              <a:latin typeface="Cambria Math" panose="02040503050406030204" pitchFamily="18" charset="0"/>
                              <a:ea typeface="Times New Roman" panose="02020603050405020304" pitchFamily="18" charset="0"/>
                            </a:rPr>
                          </m:ctrlPr>
                        </m:sSubPr>
                        <m:e>
                          <m:r>
                            <a:rPr lang="ru-RU" sz="1400">
                              <a:latin typeface="Cambria Math" panose="02040503050406030204" pitchFamily="18" charset="0"/>
                              <a:ea typeface="Times New Roman" panose="02020603050405020304" pitchFamily="18" charset="0"/>
                              <a:cs typeface="Times New Roman" panose="02020603050405020304" pitchFamily="18" charset="0"/>
                            </a:rPr>
                            <m:t> </m:t>
                          </m:r>
                          <m:r>
                            <a:rPr lang="ru-RU" sz="1400" i="1">
                              <a:latin typeface="Cambria Math" panose="02040503050406030204" pitchFamily="18" charset="0"/>
                              <a:ea typeface="Times New Roman" panose="02020603050405020304" pitchFamily="18" charset="0"/>
                              <a:cs typeface="Times New Roman" panose="02020603050405020304" pitchFamily="18" charset="0"/>
                            </a:rPr>
                            <m:t>𝜋</m:t>
                          </m:r>
                        </m:e>
                        <m:sub>
                          <m:r>
                            <a:rPr lang="en-US" sz="1400" b="0" i="1" smtClean="0">
                              <a:latin typeface="Cambria Math" panose="02040503050406030204" pitchFamily="18" charset="0"/>
                              <a:ea typeface="Times New Roman" panose="02020603050405020304" pitchFamily="18" charset="0"/>
                              <a:cs typeface="Times New Roman" panose="02020603050405020304" pitchFamily="18" charset="0"/>
                            </a:rPr>
                            <m:t>𝑠𝑡</m:t>
                          </m:r>
                        </m:sub>
                      </m:sSub>
                      <m:r>
                        <a:rPr lang="ru-RU" sz="1400">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effectLst/>
                              <a:latin typeface="Cambria Math" panose="02040503050406030204" pitchFamily="18" charset="0"/>
                              <a:ea typeface="Times New Roman" panose="02020603050405020304" pitchFamily="18" charset="0"/>
                            </a:rPr>
                          </m:ctrlPr>
                        </m:fPr>
                        <m:num>
                          <m:sSubSup>
                            <m:sSubSupPr>
                              <m:ctrlPr>
                                <a:rPr lang="ru-RU" sz="1400" i="1">
                                  <a:effectLst/>
                                  <a:latin typeface="Cambria Math" panose="02040503050406030204" pitchFamily="18" charset="0"/>
                                  <a:ea typeface="Times New Roman" panose="02020603050405020304" pitchFamily="18" charset="0"/>
                                </a:rPr>
                              </m:ctrlPr>
                            </m:sSubSupPr>
                            <m:e>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0</m:t>
                              </m:r>
                            </m:sub>
                            <m:sup>
                              <m:r>
                                <a:rPr lang="ru-RU" sz="1400" i="1">
                                  <a:latin typeface="Cambria Math" panose="02040503050406030204" pitchFamily="18" charset="0"/>
                                  <a:ea typeface="Times New Roman" panose="02020603050405020304" pitchFamily="18" charset="0"/>
                                  <a:cs typeface="Times New Roman" panose="02020603050405020304" pitchFamily="18" charset="0"/>
                                </a:rPr>
                                <m:t>∗</m:t>
                              </m:r>
                            </m:sup>
                          </m:sSubSup>
                        </m:num>
                        <m:den>
                          <m:sSub>
                            <m:sSubPr>
                              <m:ctrlPr>
                                <a:rPr lang="ru-RU" sz="1400" i="1">
                                  <a:effectLst/>
                                  <a:latin typeface="Cambria Math" panose="02040503050406030204" pitchFamily="18" charset="0"/>
                                  <a:ea typeface="Times New Roman" panose="02020603050405020304" pitchFamily="18" charset="0"/>
                                </a:rPr>
                              </m:ctrlPr>
                            </m:sSubPr>
                            <m:e>
                              <m:r>
                                <a:rPr lang="ru-RU" sz="1400" i="1">
                                  <a:latin typeface="Cambria Math" panose="02040503050406030204" pitchFamily="18" charset="0"/>
                                  <a:ea typeface="Times New Roman" panose="02020603050405020304" pitchFamily="18" charset="0"/>
                                  <a:cs typeface="Times New Roman" panose="02020603050405020304" pitchFamily="18" charset="0"/>
                                </a:rPr>
                                <m:t>𝑝</m:t>
                              </m:r>
                            </m:e>
                            <m:sub>
                              <m:r>
                                <a:rPr lang="ru-RU" sz="1400">
                                  <a:latin typeface="Cambria Math" panose="02040503050406030204" pitchFamily="18" charset="0"/>
                                  <a:ea typeface="Times New Roman" panose="02020603050405020304" pitchFamily="18" charset="0"/>
                                  <a:cs typeface="Times New Roman" panose="02020603050405020304" pitchFamily="18" charset="0"/>
                                </a:rPr>
                                <m:t>2</m:t>
                              </m:r>
                            </m:sub>
                          </m:sSub>
                        </m:den>
                      </m:f>
                    </m:oMath>
                  </m:oMathPara>
                </a14:m>
                <a:endParaRPr lang="ru-RU" sz="1400" dirty="0"/>
              </a:p>
            </p:txBody>
          </p:sp>
        </mc:Choice>
        <mc:Fallback xmlns="">
          <p:sp>
            <p:nvSpPr>
              <p:cNvPr id="20" name="Прямоугольник 19">
                <a:extLst>
                  <a:ext uri="{FF2B5EF4-FFF2-40B4-BE49-F238E27FC236}">
                    <a16:creationId xmlns:a16="http://schemas.microsoft.com/office/drawing/2014/main" id="{A2A4FEBD-95DD-4853-882E-0753F500730B}"/>
                  </a:ext>
                </a:extLst>
              </p:cNvPr>
              <p:cNvSpPr>
                <a:spLocks noRot="1" noChangeAspect="1" noMove="1" noResize="1" noEditPoints="1" noAdjustHandles="1" noChangeArrowheads="1" noChangeShapeType="1" noTextEdit="1"/>
              </p:cNvSpPr>
              <p:nvPr/>
            </p:nvSpPr>
            <p:spPr>
              <a:xfrm>
                <a:off x="3619959" y="2808305"/>
                <a:ext cx="1616725" cy="551241"/>
              </a:xfrm>
              <a:prstGeom prst="rect">
                <a:avLst/>
              </a:prstGeom>
              <a:blipFill>
                <a:blip r:embed="rId10"/>
                <a:stretch>
                  <a:fillRect b="-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109CBB69-0F0F-445A-BB60-44ACE09DDA30}"/>
                  </a:ext>
                </a:extLst>
              </p:cNvPr>
              <p:cNvSpPr/>
              <p:nvPr/>
            </p:nvSpPr>
            <p:spPr>
              <a:xfrm>
                <a:off x="3464083" y="3349046"/>
                <a:ext cx="1793119" cy="520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a:latin typeface="Cambria Math" panose="02040503050406030204" pitchFamily="18" charset="0"/>
                            </a:rPr>
                          </m:ctrlPr>
                        </m:sSup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𝜂</m:t>
                              </m:r>
                            </m:e>
                            <m:sub>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e>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p>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i="1">
                                  <a:latin typeface="Cambria Math" panose="02040503050406030204" pitchFamily="18" charset="0"/>
                                  <a:ea typeface="Calibri" panose="020F0502020204030204" pitchFamily="34" charset="0"/>
                                  <a:cs typeface="Times New Roman" panose="02020603050405020304" pitchFamily="18" charset="0"/>
                                </a:rPr>
                                <m:t>1</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𝑐</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r>
                                <a:rPr lang="ru-RU" sz="1400" i="1">
                                  <a:latin typeface="Cambria Math" panose="02040503050406030204" pitchFamily="18" charset="0"/>
                                  <a:ea typeface="Calibri" panose="020F0502020204030204" pitchFamily="34" charset="0"/>
                                  <a:cs typeface="Times New Roman" panose="02020603050405020304" pitchFamily="18" charset="0"/>
                                </a:rPr>
                                <m:t>𝑢</m:t>
                              </m:r>
                            </m:sub>
                          </m:sSub>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𝑢</m:t>
                              </m:r>
                            </m:e>
                            <m:sub>
                              <m:r>
                                <a:rPr lang="ru-RU" sz="1400" i="1">
                                  <a:latin typeface="Cambria Math" panose="02040503050406030204" pitchFamily="18" charset="0"/>
                                  <a:ea typeface="Calibri" panose="020F0502020204030204" pitchFamily="34" charset="0"/>
                                  <a:cs typeface="Times New Roman" panose="02020603050405020304" pitchFamily="18" charset="0"/>
                                </a:rPr>
                                <m:t>2</m:t>
                              </m:r>
                            </m:sub>
                          </m:sSub>
                        </m:num>
                        <m:den>
                          <m:sSup>
                            <m:sSupPr>
                              <m:ctrlPr>
                                <a:rPr lang="ru-RU" sz="1400" i="1">
                                  <a:effectLst/>
                                  <a:latin typeface="Cambria Math" panose="02040503050406030204" pitchFamily="18" charset="0"/>
                                </a:rPr>
                              </m:ctrlPr>
                            </m:sSup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latin typeface="Cambria Math" panose="02040503050406030204" pitchFamily="18" charset="0"/>
                                      <a:ea typeface="Calibri" panose="020F0502020204030204" pitchFamily="34" charset="0"/>
                                      <a:cs typeface="Times New Roman" panose="02020603050405020304" pitchFamily="18" charset="0"/>
                                    </a:rPr>
                                    <m:t>𝑇𝑠</m:t>
                                  </m:r>
                                </m:sub>
                              </m:sSub>
                            </m:e>
                            <m:sup>
                              <m:r>
                                <a:rPr lang="ru-RU" sz="1400" i="1">
                                  <a:latin typeface="Cambria Math" panose="02040503050406030204" pitchFamily="18" charset="0"/>
                                  <a:ea typeface="Calibri" panose="020F0502020204030204" pitchFamily="34" charset="0"/>
                                  <a:cs typeface="Times New Roman" panose="02020603050405020304" pitchFamily="18" charset="0"/>
                                </a:rPr>
                                <m:t>∗</m:t>
                              </m:r>
                            </m:sup>
                          </m:sSup>
                        </m:den>
                      </m:f>
                    </m:oMath>
                  </m:oMathPara>
                </a14:m>
                <a:endParaRPr lang="ru-RU" sz="1400" dirty="0"/>
              </a:p>
            </p:txBody>
          </p:sp>
        </mc:Choice>
        <mc:Fallback xmlns="">
          <p:sp>
            <p:nvSpPr>
              <p:cNvPr id="21" name="Прямоугольник 20">
                <a:extLst>
                  <a:ext uri="{FF2B5EF4-FFF2-40B4-BE49-F238E27FC236}">
                    <a16:creationId xmlns:a16="http://schemas.microsoft.com/office/drawing/2014/main" id="{109CBB69-0F0F-445A-BB60-44ACE09DDA30}"/>
                  </a:ext>
                </a:extLst>
              </p:cNvPr>
              <p:cNvSpPr>
                <a:spLocks noRot="1" noChangeAspect="1" noMove="1" noResize="1" noEditPoints="1" noAdjustHandles="1" noChangeArrowheads="1" noChangeShapeType="1" noTextEdit="1"/>
              </p:cNvSpPr>
              <p:nvPr/>
            </p:nvSpPr>
            <p:spPr>
              <a:xfrm>
                <a:off x="3464083" y="3349046"/>
                <a:ext cx="1793119" cy="520014"/>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7E9CE952-1D1B-4DCE-9FD6-A24874527757}"/>
                  </a:ext>
                </a:extLst>
              </p:cNvPr>
              <p:cNvSpPr/>
              <p:nvPr/>
            </p:nvSpPr>
            <p:spPr>
              <a:xfrm>
                <a:off x="5877161" y="3359546"/>
                <a:ext cx="2037224" cy="328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a:latin typeface="Cambria Math" panose="02040503050406030204" pitchFamily="18" charset="0"/>
                                </a:rPr>
                                <m:t>Т</m:t>
                              </m:r>
                            </m:sub>
                          </m:sSub>
                        </m:e>
                        <m:sup>
                          <m:r>
                            <a:rPr lang="ru-RU" sz="1400" i="1">
                              <a:latin typeface="Cambria Math" panose="02040503050406030204" pitchFamily="18" charset="0"/>
                            </a:rPr>
                            <m:t>∗</m:t>
                          </m:r>
                        </m:sup>
                      </m:sSup>
                      <m:r>
                        <a:rPr lang="ru-RU" sz="1400">
                          <a:latin typeface="Cambria Math" panose="02040503050406030204" pitchFamily="18" charset="0"/>
                        </a:rPr>
                        <m:t>=</m:t>
                      </m:r>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1">
                                  <a:latin typeface="Cambria Math" panose="02040503050406030204" pitchFamily="18" charset="0"/>
                                </a:rPr>
                                <m:t>𝑢</m:t>
                              </m:r>
                            </m:sub>
                          </m:sSub>
                        </m:e>
                        <m:sup>
                          <m:r>
                            <a:rPr lang="ru-RU" sz="1400" i="1">
                              <a:latin typeface="Cambria Math" panose="02040503050406030204" pitchFamily="18" charset="0"/>
                            </a:rPr>
                            <m:t>∗</m:t>
                          </m:r>
                        </m:sup>
                      </m:sSup>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𝛥𝜂</m:t>
                          </m:r>
                        </m:e>
                        <m:sub>
                          <m:r>
                            <a:rPr lang="ru-RU" sz="1400" i="1">
                              <a:latin typeface="Cambria Math" panose="02040503050406030204" pitchFamily="18" charset="0"/>
                            </a:rPr>
                            <m:t>𝑟𝑔</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𝛥𝜂</m:t>
                          </m:r>
                        </m:e>
                        <m:sub>
                          <m:r>
                            <a:rPr lang="ru-RU" sz="1400" i="1">
                              <a:latin typeface="Cambria Math" panose="02040503050406030204" pitchFamily="18" charset="0"/>
                            </a:rPr>
                            <m:t>𝑑</m:t>
                          </m:r>
                        </m:sub>
                      </m:sSub>
                    </m:oMath>
                  </m:oMathPara>
                </a14:m>
                <a:endParaRPr lang="ru-RU" sz="1400" dirty="0"/>
              </a:p>
            </p:txBody>
          </p:sp>
        </mc:Choice>
        <mc:Fallback xmlns="">
          <p:sp>
            <p:nvSpPr>
              <p:cNvPr id="22" name="Прямоугольник 21">
                <a:extLst>
                  <a:ext uri="{FF2B5EF4-FFF2-40B4-BE49-F238E27FC236}">
                    <a16:creationId xmlns:a16="http://schemas.microsoft.com/office/drawing/2014/main" id="{7E9CE952-1D1B-4DCE-9FD6-A24874527757}"/>
                  </a:ext>
                </a:extLst>
              </p:cNvPr>
              <p:cNvSpPr>
                <a:spLocks noRot="1" noChangeAspect="1" noMove="1" noResize="1" noEditPoints="1" noAdjustHandles="1" noChangeArrowheads="1" noChangeShapeType="1" noTextEdit="1"/>
              </p:cNvSpPr>
              <p:nvPr/>
            </p:nvSpPr>
            <p:spPr>
              <a:xfrm>
                <a:off x="5877161" y="3359546"/>
                <a:ext cx="2037224" cy="328167"/>
              </a:xfrm>
              <a:prstGeom prst="rect">
                <a:avLst/>
              </a:prstGeom>
              <a:blipFill>
                <a:blip r:embed="rId12"/>
                <a:stretch>
                  <a:fillRect b="-1852"/>
                </a:stretch>
              </a:blipFill>
            </p:spPr>
            <p:txBody>
              <a:bodyPr/>
              <a:lstStyle/>
              <a:p>
                <a:r>
                  <a:rPr lang="ru-RU">
                    <a:noFill/>
                  </a:rPr>
                  <a:t> </a:t>
                </a:r>
              </a:p>
            </p:txBody>
          </p:sp>
        </mc:Fallback>
      </mc:AlternateContent>
      <p:sp>
        <p:nvSpPr>
          <p:cNvPr id="85" name="Прямоугольник 84">
            <a:extLst>
              <a:ext uri="{FF2B5EF4-FFF2-40B4-BE49-F238E27FC236}">
                <a16:creationId xmlns:a16="http://schemas.microsoft.com/office/drawing/2014/main" id="{578352D1-3FFB-43F2-9902-BA8E06862477}"/>
              </a:ext>
            </a:extLst>
          </p:cNvPr>
          <p:cNvSpPr/>
          <p:nvPr/>
        </p:nvSpPr>
        <p:spPr>
          <a:xfrm>
            <a:off x="742867" y="3771483"/>
            <a:ext cx="8116388" cy="369332"/>
          </a:xfrm>
          <a:prstGeom prst="rect">
            <a:avLst/>
          </a:prstGeom>
        </p:spPr>
        <p:txBody>
          <a:bodyPr wrap="square">
            <a:spAutoFit/>
          </a:bodyPr>
          <a:lstStyle/>
          <a:p>
            <a:pPr algn="ctr"/>
            <a:r>
              <a:rPr lang="es-ES" cap="small" dirty="0"/>
              <a:t>Limitations in design</a:t>
            </a:r>
            <a:endParaRPr lang="ru-RU" cap="small" dirty="0"/>
          </a:p>
        </p:txBody>
      </p:sp>
      <p:sp>
        <p:nvSpPr>
          <p:cNvPr id="86" name="Прямоугольник 85">
            <a:extLst>
              <a:ext uri="{FF2B5EF4-FFF2-40B4-BE49-F238E27FC236}">
                <a16:creationId xmlns:a16="http://schemas.microsoft.com/office/drawing/2014/main" id="{8E429372-9851-41D7-95AB-E08FD7FA7ACB}"/>
              </a:ext>
            </a:extLst>
          </p:cNvPr>
          <p:cNvSpPr/>
          <p:nvPr/>
        </p:nvSpPr>
        <p:spPr>
          <a:xfrm>
            <a:off x="4684484" y="4205031"/>
            <a:ext cx="4346782" cy="2031325"/>
          </a:xfrm>
          <a:prstGeom prst="rect">
            <a:avLst/>
          </a:prstGeom>
        </p:spPr>
        <p:txBody>
          <a:bodyPr wrap="square">
            <a:spAutoFit/>
          </a:bodyPr>
          <a:lstStyle/>
          <a:p>
            <a:pPr marL="273050" lvl="0" indent="-273050">
              <a:lnSpc>
                <a:spcPct val="150000"/>
              </a:lnSpc>
              <a:buFont typeface="Wingdings" pitchFamily="2" charset="2"/>
              <a:buChar char="ü"/>
            </a:pPr>
            <a:r>
              <a:rPr lang="en-US" sz="1400" dirty="0"/>
              <a:t>Outlet flow angle must be less than inlet flow angle </a:t>
            </a:r>
          </a:p>
          <a:p>
            <a:pPr marL="273050" lvl="0" indent="-273050">
              <a:lnSpc>
                <a:spcPct val="150000"/>
              </a:lnSpc>
              <a:buFont typeface="Wingdings" pitchFamily="2" charset="2"/>
              <a:buChar char="ü"/>
            </a:pPr>
            <a:r>
              <a:rPr lang="en-US" sz="1400" dirty="0"/>
              <a:t>circumferential velocity is no more than 550 m/s </a:t>
            </a:r>
            <a:r>
              <a:rPr lang="ru-RU" sz="1400" dirty="0"/>
              <a:t>(</a:t>
            </a:r>
            <a:r>
              <a:rPr lang="en-US" sz="1400" dirty="0"/>
              <a:t>strength</a:t>
            </a:r>
            <a:r>
              <a:rPr lang="ru-RU" sz="1400" dirty="0"/>
              <a:t>)</a:t>
            </a:r>
          </a:p>
          <a:p>
            <a:pPr marL="273050" lvl="0" indent="-273050">
              <a:lnSpc>
                <a:spcPct val="150000"/>
              </a:lnSpc>
              <a:buFont typeface="Wingdings" pitchFamily="2" charset="2"/>
              <a:buChar char="ü"/>
            </a:pPr>
            <a:r>
              <a:rPr lang="en-US" sz="1400" dirty="0"/>
              <a:t>Expansion angle of flow path is no more than </a:t>
            </a:r>
            <a:r>
              <a:rPr lang="ru-RU" sz="1400" i="1" dirty="0"/>
              <a:t>15°</a:t>
            </a:r>
          </a:p>
          <a:p>
            <a:pPr marL="273050" lvl="0" indent="-273050">
              <a:lnSpc>
                <a:spcPct val="150000"/>
              </a:lnSpc>
              <a:buFont typeface="Wingdings" pitchFamily="2" charset="2"/>
              <a:buChar char="ü"/>
            </a:pPr>
            <a:r>
              <a:rPr lang="en-US" sz="1400" dirty="0"/>
              <a:t>Value of specific velocities in no more than 1.1</a:t>
            </a:r>
            <a:endParaRPr lang="ru-RU" sz="1400" i="1" dirty="0"/>
          </a:p>
          <a:p>
            <a:pPr marL="273050" lvl="0" indent="-273050">
              <a:lnSpc>
                <a:spcPct val="150000"/>
              </a:lnSpc>
              <a:buFont typeface="Wingdings" pitchFamily="2" charset="2"/>
              <a:buChar char="ü"/>
            </a:pPr>
            <a:r>
              <a:rPr lang="en-US" sz="1400" dirty="0"/>
              <a:t>Blade height is no more than </a:t>
            </a:r>
            <a:r>
              <a:rPr lang="ru-RU" sz="1400" dirty="0"/>
              <a:t>15</a:t>
            </a:r>
            <a:r>
              <a:rPr lang="en-US" sz="1400" dirty="0"/>
              <a:t> mm</a:t>
            </a:r>
            <a:endParaRPr lang="ru-RU" sz="1400" dirty="0"/>
          </a:p>
        </p:txBody>
      </p:sp>
      <p:sp>
        <p:nvSpPr>
          <p:cNvPr id="88" name="Прямоугольник 87">
            <a:extLst>
              <a:ext uri="{FF2B5EF4-FFF2-40B4-BE49-F238E27FC236}">
                <a16:creationId xmlns:a16="http://schemas.microsoft.com/office/drawing/2014/main" id="{232C45AF-7563-4788-85E7-E052CE7E8546}"/>
              </a:ext>
            </a:extLst>
          </p:cNvPr>
          <p:cNvSpPr/>
          <p:nvPr/>
        </p:nvSpPr>
        <p:spPr>
          <a:xfrm>
            <a:off x="630449" y="4000143"/>
            <a:ext cx="394161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compressor</a:t>
            </a:r>
            <a:endParaRPr lang="ru-RU" sz="1400" i="1" cap="all" dirty="0">
              <a:solidFill>
                <a:sysClr val="windowText" lastClr="000000"/>
              </a:solidFill>
            </a:endParaRPr>
          </a:p>
        </p:txBody>
      </p:sp>
      <p:sp>
        <p:nvSpPr>
          <p:cNvPr id="89" name="Прямоугольник 88">
            <a:extLst>
              <a:ext uri="{FF2B5EF4-FFF2-40B4-BE49-F238E27FC236}">
                <a16:creationId xmlns:a16="http://schemas.microsoft.com/office/drawing/2014/main" id="{2B929FAD-6B9A-4C08-8FD6-21AEA87D2054}"/>
              </a:ext>
            </a:extLst>
          </p:cNvPr>
          <p:cNvSpPr/>
          <p:nvPr/>
        </p:nvSpPr>
        <p:spPr>
          <a:xfrm>
            <a:off x="4692064" y="4001754"/>
            <a:ext cx="417477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ysClr val="windowText" lastClr="000000"/>
                </a:solidFill>
              </a:rPr>
              <a:t>turbine</a:t>
            </a:r>
            <a:endParaRPr lang="ru-RU" sz="1400" i="1" cap="all" dirty="0">
              <a:solidFill>
                <a:sysClr val="windowText" lastClr="000000"/>
              </a:solidFill>
            </a:endParaRPr>
          </a:p>
        </p:txBody>
      </p:sp>
      <p:sp>
        <p:nvSpPr>
          <p:cNvPr id="90" name="Прямоугольник 89">
            <a:extLst>
              <a:ext uri="{FF2B5EF4-FFF2-40B4-BE49-F238E27FC236}">
                <a16:creationId xmlns:a16="http://schemas.microsoft.com/office/drawing/2014/main" id="{06F63F09-7955-409E-B62F-6B6C905EBD97}"/>
              </a:ext>
            </a:extLst>
          </p:cNvPr>
          <p:cNvSpPr/>
          <p:nvPr/>
        </p:nvSpPr>
        <p:spPr>
          <a:xfrm>
            <a:off x="626289" y="4251610"/>
            <a:ext cx="4174771" cy="1708160"/>
          </a:xfrm>
          <a:prstGeom prst="rect">
            <a:avLst/>
          </a:prstGeom>
        </p:spPr>
        <p:txBody>
          <a:bodyPr wrap="square">
            <a:spAutoFit/>
          </a:bodyPr>
          <a:lstStyle/>
          <a:p>
            <a:pPr marL="273050" lvl="0" indent="-273050">
              <a:lnSpc>
                <a:spcPct val="150000"/>
              </a:lnSpc>
              <a:buFont typeface="Wingdings" pitchFamily="2" charset="2"/>
              <a:buChar char="ü"/>
            </a:pPr>
            <a:r>
              <a:rPr lang="en-US" sz="1400" dirty="0"/>
              <a:t>Inlet flow angle must be less than outlet flow angle </a:t>
            </a:r>
          </a:p>
          <a:p>
            <a:pPr marL="273050" lvl="0" indent="-273050">
              <a:lnSpc>
                <a:spcPct val="150000"/>
              </a:lnSpc>
              <a:buFont typeface="Wingdings" pitchFamily="2" charset="2"/>
              <a:buChar char="ü"/>
            </a:pPr>
            <a:r>
              <a:rPr lang="en-US" sz="1400" dirty="0"/>
              <a:t>Flow deflection angle is no more than </a:t>
            </a:r>
            <a:r>
              <a:rPr lang="ru-RU" sz="1400" dirty="0"/>
              <a:t>30</a:t>
            </a:r>
            <a:r>
              <a:rPr lang="ru-RU" sz="1400" dirty="0">
                <a:sym typeface="Symbol" panose="05050102010706020507" pitchFamily="18" charset="2"/>
              </a:rPr>
              <a:t></a:t>
            </a:r>
            <a:endParaRPr lang="ru-RU" sz="1400" dirty="0"/>
          </a:p>
          <a:p>
            <a:pPr marL="273050" lvl="0" indent="-273050">
              <a:lnSpc>
                <a:spcPct val="150000"/>
              </a:lnSpc>
              <a:buFont typeface="Wingdings" pitchFamily="2" charset="2"/>
              <a:buChar char="ü"/>
            </a:pPr>
            <a:r>
              <a:rPr lang="en-US" sz="1400" dirty="0"/>
              <a:t>Inlet flow angle of cascade is greater than</a:t>
            </a:r>
            <a:r>
              <a:rPr lang="ru-RU" sz="1400" dirty="0"/>
              <a:t> </a:t>
            </a:r>
            <a:r>
              <a:rPr lang="ru-RU" sz="1400" i="1" dirty="0"/>
              <a:t>25</a:t>
            </a:r>
            <a:r>
              <a:rPr lang="ru-RU" sz="1400" i="1" dirty="0">
                <a:sym typeface="Symbol"/>
              </a:rPr>
              <a:t></a:t>
            </a:r>
            <a:endParaRPr lang="ru-RU" sz="1400" dirty="0">
              <a:sym typeface="Symbol"/>
            </a:endParaRPr>
          </a:p>
          <a:p>
            <a:pPr marL="273050" lvl="0" indent="-273050">
              <a:lnSpc>
                <a:spcPct val="150000"/>
              </a:lnSpc>
              <a:buFont typeface="Wingdings" pitchFamily="2" charset="2"/>
              <a:buChar char="ü"/>
            </a:pPr>
            <a:r>
              <a:rPr lang="en-US" sz="1400" dirty="0"/>
              <a:t>Value of specific velocities in no more than 1.1</a:t>
            </a:r>
            <a:endParaRPr lang="ru-RU" sz="1400" i="1" dirty="0"/>
          </a:p>
          <a:p>
            <a:pPr marL="273050" lvl="0" indent="-273050">
              <a:lnSpc>
                <a:spcPct val="150000"/>
              </a:lnSpc>
              <a:buFont typeface="Wingdings" pitchFamily="2" charset="2"/>
              <a:buChar char="ü"/>
            </a:pPr>
            <a:r>
              <a:rPr lang="en-US" sz="1400" dirty="0"/>
              <a:t>Blade height is no more than </a:t>
            </a:r>
            <a:r>
              <a:rPr lang="ru-RU" sz="1400" dirty="0"/>
              <a:t>15</a:t>
            </a:r>
            <a:r>
              <a:rPr lang="en-US" sz="1400" dirty="0"/>
              <a:t> mm</a:t>
            </a:r>
            <a:endParaRPr lang="ru-RU" sz="1400" dirty="0"/>
          </a:p>
        </p:txBody>
      </p:sp>
    </p:spTree>
    <p:extLst>
      <p:ext uri="{BB962C8B-B14F-4D97-AF65-F5344CB8AC3E}">
        <p14:creationId xmlns:p14="http://schemas.microsoft.com/office/powerpoint/2010/main" val="465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p:bldP spid="73" grpId="0"/>
      <p:bldP spid="5" grpId="0"/>
      <p:bldP spid="15" grpId="0"/>
      <p:bldP spid="16" grpId="0"/>
      <p:bldP spid="17" grpId="0"/>
      <p:bldP spid="18" grpId="0"/>
      <p:bldP spid="19" grpId="0"/>
      <p:bldP spid="20" grpId="0"/>
      <p:bldP spid="21" grpId="0"/>
      <p:bldP spid="22" grpId="0"/>
      <p:bldP spid="85" grpId="0"/>
      <p:bldP spid="86" grpId="0"/>
      <p:bldP spid="88" grpId="0"/>
      <p:bldP spid="89" grpId="0"/>
      <p:bldP spid="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36</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609601" y="795751"/>
            <a:ext cx="8116388" cy="369332"/>
          </a:xfrm>
          <a:prstGeom prst="rect">
            <a:avLst/>
          </a:prstGeom>
        </p:spPr>
        <p:txBody>
          <a:bodyPr wrap="square">
            <a:spAutoFit/>
          </a:bodyPr>
          <a:lstStyle/>
          <a:p>
            <a:pPr algn="ctr"/>
            <a:r>
              <a:rPr lang="en-US" cap="small" dirty="0"/>
              <a:t>Key issues of design </a:t>
            </a:r>
            <a:endParaRPr lang="ru-RU" cap="small" dirty="0"/>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A3D0F159-B37F-4F28-A918-38370855E24A}"/>
                  </a:ext>
                </a:extLst>
              </p:cNvPr>
              <p:cNvSpPr/>
              <p:nvPr/>
            </p:nvSpPr>
            <p:spPr>
              <a:xfrm>
                <a:off x="609601" y="1165083"/>
                <a:ext cx="8116388" cy="493981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sz="1400" dirty="0"/>
                  <a:t>How to distribute the work between stages of multi-stage turbomachinery</a:t>
                </a:r>
                <a:r>
                  <a:rPr lang="ru-RU" sz="1400" dirty="0"/>
                  <a:t>?</a:t>
                </a:r>
                <a:endParaRPr lang="en-US" sz="1400" dirty="0"/>
              </a:p>
              <a:p>
                <a:pPr marL="342900" lvl="0" indent="-342900" algn="just">
                  <a:lnSpc>
                    <a:spcPct val="150000"/>
                  </a:lnSpc>
                  <a:spcAft>
                    <a:spcPts val="0"/>
                  </a:spcAft>
                  <a:buFont typeface="Symbol" panose="05050102010706020507" pitchFamily="18" charset="2"/>
                  <a:buChar char=""/>
                </a:pPr>
                <a:r>
                  <a:rPr lang="en-US" sz="1400" dirty="0"/>
                  <a:t>Which combination of main parameters of turbomachinery operation will allow achieving the highest efficiency?</a:t>
                </a:r>
                <a:endParaRPr lang="ru-RU" sz="1400" dirty="0"/>
              </a:p>
              <a:p>
                <a:pPr marL="342900" lvl="0" indent="-342900" algn="just">
                  <a:lnSpc>
                    <a:spcPct val="150000"/>
                  </a:lnSpc>
                  <a:spcAft>
                    <a:spcPts val="0"/>
                  </a:spcAft>
                  <a:buFont typeface="Symbol" panose="05050102010706020507" pitchFamily="18" charset="2"/>
                  <a:buChar char=""/>
                </a:pPr>
                <a:r>
                  <a:rPr lang="en-US" sz="1400" dirty="0"/>
                  <a:t>How to calculate energy losses and total pressure recovery coefficients </a:t>
                </a:r>
                <a14:m>
                  <m:oMath xmlns:m="http://schemas.openxmlformats.org/officeDocument/2006/math">
                    <m:sSub>
                      <m:sSubPr>
                        <m:ctrlPr>
                          <a:rPr lang="ru-RU" sz="1400" i="1">
                            <a:latin typeface="Cambria Math" panose="02040503050406030204" pitchFamily="18" charset="0"/>
                          </a:rPr>
                        </m:ctrlPr>
                      </m:sSubPr>
                      <m:e>
                        <m:r>
                          <a:rPr lang="ru-RU" sz="1400">
                            <a:latin typeface="Cambria Math" panose="02040503050406030204" pitchFamily="18" charset="0"/>
                          </a:rPr>
                          <m:t>𝜎</m:t>
                        </m:r>
                      </m:e>
                      <m:sub>
                        <m:r>
                          <a:rPr lang="en-US" sz="1400">
                            <a:latin typeface="Cambria Math" panose="02040503050406030204" pitchFamily="18" charset="0"/>
                          </a:rPr>
                          <m:t>𝑖</m:t>
                        </m:r>
                      </m:sub>
                    </m:sSub>
                  </m:oMath>
                </a14:m>
                <a:r>
                  <a:rPr lang="en-US" sz="1400" dirty="0"/>
                  <a:t> in blade rows?</a:t>
                </a:r>
                <a:endParaRPr lang="ru-RU" sz="1400" dirty="0"/>
              </a:p>
              <a:p>
                <a:pPr marL="342900" indent="-342900" algn="just">
                  <a:lnSpc>
                    <a:spcPct val="150000"/>
                  </a:lnSpc>
                  <a:buFont typeface="Symbol" panose="05050102010706020507" pitchFamily="18" charset="2"/>
                  <a:buChar char=""/>
                </a:pPr>
                <a:r>
                  <a:rPr lang="en-US" sz="1400" dirty="0"/>
                  <a:t>How to calculate variation in flow parameters along the blade height?</a:t>
                </a:r>
                <a:endParaRPr lang="ru-RU" sz="1400" dirty="0"/>
              </a:p>
              <a:p>
                <a:pPr marL="342900" indent="-342900" algn="just">
                  <a:lnSpc>
                    <a:spcPct val="150000"/>
                  </a:lnSpc>
                  <a:buFont typeface="Symbol" panose="05050102010706020507" pitchFamily="18" charset="2"/>
                  <a:buChar char=""/>
                </a:pPr>
                <a:r>
                  <a:rPr lang="en-US" sz="1400" dirty="0"/>
                  <a:t>How to select rotor speed n?</a:t>
                </a:r>
                <a:endParaRPr lang="ru-RU" sz="1400" dirty="0"/>
              </a:p>
              <a:p>
                <a:pPr marL="342900" indent="-342900" algn="just">
                  <a:lnSpc>
                    <a:spcPct val="150000"/>
                  </a:lnSpc>
                  <a:buFont typeface="Symbol" panose="05050102010706020507" pitchFamily="18" charset="2"/>
                  <a:buChar char=""/>
                </a:pPr>
                <a:r>
                  <a:rPr lang="en-US" sz="1400" dirty="0"/>
                  <a:t>How to select blade number of </a:t>
                </a:r>
                <a:r>
                  <a:rPr lang="en-US" sz="1400" dirty="0" err="1"/>
                  <a:t>stsges</a:t>
                </a:r>
                <a:r>
                  <a:rPr lang="en-US" sz="1400" dirty="0"/>
                  <a:t> z?</a:t>
                </a:r>
                <a:endParaRPr lang="ru-RU" sz="1400" dirty="0"/>
              </a:p>
              <a:p>
                <a:pPr marL="342900" indent="-342900" algn="just">
                  <a:lnSpc>
                    <a:spcPct val="150000"/>
                  </a:lnSpc>
                  <a:buFont typeface="Symbol" panose="05050102010706020507" pitchFamily="18" charset="2"/>
                  <a:buChar char=""/>
                </a:pPr>
                <a:r>
                  <a:rPr lang="en-US" sz="1400" dirty="0"/>
                  <a:t>How to profile the blade in order it turns the flow with minimal losses?</a:t>
                </a:r>
                <a:endParaRPr lang="ru-RU" sz="1400" dirty="0"/>
              </a:p>
              <a:p>
                <a:pPr marL="342900" indent="-342900" algn="just">
                  <a:lnSpc>
                    <a:spcPct val="150000"/>
                  </a:lnSpc>
                  <a:buFont typeface="Symbol" panose="05050102010706020507" pitchFamily="18" charset="2"/>
                  <a:buChar char=""/>
                </a:pPr>
                <a:r>
                  <a:rPr lang="en-US" sz="1400" dirty="0"/>
                  <a:t>Which form of the meridional section of the flow part should be chosen?</a:t>
                </a:r>
                <a:endParaRPr lang="ru-RU" sz="1400" dirty="0"/>
              </a:p>
              <a:p>
                <a:pPr marL="342900" lvl="0" indent="-342900" algn="just">
                  <a:lnSpc>
                    <a:spcPct val="150000"/>
                  </a:lnSpc>
                  <a:spcAft>
                    <a:spcPts val="0"/>
                  </a:spcAft>
                  <a:buFont typeface="Symbol" panose="05050102010706020507" pitchFamily="18" charset="2"/>
                  <a:buChar char=""/>
                </a:pPr>
                <a:r>
                  <a:rPr lang="en-US" sz="1400" dirty="0"/>
                  <a:t>How to choose the incidence angles ?</a:t>
                </a:r>
                <a:endParaRPr lang="ru-RU" sz="1400" dirty="0"/>
              </a:p>
              <a:p>
                <a:pPr marL="342900" indent="-342900" algn="just">
                  <a:lnSpc>
                    <a:spcPct val="150000"/>
                  </a:lnSpc>
                  <a:buFont typeface="Symbol" panose="05050102010706020507" pitchFamily="18" charset="2"/>
                  <a:buChar char=""/>
                </a:pPr>
                <a:r>
                  <a:rPr lang="en-US" sz="1400" dirty="0"/>
                  <a:t>How to ensure the stable operation of the compressor?</a:t>
                </a:r>
                <a:endParaRPr lang="ru-RU" sz="1400" dirty="0"/>
              </a:p>
              <a:p>
                <a:pPr marL="342900" indent="-342900" algn="just">
                  <a:lnSpc>
                    <a:spcPct val="150000"/>
                  </a:lnSpc>
                  <a:buFont typeface="Symbol" panose="05050102010706020507" pitchFamily="18" charset="2"/>
                  <a:buChar char=""/>
                </a:pPr>
                <a:r>
                  <a:rPr lang="en-US" sz="1400" dirty="0"/>
                  <a:t>How to match the workflow of stages in a multistage turbomachinery?</a:t>
                </a:r>
                <a:endParaRPr lang="ru-RU" sz="1400" dirty="0"/>
              </a:p>
              <a:p>
                <a:pPr marL="342900" indent="-342900" algn="just">
                  <a:lnSpc>
                    <a:spcPct val="150000"/>
                  </a:lnSpc>
                  <a:buFont typeface="Symbol" panose="05050102010706020507" pitchFamily="18" charset="2"/>
                  <a:buChar char=""/>
                </a:pPr>
                <a:r>
                  <a:rPr lang="en-US" sz="1400" dirty="0"/>
                  <a:t>How to reduce the number of stages of a turbomachinery?</a:t>
                </a:r>
                <a:endParaRPr lang="ru-RU" sz="1400" dirty="0"/>
              </a:p>
              <a:p>
                <a:pPr marL="342900" indent="-342900" algn="just">
                  <a:lnSpc>
                    <a:spcPct val="150000"/>
                  </a:lnSpc>
                  <a:buFont typeface="Symbol" panose="05050102010706020507" pitchFamily="18" charset="2"/>
                  <a:buChar char=""/>
                </a:pPr>
                <a:r>
                  <a:rPr lang="en-US" sz="1400" dirty="0"/>
                  <a:t>How to connect the working process of a turbine and a compressor operating in a single GTE?</a:t>
                </a:r>
              </a:p>
              <a:p>
                <a:pPr marL="342900" lvl="0" indent="-342900" algn="just">
                  <a:lnSpc>
                    <a:spcPct val="150000"/>
                  </a:lnSpc>
                  <a:spcAft>
                    <a:spcPts val="0"/>
                  </a:spcAft>
                  <a:buFont typeface="Symbol" panose="05050102010706020507" pitchFamily="18" charset="2"/>
                  <a:buChar char=""/>
                </a:pPr>
                <a:endParaRPr lang="ru-RU" sz="1400" dirty="0"/>
              </a:p>
            </p:txBody>
          </p:sp>
        </mc:Choice>
        <mc:Fallback xmlns="">
          <p:sp>
            <p:nvSpPr>
              <p:cNvPr id="2" name="Прямоугольник 1">
                <a:extLst>
                  <a:ext uri="{FF2B5EF4-FFF2-40B4-BE49-F238E27FC236}">
                    <a16:creationId xmlns:a16="http://schemas.microsoft.com/office/drawing/2014/main" id="{A3D0F159-B37F-4F28-A918-38370855E24A}"/>
                  </a:ext>
                </a:extLst>
              </p:cNvPr>
              <p:cNvSpPr>
                <a:spLocks noRot="1" noChangeAspect="1" noMove="1" noResize="1" noEditPoints="1" noAdjustHandles="1" noChangeArrowheads="1" noChangeShapeType="1" noTextEdit="1"/>
              </p:cNvSpPr>
              <p:nvPr/>
            </p:nvSpPr>
            <p:spPr>
              <a:xfrm>
                <a:off x="609601" y="1165083"/>
                <a:ext cx="8116388" cy="4939814"/>
              </a:xfrm>
              <a:prstGeom prst="rect">
                <a:avLst/>
              </a:prstGeom>
              <a:blipFill>
                <a:blip r:embed="rId3"/>
                <a:stretch>
                  <a:fillRect l="-225" r="-225"/>
                </a:stretch>
              </a:blipFill>
            </p:spPr>
            <p:txBody>
              <a:bodyPr/>
              <a:lstStyle/>
              <a:p>
                <a:r>
                  <a:rPr lang="ru-RU">
                    <a:noFill/>
                  </a:rPr>
                  <a:t> </a:t>
                </a:r>
              </a:p>
            </p:txBody>
          </p:sp>
        </mc:Fallback>
      </mc:AlternateContent>
    </p:spTree>
    <p:extLst>
      <p:ext uri="{BB962C8B-B14F-4D97-AF65-F5344CB8AC3E}">
        <p14:creationId xmlns:p14="http://schemas.microsoft.com/office/powerpoint/2010/main" val="98195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sequence of turbomachinery design </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37</a:t>
            </a:fld>
            <a:endParaRPr lang="ru-RU" dirty="0">
              <a:solidFill>
                <a:schemeClr val="bg1"/>
              </a:solidFill>
              <a:latin typeface="Elektra Medium Pro" panose="02000803000000020004" pitchFamily="50" charset="-52"/>
            </a:endParaRPr>
          </a:p>
        </p:txBody>
      </p:sp>
      <p:pic>
        <p:nvPicPr>
          <p:cNvPr id="3" name="Рисунок 2">
            <a:extLst>
              <a:ext uri="{FF2B5EF4-FFF2-40B4-BE49-F238E27FC236}">
                <a16:creationId xmlns:a16="http://schemas.microsoft.com/office/drawing/2014/main" id="{06C400B3-F0FA-4D39-83B8-65E17165E44D}"/>
              </a:ext>
            </a:extLst>
          </p:cNvPr>
          <p:cNvPicPr>
            <a:picLocks noChangeAspect="1"/>
          </p:cNvPicPr>
          <p:nvPr/>
        </p:nvPicPr>
        <p:blipFill>
          <a:blip r:embed="rId3"/>
          <a:stretch>
            <a:fillRect/>
          </a:stretch>
        </p:blipFill>
        <p:spPr>
          <a:xfrm>
            <a:off x="591877" y="932760"/>
            <a:ext cx="6704519" cy="5400000"/>
          </a:xfrm>
          <a:prstGeom prst="rect">
            <a:avLst/>
          </a:prstGeom>
        </p:spPr>
      </p:pic>
      <p:pic>
        <p:nvPicPr>
          <p:cNvPr id="4" name="Рисунок 3">
            <a:extLst>
              <a:ext uri="{FF2B5EF4-FFF2-40B4-BE49-F238E27FC236}">
                <a16:creationId xmlns:a16="http://schemas.microsoft.com/office/drawing/2014/main" id="{60EC15B5-B19D-4A86-8C21-9656C0025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58" y="963361"/>
            <a:ext cx="7809368" cy="5338797"/>
          </a:xfrm>
          <a:prstGeom prst="rect">
            <a:avLst/>
          </a:prstGeom>
          <a:solidFill>
            <a:schemeClr val="bg1"/>
          </a:solidFill>
        </p:spPr>
      </p:pic>
      <p:pic>
        <p:nvPicPr>
          <p:cNvPr id="14" name="Рисунок 13">
            <a:extLst>
              <a:ext uri="{FF2B5EF4-FFF2-40B4-BE49-F238E27FC236}">
                <a16:creationId xmlns:a16="http://schemas.microsoft.com/office/drawing/2014/main" id="{E50FDC05-1A85-4794-A50C-714368E2DA57}"/>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591877" y="868638"/>
            <a:ext cx="1850390" cy="2386028"/>
          </a:xfrm>
          <a:prstGeom prst="rect">
            <a:avLst/>
          </a:prstGeom>
          <a:noFill/>
        </p:spPr>
      </p:pic>
    </p:spTree>
    <p:extLst>
      <p:ext uri="{BB962C8B-B14F-4D97-AF65-F5344CB8AC3E}">
        <p14:creationId xmlns:p14="http://schemas.microsoft.com/office/powerpoint/2010/main" val="3987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6692" y="6345239"/>
            <a:ext cx="469107" cy="369332"/>
          </a:xfrm>
          <a:prstGeom prst="rect">
            <a:avLst/>
          </a:prstGeom>
          <a:noFill/>
        </p:spPr>
        <p:txBody>
          <a:bodyPr wrap="square" rtlCol="0">
            <a:spAutoFit/>
          </a:bodyPr>
          <a:lstStyle/>
          <a:p>
            <a:pPr algn="ctr"/>
            <a:r>
              <a:rPr lang="ru-RU" dirty="0">
                <a:solidFill>
                  <a:schemeClr val="bg1"/>
                </a:solidFill>
                <a:latin typeface="Elektra Medium Pro" panose="02000803000000020004" pitchFamily="50" charset="-52"/>
              </a:rPr>
              <a:t>10</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46527" y="2613392"/>
            <a:ext cx="3831772" cy="830997"/>
          </a:xfrm>
          <a:prstGeom prst="rect">
            <a:avLst/>
          </a:prstGeom>
          <a:noFill/>
        </p:spPr>
        <p:txBody>
          <a:bodyPr wrap="square" rtlCol="0" anchor="ctr" anchorCtr="1">
            <a:spAutoFit/>
          </a:bodyPr>
          <a:lstStyle/>
          <a:p>
            <a:pPr algn="ctr"/>
            <a:r>
              <a:rPr lang="en-US" sz="2400" b="1" dirty="0">
                <a:solidFill>
                  <a:schemeClr val="bg1"/>
                </a:solidFill>
                <a:latin typeface="Elektra Text Pro" panose="02000503030000020004" pitchFamily="50" charset="-52"/>
              </a:rPr>
              <a:t>THANK YOU </a:t>
            </a:r>
          </a:p>
          <a:p>
            <a:pPr algn="ctr"/>
            <a:r>
              <a:rPr lang="en-US" sz="2400" b="1" dirty="0">
                <a:solidFill>
                  <a:schemeClr val="bg1"/>
                </a:solidFill>
                <a:latin typeface="Elektra Text Pro" panose="02000503030000020004" pitchFamily="50" charset="-52"/>
              </a:rPr>
              <a:t>FOR ATTENTION</a:t>
            </a:r>
            <a:endParaRPr lang="ru-RU" sz="2400" b="1" dirty="0">
              <a:solidFill>
                <a:schemeClr val="bg1"/>
              </a:solidFill>
              <a:latin typeface="Elektra Text Pro" panose="02000503030000020004" pitchFamily="50" charset="-52"/>
            </a:endParaRPr>
          </a:p>
        </p:txBody>
      </p:sp>
      <p:sp>
        <p:nvSpPr>
          <p:cNvPr id="6" name="TextBox 5"/>
          <p:cNvSpPr txBox="1"/>
          <p:nvPr/>
        </p:nvSpPr>
        <p:spPr>
          <a:xfrm>
            <a:off x="4639270" y="4240425"/>
            <a:ext cx="3846286" cy="1384995"/>
          </a:xfrm>
          <a:prstGeom prst="rect">
            <a:avLst/>
          </a:prstGeom>
          <a:noFill/>
        </p:spPr>
        <p:txBody>
          <a:bodyPr wrap="square" rtlCol="0" anchor="ctr" anchorCtr="1">
            <a:spAutoFit/>
          </a:bodyPr>
          <a:lstStyle/>
          <a:p>
            <a:pPr algn="ctr"/>
            <a:r>
              <a:rPr lang="en-US" sz="1400" b="1" dirty="0">
                <a:solidFill>
                  <a:schemeClr val="bg1"/>
                </a:solidFill>
                <a:latin typeface="Elektra Text Pro" panose="02000503030000020004" pitchFamily="50" charset="-52"/>
              </a:rPr>
              <a:t>Oleg V. Baturin</a:t>
            </a:r>
            <a:endParaRPr lang="ru-RU" sz="1400" b="1" dirty="0">
              <a:solidFill>
                <a:schemeClr val="bg1"/>
              </a:solidFill>
              <a:latin typeface="Elektra Text Pro" panose="02000503030000020004" pitchFamily="50" charset="-52"/>
            </a:endParaRPr>
          </a:p>
          <a:p>
            <a:pPr algn="ctr"/>
            <a:endParaRPr lang="ru-RU" sz="1400" b="1"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Of. 336 of 5 building, 34, </a:t>
            </a:r>
            <a:r>
              <a:rPr lang="en-US" sz="1400" dirty="0" err="1">
                <a:solidFill>
                  <a:schemeClr val="bg1"/>
                </a:solidFill>
                <a:latin typeface="Elektra Text Pro" panose="02000503030000020004" pitchFamily="50" charset="-52"/>
              </a:rPr>
              <a:t>Moskovskoye</a:t>
            </a:r>
            <a:r>
              <a:rPr lang="en-US" sz="1400" dirty="0">
                <a:solidFill>
                  <a:schemeClr val="bg1"/>
                </a:solidFill>
                <a:latin typeface="Elektra Text Pro" panose="02000503030000020004" pitchFamily="50" charset="-52"/>
              </a:rPr>
              <a:t> </a:t>
            </a:r>
            <a:r>
              <a:rPr lang="en-US" sz="1400" dirty="0" err="1">
                <a:solidFill>
                  <a:schemeClr val="bg1"/>
                </a:solidFill>
                <a:latin typeface="Elektra Text Pro" panose="02000503030000020004" pitchFamily="50" charset="-52"/>
              </a:rPr>
              <a:t>Shosse</a:t>
            </a:r>
            <a:r>
              <a:rPr lang="en-US" sz="1400" dirty="0">
                <a:solidFill>
                  <a:schemeClr val="bg1"/>
                </a:solidFill>
                <a:latin typeface="Elektra Text Pro" panose="02000503030000020004" pitchFamily="50" charset="-52"/>
              </a:rPr>
              <a:t>, Samara, Russia, 443086 </a:t>
            </a:r>
            <a:r>
              <a:rPr lang="ru-RU" sz="1400" dirty="0">
                <a:solidFill>
                  <a:schemeClr val="bg1"/>
                </a:solidFill>
                <a:latin typeface="Elektra Text Pro" panose="02000503030000020004" pitchFamily="50" charset="-52"/>
              </a:rPr>
              <a:t> </a:t>
            </a:r>
            <a:endParaRPr lang="en-US"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Phone: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E-mail</a:t>
            </a:r>
            <a:r>
              <a:rPr lang="ru-RU" sz="1400" dirty="0">
                <a:solidFill>
                  <a:schemeClr val="bg1"/>
                </a:solidFill>
                <a:latin typeface="Elektra Text Pro" panose="02000503030000020004" pitchFamily="50" charset="-52"/>
              </a:rPr>
              <a:t>: </a:t>
            </a: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Tree>
    <p:extLst>
      <p:ext uri="{BB962C8B-B14F-4D97-AF65-F5344CB8AC3E}">
        <p14:creationId xmlns:p14="http://schemas.microsoft.com/office/powerpoint/2010/main" val="63330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4557" y="2028555"/>
            <a:ext cx="8002089" cy="2585323"/>
          </a:xfrm>
          <a:prstGeom prst="rect">
            <a:avLst/>
          </a:prstGeom>
        </p:spPr>
        <p:txBody>
          <a:bodyPr wrap="square">
            <a:spAutoFit/>
          </a:bodyPr>
          <a:lstStyle/>
          <a:p>
            <a:pPr indent="-285750">
              <a:lnSpc>
                <a:spcPct val="150000"/>
              </a:lnSpc>
            </a:pPr>
            <a:r>
              <a:rPr lang="en-US" dirty="0"/>
              <a:t>It is spent on:</a:t>
            </a:r>
            <a:endParaRPr lang="ru-RU" dirty="0"/>
          </a:p>
          <a:p>
            <a:pPr marL="1076325">
              <a:lnSpc>
                <a:spcPct val="150000"/>
              </a:lnSpc>
            </a:pPr>
            <a:r>
              <a:rPr lang="ru-RU" dirty="0"/>
              <a:t>		- </a:t>
            </a:r>
            <a:r>
              <a:rPr lang="en-US" dirty="0"/>
              <a:t>Increase in potential energy of the compressed gas</a:t>
            </a:r>
            <a:endParaRPr lang="ru-RU" dirty="0"/>
          </a:p>
          <a:p>
            <a:pPr marL="1076325">
              <a:lnSpc>
                <a:spcPct val="150000"/>
              </a:lnSpc>
            </a:pPr>
            <a:endParaRPr lang="ru-RU" dirty="0"/>
          </a:p>
          <a:p>
            <a:pPr marL="1076325">
              <a:lnSpc>
                <a:spcPct val="150000"/>
              </a:lnSpc>
            </a:pPr>
            <a:r>
              <a:rPr lang="ru-RU" dirty="0"/>
              <a:t>- </a:t>
            </a:r>
            <a:r>
              <a:rPr lang="en-US" dirty="0"/>
              <a:t>Kinetic energy change in compressor</a:t>
            </a:r>
            <a:endParaRPr lang="ru-RU" dirty="0"/>
          </a:p>
          <a:p>
            <a:pPr marL="1076325">
              <a:lnSpc>
                <a:spcPct val="150000"/>
              </a:lnSpc>
            </a:pPr>
            <a:endParaRPr lang="ru-RU" dirty="0"/>
          </a:p>
          <a:p>
            <a:pPr marL="1076325">
              <a:lnSpc>
                <a:spcPct val="150000"/>
              </a:lnSpc>
            </a:pPr>
            <a:r>
              <a:rPr lang="ru-RU" dirty="0"/>
              <a:t>- </a:t>
            </a:r>
            <a:r>
              <a:rPr lang="en-US" dirty="0"/>
              <a:t>Overcoming the hydraulic losses in the flow path</a:t>
            </a:r>
            <a:endParaRPr lang="ru-RU" dirty="0"/>
          </a:p>
        </p:txBody>
      </p:sp>
      <p:sp>
        <p:nvSpPr>
          <p:cNvPr id="4" name="TextBox 3"/>
          <p:cNvSpPr txBox="1"/>
          <p:nvPr/>
        </p:nvSpPr>
        <p:spPr>
          <a:xfrm>
            <a:off x="609600" y="798713"/>
            <a:ext cx="8143876" cy="923330"/>
          </a:xfrm>
          <a:prstGeom prst="rect">
            <a:avLst/>
          </a:prstGeom>
          <a:noFill/>
        </p:spPr>
        <p:txBody>
          <a:bodyPr wrap="square" rtlCol="0">
            <a:spAutoFit/>
          </a:bodyPr>
          <a:lstStyle/>
          <a:p>
            <a:pPr indent="-285750">
              <a:lnSpc>
                <a:spcPct val="150000"/>
              </a:lnSpc>
              <a:buFont typeface="Wingdings" pitchFamily="2" charset="2"/>
              <a:buChar char="ü"/>
            </a:pPr>
            <a:r>
              <a:rPr lang="en-US" dirty="0"/>
              <a:t>The work supplied to the compressor:</a:t>
            </a:r>
            <a:endParaRPr lang="ru-RU" dirty="0"/>
          </a:p>
          <a:p>
            <a:pPr marL="1076325">
              <a:lnSpc>
                <a:spcPct val="150000"/>
              </a:lnSpc>
            </a:pPr>
            <a:endParaRPr lang="ru-RU" dirty="0"/>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a:t>
            </a:fld>
            <a:endParaRPr lang="ru-RU" dirty="0">
              <a:solidFill>
                <a:schemeClr val="bg1"/>
              </a:solidFill>
              <a:latin typeface="Elektra Medium Pro" panose="02000803000000020004" pitchFamily="50" charset="-52"/>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 name="Прямоугольник 21"/>
          <p:cNvSpPr/>
          <p:nvPr/>
        </p:nvSpPr>
        <p:spPr>
          <a:xfrm>
            <a:off x="5859924" y="1473212"/>
            <a:ext cx="2019338" cy="307777"/>
          </a:xfrm>
          <a:prstGeom prst="rect">
            <a:avLst/>
          </a:prstGeom>
        </p:spPr>
        <p:txBody>
          <a:bodyPr wrap="square">
            <a:spAutoFit/>
          </a:bodyPr>
          <a:lstStyle/>
          <a:p>
            <a:pPr algn="ctr"/>
            <a:r>
              <a:rPr lang="en-US" sz="1400" cap="small" dirty="0"/>
              <a:t>Bernoulli's equation</a:t>
            </a:r>
            <a:endParaRPr lang="ru-RU" sz="1400" cap="small" dirty="0"/>
          </a:p>
        </p:txBody>
      </p:sp>
      <mc:AlternateContent xmlns:mc="http://schemas.openxmlformats.org/markup-compatibility/2006" xmlns:a14="http://schemas.microsoft.com/office/drawing/2010/main">
        <mc:Choice Requires="a14">
          <p:sp>
            <p:nvSpPr>
              <p:cNvPr id="2" name="Прямоугольник 1"/>
              <p:cNvSpPr/>
              <p:nvPr/>
            </p:nvSpPr>
            <p:spPr>
              <a:xfrm>
                <a:off x="2560175" y="1264438"/>
                <a:ext cx="3375347" cy="714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a:rPr>
                            <m:t>𝐿</m:t>
                          </m:r>
                        </m:e>
                        <m:sub>
                          <m:r>
                            <a:rPr lang="en-US" b="0" i="1" smtClean="0">
                              <a:latin typeface="Cambria Math" panose="02040503050406030204" pitchFamily="18" charset="0"/>
                            </a:rPr>
                            <m:t>𝐶</m:t>
                          </m:r>
                        </m:sub>
                      </m:sSub>
                      <m:r>
                        <a:rPr lang="ru-RU">
                          <a:latin typeface="Cambria Math"/>
                        </a:rPr>
                        <m:t>=</m:t>
                      </m:r>
                      <m:nary>
                        <m:naryPr>
                          <m:limLoc m:val="subSup"/>
                          <m:ctrlPr>
                            <a:rPr lang="ru-RU" i="1">
                              <a:latin typeface="Cambria Math" panose="02040503050406030204" pitchFamily="18" charset="0"/>
                            </a:rPr>
                          </m:ctrlPr>
                        </m:naryPr>
                        <m:sub>
                          <m:r>
                            <a:rPr lang="ru-RU">
                              <a:latin typeface="Cambria Math"/>
                            </a:rPr>
                            <m:t>1</m:t>
                          </m:r>
                        </m:sub>
                        <m:sup>
                          <m:r>
                            <a:rPr lang="ru-RU">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𝑐</m:t>
                              </m:r>
                            </m:e>
                            <m:sub>
                              <m:r>
                                <a:rPr lang="ru-RU">
                                  <a:latin typeface="Cambria Math"/>
                                </a:rPr>
                                <m:t>2</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𝑐</m:t>
                              </m:r>
                            </m:e>
                            <m:sub>
                              <m:r>
                                <a:rPr lang="ru-RU">
                                  <a:latin typeface="Cambria Math"/>
                                </a:rPr>
                                <m:t>1</m:t>
                              </m:r>
                            </m:sub>
                            <m:sup>
                              <m:r>
                                <a:rPr lang="ru-RU">
                                  <a:latin typeface="Cambria Math"/>
                                </a:rPr>
                                <m:t>2</m:t>
                              </m:r>
                            </m:sup>
                          </m:sSubSup>
                        </m:num>
                        <m:den>
                          <m:r>
                            <a:rPr lang="ru-RU">
                              <a:latin typeface="Cambria Math"/>
                            </a:rPr>
                            <m:t>2</m:t>
                          </m:r>
                        </m:den>
                      </m:f>
                      <m:r>
                        <a:rPr lang="ru-RU">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d>
                            <m:dPr>
                              <m:ctrlPr>
                                <a:rPr lang="ru-RU" i="1">
                                  <a:latin typeface="Cambria Math" panose="02040503050406030204" pitchFamily="18" charset="0"/>
                                </a:rPr>
                              </m:ctrlPr>
                            </m:dPr>
                            <m:e>
                              <m:r>
                                <a:rPr lang="ru-RU" i="1">
                                  <a:latin typeface="Cambria Math"/>
                                </a:rPr>
                                <m:t>1−2</m:t>
                              </m:r>
                            </m:e>
                          </m:d>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560175" y="1264438"/>
                <a:ext cx="3375347" cy="714747"/>
              </a:xfrm>
              <a:prstGeom prst="rect">
                <a:avLst/>
              </a:prstGeom>
              <a:blipFill>
                <a:blip r:embed="rId3"/>
                <a:stretch>
                  <a:fillRect/>
                </a:stretch>
              </a:blipFill>
            </p:spPr>
            <p:txBody>
              <a:bodyPr/>
              <a:lstStyle/>
              <a:p>
                <a:r>
                  <a:rPr lang="ru-RU">
                    <a:noFill/>
                  </a:rPr>
                  <a:t> </a:t>
                </a:r>
              </a:p>
            </p:txBody>
          </p:sp>
        </mc:Fallback>
      </mc:AlternateContent>
      <p:sp>
        <p:nvSpPr>
          <p:cNvPr id="3" name="Прямоугольник 2"/>
          <p:cNvSpPr/>
          <p:nvPr/>
        </p:nvSpPr>
        <p:spPr>
          <a:xfrm>
            <a:off x="609600" y="4661244"/>
            <a:ext cx="7927046" cy="464871"/>
          </a:xfrm>
          <a:prstGeom prst="rect">
            <a:avLst/>
          </a:prstGeom>
        </p:spPr>
        <p:txBody>
          <a:bodyPr wrap="square">
            <a:spAutoFit/>
          </a:bodyPr>
          <a:lstStyle/>
          <a:p>
            <a:pPr indent="-285750">
              <a:lnSpc>
                <a:spcPct val="150000"/>
              </a:lnSpc>
              <a:buFont typeface="Wingdings" pitchFamily="2" charset="2"/>
              <a:buChar char="ü"/>
            </a:pPr>
            <a:r>
              <a:rPr lang="en-US" dirty="0">
                <a:solidFill>
                  <a:srgbClr val="FF0000"/>
                </a:solidFill>
              </a:rPr>
              <a:t>Where most of energy should be sent?</a:t>
            </a:r>
            <a:endParaRPr lang="ru-RU" dirty="0">
              <a:solidFill>
                <a:srgbClr val="FF0000"/>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541244" y="2423673"/>
                <a:ext cx="2912977" cy="65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sz="1600" i="1" smtClean="0">
                              <a:latin typeface="Cambria Math" panose="02040503050406030204" pitchFamily="18" charset="0"/>
                            </a:rPr>
                          </m:ctrlPr>
                        </m:naryPr>
                        <m:sub>
                          <m:r>
                            <a:rPr lang="ru-RU" sz="1600" i="1">
                              <a:latin typeface="Cambria Math"/>
                            </a:rPr>
                            <m:t>1</m:t>
                          </m:r>
                        </m:sub>
                        <m:sup>
                          <m:r>
                            <a:rPr lang="ru-RU" sz="1600" i="1">
                              <a:latin typeface="Cambria Math"/>
                            </a:rPr>
                            <m:t>2</m:t>
                          </m:r>
                        </m:sup>
                        <m:e>
                          <m:f>
                            <m:fPr>
                              <m:ctrlPr>
                                <a:rPr lang="ru-RU" sz="1600" i="1">
                                  <a:latin typeface="Cambria Math" panose="02040503050406030204" pitchFamily="18" charset="0"/>
                                </a:rPr>
                              </m:ctrlPr>
                            </m:fPr>
                            <m:num>
                              <m:r>
                                <a:rPr lang="en-US" sz="1600" i="1">
                                  <a:latin typeface="Cambria Math"/>
                                </a:rPr>
                                <m:t>𝑑𝑝</m:t>
                              </m:r>
                            </m:num>
                            <m:den>
                              <m:r>
                                <a:rPr lang="ru-RU" sz="1600" i="1">
                                  <a:latin typeface="Cambria Math"/>
                                </a:rPr>
                                <m:t>𝜌</m:t>
                              </m:r>
                            </m:den>
                          </m:f>
                        </m:e>
                      </m:nary>
                      <m:r>
                        <a:rPr lang="ru-RU" sz="1600" i="1">
                          <a:latin typeface="Cambria Math"/>
                        </a:rPr>
                        <m:t>=</m:t>
                      </m:r>
                      <m:f>
                        <m:fPr>
                          <m:ctrlPr>
                            <a:rPr lang="ru-RU" sz="1600" i="1">
                              <a:latin typeface="Cambria Math" panose="02040503050406030204" pitchFamily="18" charset="0"/>
                            </a:rPr>
                          </m:ctrlPr>
                        </m:fPr>
                        <m:num>
                          <m:r>
                            <a:rPr lang="en-US" sz="1600" i="1">
                              <a:latin typeface="Cambria Math"/>
                            </a:rPr>
                            <m:t>𝑘</m:t>
                          </m:r>
                        </m:num>
                        <m:den>
                          <m:r>
                            <a:rPr lang="ru-RU" sz="1600" i="1">
                              <a:latin typeface="Cambria Math"/>
                            </a:rPr>
                            <m:t>𝑘</m:t>
                          </m:r>
                          <m:r>
                            <a:rPr lang="ru-RU" sz="1600" i="1">
                              <a:latin typeface="Cambria Math"/>
                            </a:rPr>
                            <m:t>−1</m:t>
                          </m:r>
                        </m:den>
                      </m:f>
                      <m:r>
                        <a:rPr lang="en-US" sz="1600" i="1">
                          <a:latin typeface="Cambria Math"/>
                        </a:rPr>
                        <m:t>𝑅</m:t>
                      </m:r>
                      <m:sSubSup>
                        <m:sSubSupPr>
                          <m:ctrlPr>
                            <a:rPr lang="ru-RU" sz="1600" i="1">
                              <a:latin typeface="Cambria Math" panose="02040503050406030204" pitchFamily="18" charset="0"/>
                            </a:rPr>
                          </m:ctrlPr>
                        </m:sSubSupPr>
                        <m:e>
                          <m:r>
                            <a:rPr lang="en-US" sz="1600" i="1">
                              <a:latin typeface="Cambria Math"/>
                            </a:rPr>
                            <m:t>𝑇</m:t>
                          </m:r>
                        </m:e>
                        <m:sub>
                          <m:r>
                            <a:rPr lang="ru-RU" sz="1600" i="1">
                              <a:latin typeface="Cambria Math"/>
                            </a:rPr>
                            <m:t>1</m:t>
                          </m:r>
                        </m:sub>
                        <m:sup>
                          <m:r>
                            <a:rPr lang="ru-RU" sz="1600" i="1">
                              <a:latin typeface="Cambria Math"/>
                            </a:rPr>
                            <m:t>∗</m:t>
                          </m:r>
                        </m:sup>
                      </m:sSubSup>
                      <m:d>
                        <m:dPr>
                          <m:ctrlPr>
                            <a:rPr lang="ru-RU" sz="1600" i="1">
                              <a:latin typeface="Cambria Math" panose="02040503050406030204" pitchFamily="18" charset="0"/>
                            </a:rPr>
                          </m:ctrlPr>
                        </m:dPr>
                        <m:e>
                          <m:sSubSup>
                            <m:sSubSupPr>
                              <m:ctrlPr>
                                <a:rPr lang="ru-RU" sz="1600" i="1">
                                  <a:latin typeface="Cambria Math" panose="02040503050406030204" pitchFamily="18" charset="0"/>
                                </a:rPr>
                              </m:ctrlPr>
                            </m:sSubSupPr>
                            <m:e>
                              <m:r>
                                <a:rPr lang="en-US" sz="1600" i="1">
                                  <a:latin typeface="Cambria Math"/>
                                </a:rPr>
                                <m:t>𝜋</m:t>
                              </m:r>
                            </m:e>
                            <m:sub>
                              <m:r>
                                <a:rPr lang="en-US" sz="1600" b="0" i="1" smtClean="0">
                                  <a:latin typeface="Cambria Math" panose="02040503050406030204" pitchFamily="18" charset="0"/>
                                </a:rPr>
                                <m:t>𝑐</m:t>
                              </m:r>
                            </m:sub>
                            <m:sup>
                              <m:f>
                                <m:fPr>
                                  <m:ctrlPr>
                                    <a:rPr lang="ru-RU" sz="1600" i="1">
                                      <a:latin typeface="Cambria Math" panose="02040503050406030204" pitchFamily="18" charset="0"/>
                                    </a:rPr>
                                  </m:ctrlPr>
                                </m:fPr>
                                <m:num>
                                  <m:r>
                                    <a:rPr lang="en-US" sz="1600" i="1">
                                      <a:latin typeface="Cambria Math"/>
                                    </a:rPr>
                                    <m:t>𝑘</m:t>
                                  </m:r>
                                  <m:r>
                                    <a:rPr lang="ru-RU" sz="1600" i="1">
                                      <a:latin typeface="Cambria Math"/>
                                    </a:rPr>
                                    <m:t>−1</m:t>
                                  </m:r>
                                </m:num>
                                <m:den>
                                  <m:r>
                                    <a:rPr lang="en-US" sz="1600" i="1">
                                      <a:latin typeface="Cambria Math"/>
                                    </a:rPr>
                                    <m:t>𝑘</m:t>
                                  </m:r>
                                </m:den>
                              </m:f>
                            </m:sup>
                          </m:sSubSup>
                          <m:r>
                            <a:rPr lang="ru-RU" sz="1600" i="1">
                              <a:latin typeface="Cambria Math"/>
                            </a:rPr>
                            <m:t>−1</m:t>
                          </m:r>
                        </m:e>
                      </m:d>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41244" y="2423673"/>
                <a:ext cx="2912977" cy="65697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773261" y="3249151"/>
                <a:ext cx="849143" cy="598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𝑐</m:t>
                              </m:r>
                            </m:e>
                            <m:sub>
                              <m:r>
                                <a:rPr lang="ru-RU" sz="1600" i="1">
                                  <a:latin typeface="Cambria Math"/>
                                </a:rPr>
                                <m:t>2</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en-US" sz="1600" i="1">
                                  <a:latin typeface="Cambria Math"/>
                                </a:rPr>
                                <m:t>𝑐</m:t>
                              </m:r>
                            </m:e>
                            <m:sub>
                              <m:r>
                                <a:rPr lang="ru-RU" sz="1600" i="1">
                                  <a:latin typeface="Cambria Math"/>
                                </a:rPr>
                                <m:t>1</m:t>
                              </m:r>
                            </m:sub>
                            <m:sup>
                              <m:r>
                                <a:rPr lang="ru-RU" sz="1600" i="1">
                                  <a:latin typeface="Cambria Math"/>
                                </a:rPr>
                                <m:t>2</m:t>
                              </m:r>
                            </m:sup>
                          </m:sSubSup>
                        </m:num>
                        <m:den>
                          <m:r>
                            <a:rPr lang="ru-RU" sz="1600" i="1">
                              <a:latin typeface="Cambria Math"/>
                            </a:rPr>
                            <m:t>2</m:t>
                          </m:r>
                        </m:den>
                      </m:f>
                    </m:oMath>
                  </m:oMathPara>
                </a14:m>
                <a:endParaRPr lang="ru-RU" sz="16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773261" y="3249151"/>
                <a:ext cx="849143" cy="598112"/>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773261" y="4100348"/>
                <a:ext cx="903196"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d>
                            <m:dPr>
                              <m:ctrlPr>
                                <a:rPr lang="ru-RU" i="1">
                                  <a:latin typeface="Cambria Math" panose="02040503050406030204" pitchFamily="18" charset="0"/>
                                </a:rPr>
                              </m:ctrlPr>
                            </m:dPr>
                            <m:e>
                              <m:r>
                                <a:rPr lang="ru-RU" i="1">
                                  <a:latin typeface="Cambria Math"/>
                                </a:rPr>
                                <m:t>1−2</m:t>
                              </m:r>
                            </m:e>
                          </m:d>
                        </m:sub>
                      </m:sSub>
                    </m:oMath>
                  </m:oMathPara>
                </a14:m>
                <a:endParaRPr lang="ru-RU"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773261" y="4100348"/>
                <a:ext cx="903196" cy="388889"/>
              </a:xfrm>
              <a:prstGeom prst="rect">
                <a:avLst/>
              </a:prstGeom>
              <a:blipFill rotWithShape="1">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3899" y="2077039"/>
            <a:ext cx="8002089" cy="1754326"/>
          </a:xfrm>
          <a:prstGeom prst="rect">
            <a:avLst/>
          </a:prstGeom>
        </p:spPr>
        <p:txBody>
          <a:bodyPr wrap="square">
            <a:spAutoFit/>
          </a:bodyPr>
          <a:lstStyle/>
          <a:p>
            <a:pPr indent="-285750">
              <a:lnSpc>
                <a:spcPct val="150000"/>
              </a:lnSpc>
            </a:pPr>
            <a:r>
              <a:rPr lang="en-US" dirty="0"/>
              <a:t>Pressure increases due to</a:t>
            </a:r>
            <a:r>
              <a:rPr lang="ru-RU" dirty="0"/>
              <a:t>:</a:t>
            </a:r>
          </a:p>
          <a:p>
            <a:pPr marL="1076325">
              <a:lnSpc>
                <a:spcPct val="150000"/>
              </a:lnSpc>
              <a:buFontTx/>
              <a:buChar char="-"/>
            </a:pPr>
            <a:r>
              <a:rPr lang="ru-RU" dirty="0"/>
              <a:t> </a:t>
            </a:r>
            <a:r>
              <a:rPr lang="en-US" dirty="0"/>
              <a:t>Working fluid movement in the field of centrifugal forces</a:t>
            </a:r>
            <a:endParaRPr lang="ru-RU" dirty="0"/>
          </a:p>
          <a:p>
            <a:pPr marL="1076325">
              <a:lnSpc>
                <a:spcPct val="150000"/>
              </a:lnSpc>
            </a:pPr>
            <a:endParaRPr lang="ru-RU" dirty="0"/>
          </a:p>
          <a:p>
            <a:pPr marL="1076325">
              <a:lnSpc>
                <a:spcPct val="150000"/>
              </a:lnSpc>
              <a:buFontTx/>
              <a:buChar char="-"/>
            </a:pPr>
            <a:r>
              <a:rPr lang="ru-RU" dirty="0"/>
              <a:t> </a:t>
            </a:r>
            <a:r>
              <a:rPr lang="en-US" dirty="0"/>
              <a:t>Flow deceleration in the relative motion</a:t>
            </a:r>
            <a:endParaRPr lang="ru-RU" dirty="0"/>
          </a:p>
        </p:txBody>
      </p:sp>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8143876" cy="464871"/>
          </a:xfrm>
          <a:prstGeom prst="rect">
            <a:avLst/>
          </a:prstGeom>
          <a:noFill/>
        </p:spPr>
        <p:txBody>
          <a:bodyPr wrap="square" rtlCol="0">
            <a:spAutoFit/>
          </a:bodyPr>
          <a:lstStyle/>
          <a:p>
            <a:pPr indent="-285750">
              <a:lnSpc>
                <a:spcPct val="150000"/>
              </a:lnSpc>
              <a:buFont typeface="Wingdings" pitchFamily="2" charset="2"/>
              <a:buChar char="ü"/>
            </a:pPr>
            <a:r>
              <a:rPr lang="en-US" dirty="0">
                <a:solidFill>
                  <a:srgbClr val="FF0000"/>
                </a:solidFill>
              </a:rPr>
              <a:t>What should be done to increase the pressure</a:t>
            </a:r>
            <a:r>
              <a:rPr lang="ru-RU" dirty="0">
                <a:solidFill>
                  <a:srgbClr val="FF0000"/>
                </a:solidFill>
              </a:rPr>
              <a:t>?</a:t>
            </a:r>
            <a:r>
              <a:rPr lang="en-US" dirty="0">
                <a:solidFill>
                  <a:srgbClr val="FF0000"/>
                </a:solidFill>
              </a:rPr>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 name="Прямоугольник 18"/>
          <p:cNvSpPr/>
          <p:nvPr/>
        </p:nvSpPr>
        <p:spPr>
          <a:xfrm>
            <a:off x="6238837" y="1338375"/>
            <a:ext cx="2552737" cy="738664"/>
          </a:xfrm>
          <a:prstGeom prst="rect">
            <a:avLst/>
          </a:prstGeom>
        </p:spPr>
        <p:txBody>
          <a:bodyPr wrap="square">
            <a:spAutoFit/>
          </a:bodyPr>
          <a:lstStyle/>
          <a:p>
            <a:pPr algn="ctr"/>
            <a:r>
              <a:rPr lang="en-US" sz="1400" cap="small" dirty="0"/>
              <a:t>energy equation in the mechanical form in the relative motion</a:t>
            </a:r>
            <a:endParaRPr lang="ru-RU" sz="1400" cap="small" dirty="0"/>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2" name="Прямоугольник 1"/>
              <p:cNvSpPr/>
              <p:nvPr/>
            </p:nvSpPr>
            <p:spPr>
              <a:xfrm>
                <a:off x="2847039" y="1351712"/>
                <a:ext cx="344991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a:latin typeface="Cambria Math"/>
                            </a:rPr>
                            <m:t>1</m:t>
                          </m:r>
                        </m:sub>
                        <m:sup>
                          <m:r>
                            <a:rPr lang="ru-RU">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𝑢</m:t>
                              </m:r>
                            </m:e>
                            <m:sub>
                              <m:r>
                                <a:rPr lang="ru-RU">
                                  <a:latin typeface="Cambria Math"/>
                                </a:rPr>
                                <m:t>2</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a:latin typeface="Cambria Math"/>
                                </a:rPr>
                                <m:t>1</m:t>
                              </m:r>
                            </m:sub>
                            <m:sup>
                              <m:r>
                                <a:rPr lang="ru-RU">
                                  <a:latin typeface="Cambria Math"/>
                                </a:rPr>
                                <m:t>2</m:t>
                              </m:r>
                            </m:sup>
                          </m:sSubSup>
                        </m:num>
                        <m:den>
                          <m:r>
                            <a:rPr lang="ru-RU">
                              <a:latin typeface="Cambria Math"/>
                            </a:rPr>
                            <m:t>2</m:t>
                          </m:r>
                        </m:den>
                      </m:f>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a:latin typeface="Cambria Math"/>
                                </a:rPr>
                                <m:t>1</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a:latin typeface="Cambria Math"/>
                                </a:rPr>
                                <m:t>2</m:t>
                              </m:r>
                            </m:sub>
                            <m:sup>
                              <m:r>
                                <a:rPr lang="ru-RU">
                                  <a:latin typeface="Cambria Math"/>
                                </a:rPr>
                                <m:t>2</m:t>
                              </m:r>
                            </m:sup>
                          </m:sSubSup>
                        </m:num>
                        <m:den>
                          <m:r>
                            <a:rPr lang="ru-RU">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sub>
                      </m:sSub>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847039" y="1351712"/>
                <a:ext cx="3449919" cy="725327"/>
              </a:xfrm>
              <a:prstGeom prst="rect">
                <a:avLst/>
              </a:prstGeom>
              <a:blipFill rotWithShape="1">
                <a:blip r:embed="rId3"/>
                <a:stretch>
                  <a:fillRect/>
                </a:stretch>
              </a:blipFill>
            </p:spPr>
            <p:txBody>
              <a:bodyPr/>
              <a:lstStyle/>
              <a:p>
                <a:r>
                  <a:rPr lang="ru-RU">
                    <a:noFill/>
                  </a:rPr>
                  <a:t> </a:t>
                </a:r>
              </a:p>
            </p:txBody>
          </p:sp>
        </mc:Fallback>
      </mc:AlternateContent>
      <p:sp>
        <p:nvSpPr>
          <p:cNvPr id="5" name="Прямоугольник 4"/>
          <p:cNvSpPr/>
          <p:nvPr/>
        </p:nvSpPr>
        <p:spPr>
          <a:xfrm>
            <a:off x="609600" y="3831365"/>
            <a:ext cx="3778150" cy="464871"/>
          </a:xfrm>
          <a:prstGeom prst="rect">
            <a:avLst/>
          </a:prstGeom>
        </p:spPr>
        <p:txBody>
          <a:bodyPr wrap="none">
            <a:spAutoFit/>
          </a:bodyPr>
          <a:lstStyle/>
          <a:p>
            <a:pPr indent="-285750">
              <a:lnSpc>
                <a:spcPct val="150000"/>
              </a:lnSpc>
              <a:buFont typeface="Wingdings" pitchFamily="2" charset="2"/>
              <a:buChar char="ü"/>
            </a:pPr>
            <a:r>
              <a:rPr lang="en-US" dirty="0">
                <a:solidFill>
                  <a:srgbClr val="FF0000"/>
                </a:solidFill>
              </a:rPr>
              <a:t>How to implement it in the design?</a:t>
            </a:r>
            <a:endParaRPr lang="ru-RU" dirty="0">
              <a:solidFill>
                <a:srgbClr val="FF0000"/>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822415" y="2526865"/>
                <a:ext cx="894026" cy="598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𝑢</m:t>
                              </m:r>
                            </m:e>
                            <m:sub>
                              <m:r>
                                <a:rPr lang="ru-RU" sz="1600" i="1">
                                  <a:latin typeface="Cambria Math"/>
                                </a:rPr>
                                <m:t>2</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en-US" sz="1600" i="1">
                                  <a:latin typeface="Cambria Math"/>
                                </a:rPr>
                                <m:t>𝑢</m:t>
                              </m:r>
                            </m:e>
                            <m:sub>
                              <m:r>
                                <a:rPr lang="ru-RU" sz="1600" i="1">
                                  <a:latin typeface="Cambria Math"/>
                                </a:rPr>
                                <m:t>1</m:t>
                              </m:r>
                            </m:sub>
                            <m:sup>
                              <m:r>
                                <a:rPr lang="ru-RU" sz="1600" i="1">
                                  <a:latin typeface="Cambria Math"/>
                                </a:rPr>
                                <m:t>2</m:t>
                              </m:r>
                            </m:sup>
                          </m:sSubSup>
                        </m:num>
                        <m:den>
                          <m:r>
                            <a:rPr lang="ru-RU" sz="1600" i="1">
                              <a:latin typeface="Cambria Math"/>
                            </a:rPr>
                            <m:t>2</m:t>
                          </m:r>
                        </m:den>
                      </m:f>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22415" y="2526865"/>
                <a:ext cx="894026" cy="598112"/>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822414" y="3233253"/>
                <a:ext cx="964559" cy="598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en-US" sz="1600" i="1">
                                  <a:latin typeface="Cambria Math"/>
                                </a:rPr>
                                <m:t>𝑤</m:t>
                              </m:r>
                            </m:e>
                            <m:sub>
                              <m:r>
                                <a:rPr lang="ru-RU" sz="1600" i="1">
                                  <a:latin typeface="Cambria Math"/>
                                </a:rPr>
                                <m:t>1</m:t>
                              </m:r>
                            </m:sub>
                            <m:sup>
                              <m:r>
                                <a:rPr lang="ru-RU" sz="1600" i="1">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en-US" sz="1600" i="1">
                                  <a:latin typeface="Cambria Math"/>
                                </a:rPr>
                                <m:t>𝑤</m:t>
                              </m:r>
                            </m:e>
                            <m:sub>
                              <m:r>
                                <a:rPr lang="ru-RU" sz="1600" i="1">
                                  <a:latin typeface="Cambria Math"/>
                                </a:rPr>
                                <m:t>2</m:t>
                              </m:r>
                            </m:sub>
                            <m:sup>
                              <m:r>
                                <a:rPr lang="ru-RU" sz="1600" i="1">
                                  <a:latin typeface="Cambria Math"/>
                                </a:rPr>
                                <m:t>2</m:t>
                              </m:r>
                            </m:sup>
                          </m:sSubSup>
                        </m:num>
                        <m:den>
                          <m:r>
                            <a:rPr lang="ru-RU" sz="1600" i="1">
                              <a:latin typeface="Cambria Math"/>
                            </a:rPr>
                            <m:t>2</m:t>
                          </m:r>
                        </m:den>
                      </m:f>
                    </m:oMath>
                  </m:oMathPara>
                </a14:m>
                <a:endParaRPr lang="ru-RU" sz="16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822414" y="3233253"/>
                <a:ext cx="964559" cy="598112"/>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 name="Прямоугольник 46"/>
              <p:cNvSpPr/>
              <p:nvPr/>
            </p:nvSpPr>
            <p:spPr>
              <a:xfrm>
                <a:off x="2847039" y="1351712"/>
                <a:ext cx="344991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a:latin typeface="Cambria Math"/>
                            </a:rPr>
                            <m:t>1</m:t>
                          </m:r>
                        </m:sub>
                        <m:sup>
                          <m:r>
                            <a:rPr lang="ru-RU">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𝑢</m:t>
                              </m:r>
                            </m:e>
                            <m:sub>
                              <m:r>
                                <a:rPr lang="ru-RU">
                                  <a:latin typeface="Cambria Math"/>
                                </a:rPr>
                                <m:t>2</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a:latin typeface="Cambria Math"/>
                                </a:rPr>
                                <m:t>1</m:t>
                              </m:r>
                            </m:sub>
                            <m:sup>
                              <m:r>
                                <a:rPr lang="ru-RU">
                                  <a:latin typeface="Cambria Math"/>
                                </a:rPr>
                                <m:t>2</m:t>
                              </m:r>
                            </m:sup>
                          </m:sSubSup>
                        </m:num>
                        <m:den>
                          <m:r>
                            <a:rPr lang="ru-RU">
                              <a:latin typeface="Cambria Math"/>
                            </a:rPr>
                            <m:t>2</m:t>
                          </m:r>
                        </m:den>
                      </m:f>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a:latin typeface="Cambria Math"/>
                                </a:rPr>
                                <m:t>1</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a:latin typeface="Cambria Math"/>
                                </a:rPr>
                                <m:t>2</m:t>
                              </m:r>
                            </m:sub>
                            <m:sup>
                              <m:r>
                                <a:rPr lang="ru-RU">
                                  <a:latin typeface="Cambria Math"/>
                                </a:rPr>
                                <m:t>2</m:t>
                              </m:r>
                            </m:sup>
                          </m:sSubSup>
                        </m:num>
                        <m:den>
                          <m:r>
                            <a:rPr lang="ru-RU">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sub>
                      </m:sSub>
                    </m:oMath>
                  </m:oMathPara>
                </a14:m>
                <a:endParaRPr lang="ru-RU" dirty="0"/>
              </a:p>
            </p:txBody>
          </p:sp>
        </mc:Choice>
        <mc:Fallback xmlns="">
          <p:sp>
            <p:nvSpPr>
              <p:cNvPr id="47" name="Прямоугольник 46"/>
              <p:cNvSpPr>
                <a:spLocks noRot="1" noChangeAspect="1" noMove="1" noResize="1" noEditPoints="1" noAdjustHandles="1" noChangeArrowheads="1" noChangeShapeType="1" noTextEdit="1"/>
              </p:cNvSpPr>
              <p:nvPr/>
            </p:nvSpPr>
            <p:spPr>
              <a:xfrm>
                <a:off x="2847039" y="1351712"/>
                <a:ext cx="3449919" cy="725327"/>
              </a:xfrm>
              <a:prstGeom prst="rect">
                <a:avLst/>
              </a:prstGeom>
              <a:blipFill rotWithShape="1">
                <a:blip r:embed="rId3"/>
                <a:stretch>
                  <a:fillRect/>
                </a:stretch>
              </a:blipFill>
            </p:spPr>
            <p:txBody>
              <a:bodyPr/>
              <a:lstStyle/>
              <a:p>
                <a:r>
                  <a:rPr lang="ru-RU">
                    <a:noFill/>
                  </a:rPr>
                  <a:t> </a:t>
                </a:r>
              </a:p>
            </p:txBody>
          </p:sp>
        </mc:Fallback>
      </mc:AlternateContent>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8534400" cy="464871"/>
          </a:xfrm>
          <a:prstGeom prst="rect">
            <a:avLst/>
          </a:prstGeom>
          <a:noFill/>
        </p:spPr>
        <p:txBody>
          <a:bodyPr wrap="square" rtlCol="0">
            <a:spAutoFit/>
          </a:bodyPr>
          <a:lstStyle/>
          <a:p>
            <a:pPr indent="-285750">
              <a:lnSpc>
                <a:spcPct val="150000"/>
              </a:lnSpc>
              <a:buFont typeface="Wingdings" pitchFamily="2" charset="2"/>
              <a:buChar char="ü"/>
            </a:pPr>
            <a:r>
              <a:rPr lang="en-US" dirty="0"/>
              <a:t>Working fluid movement in the field of action of centrifugal</a:t>
            </a:r>
            <a:endParaRPr lang="ru-RU"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 name="Прямоугольник 18"/>
          <p:cNvSpPr/>
          <p:nvPr/>
        </p:nvSpPr>
        <p:spPr>
          <a:xfrm>
            <a:off x="6238837" y="1338375"/>
            <a:ext cx="2552737" cy="738664"/>
          </a:xfrm>
          <a:prstGeom prst="rect">
            <a:avLst/>
          </a:prstGeom>
        </p:spPr>
        <p:txBody>
          <a:bodyPr wrap="square">
            <a:spAutoFit/>
          </a:bodyPr>
          <a:lstStyle/>
          <a:p>
            <a:pPr algn="ctr"/>
            <a:r>
              <a:rPr lang="en-US" sz="1400" cap="small" dirty="0"/>
              <a:t>energy equation in the mechanical form in the relative motion</a:t>
            </a:r>
            <a:endParaRPr lang="ru-RU" sz="1400" cap="small" dirty="0"/>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Овал 19"/>
          <p:cNvSpPr/>
          <p:nvPr/>
        </p:nvSpPr>
        <p:spPr>
          <a:xfrm>
            <a:off x="3744222" y="1295642"/>
            <a:ext cx="927986" cy="722091"/>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grpSp>
        <p:nvGrpSpPr>
          <p:cNvPr id="21" name="Группа 20"/>
          <p:cNvGrpSpPr/>
          <p:nvPr/>
        </p:nvGrpSpPr>
        <p:grpSpPr>
          <a:xfrm>
            <a:off x="1086723" y="3249734"/>
            <a:ext cx="3286148" cy="2715438"/>
            <a:chOff x="857224" y="3643314"/>
            <a:chExt cx="3286148" cy="2715438"/>
          </a:xfrm>
        </p:grpSpPr>
        <p:pic>
          <p:nvPicPr>
            <p:cNvPr id="22" name="Рисунок 21" descr="104.png"/>
            <p:cNvPicPr>
              <a:picLocks noChangeAspect="1"/>
            </p:cNvPicPr>
            <p:nvPr/>
          </p:nvPicPr>
          <p:blipFill>
            <a:blip r:embed="rId4" cstate="print"/>
            <a:srcRect b="4464"/>
            <a:stretch>
              <a:fillRect/>
            </a:stretch>
          </p:blipFill>
          <p:spPr>
            <a:xfrm>
              <a:off x="1643042" y="3857628"/>
              <a:ext cx="1514475" cy="2311350"/>
            </a:xfrm>
            <a:prstGeom prst="rect">
              <a:avLst/>
            </a:prstGeom>
          </p:spPr>
        </p:pic>
        <p:cxnSp>
          <p:nvCxnSpPr>
            <p:cNvPr id="23" name="Прямая со стрелкой 22"/>
            <p:cNvCxnSpPr/>
            <p:nvPr/>
          </p:nvCxnSpPr>
          <p:spPr>
            <a:xfrm>
              <a:off x="928662" y="5429264"/>
              <a:ext cx="785818"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flipH="1" flipV="1">
              <a:off x="2643174" y="3857628"/>
              <a:ext cx="428628"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flipH="1" flipV="1">
              <a:off x="821505" y="5893611"/>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3071802" y="4104000"/>
              <a:ext cx="1071570" cy="158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flipH="1" flipV="1">
              <a:off x="3251191" y="4535495"/>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857224" y="5643578"/>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a:t>
              </a:r>
              <a:r>
                <a:rPr lang="en-US" baseline="-25000" dirty="0">
                  <a:solidFill>
                    <a:schemeClr val="tx1"/>
                  </a:solidFill>
                </a:rPr>
                <a:t>1</a:t>
              </a:r>
              <a:endParaRPr lang="ru-RU" dirty="0">
                <a:solidFill>
                  <a:schemeClr val="tx1"/>
                </a:solidFill>
              </a:endParaRPr>
            </a:p>
          </p:txBody>
        </p:sp>
        <p:sp>
          <p:nvSpPr>
            <p:cNvPr id="29" name="Прямоугольник 28"/>
            <p:cNvSpPr/>
            <p:nvPr/>
          </p:nvSpPr>
          <p:spPr>
            <a:xfrm>
              <a:off x="3643306" y="4214818"/>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a:t>
              </a:r>
              <a:r>
                <a:rPr lang="en-US" baseline="-25000" dirty="0">
                  <a:solidFill>
                    <a:schemeClr val="tx1"/>
                  </a:solidFill>
                </a:rPr>
                <a:t>2</a:t>
              </a:r>
              <a:endParaRPr lang="ru-RU" dirty="0">
                <a:solidFill>
                  <a:schemeClr val="tx1"/>
                </a:solidFill>
              </a:endParaRPr>
            </a:p>
          </p:txBody>
        </p:sp>
        <p:sp>
          <p:nvSpPr>
            <p:cNvPr id="30" name="Прямоугольник 29"/>
            <p:cNvSpPr/>
            <p:nvPr/>
          </p:nvSpPr>
          <p:spPr>
            <a:xfrm>
              <a:off x="2857488" y="3643314"/>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r>
                <a:rPr lang="en-US" baseline="-25000" dirty="0">
                  <a:solidFill>
                    <a:schemeClr val="tx1"/>
                  </a:solidFill>
                </a:rPr>
                <a:t>2</a:t>
              </a:r>
              <a:endParaRPr lang="ru-RU" dirty="0">
                <a:solidFill>
                  <a:schemeClr val="tx1"/>
                </a:solidFill>
              </a:endParaRPr>
            </a:p>
          </p:txBody>
        </p:sp>
        <p:sp>
          <p:nvSpPr>
            <p:cNvPr id="31" name="Прямоугольник 30"/>
            <p:cNvSpPr/>
            <p:nvPr/>
          </p:nvSpPr>
          <p:spPr>
            <a:xfrm>
              <a:off x="1000100" y="4857760"/>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r>
                <a:rPr lang="en-US" baseline="-25000" dirty="0">
                  <a:solidFill>
                    <a:schemeClr val="tx1"/>
                  </a:solidFill>
                </a:rPr>
                <a:t>1</a:t>
              </a:r>
              <a:endParaRPr lang="ru-RU" dirty="0">
                <a:solidFill>
                  <a:schemeClr val="tx1"/>
                </a:solidFill>
              </a:endParaRPr>
            </a:p>
          </p:txBody>
        </p:sp>
      </p:grpSp>
      <p:grpSp>
        <p:nvGrpSpPr>
          <p:cNvPr id="32" name="Группа 31"/>
          <p:cNvGrpSpPr/>
          <p:nvPr/>
        </p:nvGrpSpPr>
        <p:grpSpPr>
          <a:xfrm>
            <a:off x="5792107" y="3349746"/>
            <a:ext cx="2143140" cy="2715438"/>
            <a:chOff x="5715008" y="3571876"/>
            <a:chExt cx="2143140" cy="2715438"/>
          </a:xfrm>
        </p:grpSpPr>
        <p:pic>
          <p:nvPicPr>
            <p:cNvPr id="33" name="Рисунок 32" descr="104.png"/>
            <p:cNvPicPr>
              <a:picLocks noChangeAspect="1"/>
            </p:cNvPicPr>
            <p:nvPr/>
          </p:nvPicPr>
          <p:blipFill>
            <a:blip r:embed="rId5" cstate="print"/>
            <a:stretch>
              <a:fillRect/>
            </a:stretch>
          </p:blipFill>
          <p:spPr>
            <a:xfrm>
              <a:off x="5715008" y="3786190"/>
              <a:ext cx="1514475" cy="2419350"/>
            </a:xfrm>
            <a:prstGeom prst="rect">
              <a:avLst/>
            </a:prstGeom>
          </p:spPr>
        </p:pic>
        <p:cxnSp>
          <p:nvCxnSpPr>
            <p:cNvPr id="34" name="Прямая со стрелкой 33"/>
            <p:cNvCxnSpPr/>
            <p:nvPr/>
          </p:nvCxnSpPr>
          <p:spPr>
            <a:xfrm>
              <a:off x="7072330" y="5357826"/>
              <a:ext cx="785818"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flipH="1" flipV="1">
              <a:off x="6965173" y="5822173"/>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7000892" y="5572140"/>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a:t>
              </a:r>
              <a:r>
                <a:rPr lang="en-US" baseline="-25000" dirty="0">
                  <a:solidFill>
                    <a:schemeClr val="tx1"/>
                  </a:solidFill>
                </a:rPr>
                <a:t>2</a:t>
              </a:r>
              <a:endParaRPr lang="ru-RU" dirty="0">
                <a:solidFill>
                  <a:schemeClr val="tx1"/>
                </a:solidFill>
              </a:endParaRPr>
            </a:p>
          </p:txBody>
        </p:sp>
        <p:sp>
          <p:nvSpPr>
            <p:cNvPr id="37" name="Прямоугольник 36"/>
            <p:cNvSpPr/>
            <p:nvPr/>
          </p:nvSpPr>
          <p:spPr>
            <a:xfrm>
              <a:off x="7143768" y="4786322"/>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r>
                <a:rPr lang="en-US" baseline="-25000" dirty="0">
                  <a:solidFill>
                    <a:schemeClr val="tx1"/>
                  </a:solidFill>
                </a:rPr>
                <a:t>2</a:t>
              </a:r>
              <a:endParaRPr lang="ru-RU" dirty="0">
                <a:solidFill>
                  <a:schemeClr val="tx1"/>
                </a:solidFill>
              </a:endParaRPr>
            </a:p>
          </p:txBody>
        </p:sp>
        <p:cxnSp>
          <p:nvCxnSpPr>
            <p:cNvPr id="38" name="Прямая со стрелкой 37"/>
            <p:cNvCxnSpPr/>
            <p:nvPr/>
          </p:nvCxnSpPr>
          <p:spPr>
            <a:xfrm rot="5400000" flipH="1" flipV="1">
              <a:off x="5715008" y="3786190"/>
              <a:ext cx="428628" cy="1588"/>
            </a:xfrm>
            <a:prstGeom prst="straightConnector1">
              <a:avLst/>
            </a:prstGeom>
            <a:ln w="44450">
              <a:solidFill>
                <a:schemeClr val="tx1"/>
              </a:solidFill>
              <a:headEnd type="arrow" w="med" len="lg"/>
              <a:tailEnd type="non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6143636" y="4032562"/>
              <a:ext cx="1071570" cy="158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flipH="1" flipV="1">
              <a:off x="6323025" y="4464057"/>
              <a:ext cx="928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6715140" y="4143380"/>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a:t>
              </a:r>
              <a:r>
                <a:rPr lang="en-US" baseline="-25000" dirty="0">
                  <a:solidFill>
                    <a:schemeClr val="tx1"/>
                  </a:solidFill>
                </a:rPr>
                <a:t>1</a:t>
              </a:r>
              <a:endParaRPr lang="ru-RU" dirty="0">
                <a:solidFill>
                  <a:schemeClr val="tx1"/>
                </a:solidFill>
              </a:endParaRPr>
            </a:p>
          </p:txBody>
        </p:sp>
        <p:sp>
          <p:nvSpPr>
            <p:cNvPr id="42" name="Прямоугольник 41"/>
            <p:cNvSpPr/>
            <p:nvPr/>
          </p:nvSpPr>
          <p:spPr>
            <a:xfrm>
              <a:off x="5929322" y="3571876"/>
              <a:ext cx="50006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r>
                <a:rPr lang="en-US" baseline="-25000" dirty="0">
                  <a:solidFill>
                    <a:schemeClr val="tx1"/>
                  </a:solidFill>
                </a:rPr>
                <a:t>1</a:t>
              </a:r>
              <a:endParaRPr lang="ru-RU" dirty="0">
                <a:solidFill>
                  <a:schemeClr val="tx1"/>
                </a:solidFill>
              </a:endParaRPr>
            </a:p>
          </p:txBody>
        </p:sp>
      </p:grpSp>
      <p:sp>
        <p:nvSpPr>
          <p:cNvPr id="43" name="Прямоугольник 42"/>
          <p:cNvSpPr/>
          <p:nvPr/>
        </p:nvSpPr>
        <p:spPr>
          <a:xfrm>
            <a:off x="2096362" y="2975570"/>
            <a:ext cx="2019338" cy="307777"/>
          </a:xfrm>
          <a:prstGeom prst="rect">
            <a:avLst/>
          </a:prstGeom>
        </p:spPr>
        <p:txBody>
          <a:bodyPr wrap="square">
            <a:spAutoFit/>
          </a:bodyPr>
          <a:lstStyle/>
          <a:p>
            <a:pPr algn="ctr"/>
            <a:r>
              <a:rPr lang="en-US" sz="1400" cap="small" dirty="0"/>
              <a:t>Variant </a:t>
            </a:r>
            <a:r>
              <a:rPr lang="ru-RU" sz="1400" cap="small" dirty="0"/>
              <a:t>1</a:t>
            </a:r>
          </a:p>
        </p:txBody>
      </p:sp>
      <p:sp>
        <p:nvSpPr>
          <p:cNvPr id="44" name="Прямоугольник 43"/>
          <p:cNvSpPr/>
          <p:nvPr/>
        </p:nvSpPr>
        <p:spPr>
          <a:xfrm>
            <a:off x="5382487" y="2975570"/>
            <a:ext cx="2019338" cy="307777"/>
          </a:xfrm>
          <a:prstGeom prst="rect">
            <a:avLst/>
          </a:prstGeom>
        </p:spPr>
        <p:txBody>
          <a:bodyPr wrap="square">
            <a:spAutoFit/>
          </a:bodyPr>
          <a:lstStyle/>
          <a:p>
            <a:pPr algn="ctr"/>
            <a:r>
              <a:rPr lang="en-US" sz="1400" cap="small" dirty="0"/>
              <a:t>Variant </a:t>
            </a:r>
            <a:r>
              <a:rPr lang="ru-RU" sz="1400" cap="small" dirty="0"/>
              <a:t>2</a:t>
            </a:r>
          </a:p>
        </p:txBody>
      </p:sp>
      <p:cxnSp>
        <p:nvCxnSpPr>
          <p:cNvPr id="45" name="Прямая соединительная линия 44"/>
          <p:cNvCxnSpPr/>
          <p:nvPr/>
        </p:nvCxnSpPr>
        <p:spPr>
          <a:xfrm>
            <a:off x="5039599" y="3587874"/>
            <a:ext cx="3214710" cy="2143140"/>
          </a:xfrm>
          <a:prstGeom prst="line">
            <a:avLst/>
          </a:prstGeom>
          <a:ln w="762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4968161" y="3516436"/>
            <a:ext cx="3214710" cy="2071702"/>
          </a:xfrm>
          <a:prstGeom prst="line">
            <a:avLst/>
          </a:prstGeom>
          <a:ln w="762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28601" y="2198434"/>
            <a:ext cx="8497388" cy="923330"/>
          </a:xfrm>
          <a:prstGeom prst="rect">
            <a:avLst/>
          </a:prstGeom>
        </p:spPr>
        <p:txBody>
          <a:bodyPr wrap="square">
            <a:spAutoFit/>
          </a:bodyPr>
          <a:lstStyle/>
          <a:p>
            <a:pPr marL="715963">
              <a:lnSpc>
                <a:spcPct val="150000"/>
              </a:lnSpc>
              <a:buFont typeface="Arial" pitchFamily="34" charset="0"/>
              <a:buChar char="•"/>
              <a:tabLst>
                <a:tab pos="715963" algn="l"/>
              </a:tabLst>
            </a:pPr>
            <a:r>
              <a:rPr lang="en-US" dirty="0"/>
              <a:t>Circumferential velocity in compressor must increase </a:t>
            </a:r>
            <a:r>
              <a:rPr lang="ru-RU" dirty="0"/>
              <a:t>: </a:t>
            </a:r>
            <a:r>
              <a:rPr lang="en-US" i="1" dirty="0"/>
              <a:t>u</a:t>
            </a:r>
            <a:r>
              <a:rPr lang="en-US" i="1" baseline="-25000" dirty="0"/>
              <a:t>2</a:t>
            </a:r>
            <a:r>
              <a:rPr lang="en-US" i="1" dirty="0"/>
              <a:t>&gt;u</a:t>
            </a:r>
            <a:r>
              <a:rPr lang="en-US" i="1" baseline="-25000" dirty="0"/>
              <a:t>1</a:t>
            </a:r>
          </a:p>
          <a:p>
            <a:pPr marL="715963">
              <a:lnSpc>
                <a:spcPct val="150000"/>
              </a:lnSpc>
              <a:buFont typeface="Arial" pitchFamily="34" charset="0"/>
              <a:buChar char="•"/>
              <a:tabLst>
                <a:tab pos="715963" algn="l"/>
              </a:tabLst>
            </a:pPr>
            <a:r>
              <a:rPr lang="ru-RU" dirty="0"/>
              <a:t> </a:t>
            </a:r>
            <a:r>
              <a:rPr lang="en-US" dirty="0"/>
              <a:t>The flow must leave the compressor on the larger radius than it enter</a:t>
            </a:r>
            <a:r>
              <a:rPr lang="ru-RU" dirty="0"/>
              <a:t>: </a:t>
            </a:r>
            <a:r>
              <a:rPr lang="en-US" i="1" dirty="0"/>
              <a:t>r</a:t>
            </a:r>
            <a:r>
              <a:rPr lang="en-US" i="1" baseline="-25000" dirty="0"/>
              <a:t>2</a:t>
            </a:r>
            <a:r>
              <a:rPr lang="en-US" i="1" dirty="0"/>
              <a:t>&gt;r</a:t>
            </a:r>
            <a:r>
              <a:rPr lang="en-US" i="1" baseline="-25000" dirty="0"/>
              <a:t>1</a:t>
            </a:r>
            <a:endParaRPr lang="en-US" dirty="0"/>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descr="105.png"/>
          <p:cNvPicPr>
            <a:picLocks noChangeAspect="1"/>
          </p:cNvPicPr>
          <p:nvPr/>
        </p:nvPicPr>
        <p:blipFill>
          <a:blip r:embed="rId3" cstate="print"/>
          <a:srcRect t="7288" b="21865"/>
          <a:stretch>
            <a:fillRect/>
          </a:stretch>
        </p:blipFill>
        <p:spPr>
          <a:xfrm>
            <a:off x="1790554" y="3146665"/>
            <a:ext cx="2225758" cy="2160000"/>
          </a:xfrm>
          <a:prstGeom prst="rect">
            <a:avLst/>
          </a:prstGeom>
        </p:spPr>
      </p:pic>
      <mc:AlternateContent xmlns:mc="http://schemas.openxmlformats.org/markup-compatibility/2006" xmlns:a14="http://schemas.microsoft.com/office/drawing/2010/main">
        <mc:Choice Requires="a14">
          <p:sp>
            <p:nvSpPr>
              <p:cNvPr id="31" name="Прямоугольник 30"/>
              <p:cNvSpPr/>
              <p:nvPr/>
            </p:nvSpPr>
            <p:spPr>
              <a:xfrm>
                <a:off x="2847039" y="1351712"/>
                <a:ext cx="3449919"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ru-RU" i="1">
                              <a:latin typeface="Cambria Math" panose="02040503050406030204" pitchFamily="18" charset="0"/>
                            </a:rPr>
                          </m:ctrlPr>
                        </m:naryPr>
                        <m:sub>
                          <m:r>
                            <a:rPr lang="ru-RU">
                              <a:latin typeface="Cambria Math"/>
                            </a:rPr>
                            <m:t>1</m:t>
                          </m:r>
                        </m:sub>
                        <m:sup>
                          <m:r>
                            <a:rPr lang="ru-RU">
                              <a:latin typeface="Cambria Math"/>
                            </a:rPr>
                            <m:t>2</m:t>
                          </m:r>
                        </m:sup>
                        <m:e>
                          <m:f>
                            <m:fPr>
                              <m:ctrlPr>
                                <a:rPr lang="ru-RU" i="1">
                                  <a:latin typeface="Cambria Math" panose="02040503050406030204" pitchFamily="18" charset="0"/>
                                </a:rPr>
                              </m:ctrlPr>
                            </m:fPr>
                            <m:num>
                              <m:r>
                                <a:rPr lang="ru-RU" i="1">
                                  <a:latin typeface="Cambria Math"/>
                                </a:rPr>
                                <m:t>𝑑𝑝</m:t>
                              </m:r>
                            </m:num>
                            <m:den>
                              <m:r>
                                <a:rPr lang="ru-RU" i="1">
                                  <a:latin typeface="Cambria Math"/>
                                </a:rPr>
                                <m:t>𝜌</m:t>
                              </m:r>
                            </m:den>
                          </m:f>
                        </m:e>
                      </m:nary>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𝑢</m:t>
                              </m:r>
                            </m:e>
                            <m:sub>
                              <m:r>
                                <a:rPr lang="ru-RU">
                                  <a:latin typeface="Cambria Math"/>
                                </a:rPr>
                                <m:t>2</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𝑢</m:t>
                              </m:r>
                            </m:e>
                            <m:sub>
                              <m:r>
                                <a:rPr lang="ru-RU">
                                  <a:latin typeface="Cambria Math"/>
                                </a:rPr>
                                <m:t>1</m:t>
                              </m:r>
                            </m:sub>
                            <m:sup>
                              <m:r>
                                <a:rPr lang="ru-RU">
                                  <a:latin typeface="Cambria Math"/>
                                </a:rPr>
                                <m:t>2</m:t>
                              </m:r>
                            </m:sup>
                          </m:sSubSup>
                        </m:num>
                        <m:den>
                          <m:r>
                            <a:rPr lang="ru-RU">
                              <a:latin typeface="Cambria Math"/>
                            </a:rPr>
                            <m:t>2</m:t>
                          </m:r>
                        </m:den>
                      </m:f>
                      <m:r>
                        <a:rPr lang="ru-RU">
                          <a:latin typeface="Cambria Math"/>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a:rPr>
                                <m:t>𝑤</m:t>
                              </m:r>
                            </m:e>
                            <m:sub>
                              <m:r>
                                <a:rPr lang="ru-RU">
                                  <a:latin typeface="Cambria Math"/>
                                </a:rPr>
                                <m:t>1</m:t>
                              </m:r>
                            </m:sub>
                            <m:sup>
                              <m:r>
                                <a:rPr lang="ru-RU">
                                  <a:latin typeface="Cambria Math"/>
                                </a:rPr>
                                <m:t>2</m:t>
                              </m:r>
                            </m:sup>
                          </m:sSubSup>
                          <m:r>
                            <a:rPr lang="ru-RU" i="1">
                              <a:latin typeface="Cambria Math"/>
                            </a:rPr>
                            <m:t>−</m:t>
                          </m:r>
                          <m:sSubSup>
                            <m:sSubSupPr>
                              <m:ctrlPr>
                                <a:rPr lang="ru-RU" i="1">
                                  <a:latin typeface="Cambria Math" panose="02040503050406030204" pitchFamily="18" charset="0"/>
                                </a:rPr>
                              </m:ctrlPr>
                            </m:sSubSupPr>
                            <m:e>
                              <m:r>
                                <a:rPr lang="ru-RU" i="1">
                                  <a:latin typeface="Cambria Math"/>
                                </a:rPr>
                                <m:t>𝑤</m:t>
                              </m:r>
                            </m:e>
                            <m:sub>
                              <m:r>
                                <a:rPr lang="ru-RU">
                                  <a:latin typeface="Cambria Math"/>
                                </a:rPr>
                                <m:t>2</m:t>
                              </m:r>
                            </m:sub>
                            <m:sup>
                              <m:r>
                                <a:rPr lang="ru-RU">
                                  <a:latin typeface="Cambria Math"/>
                                </a:rPr>
                                <m:t>2</m:t>
                              </m:r>
                            </m:sup>
                          </m:sSubSup>
                        </m:num>
                        <m:den>
                          <m:r>
                            <a:rPr lang="ru-RU">
                              <a:latin typeface="Cambria Math"/>
                            </a:rPr>
                            <m:t>2</m:t>
                          </m:r>
                        </m:den>
                      </m:f>
                      <m:r>
                        <a:rPr lang="ru-RU" i="1">
                          <a:latin typeface="Cambria Math"/>
                        </a:rPr>
                        <m:t>−</m:t>
                      </m:r>
                      <m:sSub>
                        <m:sSubPr>
                          <m:ctrlPr>
                            <a:rPr lang="ru-RU" i="1">
                              <a:latin typeface="Cambria Math" panose="02040503050406030204" pitchFamily="18" charset="0"/>
                            </a:rPr>
                          </m:ctrlPr>
                        </m:sSubPr>
                        <m:e>
                          <m:r>
                            <a:rPr lang="ru-RU" i="1">
                              <a:latin typeface="Cambria Math"/>
                            </a:rPr>
                            <m:t>𝐿</m:t>
                          </m:r>
                        </m:e>
                        <m:sub>
                          <m:r>
                            <a:rPr lang="ru-RU" i="1">
                              <a:latin typeface="Cambria Math"/>
                            </a:rPr>
                            <m:t>𝑟</m:t>
                          </m:r>
                        </m:sub>
                      </m:sSub>
                    </m:oMath>
                  </m:oMathPara>
                </a14:m>
                <a:endParaRPr lang="ru-RU" dirty="0"/>
              </a:p>
            </p:txBody>
          </p:sp>
        </mc:Choice>
        <mc:Fallback xmlns="">
          <p:sp>
            <p:nvSpPr>
              <p:cNvPr id="31" name="Прямоугольник 30"/>
              <p:cNvSpPr>
                <a:spLocks noRot="1" noChangeAspect="1" noMove="1" noResize="1" noEditPoints="1" noAdjustHandles="1" noChangeArrowheads="1" noChangeShapeType="1" noTextEdit="1"/>
              </p:cNvSpPr>
              <p:nvPr/>
            </p:nvSpPr>
            <p:spPr>
              <a:xfrm>
                <a:off x="2847039" y="1351712"/>
                <a:ext cx="3449919" cy="725327"/>
              </a:xfrm>
              <a:prstGeom prst="rect">
                <a:avLst/>
              </a:prstGeom>
              <a:blipFill rotWithShape="1">
                <a:blip r:embed="rId4"/>
                <a:stretch>
                  <a:fillRect/>
                </a:stretch>
              </a:blipFill>
            </p:spPr>
            <p:txBody>
              <a:bodyPr/>
              <a:lstStyle/>
              <a:p>
                <a:r>
                  <a:rPr lang="ru-RU">
                    <a:noFill/>
                  </a:rPr>
                  <a:t> </a:t>
                </a:r>
              </a:p>
            </p:txBody>
          </p:sp>
        </mc:Fallback>
      </mc:AlternateContent>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7</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8143876" cy="464871"/>
          </a:xfrm>
          <a:prstGeom prst="rect">
            <a:avLst/>
          </a:prstGeom>
          <a:noFill/>
        </p:spPr>
        <p:txBody>
          <a:bodyPr wrap="square" rtlCol="0">
            <a:spAutoFit/>
          </a:bodyPr>
          <a:lstStyle/>
          <a:p>
            <a:pPr indent="-285750">
              <a:lnSpc>
                <a:spcPct val="150000"/>
              </a:lnSpc>
              <a:buFont typeface="Wingdings" pitchFamily="2" charset="2"/>
              <a:buChar char="ü"/>
            </a:pPr>
            <a:r>
              <a:rPr lang="en-US" dirty="0"/>
              <a:t>The flow deceleration in the relative motion</a:t>
            </a:r>
            <a:endParaRPr lang="ru-RU"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 name="Прямоугольник 18"/>
          <p:cNvSpPr/>
          <p:nvPr/>
        </p:nvSpPr>
        <p:spPr>
          <a:xfrm>
            <a:off x="6238837" y="1338375"/>
            <a:ext cx="2552737" cy="738664"/>
          </a:xfrm>
          <a:prstGeom prst="rect">
            <a:avLst/>
          </a:prstGeom>
        </p:spPr>
        <p:txBody>
          <a:bodyPr wrap="square">
            <a:spAutoFit/>
          </a:bodyPr>
          <a:lstStyle/>
          <a:p>
            <a:pPr algn="ctr"/>
            <a:r>
              <a:rPr lang="en-US" sz="1400" cap="small" dirty="0"/>
              <a:t>energy equation in the mechanical form in the relative motion</a:t>
            </a:r>
            <a:endParaRPr lang="ru-RU" sz="1400" cap="small" dirty="0"/>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Овал 19"/>
          <p:cNvSpPr/>
          <p:nvPr/>
        </p:nvSpPr>
        <p:spPr>
          <a:xfrm>
            <a:off x="4829174" y="1263584"/>
            <a:ext cx="932799" cy="798712"/>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dirty="0"/>
          </a:p>
        </p:txBody>
      </p:sp>
      <p:sp>
        <p:nvSpPr>
          <p:cNvPr id="43" name="Прямоугольник 42"/>
          <p:cNvSpPr/>
          <p:nvPr/>
        </p:nvSpPr>
        <p:spPr>
          <a:xfrm>
            <a:off x="2076413" y="2984483"/>
            <a:ext cx="2019338" cy="307777"/>
          </a:xfrm>
          <a:prstGeom prst="rect">
            <a:avLst/>
          </a:prstGeom>
        </p:spPr>
        <p:txBody>
          <a:bodyPr wrap="square">
            <a:spAutoFit/>
          </a:bodyPr>
          <a:lstStyle/>
          <a:p>
            <a:pPr algn="ctr"/>
            <a:r>
              <a:rPr lang="en-US" sz="1400" cap="small" dirty="0"/>
              <a:t>Variant </a:t>
            </a:r>
            <a:r>
              <a:rPr lang="ru-RU" sz="1400" cap="small" dirty="0"/>
              <a:t>1</a:t>
            </a:r>
          </a:p>
        </p:txBody>
      </p:sp>
      <p:sp>
        <p:nvSpPr>
          <p:cNvPr id="44" name="Прямоугольник 43"/>
          <p:cNvSpPr/>
          <p:nvPr/>
        </p:nvSpPr>
        <p:spPr>
          <a:xfrm>
            <a:off x="5362538" y="2984483"/>
            <a:ext cx="2019338" cy="307777"/>
          </a:xfrm>
          <a:prstGeom prst="rect">
            <a:avLst/>
          </a:prstGeom>
        </p:spPr>
        <p:txBody>
          <a:bodyPr wrap="square">
            <a:spAutoFit/>
          </a:bodyPr>
          <a:lstStyle/>
          <a:p>
            <a:pPr algn="ctr"/>
            <a:r>
              <a:rPr lang="en-US" sz="1400" cap="small" dirty="0"/>
              <a:t>Variant </a:t>
            </a:r>
            <a:r>
              <a:rPr lang="ru-RU" sz="1400" cap="small" dirty="0"/>
              <a:t>2</a:t>
            </a:r>
          </a:p>
        </p:txBody>
      </p:sp>
      <p:pic>
        <p:nvPicPr>
          <p:cNvPr id="46" name="Рисунок 45" descr="106.png"/>
          <p:cNvPicPr>
            <a:picLocks noChangeAspect="1"/>
          </p:cNvPicPr>
          <p:nvPr/>
        </p:nvPicPr>
        <p:blipFill>
          <a:blip r:embed="rId5" cstate="print"/>
          <a:srcRect t="4097" b="13315"/>
          <a:stretch>
            <a:fillRect/>
          </a:stretch>
        </p:blipFill>
        <p:spPr>
          <a:xfrm>
            <a:off x="5314952" y="3306274"/>
            <a:ext cx="1984586" cy="2160000"/>
          </a:xfrm>
          <a:prstGeom prst="rect">
            <a:avLst/>
          </a:prstGeom>
        </p:spPr>
      </p:pic>
      <p:cxnSp>
        <p:nvCxnSpPr>
          <p:cNvPr id="47" name="Прямая соединительная линия 46"/>
          <p:cNvCxnSpPr/>
          <p:nvPr/>
        </p:nvCxnSpPr>
        <p:spPr>
          <a:xfrm>
            <a:off x="1352525" y="3396762"/>
            <a:ext cx="3214710" cy="2143140"/>
          </a:xfrm>
          <a:prstGeom prst="line">
            <a:avLst/>
          </a:prstGeom>
          <a:ln w="762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1281087" y="3325324"/>
            <a:ext cx="3214710" cy="2071702"/>
          </a:xfrm>
          <a:prstGeom prst="line">
            <a:avLst/>
          </a:prstGeom>
          <a:ln w="762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09600" y="5475507"/>
            <a:ext cx="8143876" cy="923330"/>
          </a:xfrm>
          <a:prstGeom prst="rect">
            <a:avLst/>
          </a:prstGeom>
          <a:noFill/>
        </p:spPr>
        <p:txBody>
          <a:bodyPr wrap="square" rtlCol="0">
            <a:spAutoFit/>
          </a:bodyPr>
          <a:lstStyle/>
          <a:p>
            <a:pPr>
              <a:lnSpc>
                <a:spcPct val="150000"/>
              </a:lnSpc>
            </a:pPr>
            <a:r>
              <a:rPr lang="en-US" dirty="0"/>
              <a:t>The flow angel at the inlet must be smaller than the angle at the outlet to obtain divergence form of the blade passage</a:t>
            </a:r>
            <a:r>
              <a:rPr lang="ru-RU" dirty="0"/>
              <a:t>: </a:t>
            </a:r>
            <a:r>
              <a:rPr lang="ru-RU" i="1" dirty="0">
                <a:sym typeface="Symbol"/>
              </a:rPr>
              <a:t></a:t>
            </a:r>
            <a:r>
              <a:rPr lang="ru-RU" i="1" baseline="-25000" dirty="0"/>
              <a:t>2</a:t>
            </a:r>
            <a:r>
              <a:rPr lang="en-US" i="1" dirty="0"/>
              <a:t>&gt;</a:t>
            </a:r>
            <a:r>
              <a:rPr lang="en-US" i="1" dirty="0">
                <a:sym typeface="Symbol"/>
              </a:rPr>
              <a:t></a:t>
            </a:r>
            <a:r>
              <a:rPr lang="ru-RU" i="1" baseline="-25000" dirty="0"/>
              <a:t>1</a:t>
            </a:r>
            <a:endParaRPr lang="ru-RU" dirty="0"/>
          </a:p>
        </p:txBody>
      </p:sp>
      <p:sp>
        <p:nvSpPr>
          <p:cNvPr id="51" name="Прямоугольник 50"/>
          <p:cNvSpPr/>
          <p:nvPr/>
        </p:nvSpPr>
        <p:spPr>
          <a:xfrm>
            <a:off x="4237407" y="421398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Larger angel </a:t>
            </a:r>
            <a:r>
              <a:rPr lang="ru-RU" dirty="0">
                <a:solidFill>
                  <a:schemeClr val="tx1"/>
                </a:solidFill>
              </a:rPr>
              <a:t>(</a:t>
            </a:r>
            <a:r>
              <a:rPr lang="ru-RU" dirty="0">
                <a:solidFill>
                  <a:schemeClr val="tx1"/>
                </a:solidFill>
                <a:sym typeface="Symbol"/>
              </a:rPr>
              <a:t></a:t>
            </a:r>
            <a:r>
              <a:rPr lang="ru-RU" i="1" baseline="-25000" dirty="0">
                <a:solidFill>
                  <a:schemeClr val="tx1"/>
                </a:solidFill>
              </a:rPr>
              <a:t>2</a:t>
            </a:r>
            <a:r>
              <a:rPr lang="ru-RU" dirty="0">
                <a:solidFill>
                  <a:sysClr val="windowText" lastClr="000000"/>
                </a:solidFill>
              </a:rPr>
              <a:t>)</a:t>
            </a:r>
            <a:endParaRPr lang="ru-RU" i="1" dirty="0">
              <a:solidFill>
                <a:sysClr val="windowText" lastClr="000000"/>
              </a:solidFill>
            </a:endParaRPr>
          </a:p>
        </p:txBody>
      </p:sp>
      <p:sp>
        <p:nvSpPr>
          <p:cNvPr id="53" name="Прямоугольник 52"/>
          <p:cNvSpPr/>
          <p:nvPr/>
        </p:nvSpPr>
        <p:spPr>
          <a:xfrm>
            <a:off x="7133007" y="3356735"/>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Smaller angle </a:t>
            </a:r>
            <a:r>
              <a:rPr lang="ru-RU" dirty="0">
                <a:solidFill>
                  <a:sysClr val="windowText" lastClr="000000"/>
                </a:solidFill>
              </a:rPr>
              <a:t>(</a:t>
            </a:r>
            <a:r>
              <a:rPr lang="ru-RU" dirty="0">
                <a:solidFill>
                  <a:schemeClr val="tx1"/>
                </a:solidFill>
                <a:sym typeface="Symbol"/>
              </a:rPr>
              <a:t></a:t>
            </a:r>
            <a:r>
              <a:rPr lang="ru-RU" i="1" baseline="-25000" dirty="0">
                <a:solidFill>
                  <a:schemeClr val="tx1"/>
                </a:solidFill>
              </a:rPr>
              <a:t>1</a:t>
            </a:r>
            <a:r>
              <a:rPr lang="ru-RU" dirty="0">
                <a:solidFill>
                  <a:sysClr val="windowText" lastClr="000000"/>
                </a:solidFill>
              </a:rPr>
              <a:t>)</a:t>
            </a:r>
            <a:endParaRPr lang="ru-RU" i="1" dirty="0">
              <a:solidFill>
                <a:sysClr val="windowText" lastClr="000000"/>
              </a:solidFill>
            </a:endParaRPr>
          </a:p>
        </p:txBody>
      </p:sp>
      <p:cxnSp>
        <p:nvCxnSpPr>
          <p:cNvPr id="56" name="Прямая со стрелкой 55"/>
          <p:cNvCxnSpPr/>
          <p:nvPr/>
        </p:nvCxnSpPr>
        <p:spPr>
          <a:xfrm flipH="1">
            <a:off x="7019703" y="3634883"/>
            <a:ext cx="428847" cy="161703"/>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238751" y="4501658"/>
            <a:ext cx="333374" cy="400050"/>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673880" y="2144854"/>
            <a:ext cx="8079596" cy="923330"/>
          </a:xfrm>
          <a:prstGeom prst="rect">
            <a:avLst/>
          </a:prstGeom>
        </p:spPr>
        <p:txBody>
          <a:bodyPr wrap="square">
            <a:spAutoFit/>
          </a:bodyPr>
          <a:lstStyle/>
          <a:p>
            <a:pPr marL="895350">
              <a:lnSpc>
                <a:spcPct val="150000"/>
              </a:lnSpc>
              <a:buFont typeface="Arial" pitchFamily="34" charset="0"/>
              <a:buChar char="•"/>
              <a:tabLst>
                <a:tab pos="895350" algn="l"/>
              </a:tabLst>
            </a:pPr>
            <a:r>
              <a:rPr lang="ru-RU" dirty="0"/>
              <a:t> </a:t>
            </a:r>
            <a:r>
              <a:rPr lang="en-US" dirty="0"/>
              <a:t>Velocity in the relative motion must decrease</a:t>
            </a:r>
            <a:r>
              <a:rPr lang="ru-RU" dirty="0"/>
              <a:t>: </a:t>
            </a:r>
            <a:r>
              <a:rPr lang="en-US" i="1" dirty="0"/>
              <a:t>w</a:t>
            </a:r>
            <a:r>
              <a:rPr lang="en-US" i="1" baseline="-25000" dirty="0"/>
              <a:t>1</a:t>
            </a:r>
            <a:r>
              <a:rPr lang="en-US" i="1" dirty="0"/>
              <a:t>&gt;w</a:t>
            </a:r>
            <a:r>
              <a:rPr lang="en-US" i="1" baseline="-25000" dirty="0"/>
              <a:t>2</a:t>
            </a:r>
          </a:p>
          <a:p>
            <a:pPr marL="895350">
              <a:lnSpc>
                <a:spcPct val="150000"/>
              </a:lnSpc>
              <a:buFont typeface="Arial" pitchFamily="34" charset="0"/>
              <a:buChar char="•"/>
              <a:tabLst>
                <a:tab pos="895350" algn="l"/>
              </a:tabLst>
            </a:pPr>
            <a:r>
              <a:rPr lang="ru-RU" dirty="0"/>
              <a:t> </a:t>
            </a:r>
            <a:r>
              <a:rPr lang="en-US" dirty="0"/>
              <a:t>The channel between blades must</a:t>
            </a:r>
            <a:r>
              <a:rPr lang="en-US" dirty="0">
                <a:solidFill>
                  <a:srgbClr val="FF0000"/>
                </a:solidFill>
              </a:rPr>
              <a:t> </a:t>
            </a:r>
            <a:r>
              <a:rPr lang="en-US" dirty="0"/>
              <a:t>diverge</a:t>
            </a:r>
            <a:endParaRPr lang="ru-RU" dirty="0"/>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0" grpId="0"/>
      <p:bldP spid="51" grpId="0"/>
      <p:bldP spid="5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8</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8143876" cy="464871"/>
          </a:xfrm>
          <a:prstGeom prst="rect">
            <a:avLst/>
          </a:prstGeom>
          <a:noFill/>
        </p:spPr>
        <p:txBody>
          <a:bodyPr wrap="square" rtlCol="0">
            <a:spAutoFit/>
          </a:bodyPr>
          <a:lstStyle/>
          <a:p>
            <a:pPr indent="-285750">
              <a:lnSpc>
                <a:spcPct val="150000"/>
              </a:lnSpc>
              <a:buFont typeface="Wingdings" pitchFamily="2" charset="2"/>
              <a:buChar char="ü"/>
            </a:pPr>
            <a:r>
              <a:rPr lang="en-US" dirty="0"/>
              <a:t>Scheme of flow in the compressor stage</a:t>
            </a:r>
            <a:endParaRPr lang="ru-RU"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 name="Рисунок 2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95" y="1315650"/>
            <a:ext cx="5241080" cy="5040000"/>
          </a:xfrm>
          <a:prstGeom prst="rect">
            <a:avLst/>
          </a:prstGeom>
          <a:noFill/>
        </p:spPr>
      </p:pic>
      <p:sp>
        <p:nvSpPr>
          <p:cNvPr id="31" name="Прямоугольник 30"/>
          <p:cNvSpPr/>
          <p:nvPr/>
        </p:nvSpPr>
        <p:spPr>
          <a:xfrm>
            <a:off x="3523031" y="3674727"/>
            <a:ext cx="2030043"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Absolute velocity </a:t>
            </a:r>
            <a:r>
              <a:rPr lang="ru-RU" sz="1400" b="1" i="1" dirty="0">
                <a:solidFill>
                  <a:sysClr val="windowText" lastClr="000000"/>
                </a:solidFill>
              </a:rPr>
              <a:t>с</a:t>
            </a:r>
            <a:r>
              <a:rPr lang="ru-RU" sz="1400" dirty="0">
                <a:solidFill>
                  <a:sysClr val="windowText" lastClr="000000"/>
                </a:solidFill>
              </a:rPr>
              <a:t> </a:t>
            </a:r>
            <a:r>
              <a:rPr lang="en-US" sz="1400" dirty="0">
                <a:solidFill>
                  <a:sysClr val="windowText" lastClr="000000"/>
                </a:solidFill>
              </a:rPr>
              <a:t> due to the work supply</a:t>
            </a:r>
            <a:endParaRPr lang="ru-RU" sz="1400" i="1" dirty="0">
              <a:solidFill>
                <a:sysClr val="windowText" lastClr="000000"/>
              </a:solidFill>
            </a:endParaRPr>
          </a:p>
        </p:txBody>
      </p:sp>
      <p:cxnSp>
        <p:nvCxnSpPr>
          <p:cNvPr id="34" name="Прямая со стрелкой 33"/>
          <p:cNvCxnSpPr/>
          <p:nvPr/>
        </p:nvCxnSpPr>
        <p:spPr>
          <a:xfrm flipH="1">
            <a:off x="3048000" y="3886200"/>
            <a:ext cx="428625" cy="104775"/>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3935868" y="1231484"/>
            <a:ext cx="1880397"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Rotor blade is oriented by the vector </a:t>
            </a:r>
            <a:r>
              <a:rPr lang="en-US" sz="1400" b="1" i="1" dirty="0">
                <a:solidFill>
                  <a:sysClr val="windowText" lastClr="000000"/>
                </a:solidFill>
              </a:rPr>
              <a:t>w</a:t>
            </a:r>
            <a:endParaRPr lang="ru-RU" sz="1400" b="1" i="1" dirty="0">
              <a:solidFill>
                <a:sysClr val="windowText" lastClr="000000"/>
              </a:solidFill>
            </a:endParaRPr>
          </a:p>
        </p:txBody>
      </p:sp>
      <p:cxnSp>
        <p:nvCxnSpPr>
          <p:cNvPr id="37" name="Прямая со стрелкой 36"/>
          <p:cNvCxnSpPr/>
          <p:nvPr/>
        </p:nvCxnSpPr>
        <p:spPr>
          <a:xfrm flipH="1">
            <a:off x="4267200" y="1885950"/>
            <a:ext cx="238125" cy="523875"/>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4265982" y="4448174"/>
            <a:ext cx="1389826"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Blade is oriented by the vector </a:t>
            </a:r>
            <a:r>
              <a:rPr lang="ru-RU" sz="1400" b="1" i="1" dirty="0">
                <a:solidFill>
                  <a:sysClr val="windowText" lastClr="000000"/>
                </a:solidFill>
              </a:rPr>
              <a:t>с</a:t>
            </a:r>
          </a:p>
        </p:txBody>
      </p:sp>
      <p:cxnSp>
        <p:nvCxnSpPr>
          <p:cNvPr id="40" name="Прямая со стрелкой 39"/>
          <p:cNvCxnSpPr/>
          <p:nvPr/>
        </p:nvCxnSpPr>
        <p:spPr>
          <a:xfrm flipH="1" flipV="1">
            <a:off x="3571876" y="4533901"/>
            <a:ext cx="704849" cy="66674"/>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14950" y="798713"/>
            <a:ext cx="3600450" cy="1338828"/>
          </a:xfrm>
          <a:prstGeom prst="rect">
            <a:avLst/>
          </a:prstGeom>
          <a:noFill/>
        </p:spPr>
        <p:txBody>
          <a:bodyPr wrap="square" rtlCol="0">
            <a:spAutoFit/>
          </a:bodyPr>
          <a:lstStyle/>
          <a:p>
            <a:pPr indent="-285750" algn="ctr">
              <a:lnSpc>
                <a:spcPct val="150000"/>
              </a:lnSpc>
            </a:pPr>
            <a:r>
              <a:rPr lang="en-US" cap="small" dirty="0"/>
              <a:t>Bernoulli's equation</a:t>
            </a:r>
            <a:endParaRPr lang="ru-RU" cap="small" dirty="0"/>
          </a:p>
          <a:p>
            <a:pPr indent="-285750">
              <a:lnSpc>
                <a:spcPct val="150000"/>
              </a:lnSpc>
            </a:pPr>
            <a:endParaRPr lang="ru-RU" dirty="0"/>
          </a:p>
          <a:p>
            <a:pPr marL="895350">
              <a:lnSpc>
                <a:spcPct val="150000"/>
              </a:lnSpc>
              <a:tabLst>
                <a:tab pos="895350" algn="l"/>
              </a:tabLst>
            </a:pPr>
            <a:endParaRPr lang="ru-RU" dirty="0"/>
          </a:p>
        </p:txBody>
      </p:sp>
      <p:sp>
        <p:nvSpPr>
          <p:cNvPr id="55" name="Прямоугольник 54"/>
          <p:cNvSpPr/>
          <p:nvPr/>
        </p:nvSpPr>
        <p:spPr>
          <a:xfrm>
            <a:off x="5379827" y="5117473"/>
            <a:ext cx="3457575" cy="880369"/>
          </a:xfrm>
          <a:prstGeom prst="rect">
            <a:avLst/>
          </a:prstGeom>
        </p:spPr>
        <p:txBody>
          <a:bodyPr wrap="square">
            <a:spAutoFit/>
          </a:bodyPr>
          <a:lstStyle/>
          <a:p>
            <a:pPr algn="ctr">
              <a:lnSpc>
                <a:spcPct val="150000"/>
              </a:lnSpc>
              <a:tabLst>
                <a:tab pos="714375" algn="l"/>
              </a:tabLst>
            </a:pPr>
            <a:r>
              <a:rPr lang="en-US" dirty="0"/>
              <a:t>To decelerate the flow behind</a:t>
            </a:r>
            <a:r>
              <a:rPr lang="ru-RU" dirty="0"/>
              <a:t> </a:t>
            </a:r>
            <a:r>
              <a:rPr lang="en-US" dirty="0"/>
              <a:t>the rotor wheel in the guide vane</a:t>
            </a:r>
            <a:endParaRPr lang="ru-RU" dirty="0">
              <a:solidFill>
                <a:srgbClr val="FF0000"/>
              </a:solidFill>
            </a:endParaRPr>
          </a:p>
        </p:txBody>
      </p:sp>
      <p:sp>
        <p:nvSpPr>
          <p:cNvPr id="57" name="Прямоугольник 56"/>
          <p:cNvSpPr/>
          <p:nvPr/>
        </p:nvSpPr>
        <p:spPr>
          <a:xfrm>
            <a:off x="5374256" y="4780497"/>
            <a:ext cx="3398807" cy="464871"/>
          </a:xfrm>
          <a:prstGeom prst="rect">
            <a:avLst/>
          </a:prstGeom>
        </p:spPr>
        <p:txBody>
          <a:bodyPr wrap="square">
            <a:spAutoFit/>
          </a:bodyPr>
          <a:lstStyle/>
          <a:p>
            <a:pPr marL="542925" indent="-542925" algn="ctr">
              <a:lnSpc>
                <a:spcPct val="150000"/>
              </a:lnSpc>
              <a:tabLst>
                <a:tab pos="542925" algn="l"/>
              </a:tabLst>
            </a:pPr>
            <a:r>
              <a:rPr lang="en-US" dirty="0">
                <a:solidFill>
                  <a:srgbClr val="FF0000"/>
                </a:solidFill>
              </a:rPr>
              <a:t>How to increase the pressure?</a:t>
            </a:r>
            <a:endParaRPr lang="ru-RU" dirty="0">
              <a:solidFill>
                <a:srgbClr val="FF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5816265" y="1315650"/>
                <a:ext cx="301762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𝐿</m:t>
                          </m:r>
                        </m:e>
                        <m:sub>
                          <m:r>
                            <a:rPr lang="en-US" sz="1600" b="0" i="1" smtClean="0">
                              <a:latin typeface="Cambria Math" panose="02040503050406030204" pitchFamily="18" charset="0"/>
                            </a:rPr>
                            <m:t>𝑐</m:t>
                          </m:r>
                        </m:sub>
                      </m:sSub>
                      <m:r>
                        <a:rPr lang="ru-RU" sz="1600">
                          <a:latin typeface="Cambria Math"/>
                        </a:rPr>
                        <m:t>=</m:t>
                      </m:r>
                      <m:nary>
                        <m:naryPr>
                          <m:limLoc m:val="subSup"/>
                          <m:ctrlPr>
                            <a:rPr lang="ru-RU" sz="1600" i="1">
                              <a:latin typeface="Cambria Math" panose="02040503050406030204" pitchFamily="18" charset="0"/>
                            </a:rPr>
                          </m:ctrlPr>
                        </m:naryPr>
                        <m:sub>
                          <m:r>
                            <a:rPr lang="ru-RU" sz="1600">
                              <a:latin typeface="Cambria Math"/>
                            </a:rPr>
                            <m:t>1</m:t>
                          </m:r>
                        </m:sub>
                        <m:sup>
                          <m:r>
                            <a:rPr lang="ru-RU" sz="1600">
                              <a:latin typeface="Cambria Math"/>
                            </a:rPr>
                            <m:t>2</m:t>
                          </m:r>
                        </m:sup>
                        <m:e>
                          <m:f>
                            <m:fPr>
                              <m:ctrlPr>
                                <a:rPr lang="ru-RU" sz="1600" i="1">
                                  <a:latin typeface="Cambria Math" panose="02040503050406030204" pitchFamily="18" charset="0"/>
                                </a:rPr>
                              </m:ctrlPr>
                            </m:fPr>
                            <m:num>
                              <m:r>
                                <a:rPr lang="ru-RU" sz="1600" i="1">
                                  <a:latin typeface="Cambria Math"/>
                                </a:rPr>
                                <m:t>𝑑𝑝</m:t>
                              </m:r>
                            </m:num>
                            <m:den>
                              <m:r>
                                <a:rPr lang="ru-RU" sz="1600" i="1">
                                  <a:latin typeface="Cambria Math"/>
                                </a:rPr>
                                <m:t>𝜌</m:t>
                              </m:r>
                            </m:den>
                          </m:f>
                        </m:e>
                      </m:nary>
                      <m:r>
                        <a:rPr lang="ru-RU" sz="1600">
                          <a:latin typeface="Cambria Math"/>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2</m:t>
                              </m:r>
                            </m:sub>
                            <m:sup>
                              <m:r>
                                <a:rPr lang="ru-RU" sz="1600">
                                  <a:latin typeface="Cambria Math"/>
                                </a:rPr>
                                <m:t>2</m:t>
                              </m:r>
                            </m:sup>
                          </m:sSubSup>
                          <m:r>
                            <a:rPr lang="ru-RU" sz="1600" i="1">
                              <a:latin typeface="Cambria Math"/>
                            </a:rPr>
                            <m:t>−</m:t>
                          </m:r>
                          <m:sSubSup>
                            <m:sSubSupPr>
                              <m:ctrlPr>
                                <a:rPr lang="ru-RU" sz="1600" i="1">
                                  <a:latin typeface="Cambria Math" panose="02040503050406030204" pitchFamily="18" charset="0"/>
                                </a:rPr>
                              </m:ctrlPr>
                            </m:sSubSupPr>
                            <m:e>
                              <m:r>
                                <a:rPr lang="ru-RU" sz="1600" i="1">
                                  <a:latin typeface="Cambria Math"/>
                                </a:rPr>
                                <m:t>𝑐</m:t>
                              </m:r>
                            </m:e>
                            <m:sub>
                              <m:r>
                                <a:rPr lang="ru-RU" sz="1600">
                                  <a:latin typeface="Cambria Math"/>
                                </a:rPr>
                                <m:t>1</m:t>
                              </m:r>
                            </m:sub>
                            <m:sup>
                              <m:r>
                                <a:rPr lang="ru-RU" sz="1600">
                                  <a:latin typeface="Cambria Math"/>
                                </a:rPr>
                                <m:t>2</m:t>
                              </m:r>
                            </m:sup>
                          </m:sSubSup>
                        </m:num>
                        <m:den>
                          <m:r>
                            <a:rPr lang="ru-RU" sz="1600">
                              <a:latin typeface="Cambria Math"/>
                            </a:rPr>
                            <m:t>2</m:t>
                          </m:r>
                        </m:den>
                      </m:f>
                      <m:r>
                        <a:rPr lang="ru-RU" sz="1600">
                          <a:latin typeface="Cambria Math"/>
                        </a:rPr>
                        <m:t>+</m:t>
                      </m:r>
                      <m:sSub>
                        <m:sSubPr>
                          <m:ctrlPr>
                            <a:rPr lang="ru-RU" sz="1600" i="1">
                              <a:latin typeface="Cambria Math" panose="02040503050406030204" pitchFamily="18" charset="0"/>
                            </a:rPr>
                          </m:ctrlPr>
                        </m:sSubPr>
                        <m:e>
                          <m:r>
                            <a:rPr lang="ru-RU" sz="1600" i="1">
                              <a:latin typeface="Cambria Math"/>
                            </a:rPr>
                            <m:t>𝐿</m:t>
                          </m:r>
                        </m:e>
                        <m:sub>
                          <m:r>
                            <a:rPr lang="ru-RU" sz="1600" i="1">
                              <a:latin typeface="Cambria Math"/>
                            </a:rPr>
                            <m:t>𝑟</m:t>
                          </m:r>
                          <m:d>
                            <m:dPr>
                              <m:ctrlPr>
                                <a:rPr lang="ru-RU" sz="1600" i="1">
                                  <a:latin typeface="Cambria Math" panose="02040503050406030204" pitchFamily="18" charset="0"/>
                                </a:rPr>
                              </m:ctrlPr>
                            </m:dPr>
                            <m:e>
                              <m:r>
                                <a:rPr lang="ru-RU" sz="1600" i="1">
                                  <a:latin typeface="Cambria Math"/>
                                </a:rPr>
                                <m:t>1−2</m:t>
                              </m:r>
                            </m:e>
                          </m:d>
                        </m:sub>
                      </m:sSub>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816265" y="1315650"/>
                <a:ext cx="3017621" cy="645561"/>
              </a:xfrm>
              <a:prstGeom prst="rect">
                <a:avLst/>
              </a:prstGeom>
              <a:blipFill>
                <a:blip r:embed="rId4"/>
                <a:stretch>
                  <a:fillRect/>
                </a:stretch>
              </a:blipFill>
            </p:spPr>
            <p:txBody>
              <a:bodyPr/>
              <a:lstStyle/>
              <a:p>
                <a:r>
                  <a:rPr lang="ru-RU">
                    <a:noFill/>
                  </a:rPr>
                  <a:t> </a:t>
                </a:r>
              </a:p>
            </p:txBody>
          </p:sp>
        </mc:Fallback>
      </mc:AlternateContent>
      <p:sp>
        <p:nvSpPr>
          <p:cNvPr id="3" name="Прямоугольник 2">
            <a:extLst>
              <a:ext uri="{FF2B5EF4-FFF2-40B4-BE49-F238E27FC236}">
                <a16:creationId xmlns:a16="http://schemas.microsoft.com/office/drawing/2014/main" id="{55CDCEF5-2BF7-4D73-BFE4-792B07F0826F}"/>
              </a:ext>
            </a:extLst>
          </p:cNvPr>
          <p:cNvSpPr/>
          <p:nvPr/>
        </p:nvSpPr>
        <p:spPr>
          <a:xfrm>
            <a:off x="5655808" y="2018121"/>
            <a:ext cx="3259592" cy="2585323"/>
          </a:xfrm>
          <a:prstGeom prst="rect">
            <a:avLst/>
          </a:prstGeom>
        </p:spPr>
        <p:txBody>
          <a:bodyPr wrap="square">
            <a:spAutoFit/>
          </a:bodyPr>
          <a:lstStyle/>
          <a:p>
            <a:pPr marL="542925" indent="-542925">
              <a:lnSpc>
                <a:spcPct val="150000"/>
              </a:lnSpc>
              <a:buFont typeface="Wingdings" pitchFamily="2" charset="2"/>
              <a:buChar char="ü"/>
              <a:tabLst>
                <a:tab pos="542925" algn="l"/>
              </a:tabLst>
            </a:pPr>
            <a:r>
              <a:rPr lang="en-US" dirty="0"/>
              <a:t>Absolute velocity increases in the rotor wheel </a:t>
            </a:r>
            <a:r>
              <a:rPr lang="ru-RU" i="1" dirty="0"/>
              <a:t>с</a:t>
            </a:r>
            <a:r>
              <a:rPr lang="ru-RU" i="1" baseline="-25000" dirty="0"/>
              <a:t>2</a:t>
            </a:r>
            <a:r>
              <a:rPr lang="en-US" i="1" dirty="0"/>
              <a:t>&gt;</a:t>
            </a:r>
            <a:r>
              <a:rPr lang="ru-RU" i="1" dirty="0"/>
              <a:t>с</a:t>
            </a:r>
            <a:r>
              <a:rPr lang="ru-RU" i="1" baseline="-25000" dirty="0"/>
              <a:t>1</a:t>
            </a:r>
            <a:endParaRPr lang="ru-RU" dirty="0"/>
          </a:p>
          <a:p>
            <a:pPr marL="542925" indent="-542925">
              <a:lnSpc>
                <a:spcPct val="150000"/>
              </a:lnSpc>
              <a:buFont typeface="Wingdings" pitchFamily="2" charset="2"/>
              <a:buChar char="ü"/>
              <a:tabLst>
                <a:tab pos="542925" algn="l"/>
              </a:tabLst>
            </a:pPr>
            <a:r>
              <a:rPr lang="en-US" dirty="0"/>
              <a:t>Absolute velocity increases in the rotor wheel</a:t>
            </a:r>
            <a:endParaRPr lang="ru-RU" dirty="0"/>
          </a:p>
          <a:p>
            <a:pPr marL="542925" indent="-542925">
              <a:lnSpc>
                <a:spcPct val="150000"/>
              </a:lnSpc>
              <a:buFont typeface="Wingdings" pitchFamily="2" charset="2"/>
              <a:buChar char="ü"/>
              <a:tabLst>
                <a:tab pos="542925" algn="l"/>
              </a:tabLst>
            </a:pPr>
            <a:r>
              <a:rPr lang="en-US" dirty="0"/>
              <a:t>Increasing in pressure is not sufficient</a:t>
            </a:r>
            <a:endParaRPr lang="ru-RU" dirty="0"/>
          </a:p>
        </p:txBody>
      </p:sp>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5" grpId="0" animBg="1"/>
      <p:bldP spid="35" grpId="1" animBg="1"/>
      <p:bldP spid="38" grpId="0" animBg="1"/>
      <p:bldP spid="38" grpId="1" animBg="1"/>
      <p:bldP spid="49" grpId="0"/>
      <p:bldP spid="55" grpId="0"/>
      <p:bldP spid="57"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6590" y="1876548"/>
            <a:ext cx="457134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en-US" b="1" cap="all" dirty="0">
                <a:solidFill>
                  <a:schemeClr val="bg1"/>
                </a:solidFill>
                <a:latin typeface="Elektra Text Pro" panose="02000503030000020004" pitchFamily="50" charset="-52"/>
              </a:rPr>
              <a:t>Principle of compressor operation</a:t>
            </a:r>
            <a:endParaRPr lang="ru-RU" b="1" cap="all" dirty="0">
              <a:solidFill>
                <a:schemeClr val="bg1"/>
              </a:solidFill>
              <a:latin typeface="Elektra Text Pro" panose="02000503030000020004" pitchFamily="50" charset="-52"/>
            </a:endParaRP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9</a:t>
            </a:fld>
            <a:endParaRPr lang="ru-RU" dirty="0">
              <a:solidFill>
                <a:schemeClr val="bg1"/>
              </a:solidFill>
              <a:latin typeface="Elektra Medium Pro" panose="02000803000000020004" pitchFamily="50" charset="-52"/>
            </a:endParaRPr>
          </a:p>
        </p:txBody>
      </p:sp>
      <p:sp>
        <p:nvSpPr>
          <p:cNvPr id="4" name="TextBox 3"/>
          <p:cNvSpPr txBox="1"/>
          <p:nvPr/>
        </p:nvSpPr>
        <p:spPr>
          <a:xfrm>
            <a:off x="609600" y="798713"/>
            <a:ext cx="4876800" cy="880369"/>
          </a:xfrm>
          <a:prstGeom prst="rect">
            <a:avLst/>
          </a:prstGeom>
          <a:noFill/>
        </p:spPr>
        <p:txBody>
          <a:bodyPr wrap="square" rtlCol="0">
            <a:spAutoFit/>
          </a:bodyPr>
          <a:lstStyle/>
          <a:p>
            <a:pPr indent="-285750">
              <a:lnSpc>
                <a:spcPct val="150000"/>
              </a:lnSpc>
              <a:buFont typeface="Wingdings" pitchFamily="2" charset="2"/>
              <a:buChar char="ü"/>
            </a:pPr>
            <a:r>
              <a:rPr lang="en-US" dirty="0"/>
              <a:t>Forces, acting on the axial compressor rotor wheel</a:t>
            </a:r>
            <a:endParaRPr lang="ru-RU"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 name="Прямоугольник 28"/>
          <p:cNvSpPr/>
          <p:nvPr/>
        </p:nvSpPr>
        <p:spPr>
          <a:xfrm>
            <a:off x="1646606" y="1683449"/>
            <a:ext cx="2030043"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Force P</a:t>
            </a:r>
            <a:r>
              <a:rPr lang="en-US" sz="1400" baseline="-25000" dirty="0">
                <a:solidFill>
                  <a:sysClr val="windowText" lastClr="000000"/>
                </a:solidFill>
              </a:rPr>
              <a:t>u</a:t>
            </a:r>
            <a:r>
              <a:rPr lang="en-US" sz="1400" dirty="0">
                <a:solidFill>
                  <a:sysClr val="windowText" lastClr="000000"/>
                </a:solidFill>
              </a:rPr>
              <a:t> prevents the flow movement</a:t>
            </a:r>
            <a:endParaRPr lang="ru-RU" sz="1400" i="1" dirty="0">
              <a:solidFill>
                <a:sysClr val="windowText" lastClr="000000"/>
              </a:solidFill>
            </a:endParaRPr>
          </a:p>
        </p:txBody>
      </p:sp>
      <p:sp>
        <p:nvSpPr>
          <p:cNvPr id="32" name="Прямоугольник 31"/>
          <p:cNvSpPr/>
          <p:nvPr/>
        </p:nvSpPr>
        <p:spPr>
          <a:xfrm>
            <a:off x="4142156" y="4238624"/>
            <a:ext cx="2030043"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Force</a:t>
            </a:r>
            <a:r>
              <a:rPr lang="ru-RU" sz="1400" dirty="0">
                <a:solidFill>
                  <a:sysClr val="windowText" lastClr="000000"/>
                </a:solidFill>
              </a:rPr>
              <a:t> </a:t>
            </a:r>
            <a:r>
              <a:rPr lang="en-US" sz="1400" dirty="0">
                <a:solidFill>
                  <a:sysClr val="windowText" lastClr="000000"/>
                </a:solidFill>
              </a:rPr>
              <a:t>R</a:t>
            </a:r>
            <a:r>
              <a:rPr lang="en-US" sz="1400" baseline="-25000" dirty="0">
                <a:solidFill>
                  <a:sysClr val="windowText" lastClr="000000"/>
                </a:solidFill>
              </a:rPr>
              <a:t>u</a:t>
            </a:r>
            <a:r>
              <a:rPr lang="en-US" sz="1400" dirty="0">
                <a:solidFill>
                  <a:sysClr val="windowText" lastClr="000000"/>
                </a:solidFill>
              </a:rPr>
              <a:t> supplies the work to the flow</a:t>
            </a:r>
            <a:endParaRPr lang="ru-RU" sz="1400" i="1" dirty="0">
              <a:solidFill>
                <a:sysClr val="windowText" lastClr="000000"/>
              </a:solidFill>
            </a:endParaRPr>
          </a:p>
        </p:txBody>
      </p:sp>
      <p:sp>
        <p:nvSpPr>
          <p:cNvPr id="33" name="Прямоугольник 32"/>
          <p:cNvSpPr/>
          <p:nvPr/>
        </p:nvSpPr>
        <p:spPr>
          <a:xfrm>
            <a:off x="1884731" y="4238624"/>
            <a:ext cx="2030043" cy="6572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Force</a:t>
            </a:r>
            <a:r>
              <a:rPr lang="ru-RU" sz="1400" dirty="0">
                <a:solidFill>
                  <a:sysClr val="windowText" lastClr="000000"/>
                </a:solidFill>
              </a:rPr>
              <a:t> </a:t>
            </a:r>
            <a:r>
              <a:rPr lang="en-US" sz="1400" dirty="0">
                <a:solidFill>
                  <a:sysClr val="windowText" lastClr="000000"/>
                </a:solidFill>
              </a:rPr>
              <a:t>R</a:t>
            </a:r>
            <a:r>
              <a:rPr lang="ru-RU" sz="1400" baseline="-25000" dirty="0">
                <a:solidFill>
                  <a:sysClr val="windowText" lastClr="000000"/>
                </a:solidFill>
              </a:rPr>
              <a:t>а</a:t>
            </a:r>
            <a:r>
              <a:rPr lang="en-US" sz="1400" dirty="0">
                <a:solidFill>
                  <a:sysClr val="windowText" lastClr="000000"/>
                </a:solidFill>
              </a:rPr>
              <a:t> pushes the working fluid through the compressor</a:t>
            </a:r>
            <a:endParaRPr lang="ru-RU" sz="1400" i="1" dirty="0">
              <a:solidFill>
                <a:sysClr val="windowText" lastClr="000000"/>
              </a:solidFill>
            </a:endParaRPr>
          </a:p>
        </p:txBody>
      </p:sp>
      <p:cxnSp>
        <p:nvCxnSpPr>
          <p:cNvPr id="39" name="Прямая со стрелкой 38"/>
          <p:cNvCxnSpPr/>
          <p:nvPr/>
        </p:nvCxnSpPr>
        <p:spPr>
          <a:xfrm flipH="1" flipV="1">
            <a:off x="3857625" y="3381375"/>
            <a:ext cx="276225" cy="857250"/>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33" idx="0"/>
          </p:cNvCxnSpPr>
          <p:nvPr/>
        </p:nvCxnSpPr>
        <p:spPr>
          <a:xfrm flipH="1" flipV="1">
            <a:off x="2781300" y="3943350"/>
            <a:ext cx="118453" cy="295274"/>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1646606" y="2352675"/>
            <a:ext cx="325071" cy="931525"/>
          </a:xfrm>
          <a:prstGeom prst="straightConnector1">
            <a:avLst/>
          </a:prstGeom>
          <a:ln w="19050">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5295900" y="806961"/>
            <a:ext cx="3457575" cy="2169825"/>
          </a:xfrm>
          <a:prstGeom prst="rect">
            <a:avLst/>
          </a:prstGeom>
        </p:spPr>
        <p:txBody>
          <a:bodyPr wrap="square">
            <a:spAutoFit/>
          </a:bodyPr>
          <a:lstStyle/>
          <a:p>
            <a:pPr algn="ctr">
              <a:lnSpc>
                <a:spcPct val="150000"/>
              </a:lnSpc>
              <a:tabLst>
                <a:tab pos="714375" algn="l"/>
              </a:tabLst>
            </a:pPr>
            <a:r>
              <a:rPr lang="en-US" dirty="0"/>
              <a:t>Compressor rotor wheel performs the following functions:</a:t>
            </a:r>
            <a:endParaRPr lang="ru-RU" dirty="0"/>
          </a:p>
          <a:p>
            <a:pPr marL="361950" indent="-361950">
              <a:lnSpc>
                <a:spcPct val="150000"/>
              </a:lnSpc>
              <a:buFont typeface="Wingdings" pitchFamily="2" charset="2"/>
              <a:buChar char="ü"/>
              <a:tabLst>
                <a:tab pos="714375" algn="l"/>
              </a:tabLst>
            </a:pPr>
            <a:r>
              <a:rPr lang="en-US" dirty="0"/>
              <a:t>Supplies the work to the flow</a:t>
            </a:r>
            <a:endParaRPr lang="ru-RU" dirty="0"/>
          </a:p>
          <a:p>
            <a:pPr marL="361950" indent="-361950">
              <a:lnSpc>
                <a:spcPct val="150000"/>
              </a:lnSpc>
              <a:buFont typeface="Wingdings" pitchFamily="2" charset="2"/>
              <a:buChar char="ü"/>
              <a:tabLst>
                <a:tab pos="714375" algn="l"/>
              </a:tabLst>
            </a:pPr>
            <a:r>
              <a:rPr lang="en-US" dirty="0"/>
              <a:t>Pushes the working fluid</a:t>
            </a:r>
            <a:endParaRPr lang="ru-RU" dirty="0"/>
          </a:p>
          <a:p>
            <a:pPr marL="361950" indent="-361950">
              <a:lnSpc>
                <a:spcPct val="150000"/>
              </a:lnSpc>
              <a:buFont typeface="Wingdings" pitchFamily="2" charset="2"/>
              <a:buChar char="ü"/>
              <a:tabLst>
                <a:tab pos="714375" algn="l"/>
              </a:tabLst>
            </a:pPr>
            <a:r>
              <a:rPr lang="en-US" dirty="0"/>
              <a:t>Increases pressure</a:t>
            </a:r>
            <a:endParaRPr lang="ru-RU" dirty="0"/>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7" name="Прямоугольник 46"/>
          <p:cNvSpPr/>
          <p:nvPr/>
        </p:nvSpPr>
        <p:spPr>
          <a:xfrm>
            <a:off x="5400637" y="3814875"/>
            <a:ext cx="3333788" cy="307777"/>
          </a:xfrm>
          <a:prstGeom prst="rect">
            <a:avLst/>
          </a:prstGeom>
        </p:spPr>
        <p:txBody>
          <a:bodyPr wrap="square">
            <a:spAutoFit/>
          </a:bodyPr>
          <a:lstStyle/>
          <a:p>
            <a:pPr algn="ctr"/>
            <a:r>
              <a:rPr lang="en-US" sz="1400" cap="small" dirty="0"/>
              <a:t>Energy momentum equation </a:t>
            </a:r>
            <a:endParaRPr lang="ru-RU" sz="1400" cap="small" dirty="0"/>
          </a:p>
        </p:txBody>
      </p:sp>
      <mc:AlternateContent xmlns:mc="http://schemas.openxmlformats.org/markup-compatibility/2006" xmlns:a14="http://schemas.microsoft.com/office/drawing/2010/main">
        <mc:Choice Requires="a14">
          <p:sp>
            <p:nvSpPr>
              <p:cNvPr id="5" name="Прямоугольник 4"/>
              <p:cNvSpPr/>
              <p:nvPr/>
            </p:nvSpPr>
            <p:spPr>
              <a:xfrm>
                <a:off x="5793816" y="3042821"/>
                <a:ext cx="26680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𝑃</m:t>
                          </m:r>
                        </m:e>
                        <m:sub>
                          <m:r>
                            <a:rPr lang="ru-RU" sz="1600" i="1">
                              <a:latin typeface="Cambria Math"/>
                            </a:rPr>
                            <m:t>𝑢</m:t>
                          </m:r>
                        </m:sub>
                      </m:sSub>
                      <m:r>
                        <a:rPr lang="ru-RU" sz="1600">
                          <a:latin typeface="Cambria Math"/>
                        </a:rPr>
                        <m:t>=</m:t>
                      </m:r>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𝑅</m:t>
                          </m:r>
                        </m:e>
                        <m:sub>
                          <m:r>
                            <a:rPr lang="ru-RU" sz="1600" i="1">
                              <a:latin typeface="Cambria Math"/>
                            </a:rPr>
                            <m:t>𝑢</m:t>
                          </m:r>
                        </m:sub>
                      </m:sSub>
                      <m:r>
                        <a:rPr lang="ru-RU" sz="1600">
                          <a:latin typeface="Cambria Math"/>
                        </a:rPr>
                        <m:t>=</m:t>
                      </m:r>
                      <m:sSub>
                        <m:sSubPr>
                          <m:ctrlPr>
                            <a:rPr lang="ru-RU" sz="1600" i="1">
                              <a:latin typeface="Cambria Math" panose="02040503050406030204" pitchFamily="18" charset="0"/>
                            </a:rPr>
                          </m:ctrlPr>
                        </m:sSubPr>
                        <m:e>
                          <m:r>
                            <a:rPr lang="ru-RU" sz="1600" i="1">
                              <a:latin typeface="Cambria Math"/>
                            </a:rPr>
                            <m:t>𝐺</m:t>
                          </m:r>
                        </m:e>
                        <m:sub>
                          <m:r>
                            <m:rPr>
                              <m:sty m:val="p"/>
                            </m:rPr>
                            <a:rPr lang="en-US" sz="1600" b="0" i="0" smtClean="0">
                              <a:latin typeface="Cambria Math" panose="02040503050406030204" pitchFamily="18" charset="0"/>
                            </a:rPr>
                            <m:t>air</m:t>
                          </m:r>
                        </m:sub>
                      </m:sSub>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𝑐</m:t>
                              </m:r>
                            </m:e>
                            <m:sub>
                              <m:r>
                                <a:rPr lang="ru-RU" sz="1600">
                                  <a:latin typeface="Cambria Math"/>
                                </a:rPr>
                                <m:t>1</m:t>
                              </m:r>
                              <m:r>
                                <a:rPr lang="ru-RU" sz="1600" i="1">
                                  <a:latin typeface="Cambria Math"/>
                                </a:rPr>
                                <m:t>𝑢</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a:latin typeface="Cambria Math"/>
                                </a:rPr>
                                <m:t>2</m:t>
                              </m:r>
                              <m:r>
                                <a:rPr lang="ru-RU" sz="1600" i="1">
                                  <a:latin typeface="Cambria Math"/>
                                </a:rPr>
                                <m:t>𝑢</m:t>
                              </m:r>
                            </m:sub>
                          </m:sSub>
                        </m:e>
                      </m:d>
                    </m:oMath>
                  </m:oMathPara>
                </a14:m>
                <a:endParaRPr lang="ru-RU" sz="16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793816" y="3042821"/>
                <a:ext cx="2668038" cy="33855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5157177" y="3452913"/>
                <a:ext cx="38341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a:rPr>
                            <m:t>𝑃</m:t>
                          </m:r>
                        </m:e>
                        <m:sub>
                          <m:r>
                            <a:rPr lang="ru-RU" sz="1600">
                              <a:latin typeface="Cambria Math"/>
                            </a:rPr>
                            <m:t>а</m:t>
                          </m:r>
                        </m:sub>
                      </m:sSub>
                      <m:r>
                        <a:rPr lang="ru-RU" sz="1600">
                          <a:latin typeface="Cambria Math"/>
                        </a:rPr>
                        <m:t>=</m:t>
                      </m:r>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𝑅</m:t>
                          </m:r>
                        </m:e>
                        <m:sub>
                          <m:r>
                            <a:rPr lang="ru-RU" sz="1600">
                              <a:latin typeface="Cambria Math"/>
                            </a:rPr>
                            <m:t>а</m:t>
                          </m:r>
                        </m:sub>
                      </m:sSub>
                      <m:r>
                        <a:rPr lang="ru-RU" sz="1600">
                          <a:latin typeface="Cambria Math"/>
                        </a:rPr>
                        <m:t>=</m:t>
                      </m:r>
                      <m:sSub>
                        <m:sSubPr>
                          <m:ctrlPr>
                            <a:rPr lang="ru-RU" sz="1600" i="1">
                              <a:latin typeface="Cambria Math" panose="02040503050406030204" pitchFamily="18" charset="0"/>
                            </a:rPr>
                          </m:ctrlPr>
                        </m:sSubPr>
                        <m:e>
                          <m:r>
                            <a:rPr lang="ru-RU" sz="1600" i="1">
                              <a:latin typeface="Cambria Math"/>
                            </a:rPr>
                            <m:t>𝐺</m:t>
                          </m:r>
                        </m:e>
                        <m:sub>
                          <m:r>
                            <m:rPr>
                              <m:sty m:val="p"/>
                            </m:rPr>
                            <a:rPr lang="en-US" sz="1600" b="0" i="0" smtClean="0">
                              <a:latin typeface="Cambria Math" panose="02040503050406030204" pitchFamily="18" charset="0"/>
                            </a:rPr>
                            <m:t>air</m:t>
                          </m:r>
                        </m:sub>
                      </m:sSub>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𝑐</m:t>
                              </m:r>
                            </m:e>
                            <m:sub>
                              <m:r>
                                <a:rPr lang="ru-RU" sz="1600">
                                  <a:latin typeface="Cambria Math"/>
                                </a:rPr>
                                <m:t>1а</m:t>
                              </m:r>
                            </m:sub>
                          </m:sSub>
                          <m:r>
                            <a:rPr lang="ru-RU" sz="1600" i="1">
                              <a:latin typeface="Cambria Math"/>
                            </a:rPr>
                            <m:t>−</m:t>
                          </m:r>
                          <m:sSub>
                            <m:sSubPr>
                              <m:ctrlPr>
                                <a:rPr lang="ru-RU" sz="1600" i="1">
                                  <a:latin typeface="Cambria Math" panose="02040503050406030204" pitchFamily="18" charset="0"/>
                                </a:rPr>
                              </m:ctrlPr>
                            </m:sSubPr>
                            <m:e>
                              <m:r>
                                <a:rPr lang="ru-RU" sz="1600" i="1">
                                  <a:latin typeface="Cambria Math"/>
                                </a:rPr>
                                <m:t>𝑐</m:t>
                              </m:r>
                            </m:e>
                            <m:sub>
                              <m:r>
                                <a:rPr lang="ru-RU" sz="1600">
                                  <a:latin typeface="Cambria Math"/>
                                </a:rPr>
                                <m:t>2а</m:t>
                              </m:r>
                            </m:sub>
                          </m:sSub>
                        </m:e>
                      </m:d>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a:latin typeface="Cambria Math"/>
                                </a:rPr>
                                <m:t>р</m:t>
                              </m:r>
                            </m:e>
                            <m:sub>
                              <m:r>
                                <a:rPr lang="ru-RU" sz="1600">
                                  <a:latin typeface="Cambria Math"/>
                                </a:rPr>
                                <m:t>1</m:t>
                              </m:r>
                            </m:sub>
                          </m:sSub>
                          <m:r>
                            <a:rPr lang="ru-RU" sz="1600" i="1">
                              <a:latin typeface="Cambria Math"/>
                            </a:rPr>
                            <m:t>−</m:t>
                          </m:r>
                          <m:sSub>
                            <m:sSubPr>
                              <m:ctrlPr>
                                <a:rPr lang="ru-RU" sz="1600" i="1">
                                  <a:latin typeface="Cambria Math" panose="02040503050406030204" pitchFamily="18" charset="0"/>
                                </a:rPr>
                              </m:ctrlPr>
                            </m:sSubPr>
                            <m:e>
                              <m:r>
                                <a:rPr lang="ru-RU" sz="1600">
                                  <a:latin typeface="Cambria Math"/>
                                </a:rPr>
                                <m:t>р</m:t>
                              </m:r>
                            </m:e>
                            <m:sub>
                              <m:r>
                                <a:rPr lang="ru-RU" sz="1600">
                                  <a:latin typeface="Cambria Math"/>
                                </a:rPr>
                                <m:t>2</m:t>
                              </m:r>
                            </m:sub>
                          </m:sSub>
                        </m:e>
                      </m:d>
                      <m:r>
                        <a:rPr lang="en-US" sz="1600" i="1">
                          <a:latin typeface="Cambria Math"/>
                        </a:rPr>
                        <m:t>𝑡h</m:t>
                      </m:r>
                    </m:oMath>
                  </m:oMathPara>
                </a14:m>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157177" y="3452913"/>
                <a:ext cx="3834190" cy="338554"/>
              </a:xfrm>
              <a:prstGeom prst="rect">
                <a:avLst/>
              </a:prstGeom>
              <a:blipFill>
                <a:blip r:embed="rId5"/>
                <a:stretch>
                  <a:fillRect b="-3571"/>
                </a:stretch>
              </a:blipFill>
            </p:spPr>
            <p:txBody>
              <a:bodyPr/>
              <a:lstStyle/>
              <a:p>
                <a:r>
                  <a:rPr lang="ru-RU">
                    <a:noFill/>
                  </a:rPr>
                  <a:t> </a:t>
                </a:r>
              </a:p>
            </p:txBody>
          </p:sp>
        </mc:Fallback>
      </mc:AlternateContent>
    </p:spTree>
    <p:extLst>
      <p:ext uri="{BB962C8B-B14F-4D97-AF65-F5344CB8AC3E}">
        <p14:creationId xmlns:p14="http://schemas.microsoft.com/office/powerpoint/2010/main" val="18060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par>
                                <p:cTn id="19" presetID="14" presetClass="entr" presetSubtype="1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500"/>
                                        <p:tgtEl>
                                          <p:spTgt spid="4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46" grpId="0"/>
      <p:bldP spid="47" grpId="0"/>
      <p:bldP spid="5" grpId="0"/>
      <p:bldP spid="6"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tx1"/>
          </a:solidFill>
          <a:headEnd type="none" w="lg" len="lg"/>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8065</TotalTime>
  <Words>10708</Words>
  <Application>Microsoft Office PowerPoint</Application>
  <PresentationFormat>Экран (4:3)</PresentationFormat>
  <Paragraphs>1163</Paragraphs>
  <Slides>38</Slides>
  <Notes>37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38</vt:i4>
      </vt:variant>
    </vt:vector>
  </HeadingPairs>
  <TitlesOfParts>
    <vt:vector size="48" baseType="lpstr">
      <vt:lpstr>Arial</vt:lpstr>
      <vt:lpstr>Calibri</vt:lpstr>
      <vt:lpstr>Calibri Light</vt:lpstr>
      <vt:lpstr>Cambria Math</vt:lpstr>
      <vt:lpstr>Elektra Medium Pro</vt:lpstr>
      <vt:lpstr>Elektra Text Pro</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Степанов</dc:creator>
  <cp:lastModifiedBy>Олег Батурин</cp:lastModifiedBy>
  <cp:revision>1024</cp:revision>
  <dcterms:created xsi:type="dcterms:W3CDTF">2016-03-09T10:31:39Z</dcterms:created>
  <dcterms:modified xsi:type="dcterms:W3CDTF">2017-10-10T05:29:14Z</dcterms:modified>
</cp:coreProperties>
</file>